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2"/>
  </p:sldMasterIdLst>
  <p:notesMasterIdLst>
    <p:notesMasterId r:id="rId60"/>
  </p:notesMasterIdLst>
  <p:sldIdLst>
    <p:sldId id="273" r:id="rId3"/>
    <p:sldId id="304" r:id="rId4"/>
    <p:sldId id="285" r:id="rId5"/>
    <p:sldId id="292" r:id="rId6"/>
    <p:sldId id="334" r:id="rId7"/>
    <p:sldId id="293" r:id="rId8"/>
    <p:sldId id="278" r:id="rId9"/>
    <p:sldId id="335" r:id="rId10"/>
    <p:sldId id="332" r:id="rId11"/>
    <p:sldId id="336" r:id="rId12"/>
    <p:sldId id="337" r:id="rId13"/>
    <p:sldId id="338" r:id="rId14"/>
    <p:sldId id="339" r:id="rId15"/>
    <p:sldId id="354" r:id="rId16"/>
    <p:sldId id="355" r:id="rId17"/>
    <p:sldId id="356" r:id="rId18"/>
    <p:sldId id="357" r:id="rId19"/>
    <p:sldId id="358" r:id="rId20"/>
    <p:sldId id="359" r:id="rId21"/>
    <p:sldId id="360" r:id="rId22"/>
    <p:sldId id="364" r:id="rId23"/>
    <p:sldId id="341" r:id="rId24"/>
    <p:sldId id="342" r:id="rId25"/>
    <p:sldId id="361" r:id="rId26"/>
    <p:sldId id="343" r:id="rId27"/>
    <p:sldId id="350" r:id="rId28"/>
    <p:sldId id="351" r:id="rId29"/>
    <p:sldId id="352" r:id="rId30"/>
    <p:sldId id="353" r:id="rId31"/>
    <p:sldId id="344" r:id="rId32"/>
    <p:sldId id="346" r:id="rId33"/>
    <p:sldId id="347" r:id="rId34"/>
    <p:sldId id="365" r:id="rId35"/>
    <p:sldId id="349" r:id="rId36"/>
    <p:sldId id="363" r:id="rId37"/>
    <p:sldId id="362" r:id="rId38"/>
    <p:sldId id="287" r:id="rId39"/>
    <p:sldId id="301" r:id="rId40"/>
    <p:sldId id="282" r:id="rId41"/>
    <p:sldId id="262" r:id="rId42"/>
    <p:sldId id="283" r:id="rId43"/>
    <p:sldId id="302" r:id="rId44"/>
    <p:sldId id="268" r:id="rId45"/>
    <p:sldId id="267" r:id="rId46"/>
    <p:sldId id="270" r:id="rId47"/>
    <p:sldId id="275" r:id="rId48"/>
    <p:sldId id="288" r:id="rId49"/>
    <p:sldId id="271" r:id="rId50"/>
    <p:sldId id="277" r:id="rId51"/>
    <p:sldId id="303" r:id="rId52"/>
    <p:sldId id="298" r:id="rId53"/>
    <p:sldId id="306" r:id="rId54"/>
    <p:sldId id="299" r:id="rId55"/>
    <p:sldId id="295" r:id="rId56"/>
    <p:sldId id="296" r:id="rId57"/>
    <p:sldId id="300" r:id="rId58"/>
    <p:sldId id="305" r:id="rId59"/>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81">
          <p15:clr>
            <a:srgbClr val="A4A3A4"/>
          </p15:clr>
        </p15:guide>
        <p15:guide id="2" pos="287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99FF99"/>
    <a:srgbClr val="00FF00"/>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55" d="100"/>
          <a:sy n="55" d="100"/>
        </p:scale>
        <p:origin x="1014" y="66"/>
      </p:cViewPr>
      <p:guideLst>
        <p:guide orient="horz" pos="2181"/>
        <p:guide pos="287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页眉占位符 4097"/>
          <p:cNvSpPr>
            <a:spLocks noGrp="1"/>
          </p:cNvSpPr>
          <p:nvPr>
            <p:ph type="hdr" sz="quarter"/>
          </p:nvPr>
        </p:nvSpPr>
        <p:spPr>
          <a:xfrm>
            <a:off x="0" y="0"/>
            <a:ext cx="2971800" cy="457200"/>
          </a:xfrm>
          <a:prstGeom prst="rect">
            <a:avLst/>
          </a:prstGeom>
          <a:noFill/>
          <a:ln w="9525">
            <a:noFill/>
          </a:ln>
        </p:spPr>
        <p:txBody>
          <a:bodyPr/>
          <a:lstStyle/>
          <a:p>
            <a:pPr lvl="0" fontAlgn="base"/>
            <a:endParaRPr lang="zh-CN" altLang="en-US" sz="1200" strike="noStrike" noProof="1"/>
          </a:p>
        </p:txBody>
      </p:sp>
      <p:sp>
        <p:nvSpPr>
          <p:cNvPr id="4099" name="日期占位符 4098"/>
          <p:cNvSpPr>
            <a:spLocks noGrp="1"/>
          </p:cNvSpPr>
          <p:nvPr>
            <p:ph type="dt" idx="1"/>
          </p:nvPr>
        </p:nvSpPr>
        <p:spPr>
          <a:xfrm>
            <a:off x="3884613" y="0"/>
            <a:ext cx="2971800" cy="457200"/>
          </a:xfrm>
          <a:prstGeom prst="rect">
            <a:avLst/>
          </a:prstGeom>
          <a:noFill/>
          <a:ln w="9525">
            <a:noFill/>
          </a:ln>
        </p:spPr>
        <p:txBody>
          <a:bodyPr/>
          <a:lstStyle/>
          <a:p>
            <a:pPr lvl="0" algn="r" fontAlgn="base"/>
            <a:endParaRPr lang="zh-CN" altLang="en-US" sz="1200" strike="noStrike" noProof="1"/>
          </a:p>
        </p:txBody>
      </p:sp>
      <p:sp>
        <p:nvSpPr>
          <p:cNvPr id="2052" name="幻灯片图像占位符 4099"/>
          <p:cNvSpPr>
            <a:spLocks noGrp="1" noRot="1" noChangeAspec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2053" name="文本占位符 4100"/>
          <p:cNvSpPr>
            <a:spLocks noGrp="1"/>
          </p:cNvSpPr>
          <p:nvPr>
            <p:ph type="body" sz="quarter"/>
          </p:nvPr>
        </p:nvSpPr>
        <p:spPr>
          <a:xfrm>
            <a:off x="685800" y="4343400"/>
            <a:ext cx="5486400" cy="4114800"/>
          </a:xfrm>
          <a:prstGeom prst="rect">
            <a:avLst/>
          </a:prstGeom>
          <a:noFill/>
          <a:ln w="9525">
            <a:noFill/>
          </a:ln>
        </p:spPr>
        <p:txBody>
          <a:bodyPr anchor="t"/>
          <a:lstStyle/>
          <a:p>
            <a:pPr lvl="0" indent="0"/>
            <a:r>
              <a:rPr lang="zh-CN" altLang="en-US" dirty="0"/>
              <a:t>单击此处编辑母版文本样式</a:t>
            </a:r>
          </a:p>
          <a:p>
            <a:pPr lvl="1" indent="0"/>
            <a:r>
              <a:rPr lang="zh-CN" altLang="en-US" dirty="0"/>
              <a:t>第二级</a:t>
            </a:r>
          </a:p>
          <a:p>
            <a:pPr lvl="2" indent="0"/>
            <a:r>
              <a:rPr lang="zh-CN" altLang="en-US" dirty="0"/>
              <a:t>第三级</a:t>
            </a:r>
          </a:p>
          <a:p>
            <a:pPr lvl="3" indent="0"/>
            <a:r>
              <a:rPr lang="zh-CN" altLang="en-US" dirty="0"/>
              <a:t>第四级</a:t>
            </a:r>
          </a:p>
          <a:p>
            <a:pPr lvl="4" indent="0"/>
            <a:r>
              <a:rPr lang="zh-CN" altLang="en-US" dirty="0"/>
              <a:t>第五级</a:t>
            </a:r>
          </a:p>
        </p:txBody>
      </p:sp>
      <p:sp>
        <p:nvSpPr>
          <p:cNvPr id="4102" name="页脚占位符 4101"/>
          <p:cNvSpPr>
            <a:spLocks noGrp="1"/>
          </p:cNvSpPr>
          <p:nvPr>
            <p:ph type="ftr" sz="quarter" idx="4"/>
          </p:nvPr>
        </p:nvSpPr>
        <p:spPr>
          <a:xfrm>
            <a:off x="0" y="8685213"/>
            <a:ext cx="2971800" cy="457200"/>
          </a:xfrm>
          <a:prstGeom prst="rect">
            <a:avLst/>
          </a:prstGeom>
          <a:noFill/>
          <a:ln w="9525">
            <a:noFill/>
          </a:ln>
        </p:spPr>
        <p:txBody>
          <a:bodyPr anchor="b"/>
          <a:lstStyle/>
          <a:p>
            <a:pPr lvl="0" fontAlgn="base"/>
            <a:endParaRPr lang="zh-CN" altLang="en-US" sz="1200" strike="noStrike" noProof="1"/>
          </a:p>
        </p:txBody>
      </p:sp>
      <p:sp>
        <p:nvSpPr>
          <p:cNvPr id="4103" name="灯片编号占位符 4102"/>
          <p:cNvSpPr>
            <a:spLocks noGrp="1"/>
          </p:cNvSpPr>
          <p:nvPr>
            <p:ph type="sldNum" sz="quarter" idx="5"/>
          </p:nvPr>
        </p:nvSpPr>
        <p:spPr>
          <a:xfrm>
            <a:off x="3884613" y="8685213"/>
            <a:ext cx="2971800" cy="457200"/>
          </a:xfrm>
          <a:prstGeom prst="rect">
            <a:avLst/>
          </a:prstGeom>
          <a:noFill/>
          <a:ln w="9525">
            <a:noFill/>
          </a:ln>
        </p:spPr>
        <p:txBody>
          <a:bodyPr anchor="b"/>
          <a:lstStyle/>
          <a:p>
            <a:pPr lvl="0" algn="r" fontAlgn="base"/>
            <a:fld id="{9A0DB2DC-4C9A-4742-B13C-FB6460FD3503}" type="slidenum">
              <a:rPr lang="zh-CN" altLang="en-US" sz="1200" strike="noStrike" noProof="1" dirty="0">
                <a:latin typeface="Arial" panose="020B0604020202020204" pitchFamily="34" charset="0"/>
                <a:ea typeface="宋体" panose="02010600030101010101" pitchFamily="2" charset="-122"/>
                <a:cs typeface="+mn-cs"/>
              </a:rPr>
              <a:t>‹#›</a:t>
            </a:fld>
            <a:endParaRPr lang="zh-CN" altLang="en-US" sz="1200" strike="noStrike" noProof="1"/>
          </a:p>
        </p:txBody>
      </p:sp>
    </p:spTree>
  </p:cSld>
  <p:clrMap bg1="lt1" tx1="dk1" bg2="lt2" tx2="dk2" accent1="accent1" accent2="accent2" accent3="accent3" accent4="accent4" accent5="accent5" accent6="accent6" hlink="hlink" folHlink="folHlink"/>
  <p:hf sldNum="0"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noChangeArrowheads="1" noTextEdit="1"/>
          </p:cNvSpPr>
          <p:nvPr>
            <p:ph type="sldImg" idx="4294967295"/>
          </p:nvPr>
        </p:nvSpPr>
        <p:spPr bwMode="auto">
          <a:noFill/>
          <a:ln>
            <a:solidFill>
              <a:srgbClr val="000000"/>
            </a:solidFill>
            <a:miter lim="800000"/>
          </a:ln>
        </p:spPr>
      </p:sp>
      <p:sp>
        <p:nvSpPr>
          <p:cNvPr id="60418" name="文本占位符 2"/>
          <p:cNvSpPr>
            <a:spLocks noGrp="1" noChangeArrowheads="1"/>
          </p:cNvSpPr>
          <p:nvPr>
            <p:ph type="body" idx="4294967295"/>
          </p:nvPr>
        </p:nvSpPr>
        <p:spPr bwMode="auto">
          <a:noFill/>
        </p:spPr>
        <p:txBody>
          <a:bodyPr wrap="square" numCol="1" anchor="t" anchorCtr="0" compatLnSpc="1"/>
          <a:lstStyle/>
          <a:p>
            <a:pPr>
              <a:spcBef>
                <a:spcPct val="0"/>
              </a:spcBef>
            </a:pPr>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8" name="页脚占位符 7"/>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365126"/>
            <a:ext cx="7886700" cy="1325563"/>
          </a:xfrm>
          <a:prstGeom prst="rect">
            <a:avLst/>
          </a:prstGeom>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a:xfrm>
            <a:off x="628650" y="6356350"/>
            <a:ext cx="2057400" cy="365125"/>
          </a:xfrm>
          <a:prstGeom prst="rect">
            <a:avLst/>
          </a:prstGeom>
        </p:spPr>
        <p:txBody>
          <a:bodyPr/>
          <a:lstStyle>
            <a:lvl1pPr>
              <a:defRPr>
                <a:latin typeface="Arial" panose="020B0604020202020204" pitchFamily="34" charset="0"/>
                <a:ea typeface="宋体" panose="02010600030101010101" pitchFamily="2" charset="-122"/>
              </a:defRPr>
            </a:lvl1pPr>
          </a:lstStyle>
          <a:p>
            <a:pPr>
              <a:defRPr/>
            </a:pPr>
            <a:fld id="{9DAF6CAF-BBE6-4F57-8189-557BDCAFC0D6}" type="datetimeFigureOut">
              <a:rPr lang="zh-CN" altLang="en-US"/>
              <a:t>2017/12/15</a:t>
            </a:fld>
            <a:endParaRPr lang="zh-CN" altLang="en-US"/>
          </a:p>
        </p:txBody>
      </p:sp>
      <p:sp>
        <p:nvSpPr>
          <p:cNvPr id="4" name="页脚占位符 4"/>
          <p:cNvSpPr>
            <a:spLocks noGrp="1"/>
          </p:cNvSpPr>
          <p:nvPr>
            <p:ph type="ftr" sz="quarter" idx="11"/>
          </p:nvPr>
        </p:nvSpPr>
        <p:spPr>
          <a:xfrm>
            <a:off x="3028950" y="6356350"/>
            <a:ext cx="3086100" cy="365125"/>
          </a:xfrm>
          <a:prstGeom prst="rect">
            <a:avLst/>
          </a:prstGeom>
        </p:spPr>
        <p:txBody>
          <a:bodyPr/>
          <a:lstStyle>
            <a:lvl1pPr>
              <a:defRPr>
                <a:latin typeface="Arial" panose="020B0604020202020204" pitchFamily="34" charset="0"/>
                <a:ea typeface="宋体" panose="02010600030101010101" pitchFamily="2" charset="-122"/>
              </a:defRPr>
            </a:lvl1pPr>
          </a:lstStyle>
          <a:p>
            <a:pPr>
              <a:defRPr/>
            </a:pPr>
            <a:endParaRPr lang="zh-CN" altLang="en-US"/>
          </a:p>
        </p:txBody>
      </p:sp>
      <p:sp>
        <p:nvSpPr>
          <p:cNvPr id="5" name="灯片编号占位符 5"/>
          <p:cNvSpPr>
            <a:spLocks noGrp="1"/>
          </p:cNvSpPr>
          <p:nvPr>
            <p:ph type="sldNum" sz="quarter" idx="12"/>
          </p:nvPr>
        </p:nvSpPr>
        <p:spPr>
          <a:xfrm>
            <a:off x="6457950" y="6356350"/>
            <a:ext cx="2057400" cy="365125"/>
          </a:xfrm>
          <a:prstGeom prst="rect">
            <a:avLst/>
          </a:prstGeom>
        </p:spPr>
        <p:txBody>
          <a:bodyPr/>
          <a:lstStyle>
            <a:lvl1pPr>
              <a:defRPr>
                <a:latin typeface="Arial" panose="020B0604020202020204" pitchFamily="34" charset="0"/>
                <a:ea typeface="宋体" panose="02010600030101010101" pitchFamily="2" charset="-122"/>
              </a:defRPr>
            </a:lvl1pPr>
          </a:lstStyle>
          <a:p>
            <a:pPr>
              <a:defRPr/>
            </a:pPr>
            <a:fld id="{C593ADA4-87C7-4352-AF66-59EDB7B0B8B5}" type="slidenum">
              <a:rPr lang="zh-CN" altLang="en-US"/>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indent="0"/>
            <a:r>
              <a:rPr lang="zh-CN" altLang="en-US" dirty="0"/>
              <a:t>单击此处编辑母版标题样式</a:t>
            </a:r>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fontAlgn="base"/>
            <a:endParaRPr lang="zh-CN" altLang="en-US" strike="noStrike" noProof="1">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fontAlgn="base"/>
            <a:endParaRPr lang="zh-CN" altLang="en-US" strike="noStrike" noProof="1">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图片 38919" descr="20988128_173824662036_2"/>
          <p:cNvPicPr>
            <a:picLocks noChangeAspect="1"/>
          </p:cNvPicPr>
          <p:nvPr userDrawn="1"/>
        </p:nvPicPr>
        <p:blipFill>
          <a:blip r:embed="rId13">
            <a:lum bright="65997" contrast="-66000"/>
          </a:blip>
          <a:stretch>
            <a:fillRect/>
          </a:stretch>
        </p:blipFill>
        <p:spPr>
          <a:xfrm>
            <a:off x="0" y="0"/>
            <a:ext cx="9144000" cy="7316788"/>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90000"/>
        </a:lnSpc>
        <a:spcBef>
          <a:spcPct val="20000"/>
        </a:spcBef>
        <a:spcAft>
          <a:spcPct val="0"/>
        </a:spcAft>
        <a:buNone/>
        <a:defRPr sz="36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90000"/>
        </a:lnSpc>
        <a:spcBef>
          <a:spcPct val="20000"/>
        </a:spcBef>
        <a:spcAft>
          <a:spcPct val="0"/>
        </a:spcAft>
        <a:buNone/>
        <a:defRPr sz="36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90000"/>
        </a:lnSpc>
        <a:spcBef>
          <a:spcPct val="20000"/>
        </a:spcBef>
        <a:spcAft>
          <a:spcPct val="0"/>
        </a:spcAft>
        <a:buNone/>
        <a:defRPr sz="36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90000"/>
        </a:lnSpc>
        <a:spcBef>
          <a:spcPct val="20000"/>
        </a:spcBef>
        <a:spcAft>
          <a:spcPct val="0"/>
        </a:spcAft>
        <a:buNone/>
        <a:defRPr sz="36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90000"/>
        </a:lnSpc>
        <a:spcBef>
          <a:spcPct val="20000"/>
        </a:spcBef>
        <a:spcAft>
          <a:spcPct val="0"/>
        </a:spcAft>
        <a:buNone/>
        <a:defRPr sz="36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90000"/>
        </a:lnSpc>
        <a:spcBef>
          <a:spcPct val="20000"/>
        </a:spcBef>
        <a:spcAft>
          <a:spcPct val="0"/>
        </a:spcAft>
        <a:buNone/>
        <a:defRPr sz="36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90000"/>
        </a:lnSpc>
        <a:spcBef>
          <a:spcPct val="20000"/>
        </a:spcBef>
        <a:spcAft>
          <a:spcPct val="0"/>
        </a:spcAft>
        <a:buNone/>
        <a:defRPr sz="36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90000"/>
        </a:lnSpc>
        <a:spcBef>
          <a:spcPct val="20000"/>
        </a:spcBef>
        <a:spcAft>
          <a:spcPct val="0"/>
        </a:spcAft>
        <a:buNone/>
        <a:defRPr sz="3600"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image.baidu.com/i?ct=503316480&amp;z=&amp;tn=baiduimagedetail&amp;word=%C0%EE%D7%DA%C8%CA&amp;in=19993&amp;cl=2&amp;lm=-1&amp;pn=0&amp;rn=1&amp;di=41097839100&amp;ln=2000&amp;fr=&amp;fmq=&amp;ic=&amp;s=&amp;se=&amp;sme=0&amp;tab=&amp;width=&amp;height=&amp;face=&amp;is=&amp;istype=" TargetMode="Externa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em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emf"/><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emf"/><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image" Target="../media/image37.jpeg"/></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file:///M:\&#31532;19&#35838;%20&#34880;&#32905;&#31569;&#38271;&#22478;\&#30334;&#22242;&#22823;&#25112;.MPG" TargetMode="External"/><Relationship Id="rId1" Type="http://schemas.microsoft.com/office/2007/relationships/media" Target="file:///M:\&#31532;19&#35838;%20&#34880;&#32905;&#31569;&#38271;&#22478;\&#30334;&#22242;&#22823;&#25112;.MPG" TargetMode="External"/><Relationship Id="rId5" Type="http://schemas.openxmlformats.org/officeDocument/2006/relationships/image" Target="../media/image40.png"/><Relationship Id="rId4" Type="http://schemas.openxmlformats.org/officeDocument/2006/relationships/image" Target="../media/image4.emf"/></Relationships>
</file>

<file path=ppt/slides/_rels/slide4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4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emf"/><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jpe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file:///M:\&#31532;19&#35838;%20&#34880;&#32905;&#31569;&#38271;&#22478;\&#32426;&#24565;&#25239;&#25112;&#32988;&#21033;70&#21608;&#24180;&#38405;&#20853;&#24335;%20%20%20%20&#32418;&#27468;&#22238;&#39038;%20%20%20&#24378;&#20891;&#25112;&#27468;+&#25239;&#26085;&#20891;&#25919;&#22823;&#23398;&#26657;&#27468;+&#20445;&#21355;&#40644;&#27827;+&#28216;&#20987;&#38431;&#27468;+&#22312;&#22826;&#34892;&#23665;&#19978;_&#39640;&#28165;%2000_02_04-00_04_02.mpg" TargetMode="External"/><Relationship Id="rId1" Type="http://schemas.microsoft.com/office/2007/relationships/media" Target="file:///M:\&#31532;19&#35838;%20&#34880;&#32905;&#31569;&#38271;&#22478;\&#32426;&#24565;&#25239;&#25112;&#32988;&#21033;70&#21608;&#24180;&#38405;&#20853;&#24335;%20%20%20%20&#32418;&#27468;&#22238;&#39038;%20%20%20&#24378;&#20891;&#25112;&#27468;+&#25239;&#26085;&#20891;&#25919;&#22823;&#23398;&#26657;&#27468;+&#20445;&#21355;&#40644;&#27827;+&#28216;&#20987;&#38431;&#27468;+&#22312;&#22826;&#34892;&#23665;&#19978;_&#39640;&#28165;%2000_02_04-00_04_02.mpg" TargetMode="External"/><Relationship Id="rId5" Type="http://schemas.openxmlformats.org/officeDocument/2006/relationships/image" Target="../media/image51.png"/><Relationship Id="rId4" Type="http://schemas.openxmlformats.org/officeDocument/2006/relationships/image" Target="../media/image4.emf"/></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49.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image" Target="../media/image4.emf"/><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5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1.jpeg"/></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26631" descr="长城"/>
          <p:cNvPicPr>
            <a:picLocks noChangeAspect="1"/>
          </p:cNvPicPr>
          <p:nvPr/>
        </p:nvPicPr>
        <p:blipFill>
          <a:blip r:embed="rId2"/>
          <a:stretch>
            <a:fillRect/>
          </a:stretch>
        </p:blipFill>
        <p:spPr>
          <a:xfrm>
            <a:off x="0" y="0"/>
            <a:ext cx="9144000" cy="6858000"/>
          </a:xfrm>
          <a:prstGeom prst="rect">
            <a:avLst/>
          </a:prstGeom>
          <a:noFill/>
          <a:ln w="9525">
            <a:noFill/>
          </a:ln>
        </p:spPr>
      </p:pic>
      <p:sp>
        <p:nvSpPr>
          <p:cNvPr id="26628" name="矩形 26627"/>
          <p:cNvSpPr/>
          <p:nvPr/>
        </p:nvSpPr>
        <p:spPr>
          <a:xfrm>
            <a:off x="-317" y="1588453"/>
            <a:ext cx="9109075" cy="1738313"/>
          </a:xfrm>
          <a:prstGeom prst="rect">
            <a:avLst/>
          </a:prstGeom>
        </p:spPr>
        <p:txBody>
          <a:bodyPr wrap="none" fromWordArt="1">
            <a:prstTxWarp prst="textCanDown">
              <a:avLst>
                <a:gd name="adj" fmla="val 14287"/>
              </a:avLst>
            </a:prstTxWarp>
            <a:normAutofit lnSpcReduction="10000"/>
          </a:bodyPr>
          <a:lstStyle/>
          <a:p>
            <a:pPr algn="ctr" fontAlgn="base"/>
            <a:r>
              <a:rPr lang="zh-CN" altLang="en-US" sz="6000" b="1" strike="noStrike" noProof="1" smtClean="0">
                <a:ln w="9525" cap="flat" cmpd="sng">
                  <a:solidFill>
                    <a:srgbClr val="00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cs typeface="+mn-cs"/>
              </a:rPr>
              <a:t>第</a:t>
            </a:r>
            <a:r>
              <a:rPr lang="en-US" altLang="zh-CN" sz="6000" b="1" strike="noStrike" noProof="1" smtClean="0">
                <a:ln w="9525" cap="flat" cmpd="sng">
                  <a:solidFill>
                    <a:srgbClr val="00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cs typeface="+mn-cs"/>
              </a:rPr>
              <a:t>20</a:t>
            </a:r>
            <a:r>
              <a:rPr lang="zh-CN" altLang="en-US" sz="6000" b="1" strike="noStrike" noProof="1" smtClean="0">
                <a:ln w="9525" cap="flat" cmpd="sng">
                  <a:solidFill>
                    <a:srgbClr val="00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cs typeface="+mn-cs"/>
              </a:rPr>
              <a:t>课   </a:t>
            </a:r>
            <a:endParaRPr lang="zh-CN" altLang="en-US" sz="6000" b="1" strike="noStrike" noProof="1">
              <a:ln w="9525" cap="flat" cmpd="sng">
                <a:solidFill>
                  <a:srgbClr val="00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endParaRPr>
          </a:p>
          <a:p>
            <a:pPr algn="ctr" fontAlgn="base"/>
            <a:r>
              <a:rPr lang="zh-CN" altLang="en-US" sz="6000" b="1" strike="noStrike" noProof="1">
                <a:ln w="9525" cap="flat" cmpd="sng">
                  <a:solidFill>
                    <a:srgbClr val="00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rPr>
              <a:t>正面战场的抗战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p:cTn id="7" dur="1" fill="hold"/>
                                        <p:tgtEl>
                                          <p:spTgt spid="26628"/>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下箭头 75780"/>
          <p:cNvSpPr/>
          <p:nvPr/>
        </p:nvSpPr>
        <p:spPr>
          <a:xfrm rot="-408114">
            <a:off x="3132138" y="2708275"/>
            <a:ext cx="228600" cy="1524000"/>
          </a:xfrm>
          <a:prstGeom prst="downArrow">
            <a:avLst>
              <a:gd name="adj1" fmla="val 50000"/>
              <a:gd name="adj2" fmla="val 166635"/>
            </a:avLst>
          </a:prstGeom>
          <a:solidFill>
            <a:srgbClr val="FFFFFF"/>
          </a:solidFill>
          <a:ln w="12700" cap="sq" cmpd="sng">
            <a:solidFill>
              <a:srgbClr val="FFFFFF"/>
            </a:solidFill>
            <a:prstDash val="solid"/>
            <a:miter/>
            <a:headEnd type="none" w="sm" len="sm"/>
            <a:tailEnd type="none" w="sm" len="sm"/>
          </a:ln>
        </p:spPr>
        <p:txBody>
          <a:bodyPr wrap="none" anchor="ctr"/>
          <a:lstStyle/>
          <a:p>
            <a:pPr algn="ctr">
              <a:buClr>
                <a:schemeClr val="bg1"/>
              </a:buClr>
            </a:pPr>
            <a:endParaRPr lang="zh-CN" sz="2400" dirty="0">
              <a:latin typeface="Times New Roman" panose="02020603050405020304" pitchFamily="18" charset="0"/>
              <a:ea typeface="隶书" pitchFamily="49" charset="-122"/>
            </a:endParaRPr>
          </a:p>
        </p:txBody>
      </p:sp>
      <p:pic>
        <p:nvPicPr>
          <p:cNvPr id="6146" name="图片 75792" descr="t0178f763b0603409f1"/>
          <p:cNvPicPr>
            <a:picLocks noChangeAspect="1"/>
          </p:cNvPicPr>
          <p:nvPr/>
        </p:nvPicPr>
        <p:blipFill>
          <a:blip r:embed="rId2"/>
          <a:stretch>
            <a:fillRect/>
          </a:stretch>
        </p:blipFill>
        <p:spPr>
          <a:xfrm>
            <a:off x="0" y="0"/>
            <a:ext cx="5400675" cy="6858000"/>
          </a:xfrm>
          <a:prstGeom prst="rect">
            <a:avLst/>
          </a:prstGeom>
          <a:noFill/>
          <a:ln w="9525">
            <a:noFill/>
          </a:ln>
        </p:spPr>
      </p:pic>
      <p:sp>
        <p:nvSpPr>
          <p:cNvPr id="75795" name="爆炸形 1 75794"/>
          <p:cNvSpPr/>
          <p:nvPr/>
        </p:nvSpPr>
        <p:spPr>
          <a:xfrm>
            <a:off x="2844800" y="765175"/>
            <a:ext cx="1511300" cy="1150938"/>
          </a:xfrm>
          <a:prstGeom prst="irregularSeal1">
            <a:avLst/>
          </a:prstGeom>
          <a:solidFill>
            <a:srgbClr val="FF3300"/>
          </a:solidFill>
          <a:ln w="9525" cap="flat" cmpd="sng">
            <a:solidFill>
              <a:schemeClr val="tx1"/>
            </a:solidFill>
            <a:prstDash val="solid"/>
            <a:miter/>
            <a:headEnd type="none" w="med" len="med"/>
            <a:tailEnd type="none" w="med" len="med"/>
          </a:ln>
        </p:spPr>
        <p:txBody>
          <a:bodyPr wrap="none" anchor="ctr"/>
          <a:lstStyle/>
          <a:p>
            <a:pPr algn="ctr">
              <a:buClr>
                <a:schemeClr val="bg1"/>
              </a:buClr>
            </a:pPr>
            <a:r>
              <a:rPr lang="zh-CN" altLang="en-US" sz="3200" b="1" dirty="0">
                <a:solidFill>
                  <a:schemeClr val="bg1"/>
                </a:solidFill>
                <a:latin typeface="Arial" panose="020B0604020202020204" pitchFamily="34" charset="0"/>
                <a:ea typeface="黑体" panose="02010609060101010101" pitchFamily="2" charset="-122"/>
              </a:rPr>
              <a:t>华北</a:t>
            </a:r>
          </a:p>
        </p:txBody>
      </p:sp>
      <p:sp>
        <p:nvSpPr>
          <p:cNvPr id="75796" name="爆炸形 1 75795"/>
          <p:cNvSpPr/>
          <p:nvPr/>
        </p:nvSpPr>
        <p:spPr>
          <a:xfrm>
            <a:off x="3635375" y="2746375"/>
            <a:ext cx="1800225" cy="1474788"/>
          </a:xfrm>
          <a:prstGeom prst="irregularSeal1">
            <a:avLst/>
          </a:prstGeom>
          <a:solidFill>
            <a:srgbClr val="FF0000"/>
          </a:solidFill>
          <a:ln w="9525">
            <a:noFill/>
          </a:ln>
        </p:spPr>
        <p:txBody>
          <a:bodyPr anchor="ctr">
            <a:spAutoFit/>
          </a:bodyPr>
          <a:lstStyle/>
          <a:p>
            <a:pPr algn="ctr">
              <a:buClr>
                <a:schemeClr val="bg1"/>
              </a:buClr>
            </a:pPr>
            <a:r>
              <a:rPr lang="zh-CN" altLang="en-US" sz="3200" b="1" dirty="0">
                <a:solidFill>
                  <a:schemeClr val="bg1"/>
                </a:solidFill>
                <a:latin typeface="Arial" panose="020B0604020202020204" pitchFamily="34" charset="0"/>
                <a:ea typeface="黑体" panose="02010609060101010101" pitchFamily="2" charset="-122"/>
              </a:rPr>
              <a:t>华东</a:t>
            </a:r>
          </a:p>
        </p:txBody>
      </p:sp>
      <p:sp>
        <p:nvSpPr>
          <p:cNvPr id="75798" name="文本框 75797"/>
          <p:cNvSpPr txBox="1"/>
          <p:nvPr/>
        </p:nvSpPr>
        <p:spPr>
          <a:xfrm>
            <a:off x="5508625" y="3789363"/>
            <a:ext cx="3095625" cy="1311275"/>
          </a:xfrm>
          <a:prstGeom prst="rect">
            <a:avLst/>
          </a:prstGeom>
          <a:solidFill>
            <a:srgbClr val="FFFFFF"/>
          </a:solidFill>
          <a:ln w="9525">
            <a:noFill/>
          </a:ln>
        </p:spPr>
        <p:txBody>
          <a:bodyPr anchor="t">
            <a:spAutoFit/>
          </a:bodyPr>
          <a:lstStyle/>
          <a:p>
            <a:pPr>
              <a:spcBef>
                <a:spcPct val="50000"/>
              </a:spcBef>
              <a:buClr>
                <a:schemeClr val="bg1"/>
              </a:buClr>
            </a:pPr>
            <a:r>
              <a:rPr lang="en-US" altLang="zh-CN" sz="3200" b="1" dirty="0">
                <a:latin typeface="黑体" panose="02010609060101010101" pitchFamily="2" charset="-122"/>
                <a:ea typeface="黑体" panose="02010609060101010101" pitchFamily="2" charset="-122"/>
              </a:rPr>
              <a:t>1937</a:t>
            </a:r>
            <a:r>
              <a:rPr lang="zh-CN" altLang="en-US" sz="3200" b="1" dirty="0">
                <a:latin typeface="黑体" panose="02010609060101010101" pitchFamily="2" charset="-122"/>
                <a:ea typeface="黑体" panose="02010609060101010101" pitchFamily="2" charset="-122"/>
              </a:rPr>
              <a:t>年底</a:t>
            </a:r>
          </a:p>
          <a:p>
            <a:pPr>
              <a:spcBef>
                <a:spcPct val="50000"/>
              </a:spcBef>
              <a:buClr>
                <a:schemeClr val="bg1"/>
              </a:buClr>
            </a:pPr>
            <a:r>
              <a:rPr lang="zh-CN" altLang="en-US" sz="3200" b="1" dirty="0">
                <a:solidFill>
                  <a:srgbClr val="FF3300"/>
                </a:solidFill>
                <a:latin typeface="黑体" panose="02010609060101010101" pitchFamily="2" charset="-122"/>
                <a:ea typeface="黑体" panose="02010609060101010101" pitchFamily="2" charset="-122"/>
              </a:rPr>
              <a:t>上海、南京</a:t>
            </a:r>
            <a:r>
              <a:rPr lang="zh-CN" altLang="en-US" sz="3200" b="1" dirty="0">
                <a:latin typeface="黑体" panose="02010609060101010101" pitchFamily="2" charset="-122"/>
                <a:ea typeface="黑体" panose="02010609060101010101" pitchFamily="2" charset="-122"/>
              </a:rPr>
              <a:t>沦陷</a:t>
            </a:r>
          </a:p>
        </p:txBody>
      </p:sp>
      <p:sp>
        <p:nvSpPr>
          <p:cNvPr id="75799" name="右箭头 75798"/>
          <p:cNvSpPr/>
          <p:nvPr/>
        </p:nvSpPr>
        <p:spPr>
          <a:xfrm rot="4550143">
            <a:off x="3268663" y="1924050"/>
            <a:ext cx="847725" cy="114300"/>
          </a:xfrm>
          <a:prstGeom prst="rightArrow">
            <a:avLst>
              <a:gd name="adj1" fmla="val 50000"/>
              <a:gd name="adj2" fmla="val 185382"/>
            </a:avLst>
          </a:prstGeom>
          <a:solidFill>
            <a:srgbClr val="FFFFFF"/>
          </a:solidFill>
          <a:ln w="12700" cap="sq" cmpd="sng">
            <a:solidFill>
              <a:schemeClr val="tx1"/>
            </a:solidFill>
            <a:prstDash val="solid"/>
            <a:miter/>
            <a:headEnd type="none" w="sm" len="sm"/>
            <a:tailEnd type="none" w="sm" len="sm"/>
          </a:ln>
        </p:spPr>
        <p:txBody>
          <a:bodyPr anchor="t"/>
          <a:lstStyle/>
          <a:p>
            <a:endParaRPr lang="zh-CN" altLang="en-US">
              <a:latin typeface="Arial" panose="020B0604020202020204" pitchFamily="34" charset="0"/>
              <a:ea typeface="宋体" panose="02010600030101010101" pitchFamily="2" charset="-122"/>
            </a:endParaRPr>
          </a:p>
        </p:txBody>
      </p:sp>
      <p:sp>
        <p:nvSpPr>
          <p:cNvPr id="75800" name="上箭头 75799"/>
          <p:cNvSpPr/>
          <p:nvPr/>
        </p:nvSpPr>
        <p:spPr>
          <a:xfrm rot="-2469519">
            <a:off x="3924300" y="2522538"/>
            <a:ext cx="158750" cy="649287"/>
          </a:xfrm>
          <a:prstGeom prst="upArrow">
            <a:avLst>
              <a:gd name="adj1" fmla="val 50000"/>
              <a:gd name="adj2" fmla="val 102230"/>
            </a:avLst>
          </a:prstGeom>
          <a:solidFill>
            <a:srgbClr val="FFFFFF"/>
          </a:solidFill>
          <a:ln w="12700" cap="sq" cmpd="sng">
            <a:solidFill>
              <a:schemeClr val="tx1"/>
            </a:solidFill>
            <a:prstDash val="solid"/>
            <a:miter/>
            <a:headEnd type="none" w="sm" len="sm"/>
            <a:tailEnd type="none" w="sm" len="sm"/>
          </a:ln>
        </p:spPr>
        <p:txBody>
          <a:bodyPr anchor="t"/>
          <a:lstStyle/>
          <a:p>
            <a:endParaRPr lang="zh-CN" altLang="en-US">
              <a:latin typeface="Arial" panose="020B0604020202020204" pitchFamily="34" charset="0"/>
              <a:ea typeface="宋体" panose="02010600030101010101" pitchFamily="2" charset="-122"/>
            </a:endParaRPr>
          </a:p>
        </p:txBody>
      </p:sp>
      <p:sp>
        <p:nvSpPr>
          <p:cNvPr id="75801" name="爆炸形 1 75800"/>
          <p:cNvSpPr/>
          <p:nvPr/>
        </p:nvSpPr>
        <p:spPr>
          <a:xfrm>
            <a:off x="3132138" y="2205038"/>
            <a:ext cx="935037" cy="720725"/>
          </a:xfrm>
          <a:prstGeom prst="irregularSeal1">
            <a:avLst/>
          </a:prstGeom>
          <a:solidFill>
            <a:srgbClr val="0000FF"/>
          </a:solidFill>
          <a:ln w="9525" cap="flat" cmpd="sng">
            <a:solidFill>
              <a:schemeClr val="tx1"/>
            </a:solidFill>
            <a:prstDash val="solid"/>
            <a:miter/>
            <a:headEnd type="none" w="med" len="med"/>
            <a:tailEnd type="none" w="med" len="med"/>
          </a:ln>
        </p:spPr>
        <p:txBody>
          <a:bodyPr wrap="none" anchor="ctr"/>
          <a:lstStyle/>
          <a:p>
            <a:pPr algn="ctr"/>
            <a:r>
              <a:rPr lang="zh-CN" altLang="en-US" sz="2400" b="1" dirty="0">
                <a:solidFill>
                  <a:schemeClr val="bg1"/>
                </a:solidFill>
                <a:latin typeface="Times New Roman" panose="02020603050405020304" pitchFamily="18" charset="0"/>
                <a:ea typeface="黑体" panose="02010609060101010101" pitchFamily="2" charset="-122"/>
              </a:rPr>
              <a:t>徐州</a:t>
            </a:r>
          </a:p>
        </p:txBody>
      </p:sp>
      <p:sp>
        <p:nvSpPr>
          <p:cNvPr id="75802" name="文本框 75801"/>
          <p:cNvSpPr txBox="1"/>
          <p:nvPr/>
        </p:nvSpPr>
        <p:spPr>
          <a:xfrm>
            <a:off x="5435600" y="2133600"/>
            <a:ext cx="3563938" cy="1311275"/>
          </a:xfrm>
          <a:prstGeom prst="rect">
            <a:avLst/>
          </a:prstGeom>
          <a:solidFill>
            <a:srgbClr val="FFFFFF"/>
          </a:solidFill>
          <a:ln w="9525">
            <a:noFill/>
          </a:ln>
        </p:spPr>
        <p:txBody>
          <a:bodyPr anchor="t">
            <a:spAutoFit/>
          </a:bodyPr>
          <a:lstStyle/>
          <a:p>
            <a:pPr>
              <a:spcBef>
                <a:spcPct val="50000"/>
              </a:spcBef>
              <a:buClr>
                <a:schemeClr val="bg1"/>
              </a:buClr>
            </a:pPr>
            <a:r>
              <a:rPr lang="en-US" altLang="zh-CN" sz="3200" b="1" dirty="0">
                <a:latin typeface="黑体" panose="02010609060101010101" pitchFamily="2" charset="-122"/>
                <a:ea typeface="黑体" panose="02010609060101010101" pitchFamily="2" charset="-122"/>
              </a:rPr>
              <a:t>1937</a:t>
            </a:r>
            <a:r>
              <a:rPr lang="zh-CN" altLang="en-US" sz="3200" b="1" dirty="0">
                <a:latin typeface="黑体" panose="02010609060101010101" pitchFamily="2" charset="-122"/>
                <a:ea typeface="黑体" panose="02010609060101010101" pitchFamily="2" charset="-122"/>
              </a:rPr>
              <a:t>年卢沟桥事变</a:t>
            </a:r>
          </a:p>
          <a:p>
            <a:pPr>
              <a:spcBef>
                <a:spcPct val="50000"/>
              </a:spcBef>
              <a:buClr>
                <a:schemeClr val="bg1"/>
              </a:buClr>
            </a:pPr>
            <a:r>
              <a:rPr lang="zh-CN" altLang="en-US" sz="3200" b="1" dirty="0">
                <a:solidFill>
                  <a:srgbClr val="FF3300"/>
                </a:solidFill>
                <a:latin typeface="黑体" panose="02010609060101010101" pitchFamily="2" charset="-122"/>
                <a:ea typeface="黑体" panose="02010609060101010101" pitchFamily="2" charset="-122"/>
              </a:rPr>
              <a:t>北平、天津</a:t>
            </a:r>
            <a:r>
              <a:rPr lang="zh-CN" altLang="en-US" sz="3200" b="1" dirty="0">
                <a:latin typeface="黑体" panose="02010609060101010101" pitchFamily="2" charset="-122"/>
                <a:ea typeface="黑体" panose="02010609060101010101" pitchFamily="2" charset="-122"/>
              </a:rPr>
              <a:t>沦陷</a:t>
            </a:r>
          </a:p>
        </p:txBody>
      </p:sp>
      <p:sp>
        <p:nvSpPr>
          <p:cNvPr id="75803" name="文本框 75802"/>
          <p:cNvSpPr txBox="1"/>
          <p:nvPr/>
        </p:nvSpPr>
        <p:spPr>
          <a:xfrm>
            <a:off x="5472113" y="317500"/>
            <a:ext cx="3492500" cy="1311275"/>
          </a:xfrm>
          <a:prstGeom prst="rect">
            <a:avLst/>
          </a:prstGeom>
          <a:solidFill>
            <a:srgbClr val="FFFFFF"/>
          </a:solidFill>
          <a:ln w="9525">
            <a:noFill/>
          </a:ln>
        </p:spPr>
        <p:txBody>
          <a:bodyPr anchor="t">
            <a:spAutoFit/>
          </a:bodyPr>
          <a:lstStyle/>
          <a:p>
            <a:pPr>
              <a:spcBef>
                <a:spcPct val="50000"/>
              </a:spcBef>
              <a:buClr>
                <a:schemeClr val="bg1"/>
              </a:buClr>
            </a:pPr>
            <a:r>
              <a:rPr lang="en-US" altLang="zh-CN" sz="3200" b="1" dirty="0">
                <a:latin typeface="黑体" panose="02010609060101010101" pitchFamily="2" charset="-122"/>
                <a:ea typeface="黑体" panose="02010609060101010101" pitchFamily="2" charset="-122"/>
              </a:rPr>
              <a:t>1931</a:t>
            </a:r>
            <a:r>
              <a:rPr lang="zh-CN" altLang="en-US" sz="3200" b="1" dirty="0">
                <a:latin typeface="黑体" panose="02010609060101010101" pitchFamily="2" charset="-122"/>
                <a:ea typeface="黑体" panose="02010609060101010101" pitchFamily="2" charset="-122"/>
              </a:rPr>
              <a:t>年九一八事变</a:t>
            </a:r>
          </a:p>
          <a:p>
            <a:pPr>
              <a:spcBef>
                <a:spcPct val="50000"/>
              </a:spcBef>
              <a:buClr>
                <a:schemeClr val="bg1"/>
              </a:buClr>
            </a:pPr>
            <a:r>
              <a:rPr lang="zh-CN" altLang="en-US" sz="3200" b="1" dirty="0">
                <a:solidFill>
                  <a:srgbClr val="FF3300"/>
                </a:solidFill>
                <a:latin typeface="黑体" panose="02010609060101010101" pitchFamily="2" charset="-122"/>
                <a:ea typeface="黑体" panose="02010609060101010101" pitchFamily="2" charset="-122"/>
              </a:rPr>
              <a:t>东北三省</a:t>
            </a:r>
            <a:r>
              <a:rPr lang="zh-CN" altLang="en-US" sz="3200" b="1" dirty="0">
                <a:latin typeface="黑体" panose="02010609060101010101" pitchFamily="2" charset="-122"/>
                <a:ea typeface="黑体" panose="02010609060101010101" pitchFamily="2" charset="-122"/>
              </a:rPr>
              <a:t>沦陷</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5803"/>
                                        </p:tgtEl>
                                        <p:attrNameLst>
                                          <p:attrName>style.visibility</p:attrName>
                                        </p:attrNameLst>
                                      </p:cBhvr>
                                      <p:to>
                                        <p:strVal val="visible"/>
                                      </p:to>
                                    </p:set>
                                    <p:anim calcmode="lin" valueType="num">
                                      <p:cBhvr additive="base">
                                        <p:cTn id="7" dur="500" fill="hold"/>
                                        <p:tgtEl>
                                          <p:spTgt spid="75803"/>
                                        </p:tgtEl>
                                        <p:attrNameLst>
                                          <p:attrName>ppt_x</p:attrName>
                                        </p:attrNameLst>
                                      </p:cBhvr>
                                      <p:tavLst>
                                        <p:tav tm="0">
                                          <p:val>
                                            <p:strVal val="#ppt_x"/>
                                          </p:val>
                                        </p:tav>
                                        <p:tav tm="100000">
                                          <p:val>
                                            <p:strVal val="#ppt_x"/>
                                          </p:val>
                                        </p:tav>
                                      </p:tavLst>
                                    </p:anim>
                                    <p:anim calcmode="lin" valueType="num">
                                      <p:cBhvr additive="base">
                                        <p:cTn id="8" dur="500" fill="hold"/>
                                        <p:tgtEl>
                                          <p:spTgt spid="7580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5802"/>
                                        </p:tgtEl>
                                        <p:attrNameLst>
                                          <p:attrName>style.visibility</p:attrName>
                                        </p:attrNameLst>
                                      </p:cBhvr>
                                      <p:to>
                                        <p:strVal val="visible"/>
                                      </p:to>
                                    </p:set>
                                    <p:anim calcmode="lin" valueType="num">
                                      <p:cBhvr additive="base">
                                        <p:cTn id="13" dur="500" fill="hold"/>
                                        <p:tgtEl>
                                          <p:spTgt spid="75802"/>
                                        </p:tgtEl>
                                        <p:attrNameLst>
                                          <p:attrName>ppt_x</p:attrName>
                                        </p:attrNameLst>
                                      </p:cBhvr>
                                      <p:tavLst>
                                        <p:tav tm="0">
                                          <p:val>
                                            <p:strVal val="#ppt_x"/>
                                          </p:val>
                                        </p:tav>
                                        <p:tav tm="100000">
                                          <p:val>
                                            <p:strVal val="#ppt_x"/>
                                          </p:val>
                                        </p:tav>
                                      </p:tavLst>
                                    </p:anim>
                                    <p:anim calcmode="lin" valueType="num">
                                      <p:cBhvr additive="base">
                                        <p:cTn id="14" dur="500" fill="hold"/>
                                        <p:tgtEl>
                                          <p:spTgt spid="7580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75795"/>
                                        </p:tgtEl>
                                        <p:attrNameLst>
                                          <p:attrName>style.visibility</p:attrName>
                                        </p:attrNameLst>
                                      </p:cBhvr>
                                      <p:to>
                                        <p:strVal val="visible"/>
                                      </p:to>
                                    </p:set>
                                    <p:animEffect transition="in" filter="diamond(in)">
                                      <p:cBhvr>
                                        <p:cTn id="19" dur="500"/>
                                        <p:tgtEl>
                                          <p:spTgt spid="7579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5798"/>
                                        </p:tgtEl>
                                        <p:attrNameLst>
                                          <p:attrName>style.visibility</p:attrName>
                                        </p:attrNameLst>
                                      </p:cBhvr>
                                      <p:to>
                                        <p:strVal val="visible"/>
                                      </p:to>
                                    </p:set>
                                    <p:anim calcmode="lin" valueType="num">
                                      <p:cBhvr additive="base">
                                        <p:cTn id="24" dur="500" fill="hold"/>
                                        <p:tgtEl>
                                          <p:spTgt spid="75798"/>
                                        </p:tgtEl>
                                        <p:attrNameLst>
                                          <p:attrName>ppt_x</p:attrName>
                                        </p:attrNameLst>
                                      </p:cBhvr>
                                      <p:tavLst>
                                        <p:tav tm="0">
                                          <p:val>
                                            <p:strVal val="#ppt_x"/>
                                          </p:val>
                                        </p:tav>
                                        <p:tav tm="100000">
                                          <p:val>
                                            <p:strVal val="#ppt_x"/>
                                          </p:val>
                                        </p:tav>
                                      </p:tavLst>
                                    </p:anim>
                                    <p:anim calcmode="lin" valueType="num">
                                      <p:cBhvr additive="base">
                                        <p:cTn id="25" dur="500" fill="hold"/>
                                        <p:tgtEl>
                                          <p:spTgt spid="7579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8" presetClass="entr" presetSubtype="16" fill="hold" grpId="0" nodeType="clickEffect">
                                  <p:stCondLst>
                                    <p:cond delay="0"/>
                                  </p:stCondLst>
                                  <p:childTnLst>
                                    <p:set>
                                      <p:cBhvr>
                                        <p:cTn id="29" dur="1" fill="hold">
                                          <p:stCondLst>
                                            <p:cond delay="0"/>
                                          </p:stCondLst>
                                        </p:cTn>
                                        <p:tgtEl>
                                          <p:spTgt spid="75796"/>
                                        </p:tgtEl>
                                        <p:attrNameLst>
                                          <p:attrName>style.visibility</p:attrName>
                                        </p:attrNameLst>
                                      </p:cBhvr>
                                      <p:to>
                                        <p:strVal val="visible"/>
                                      </p:to>
                                    </p:set>
                                    <p:animEffect transition="in" filter="diamond(in)">
                                      <p:cBhvr>
                                        <p:cTn id="30" dur="500"/>
                                        <p:tgtEl>
                                          <p:spTgt spid="75796"/>
                                        </p:tgtEl>
                                      </p:cBhvr>
                                    </p:animEffect>
                                  </p:childTnLst>
                                </p:cTn>
                              </p:par>
                            </p:childTnLst>
                          </p:cTn>
                        </p:par>
                      </p:childTnLst>
                    </p:cTn>
                  </p:par>
                  <p:par>
                    <p:cTn id="31" fill="hold">
                      <p:stCondLst>
                        <p:cond delay="indefinite"/>
                      </p:stCondLst>
                      <p:childTnLst>
                        <p:par>
                          <p:cTn id="32" fill="hold">
                            <p:stCondLst>
                              <p:cond delay="0"/>
                            </p:stCondLst>
                            <p:childTnLst>
                              <p:par>
                                <p:cTn id="33" presetID="12" presetClass="entr" presetSubtype="1" fill="hold" nodeType="clickEffect">
                                  <p:stCondLst>
                                    <p:cond delay="0"/>
                                  </p:stCondLst>
                                  <p:childTnLst>
                                    <p:set>
                                      <p:cBhvr>
                                        <p:cTn id="34" dur="1" fill="hold">
                                          <p:stCondLst>
                                            <p:cond delay="0"/>
                                          </p:stCondLst>
                                        </p:cTn>
                                        <p:tgtEl>
                                          <p:spTgt spid="75799"/>
                                        </p:tgtEl>
                                        <p:attrNameLst>
                                          <p:attrName>style.visibility</p:attrName>
                                        </p:attrNameLst>
                                      </p:cBhvr>
                                      <p:to>
                                        <p:strVal val="visible"/>
                                      </p:to>
                                    </p:set>
                                    <p:animEffect transition="in" filter="slide(fromTop)">
                                      <p:cBhvr>
                                        <p:cTn id="35" dur="500"/>
                                        <p:tgtEl>
                                          <p:spTgt spid="75799"/>
                                        </p:tgtEl>
                                      </p:cBhvr>
                                    </p:animEffect>
                                  </p:childTnLst>
                                </p:cTn>
                              </p:par>
                              <p:par>
                                <p:cTn id="36" presetID="2" presetClass="entr" presetSubtype="2" fill="hold" nodeType="withEffect">
                                  <p:stCondLst>
                                    <p:cond delay="0"/>
                                  </p:stCondLst>
                                  <p:childTnLst>
                                    <p:set>
                                      <p:cBhvr>
                                        <p:cTn id="37" dur="1" fill="hold">
                                          <p:stCondLst>
                                            <p:cond delay="0"/>
                                          </p:stCondLst>
                                        </p:cTn>
                                        <p:tgtEl>
                                          <p:spTgt spid="75800"/>
                                        </p:tgtEl>
                                        <p:attrNameLst>
                                          <p:attrName>style.visibility</p:attrName>
                                        </p:attrNameLst>
                                      </p:cBhvr>
                                      <p:to>
                                        <p:strVal val="visible"/>
                                      </p:to>
                                    </p:set>
                                    <p:anim calcmode="lin" valueType="num">
                                      <p:cBhvr additive="base">
                                        <p:cTn id="38" dur="500" fill="hold"/>
                                        <p:tgtEl>
                                          <p:spTgt spid="75800"/>
                                        </p:tgtEl>
                                        <p:attrNameLst>
                                          <p:attrName>ppt_x</p:attrName>
                                        </p:attrNameLst>
                                      </p:cBhvr>
                                      <p:tavLst>
                                        <p:tav tm="0">
                                          <p:val>
                                            <p:strVal val="1+#ppt_w/2"/>
                                          </p:val>
                                        </p:tav>
                                        <p:tav tm="100000">
                                          <p:val>
                                            <p:strVal val="#ppt_x"/>
                                          </p:val>
                                        </p:tav>
                                      </p:tavLst>
                                    </p:anim>
                                    <p:anim calcmode="lin" valueType="num">
                                      <p:cBhvr additive="base">
                                        <p:cTn id="39" dur="500" fill="hold"/>
                                        <p:tgtEl>
                                          <p:spTgt spid="75800"/>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75801"/>
                                        </p:tgtEl>
                                        <p:attrNameLst>
                                          <p:attrName>style.visibility</p:attrName>
                                        </p:attrNameLst>
                                      </p:cBhvr>
                                      <p:to>
                                        <p:strVal val="visible"/>
                                      </p:to>
                                    </p:set>
                                    <p:anim calcmode="lin" valueType="num">
                                      <p:cBhvr additive="base">
                                        <p:cTn id="44" dur="500" fill="hold"/>
                                        <p:tgtEl>
                                          <p:spTgt spid="75801"/>
                                        </p:tgtEl>
                                        <p:attrNameLst>
                                          <p:attrName>ppt_x</p:attrName>
                                        </p:attrNameLst>
                                      </p:cBhvr>
                                      <p:tavLst>
                                        <p:tav tm="0">
                                          <p:val>
                                            <p:strVal val="#ppt_x"/>
                                          </p:val>
                                        </p:tav>
                                        <p:tav tm="100000">
                                          <p:val>
                                            <p:strVal val="#ppt_x"/>
                                          </p:val>
                                        </p:tav>
                                      </p:tavLst>
                                    </p:anim>
                                    <p:anim calcmode="lin" valueType="num">
                                      <p:cBhvr additive="base">
                                        <p:cTn id="45" dur="500" fill="hold"/>
                                        <p:tgtEl>
                                          <p:spTgt spid="758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95" grpId="0" animBg="1"/>
      <p:bldP spid="75796" grpId="0" animBg="1"/>
      <p:bldP spid="75798" grpId="0" animBg="1"/>
      <p:bldP spid="75801" grpId="0" animBg="1"/>
      <p:bldP spid="75802" grpId="0" animBg="1"/>
      <p:bldP spid="7580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7170" name="矩形 2"/>
          <p:cNvSpPr/>
          <p:nvPr/>
        </p:nvSpPr>
        <p:spPr>
          <a:xfrm>
            <a:off x="4716463" y="1563688"/>
            <a:ext cx="3959225" cy="2657475"/>
          </a:xfrm>
          <a:prstGeom prst="rect">
            <a:avLst/>
          </a:prstGeom>
          <a:noFill/>
          <a:ln w="9525">
            <a:noFill/>
          </a:ln>
        </p:spPr>
        <p:txBody>
          <a:bodyPr anchor="t">
            <a:spAutoFit/>
          </a:bodyPr>
          <a:lstStyle/>
          <a:p>
            <a:pPr>
              <a:lnSpc>
                <a:spcPct val="150000"/>
              </a:lnSpc>
            </a:pPr>
            <a:r>
              <a:rPr lang="en-US" altLang="zh-CN" sz="2800" b="1" dirty="0">
                <a:latin typeface="宋体" panose="02010600030101010101" pitchFamily="2" charset="-122"/>
                <a:ea typeface="宋体" panose="02010600030101010101" pitchFamily="2" charset="-122"/>
              </a:rPr>
              <a:t>   </a:t>
            </a:r>
            <a:r>
              <a:rPr lang="zh-CN" altLang="en-US" sz="2800" b="1" dirty="0">
                <a:latin typeface="宋体" panose="02010600030101010101" pitchFamily="2" charset="-122"/>
                <a:ea typeface="宋体" panose="02010600030101010101" pitchFamily="2" charset="-122"/>
              </a:rPr>
              <a:t>纵使全国化为焦土，我也要战斗到底，只要有最后一粒子弹，我们也要战斗到底。</a:t>
            </a:r>
          </a:p>
        </p:txBody>
      </p:sp>
      <p:sp>
        <p:nvSpPr>
          <p:cNvPr id="7171" name="矩形 3"/>
          <p:cNvSpPr/>
          <p:nvPr/>
        </p:nvSpPr>
        <p:spPr>
          <a:xfrm>
            <a:off x="719138" y="5986463"/>
            <a:ext cx="3255962" cy="466725"/>
          </a:xfrm>
          <a:prstGeom prst="rect">
            <a:avLst/>
          </a:prstGeom>
          <a:solidFill>
            <a:schemeClr val="bg1"/>
          </a:solidFill>
          <a:ln w="9525" cap="flat" cmpd="sng">
            <a:solidFill>
              <a:schemeClr val="bg1"/>
            </a:solidFill>
            <a:prstDash val="solid"/>
            <a:miter/>
            <a:headEnd type="none" w="med" len="med"/>
            <a:tailEnd type="none" w="med" len="med"/>
          </a:ln>
        </p:spPr>
        <p:txBody>
          <a:bodyPr wrap="none" anchor="t">
            <a:spAutoFit/>
          </a:bodyPr>
          <a:lstStyle/>
          <a:p>
            <a:r>
              <a:rPr lang="zh-CN" altLang="en-US" sz="2400" b="1" dirty="0">
                <a:latin typeface="宋体" panose="02010600030101010101" pitchFamily="2" charset="-122"/>
                <a:ea typeface="华文楷体" pitchFamily="2" charset="-122"/>
              </a:rPr>
              <a:t>李宗仁（</a:t>
            </a:r>
            <a:r>
              <a:rPr lang="en-US" altLang="zh-CN" sz="2400" b="1" dirty="0">
                <a:latin typeface="宋体" panose="02010600030101010101" pitchFamily="2" charset="-122"/>
                <a:ea typeface="华文楷体" pitchFamily="2" charset="-122"/>
              </a:rPr>
              <a:t>1891—1969</a:t>
            </a:r>
            <a:r>
              <a:rPr lang="zh-CN" altLang="en-US" sz="2400" b="1" dirty="0">
                <a:latin typeface="宋体" panose="02010600030101010101" pitchFamily="2" charset="-122"/>
                <a:ea typeface="华文楷体" pitchFamily="2" charset="-122"/>
              </a:rPr>
              <a:t>）</a:t>
            </a:r>
            <a:endParaRPr lang="zh-CN" altLang="en-US" sz="2400" b="1" dirty="0">
              <a:latin typeface="Arial" panose="020B0604020202020204" pitchFamily="34" charset="0"/>
              <a:ea typeface="华文楷体" pitchFamily="2" charset="-122"/>
            </a:endParaRPr>
          </a:p>
        </p:txBody>
      </p:sp>
      <p:pic>
        <p:nvPicPr>
          <p:cNvPr id="7172" name="Picture 4" descr="C:\Users\Administrator\Desktop\d8697e0e35696840944c0a66c7e0c5f1.jpg"/>
          <p:cNvPicPr>
            <a:picLocks noChangeAspect="1"/>
          </p:cNvPicPr>
          <p:nvPr/>
        </p:nvPicPr>
        <p:blipFill>
          <a:blip r:embed="rId3"/>
          <a:stretch>
            <a:fillRect/>
          </a:stretch>
        </p:blipFill>
        <p:spPr>
          <a:xfrm>
            <a:off x="684213" y="836613"/>
            <a:ext cx="3455987" cy="4897437"/>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图片 55297" descr="未命名"/>
          <p:cNvPicPr>
            <a:picLocks noChangeAspect="1"/>
          </p:cNvPicPr>
          <p:nvPr/>
        </p:nvPicPr>
        <p:blipFill>
          <a:blip r:embed="rId2"/>
          <a:stretch>
            <a:fillRect/>
          </a:stretch>
        </p:blipFill>
        <p:spPr>
          <a:xfrm>
            <a:off x="0" y="0"/>
            <a:ext cx="9144000" cy="6778625"/>
          </a:xfrm>
          <a:prstGeom prst="rect">
            <a:avLst/>
          </a:prstGeom>
          <a:noFill/>
          <a:ln w="9525">
            <a:noFill/>
          </a:ln>
        </p:spPr>
      </p:pic>
      <p:sp>
        <p:nvSpPr>
          <p:cNvPr id="8194" name="任意多边形 55298"/>
          <p:cNvSpPr/>
          <p:nvPr/>
        </p:nvSpPr>
        <p:spPr>
          <a:xfrm>
            <a:off x="6516688" y="1196975"/>
            <a:ext cx="936625" cy="935038"/>
          </a:xfrm>
          <a:custGeom>
            <a:avLst/>
            <a:gdLst/>
            <a:ahLst/>
            <a:cxnLst/>
            <a:rect l="0" t="0" r="0" b="0"/>
            <a:pathLst>
              <a:path w="509" h="450">
                <a:moveTo>
                  <a:pt x="441" y="0"/>
                </a:moveTo>
                <a:cubicBezTo>
                  <a:pt x="417" y="36"/>
                  <a:pt x="399" y="79"/>
                  <a:pt x="361" y="104"/>
                </a:cubicBezTo>
                <a:cubicBezTo>
                  <a:pt x="345" y="128"/>
                  <a:pt x="322" y="146"/>
                  <a:pt x="305" y="168"/>
                </a:cubicBezTo>
                <a:cubicBezTo>
                  <a:pt x="272" y="211"/>
                  <a:pt x="304" y="177"/>
                  <a:pt x="277" y="204"/>
                </a:cubicBezTo>
                <a:cubicBezTo>
                  <a:pt x="267" y="234"/>
                  <a:pt x="251" y="239"/>
                  <a:pt x="233" y="260"/>
                </a:cubicBezTo>
                <a:cubicBezTo>
                  <a:pt x="205" y="294"/>
                  <a:pt x="168" y="330"/>
                  <a:pt x="125" y="344"/>
                </a:cubicBezTo>
                <a:cubicBezTo>
                  <a:pt x="124" y="329"/>
                  <a:pt x="128" y="313"/>
                  <a:pt x="121" y="300"/>
                </a:cubicBezTo>
                <a:cubicBezTo>
                  <a:pt x="120" y="298"/>
                  <a:pt x="103" y="326"/>
                  <a:pt x="101" y="328"/>
                </a:cubicBezTo>
                <a:cubicBezTo>
                  <a:pt x="85" y="347"/>
                  <a:pt x="71" y="367"/>
                  <a:pt x="57" y="388"/>
                </a:cubicBezTo>
                <a:cubicBezTo>
                  <a:pt x="43" y="409"/>
                  <a:pt x="52" y="397"/>
                  <a:pt x="25" y="424"/>
                </a:cubicBezTo>
                <a:cubicBezTo>
                  <a:pt x="18" y="431"/>
                  <a:pt x="0" y="450"/>
                  <a:pt x="9" y="448"/>
                </a:cubicBezTo>
                <a:cubicBezTo>
                  <a:pt x="35" y="442"/>
                  <a:pt x="59" y="429"/>
                  <a:pt x="85" y="424"/>
                </a:cubicBezTo>
                <a:cubicBezTo>
                  <a:pt x="118" y="418"/>
                  <a:pt x="151" y="415"/>
                  <a:pt x="185" y="412"/>
                </a:cubicBezTo>
                <a:cubicBezTo>
                  <a:pt x="199" y="391"/>
                  <a:pt x="185" y="396"/>
                  <a:pt x="169" y="380"/>
                </a:cubicBezTo>
                <a:cubicBezTo>
                  <a:pt x="180" y="346"/>
                  <a:pt x="230" y="323"/>
                  <a:pt x="257" y="300"/>
                </a:cubicBezTo>
                <a:cubicBezTo>
                  <a:pt x="273" y="287"/>
                  <a:pt x="286" y="267"/>
                  <a:pt x="301" y="252"/>
                </a:cubicBezTo>
                <a:cubicBezTo>
                  <a:pt x="336" y="217"/>
                  <a:pt x="385" y="200"/>
                  <a:pt x="421" y="168"/>
                </a:cubicBezTo>
                <a:cubicBezTo>
                  <a:pt x="462" y="131"/>
                  <a:pt x="496" y="86"/>
                  <a:pt x="509" y="32"/>
                </a:cubicBezTo>
                <a:cubicBezTo>
                  <a:pt x="466" y="28"/>
                  <a:pt x="462" y="32"/>
                  <a:pt x="441" y="0"/>
                </a:cubicBezTo>
                <a:close/>
              </a:path>
            </a:pathLst>
          </a:custGeom>
          <a:solidFill>
            <a:srgbClr val="0000FF"/>
          </a:solidFill>
          <a:ln w="9525" cap="flat" cmpd="sng">
            <a:solidFill>
              <a:schemeClr val="bg1"/>
            </a:solidFill>
            <a:prstDash val="solid"/>
            <a:round/>
            <a:headEnd type="none" w="med" len="med"/>
            <a:tailEnd type="none" w="med" len="med"/>
          </a:ln>
        </p:spPr>
        <p:txBody>
          <a:bodyPr/>
          <a:lstStyle/>
          <a:p>
            <a:endParaRPr lang="zh-CN" altLang="en-US"/>
          </a:p>
        </p:txBody>
      </p:sp>
      <p:sp>
        <p:nvSpPr>
          <p:cNvPr id="8195" name="任意多边形 55299"/>
          <p:cNvSpPr/>
          <p:nvPr/>
        </p:nvSpPr>
        <p:spPr>
          <a:xfrm>
            <a:off x="2124075" y="1052513"/>
            <a:ext cx="935038" cy="936625"/>
          </a:xfrm>
          <a:custGeom>
            <a:avLst/>
            <a:gdLst/>
            <a:ahLst/>
            <a:cxnLst/>
            <a:rect l="0" t="0" r="0" b="0"/>
            <a:pathLst>
              <a:path w="441" h="488">
                <a:moveTo>
                  <a:pt x="21" y="120"/>
                </a:moveTo>
                <a:cubicBezTo>
                  <a:pt x="35" y="123"/>
                  <a:pt x="61" y="132"/>
                  <a:pt x="61" y="132"/>
                </a:cubicBezTo>
                <a:cubicBezTo>
                  <a:pt x="74" y="145"/>
                  <a:pt x="85" y="150"/>
                  <a:pt x="101" y="160"/>
                </a:cubicBezTo>
                <a:cubicBezTo>
                  <a:pt x="109" y="165"/>
                  <a:pt x="125" y="176"/>
                  <a:pt x="125" y="176"/>
                </a:cubicBezTo>
                <a:cubicBezTo>
                  <a:pt x="143" y="203"/>
                  <a:pt x="171" y="214"/>
                  <a:pt x="193" y="236"/>
                </a:cubicBezTo>
                <a:cubicBezTo>
                  <a:pt x="212" y="255"/>
                  <a:pt x="231" y="273"/>
                  <a:pt x="253" y="288"/>
                </a:cubicBezTo>
                <a:cubicBezTo>
                  <a:pt x="266" y="307"/>
                  <a:pt x="286" y="327"/>
                  <a:pt x="305" y="340"/>
                </a:cubicBezTo>
                <a:cubicBezTo>
                  <a:pt x="318" y="360"/>
                  <a:pt x="324" y="380"/>
                  <a:pt x="337" y="400"/>
                </a:cubicBezTo>
                <a:cubicBezTo>
                  <a:pt x="324" y="404"/>
                  <a:pt x="326" y="406"/>
                  <a:pt x="313" y="400"/>
                </a:cubicBezTo>
                <a:cubicBezTo>
                  <a:pt x="309" y="398"/>
                  <a:pt x="301" y="387"/>
                  <a:pt x="301" y="392"/>
                </a:cubicBezTo>
                <a:cubicBezTo>
                  <a:pt x="301" y="398"/>
                  <a:pt x="309" y="400"/>
                  <a:pt x="313" y="404"/>
                </a:cubicBezTo>
                <a:cubicBezTo>
                  <a:pt x="329" y="423"/>
                  <a:pt x="348" y="434"/>
                  <a:pt x="373" y="440"/>
                </a:cubicBezTo>
                <a:cubicBezTo>
                  <a:pt x="396" y="454"/>
                  <a:pt x="416" y="480"/>
                  <a:pt x="441" y="488"/>
                </a:cubicBezTo>
                <a:cubicBezTo>
                  <a:pt x="427" y="433"/>
                  <a:pt x="415" y="379"/>
                  <a:pt x="401" y="324"/>
                </a:cubicBezTo>
                <a:cubicBezTo>
                  <a:pt x="394" y="344"/>
                  <a:pt x="394" y="364"/>
                  <a:pt x="389" y="384"/>
                </a:cubicBezTo>
                <a:cubicBezTo>
                  <a:pt x="373" y="373"/>
                  <a:pt x="369" y="353"/>
                  <a:pt x="357" y="336"/>
                </a:cubicBezTo>
                <a:cubicBezTo>
                  <a:pt x="337" y="307"/>
                  <a:pt x="314" y="277"/>
                  <a:pt x="289" y="252"/>
                </a:cubicBezTo>
                <a:cubicBezTo>
                  <a:pt x="281" y="229"/>
                  <a:pt x="261" y="205"/>
                  <a:pt x="241" y="192"/>
                </a:cubicBezTo>
                <a:cubicBezTo>
                  <a:pt x="188" y="112"/>
                  <a:pt x="111" y="24"/>
                  <a:pt x="13" y="0"/>
                </a:cubicBezTo>
                <a:cubicBezTo>
                  <a:pt x="0" y="19"/>
                  <a:pt x="9" y="18"/>
                  <a:pt x="17" y="36"/>
                </a:cubicBezTo>
                <a:cubicBezTo>
                  <a:pt x="20" y="44"/>
                  <a:pt x="22" y="52"/>
                  <a:pt x="25" y="60"/>
                </a:cubicBezTo>
                <a:cubicBezTo>
                  <a:pt x="26" y="64"/>
                  <a:pt x="29" y="72"/>
                  <a:pt x="29" y="72"/>
                </a:cubicBezTo>
                <a:cubicBezTo>
                  <a:pt x="25" y="121"/>
                  <a:pt x="41" y="120"/>
                  <a:pt x="21" y="120"/>
                </a:cubicBezTo>
                <a:close/>
              </a:path>
            </a:pathLst>
          </a:custGeom>
          <a:solidFill>
            <a:srgbClr val="0000FF"/>
          </a:solidFill>
          <a:ln w="9525" cap="flat" cmpd="sng">
            <a:solidFill>
              <a:schemeClr val="bg1"/>
            </a:solidFill>
            <a:prstDash val="solid"/>
            <a:round/>
            <a:headEnd type="none" w="med" len="med"/>
            <a:tailEnd type="none" w="med" len="med"/>
          </a:ln>
        </p:spPr>
        <p:txBody>
          <a:bodyPr/>
          <a:lstStyle/>
          <a:p>
            <a:endParaRPr lang="zh-CN" altLang="en-US"/>
          </a:p>
        </p:txBody>
      </p:sp>
      <p:sp>
        <p:nvSpPr>
          <p:cNvPr id="8196" name="任意多边形 55300"/>
          <p:cNvSpPr/>
          <p:nvPr/>
        </p:nvSpPr>
        <p:spPr>
          <a:xfrm>
            <a:off x="3779838" y="2565400"/>
            <a:ext cx="792162" cy="914400"/>
          </a:xfrm>
          <a:custGeom>
            <a:avLst/>
            <a:gdLst/>
            <a:ahLst/>
            <a:cxnLst/>
            <a:rect l="0" t="0" r="0" b="0"/>
            <a:pathLst>
              <a:path w="469" h="576">
                <a:moveTo>
                  <a:pt x="0" y="120"/>
                </a:moveTo>
                <a:cubicBezTo>
                  <a:pt x="75" y="135"/>
                  <a:pt x="139" y="183"/>
                  <a:pt x="196" y="232"/>
                </a:cubicBezTo>
                <a:cubicBezTo>
                  <a:pt x="216" y="249"/>
                  <a:pt x="235" y="257"/>
                  <a:pt x="252" y="280"/>
                </a:cubicBezTo>
                <a:cubicBezTo>
                  <a:pt x="269" y="303"/>
                  <a:pt x="289" y="326"/>
                  <a:pt x="308" y="348"/>
                </a:cubicBezTo>
                <a:cubicBezTo>
                  <a:pt x="329" y="371"/>
                  <a:pt x="349" y="387"/>
                  <a:pt x="368" y="412"/>
                </a:cubicBezTo>
                <a:cubicBezTo>
                  <a:pt x="375" y="434"/>
                  <a:pt x="385" y="454"/>
                  <a:pt x="392" y="476"/>
                </a:cubicBezTo>
                <a:cubicBezTo>
                  <a:pt x="394" y="482"/>
                  <a:pt x="382" y="470"/>
                  <a:pt x="376" y="468"/>
                </a:cubicBezTo>
                <a:cubicBezTo>
                  <a:pt x="368" y="465"/>
                  <a:pt x="352" y="460"/>
                  <a:pt x="352" y="460"/>
                </a:cubicBezTo>
                <a:cubicBezTo>
                  <a:pt x="369" y="483"/>
                  <a:pt x="387" y="506"/>
                  <a:pt x="404" y="528"/>
                </a:cubicBezTo>
                <a:cubicBezTo>
                  <a:pt x="410" y="536"/>
                  <a:pt x="412" y="546"/>
                  <a:pt x="420" y="552"/>
                </a:cubicBezTo>
                <a:cubicBezTo>
                  <a:pt x="440" y="567"/>
                  <a:pt x="432" y="558"/>
                  <a:pt x="444" y="576"/>
                </a:cubicBezTo>
                <a:cubicBezTo>
                  <a:pt x="462" y="523"/>
                  <a:pt x="469" y="383"/>
                  <a:pt x="428" y="464"/>
                </a:cubicBezTo>
                <a:cubicBezTo>
                  <a:pt x="408" y="434"/>
                  <a:pt x="401" y="398"/>
                  <a:pt x="392" y="364"/>
                </a:cubicBezTo>
                <a:cubicBezTo>
                  <a:pt x="389" y="351"/>
                  <a:pt x="380" y="340"/>
                  <a:pt x="376" y="328"/>
                </a:cubicBezTo>
                <a:cubicBezTo>
                  <a:pt x="370" y="309"/>
                  <a:pt x="349" y="292"/>
                  <a:pt x="336" y="276"/>
                </a:cubicBezTo>
                <a:cubicBezTo>
                  <a:pt x="304" y="236"/>
                  <a:pt x="276" y="196"/>
                  <a:pt x="240" y="160"/>
                </a:cubicBezTo>
                <a:cubicBezTo>
                  <a:pt x="223" y="143"/>
                  <a:pt x="209" y="121"/>
                  <a:pt x="192" y="104"/>
                </a:cubicBezTo>
                <a:cubicBezTo>
                  <a:pt x="172" y="84"/>
                  <a:pt x="188" y="110"/>
                  <a:pt x="168" y="84"/>
                </a:cubicBezTo>
                <a:cubicBezTo>
                  <a:pt x="149" y="59"/>
                  <a:pt x="166" y="67"/>
                  <a:pt x="144" y="60"/>
                </a:cubicBezTo>
                <a:cubicBezTo>
                  <a:pt x="110" y="26"/>
                  <a:pt x="63" y="12"/>
                  <a:pt x="16" y="0"/>
                </a:cubicBezTo>
                <a:cubicBezTo>
                  <a:pt x="22" y="19"/>
                  <a:pt x="27" y="38"/>
                  <a:pt x="36" y="56"/>
                </a:cubicBezTo>
                <a:cubicBezTo>
                  <a:pt x="35" y="68"/>
                  <a:pt x="37" y="93"/>
                  <a:pt x="24" y="104"/>
                </a:cubicBezTo>
                <a:cubicBezTo>
                  <a:pt x="17" y="110"/>
                  <a:pt x="0" y="107"/>
                  <a:pt x="0" y="120"/>
                </a:cubicBezTo>
                <a:close/>
              </a:path>
            </a:pathLst>
          </a:custGeom>
          <a:solidFill>
            <a:srgbClr val="0000FF"/>
          </a:solidFill>
          <a:ln w="9525" cap="flat" cmpd="sng">
            <a:solidFill>
              <a:schemeClr val="bg1"/>
            </a:solidFill>
            <a:prstDash val="solid"/>
            <a:round/>
            <a:headEnd type="none" w="med" len="med"/>
            <a:tailEnd type="none" w="med" len="med"/>
          </a:ln>
        </p:spPr>
        <p:txBody>
          <a:bodyPr/>
          <a:lstStyle/>
          <a:p>
            <a:endParaRPr lang="zh-CN" altLang="en-US"/>
          </a:p>
        </p:txBody>
      </p:sp>
      <p:sp>
        <p:nvSpPr>
          <p:cNvPr id="8197" name="任意多边形 55301"/>
          <p:cNvSpPr/>
          <p:nvPr/>
        </p:nvSpPr>
        <p:spPr>
          <a:xfrm>
            <a:off x="2771775" y="1844675"/>
            <a:ext cx="681038" cy="431800"/>
          </a:xfrm>
          <a:custGeom>
            <a:avLst/>
            <a:gdLst/>
            <a:ahLst/>
            <a:cxnLst/>
            <a:rect l="0" t="0" r="0" b="0"/>
            <a:pathLst>
              <a:path w="429" h="240">
                <a:moveTo>
                  <a:pt x="0" y="228"/>
                </a:moveTo>
                <a:cubicBezTo>
                  <a:pt x="8" y="231"/>
                  <a:pt x="15" y="240"/>
                  <a:pt x="24" y="240"/>
                </a:cubicBezTo>
                <a:cubicBezTo>
                  <a:pt x="29" y="240"/>
                  <a:pt x="32" y="234"/>
                  <a:pt x="36" y="232"/>
                </a:cubicBezTo>
                <a:cubicBezTo>
                  <a:pt x="61" y="221"/>
                  <a:pt x="89" y="219"/>
                  <a:pt x="112" y="204"/>
                </a:cubicBezTo>
                <a:cubicBezTo>
                  <a:pt x="132" y="174"/>
                  <a:pt x="187" y="163"/>
                  <a:pt x="220" y="152"/>
                </a:cubicBezTo>
                <a:cubicBezTo>
                  <a:pt x="252" y="141"/>
                  <a:pt x="280" y="119"/>
                  <a:pt x="312" y="108"/>
                </a:cubicBezTo>
                <a:cubicBezTo>
                  <a:pt x="331" y="102"/>
                  <a:pt x="348" y="97"/>
                  <a:pt x="368" y="92"/>
                </a:cubicBezTo>
                <a:cubicBezTo>
                  <a:pt x="382" y="89"/>
                  <a:pt x="408" y="80"/>
                  <a:pt x="408" y="80"/>
                </a:cubicBezTo>
                <a:cubicBezTo>
                  <a:pt x="429" y="49"/>
                  <a:pt x="420" y="41"/>
                  <a:pt x="388" y="36"/>
                </a:cubicBezTo>
                <a:cubicBezTo>
                  <a:pt x="379" y="0"/>
                  <a:pt x="343" y="19"/>
                  <a:pt x="316" y="28"/>
                </a:cubicBezTo>
                <a:cubicBezTo>
                  <a:pt x="325" y="65"/>
                  <a:pt x="330" y="57"/>
                  <a:pt x="288" y="64"/>
                </a:cubicBezTo>
                <a:cubicBezTo>
                  <a:pt x="280" y="69"/>
                  <a:pt x="272" y="75"/>
                  <a:pt x="264" y="80"/>
                </a:cubicBezTo>
                <a:cubicBezTo>
                  <a:pt x="260" y="83"/>
                  <a:pt x="252" y="88"/>
                  <a:pt x="252" y="88"/>
                </a:cubicBezTo>
                <a:cubicBezTo>
                  <a:pt x="224" y="70"/>
                  <a:pt x="237" y="75"/>
                  <a:pt x="216" y="68"/>
                </a:cubicBezTo>
                <a:cubicBezTo>
                  <a:pt x="200" y="72"/>
                  <a:pt x="190" y="75"/>
                  <a:pt x="176" y="84"/>
                </a:cubicBezTo>
                <a:cubicBezTo>
                  <a:pt x="175" y="88"/>
                  <a:pt x="172" y="92"/>
                  <a:pt x="172" y="96"/>
                </a:cubicBezTo>
                <a:cubicBezTo>
                  <a:pt x="173" y="104"/>
                  <a:pt x="180" y="120"/>
                  <a:pt x="180" y="120"/>
                </a:cubicBezTo>
                <a:cubicBezTo>
                  <a:pt x="140" y="140"/>
                  <a:pt x="191" y="116"/>
                  <a:pt x="144" y="132"/>
                </a:cubicBezTo>
                <a:cubicBezTo>
                  <a:pt x="127" y="138"/>
                  <a:pt x="120" y="151"/>
                  <a:pt x="104" y="156"/>
                </a:cubicBezTo>
                <a:cubicBezTo>
                  <a:pt x="95" y="130"/>
                  <a:pt x="82" y="139"/>
                  <a:pt x="60" y="144"/>
                </a:cubicBezTo>
                <a:cubicBezTo>
                  <a:pt x="31" y="163"/>
                  <a:pt x="65" y="179"/>
                  <a:pt x="48" y="196"/>
                </a:cubicBezTo>
                <a:cubicBezTo>
                  <a:pt x="47" y="197"/>
                  <a:pt x="0" y="224"/>
                  <a:pt x="0" y="228"/>
                </a:cubicBezTo>
                <a:close/>
              </a:path>
            </a:pathLst>
          </a:custGeom>
          <a:solidFill>
            <a:srgbClr val="FF0000"/>
          </a:solidFill>
          <a:ln w="9525" cap="flat" cmpd="sng">
            <a:solidFill>
              <a:schemeClr val="bg1"/>
            </a:solidFill>
            <a:prstDash val="solid"/>
            <a:round/>
            <a:headEnd type="none" w="med" len="med"/>
            <a:tailEnd type="none" w="med" len="med"/>
          </a:ln>
        </p:spPr>
        <p:txBody>
          <a:bodyPr/>
          <a:lstStyle/>
          <a:p>
            <a:endParaRPr lang="zh-CN" altLang="en-US"/>
          </a:p>
        </p:txBody>
      </p:sp>
      <p:sp>
        <p:nvSpPr>
          <p:cNvPr id="8198" name="任意多边形 55302"/>
          <p:cNvSpPr/>
          <p:nvPr/>
        </p:nvSpPr>
        <p:spPr>
          <a:xfrm>
            <a:off x="3276600" y="2852738"/>
            <a:ext cx="657225" cy="360362"/>
          </a:xfrm>
          <a:custGeom>
            <a:avLst/>
            <a:gdLst/>
            <a:ahLst/>
            <a:cxnLst/>
            <a:rect l="0" t="0" r="0" b="0"/>
            <a:pathLst>
              <a:path w="414" h="212">
                <a:moveTo>
                  <a:pt x="0" y="194"/>
                </a:moveTo>
                <a:cubicBezTo>
                  <a:pt x="17" y="200"/>
                  <a:pt x="18" y="212"/>
                  <a:pt x="36" y="206"/>
                </a:cubicBezTo>
                <a:cubicBezTo>
                  <a:pt x="46" y="177"/>
                  <a:pt x="95" y="173"/>
                  <a:pt x="120" y="170"/>
                </a:cubicBezTo>
                <a:cubicBezTo>
                  <a:pt x="146" y="152"/>
                  <a:pt x="176" y="143"/>
                  <a:pt x="204" y="130"/>
                </a:cubicBezTo>
                <a:cubicBezTo>
                  <a:pt x="217" y="124"/>
                  <a:pt x="240" y="122"/>
                  <a:pt x="252" y="114"/>
                </a:cubicBezTo>
                <a:cubicBezTo>
                  <a:pt x="295" y="85"/>
                  <a:pt x="358" y="63"/>
                  <a:pt x="408" y="46"/>
                </a:cubicBezTo>
                <a:cubicBezTo>
                  <a:pt x="414" y="29"/>
                  <a:pt x="413" y="24"/>
                  <a:pt x="396" y="18"/>
                </a:cubicBezTo>
                <a:cubicBezTo>
                  <a:pt x="366" y="24"/>
                  <a:pt x="382" y="16"/>
                  <a:pt x="360" y="2"/>
                </a:cubicBezTo>
                <a:cubicBezTo>
                  <a:pt x="329" y="6"/>
                  <a:pt x="322" y="0"/>
                  <a:pt x="316" y="30"/>
                </a:cubicBezTo>
                <a:cubicBezTo>
                  <a:pt x="319" y="34"/>
                  <a:pt x="325" y="37"/>
                  <a:pt x="324" y="42"/>
                </a:cubicBezTo>
                <a:cubicBezTo>
                  <a:pt x="323" y="49"/>
                  <a:pt x="285" y="59"/>
                  <a:pt x="276" y="62"/>
                </a:cubicBezTo>
                <a:cubicBezTo>
                  <a:pt x="267" y="65"/>
                  <a:pt x="260" y="73"/>
                  <a:pt x="252" y="78"/>
                </a:cubicBezTo>
                <a:cubicBezTo>
                  <a:pt x="248" y="81"/>
                  <a:pt x="240" y="86"/>
                  <a:pt x="240" y="86"/>
                </a:cubicBezTo>
                <a:cubicBezTo>
                  <a:pt x="231" y="60"/>
                  <a:pt x="205" y="71"/>
                  <a:pt x="184" y="78"/>
                </a:cubicBezTo>
                <a:cubicBezTo>
                  <a:pt x="168" y="101"/>
                  <a:pt x="192" y="106"/>
                  <a:pt x="156" y="122"/>
                </a:cubicBezTo>
                <a:cubicBezTo>
                  <a:pt x="139" y="129"/>
                  <a:pt x="130" y="132"/>
                  <a:pt x="112" y="138"/>
                </a:cubicBezTo>
                <a:cubicBezTo>
                  <a:pt x="108" y="139"/>
                  <a:pt x="100" y="142"/>
                  <a:pt x="100" y="142"/>
                </a:cubicBezTo>
                <a:cubicBezTo>
                  <a:pt x="89" y="100"/>
                  <a:pt x="67" y="125"/>
                  <a:pt x="40" y="134"/>
                </a:cubicBezTo>
                <a:cubicBezTo>
                  <a:pt x="41" y="142"/>
                  <a:pt x="45" y="150"/>
                  <a:pt x="44" y="158"/>
                </a:cubicBezTo>
                <a:cubicBezTo>
                  <a:pt x="42" y="172"/>
                  <a:pt x="11" y="190"/>
                  <a:pt x="0" y="194"/>
                </a:cubicBezTo>
                <a:close/>
              </a:path>
            </a:pathLst>
          </a:custGeom>
          <a:solidFill>
            <a:schemeClr val="tx2"/>
          </a:solidFill>
          <a:ln w="9525" cap="flat" cmpd="sng">
            <a:solidFill>
              <a:schemeClr val="bg1"/>
            </a:solidFill>
            <a:prstDash val="solid"/>
            <a:round/>
            <a:headEnd type="none" w="med" len="med"/>
            <a:tailEnd type="none" w="med" len="med"/>
          </a:ln>
        </p:spPr>
        <p:txBody>
          <a:bodyPr/>
          <a:lstStyle/>
          <a:p>
            <a:endParaRPr lang="zh-CN" altLang="en-US"/>
          </a:p>
        </p:txBody>
      </p:sp>
      <p:sp>
        <p:nvSpPr>
          <p:cNvPr id="8199" name="椭圆 55303"/>
          <p:cNvSpPr/>
          <p:nvPr/>
        </p:nvSpPr>
        <p:spPr>
          <a:xfrm>
            <a:off x="3203575" y="2205038"/>
            <a:ext cx="433388" cy="431800"/>
          </a:xfrm>
          <a:prstGeom prst="ellipse">
            <a:avLst/>
          </a:prstGeom>
          <a:noFill/>
          <a:ln w="76200" cap="flat" cmpd="sng">
            <a:solidFill>
              <a:srgbClr val="FF000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8200" name="椭圆 55304"/>
          <p:cNvSpPr/>
          <p:nvPr/>
        </p:nvSpPr>
        <p:spPr>
          <a:xfrm>
            <a:off x="5940425" y="2276475"/>
            <a:ext cx="431800" cy="431800"/>
          </a:xfrm>
          <a:prstGeom prst="ellipse">
            <a:avLst/>
          </a:prstGeom>
          <a:noFill/>
          <a:ln w="76200" cap="flat" cmpd="sng">
            <a:solidFill>
              <a:srgbClr val="FF000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8201" name="任意多边形 55305"/>
          <p:cNvSpPr/>
          <p:nvPr/>
        </p:nvSpPr>
        <p:spPr>
          <a:xfrm>
            <a:off x="4787900" y="2781300"/>
            <a:ext cx="431800" cy="720725"/>
          </a:xfrm>
          <a:custGeom>
            <a:avLst/>
            <a:gdLst/>
            <a:ahLst/>
            <a:cxnLst/>
            <a:rect l="0" t="0" r="0" b="0"/>
            <a:pathLst>
              <a:path w="120" h="317">
                <a:moveTo>
                  <a:pt x="48" y="0"/>
                </a:moveTo>
                <a:cubicBezTo>
                  <a:pt x="68" y="7"/>
                  <a:pt x="66" y="25"/>
                  <a:pt x="72" y="44"/>
                </a:cubicBezTo>
                <a:cubicBezTo>
                  <a:pt x="80" y="103"/>
                  <a:pt x="87" y="176"/>
                  <a:pt x="52" y="228"/>
                </a:cubicBezTo>
                <a:cubicBezTo>
                  <a:pt x="49" y="220"/>
                  <a:pt x="47" y="212"/>
                  <a:pt x="44" y="204"/>
                </a:cubicBezTo>
                <a:cubicBezTo>
                  <a:pt x="41" y="196"/>
                  <a:pt x="39" y="220"/>
                  <a:pt x="36" y="228"/>
                </a:cubicBezTo>
                <a:cubicBezTo>
                  <a:pt x="31" y="242"/>
                  <a:pt x="29" y="255"/>
                  <a:pt x="20" y="268"/>
                </a:cubicBezTo>
                <a:cubicBezTo>
                  <a:pt x="16" y="285"/>
                  <a:pt x="17" y="284"/>
                  <a:pt x="8" y="300"/>
                </a:cubicBezTo>
                <a:cubicBezTo>
                  <a:pt x="6" y="304"/>
                  <a:pt x="0" y="317"/>
                  <a:pt x="0" y="312"/>
                </a:cubicBezTo>
                <a:cubicBezTo>
                  <a:pt x="0" y="299"/>
                  <a:pt x="16" y="289"/>
                  <a:pt x="24" y="284"/>
                </a:cubicBezTo>
                <a:cubicBezTo>
                  <a:pt x="41" y="273"/>
                  <a:pt x="62" y="260"/>
                  <a:pt x="80" y="252"/>
                </a:cubicBezTo>
                <a:cubicBezTo>
                  <a:pt x="95" y="246"/>
                  <a:pt x="106" y="245"/>
                  <a:pt x="120" y="236"/>
                </a:cubicBezTo>
                <a:cubicBezTo>
                  <a:pt x="108" y="232"/>
                  <a:pt x="93" y="237"/>
                  <a:pt x="84" y="228"/>
                </a:cubicBezTo>
                <a:cubicBezTo>
                  <a:pt x="77" y="221"/>
                  <a:pt x="102" y="187"/>
                  <a:pt x="104" y="184"/>
                </a:cubicBezTo>
                <a:cubicBezTo>
                  <a:pt x="107" y="170"/>
                  <a:pt x="116" y="144"/>
                  <a:pt x="116" y="144"/>
                </a:cubicBezTo>
                <a:cubicBezTo>
                  <a:pt x="113" y="94"/>
                  <a:pt x="108" y="48"/>
                  <a:pt x="92" y="0"/>
                </a:cubicBezTo>
                <a:cubicBezTo>
                  <a:pt x="67" y="6"/>
                  <a:pt x="81" y="5"/>
                  <a:pt x="48" y="0"/>
                </a:cubicBezTo>
                <a:close/>
              </a:path>
            </a:pathLst>
          </a:custGeom>
          <a:solidFill>
            <a:srgbClr val="FF0000"/>
          </a:solidFill>
          <a:ln w="9525" cap="flat" cmpd="sng">
            <a:solidFill>
              <a:schemeClr val="bg1"/>
            </a:solidFill>
            <a:prstDash val="solid"/>
            <a:round/>
            <a:headEnd type="none" w="med" len="med"/>
            <a:tailEnd type="none" w="med" len="med"/>
          </a:ln>
        </p:spPr>
        <p:txBody>
          <a:bodyPr/>
          <a:lstStyle/>
          <a:p>
            <a:endParaRPr lang="zh-CN" altLang="en-US"/>
          </a:p>
        </p:txBody>
      </p:sp>
      <p:sp>
        <p:nvSpPr>
          <p:cNvPr id="8202" name="任意多边形 55306"/>
          <p:cNvSpPr/>
          <p:nvPr/>
        </p:nvSpPr>
        <p:spPr>
          <a:xfrm>
            <a:off x="3851275" y="3141663"/>
            <a:ext cx="504825" cy="574675"/>
          </a:xfrm>
          <a:custGeom>
            <a:avLst/>
            <a:gdLst/>
            <a:ahLst/>
            <a:cxnLst/>
            <a:rect l="0" t="0" r="0" b="0"/>
            <a:pathLst>
              <a:path w="204" h="232">
                <a:moveTo>
                  <a:pt x="0" y="24"/>
                </a:moveTo>
                <a:cubicBezTo>
                  <a:pt x="19" y="37"/>
                  <a:pt x="14" y="50"/>
                  <a:pt x="32" y="68"/>
                </a:cubicBezTo>
                <a:cubicBezTo>
                  <a:pt x="40" y="76"/>
                  <a:pt x="50" y="83"/>
                  <a:pt x="56" y="92"/>
                </a:cubicBezTo>
                <a:cubicBezTo>
                  <a:pt x="64" y="104"/>
                  <a:pt x="88" y="120"/>
                  <a:pt x="88" y="120"/>
                </a:cubicBezTo>
                <a:cubicBezTo>
                  <a:pt x="97" y="133"/>
                  <a:pt x="120" y="156"/>
                  <a:pt x="120" y="156"/>
                </a:cubicBezTo>
                <a:cubicBezTo>
                  <a:pt x="116" y="159"/>
                  <a:pt x="110" y="160"/>
                  <a:pt x="108" y="164"/>
                </a:cubicBezTo>
                <a:cubicBezTo>
                  <a:pt x="103" y="176"/>
                  <a:pt x="125" y="185"/>
                  <a:pt x="136" y="192"/>
                </a:cubicBezTo>
                <a:cubicBezTo>
                  <a:pt x="159" y="207"/>
                  <a:pt x="180" y="220"/>
                  <a:pt x="204" y="232"/>
                </a:cubicBezTo>
                <a:cubicBezTo>
                  <a:pt x="193" y="199"/>
                  <a:pt x="201" y="215"/>
                  <a:pt x="180" y="184"/>
                </a:cubicBezTo>
                <a:cubicBezTo>
                  <a:pt x="167" y="165"/>
                  <a:pt x="169" y="180"/>
                  <a:pt x="160" y="160"/>
                </a:cubicBezTo>
                <a:cubicBezTo>
                  <a:pt x="160" y="160"/>
                  <a:pt x="150" y="130"/>
                  <a:pt x="148" y="124"/>
                </a:cubicBezTo>
                <a:cubicBezTo>
                  <a:pt x="147" y="120"/>
                  <a:pt x="144" y="112"/>
                  <a:pt x="144" y="112"/>
                </a:cubicBezTo>
                <a:cubicBezTo>
                  <a:pt x="141" y="120"/>
                  <a:pt x="139" y="128"/>
                  <a:pt x="136" y="136"/>
                </a:cubicBezTo>
                <a:cubicBezTo>
                  <a:pt x="134" y="141"/>
                  <a:pt x="128" y="128"/>
                  <a:pt x="124" y="124"/>
                </a:cubicBezTo>
                <a:cubicBezTo>
                  <a:pt x="121" y="120"/>
                  <a:pt x="119" y="116"/>
                  <a:pt x="116" y="112"/>
                </a:cubicBezTo>
                <a:cubicBezTo>
                  <a:pt x="107" y="102"/>
                  <a:pt x="95" y="95"/>
                  <a:pt x="88" y="84"/>
                </a:cubicBezTo>
                <a:cubicBezTo>
                  <a:pt x="71" y="58"/>
                  <a:pt x="49" y="21"/>
                  <a:pt x="28" y="0"/>
                </a:cubicBezTo>
                <a:cubicBezTo>
                  <a:pt x="17" y="7"/>
                  <a:pt x="9" y="15"/>
                  <a:pt x="0" y="24"/>
                </a:cubicBezTo>
                <a:close/>
              </a:path>
            </a:pathLst>
          </a:custGeom>
          <a:solidFill>
            <a:srgbClr val="FF0000"/>
          </a:solidFill>
          <a:ln w="9525" cap="flat" cmpd="sng">
            <a:solidFill>
              <a:schemeClr val="bg1"/>
            </a:solidFill>
            <a:prstDash val="solid"/>
            <a:round/>
            <a:headEnd type="none" w="med" len="med"/>
            <a:tailEnd type="none" w="med" len="med"/>
          </a:ln>
        </p:spPr>
        <p:txBody>
          <a:bodyPr/>
          <a:lstStyle/>
          <a:p>
            <a:endParaRPr lang="zh-CN" altLang="en-US"/>
          </a:p>
        </p:txBody>
      </p:sp>
      <p:sp>
        <p:nvSpPr>
          <p:cNvPr id="8203" name="任意多边形 55307"/>
          <p:cNvSpPr/>
          <p:nvPr/>
        </p:nvSpPr>
        <p:spPr>
          <a:xfrm>
            <a:off x="3924300" y="4005263"/>
            <a:ext cx="503238" cy="576262"/>
          </a:xfrm>
          <a:custGeom>
            <a:avLst/>
            <a:gdLst/>
            <a:ahLst/>
            <a:cxnLst/>
            <a:rect l="0" t="0" r="0" b="0"/>
            <a:pathLst>
              <a:path w="309" h="236">
                <a:moveTo>
                  <a:pt x="0" y="212"/>
                </a:moveTo>
                <a:cubicBezTo>
                  <a:pt x="24" y="215"/>
                  <a:pt x="36" y="213"/>
                  <a:pt x="44" y="236"/>
                </a:cubicBezTo>
                <a:cubicBezTo>
                  <a:pt x="82" y="198"/>
                  <a:pt x="119" y="162"/>
                  <a:pt x="164" y="132"/>
                </a:cubicBezTo>
                <a:cubicBezTo>
                  <a:pt x="181" y="121"/>
                  <a:pt x="195" y="108"/>
                  <a:pt x="212" y="96"/>
                </a:cubicBezTo>
                <a:cubicBezTo>
                  <a:pt x="216" y="93"/>
                  <a:pt x="224" y="88"/>
                  <a:pt x="224" y="88"/>
                </a:cubicBezTo>
                <a:cubicBezTo>
                  <a:pt x="225" y="96"/>
                  <a:pt x="222" y="107"/>
                  <a:pt x="228" y="112"/>
                </a:cubicBezTo>
                <a:cubicBezTo>
                  <a:pt x="231" y="114"/>
                  <a:pt x="247" y="90"/>
                  <a:pt x="248" y="88"/>
                </a:cubicBezTo>
                <a:cubicBezTo>
                  <a:pt x="260" y="65"/>
                  <a:pt x="275" y="30"/>
                  <a:pt x="296" y="16"/>
                </a:cubicBezTo>
                <a:cubicBezTo>
                  <a:pt x="299" y="12"/>
                  <a:pt x="309" y="5"/>
                  <a:pt x="304" y="4"/>
                </a:cubicBezTo>
                <a:cubicBezTo>
                  <a:pt x="289" y="0"/>
                  <a:pt x="255" y="25"/>
                  <a:pt x="244" y="32"/>
                </a:cubicBezTo>
                <a:cubicBezTo>
                  <a:pt x="222" y="47"/>
                  <a:pt x="189" y="52"/>
                  <a:pt x="164" y="60"/>
                </a:cubicBezTo>
                <a:cubicBezTo>
                  <a:pt x="172" y="63"/>
                  <a:pt x="180" y="65"/>
                  <a:pt x="188" y="68"/>
                </a:cubicBezTo>
                <a:cubicBezTo>
                  <a:pt x="192" y="69"/>
                  <a:pt x="200" y="72"/>
                  <a:pt x="200" y="72"/>
                </a:cubicBezTo>
                <a:cubicBezTo>
                  <a:pt x="182" y="78"/>
                  <a:pt x="170" y="90"/>
                  <a:pt x="152" y="96"/>
                </a:cubicBezTo>
                <a:cubicBezTo>
                  <a:pt x="139" y="109"/>
                  <a:pt x="117" y="131"/>
                  <a:pt x="104" y="140"/>
                </a:cubicBezTo>
                <a:cubicBezTo>
                  <a:pt x="70" y="163"/>
                  <a:pt x="29" y="183"/>
                  <a:pt x="0" y="212"/>
                </a:cubicBezTo>
                <a:close/>
              </a:path>
            </a:pathLst>
          </a:custGeom>
          <a:solidFill>
            <a:srgbClr val="FF0000"/>
          </a:solidFill>
          <a:ln w="9525" cap="flat" cmpd="sng">
            <a:solidFill>
              <a:schemeClr val="bg1"/>
            </a:solidFill>
            <a:prstDash val="solid"/>
            <a:round/>
            <a:headEnd type="none" w="med" len="med"/>
            <a:tailEnd type="none" w="med" len="med"/>
          </a:ln>
        </p:spPr>
        <p:txBody>
          <a:bodyPr/>
          <a:lstStyle/>
          <a:p>
            <a:endParaRPr lang="zh-CN" altLang="en-US"/>
          </a:p>
        </p:txBody>
      </p:sp>
      <p:sp>
        <p:nvSpPr>
          <p:cNvPr id="8204" name="文本框 55308"/>
          <p:cNvSpPr txBox="1"/>
          <p:nvPr/>
        </p:nvSpPr>
        <p:spPr>
          <a:xfrm>
            <a:off x="4859338" y="3716338"/>
            <a:ext cx="1728787" cy="641350"/>
          </a:xfrm>
          <a:prstGeom prst="rect">
            <a:avLst/>
          </a:prstGeom>
          <a:solidFill>
            <a:srgbClr val="CCFFCC"/>
          </a:solidFill>
          <a:ln w="9525">
            <a:noFill/>
          </a:ln>
        </p:spPr>
        <p:txBody>
          <a:bodyPr anchor="t">
            <a:spAutoFit/>
          </a:bodyPr>
          <a:lstStyle/>
          <a:p>
            <a:pPr>
              <a:spcBef>
                <a:spcPct val="50000"/>
              </a:spcBef>
            </a:pPr>
            <a:r>
              <a:rPr lang="zh-CN" altLang="en-US" sz="3600" b="1" dirty="0">
                <a:latin typeface="Comic Sans MS" panose="030F0702030302020204" pitchFamily="66" charset="0"/>
                <a:ea typeface="黑体" panose="02010609060101010101" pitchFamily="2" charset="-122"/>
              </a:rPr>
              <a:t>台儿庄</a:t>
            </a:r>
          </a:p>
        </p:txBody>
      </p:sp>
      <p:sp>
        <p:nvSpPr>
          <p:cNvPr id="8205" name="任意多边形 55309"/>
          <p:cNvSpPr/>
          <p:nvPr/>
        </p:nvSpPr>
        <p:spPr>
          <a:xfrm>
            <a:off x="4284663" y="4149725"/>
            <a:ext cx="503237" cy="647700"/>
          </a:xfrm>
          <a:custGeom>
            <a:avLst/>
            <a:gdLst/>
            <a:ahLst/>
            <a:cxnLst/>
            <a:rect l="0" t="0" r="0" b="0"/>
            <a:pathLst>
              <a:path w="204" h="304">
                <a:moveTo>
                  <a:pt x="204" y="0"/>
                </a:moveTo>
                <a:cubicBezTo>
                  <a:pt x="164" y="10"/>
                  <a:pt x="142" y="65"/>
                  <a:pt x="108" y="88"/>
                </a:cubicBezTo>
                <a:cubicBezTo>
                  <a:pt x="100" y="101"/>
                  <a:pt x="75" y="119"/>
                  <a:pt x="76" y="120"/>
                </a:cubicBezTo>
                <a:cubicBezTo>
                  <a:pt x="78" y="125"/>
                  <a:pt x="87" y="118"/>
                  <a:pt x="92" y="116"/>
                </a:cubicBezTo>
                <a:cubicBezTo>
                  <a:pt x="100" y="114"/>
                  <a:pt x="116" y="108"/>
                  <a:pt x="116" y="108"/>
                </a:cubicBezTo>
                <a:cubicBezTo>
                  <a:pt x="111" y="128"/>
                  <a:pt x="107" y="147"/>
                  <a:pt x="96" y="164"/>
                </a:cubicBezTo>
                <a:cubicBezTo>
                  <a:pt x="86" y="202"/>
                  <a:pt x="61" y="224"/>
                  <a:pt x="36" y="252"/>
                </a:cubicBezTo>
                <a:cubicBezTo>
                  <a:pt x="28" y="260"/>
                  <a:pt x="20" y="268"/>
                  <a:pt x="12" y="276"/>
                </a:cubicBezTo>
                <a:cubicBezTo>
                  <a:pt x="8" y="280"/>
                  <a:pt x="0" y="288"/>
                  <a:pt x="0" y="288"/>
                </a:cubicBezTo>
                <a:cubicBezTo>
                  <a:pt x="11" y="295"/>
                  <a:pt x="36" y="304"/>
                  <a:pt x="36" y="304"/>
                </a:cubicBezTo>
                <a:cubicBezTo>
                  <a:pt x="44" y="301"/>
                  <a:pt x="53" y="301"/>
                  <a:pt x="60" y="296"/>
                </a:cubicBezTo>
                <a:cubicBezTo>
                  <a:pt x="67" y="291"/>
                  <a:pt x="68" y="280"/>
                  <a:pt x="72" y="272"/>
                </a:cubicBezTo>
                <a:cubicBezTo>
                  <a:pt x="84" y="246"/>
                  <a:pt x="93" y="199"/>
                  <a:pt x="108" y="176"/>
                </a:cubicBezTo>
                <a:cubicBezTo>
                  <a:pt x="113" y="168"/>
                  <a:pt x="117" y="159"/>
                  <a:pt x="124" y="152"/>
                </a:cubicBezTo>
                <a:cubicBezTo>
                  <a:pt x="132" y="144"/>
                  <a:pt x="148" y="128"/>
                  <a:pt x="148" y="128"/>
                </a:cubicBezTo>
                <a:cubicBezTo>
                  <a:pt x="153" y="129"/>
                  <a:pt x="159" y="134"/>
                  <a:pt x="164" y="132"/>
                </a:cubicBezTo>
                <a:cubicBezTo>
                  <a:pt x="176" y="128"/>
                  <a:pt x="176" y="108"/>
                  <a:pt x="180" y="96"/>
                </a:cubicBezTo>
                <a:cubicBezTo>
                  <a:pt x="190" y="65"/>
                  <a:pt x="198" y="32"/>
                  <a:pt x="204" y="0"/>
                </a:cubicBezTo>
                <a:close/>
              </a:path>
            </a:pathLst>
          </a:custGeom>
          <a:solidFill>
            <a:srgbClr val="FF0000"/>
          </a:solidFill>
          <a:ln w="9525" cap="flat" cmpd="sng">
            <a:solidFill>
              <a:schemeClr val="bg1"/>
            </a:solidFill>
            <a:prstDash val="solid"/>
            <a:round/>
            <a:headEnd type="none" w="med" len="med"/>
            <a:tailEnd type="none" w="med" len="med"/>
          </a:ln>
        </p:spPr>
        <p:txBody>
          <a:bodyPr/>
          <a:lstStyle/>
          <a:p>
            <a:endParaRPr lang="zh-CN" altLang="en-US"/>
          </a:p>
        </p:txBody>
      </p:sp>
      <p:sp>
        <p:nvSpPr>
          <p:cNvPr id="8206" name="任意多边形 55310"/>
          <p:cNvSpPr/>
          <p:nvPr/>
        </p:nvSpPr>
        <p:spPr>
          <a:xfrm>
            <a:off x="5003800" y="2708275"/>
            <a:ext cx="1008063" cy="1152525"/>
          </a:xfrm>
          <a:custGeom>
            <a:avLst/>
            <a:gdLst/>
            <a:ahLst/>
            <a:cxnLst/>
            <a:rect l="0" t="0" r="0" b="0"/>
            <a:pathLst>
              <a:path w="588" h="654">
                <a:moveTo>
                  <a:pt x="448" y="0"/>
                </a:moveTo>
                <a:cubicBezTo>
                  <a:pt x="469" y="64"/>
                  <a:pt x="445" y="148"/>
                  <a:pt x="424" y="212"/>
                </a:cubicBezTo>
                <a:cubicBezTo>
                  <a:pt x="416" y="268"/>
                  <a:pt x="396" y="323"/>
                  <a:pt x="376" y="376"/>
                </a:cubicBezTo>
                <a:cubicBezTo>
                  <a:pt x="364" y="409"/>
                  <a:pt x="364" y="434"/>
                  <a:pt x="344" y="464"/>
                </a:cubicBezTo>
                <a:cubicBezTo>
                  <a:pt x="319" y="502"/>
                  <a:pt x="350" y="476"/>
                  <a:pt x="328" y="500"/>
                </a:cubicBezTo>
                <a:cubicBezTo>
                  <a:pt x="300" y="531"/>
                  <a:pt x="266" y="556"/>
                  <a:pt x="228" y="572"/>
                </a:cubicBezTo>
                <a:cubicBezTo>
                  <a:pt x="215" y="577"/>
                  <a:pt x="201" y="580"/>
                  <a:pt x="188" y="584"/>
                </a:cubicBezTo>
                <a:cubicBezTo>
                  <a:pt x="184" y="585"/>
                  <a:pt x="176" y="588"/>
                  <a:pt x="176" y="588"/>
                </a:cubicBezTo>
                <a:cubicBezTo>
                  <a:pt x="183" y="578"/>
                  <a:pt x="192" y="566"/>
                  <a:pt x="188" y="564"/>
                </a:cubicBezTo>
                <a:cubicBezTo>
                  <a:pt x="168" y="556"/>
                  <a:pt x="137" y="578"/>
                  <a:pt x="120" y="584"/>
                </a:cubicBezTo>
                <a:cubicBezTo>
                  <a:pt x="83" y="598"/>
                  <a:pt x="38" y="598"/>
                  <a:pt x="0" y="608"/>
                </a:cubicBezTo>
                <a:cubicBezTo>
                  <a:pt x="34" y="630"/>
                  <a:pt x="107" y="645"/>
                  <a:pt x="148" y="652"/>
                </a:cubicBezTo>
                <a:cubicBezTo>
                  <a:pt x="208" y="647"/>
                  <a:pt x="210" y="654"/>
                  <a:pt x="180" y="624"/>
                </a:cubicBezTo>
                <a:cubicBezTo>
                  <a:pt x="207" y="615"/>
                  <a:pt x="178" y="624"/>
                  <a:pt x="228" y="616"/>
                </a:cubicBezTo>
                <a:cubicBezTo>
                  <a:pt x="259" y="611"/>
                  <a:pt x="283" y="597"/>
                  <a:pt x="308" y="580"/>
                </a:cubicBezTo>
                <a:cubicBezTo>
                  <a:pt x="320" y="572"/>
                  <a:pt x="336" y="570"/>
                  <a:pt x="348" y="560"/>
                </a:cubicBezTo>
                <a:cubicBezTo>
                  <a:pt x="378" y="535"/>
                  <a:pt x="397" y="499"/>
                  <a:pt x="424" y="472"/>
                </a:cubicBezTo>
                <a:cubicBezTo>
                  <a:pt x="430" y="453"/>
                  <a:pt x="445" y="437"/>
                  <a:pt x="456" y="420"/>
                </a:cubicBezTo>
                <a:cubicBezTo>
                  <a:pt x="461" y="412"/>
                  <a:pt x="472" y="396"/>
                  <a:pt x="472" y="396"/>
                </a:cubicBezTo>
                <a:cubicBezTo>
                  <a:pt x="479" y="368"/>
                  <a:pt x="474" y="385"/>
                  <a:pt x="492" y="348"/>
                </a:cubicBezTo>
                <a:cubicBezTo>
                  <a:pt x="495" y="343"/>
                  <a:pt x="500" y="332"/>
                  <a:pt x="500" y="332"/>
                </a:cubicBezTo>
                <a:cubicBezTo>
                  <a:pt x="508" y="290"/>
                  <a:pt x="527" y="251"/>
                  <a:pt x="544" y="212"/>
                </a:cubicBezTo>
                <a:cubicBezTo>
                  <a:pt x="568" y="158"/>
                  <a:pt x="581" y="90"/>
                  <a:pt x="588" y="32"/>
                </a:cubicBezTo>
                <a:cubicBezTo>
                  <a:pt x="547" y="4"/>
                  <a:pt x="486" y="38"/>
                  <a:pt x="448" y="0"/>
                </a:cubicBezTo>
                <a:close/>
              </a:path>
            </a:pathLst>
          </a:custGeom>
          <a:solidFill>
            <a:srgbClr val="0000FF"/>
          </a:solidFill>
          <a:ln w="9525" cap="flat" cmpd="sng">
            <a:solidFill>
              <a:schemeClr val="bg1"/>
            </a:solidFill>
            <a:prstDash val="solid"/>
            <a:round/>
            <a:headEnd type="none" w="med" len="med"/>
            <a:tailEnd type="none" w="med" len="med"/>
          </a:ln>
        </p:spPr>
        <p:txBody>
          <a:bodyPr/>
          <a:lstStyle/>
          <a:p>
            <a:endParaRPr lang="zh-CN" altLang="en-US"/>
          </a:p>
        </p:txBody>
      </p:sp>
      <p:sp>
        <p:nvSpPr>
          <p:cNvPr id="8207" name="任意多边形 55311"/>
          <p:cNvSpPr/>
          <p:nvPr/>
        </p:nvSpPr>
        <p:spPr>
          <a:xfrm>
            <a:off x="4427538" y="3429000"/>
            <a:ext cx="649287" cy="792163"/>
          </a:xfrm>
          <a:custGeom>
            <a:avLst/>
            <a:gdLst/>
            <a:ahLst/>
            <a:cxnLst/>
            <a:rect l="0" t="0" r="0" b="0"/>
            <a:pathLst>
              <a:path w="376" h="414">
                <a:moveTo>
                  <a:pt x="112" y="86"/>
                </a:moveTo>
                <a:cubicBezTo>
                  <a:pt x="125" y="82"/>
                  <a:pt x="139" y="78"/>
                  <a:pt x="152" y="74"/>
                </a:cubicBezTo>
                <a:cubicBezTo>
                  <a:pt x="165" y="75"/>
                  <a:pt x="179" y="74"/>
                  <a:pt x="192" y="78"/>
                </a:cubicBezTo>
                <a:cubicBezTo>
                  <a:pt x="237" y="92"/>
                  <a:pt x="274" y="150"/>
                  <a:pt x="292" y="190"/>
                </a:cubicBezTo>
                <a:cubicBezTo>
                  <a:pt x="301" y="211"/>
                  <a:pt x="303" y="231"/>
                  <a:pt x="316" y="250"/>
                </a:cubicBezTo>
                <a:cubicBezTo>
                  <a:pt x="314" y="271"/>
                  <a:pt x="320" y="296"/>
                  <a:pt x="308" y="314"/>
                </a:cubicBezTo>
                <a:cubicBezTo>
                  <a:pt x="288" y="344"/>
                  <a:pt x="252" y="349"/>
                  <a:pt x="220" y="354"/>
                </a:cubicBezTo>
                <a:cubicBezTo>
                  <a:pt x="176" y="347"/>
                  <a:pt x="158" y="319"/>
                  <a:pt x="132" y="286"/>
                </a:cubicBezTo>
                <a:cubicBezTo>
                  <a:pt x="126" y="278"/>
                  <a:pt x="121" y="270"/>
                  <a:pt x="116" y="262"/>
                </a:cubicBezTo>
                <a:cubicBezTo>
                  <a:pt x="110" y="253"/>
                  <a:pt x="92" y="238"/>
                  <a:pt x="92" y="238"/>
                </a:cubicBezTo>
                <a:cubicBezTo>
                  <a:pt x="87" y="222"/>
                  <a:pt x="75" y="221"/>
                  <a:pt x="68" y="206"/>
                </a:cubicBezTo>
                <a:cubicBezTo>
                  <a:pt x="65" y="198"/>
                  <a:pt x="60" y="182"/>
                  <a:pt x="60" y="182"/>
                </a:cubicBezTo>
                <a:cubicBezTo>
                  <a:pt x="66" y="120"/>
                  <a:pt x="54" y="159"/>
                  <a:pt x="76" y="130"/>
                </a:cubicBezTo>
                <a:cubicBezTo>
                  <a:pt x="82" y="122"/>
                  <a:pt x="92" y="106"/>
                  <a:pt x="92" y="106"/>
                </a:cubicBezTo>
                <a:cubicBezTo>
                  <a:pt x="84" y="90"/>
                  <a:pt x="77" y="79"/>
                  <a:pt x="64" y="66"/>
                </a:cubicBezTo>
                <a:cubicBezTo>
                  <a:pt x="57" y="44"/>
                  <a:pt x="54" y="44"/>
                  <a:pt x="44" y="62"/>
                </a:cubicBezTo>
                <a:cubicBezTo>
                  <a:pt x="21" y="103"/>
                  <a:pt x="33" y="71"/>
                  <a:pt x="24" y="98"/>
                </a:cubicBezTo>
                <a:cubicBezTo>
                  <a:pt x="29" y="106"/>
                  <a:pt x="42" y="109"/>
                  <a:pt x="44" y="118"/>
                </a:cubicBezTo>
                <a:cubicBezTo>
                  <a:pt x="52" y="156"/>
                  <a:pt x="27" y="159"/>
                  <a:pt x="0" y="162"/>
                </a:cubicBezTo>
                <a:cubicBezTo>
                  <a:pt x="5" y="213"/>
                  <a:pt x="1" y="214"/>
                  <a:pt x="48" y="222"/>
                </a:cubicBezTo>
                <a:cubicBezTo>
                  <a:pt x="66" y="240"/>
                  <a:pt x="78" y="264"/>
                  <a:pt x="96" y="282"/>
                </a:cubicBezTo>
                <a:cubicBezTo>
                  <a:pt x="83" y="286"/>
                  <a:pt x="68" y="310"/>
                  <a:pt x="68" y="310"/>
                </a:cubicBezTo>
                <a:cubicBezTo>
                  <a:pt x="71" y="314"/>
                  <a:pt x="73" y="319"/>
                  <a:pt x="76" y="322"/>
                </a:cubicBezTo>
                <a:cubicBezTo>
                  <a:pt x="79" y="325"/>
                  <a:pt x="85" y="326"/>
                  <a:pt x="88" y="330"/>
                </a:cubicBezTo>
                <a:cubicBezTo>
                  <a:pt x="94" y="337"/>
                  <a:pt x="104" y="354"/>
                  <a:pt x="104" y="354"/>
                </a:cubicBezTo>
                <a:cubicBezTo>
                  <a:pt x="117" y="345"/>
                  <a:pt x="121" y="335"/>
                  <a:pt x="136" y="330"/>
                </a:cubicBezTo>
                <a:cubicBezTo>
                  <a:pt x="193" y="368"/>
                  <a:pt x="182" y="382"/>
                  <a:pt x="256" y="390"/>
                </a:cubicBezTo>
                <a:cubicBezTo>
                  <a:pt x="272" y="414"/>
                  <a:pt x="295" y="404"/>
                  <a:pt x="316" y="390"/>
                </a:cubicBezTo>
                <a:cubicBezTo>
                  <a:pt x="320" y="372"/>
                  <a:pt x="318" y="363"/>
                  <a:pt x="312" y="346"/>
                </a:cubicBezTo>
                <a:cubicBezTo>
                  <a:pt x="314" y="342"/>
                  <a:pt x="338" y="295"/>
                  <a:pt x="340" y="294"/>
                </a:cubicBezTo>
                <a:cubicBezTo>
                  <a:pt x="344" y="291"/>
                  <a:pt x="351" y="291"/>
                  <a:pt x="356" y="290"/>
                </a:cubicBezTo>
                <a:cubicBezTo>
                  <a:pt x="376" y="270"/>
                  <a:pt x="371" y="270"/>
                  <a:pt x="364" y="242"/>
                </a:cubicBezTo>
                <a:cubicBezTo>
                  <a:pt x="363" y="237"/>
                  <a:pt x="365" y="228"/>
                  <a:pt x="360" y="226"/>
                </a:cubicBezTo>
                <a:cubicBezTo>
                  <a:pt x="349" y="221"/>
                  <a:pt x="336" y="223"/>
                  <a:pt x="324" y="222"/>
                </a:cubicBezTo>
                <a:cubicBezTo>
                  <a:pt x="318" y="204"/>
                  <a:pt x="306" y="192"/>
                  <a:pt x="300" y="174"/>
                </a:cubicBezTo>
                <a:cubicBezTo>
                  <a:pt x="319" y="146"/>
                  <a:pt x="308" y="155"/>
                  <a:pt x="328" y="142"/>
                </a:cubicBezTo>
                <a:cubicBezTo>
                  <a:pt x="335" y="120"/>
                  <a:pt x="325" y="97"/>
                  <a:pt x="304" y="90"/>
                </a:cubicBezTo>
                <a:cubicBezTo>
                  <a:pt x="275" y="100"/>
                  <a:pt x="287" y="93"/>
                  <a:pt x="268" y="106"/>
                </a:cubicBezTo>
                <a:cubicBezTo>
                  <a:pt x="247" y="98"/>
                  <a:pt x="227" y="87"/>
                  <a:pt x="208" y="74"/>
                </a:cubicBezTo>
                <a:cubicBezTo>
                  <a:pt x="202" y="0"/>
                  <a:pt x="212" y="11"/>
                  <a:pt x="136" y="30"/>
                </a:cubicBezTo>
                <a:cubicBezTo>
                  <a:pt x="125" y="64"/>
                  <a:pt x="136" y="61"/>
                  <a:pt x="100" y="70"/>
                </a:cubicBezTo>
                <a:cubicBezTo>
                  <a:pt x="96" y="73"/>
                  <a:pt x="91" y="75"/>
                  <a:pt x="88" y="78"/>
                </a:cubicBezTo>
                <a:cubicBezTo>
                  <a:pt x="85" y="81"/>
                  <a:pt x="80" y="90"/>
                  <a:pt x="80" y="90"/>
                </a:cubicBezTo>
              </a:path>
            </a:pathLst>
          </a:custGeom>
          <a:solidFill>
            <a:srgbClr val="FF0000"/>
          </a:solidFill>
          <a:ln w="9525" cap="flat" cmpd="sng">
            <a:solidFill>
              <a:schemeClr val="bg1"/>
            </a:solidFill>
            <a:prstDash val="solid"/>
            <a:round/>
            <a:headEnd type="none" w="med" len="med"/>
            <a:tailEnd type="none" w="med" len="med"/>
          </a:ln>
        </p:spPr>
        <p:txBody>
          <a:bodyPr/>
          <a:lstStyle/>
          <a:p>
            <a:endParaRPr lang="zh-CN" altLang="en-US"/>
          </a:p>
        </p:txBody>
      </p:sp>
      <p:sp>
        <p:nvSpPr>
          <p:cNvPr id="8209" name="椭圆 55313"/>
          <p:cNvSpPr/>
          <p:nvPr/>
        </p:nvSpPr>
        <p:spPr>
          <a:xfrm>
            <a:off x="3419475" y="4868863"/>
            <a:ext cx="865188" cy="431800"/>
          </a:xfrm>
          <a:prstGeom prst="ellipse">
            <a:avLst/>
          </a:prstGeom>
          <a:noFill/>
          <a:ln w="57150" cap="flat" cmpd="sng">
            <a:solidFill>
              <a:srgbClr val="CC0000"/>
            </a:solidFill>
            <a:prstDash val="solid"/>
            <a:round/>
            <a:headEnd type="none" w="med" len="med"/>
            <a:tailEnd type="none" w="med" len="med"/>
          </a:ln>
        </p:spPr>
        <p:txBody>
          <a:bodyPr wrap="none" anchor="ctr"/>
          <a:lstStyle/>
          <a:p>
            <a:pPr algn="ctr"/>
            <a:endParaRPr lang="zh-CN" dirty="0">
              <a:solidFill>
                <a:srgbClr val="CC0000"/>
              </a:solidFill>
              <a:latin typeface="Arial" panose="020B0604020202020204" pitchFamily="34" charset="0"/>
              <a:ea typeface="宋体" panose="02010600030101010101" pitchFamily="2" charset="-122"/>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7105" name="矩形 3"/>
          <p:cNvSpPr>
            <a:spLocks noChangeArrowheads="1"/>
          </p:cNvSpPr>
          <p:nvPr/>
        </p:nvSpPr>
        <p:spPr bwMode="auto">
          <a:xfrm>
            <a:off x="1000125" y="1857375"/>
            <a:ext cx="1262063" cy="523875"/>
          </a:xfrm>
          <a:prstGeom prst="rect">
            <a:avLst/>
          </a:prstGeom>
          <a:noFill/>
          <a:ln w="9525">
            <a:noFill/>
            <a:miter lim="800000"/>
          </a:ln>
        </p:spPr>
        <p:txBody>
          <a:bodyPr wrap="none">
            <a:spAutoFit/>
          </a:bodyPr>
          <a:lstStyle/>
          <a:p>
            <a:r>
              <a:rPr lang="zh-CN" altLang="en-US" sz="2800" b="1">
                <a:solidFill>
                  <a:srgbClr val="FF0000"/>
                </a:solidFill>
                <a:latin typeface="微软雅黑" panose="020B0503020204020204" pitchFamily="34" charset="-122"/>
                <a:ea typeface="微软雅黑" panose="020B0503020204020204" pitchFamily="34" charset="-122"/>
                <a:sym typeface="+mn-ea"/>
              </a:rPr>
              <a:t>时间：</a:t>
            </a:r>
            <a:endParaRPr lang="es-ES" sz="2800" b="1">
              <a:solidFill>
                <a:srgbClr val="FF0000"/>
              </a:solidFill>
              <a:latin typeface="微软雅黑" panose="020B0503020204020204" pitchFamily="34" charset="-122"/>
              <a:ea typeface="微软雅黑" panose="020B0503020204020204" pitchFamily="34" charset="-122"/>
              <a:sym typeface="+mn-ea"/>
            </a:endParaRPr>
          </a:p>
        </p:txBody>
      </p:sp>
      <p:sp>
        <p:nvSpPr>
          <p:cNvPr id="47106" name="矩形 4"/>
          <p:cNvSpPr>
            <a:spLocks noChangeArrowheads="1"/>
          </p:cNvSpPr>
          <p:nvPr/>
        </p:nvSpPr>
        <p:spPr bwMode="auto">
          <a:xfrm>
            <a:off x="1000125" y="2571750"/>
            <a:ext cx="1262063" cy="523875"/>
          </a:xfrm>
          <a:prstGeom prst="rect">
            <a:avLst/>
          </a:prstGeom>
          <a:noFill/>
          <a:ln w="9525">
            <a:noFill/>
            <a:miter lim="800000"/>
          </a:ln>
        </p:spPr>
        <p:txBody>
          <a:bodyPr wrap="none">
            <a:spAutoFit/>
          </a:bodyPr>
          <a:lstStyle/>
          <a:p>
            <a:r>
              <a:rPr lang="zh-CN" altLang="en-US" sz="2800" b="1">
                <a:solidFill>
                  <a:srgbClr val="FF0000"/>
                </a:solidFill>
                <a:latin typeface="微软雅黑" panose="020B0503020204020204" pitchFamily="34" charset="-122"/>
                <a:ea typeface="微软雅黑" panose="020B0503020204020204" pitchFamily="34" charset="-122"/>
                <a:sym typeface="+mn-ea"/>
              </a:rPr>
              <a:t>地点：</a:t>
            </a:r>
            <a:endParaRPr lang="es-ES" altLang="en-US" sz="2800" b="1">
              <a:solidFill>
                <a:srgbClr val="FF0000"/>
              </a:solidFill>
              <a:latin typeface="微软雅黑" panose="020B0503020204020204" pitchFamily="34" charset="-122"/>
              <a:ea typeface="微软雅黑" panose="020B0503020204020204" pitchFamily="34" charset="-122"/>
              <a:sym typeface="+mn-ea"/>
            </a:endParaRPr>
          </a:p>
        </p:txBody>
      </p:sp>
      <p:sp>
        <p:nvSpPr>
          <p:cNvPr id="47107" name="矩形 5"/>
          <p:cNvSpPr>
            <a:spLocks noChangeArrowheads="1"/>
          </p:cNvSpPr>
          <p:nvPr/>
        </p:nvSpPr>
        <p:spPr bwMode="auto">
          <a:xfrm>
            <a:off x="1000125" y="3429000"/>
            <a:ext cx="1262063" cy="523875"/>
          </a:xfrm>
          <a:prstGeom prst="rect">
            <a:avLst/>
          </a:prstGeom>
          <a:noFill/>
          <a:ln w="9525">
            <a:noFill/>
            <a:miter lim="800000"/>
          </a:ln>
        </p:spPr>
        <p:txBody>
          <a:bodyPr wrap="none">
            <a:spAutoFit/>
          </a:bodyPr>
          <a:lstStyle/>
          <a:p>
            <a:r>
              <a:rPr lang="zh-CN" altLang="en-US" sz="2800" b="1">
                <a:solidFill>
                  <a:srgbClr val="FF0000"/>
                </a:solidFill>
                <a:latin typeface="微软雅黑" panose="020B0503020204020204" pitchFamily="34" charset="-122"/>
                <a:ea typeface="微软雅黑" panose="020B0503020204020204" pitchFamily="34" charset="-122"/>
                <a:sym typeface="+mn-ea"/>
              </a:rPr>
              <a:t>指挥：</a:t>
            </a:r>
          </a:p>
        </p:txBody>
      </p:sp>
      <p:sp>
        <p:nvSpPr>
          <p:cNvPr id="47108" name="矩形 9"/>
          <p:cNvSpPr>
            <a:spLocks noChangeArrowheads="1"/>
          </p:cNvSpPr>
          <p:nvPr/>
        </p:nvSpPr>
        <p:spPr bwMode="auto">
          <a:xfrm>
            <a:off x="1000125" y="4357688"/>
            <a:ext cx="1284288" cy="523875"/>
          </a:xfrm>
          <a:prstGeom prst="rect">
            <a:avLst/>
          </a:prstGeom>
          <a:noFill/>
          <a:ln w="9525">
            <a:noFill/>
            <a:miter lim="800000"/>
          </a:ln>
        </p:spPr>
        <p:txBody>
          <a:bodyPr>
            <a:spAutoFit/>
          </a:bodyPr>
          <a:lstStyle/>
          <a:p>
            <a:r>
              <a:rPr lang="zh-CN" altLang="en-US" sz="2800" b="1">
                <a:solidFill>
                  <a:srgbClr val="FF0000"/>
                </a:solidFill>
                <a:latin typeface="微软雅黑" panose="020B0503020204020204" pitchFamily="34" charset="-122"/>
                <a:ea typeface="微软雅黑" panose="020B0503020204020204" pitchFamily="34" charset="-122"/>
                <a:sym typeface="+mn-ea"/>
              </a:rPr>
              <a:t>战果：</a:t>
            </a:r>
          </a:p>
        </p:txBody>
      </p:sp>
      <p:sp>
        <p:nvSpPr>
          <p:cNvPr id="40968" name="Text Box 5"/>
          <p:cNvSpPr txBox="1">
            <a:spLocks noChangeArrowheads="1"/>
          </p:cNvSpPr>
          <p:nvPr/>
        </p:nvSpPr>
        <p:spPr bwMode="auto">
          <a:xfrm>
            <a:off x="2286000" y="1857375"/>
            <a:ext cx="2514600" cy="523875"/>
          </a:xfrm>
          <a:prstGeom prst="rect">
            <a:avLst/>
          </a:prstGeom>
          <a:noFill/>
          <a:ln w="9525">
            <a:noFill/>
            <a:miter lim="800000"/>
          </a:ln>
        </p:spPr>
        <p:txBody>
          <a:bodyPr>
            <a:spAutoFit/>
          </a:bodyPr>
          <a:lstStyle/>
          <a:p>
            <a:pPr>
              <a:spcBef>
                <a:spcPct val="50000"/>
              </a:spcBef>
            </a:pPr>
            <a:r>
              <a:rPr lang="es-ES" altLang="zh-CN" sz="2800" b="1">
                <a:solidFill>
                  <a:srgbClr val="000066"/>
                </a:solidFill>
                <a:latin typeface="微软雅黑" panose="020B0503020204020204" pitchFamily="34" charset="-122"/>
                <a:ea typeface="微软雅黑" panose="020B0503020204020204" pitchFamily="34" charset="-122"/>
                <a:sym typeface="+mn-ea"/>
              </a:rPr>
              <a:t>1938</a:t>
            </a:r>
            <a:r>
              <a:rPr lang="zh-CN" altLang="es-ES" sz="2800" b="1">
                <a:solidFill>
                  <a:srgbClr val="000066"/>
                </a:solidFill>
                <a:latin typeface="微软雅黑" panose="020B0503020204020204" pitchFamily="34" charset="-122"/>
                <a:ea typeface="微软雅黑" panose="020B0503020204020204" pitchFamily="34" charset="-122"/>
                <a:sym typeface="+mn-ea"/>
              </a:rPr>
              <a:t>年</a:t>
            </a:r>
            <a:r>
              <a:rPr lang="en-US" altLang="zh-CN" sz="2800" b="1">
                <a:solidFill>
                  <a:srgbClr val="000066"/>
                </a:solidFill>
                <a:latin typeface="微软雅黑" panose="020B0503020204020204" pitchFamily="34" charset="-122"/>
                <a:ea typeface="微软雅黑" panose="020B0503020204020204" pitchFamily="34" charset="-122"/>
                <a:sym typeface="+mn-ea"/>
              </a:rPr>
              <a:t>3</a:t>
            </a:r>
            <a:r>
              <a:rPr lang="zh-CN" altLang="en-US" sz="2800" b="1">
                <a:solidFill>
                  <a:srgbClr val="000066"/>
                </a:solidFill>
                <a:latin typeface="微软雅黑" panose="020B0503020204020204" pitchFamily="34" charset="-122"/>
                <a:ea typeface="微软雅黑" panose="020B0503020204020204" pitchFamily="34" charset="-122"/>
                <a:sym typeface="+mn-ea"/>
              </a:rPr>
              <a:t>月</a:t>
            </a:r>
            <a:endParaRPr lang="zh-CN" altLang="es-ES" sz="2800" b="1">
              <a:solidFill>
                <a:srgbClr val="000066"/>
              </a:solidFill>
              <a:latin typeface="微软雅黑" panose="020B0503020204020204" pitchFamily="34" charset="-122"/>
              <a:ea typeface="微软雅黑" panose="020B0503020204020204" pitchFamily="34" charset="-122"/>
              <a:sym typeface="+mn-ea"/>
            </a:endParaRPr>
          </a:p>
        </p:txBody>
      </p:sp>
      <p:sp>
        <p:nvSpPr>
          <p:cNvPr id="40969" name="Text Box 9"/>
          <p:cNvSpPr txBox="1">
            <a:spLocks noChangeArrowheads="1"/>
          </p:cNvSpPr>
          <p:nvPr/>
        </p:nvSpPr>
        <p:spPr bwMode="auto">
          <a:xfrm>
            <a:off x="2357438" y="2571750"/>
            <a:ext cx="2801937" cy="523875"/>
          </a:xfrm>
          <a:prstGeom prst="rect">
            <a:avLst/>
          </a:prstGeom>
          <a:noFill/>
          <a:ln w="9525">
            <a:noFill/>
            <a:miter lim="800000"/>
          </a:ln>
        </p:spPr>
        <p:txBody>
          <a:bodyPr>
            <a:spAutoFit/>
          </a:bodyPr>
          <a:lstStyle/>
          <a:p>
            <a:pPr>
              <a:spcBef>
                <a:spcPct val="50000"/>
              </a:spcBef>
            </a:pPr>
            <a:r>
              <a:rPr lang="zh-CN" altLang="es-ES" sz="2800" b="1">
                <a:solidFill>
                  <a:srgbClr val="000066"/>
                </a:solidFill>
                <a:latin typeface="微软雅黑" panose="020B0503020204020204" pitchFamily="34" charset="-122"/>
                <a:ea typeface="微软雅黑" panose="020B0503020204020204" pitchFamily="34" charset="-122"/>
                <a:sym typeface="+mn-ea"/>
              </a:rPr>
              <a:t>台儿庄</a:t>
            </a:r>
          </a:p>
        </p:txBody>
      </p:sp>
      <p:sp>
        <p:nvSpPr>
          <p:cNvPr id="40970" name="Text Box 10"/>
          <p:cNvSpPr txBox="1">
            <a:spLocks noChangeArrowheads="1"/>
          </p:cNvSpPr>
          <p:nvPr/>
        </p:nvSpPr>
        <p:spPr bwMode="auto">
          <a:xfrm>
            <a:off x="2335213" y="3417888"/>
            <a:ext cx="5619750" cy="523875"/>
          </a:xfrm>
          <a:prstGeom prst="rect">
            <a:avLst/>
          </a:prstGeom>
          <a:noFill/>
          <a:ln w="9525">
            <a:noFill/>
            <a:miter lim="800000"/>
          </a:ln>
        </p:spPr>
        <p:txBody>
          <a:bodyPr>
            <a:spAutoFit/>
          </a:bodyPr>
          <a:lstStyle/>
          <a:p>
            <a:pPr>
              <a:spcBef>
                <a:spcPct val="50000"/>
              </a:spcBef>
            </a:pPr>
            <a:r>
              <a:rPr lang="zh-CN" altLang="es-ES" sz="2800" b="1">
                <a:solidFill>
                  <a:srgbClr val="000066"/>
                </a:solidFill>
                <a:latin typeface="微软雅黑" panose="020B0503020204020204" pitchFamily="34" charset="-122"/>
                <a:ea typeface="微软雅黑" panose="020B0503020204020204" pitchFamily="34" charset="-122"/>
                <a:sym typeface="+mn-ea"/>
              </a:rPr>
              <a:t>第五战区司令长官李宗仁</a:t>
            </a:r>
          </a:p>
        </p:txBody>
      </p:sp>
      <p:sp>
        <p:nvSpPr>
          <p:cNvPr id="40971" name="Text Box 11"/>
          <p:cNvSpPr txBox="1">
            <a:spLocks noChangeArrowheads="1"/>
          </p:cNvSpPr>
          <p:nvPr/>
        </p:nvSpPr>
        <p:spPr bwMode="auto">
          <a:xfrm>
            <a:off x="2286000" y="4357688"/>
            <a:ext cx="2557463" cy="523875"/>
          </a:xfrm>
          <a:prstGeom prst="rect">
            <a:avLst/>
          </a:prstGeom>
          <a:noFill/>
          <a:ln w="9525">
            <a:noFill/>
            <a:miter lim="800000"/>
          </a:ln>
        </p:spPr>
        <p:txBody>
          <a:bodyPr>
            <a:spAutoFit/>
          </a:bodyPr>
          <a:lstStyle/>
          <a:p>
            <a:pPr>
              <a:spcBef>
                <a:spcPct val="50000"/>
              </a:spcBef>
            </a:pPr>
            <a:r>
              <a:rPr lang="zh-CN" altLang="en-US" sz="2800" b="1">
                <a:solidFill>
                  <a:srgbClr val="000066"/>
                </a:solidFill>
                <a:latin typeface="微软雅黑" panose="020B0503020204020204" pitchFamily="34" charset="-122"/>
                <a:ea typeface="微软雅黑" panose="020B0503020204020204" pitchFamily="34" charset="-122"/>
                <a:sym typeface="+mn-ea"/>
              </a:rPr>
              <a:t>歼敌一万多人</a:t>
            </a:r>
          </a:p>
        </p:txBody>
      </p:sp>
      <p:sp>
        <p:nvSpPr>
          <p:cNvPr id="11" name="椭圆 10"/>
          <p:cNvSpPr/>
          <p:nvPr/>
        </p:nvSpPr>
        <p:spPr>
          <a:xfrm>
            <a:off x="214313" y="571500"/>
            <a:ext cx="1714500" cy="9286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FF0000"/>
                </a:solidFill>
                <a:latin typeface="微软雅黑" panose="020B0503020204020204" pitchFamily="34" charset="-122"/>
                <a:ea typeface="微软雅黑" panose="020B0503020204020204" pitchFamily="34" charset="-122"/>
              </a:rPr>
              <a:t>自主学习</a:t>
            </a:r>
          </a:p>
        </p:txBody>
      </p:sp>
      <p:pic>
        <p:nvPicPr>
          <p:cNvPr id="13" name="图片 16392" descr="u=3786657603,4233310082&amp;fm=0&amp;gp=0">
            <a:hlinkClick r:id="rId2"/>
          </p:cNvPr>
          <p:cNvPicPr preferRelativeResize="0">
            <a:picLocks noChangeAspect="1" noChangeArrowheads="1"/>
          </p:cNvPicPr>
          <p:nvPr/>
        </p:nvPicPr>
        <p:blipFill>
          <a:blip r:embed="rId3"/>
          <a:srcRect/>
          <a:stretch>
            <a:fillRect/>
          </a:stretch>
        </p:blipFill>
        <p:spPr bwMode="auto">
          <a:xfrm>
            <a:off x="6429375" y="2357438"/>
            <a:ext cx="2347913" cy="2687637"/>
          </a:xfrm>
          <a:prstGeom prst="rect">
            <a:avLst/>
          </a:prstGeom>
          <a:noFill/>
          <a:ln w="38100">
            <a:solidFill>
              <a:srgbClr val="FF0000"/>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68"/>
                                        </p:tgtEl>
                                        <p:attrNameLst>
                                          <p:attrName>style.visibility</p:attrName>
                                        </p:attrNameLst>
                                      </p:cBhvr>
                                      <p:to>
                                        <p:strVal val="visible"/>
                                      </p:to>
                                    </p:set>
                                    <p:anim calcmode="lin" valueType="num">
                                      <p:cBhvr additive="base">
                                        <p:cTn id="7" dur="500" fill="hold"/>
                                        <p:tgtEl>
                                          <p:spTgt spid="40968"/>
                                        </p:tgtEl>
                                        <p:attrNameLst>
                                          <p:attrName>ppt_x</p:attrName>
                                        </p:attrNameLst>
                                      </p:cBhvr>
                                      <p:tavLst>
                                        <p:tav tm="0">
                                          <p:val>
                                            <p:strVal val="0-#ppt_w/2"/>
                                          </p:val>
                                        </p:tav>
                                        <p:tav tm="100000">
                                          <p:val>
                                            <p:strVal val="#ppt_x"/>
                                          </p:val>
                                        </p:tav>
                                      </p:tavLst>
                                    </p:anim>
                                    <p:anim calcmode="lin" valueType="num">
                                      <p:cBhvr additive="base">
                                        <p:cTn id="8" dur="500" fill="hold"/>
                                        <p:tgtEl>
                                          <p:spTgt spid="409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0969"/>
                                        </p:tgtEl>
                                        <p:attrNameLst>
                                          <p:attrName>style.visibility</p:attrName>
                                        </p:attrNameLst>
                                      </p:cBhvr>
                                      <p:to>
                                        <p:strVal val="visible"/>
                                      </p:to>
                                    </p:set>
                                    <p:anim calcmode="lin" valueType="num">
                                      <p:cBhvr additive="base">
                                        <p:cTn id="13" dur="500" fill="hold"/>
                                        <p:tgtEl>
                                          <p:spTgt spid="40969"/>
                                        </p:tgtEl>
                                        <p:attrNameLst>
                                          <p:attrName>ppt_x</p:attrName>
                                        </p:attrNameLst>
                                      </p:cBhvr>
                                      <p:tavLst>
                                        <p:tav tm="0">
                                          <p:val>
                                            <p:strVal val="1+#ppt_w/2"/>
                                          </p:val>
                                        </p:tav>
                                        <p:tav tm="100000">
                                          <p:val>
                                            <p:strVal val="#ppt_x"/>
                                          </p:val>
                                        </p:tav>
                                      </p:tavLst>
                                    </p:anim>
                                    <p:anim calcmode="lin" valueType="num">
                                      <p:cBhvr additive="base">
                                        <p:cTn id="14" dur="500" fill="hold"/>
                                        <p:tgtEl>
                                          <p:spTgt spid="4096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40970"/>
                                        </p:tgtEl>
                                        <p:attrNameLst>
                                          <p:attrName>style.visibility</p:attrName>
                                        </p:attrNameLst>
                                      </p:cBhvr>
                                      <p:to>
                                        <p:strVal val="visible"/>
                                      </p:to>
                                    </p:set>
                                    <p:anim calcmode="lin" valueType="num">
                                      <p:cBhvr additive="base">
                                        <p:cTn id="19" dur="500" fill="hold"/>
                                        <p:tgtEl>
                                          <p:spTgt spid="40970"/>
                                        </p:tgtEl>
                                        <p:attrNameLst>
                                          <p:attrName>ppt_x</p:attrName>
                                        </p:attrNameLst>
                                      </p:cBhvr>
                                      <p:tavLst>
                                        <p:tav tm="0">
                                          <p:val>
                                            <p:strVal val="0-#ppt_w/2"/>
                                          </p:val>
                                        </p:tav>
                                        <p:tav tm="100000">
                                          <p:val>
                                            <p:strVal val="#ppt_x"/>
                                          </p:val>
                                        </p:tav>
                                      </p:tavLst>
                                    </p:anim>
                                    <p:anim calcmode="lin" valueType="num">
                                      <p:cBhvr additive="base">
                                        <p:cTn id="20" dur="500" fill="hold"/>
                                        <p:tgtEl>
                                          <p:spTgt spid="40970"/>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2" presetClass="entr" presetSubtype="2"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slide(fromRight)">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3" fill="hold" grpId="0" nodeType="clickEffect">
                                  <p:stCondLst>
                                    <p:cond delay="0"/>
                                  </p:stCondLst>
                                  <p:childTnLst>
                                    <p:set>
                                      <p:cBhvr>
                                        <p:cTn id="28" dur="1" fill="hold">
                                          <p:stCondLst>
                                            <p:cond delay="0"/>
                                          </p:stCondLst>
                                        </p:cTn>
                                        <p:tgtEl>
                                          <p:spTgt spid="40971"/>
                                        </p:tgtEl>
                                        <p:attrNameLst>
                                          <p:attrName>style.visibility</p:attrName>
                                        </p:attrNameLst>
                                      </p:cBhvr>
                                      <p:to>
                                        <p:strVal val="visible"/>
                                      </p:to>
                                    </p:set>
                                    <p:anim calcmode="lin" valueType="num">
                                      <p:cBhvr additive="base">
                                        <p:cTn id="29" dur="500" fill="hold"/>
                                        <p:tgtEl>
                                          <p:spTgt spid="40971"/>
                                        </p:tgtEl>
                                        <p:attrNameLst>
                                          <p:attrName>ppt_x</p:attrName>
                                        </p:attrNameLst>
                                      </p:cBhvr>
                                      <p:tavLst>
                                        <p:tav tm="0">
                                          <p:val>
                                            <p:strVal val="1+#ppt_w/2"/>
                                          </p:val>
                                        </p:tav>
                                        <p:tav tm="100000">
                                          <p:val>
                                            <p:strVal val="#ppt_x"/>
                                          </p:val>
                                        </p:tav>
                                      </p:tavLst>
                                    </p:anim>
                                    <p:anim calcmode="lin" valueType="num">
                                      <p:cBhvr additive="base">
                                        <p:cTn id="30" dur="500" fill="hold"/>
                                        <p:tgtEl>
                                          <p:spTgt spid="4097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8" grpId="0"/>
      <p:bldP spid="40969" grpId="0"/>
      <p:bldP spid="40970" grpId="0"/>
      <p:bldP spid="4097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grpSp>
        <p:nvGrpSpPr>
          <p:cNvPr id="10242" name="组合 61442"/>
          <p:cNvGrpSpPr/>
          <p:nvPr/>
        </p:nvGrpSpPr>
        <p:grpSpPr>
          <a:xfrm>
            <a:off x="395288" y="371475"/>
            <a:ext cx="5097462" cy="681038"/>
            <a:chOff x="668" y="189"/>
            <a:chExt cx="3211" cy="429"/>
          </a:xfrm>
        </p:grpSpPr>
        <p:sp>
          <p:nvSpPr>
            <p:cNvPr id="10243" name="Line 3"/>
            <p:cNvSpPr/>
            <p:nvPr/>
          </p:nvSpPr>
          <p:spPr>
            <a:xfrm>
              <a:off x="703" y="618"/>
              <a:ext cx="3176" cy="0"/>
            </a:xfrm>
            <a:prstGeom prst="line">
              <a:avLst/>
            </a:prstGeom>
            <a:ln w="57150" cap="flat" cmpd="thinThick">
              <a:solidFill>
                <a:srgbClr val="FF3300"/>
              </a:solidFill>
              <a:prstDash val="solid"/>
              <a:round/>
              <a:headEnd type="none" w="med" len="med"/>
              <a:tailEnd type="none" w="med" len="med"/>
            </a:ln>
          </p:spPr>
        </p:sp>
        <p:sp>
          <p:nvSpPr>
            <p:cNvPr id="10244" name="文本框 61444"/>
            <p:cNvSpPr txBox="1"/>
            <p:nvPr/>
          </p:nvSpPr>
          <p:spPr>
            <a:xfrm>
              <a:off x="668" y="189"/>
              <a:ext cx="1396" cy="365"/>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台儿庄战役</a:t>
              </a:r>
            </a:p>
          </p:txBody>
        </p:sp>
      </p:grpSp>
      <p:sp>
        <p:nvSpPr>
          <p:cNvPr id="10245" name="文本框 61446"/>
          <p:cNvSpPr txBox="1"/>
          <p:nvPr/>
        </p:nvSpPr>
        <p:spPr>
          <a:xfrm>
            <a:off x="611188" y="1268413"/>
            <a:ext cx="8281987" cy="2368550"/>
          </a:xfrm>
          <a:prstGeom prst="rect">
            <a:avLst/>
          </a:prstGeom>
          <a:noFill/>
          <a:ln w="9525">
            <a:noFill/>
          </a:ln>
        </p:spPr>
        <p:txBody>
          <a:bodyPr anchor="t">
            <a:spAutoFit/>
          </a:bodyPr>
          <a:lstStyle/>
          <a:p>
            <a:pPr algn="l"/>
            <a:r>
              <a:rPr lang="en-US" altLang="zh-CN" sz="2800" dirty="0">
                <a:latin typeface="楷体_GB2312" pitchFamily="49" charset="-122"/>
                <a:ea typeface="楷体_GB2312" pitchFamily="49" charset="-122"/>
              </a:rPr>
              <a:t>   </a:t>
            </a: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那场战打得惨烈啊，一个冲锋下来死了</a:t>
            </a:r>
            <a:r>
              <a:rPr lang="en-US" altLang="zh-CN" sz="2400" dirty="0">
                <a:latin typeface="微软雅黑" panose="020B0503020204020204" pitchFamily="34" charset="-122"/>
                <a:ea typeface="微软雅黑" panose="020B0503020204020204" pitchFamily="34" charset="-122"/>
              </a:rPr>
              <a:t>39</a:t>
            </a:r>
            <a:r>
              <a:rPr lang="zh-CN" altLang="en-US" sz="2400" dirty="0">
                <a:latin typeface="微软雅黑" panose="020B0503020204020204" pitchFamily="34" charset="-122"/>
                <a:ea typeface="微软雅黑" panose="020B0503020204020204" pitchFamily="34" charset="-122"/>
              </a:rPr>
              <a:t>个连长，我们连有</a:t>
            </a:r>
            <a:r>
              <a:rPr lang="en-US" altLang="zh-CN" sz="2400" dirty="0">
                <a:latin typeface="微软雅黑" panose="020B0503020204020204" pitchFamily="34" charset="-122"/>
                <a:ea typeface="微软雅黑" panose="020B0503020204020204" pitchFamily="34" charset="-122"/>
              </a:rPr>
              <a:t>153</a:t>
            </a:r>
            <a:r>
              <a:rPr lang="zh-CN" altLang="en-US" sz="2400" dirty="0">
                <a:latin typeface="微软雅黑" panose="020B0503020204020204" pitchFamily="34" charset="-122"/>
                <a:ea typeface="微软雅黑" panose="020B0503020204020204" pitchFamily="34" charset="-122"/>
              </a:rPr>
              <a:t>个兵，死伤了将近一半，连长牺牲了，就由我来代理连长，我是第一个冲出去的。兄弟们跟着冲，那一下子，脑子里只有“冲”字，我们当时都做好了牺牲的准备。有个口号，叫“沟死沟埋，路死插牌”。</a:t>
            </a:r>
          </a:p>
          <a:p>
            <a:pPr algn="l"/>
            <a:r>
              <a:rPr lang="zh-CN" altLang="en-US" sz="2400" dirty="0">
                <a:latin typeface="微软雅黑" panose="020B0503020204020204" pitchFamily="34" charset="-122"/>
                <a:ea typeface="微软雅黑" panose="020B0503020204020204" pitchFamily="34" charset="-122"/>
              </a:rPr>
              <a:t>                                               </a:t>
            </a:r>
            <a:r>
              <a:rPr lang="en-US" altLang="zh-CN" sz="2400">
                <a:latin typeface="Arial" panose="020B0604020202020204" pitchFamily="34" charset="0"/>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台儿庄战役老兵 杨公锋</a:t>
            </a:r>
          </a:p>
        </p:txBody>
      </p:sp>
      <p:pic>
        <p:nvPicPr>
          <p:cNvPr id="29716" name="Picture 20" descr="http://images.rednet.cn/ArticleImage/200507/1311144197.jpg"/>
          <p:cNvPicPr>
            <a:picLocks noChangeAspect="1" noChangeArrowheads="1"/>
          </p:cNvPicPr>
          <p:nvPr/>
        </p:nvPicPr>
        <p:blipFill rotWithShape="1">
          <a:blip r:embed="rId3"/>
          <a:srcRect b="14610"/>
          <a:stretch>
            <a:fillRect/>
          </a:stretch>
        </p:blipFill>
        <p:spPr bwMode="auto">
          <a:xfrm>
            <a:off x="215900" y="3789363"/>
            <a:ext cx="4427538" cy="24479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grpSp>
        <p:nvGrpSpPr>
          <p:cNvPr id="11266" name="组合 31747"/>
          <p:cNvGrpSpPr/>
          <p:nvPr/>
        </p:nvGrpSpPr>
        <p:grpSpPr>
          <a:xfrm>
            <a:off x="1042988" y="333375"/>
            <a:ext cx="5097462" cy="681038"/>
            <a:chOff x="668" y="189"/>
            <a:chExt cx="3211" cy="429"/>
          </a:xfrm>
        </p:grpSpPr>
        <p:sp>
          <p:nvSpPr>
            <p:cNvPr id="11267" name="Line 3"/>
            <p:cNvSpPr/>
            <p:nvPr/>
          </p:nvSpPr>
          <p:spPr>
            <a:xfrm>
              <a:off x="703" y="618"/>
              <a:ext cx="3176" cy="0"/>
            </a:xfrm>
            <a:prstGeom prst="line">
              <a:avLst/>
            </a:prstGeom>
            <a:ln w="57150" cap="flat" cmpd="thinThick">
              <a:solidFill>
                <a:srgbClr val="FF3300"/>
              </a:solidFill>
              <a:prstDash val="solid"/>
              <a:round/>
              <a:headEnd type="none" w="med" len="med"/>
              <a:tailEnd type="none" w="med" len="med"/>
            </a:ln>
          </p:spPr>
        </p:sp>
        <p:sp>
          <p:nvSpPr>
            <p:cNvPr id="11268" name="文本框 31749"/>
            <p:cNvSpPr txBox="1"/>
            <p:nvPr/>
          </p:nvSpPr>
          <p:spPr>
            <a:xfrm>
              <a:off x="668" y="189"/>
              <a:ext cx="1396" cy="365"/>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台儿庄战役</a:t>
              </a:r>
            </a:p>
          </p:txBody>
        </p:sp>
      </p:grpSp>
      <p:sp>
        <p:nvSpPr>
          <p:cNvPr id="11269" name="文本框 31750"/>
          <p:cNvSpPr txBox="1"/>
          <p:nvPr/>
        </p:nvSpPr>
        <p:spPr>
          <a:xfrm>
            <a:off x="539115" y="1427480"/>
            <a:ext cx="8209915" cy="1938020"/>
          </a:xfrm>
          <a:prstGeom prst="rect">
            <a:avLst/>
          </a:prstGeom>
          <a:noFill/>
          <a:ln w="9525">
            <a:noFill/>
          </a:ln>
        </p:spPr>
        <p:txBody>
          <a:bodyPr wrap="square" anchor="t">
            <a:spAutoFit/>
          </a:bodyPr>
          <a:lstStyle/>
          <a:p>
            <a:r>
              <a:rPr lang="en-US" altLang="zh-CN" dirty="0">
                <a:latin typeface="Arial" panose="020B0604020202020204" pitchFamily="34" charset="0"/>
                <a:ea typeface="宋体" panose="02010600030101010101" pitchFamily="2" charset="-122"/>
              </a:rPr>
              <a:t>       </a:t>
            </a:r>
            <a:r>
              <a:rPr lang="zh-CN" altLang="en-US" sz="2400" dirty="0">
                <a:latin typeface="Arial" panose="020B0604020202020204" pitchFamily="34" charset="0"/>
                <a:ea typeface="微软雅黑" panose="020B0503020204020204" pitchFamily="34" charset="-122"/>
              </a:rPr>
              <a:t>随着形势的发展，台儿庄之战愈演愈烈，几乎每座房屋都要几经争夺，往往是白天为日军占领，守军就在夜间夺回，白天日军再夺回，激烈的拉锯战，使台儿庄一片火光，满目尸横，连运河水也被染红了。</a:t>
            </a:r>
          </a:p>
          <a:p>
            <a:r>
              <a:rPr lang="zh-CN" altLang="en-US" sz="2400" dirty="0">
                <a:latin typeface="Arial" panose="020B0604020202020204" pitchFamily="34" charset="0"/>
                <a:ea typeface="微软雅黑" panose="020B0503020204020204" pitchFamily="34" charset="-122"/>
              </a:rPr>
              <a:t>                                                              </a:t>
            </a:r>
            <a:r>
              <a:rPr lang="en-US" altLang="zh-CN" sz="2400">
                <a:latin typeface="Arial" panose="020B0604020202020204" pitchFamily="34" charset="0"/>
                <a:ea typeface="微软雅黑" panose="020B0503020204020204" pitchFamily="34" charset="-122"/>
              </a:rPr>
              <a:t>——</a:t>
            </a:r>
            <a:r>
              <a:rPr lang="zh-CN" altLang="en-US" sz="2400" dirty="0">
                <a:latin typeface="Arial" panose="020B0604020202020204" pitchFamily="34" charset="0"/>
                <a:ea typeface="微软雅黑" panose="020B0503020204020204" pitchFamily="34" charset="-122"/>
              </a:rPr>
              <a:t>血染运河</a:t>
            </a:r>
          </a:p>
        </p:txBody>
      </p:sp>
      <p:pic>
        <p:nvPicPr>
          <p:cNvPr id="29718" name="Picture 22" descr="http://www.qzwb.com/rdzt/guoqing/img/attachement/jpg/site2/20090810/00219b69a04c0bea31c135.jpg"/>
          <p:cNvPicPr>
            <a:picLocks noChangeAspect="1" noChangeArrowheads="1"/>
          </p:cNvPicPr>
          <p:nvPr/>
        </p:nvPicPr>
        <p:blipFill>
          <a:blip r:embed="rId3"/>
          <a:srcRect/>
          <a:stretch>
            <a:fillRect/>
          </a:stretch>
        </p:blipFill>
        <p:spPr bwMode="auto">
          <a:xfrm>
            <a:off x="539750" y="3500438"/>
            <a:ext cx="4752975" cy="23717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9153" name="TextBox 3"/>
          <p:cNvSpPr txBox="1">
            <a:spLocks noChangeArrowheads="1"/>
          </p:cNvSpPr>
          <p:nvPr/>
        </p:nvSpPr>
        <p:spPr bwMode="auto">
          <a:xfrm>
            <a:off x="1139825" y="1240155"/>
            <a:ext cx="7288530" cy="175323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50000"/>
              </a:lnSpc>
            </a:pPr>
            <a:r>
              <a:rPr lang="zh-CN" altLang="en-US" sz="3600" b="1">
                <a:latin typeface="黑体" panose="02010609060101010101" pitchFamily="2" charset="-122"/>
                <a:ea typeface="黑体" panose="02010609060101010101" pitchFamily="2" charset="-122"/>
              </a:rPr>
              <a:t>从材料可以看出台儿庄战役的重大胜利对全国抗战有什么重要意义？</a:t>
            </a:r>
          </a:p>
        </p:txBody>
      </p:sp>
      <p:sp>
        <p:nvSpPr>
          <p:cNvPr id="5" name="椭圆 4"/>
          <p:cNvSpPr/>
          <p:nvPr/>
        </p:nvSpPr>
        <p:spPr>
          <a:xfrm>
            <a:off x="357505" y="454025"/>
            <a:ext cx="2915920" cy="78613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4000" b="1" dirty="0">
                <a:solidFill>
                  <a:srgbClr val="FF0000"/>
                </a:solidFill>
                <a:latin typeface="微软雅黑" panose="020B0503020204020204" pitchFamily="34" charset="-122"/>
                <a:ea typeface="微软雅黑" panose="020B0503020204020204" pitchFamily="34" charset="-122"/>
              </a:rPr>
              <a:t>想一想</a:t>
            </a:r>
          </a:p>
        </p:txBody>
      </p:sp>
      <p:sp>
        <p:nvSpPr>
          <p:cNvPr id="6" name="TextBox 5"/>
          <p:cNvSpPr txBox="1">
            <a:spLocks noChangeArrowheads="1"/>
          </p:cNvSpPr>
          <p:nvPr/>
        </p:nvSpPr>
        <p:spPr bwMode="auto">
          <a:xfrm>
            <a:off x="1230630" y="3500755"/>
            <a:ext cx="6842125" cy="2030095"/>
          </a:xfrm>
          <a:prstGeom prst="rect">
            <a:avLst/>
          </a:prstGeom>
          <a:noFill/>
          <a:ln w="9525">
            <a:noFill/>
            <a:miter lim="800000"/>
          </a:ln>
        </p:spPr>
        <p:txBody>
          <a:bodyPr wrap="square">
            <a:spAutoFit/>
          </a:bodyPr>
          <a:lstStyle/>
          <a:p>
            <a:pPr>
              <a:lnSpc>
                <a:spcPct val="150000"/>
              </a:lnSpc>
            </a:pPr>
            <a:r>
              <a:rPr lang="zh-CN" altLang="en-US" sz="2800" b="1">
                <a:latin typeface="黑体" panose="02010609060101010101" pitchFamily="2" charset="-122"/>
                <a:ea typeface="黑体" panose="02010609060101010101" pitchFamily="2" charset="-122"/>
              </a:rPr>
              <a:t>台儿庄战役是抗战以来中国正面战场取得的最大的一场胜仗，振奋了中国军民的精神，坚定了抗战意志和信念。</a:t>
            </a:r>
          </a:p>
        </p:txBody>
      </p:sp>
      <p:sp>
        <p:nvSpPr>
          <p:cNvPr id="49156" name="矩形 6"/>
          <p:cNvSpPr>
            <a:spLocks noChangeArrowheads="1"/>
          </p:cNvSpPr>
          <p:nvPr/>
        </p:nvSpPr>
        <p:spPr bwMode="auto">
          <a:xfrm>
            <a:off x="7578725" y="869950"/>
            <a:ext cx="849313" cy="369888"/>
          </a:xfrm>
          <a:prstGeom prst="rect">
            <a:avLst/>
          </a:prstGeom>
          <a:noFill/>
          <a:ln w="9525">
            <a:noFill/>
            <a:miter lim="800000"/>
          </a:ln>
        </p:spPr>
        <p:txBody>
          <a:bodyPr wrap="none">
            <a:spAutoFit/>
          </a:bodyPr>
          <a:lstStyle/>
          <a:p>
            <a:r>
              <a:rPr lang="en-US" altLang="zh-CN">
                <a:solidFill>
                  <a:schemeClr val="bg1"/>
                </a:solidFill>
              </a:rPr>
              <a:t>21cnjy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图片 34819"/>
          <p:cNvPicPr>
            <a:picLocks noChangeAspect="1"/>
          </p:cNvPicPr>
          <p:nvPr/>
        </p:nvPicPr>
        <p:blipFill>
          <a:blip r:embed="rId2"/>
          <a:stretch>
            <a:fillRect/>
          </a:stretch>
        </p:blipFill>
        <p:spPr>
          <a:xfrm>
            <a:off x="0" y="0"/>
            <a:ext cx="9144000" cy="5159375"/>
          </a:xfrm>
          <a:prstGeom prst="rect">
            <a:avLst/>
          </a:prstGeom>
          <a:noFill/>
          <a:ln w="9525">
            <a:noFill/>
          </a:ln>
        </p:spPr>
      </p:pic>
      <p:sp>
        <p:nvSpPr>
          <p:cNvPr id="14338" name="矩形 34820"/>
          <p:cNvSpPr/>
          <p:nvPr/>
        </p:nvSpPr>
        <p:spPr>
          <a:xfrm>
            <a:off x="1893888" y="5668963"/>
            <a:ext cx="5080000" cy="829945"/>
          </a:xfrm>
          <a:prstGeom prst="rect">
            <a:avLst/>
          </a:prstGeom>
          <a:noFill/>
          <a:ln w="9525">
            <a:noFill/>
          </a:ln>
        </p:spPr>
        <p:txBody>
          <a:bodyPr wrap="none">
            <a:spAutoFit/>
          </a:bodyPr>
          <a:lstStyle/>
          <a:p>
            <a:pPr algn="ctr"/>
            <a:r>
              <a:rPr lang="zh-CN" altLang="en-US" sz="2400" b="1" dirty="0">
                <a:latin typeface="黑体" panose="02010609060101010101" pitchFamily="2" charset="-122"/>
                <a:ea typeface="黑体" panose="02010609060101010101" pitchFamily="2" charset="-122"/>
              </a:rPr>
              <a:t>台儿庄大捷的消息传开，举国欢腾。</a:t>
            </a:r>
          </a:p>
          <a:p>
            <a:pPr algn="ctr"/>
            <a:r>
              <a:rPr lang="zh-CN" altLang="en-US" sz="2400" b="1" dirty="0">
                <a:latin typeface="黑体" panose="02010609060101010101" pitchFamily="2" charset="-122"/>
                <a:ea typeface="黑体" panose="02010609060101010101" pitchFamily="2" charset="-122"/>
              </a:rPr>
              <a:t>图为徐州各界人士慰劳作战官兵</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51201" name="Text Box 7"/>
          <p:cNvSpPr txBox="1">
            <a:spLocks noChangeArrowheads="1"/>
          </p:cNvSpPr>
          <p:nvPr/>
        </p:nvSpPr>
        <p:spPr bwMode="auto">
          <a:xfrm>
            <a:off x="1112520" y="1609725"/>
            <a:ext cx="7167245" cy="6451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buFont typeface="Arial" panose="020B0604020202020204" pitchFamily="34" charset="0"/>
              <a:buNone/>
            </a:pPr>
            <a:r>
              <a:rPr lang="zh-CN" altLang="en-US" sz="3600" b="1">
                <a:latin typeface="微软雅黑" panose="020B0503020204020204" pitchFamily="34" charset="-122"/>
                <a:ea typeface="微软雅黑" panose="020B0503020204020204" pitchFamily="34" charset="-122"/>
              </a:rPr>
              <a:t>台儿庄战役取得胜利的原因有哪些？</a:t>
            </a:r>
          </a:p>
        </p:txBody>
      </p:sp>
      <p:sp>
        <p:nvSpPr>
          <p:cNvPr id="2" name="矩形 1"/>
          <p:cNvSpPr/>
          <p:nvPr/>
        </p:nvSpPr>
        <p:spPr>
          <a:xfrm>
            <a:off x="1428750" y="2714625"/>
            <a:ext cx="6286500" cy="2030095"/>
          </a:xfrm>
          <a:prstGeom prst="rect">
            <a:avLst/>
          </a:prstGeom>
        </p:spPr>
        <p:txBody>
          <a:bodyPr>
            <a:spAutoFit/>
          </a:bodyPr>
          <a:lstStyle/>
          <a:p>
            <a:pPr fontAlgn="auto">
              <a:lnSpc>
                <a:spcPct val="150000"/>
              </a:lnSpc>
              <a:spcBef>
                <a:spcPts val="0"/>
              </a:spcBef>
              <a:spcAft>
                <a:spcPts val="0"/>
              </a:spcAft>
              <a:defRPr/>
            </a:pPr>
            <a:r>
              <a:rPr lang="zh-CN" altLang="zh-CN" sz="2800" b="1" kern="0" dirty="0">
                <a:latin typeface="微软雅黑" panose="020B0503020204020204" pitchFamily="34" charset="-122"/>
                <a:ea typeface="微软雅黑" panose="020B0503020204020204" pitchFamily="34" charset="-122"/>
                <a:cs typeface="宋体" panose="02010600030101010101" pitchFamily="2" charset="-122"/>
              </a:rPr>
              <a:t>①中国军队的英勇作战；</a:t>
            </a:r>
            <a:endParaRPr lang="en-US" altLang="zh-CN" sz="2800" b="1" kern="0" dirty="0">
              <a:latin typeface="微软雅黑" panose="020B0503020204020204" pitchFamily="34" charset="-122"/>
              <a:ea typeface="微软雅黑" panose="020B0503020204020204" pitchFamily="34" charset="-122"/>
              <a:cs typeface="宋体" panose="02010600030101010101" pitchFamily="2" charset="-122"/>
            </a:endParaRPr>
          </a:p>
          <a:p>
            <a:pPr fontAlgn="auto">
              <a:lnSpc>
                <a:spcPct val="150000"/>
              </a:lnSpc>
              <a:spcBef>
                <a:spcPts val="0"/>
              </a:spcBef>
              <a:spcAft>
                <a:spcPts val="0"/>
              </a:spcAft>
              <a:defRPr/>
            </a:pPr>
            <a:r>
              <a:rPr lang="zh-CN" altLang="zh-CN" sz="2800" b="1" kern="0" dirty="0">
                <a:latin typeface="微软雅黑" panose="020B0503020204020204" pitchFamily="34" charset="-122"/>
                <a:ea typeface="微软雅黑" panose="020B0503020204020204" pitchFamily="34" charset="-122"/>
                <a:cs typeface="宋体" panose="02010600030101010101" pitchFamily="2" charset="-122"/>
              </a:rPr>
              <a:t>②第五战区司令官李宗仁指挥得当；</a:t>
            </a:r>
            <a:endParaRPr lang="en-US" altLang="zh-CN" sz="2800" b="1" kern="0" dirty="0">
              <a:latin typeface="微软雅黑" panose="020B0503020204020204" pitchFamily="34" charset="-122"/>
              <a:ea typeface="微软雅黑" panose="020B0503020204020204" pitchFamily="34" charset="-122"/>
              <a:cs typeface="宋体" panose="02010600030101010101" pitchFamily="2" charset="-122"/>
            </a:endParaRPr>
          </a:p>
          <a:p>
            <a:pPr fontAlgn="auto">
              <a:lnSpc>
                <a:spcPct val="150000"/>
              </a:lnSpc>
              <a:spcBef>
                <a:spcPts val="0"/>
              </a:spcBef>
              <a:spcAft>
                <a:spcPts val="0"/>
              </a:spcAft>
              <a:defRPr/>
            </a:pPr>
            <a:endParaRPr lang="zh-CN" altLang="zh-CN" sz="2800" b="1" kern="100" dirty="0">
              <a:latin typeface="微软雅黑" panose="020B0503020204020204" pitchFamily="34" charset="-122"/>
              <a:ea typeface="微软雅黑" panose="020B0503020204020204" pitchFamily="34" charset="-122"/>
            </a:endParaRPr>
          </a:p>
        </p:txBody>
      </p:sp>
      <p:sp>
        <p:nvSpPr>
          <p:cNvPr id="5" name="椭圆 4"/>
          <p:cNvSpPr/>
          <p:nvPr/>
        </p:nvSpPr>
        <p:spPr>
          <a:xfrm>
            <a:off x="-35560" y="293370"/>
            <a:ext cx="3896995" cy="857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4000" b="1" dirty="0">
                <a:solidFill>
                  <a:srgbClr val="FF0000"/>
                </a:solidFill>
                <a:latin typeface="微软雅黑" panose="020B0503020204020204" pitchFamily="34" charset="-122"/>
                <a:ea typeface="微软雅黑" panose="020B0503020204020204" pitchFamily="34" charset="-122"/>
              </a:rPr>
              <a:t>合作探究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54273" name="TextBox 1"/>
          <p:cNvSpPr txBox="1">
            <a:spLocks noChangeArrowheads="1"/>
          </p:cNvSpPr>
          <p:nvPr/>
        </p:nvSpPr>
        <p:spPr bwMode="auto">
          <a:xfrm>
            <a:off x="499110" y="1104265"/>
            <a:ext cx="7607935" cy="175323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50000"/>
              </a:lnSpc>
            </a:pPr>
            <a:r>
              <a:rPr lang="zh-CN" altLang="en-US" sz="3600" b="1">
                <a:latin typeface="黑体" panose="02010609060101010101" pitchFamily="2" charset="-122"/>
                <a:ea typeface="黑体" panose="02010609060101010101" pitchFamily="2" charset="-122"/>
              </a:rPr>
              <a:t>徐州会战后，中日双方的焦点集中于何地？双方之间又爆发了哪一战争？</a:t>
            </a:r>
          </a:p>
        </p:txBody>
      </p:sp>
      <p:sp>
        <p:nvSpPr>
          <p:cNvPr id="3" name="下箭头 2"/>
          <p:cNvSpPr/>
          <p:nvPr/>
        </p:nvSpPr>
        <p:spPr>
          <a:xfrm>
            <a:off x="4286250" y="2857500"/>
            <a:ext cx="571500" cy="12858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4275" name="TextBox 3"/>
          <p:cNvSpPr txBox="1">
            <a:spLocks noChangeArrowheads="1"/>
          </p:cNvSpPr>
          <p:nvPr/>
        </p:nvSpPr>
        <p:spPr bwMode="auto">
          <a:xfrm>
            <a:off x="3143250" y="4286250"/>
            <a:ext cx="3481705" cy="6451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3600" b="1">
                <a:latin typeface="黑体" panose="02010609060101010101" pitchFamily="2" charset="-122"/>
                <a:ea typeface="黑体" panose="02010609060101010101" pitchFamily="2" charset="-122"/>
              </a:rPr>
              <a:t>武汉；武汉会战</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55297" name="矩形 7197"/>
          <p:cNvSpPr>
            <a:spLocks noChangeArrowheads="1"/>
          </p:cNvSpPr>
          <p:nvPr/>
        </p:nvSpPr>
        <p:spPr bwMode="auto">
          <a:xfrm>
            <a:off x="2101215" y="489903"/>
            <a:ext cx="3756660" cy="706755"/>
          </a:xfrm>
          <a:prstGeom prst="rect">
            <a:avLst/>
          </a:prstGeom>
          <a:noFill/>
          <a:ln w="9525">
            <a:noFill/>
            <a:miter lim="800000"/>
          </a:ln>
        </p:spPr>
        <p:txBody>
          <a:bodyPr wrap="none">
            <a:spAutoFit/>
          </a:bodyPr>
          <a:lstStyle/>
          <a:p>
            <a:r>
              <a:rPr lang="zh-CN" altLang="en-US" sz="4000" b="1">
                <a:solidFill>
                  <a:srgbClr val="FF0000"/>
                </a:solidFill>
                <a:latin typeface="黑体" panose="02010609060101010101" pitchFamily="2" charset="-122"/>
                <a:ea typeface="黑体" panose="02010609060101010101" pitchFamily="2" charset="-122"/>
                <a:sym typeface="宋体" panose="02010600030101010101" pitchFamily="2" charset="-122"/>
              </a:rPr>
              <a:t>二、保卫大武汉</a:t>
            </a:r>
          </a:p>
        </p:txBody>
      </p:sp>
      <p:pic>
        <p:nvPicPr>
          <p:cNvPr id="55298" name="图片 5128" descr="12857644171MB2ldIf"/>
          <p:cNvPicPr>
            <a:picLocks noChangeAspect="1" noChangeArrowheads="1"/>
          </p:cNvPicPr>
          <p:nvPr/>
        </p:nvPicPr>
        <p:blipFill>
          <a:blip r:embed="rId3"/>
          <a:srcRect/>
          <a:stretch>
            <a:fillRect/>
          </a:stretch>
        </p:blipFill>
        <p:spPr bwMode="auto">
          <a:xfrm>
            <a:off x="-43815" y="1316355"/>
            <a:ext cx="5358130" cy="5023485"/>
          </a:xfrm>
          <a:prstGeom prst="rect">
            <a:avLst/>
          </a:prstGeom>
          <a:noFill/>
          <a:ln w="9525">
            <a:noFill/>
            <a:miter lim="800000"/>
            <a:headEnd/>
            <a:tailEnd/>
          </a:ln>
        </p:spPr>
      </p:pic>
      <p:sp>
        <p:nvSpPr>
          <p:cNvPr id="4" name="TextBox 3"/>
          <p:cNvSpPr txBox="1">
            <a:spLocks noChangeArrowheads="1"/>
          </p:cNvSpPr>
          <p:nvPr/>
        </p:nvSpPr>
        <p:spPr bwMode="auto">
          <a:xfrm>
            <a:off x="5314315" y="1196975"/>
            <a:ext cx="3808095" cy="526224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50000"/>
              </a:lnSpc>
            </a:pPr>
            <a:r>
              <a:rPr lang="zh-CN" altLang="en-US" sz="2800" b="1">
                <a:latin typeface="黑体" panose="02010609060101010101" pitchFamily="2" charset="-122"/>
                <a:ea typeface="黑体" panose="02010609060101010101" pitchFamily="2" charset="-122"/>
              </a:rPr>
              <a:t>武汉地处中国中部，是平汉铁路和粤汉铁路的重要交通枢纽，战略位置十分重要。</a:t>
            </a:r>
            <a:r>
              <a:rPr lang="en-US" altLang="zh-CN" sz="2800" b="1">
                <a:latin typeface="黑体" panose="02010609060101010101" pitchFamily="2" charset="-122"/>
                <a:ea typeface="黑体" panose="02010609060101010101" pitchFamily="2" charset="-122"/>
              </a:rPr>
              <a:t>1938</a:t>
            </a:r>
            <a:r>
              <a:rPr lang="zh-CN" altLang="en-US" sz="2800" b="1">
                <a:latin typeface="黑体" panose="02010609060101010101" pitchFamily="2" charset="-122"/>
                <a:ea typeface="黑体" panose="02010609060101010101" pitchFamily="2" charset="-122"/>
              </a:rPr>
              <a:t>年</a:t>
            </a:r>
            <a:r>
              <a:rPr lang="en-US" altLang="zh-CN" sz="2800" b="1">
                <a:latin typeface="黑体" panose="02010609060101010101" pitchFamily="2" charset="-122"/>
                <a:ea typeface="黑体" panose="02010609060101010101" pitchFamily="2" charset="-122"/>
              </a:rPr>
              <a:t>6</a:t>
            </a:r>
            <a:r>
              <a:rPr lang="zh-CN" altLang="en-US" sz="2800" b="1">
                <a:latin typeface="黑体" panose="02010609060101010101" pitchFamily="2" charset="-122"/>
                <a:ea typeface="黑体" panose="02010609060101010101" pitchFamily="2" charset="-122"/>
              </a:rPr>
              <a:t>月，日军大举进攻武汉，中国军队部署</a:t>
            </a:r>
            <a:r>
              <a:rPr lang="en-US" altLang="zh-CN" sz="2800" b="1">
                <a:latin typeface="黑体" panose="02010609060101010101" pitchFamily="2" charset="-122"/>
                <a:ea typeface="黑体" panose="02010609060101010101" pitchFamily="2" charset="-122"/>
              </a:rPr>
              <a:t>100</a:t>
            </a:r>
            <a:r>
              <a:rPr lang="zh-CN" altLang="en-US" sz="2800" b="1">
                <a:latin typeface="黑体" panose="02010609060101010101" pitchFamily="2" charset="-122"/>
                <a:ea typeface="黑体" panose="02010609060101010101" pitchFamily="2" charset="-122"/>
              </a:rPr>
              <a:t>多万人参战，开始了惊天地泣鬼神的武汉会战。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graphicFrame>
        <p:nvGraphicFramePr>
          <p:cNvPr id="3" name="表格 2"/>
          <p:cNvGraphicFramePr/>
          <p:nvPr/>
        </p:nvGraphicFramePr>
        <p:xfrm>
          <a:off x="1329690" y="646430"/>
          <a:ext cx="7492365" cy="4293235"/>
        </p:xfrm>
        <a:graphic>
          <a:graphicData uri="http://schemas.openxmlformats.org/drawingml/2006/table">
            <a:tbl>
              <a:tblPr/>
              <a:tblGrid>
                <a:gridCol w="1001395">
                  <a:extLst>
                    <a:ext uri="{9D8B030D-6E8A-4147-A177-3AD203B41FA5}">
                      <a16:colId xmlns:a16="http://schemas.microsoft.com/office/drawing/2014/main" val="20000"/>
                    </a:ext>
                  </a:extLst>
                </a:gridCol>
                <a:gridCol w="6490970">
                  <a:extLst>
                    <a:ext uri="{9D8B030D-6E8A-4147-A177-3AD203B41FA5}">
                      <a16:colId xmlns:a16="http://schemas.microsoft.com/office/drawing/2014/main" val="20001"/>
                    </a:ext>
                  </a:extLst>
                </a:gridCol>
              </a:tblGrid>
              <a:tr h="621030">
                <a:tc gridSpan="2">
                  <a:txBody>
                    <a:bodyPr/>
                    <a:lstStyle/>
                    <a:p>
                      <a:pPr marL="0" lvl="0" indent="0" algn="ctr">
                        <a:buNone/>
                      </a:pPr>
                      <a:r>
                        <a:rPr lang="zh-CN" altLang="en-US" sz="2800" b="1" dirty="0">
                          <a:solidFill>
                            <a:srgbClr val="FF0000"/>
                          </a:solidFill>
                          <a:effectLst/>
                          <a:latin typeface="黑体" panose="02010609060101010101" pitchFamily="2" charset="-122"/>
                          <a:ea typeface="黑体" panose="02010609060101010101" pitchFamily="2" charset="-122"/>
                        </a:rPr>
                        <a:t>武汉会战</a:t>
                      </a:r>
                    </a:p>
                  </a:txBody>
                  <a:tcPr marT="45726" marB="45726">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xBody>
                    <a:bodyPr/>
                    <a:lstStyle/>
                    <a:p>
                      <a:endParaRPr lang="zh-CN"/>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47700">
                <a:tc>
                  <a:txBody>
                    <a:bodyPr/>
                    <a:lstStyle/>
                    <a:p>
                      <a:pPr marL="0" lvl="0" indent="0">
                        <a:buNone/>
                      </a:pPr>
                      <a:r>
                        <a:rPr lang="zh-CN" altLang="en-US" sz="2800" b="1" dirty="0">
                          <a:solidFill>
                            <a:schemeClr val="tx1"/>
                          </a:solidFill>
                          <a:effectLst/>
                          <a:latin typeface="微软雅黑" panose="020B0503020204020204" pitchFamily="34" charset="-122"/>
                          <a:ea typeface="微软雅黑" panose="020B0503020204020204" pitchFamily="34" charset="-122"/>
                        </a:rPr>
                        <a:t>时间</a:t>
                      </a:r>
                    </a:p>
                  </a:txBody>
                  <a:tcPr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楷体" panose="02010609060101010101" charset="-122"/>
                        <a:ea typeface="楷体" panose="02010609060101010101" charset="-122"/>
                      </a:endParaRPr>
                    </a:p>
                  </a:txBody>
                  <a:tcPr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46430">
                <a:tc>
                  <a:txBody>
                    <a:bodyPr/>
                    <a:lstStyle/>
                    <a:p>
                      <a:pPr marL="0" lvl="0" indent="0">
                        <a:buNone/>
                      </a:pPr>
                      <a:r>
                        <a:rPr lang="zh-CN" altLang="en-US" sz="2800" b="1" dirty="0">
                          <a:solidFill>
                            <a:schemeClr val="tx1"/>
                          </a:solidFill>
                          <a:effectLst/>
                          <a:latin typeface="微软雅黑" panose="020B0503020204020204" pitchFamily="34" charset="-122"/>
                          <a:ea typeface="微软雅黑" panose="020B0503020204020204" pitchFamily="34" charset="-122"/>
                        </a:rPr>
                        <a:t>地点</a:t>
                      </a:r>
                    </a:p>
                  </a:txBody>
                  <a:tcPr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楷体" panose="02010609060101010101" charset="-122"/>
                        <a:ea typeface="楷体" panose="02010609060101010101" charset="-122"/>
                      </a:endParaRPr>
                    </a:p>
                  </a:txBody>
                  <a:tcPr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47700">
                <a:tc>
                  <a:txBody>
                    <a:bodyPr/>
                    <a:lstStyle/>
                    <a:p>
                      <a:pPr marL="0" lvl="0" indent="0">
                        <a:buNone/>
                      </a:pPr>
                      <a:r>
                        <a:rPr lang="zh-CN" altLang="en-US" sz="2800" b="1" dirty="0">
                          <a:solidFill>
                            <a:schemeClr val="tx1"/>
                          </a:solidFill>
                          <a:effectLst/>
                          <a:latin typeface="微软雅黑" panose="020B0503020204020204" pitchFamily="34" charset="-122"/>
                          <a:ea typeface="微软雅黑" panose="020B0503020204020204" pitchFamily="34" charset="-122"/>
                        </a:rPr>
                        <a:t>战役</a:t>
                      </a:r>
                    </a:p>
                  </a:txBody>
                  <a:tcPr marT="45726" marB="45726">
                    <a:lnL w="28575" cap="flat" cmpd="sng">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楷体" panose="02010609060101010101" charset="-122"/>
                        <a:ea typeface="楷体" panose="02010609060101010101" charset="-122"/>
                      </a:endParaRPr>
                    </a:p>
                  </a:txBody>
                  <a:tcPr marT="45726" marB="45726">
                    <a:lnL w="12700" cap="flat" cmpd="sng" algn="ctr">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86485">
                <a:tc>
                  <a:txBody>
                    <a:bodyPr/>
                    <a:lstStyle/>
                    <a:p>
                      <a:pPr marL="0" lvl="0" indent="0">
                        <a:buNone/>
                      </a:pPr>
                      <a:r>
                        <a:rPr lang="zh-CN" altLang="en-US" sz="2800" b="1" dirty="0">
                          <a:solidFill>
                            <a:schemeClr val="tx1"/>
                          </a:solidFill>
                          <a:effectLst/>
                          <a:latin typeface="微软雅黑" panose="020B0503020204020204" pitchFamily="34" charset="-122"/>
                          <a:ea typeface="微软雅黑" panose="020B0503020204020204" pitchFamily="34" charset="-122"/>
                        </a:rPr>
                        <a:t>特点</a:t>
                      </a:r>
                    </a:p>
                  </a:txBody>
                  <a:tcPr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ea typeface="楷体" panose="02010609060101010101" charset="-122"/>
                      </a:endParaRPr>
                    </a:p>
                  </a:txBody>
                  <a:tcPr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43890">
                <a:tc>
                  <a:txBody>
                    <a:bodyPr/>
                    <a:lstStyle/>
                    <a:p>
                      <a:pPr marL="0" lvl="0" indent="0">
                        <a:buNone/>
                      </a:pPr>
                      <a:r>
                        <a:rPr lang="zh-CN" altLang="en-US" sz="2800" b="1" dirty="0" smtClean="0">
                          <a:solidFill>
                            <a:schemeClr val="tx1"/>
                          </a:solidFill>
                          <a:effectLst/>
                          <a:latin typeface="微软雅黑" panose="020B0503020204020204" pitchFamily="34" charset="-122"/>
                          <a:ea typeface="微软雅黑" panose="020B0503020204020204" pitchFamily="34" charset="-122"/>
                        </a:rPr>
                        <a:t>结果</a:t>
                      </a:r>
                      <a:endParaRPr lang="zh-CN" altLang="en-US" sz="2800" b="1" dirty="0">
                        <a:solidFill>
                          <a:schemeClr val="tx1"/>
                        </a:solidFill>
                        <a:effectLst/>
                        <a:latin typeface="微软雅黑" panose="020B0503020204020204" pitchFamily="34" charset="-122"/>
                        <a:ea typeface="微软雅黑" panose="020B0503020204020204" pitchFamily="34" charset="-122"/>
                      </a:endParaRPr>
                    </a:p>
                  </a:txBody>
                  <a:tcPr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ea typeface="楷体" panose="02010609060101010101" charset="-122"/>
                      </a:endParaRPr>
                    </a:p>
                  </a:txBody>
                  <a:tcPr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4" name="文本框 26650"/>
          <p:cNvSpPr txBox="1">
            <a:spLocks noChangeArrowheads="1"/>
          </p:cNvSpPr>
          <p:nvPr/>
        </p:nvSpPr>
        <p:spPr bwMode="auto">
          <a:xfrm>
            <a:off x="3087053" y="1395413"/>
            <a:ext cx="4378325" cy="461962"/>
          </a:xfrm>
          <a:prstGeom prst="rect">
            <a:avLst/>
          </a:prstGeom>
          <a:noFill/>
          <a:ln w="9525">
            <a:noFill/>
            <a:miter lim="800000"/>
          </a:ln>
        </p:spPr>
        <p:txBody>
          <a:bodyPr>
            <a:spAutoFit/>
          </a:bodyPr>
          <a:lstStyle/>
          <a:p>
            <a:pPr>
              <a:spcBef>
                <a:spcPct val="50000"/>
              </a:spcBef>
            </a:pPr>
            <a:r>
              <a:rPr lang="en-US" altLang="zh-CN" sz="24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1938</a:t>
            </a:r>
            <a:r>
              <a:rPr lang="zh-CN" altLang="en-US" sz="24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年</a:t>
            </a:r>
            <a:r>
              <a:rPr lang="en-US" altLang="zh-CN" sz="24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6</a:t>
            </a:r>
            <a:r>
              <a:rPr lang="zh-CN" altLang="en-US" sz="24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月</a:t>
            </a:r>
            <a:r>
              <a:rPr lang="en-US" altLang="zh-CN" sz="24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——10</a:t>
            </a:r>
            <a:r>
              <a:rPr lang="zh-CN" altLang="en-US" sz="24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月</a:t>
            </a:r>
          </a:p>
        </p:txBody>
      </p:sp>
      <p:sp>
        <p:nvSpPr>
          <p:cNvPr id="7" name="文本框 26650"/>
          <p:cNvSpPr txBox="1">
            <a:spLocks noChangeArrowheads="1"/>
          </p:cNvSpPr>
          <p:nvPr/>
        </p:nvSpPr>
        <p:spPr bwMode="auto">
          <a:xfrm>
            <a:off x="3087053" y="2026285"/>
            <a:ext cx="3436937" cy="461963"/>
          </a:xfrm>
          <a:prstGeom prst="rect">
            <a:avLst/>
          </a:prstGeom>
          <a:noFill/>
          <a:ln w="9525">
            <a:noFill/>
            <a:miter lim="800000"/>
          </a:ln>
        </p:spPr>
        <p:txBody>
          <a:bodyPr>
            <a:spAutoFit/>
          </a:bodyPr>
          <a:lstStyle/>
          <a:p>
            <a:pPr>
              <a:spcBef>
                <a:spcPct val="50000"/>
              </a:spcBef>
            </a:pPr>
            <a:r>
              <a:rPr lang="zh-CN" altLang="en-US" sz="2400" b="1">
                <a:latin typeface="微软雅黑" panose="020B0503020204020204" pitchFamily="34" charset="-122"/>
                <a:ea typeface="微软雅黑" panose="020B0503020204020204" pitchFamily="34" charset="-122"/>
              </a:rPr>
              <a:t>武汉及武汉外围地区 </a:t>
            </a:r>
          </a:p>
        </p:txBody>
      </p:sp>
      <p:sp>
        <p:nvSpPr>
          <p:cNvPr id="16414" name="文本框 1"/>
          <p:cNvSpPr txBox="1">
            <a:spLocks noChangeArrowheads="1"/>
          </p:cNvSpPr>
          <p:nvPr/>
        </p:nvSpPr>
        <p:spPr bwMode="auto">
          <a:xfrm>
            <a:off x="3082290" y="2653665"/>
            <a:ext cx="4637405" cy="460375"/>
          </a:xfrm>
          <a:prstGeom prst="rect">
            <a:avLst/>
          </a:prstGeom>
          <a:noFill/>
          <a:ln w="9525">
            <a:noFill/>
            <a:miter lim="800000"/>
          </a:ln>
        </p:spPr>
        <p:txBody>
          <a:bodyPr wrap="square">
            <a:spAutoFit/>
          </a:bodyPr>
          <a:lstStyle/>
          <a:p>
            <a:pPr>
              <a:buFont typeface="Wingdings" panose="05000000000000000000" pitchFamily="2" charset="2"/>
              <a:buNone/>
            </a:pPr>
            <a:r>
              <a:rPr lang="zh-CN" altLang="en-US" sz="2400" b="1" dirty="0">
                <a:solidFill>
                  <a:schemeClr val="tx1"/>
                </a:solidFill>
                <a:effectLst>
                  <a:outerShdw blurRad="38100" dist="19050" dir="2700000" algn="tl" rotWithShape="0">
                    <a:schemeClr val="dk1">
                      <a:alpha val="40000"/>
                    </a:schemeClr>
                  </a:outerShdw>
                </a:effectLst>
                <a:latin typeface="黑体" panose="02010609060101010101" pitchFamily="2" charset="-122"/>
                <a:ea typeface="黑体" panose="02010609060101010101" pitchFamily="2" charset="-122"/>
                <a:sym typeface="+mn-ea"/>
              </a:rPr>
              <a:t>田家镇保卫战</a:t>
            </a:r>
            <a:r>
              <a:rPr lang="en-US" altLang="zh-CN" sz="2400" b="1" dirty="0">
                <a:solidFill>
                  <a:schemeClr val="tx1"/>
                </a:solidFill>
                <a:effectLst>
                  <a:outerShdw blurRad="38100" dist="19050" dir="2700000" algn="tl" rotWithShape="0">
                    <a:schemeClr val="dk1">
                      <a:alpha val="40000"/>
                    </a:schemeClr>
                  </a:outerShdw>
                </a:effectLst>
                <a:latin typeface="黑体" panose="02010609060101010101" pitchFamily="2" charset="-122"/>
                <a:ea typeface="黑体" panose="02010609060101010101" pitchFamily="2" charset="-122"/>
                <a:sym typeface="+mn-ea"/>
              </a:rPr>
              <a:t>\</a:t>
            </a:r>
            <a:r>
              <a:rPr lang="zh-CN" altLang="en-US" sz="2400" b="1">
                <a:latin typeface="黑体" panose="02010609060101010101" pitchFamily="2" charset="-122"/>
                <a:ea typeface="黑体" panose="02010609060101010101" pitchFamily="2" charset="-122"/>
              </a:rPr>
              <a:t>万家岭大捷等</a:t>
            </a:r>
          </a:p>
        </p:txBody>
      </p:sp>
      <p:pic>
        <p:nvPicPr>
          <p:cNvPr id="56349" name="图片 1"/>
          <p:cNvPicPr>
            <a:picLocks noChangeAspect="1" noChangeArrowheads="1"/>
          </p:cNvPicPr>
          <p:nvPr/>
        </p:nvPicPr>
        <p:blipFill>
          <a:blip r:embed="rId3"/>
          <a:srcRect/>
          <a:stretch>
            <a:fillRect/>
          </a:stretch>
        </p:blipFill>
        <p:spPr bwMode="auto">
          <a:xfrm>
            <a:off x="1497013" y="759460"/>
            <a:ext cx="506412" cy="504825"/>
          </a:xfrm>
          <a:prstGeom prst="rect">
            <a:avLst/>
          </a:prstGeom>
          <a:noFill/>
          <a:ln w="9525">
            <a:noFill/>
            <a:miter lim="800000"/>
            <a:headEnd/>
            <a:tailEnd/>
          </a:ln>
        </p:spPr>
      </p:pic>
      <p:sp>
        <p:nvSpPr>
          <p:cNvPr id="16416" name="文本框 1"/>
          <p:cNvSpPr txBox="1">
            <a:spLocks noChangeArrowheads="1"/>
          </p:cNvSpPr>
          <p:nvPr/>
        </p:nvSpPr>
        <p:spPr bwMode="auto">
          <a:xfrm>
            <a:off x="2365375" y="3222943"/>
            <a:ext cx="6456363" cy="830262"/>
          </a:xfrm>
          <a:prstGeom prst="rect">
            <a:avLst/>
          </a:prstGeom>
          <a:noFill/>
          <a:ln w="9525">
            <a:noFill/>
            <a:miter lim="800000"/>
          </a:ln>
        </p:spPr>
        <p:txBody>
          <a:bodyPr>
            <a:spAutoFit/>
          </a:bodyPr>
          <a:lstStyle/>
          <a:p>
            <a:r>
              <a:rPr lang="zh-CN" altLang="en-US" sz="2400" b="1">
                <a:latin typeface="微软雅黑" panose="020B0503020204020204" pitchFamily="34" charset="-122"/>
                <a:ea typeface="微软雅黑" panose="020B0503020204020204" pitchFamily="34" charset="-122"/>
              </a:rPr>
              <a:t>兵力最多、战线最长、牺牲最重，创抗战以来规模之最</a:t>
            </a:r>
          </a:p>
        </p:txBody>
      </p:sp>
      <p:sp>
        <p:nvSpPr>
          <p:cNvPr id="10" name="椭圆 9"/>
          <p:cNvSpPr/>
          <p:nvPr/>
        </p:nvSpPr>
        <p:spPr>
          <a:xfrm>
            <a:off x="-158115" y="-26670"/>
            <a:ext cx="3245485" cy="78613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4000" b="1" dirty="0">
                <a:solidFill>
                  <a:srgbClr val="FF0000"/>
                </a:solidFill>
                <a:latin typeface="黑体" panose="02010609060101010101" pitchFamily="2" charset="-122"/>
                <a:ea typeface="黑体" panose="02010609060101010101" pitchFamily="2" charset="-122"/>
              </a:rPr>
              <a:t>自主学习</a:t>
            </a:r>
          </a:p>
        </p:txBody>
      </p:sp>
      <p:pic>
        <p:nvPicPr>
          <p:cNvPr id="11" name="图片 10"/>
          <p:cNvPicPr>
            <a:picLocks noChangeAspect="1" noChangeArrowheads="1"/>
          </p:cNvPicPr>
          <p:nvPr/>
        </p:nvPicPr>
        <p:blipFill>
          <a:blip r:embed="rId4"/>
          <a:srcRect/>
          <a:stretch>
            <a:fillRect/>
          </a:stretch>
        </p:blipFill>
        <p:spPr bwMode="auto">
          <a:xfrm>
            <a:off x="-588010" y="7330440"/>
            <a:ext cx="8618220" cy="5612765"/>
          </a:xfrm>
          <a:prstGeom prst="rect">
            <a:avLst/>
          </a:prstGeom>
          <a:noFill/>
          <a:ln w="9525">
            <a:noFill/>
            <a:miter lim="800000"/>
            <a:headEnd/>
            <a:tailEnd/>
          </a:ln>
        </p:spPr>
      </p:pic>
      <p:sp>
        <p:nvSpPr>
          <p:cNvPr id="2" name="文本框 1"/>
          <p:cNvSpPr txBox="1"/>
          <p:nvPr/>
        </p:nvSpPr>
        <p:spPr>
          <a:xfrm>
            <a:off x="2451100" y="4316095"/>
            <a:ext cx="6370955" cy="521970"/>
          </a:xfrm>
          <a:prstGeom prst="rect">
            <a:avLst/>
          </a:prstGeom>
          <a:noFill/>
        </p:spPr>
        <p:txBody>
          <a:bodyPr wrap="square" rtlCol="0" anchor="t">
            <a:spAutoFit/>
          </a:bodyPr>
          <a:lstStyle/>
          <a:p>
            <a:r>
              <a:rPr lang="zh-CN" altLang="en-US" sz="2800" b="1">
                <a:latin typeface="黑体" panose="02010609060101010101" pitchFamily="2" charset="-122"/>
                <a:ea typeface="黑体" panose="02010609060101010101" pitchFamily="2" charset="-122"/>
                <a:sym typeface="+mn-ea"/>
              </a:rPr>
              <a:t>为避免损失</a:t>
            </a:r>
            <a:r>
              <a:rPr lang="en-US" altLang="zh-CN" sz="2800" b="1">
                <a:latin typeface="黑体" panose="02010609060101010101" pitchFamily="2" charset="-122"/>
                <a:ea typeface="黑体" panose="02010609060101010101" pitchFamily="2" charset="-122"/>
                <a:sym typeface="+mn-ea"/>
              </a:rPr>
              <a:t>,</a:t>
            </a:r>
            <a:r>
              <a:rPr lang="zh-CN" altLang="en-US" sz="2800" b="1">
                <a:latin typeface="黑体" panose="02010609060101010101" pitchFamily="2" charset="-122"/>
                <a:ea typeface="黑体" panose="02010609060101010101" pitchFamily="2" charset="-122"/>
                <a:sym typeface="+mn-ea"/>
              </a:rPr>
              <a:t>中国军队有序撤出武汉。</a:t>
            </a:r>
            <a:endParaRPr lang="zh-CN" altLang="en-US" sz="280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05"/>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 calcmode="lin" valueType="num">
                                      <p:cBhvr>
                                        <p:cTn id="9" dur="500" fill="hold"/>
                                        <p:tgtEl>
                                          <p:spTgt spid="4"/>
                                        </p:tgtEl>
                                        <p:attrNameLst>
                                          <p:attrName>ppt_x</p:attrName>
                                        </p:attrNameLst>
                                      </p:cBhvr>
                                      <p:tavLst>
                                        <p:tav tm="0">
                                          <p:val>
                                            <p:strVal val="#ppt_x-.2"/>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6414"/>
                                        </p:tgtEl>
                                        <p:attrNameLst>
                                          <p:attrName>style.visibility</p:attrName>
                                        </p:attrNameLst>
                                      </p:cBhvr>
                                      <p:to>
                                        <p:strVal val="visible"/>
                                      </p:to>
                                    </p:set>
                                    <p:animEffect transition="in" filter="wipe(left)">
                                      <p:cBhvr>
                                        <p:cTn id="21" dur="500"/>
                                        <p:tgtEl>
                                          <p:spTgt spid="16414"/>
                                        </p:tgtEl>
                                      </p:cBhvr>
                                    </p:animEffect>
                                  </p:childTnLst>
                                </p:cTn>
                              </p:par>
                            </p:childTnLst>
                          </p:cTn>
                        </p:par>
                      </p:childTnLst>
                    </p:cTn>
                  </p:par>
                  <p:par>
                    <p:cTn id="22" fill="hold">
                      <p:stCondLst>
                        <p:cond delay="indefinite"/>
                      </p:stCondLst>
                      <p:childTnLst>
                        <p:par>
                          <p:cTn id="23" fill="hold">
                            <p:stCondLst>
                              <p:cond delay="0"/>
                            </p:stCondLst>
                            <p:childTnLst>
                              <p:par>
                                <p:cTn id="24" presetID="54" presetClass="entr" presetSubtype="0" accel="100000" fill="hold" grpId="0" nodeType="clickEffect">
                                  <p:stCondLst>
                                    <p:cond delay="0"/>
                                  </p:stCondLst>
                                  <p:childTnLst>
                                    <p:set>
                                      <p:cBhvr>
                                        <p:cTn id="25" dur="1" fill="hold">
                                          <p:stCondLst>
                                            <p:cond delay="0"/>
                                          </p:stCondLst>
                                        </p:cTn>
                                        <p:tgtEl>
                                          <p:spTgt spid="16416"/>
                                        </p:tgtEl>
                                        <p:attrNameLst>
                                          <p:attrName>style.visibility</p:attrName>
                                        </p:attrNameLst>
                                      </p:cBhvr>
                                      <p:to>
                                        <p:strVal val="visible"/>
                                      </p:to>
                                    </p:set>
                                    <p:anim calcmode="lin" valueType="num">
                                      <p:cBhvr>
                                        <p:cTn id="26" dur="500" fill="hold"/>
                                        <p:tgtEl>
                                          <p:spTgt spid="16416"/>
                                        </p:tgtEl>
                                        <p:attrNameLst>
                                          <p:attrName>ppt_w</p:attrName>
                                        </p:attrNameLst>
                                      </p:cBhvr>
                                      <p:tavLst>
                                        <p:tav tm="0">
                                          <p:val>
                                            <p:strVal val="#ppt_w*0.05"/>
                                          </p:val>
                                        </p:tav>
                                        <p:tav tm="100000">
                                          <p:val>
                                            <p:strVal val="#ppt_w"/>
                                          </p:val>
                                        </p:tav>
                                      </p:tavLst>
                                    </p:anim>
                                    <p:anim calcmode="lin" valueType="num">
                                      <p:cBhvr>
                                        <p:cTn id="27" dur="500" fill="hold"/>
                                        <p:tgtEl>
                                          <p:spTgt spid="16416"/>
                                        </p:tgtEl>
                                        <p:attrNameLst>
                                          <p:attrName>ppt_h</p:attrName>
                                        </p:attrNameLst>
                                      </p:cBhvr>
                                      <p:tavLst>
                                        <p:tav tm="0">
                                          <p:val>
                                            <p:strVal val="#ppt_h"/>
                                          </p:val>
                                        </p:tav>
                                        <p:tav tm="100000">
                                          <p:val>
                                            <p:strVal val="#ppt_h"/>
                                          </p:val>
                                        </p:tav>
                                      </p:tavLst>
                                    </p:anim>
                                    <p:anim calcmode="lin" valueType="num">
                                      <p:cBhvr>
                                        <p:cTn id="28" dur="500" fill="hold"/>
                                        <p:tgtEl>
                                          <p:spTgt spid="16416"/>
                                        </p:tgtEl>
                                        <p:attrNameLst>
                                          <p:attrName>ppt_x</p:attrName>
                                        </p:attrNameLst>
                                      </p:cBhvr>
                                      <p:tavLst>
                                        <p:tav tm="0">
                                          <p:val>
                                            <p:strVal val="#ppt_x-.2"/>
                                          </p:val>
                                        </p:tav>
                                        <p:tav tm="100000">
                                          <p:val>
                                            <p:strVal val="#ppt_x"/>
                                          </p:val>
                                        </p:tav>
                                      </p:tavLst>
                                    </p:anim>
                                    <p:anim calcmode="lin" valueType="num">
                                      <p:cBhvr>
                                        <p:cTn id="29" dur="500" fill="hold"/>
                                        <p:tgtEl>
                                          <p:spTgt spid="16416"/>
                                        </p:tgtEl>
                                        <p:attrNameLst>
                                          <p:attrName>ppt_y</p:attrName>
                                        </p:attrNameLst>
                                      </p:cBhvr>
                                      <p:tavLst>
                                        <p:tav tm="0">
                                          <p:val>
                                            <p:strVal val="#ppt_y"/>
                                          </p:val>
                                        </p:tav>
                                        <p:tav tm="100000">
                                          <p:val>
                                            <p:strVal val="#ppt_y"/>
                                          </p:val>
                                        </p:tav>
                                      </p:tavLst>
                                    </p:anim>
                                    <p:animEffect transition="in" filter="fade">
                                      <p:cBhvr>
                                        <p:cTn id="30" dur="500"/>
                                        <p:tgtEl>
                                          <p:spTgt spid="16416"/>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6414" grpId="0"/>
      <p:bldP spid="164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图片 36867"/>
          <p:cNvPicPr>
            <a:picLocks noChangeAspect="1"/>
          </p:cNvPicPr>
          <p:nvPr/>
        </p:nvPicPr>
        <p:blipFill>
          <a:blip r:embed="rId2"/>
          <a:stretch>
            <a:fillRect/>
          </a:stretch>
        </p:blipFill>
        <p:spPr>
          <a:xfrm>
            <a:off x="0" y="0"/>
            <a:ext cx="9144000" cy="6219825"/>
          </a:xfrm>
          <a:prstGeom prst="rect">
            <a:avLst/>
          </a:prstGeom>
          <a:noFill/>
          <a:ln w="9525">
            <a:noFill/>
          </a:ln>
        </p:spPr>
      </p:pic>
      <p:sp>
        <p:nvSpPr>
          <p:cNvPr id="17410" name="矩形 36868"/>
          <p:cNvSpPr/>
          <p:nvPr/>
        </p:nvSpPr>
        <p:spPr>
          <a:xfrm>
            <a:off x="2627313" y="6272213"/>
            <a:ext cx="3841750" cy="585787"/>
          </a:xfrm>
          <a:prstGeom prst="rect">
            <a:avLst/>
          </a:prstGeom>
          <a:noFill/>
          <a:ln w="9525">
            <a:noFill/>
          </a:ln>
        </p:spPr>
        <p:txBody>
          <a:bodyPr wrap="none">
            <a:spAutoFit/>
          </a:bodyPr>
          <a:lstStyle/>
          <a:p>
            <a:r>
              <a:rPr lang="zh-CN" altLang="en-US" sz="3600" dirty="0">
                <a:latin typeface="Arial" panose="020B0604020202020204" pitchFamily="34" charset="0"/>
              </a:rPr>
              <a:t>向武汉推进的日军</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图片 37891"/>
          <p:cNvPicPr>
            <a:picLocks noChangeAspect="1"/>
          </p:cNvPicPr>
          <p:nvPr/>
        </p:nvPicPr>
        <p:blipFill>
          <a:blip r:embed="rId2"/>
          <a:stretch>
            <a:fillRect/>
          </a:stretch>
        </p:blipFill>
        <p:spPr>
          <a:xfrm>
            <a:off x="0" y="0"/>
            <a:ext cx="9144000" cy="6399213"/>
          </a:xfrm>
          <a:prstGeom prst="rect">
            <a:avLst/>
          </a:prstGeom>
          <a:noFill/>
          <a:ln w="9525">
            <a:noFill/>
          </a:ln>
        </p:spPr>
      </p:pic>
      <p:sp>
        <p:nvSpPr>
          <p:cNvPr id="18434" name="矩形 37892"/>
          <p:cNvSpPr/>
          <p:nvPr/>
        </p:nvSpPr>
        <p:spPr>
          <a:xfrm>
            <a:off x="2987675" y="6564313"/>
            <a:ext cx="2927350" cy="585787"/>
          </a:xfrm>
          <a:prstGeom prst="rect">
            <a:avLst/>
          </a:prstGeom>
          <a:noFill/>
          <a:ln w="9525">
            <a:noFill/>
          </a:ln>
        </p:spPr>
        <p:txBody>
          <a:bodyPr wrap="none">
            <a:spAutoFit/>
          </a:bodyPr>
          <a:lstStyle/>
          <a:p>
            <a:r>
              <a:rPr lang="zh-CN" altLang="en-US" sz="3600" dirty="0">
                <a:latin typeface="Arial" panose="020B0604020202020204" pitchFamily="34" charset="0"/>
              </a:rPr>
              <a:t>日军炮兵阵地</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图片 38915"/>
          <p:cNvPicPr>
            <a:picLocks noChangeAspect="1"/>
          </p:cNvPicPr>
          <p:nvPr/>
        </p:nvPicPr>
        <p:blipFill>
          <a:blip r:embed="rId2"/>
          <a:stretch>
            <a:fillRect/>
          </a:stretch>
        </p:blipFill>
        <p:spPr>
          <a:xfrm>
            <a:off x="611188" y="0"/>
            <a:ext cx="7235825" cy="6113463"/>
          </a:xfrm>
          <a:prstGeom prst="rect">
            <a:avLst/>
          </a:prstGeom>
          <a:noFill/>
          <a:ln w="9525">
            <a:noFill/>
          </a:ln>
        </p:spPr>
      </p:pic>
      <p:sp>
        <p:nvSpPr>
          <p:cNvPr id="19458" name="矩形 38916"/>
          <p:cNvSpPr/>
          <p:nvPr/>
        </p:nvSpPr>
        <p:spPr>
          <a:xfrm>
            <a:off x="1763713" y="6272213"/>
            <a:ext cx="5213350" cy="585787"/>
          </a:xfrm>
          <a:prstGeom prst="rect">
            <a:avLst/>
          </a:prstGeom>
          <a:noFill/>
          <a:ln w="9525">
            <a:noFill/>
          </a:ln>
        </p:spPr>
        <p:txBody>
          <a:bodyPr wrap="none">
            <a:spAutoFit/>
          </a:bodyPr>
          <a:lstStyle/>
          <a:p>
            <a:r>
              <a:rPr lang="zh-CN" altLang="en-US" sz="3600" dirty="0">
                <a:latin typeface="Arial" panose="020B0604020202020204" pitchFamily="34" charset="0"/>
              </a:rPr>
              <a:t>日军舰队进入长江武汉段</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39939"/>
          <p:cNvPicPr>
            <a:picLocks noChangeAspect="1"/>
          </p:cNvPicPr>
          <p:nvPr/>
        </p:nvPicPr>
        <p:blipFill>
          <a:blip r:embed="rId2"/>
          <a:stretch>
            <a:fillRect/>
          </a:stretch>
        </p:blipFill>
        <p:spPr>
          <a:xfrm>
            <a:off x="0" y="0"/>
            <a:ext cx="9144000" cy="6472238"/>
          </a:xfrm>
          <a:prstGeom prst="rect">
            <a:avLst/>
          </a:prstGeom>
          <a:noFill/>
          <a:ln w="9525">
            <a:noFill/>
          </a:ln>
        </p:spPr>
      </p:pic>
      <p:sp>
        <p:nvSpPr>
          <p:cNvPr id="20482" name="矩形 39940"/>
          <p:cNvSpPr/>
          <p:nvPr/>
        </p:nvSpPr>
        <p:spPr>
          <a:xfrm>
            <a:off x="755650" y="6272213"/>
            <a:ext cx="7956550" cy="585787"/>
          </a:xfrm>
          <a:prstGeom prst="rect">
            <a:avLst/>
          </a:prstGeom>
          <a:noFill/>
          <a:ln w="9525">
            <a:noFill/>
          </a:ln>
        </p:spPr>
        <p:txBody>
          <a:bodyPr wrap="none">
            <a:spAutoFit/>
          </a:bodyPr>
          <a:lstStyle/>
          <a:p>
            <a:r>
              <a:rPr lang="zh-CN" altLang="en-US" sz="3600" dirty="0">
                <a:latin typeface="Arial" panose="020B0604020202020204" pitchFamily="34" charset="0"/>
              </a:rPr>
              <a:t>蒋介石在武汉大学视察武汉会战部队。</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图片 40963"/>
          <p:cNvPicPr>
            <a:picLocks noChangeAspect="1"/>
          </p:cNvPicPr>
          <p:nvPr/>
        </p:nvPicPr>
        <p:blipFill>
          <a:blip r:embed="rId2"/>
          <a:stretch>
            <a:fillRect/>
          </a:stretch>
        </p:blipFill>
        <p:spPr>
          <a:xfrm>
            <a:off x="0" y="0"/>
            <a:ext cx="9144000" cy="5930900"/>
          </a:xfrm>
          <a:prstGeom prst="rect">
            <a:avLst/>
          </a:prstGeom>
          <a:noFill/>
          <a:ln w="9525">
            <a:noFill/>
          </a:ln>
        </p:spPr>
      </p:pic>
      <p:sp>
        <p:nvSpPr>
          <p:cNvPr id="21506" name="矩形 40964"/>
          <p:cNvSpPr/>
          <p:nvPr/>
        </p:nvSpPr>
        <p:spPr>
          <a:xfrm>
            <a:off x="1979613" y="6092825"/>
            <a:ext cx="4756150" cy="585788"/>
          </a:xfrm>
          <a:prstGeom prst="rect">
            <a:avLst/>
          </a:prstGeom>
          <a:noFill/>
          <a:ln w="9525">
            <a:noFill/>
          </a:ln>
        </p:spPr>
        <p:txBody>
          <a:bodyPr wrap="none">
            <a:spAutoFit/>
          </a:bodyPr>
          <a:lstStyle/>
          <a:p>
            <a:r>
              <a:rPr lang="zh-CN" altLang="en-US" sz="3600" dirty="0">
                <a:latin typeface="Arial" panose="020B0604020202020204" pitchFamily="34" charset="0"/>
              </a:rPr>
              <a:t>武汉空战中的中国空军</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图片 41987"/>
          <p:cNvPicPr>
            <a:picLocks noChangeAspect="1"/>
          </p:cNvPicPr>
          <p:nvPr/>
        </p:nvPicPr>
        <p:blipFill>
          <a:blip r:embed="rId2"/>
          <a:stretch>
            <a:fillRect/>
          </a:stretch>
        </p:blipFill>
        <p:spPr>
          <a:xfrm>
            <a:off x="0" y="0"/>
            <a:ext cx="5876925" cy="4048125"/>
          </a:xfrm>
          <a:prstGeom prst="rect">
            <a:avLst/>
          </a:prstGeom>
          <a:noFill/>
          <a:ln w="9525">
            <a:noFill/>
          </a:ln>
        </p:spPr>
      </p:pic>
      <p:sp>
        <p:nvSpPr>
          <p:cNvPr id="41989" name="矩形 41988"/>
          <p:cNvSpPr/>
          <p:nvPr/>
        </p:nvSpPr>
        <p:spPr>
          <a:xfrm>
            <a:off x="0" y="4243388"/>
            <a:ext cx="4806950" cy="476250"/>
          </a:xfrm>
          <a:prstGeom prst="rect">
            <a:avLst/>
          </a:prstGeom>
          <a:noFill/>
          <a:ln w="9525">
            <a:noFill/>
          </a:ln>
        </p:spPr>
        <p:txBody>
          <a:bodyPr wrap="none">
            <a:spAutoFit/>
          </a:bodyPr>
          <a:lstStyle/>
          <a:p>
            <a:r>
              <a:rPr lang="zh-CN" altLang="en-US" sz="2800" dirty="0">
                <a:latin typeface="Arial" panose="020B0604020202020204" pitchFamily="34" charset="0"/>
              </a:rPr>
              <a:t>向日军射击的中国空军机枪手</a:t>
            </a:r>
          </a:p>
        </p:txBody>
      </p:sp>
      <p:pic>
        <p:nvPicPr>
          <p:cNvPr id="41990" name="图片 41989"/>
          <p:cNvPicPr>
            <a:picLocks noChangeAspect="1"/>
          </p:cNvPicPr>
          <p:nvPr/>
        </p:nvPicPr>
        <p:blipFill>
          <a:blip r:embed="rId3"/>
          <a:stretch>
            <a:fillRect/>
          </a:stretch>
        </p:blipFill>
        <p:spPr>
          <a:xfrm>
            <a:off x="4859338" y="0"/>
            <a:ext cx="3981450" cy="5976938"/>
          </a:xfrm>
          <a:prstGeom prst="rect">
            <a:avLst/>
          </a:prstGeom>
          <a:noFill/>
          <a:ln w="9525">
            <a:noFill/>
          </a:ln>
        </p:spPr>
      </p:pic>
      <p:sp>
        <p:nvSpPr>
          <p:cNvPr id="41991" name="矩形 41990"/>
          <p:cNvSpPr/>
          <p:nvPr/>
        </p:nvSpPr>
        <p:spPr>
          <a:xfrm>
            <a:off x="3117850" y="6165850"/>
            <a:ext cx="6026150" cy="366713"/>
          </a:xfrm>
          <a:prstGeom prst="rect">
            <a:avLst/>
          </a:prstGeom>
          <a:noFill/>
          <a:ln w="9525">
            <a:noFill/>
          </a:ln>
        </p:spPr>
        <p:txBody>
          <a:bodyPr wrap="none">
            <a:spAutoFit/>
          </a:bodyPr>
          <a:lstStyle/>
          <a:p>
            <a:r>
              <a:rPr lang="zh-CN" altLang="en-US" sz="2000" dirty="0">
                <a:latin typeface="Arial" panose="020B0604020202020204" pitchFamily="34" charset="0"/>
              </a:rPr>
              <a:t>武汉保卫战中，中国守军用高射机枪向日军飞机射击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1988"/>
                                        </p:tgtEl>
                                        <p:attrNameLst>
                                          <p:attrName>style.visibility</p:attrName>
                                        </p:attrNameLst>
                                      </p:cBhvr>
                                      <p:to>
                                        <p:strVal val="visible"/>
                                      </p:to>
                                    </p:set>
                                    <p:anim calcmode="lin" valueType="num">
                                      <p:cBhvr>
                                        <p:cTn id="7" dur="1" fill="hold"/>
                                        <p:tgtEl>
                                          <p:spTgt spid="41988"/>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1989">
                                            <p:txEl>
                                              <p:pRg st="0" end="0"/>
                                            </p:txEl>
                                          </p:spTgt>
                                        </p:tgtEl>
                                        <p:attrNameLst>
                                          <p:attrName>style.visibility</p:attrName>
                                        </p:attrNameLst>
                                      </p:cBhvr>
                                      <p:to>
                                        <p:strVal val="visible"/>
                                      </p:to>
                                    </p:set>
                                    <p:anim calcmode="lin" valueType="num">
                                      <p:cBhvr>
                                        <p:cTn id="12" dur="1" fill="hold"/>
                                        <p:tgtEl>
                                          <p:spTgt spid="41989">
                                            <p:txEl>
                                              <p:pRg st="0" end="0"/>
                                            </p:txEl>
                                          </p:spTgt>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1990"/>
                                        </p:tgtEl>
                                        <p:attrNameLst>
                                          <p:attrName>style.visibility</p:attrName>
                                        </p:attrNameLst>
                                      </p:cBhvr>
                                      <p:to>
                                        <p:strVal val="visible"/>
                                      </p:to>
                                    </p:set>
                                    <p:anim calcmode="lin" valueType="num">
                                      <p:cBhvr>
                                        <p:cTn id="17" dur="1" fill="hold"/>
                                        <p:tgtEl>
                                          <p:spTgt spid="41990"/>
                                        </p:tgtEl>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41991">
                                            <p:txEl>
                                              <p:pRg st="0" end="0"/>
                                            </p:txEl>
                                          </p:spTgt>
                                        </p:tgtEl>
                                        <p:attrNameLst>
                                          <p:attrName>style.visibility</p:attrName>
                                        </p:attrNameLst>
                                      </p:cBhvr>
                                      <p:to>
                                        <p:strVal val="visible"/>
                                      </p:to>
                                    </p:set>
                                    <p:anim calcmode="lin" valueType="num">
                                      <p:cBhvr>
                                        <p:cTn id="22" dur="1" fill="hold"/>
                                        <p:tgtEl>
                                          <p:spTgt spid="41991">
                                            <p:txEl>
                                              <p:pRg st="0" end="0"/>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图片 43011"/>
          <p:cNvPicPr>
            <a:picLocks noChangeAspect="1"/>
          </p:cNvPicPr>
          <p:nvPr/>
        </p:nvPicPr>
        <p:blipFill>
          <a:blip r:embed="rId2"/>
          <a:stretch>
            <a:fillRect/>
          </a:stretch>
        </p:blipFill>
        <p:spPr>
          <a:xfrm>
            <a:off x="0" y="0"/>
            <a:ext cx="5895975" cy="3581400"/>
          </a:xfrm>
          <a:prstGeom prst="rect">
            <a:avLst/>
          </a:prstGeom>
          <a:noFill/>
          <a:ln w="9525">
            <a:noFill/>
          </a:ln>
        </p:spPr>
      </p:pic>
      <p:sp>
        <p:nvSpPr>
          <p:cNvPr id="43013" name="矩形 43012"/>
          <p:cNvSpPr/>
          <p:nvPr/>
        </p:nvSpPr>
        <p:spPr>
          <a:xfrm>
            <a:off x="0" y="3954463"/>
            <a:ext cx="3041650" cy="946150"/>
          </a:xfrm>
          <a:prstGeom prst="rect">
            <a:avLst/>
          </a:prstGeom>
          <a:noFill/>
          <a:ln w="9525">
            <a:noFill/>
          </a:ln>
        </p:spPr>
        <p:txBody>
          <a:bodyPr wrap="none">
            <a:spAutoFit/>
          </a:bodyPr>
          <a:lstStyle/>
          <a:p>
            <a:r>
              <a:rPr lang="zh-CN" altLang="en-US" sz="2800" b="1" dirty="0">
                <a:latin typeface="Arial" panose="020B0604020202020204" pitchFamily="34" charset="0"/>
              </a:rPr>
              <a:t>中国军队在万家岭</a:t>
            </a:r>
          </a:p>
          <a:p>
            <a:r>
              <a:rPr lang="zh-CN" altLang="en-US" sz="2800" b="1" dirty="0">
                <a:latin typeface="Arial" panose="020B0604020202020204" pitchFamily="34" charset="0"/>
              </a:rPr>
              <a:t>战斗中与日军激战</a:t>
            </a:r>
          </a:p>
        </p:txBody>
      </p:sp>
      <p:pic>
        <p:nvPicPr>
          <p:cNvPr id="43014" name="图片 43013"/>
          <p:cNvPicPr>
            <a:picLocks noChangeAspect="1"/>
          </p:cNvPicPr>
          <p:nvPr/>
        </p:nvPicPr>
        <p:blipFill>
          <a:blip r:embed="rId3"/>
          <a:stretch>
            <a:fillRect/>
          </a:stretch>
        </p:blipFill>
        <p:spPr>
          <a:xfrm>
            <a:off x="3059113" y="1773238"/>
            <a:ext cx="6084887" cy="4478337"/>
          </a:xfrm>
          <a:prstGeom prst="rect">
            <a:avLst/>
          </a:prstGeom>
          <a:noFill/>
          <a:ln w="9525">
            <a:noFill/>
          </a:ln>
        </p:spPr>
      </p:pic>
      <p:sp>
        <p:nvSpPr>
          <p:cNvPr id="43015" name="矩形 43014"/>
          <p:cNvSpPr/>
          <p:nvPr/>
        </p:nvSpPr>
        <p:spPr>
          <a:xfrm>
            <a:off x="4337050" y="6381750"/>
            <a:ext cx="4827588" cy="476250"/>
          </a:xfrm>
          <a:prstGeom prst="rect">
            <a:avLst/>
          </a:prstGeom>
          <a:noFill/>
          <a:ln w="9525">
            <a:noFill/>
          </a:ln>
        </p:spPr>
        <p:txBody>
          <a:bodyPr wrap="none">
            <a:spAutoFit/>
          </a:bodyPr>
          <a:lstStyle/>
          <a:p>
            <a:r>
              <a:rPr lang="zh-CN" altLang="en-US" sz="2800" b="1" dirty="0">
                <a:latin typeface="Arial" panose="020B0604020202020204" pitchFamily="34" charset="0"/>
              </a:rPr>
              <a:t>万家岭战役中国军与日军对峙</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3012"/>
                                        </p:tgtEl>
                                        <p:attrNameLst>
                                          <p:attrName>style.visibility</p:attrName>
                                        </p:attrNameLst>
                                      </p:cBhvr>
                                      <p:to>
                                        <p:strVal val="visible"/>
                                      </p:to>
                                    </p:set>
                                    <p:anim calcmode="lin" valueType="num">
                                      <p:cBhvr>
                                        <p:cTn id="7" dur="1" fill="hold"/>
                                        <p:tgtEl>
                                          <p:spTgt spid="43012"/>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3013"/>
                                        </p:tgtEl>
                                        <p:attrNameLst>
                                          <p:attrName>style.visibility</p:attrName>
                                        </p:attrNameLst>
                                      </p:cBhvr>
                                      <p:to>
                                        <p:strVal val="visible"/>
                                      </p:to>
                                    </p:set>
                                    <p:anim calcmode="lin" valueType="num">
                                      <p:cBhvr>
                                        <p:cTn id="12" dur="1" fill="hold"/>
                                        <p:tgtEl>
                                          <p:spTgt spid="43013"/>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3014"/>
                                        </p:tgtEl>
                                        <p:attrNameLst>
                                          <p:attrName>style.visibility</p:attrName>
                                        </p:attrNameLst>
                                      </p:cBhvr>
                                      <p:to>
                                        <p:strVal val="visible"/>
                                      </p:to>
                                    </p:set>
                                    <p:anim calcmode="lin" valueType="num">
                                      <p:cBhvr>
                                        <p:cTn id="17" dur="1" fill="hold"/>
                                        <p:tgtEl>
                                          <p:spTgt spid="43014"/>
                                        </p:tgtEl>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3015"/>
                                        </p:tgtEl>
                                        <p:attrNameLst>
                                          <p:attrName>style.visibility</p:attrName>
                                        </p:attrNameLst>
                                      </p:cBhvr>
                                      <p:to>
                                        <p:strVal val="visible"/>
                                      </p:to>
                                    </p:set>
                                    <p:anim calcmode="lin" valueType="num">
                                      <p:cBhvr>
                                        <p:cTn id="22" dur="1" fill="hold"/>
                                        <p:tgtEl>
                                          <p:spTgt spid="4301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 grpId="0"/>
      <p:bldP spid="4301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2023110" y="2161540"/>
            <a:ext cx="5237480" cy="2306955"/>
          </a:xfrm>
          <a:prstGeom prst="rect">
            <a:avLst/>
          </a:prstGeom>
        </p:spPr>
        <p:style>
          <a:lnRef idx="2">
            <a:schemeClr val="accent2"/>
          </a:lnRef>
          <a:fillRef idx="1">
            <a:schemeClr val="lt1"/>
          </a:fillRef>
          <a:effectRef idx="0">
            <a:schemeClr val="accent2"/>
          </a:effectRef>
          <a:fontRef idx="minor">
            <a:schemeClr val="dk1"/>
          </a:fontRef>
        </p:style>
        <p:txBody>
          <a:bodyPr wrap="square" rtlCol="0" anchor="t">
            <a:spAutoFit/>
          </a:bodyPr>
          <a:lstStyle/>
          <a:p>
            <a:pPr>
              <a:spcBef>
                <a:spcPct val="50000"/>
              </a:spcBef>
            </a:pPr>
            <a:r>
              <a:rPr lang="zh-CN" altLang="en-US" sz="3600" b="1" dirty="0">
                <a:solidFill>
                  <a:schemeClr val="tx1"/>
                </a:solidFill>
                <a:effectLst>
                  <a:outerShdw blurRad="38100" dist="19050" dir="2700000" algn="tl" rotWithShape="0">
                    <a:schemeClr val="dk1">
                      <a:alpha val="40000"/>
                    </a:schemeClr>
                  </a:outerShdw>
                </a:effectLst>
                <a:latin typeface="黑体" panose="02010609060101010101" pitchFamily="2" charset="-122"/>
                <a:ea typeface="黑体" panose="02010609060101010101" pitchFamily="2" charset="-122"/>
                <a:sym typeface="+mn-ea"/>
              </a:rPr>
              <a:t>打破速战速决计划；</a:t>
            </a:r>
          </a:p>
          <a:p>
            <a:pPr>
              <a:spcBef>
                <a:spcPct val="50000"/>
              </a:spcBef>
            </a:pPr>
            <a:r>
              <a:rPr lang="zh-CN" altLang="en-US" sz="3600" b="1" dirty="0">
                <a:solidFill>
                  <a:schemeClr val="tx1"/>
                </a:solidFill>
                <a:effectLst>
                  <a:outerShdw blurRad="38100" dist="19050" dir="2700000" algn="tl" rotWithShape="0">
                    <a:schemeClr val="dk1">
                      <a:alpha val="40000"/>
                    </a:schemeClr>
                  </a:outerShdw>
                </a:effectLst>
                <a:latin typeface="黑体" panose="02010609060101010101" pitchFamily="2" charset="-122"/>
                <a:ea typeface="黑体" panose="02010609060101010101" pitchFamily="2" charset="-122"/>
                <a:sym typeface="+mn-ea"/>
              </a:rPr>
              <a:t>全国抗日重要转折点，</a:t>
            </a:r>
          </a:p>
          <a:p>
            <a:pPr>
              <a:spcBef>
                <a:spcPct val="50000"/>
              </a:spcBef>
            </a:pPr>
            <a:r>
              <a:rPr lang="zh-CN" altLang="en-US" sz="3600" b="1" dirty="0">
                <a:solidFill>
                  <a:schemeClr val="tx1"/>
                </a:solidFill>
                <a:effectLst>
                  <a:outerShdw blurRad="38100" dist="19050" dir="2700000" algn="tl" rotWithShape="0">
                    <a:schemeClr val="dk1">
                      <a:alpha val="40000"/>
                    </a:schemeClr>
                  </a:outerShdw>
                </a:effectLst>
                <a:latin typeface="黑体" panose="02010609060101010101" pitchFamily="2" charset="-122"/>
                <a:ea typeface="黑体" panose="02010609060101010101" pitchFamily="2" charset="-122"/>
                <a:sym typeface="+mn-ea"/>
              </a:rPr>
              <a:t>抗日进入战略相持阶段</a:t>
            </a:r>
          </a:p>
        </p:txBody>
      </p:sp>
      <p:sp>
        <p:nvSpPr>
          <p:cNvPr id="7" name="椭圆 6"/>
          <p:cNvSpPr/>
          <p:nvPr/>
        </p:nvSpPr>
        <p:spPr>
          <a:xfrm>
            <a:off x="646430" y="766445"/>
            <a:ext cx="2857500" cy="9779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600" b="1" dirty="0">
                <a:solidFill>
                  <a:srgbClr val="FF0000"/>
                </a:solidFill>
                <a:latin typeface="黑体" panose="02010609060101010101" pitchFamily="2" charset="-122"/>
                <a:ea typeface="黑体" panose="02010609060101010101" pitchFamily="2" charset="-122"/>
              </a:rPr>
              <a:t>意义</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59393" name="图片 19463" descr="5E6OSM2J05RQ0001"/>
          <p:cNvPicPr>
            <a:picLocks noChangeAspect="1" noChangeArrowheads="1"/>
          </p:cNvPicPr>
          <p:nvPr/>
        </p:nvPicPr>
        <p:blipFill>
          <a:blip r:embed="rId4"/>
          <a:srcRect/>
          <a:stretch>
            <a:fillRect/>
          </a:stretch>
        </p:blipFill>
        <p:spPr bwMode="auto">
          <a:xfrm>
            <a:off x="-28575" y="85090"/>
            <a:ext cx="4926965" cy="6302375"/>
          </a:xfrm>
          <a:prstGeom prst="rect">
            <a:avLst/>
          </a:prstGeom>
          <a:noFill/>
          <a:ln w="19050">
            <a:solidFill>
              <a:srgbClr val="996633"/>
            </a:solidFill>
            <a:miter lim="800000"/>
            <a:headEnd/>
            <a:tailEnd/>
          </a:ln>
        </p:spPr>
      </p:pic>
      <p:pic>
        <p:nvPicPr>
          <p:cNvPr id="19465" name="图片 19464" descr="20071212173348415_2"/>
          <p:cNvPicPr>
            <a:picLocks noChangeAspect="1" noChangeArrowheads="1"/>
          </p:cNvPicPr>
          <p:nvPr/>
        </p:nvPicPr>
        <p:blipFill>
          <a:blip r:embed="rId5"/>
          <a:srcRect/>
          <a:stretch>
            <a:fillRect/>
          </a:stretch>
        </p:blipFill>
        <p:spPr bwMode="auto">
          <a:xfrm>
            <a:off x="2428875" y="2786063"/>
            <a:ext cx="387350" cy="360362"/>
          </a:xfrm>
          <a:prstGeom prst="rect">
            <a:avLst/>
          </a:prstGeom>
          <a:noFill/>
          <a:ln w="9525">
            <a:noFill/>
            <a:miter lim="800000"/>
            <a:headEnd/>
            <a:tailEnd/>
          </a:ln>
        </p:spPr>
      </p:pic>
      <p:pic>
        <p:nvPicPr>
          <p:cNvPr id="19466" name="图片 19465" descr="20071212173348415_2"/>
          <p:cNvPicPr>
            <a:picLocks noChangeAspect="1" noChangeArrowheads="1"/>
          </p:cNvPicPr>
          <p:nvPr/>
        </p:nvPicPr>
        <p:blipFill>
          <a:blip r:embed="rId6"/>
          <a:srcRect/>
          <a:stretch>
            <a:fillRect/>
          </a:stretch>
        </p:blipFill>
        <p:spPr bwMode="auto">
          <a:xfrm>
            <a:off x="3000375" y="4071938"/>
            <a:ext cx="428625" cy="400050"/>
          </a:xfrm>
          <a:prstGeom prst="rect">
            <a:avLst/>
          </a:prstGeom>
          <a:noFill/>
          <a:ln w="9525">
            <a:noFill/>
            <a:miter lim="800000"/>
            <a:headEnd/>
            <a:tailEnd/>
          </a:ln>
        </p:spPr>
      </p:pic>
      <p:pic>
        <p:nvPicPr>
          <p:cNvPr id="19468" name="图片 19467" descr="01300000201200122067432084012_s"/>
          <p:cNvPicPr>
            <a:picLocks noChangeAspect="1" noChangeArrowheads="1"/>
          </p:cNvPicPr>
          <p:nvPr/>
        </p:nvPicPr>
        <p:blipFill>
          <a:blip r:embed="rId7"/>
          <a:srcRect/>
          <a:stretch>
            <a:fillRect/>
          </a:stretch>
        </p:blipFill>
        <p:spPr bwMode="auto">
          <a:xfrm>
            <a:off x="1536700" y="4154488"/>
            <a:ext cx="722313" cy="642937"/>
          </a:xfrm>
          <a:prstGeom prst="rect">
            <a:avLst/>
          </a:prstGeom>
          <a:noFill/>
          <a:ln w="9525">
            <a:noFill/>
            <a:miter lim="800000"/>
            <a:headEnd/>
            <a:tailEnd/>
          </a:ln>
        </p:spPr>
      </p:pic>
      <p:sp>
        <p:nvSpPr>
          <p:cNvPr id="19458" name="文本框 19457"/>
          <p:cNvSpPr txBox="1">
            <a:spLocks noChangeArrowheads="1"/>
          </p:cNvSpPr>
          <p:nvPr/>
        </p:nvSpPr>
        <p:spPr bwMode="auto">
          <a:xfrm>
            <a:off x="5143500" y="1285875"/>
            <a:ext cx="3346450" cy="461963"/>
          </a:xfrm>
          <a:prstGeom prst="rect">
            <a:avLst/>
          </a:prstGeom>
          <a:noFill/>
          <a:ln w="9525">
            <a:noFill/>
            <a:miter lim="800000"/>
          </a:ln>
        </p:spPr>
        <p:txBody>
          <a:bodyPr>
            <a:spAutoFit/>
          </a:bodyPr>
          <a:lstStyle/>
          <a:p>
            <a:pPr eaLnBrk="0" hangingPunct="0">
              <a:spcBef>
                <a:spcPct val="50000"/>
              </a:spcBef>
            </a:pPr>
            <a:r>
              <a:rPr lang="zh-CN" altLang="en-US" sz="2400" b="1">
                <a:solidFill>
                  <a:srgbClr val="000000"/>
                </a:solidFill>
                <a:latin typeface="微软雅黑" panose="020B0503020204020204" pitchFamily="34" charset="-122"/>
                <a:ea typeface="微软雅黑" panose="020B0503020204020204" pitchFamily="34" charset="-122"/>
              </a:rPr>
              <a:t>1937年7月</a:t>
            </a:r>
            <a:r>
              <a:rPr lang="zh-CN" altLang="en-US" sz="2400" b="1">
                <a:solidFill>
                  <a:srgbClr val="B80000"/>
                </a:solidFill>
                <a:latin typeface="微软雅黑" panose="020B0503020204020204" pitchFamily="34" charset="-122"/>
                <a:ea typeface="微软雅黑" panose="020B0503020204020204" pitchFamily="34" charset="-122"/>
              </a:rPr>
              <a:t>平津</a:t>
            </a:r>
            <a:r>
              <a:rPr lang="zh-CN" altLang="en-US" sz="2400" b="1">
                <a:solidFill>
                  <a:srgbClr val="000000"/>
                </a:solidFill>
                <a:latin typeface="微软雅黑" panose="020B0503020204020204" pitchFamily="34" charset="-122"/>
                <a:ea typeface="微软雅黑" panose="020B0503020204020204" pitchFamily="34" charset="-122"/>
              </a:rPr>
              <a:t>沦陷</a:t>
            </a:r>
          </a:p>
        </p:txBody>
      </p:sp>
      <p:sp>
        <p:nvSpPr>
          <p:cNvPr id="19459" name="文本框 19458"/>
          <p:cNvSpPr txBox="1">
            <a:spLocks noChangeArrowheads="1"/>
          </p:cNvSpPr>
          <p:nvPr/>
        </p:nvSpPr>
        <p:spPr bwMode="auto">
          <a:xfrm>
            <a:off x="5143500" y="3286125"/>
            <a:ext cx="3635375" cy="461963"/>
          </a:xfrm>
          <a:prstGeom prst="rect">
            <a:avLst/>
          </a:prstGeom>
          <a:noFill/>
          <a:ln w="9525">
            <a:noFill/>
            <a:miter lim="800000"/>
          </a:ln>
        </p:spPr>
        <p:txBody>
          <a:bodyPr>
            <a:spAutoFit/>
          </a:bodyPr>
          <a:lstStyle/>
          <a:p>
            <a:pPr eaLnBrk="0" hangingPunct="0">
              <a:spcBef>
                <a:spcPct val="50000"/>
              </a:spcBef>
            </a:pPr>
            <a:r>
              <a:rPr lang="zh-CN" altLang="en-US" sz="2400" b="1">
                <a:solidFill>
                  <a:srgbClr val="000000"/>
                </a:solidFill>
                <a:latin typeface="微软雅黑" panose="020B0503020204020204" pitchFamily="34" charset="-122"/>
                <a:ea typeface="微软雅黑" panose="020B0503020204020204" pitchFamily="34" charset="-122"/>
              </a:rPr>
              <a:t>1937年1</a:t>
            </a:r>
            <a:r>
              <a:rPr lang="en-US" altLang="zh-CN" sz="2400" b="1">
                <a:solidFill>
                  <a:srgbClr val="000000"/>
                </a:solidFill>
                <a:latin typeface="微软雅黑" panose="020B0503020204020204" pitchFamily="34" charset="-122"/>
                <a:ea typeface="微软雅黑" panose="020B0503020204020204" pitchFamily="34" charset="-122"/>
              </a:rPr>
              <a:t>2</a:t>
            </a:r>
            <a:r>
              <a:rPr lang="zh-CN" altLang="en-US" sz="2400" b="1">
                <a:solidFill>
                  <a:srgbClr val="000000"/>
                </a:solidFill>
                <a:latin typeface="微软雅黑" panose="020B0503020204020204" pitchFamily="34" charset="-122"/>
                <a:ea typeface="微软雅黑" panose="020B0503020204020204" pitchFamily="34" charset="-122"/>
              </a:rPr>
              <a:t>月</a:t>
            </a:r>
            <a:r>
              <a:rPr lang="zh-CN" altLang="en-US" sz="2400" b="1">
                <a:solidFill>
                  <a:srgbClr val="B80000"/>
                </a:solidFill>
                <a:latin typeface="微软雅黑" panose="020B0503020204020204" pitchFamily="34" charset="-122"/>
                <a:ea typeface="微软雅黑" panose="020B0503020204020204" pitchFamily="34" charset="-122"/>
              </a:rPr>
              <a:t>南京</a:t>
            </a:r>
            <a:r>
              <a:rPr lang="zh-CN" altLang="en-US" sz="2400" b="1">
                <a:solidFill>
                  <a:srgbClr val="000000"/>
                </a:solidFill>
                <a:latin typeface="微软雅黑" panose="020B0503020204020204" pitchFamily="34" charset="-122"/>
                <a:ea typeface="微软雅黑" panose="020B0503020204020204" pitchFamily="34" charset="-122"/>
              </a:rPr>
              <a:t>沦陷</a:t>
            </a:r>
          </a:p>
        </p:txBody>
      </p:sp>
      <p:sp>
        <p:nvSpPr>
          <p:cNvPr id="19462" name="直接连接符 19461"/>
          <p:cNvSpPr>
            <a:spLocks noChangeShapeType="1"/>
          </p:cNvSpPr>
          <p:nvPr/>
        </p:nvSpPr>
        <p:spPr bwMode="auto">
          <a:xfrm>
            <a:off x="6715125" y="1714500"/>
            <a:ext cx="11113" cy="600075"/>
          </a:xfrm>
          <a:prstGeom prst="line">
            <a:avLst/>
          </a:prstGeom>
          <a:noFill/>
          <a:ln w="76200" cmpd="tri">
            <a:solidFill>
              <a:schemeClr val="tx1"/>
            </a:solidFill>
            <a:round/>
            <a:tailEnd type="triangle" w="med" len="med"/>
          </a:ln>
        </p:spPr>
        <p:txBody>
          <a:bodyPr/>
          <a:lstStyle/>
          <a:p>
            <a:endParaRPr lang="zh-CN" altLang="en-US"/>
          </a:p>
        </p:txBody>
      </p:sp>
      <p:sp>
        <p:nvSpPr>
          <p:cNvPr id="19463" name="直接连接符 19462"/>
          <p:cNvSpPr>
            <a:spLocks noChangeShapeType="1"/>
          </p:cNvSpPr>
          <p:nvPr/>
        </p:nvSpPr>
        <p:spPr bwMode="auto">
          <a:xfrm>
            <a:off x="6715125" y="2643188"/>
            <a:ext cx="0" cy="704850"/>
          </a:xfrm>
          <a:prstGeom prst="line">
            <a:avLst/>
          </a:prstGeom>
          <a:noFill/>
          <a:ln w="76200" cmpd="tri">
            <a:solidFill>
              <a:schemeClr val="tx1"/>
            </a:solidFill>
            <a:round/>
            <a:tailEnd type="triangle" w="med" len="med"/>
          </a:ln>
        </p:spPr>
        <p:txBody>
          <a:bodyPr/>
          <a:lstStyle/>
          <a:p>
            <a:endParaRPr lang="zh-CN" altLang="en-US"/>
          </a:p>
        </p:txBody>
      </p:sp>
      <p:sp>
        <p:nvSpPr>
          <p:cNvPr id="2" name="文本框 1"/>
          <p:cNvSpPr txBox="1">
            <a:spLocks noChangeArrowheads="1"/>
          </p:cNvSpPr>
          <p:nvPr/>
        </p:nvSpPr>
        <p:spPr bwMode="auto">
          <a:xfrm>
            <a:off x="5143500" y="2286000"/>
            <a:ext cx="3671888" cy="461963"/>
          </a:xfrm>
          <a:prstGeom prst="rect">
            <a:avLst/>
          </a:prstGeom>
          <a:noFill/>
          <a:ln w="9525">
            <a:noFill/>
            <a:miter lim="800000"/>
          </a:ln>
        </p:spPr>
        <p:txBody>
          <a:bodyPr>
            <a:spAutoFit/>
          </a:bodyPr>
          <a:lstStyle/>
          <a:p>
            <a:pPr eaLnBrk="0" hangingPunct="0">
              <a:spcBef>
                <a:spcPct val="50000"/>
              </a:spcBef>
            </a:pPr>
            <a:r>
              <a:rPr lang="zh-CN" altLang="en-US" sz="2400" b="1">
                <a:solidFill>
                  <a:srgbClr val="000000"/>
                </a:solidFill>
                <a:latin typeface="微软雅黑" panose="020B0503020204020204" pitchFamily="34" charset="-122"/>
                <a:ea typeface="微软雅黑" panose="020B0503020204020204" pitchFamily="34" charset="-122"/>
              </a:rPr>
              <a:t>1937年11月</a:t>
            </a:r>
            <a:r>
              <a:rPr lang="zh-CN" altLang="en-US" sz="2400" b="1">
                <a:solidFill>
                  <a:srgbClr val="B80000"/>
                </a:solidFill>
                <a:latin typeface="微软雅黑" panose="020B0503020204020204" pitchFamily="34" charset="-122"/>
                <a:ea typeface="微软雅黑" panose="020B0503020204020204" pitchFamily="34" charset="-122"/>
              </a:rPr>
              <a:t>上海</a:t>
            </a:r>
            <a:r>
              <a:rPr lang="zh-CN" altLang="en-US" sz="2400" b="1">
                <a:solidFill>
                  <a:srgbClr val="000000"/>
                </a:solidFill>
                <a:latin typeface="微软雅黑" panose="020B0503020204020204" pitchFamily="34" charset="-122"/>
                <a:ea typeface="微软雅黑" panose="020B0503020204020204" pitchFamily="34" charset="-122"/>
              </a:rPr>
              <a:t>沦陷</a:t>
            </a:r>
          </a:p>
        </p:txBody>
      </p:sp>
      <p:sp>
        <p:nvSpPr>
          <p:cNvPr id="5" name="直接连接符 4"/>
          <p:cNvSpPr>
            <a:spLocks noChangeShapeType="1"/>
          </p:cNvSpPr>
          <p:nvPr/>
        </p:nvSpPr>
        <p:spPr bwMode="auto">
          <a:xfrm>
            <a:off x="6715125" y="3643313"/>
            <a:ext cx="0" cy="704850"/>
          </a:xfrm>
          <a:prstGeom prst="line">
            <a:avLst/>
          </a:prstGeom>
          <a:noFill/>
          <a:ln w="76200" cmpd="tri">
            <a:solidFill>
              <a:schemeClr val="tx1"/>
            </a:solidFill>
            <a:round/>
            <a:tailEnd type="triangle" w="med" len="med"/>
          </a:ln>
        </p:spPr>
        <p:txBody>
          <a:bodyPr/>
          <a:lstStyle/>
          <a:p>
            <a:endParaRPr lang="zh-CN" altLang="en-US"/>
          </a:p>
        </p:txBody>
      </p:sp>
      <p:sp>
        <p:nvSpPr>
          <p:cNvPr id="6" name="文本框 5"/>
          <p:cNvSpPr txBox="1">
            <a:spLocks noChangeArrowheads="1"/>
          </p:cNvSpPr>
          <p:nvPr/>
        </p:nvSpPr>
        <p:spPr bwMode="auto">
          <a:xfrm>
            <a:off x="4821238" y="4357688"/>
            <a:ext cx="4322762" cy="461962"/>
          </a:xfrm>
          <a:prstGeom prst="rect">
            <a:avLst/>
          </a:prstGeom>
          <a:noFill/>
          <a:ln w="9525">
            <a:noFill/>
            <a:miter lim="800000"/>
          </a:ln>
        </p:spPr>
        <p:txBody>
          <a:bodyPr>
            <a:spAutoFit/>
          </a:bodyPr>
          <a:lstStyle/>
          <a:p>
            <a:pPr eaLnBrk="0" hangingPunct="0">
              <a:spcBef>
                <a:spcPct val="50000"/>
              </a:spcBef>
            </a:pPr>
            <a:r>
              <a:rPr lang="zh-CN" altLang="en-US" sz="2400" b="1">
                <a:solidFill>
                  <a:srgbClr val="000000"/>
                </a:solidFill>
                <a:latin typeface="微软雅黑" panose="020B0503020204020204" pitchFamily="34" charset="-122"/>
                <a:ea typeface="微软雅黑" panose="020B0503020204020204" pitchFamily="34" charset="-122"/>
              </a:rPr>
              <a:t>193</a:t>
            </a:r>
            <a:r>
              <a:rPr lang="en-US" altLang="zh-CN" sz="2400" b="1">
                <a:solidFill>
                  <a:srgbClr val="000000"/>
                </a:solidFill>
                <a:latin typeface="微软雅黑" panose="020B0503020204020204" pitchFamily="34" charset="-122"/>
                <a:ea typeface="微软雅黑" panose="020B0503020204020204" pitchFamily="34" charset="-122"/>
              </a:rPr>
              <a:t>8</a:t>
            </a:r>
            <a:r>
              <a:rPr lang="zh-CN" altLang="en-US" sz="2400" b="1">
                <a:solidFill>
                  <a:srgbClr val="000000"/>
                </a:solidFill>
                <a:latin typeface="微软雅黑" panose="020B0503020204020204" pitchFamily="34" charset="-122"/>
                <a:ea typeface="微软雅黑" panose="020B0503020204020204" pitchFamily="34" charset="-122"/>
              </a:rPr>
              <a:t>年1</a:t>
            </a:r>
            <a:r>
              <a:rPr lang="en-US" altLang="zh-CN" sz="2400" b="1">
                <a:solidFill>
                  <a:srgbClr val="000000"/>
                </a:solidFill>
                <a:latin typeface="微软雅黑" panose="020B0503020204020204" pitchFamily="34" charset="-122"/>
                <a:ea typeface="微软雅黑" panose="020B0503020204020204" pitchFamily="34" charset="-122"/>
              </a:rPr>
              <a:t>2</a:t>
            </a:r>
            <a:r>
              <a:rPr lang="zh-CN" altLang="en-US" sz="2400" b="1">
                <a:solidFill>
                  <a:srgbClr val="000000"/>
                </a:solidFill>
                <a:latin typeface="微软雅黑" panose="020B0503020204020204" pitchFamily="34" charset="-122"/>
                <a:ea typeface="微软雅黑" panose="020B0503020204020204" pitchFamily="34" charset="-122"/>
              </a:rPr>
              <a:t>月</a:t>
            </a:r>
            <a:r>
              <a:rPr lang="zh-CN" altLang="en-US" sz="2400" b="1">
                <a:solidFill>
                  <a:srgbClr val="B80000"/>
                </a:solidFill>
                <a:latin typeface="微软雅黑" panose="020B0503020204020204" pitchFamily="34" charset="-122"/>
                <a:ea typeface="微软雅黑" panose="020B0503020204020204" pitchFamily="34" charset="-122"/>
              </a:rPr>
              <a:t>广州</a:t>
            </a:r>
            <a:r>
              <a:rPr lang="zh-CN" altLang="en-US" sz="2400" b="1">
                <a:solidFill>
                  <a:srgbClr val="000000"/>
                </a:solidFill>
                <a:latin typeface="微软雅黑" panose="020B0503020204020204" pitchFamily="34" charset="-122"/>
                <a:ea typeface="微软雅黑" panose="020B0503020204020204" pitchFamily="34" charset="-122"/>
              </a:rPr>
              <a:t>、</a:t>
            </a:r>
            <a:r>
              <a:rPr lang="zh-CN" altLang="en-US" sz="2400" b="1">
                <a:solidFill>
                  <a:srgbClr val="B80000"/>
                </a:solidFill>
                <a:latin typeface="微软雅黑" panose="020B0503020204020204" pitchFamily="34" charset="-122"/>
                <a:ea typeface="微软雅黑" panose="020B0503020204020204" pitchFamily="34" charset="-122"/>
              </a:rPr>
              <a:t>武汉</a:t>
            </a:r>
            <a:r>
              <a:rPr lang="zh-CN" altLang="en-US" sz="2400" b="1">
                <a:solidFill>
                  <a:srgbClr val="000000"/>
                </a:solidFill>
                <a:latin typeface="微软雅黑" panose="020B0503020204020204" pitchFamily="34" charset="-122"/>
                <a:ea typeface="微软雅黑" panose="020B0503020204020204" pitchFamily="34" charset="-122"/>
              </a:rPr>
              <a:t>沦陷</a:t>
            </a:r>
          </a:p>
        </p:txBody>
      </p:sp>
      <p:pic>
        <p:nvPicPr>
          <p:cNvPr id="10" name="图片 9" descr="20071212173348415_2"/>
          <p:cNvPicPr>
            <a:picLocks noChangeAspect="1" noChangeArrowheads="1"/>
          </p:cNvPicPr>
          <p:nvPr/>
        </p:nvPicPr>
        <p:blipFill>
          <a:blip r:embed="rId6"/>
          <a:srcRect/>
          <a:stretch>
            <a:fillRect/>
          </a:stretch>
        </p:blipFill>
        <p:spPr bwMode="auto">
          <a:xfrm>
            <a:off x="2143125" y="5214938"/>
            <a:ext cx="428625" cy="400050"/>
          </a:xfrm>
          <a:prstGeom prst="rect">
            <a:avLst/>
          </a:prstGeom>
          <a:noFill/>
          <a:ln w="9525">
            <a:noFill/>
            <a:miter lim="800000"/>
            <a:headEnd/>
            <a:tailEnd/>
          </a:ln>
        </p:spPr>
      </p:pic>
      <p:pic>
        <p:nvPicPr>
          <p:cNvPr id="11" name="图片 10" descr="20071212173348415_2"/>
          <p:cNvPicPr>
            <a:picLocks noChangeAspect="1" noChangeArrowheads="1"/>
          </p:cNvPicPr>
          <p:nvPr/>
        </p:nvPicPr>
        <p:blipFill>
          <a:blip r:embed="rId6"/>
          <a:srcRect/>
          <a:stretch>
            <a:fillRect/>
          </a:stretch>
        </p:blipFill>
        <p:spPr bwMode="auto">
          <a:xfrm>
            <a:off x="2357438" y="4429125"/>
            <a:ext cx="428625" cy="400050"/>
          </a:xfrm>
          <a:prstGeom prst="rect">
            <a:avLst/>
          </a:prstGeom>
          <a:noFill/>
          <a:ln w="9525">
            <a:noFill/>
            <a:miter lim="800000"/>
            <a:headEnd/>
            <a:tailEnd/>
          </a:ln>
        </p:spPr>
      </p:pic>
      <p:sp>
        <p:nvSpPr>
          <p:cNvPr id="12" name="直接连接符 11"/>
          <p:cNvSpPr>
            <a:spLocks noChangeShapeType="1"/>
          </p:cNvSpPr>
          <p:nvPr/>
        </p:nvSpPr>
        <p:spPr bwMode="auto">
          <a:xfrm>
            <a:off x="6715125" y="4714875"/>
            <a:ext cx="0" cy="706438"/>
          </a:xfrm>
          <a:prstGeom prst="line">
            <a:avLst/>
          </a:prstGeom>
          <a:noFill/>
          <a:ln w="76200" cmpd="tri">
            <a:solidFill>
              <a:schemeClr val="tx1"/>
            </a:solidFill>
            <a:round/>
            <a:tailEnd type="triangle" w="med" len="med"/>
          </a:ln>
        </p:spPr>
        <p:txBody>
          <a:bodyPr/>
          <a:lstStyle/>
          <a:p>
            <a:endParaRPr lang="zh-CN" altLang="en-US"/>
          </a:p>
        </p:txBody>
      </p:sp>
      <p:sp>
        <p:nvSpPr>
          <p:cNvPr id="14" name="矩形 13"/>
          <p:cNvSpPr>
            <a:spLocks noChangeArrowheads="1"/>
          </p:cNvSpPr>
          <p:nvPr/>
        </p:nvSpPr>
        <p:spPr bwMode="auto">
          <a:xfrm>
            <a:off x="4898073" y="5429250"/>
            <a:ext cx="4265930" cy="5835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pPr algn="ctr" eaLnBrk="0" hangingPunct="0"/>
            <a:r>
              <a:rPr lang="zh-CN" altLang="en-US" sz="3200" b="1" noProof="1">
                <a:solidFill>
                  <a:srgbClr val="FF0000"/>
                </a:solidFill>
                <a:latin typeface="黑体" panose="02010609060101010101" pitchFamily="2" charset="-122"/>
                <a:ea typeface="黑体" panose="02010609060101010101" pitchFamily="2" charset="-122"/>
              </a:rPr>
              <a:t>抗日战争进入相持阶段</a:t>
            </a:r>
          </a:p>
        </p:txBody>
      </p:sp>
      <p:sp>
        <p:nvSpPr>
          <p:cNvPr id="4" name="文本框 3"/>
          <p:cNvSpPr txBox="1"/>
          <p:nvPr/>
        </p:nvSpPr>
        <p:spPr>
          <a:xfrm>
            <a:off x="274320" y="6387465"/>
            <a:ext cx="4161790" cy="460375"/>
          </a:xfrm>
          <a:prstGeom prst="rect">
            <a:avLst/>
          </a:prstGeom>
        </p:spPr>
        <p:style>
          <a:lnRef idx="2">
            <a:schemeClr val="accent2"/>
          </a:lnRef>
          <a:fillRef idx="1">
            <a:schemeClr val="lt1"/>
          </a:fillRef>
          <a:effectRef idx="0">
            <a:schemeClr val="accent2"/>
          </a:effectRef>
          <a:fontRef idx="minor">
            <a:schemeClr val="dk1"/>
          </a:fontRef>
        </p:style>
        <p:txBody>
          <a:bodyPr wrap="none" rtlCol="0" anchor="t">
            <a:spAutoFit/>
          </a:bodyPr>
          <a:lstStyle/>
          <a:p>
            <a:r>
              <a:rPr lang="zh-CN" altLang="en-US" sz="2400" b="1">
                <a:latin typeface="仿宋" panose="02010609060101010101" charset="-122"/>
                <a:ea typeface="仿宋" panose="02010609060101010101" charset="-122"/>
                <a:sym typeface="+mn-ea"/>
              </a:rPr>
              <a:t>七七事变后日本加紧侵略中国</a:t>
            </a:r>
            <a:endParaRPr lang="zh-CN" altLang="en-US" sz="2400">
              <a:latin typeface="仿宋" panose="02010609060101010101" charset="-122"/>
              <a:ea typeface="仿宋"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19465"/>
                                        </p:tgtEl>
                                        <p:attrNameLst>
                                          <p:attrName>style.visibility</p:attrName>
                                        </p:attrNameLst>
                                      </p:cBhvr>
                                      <p:to>
                                        <p:strVal val="visible"/>
                                      </p:to>
                                    </p:set>
                                    <p:anim calcmode="lin" valueType="num">
                                      <p:cBhvr>
                                        <p:cTn id="7" dur="500" fill="hold"/>
                                        <p:tgtEl>
                                          <p:spTgt spid="19465"/>
                                        </p:tgtEl>
                                        <p:attrNameLst>
                                          <p:attrName>ppt_w</p:attrName>
                                        </p:attrNameLst>
                                      </p:cBhvr>
                                      <p:tavLst>
                                        <p:tav tm="0">
                                          <p:val>
                                            <p:fltVal val="0"/>
                                          </p:val>
                                        </p:tav>
                                        <p:tav tm="100000">
                                          <p:val>
                                            <p:strVal val="#ppt_w"/>
                                          </p:val>
                                        </p:tav>
                                      </p:tavLst>
                                    </p:anim>
                                    <p:anim calcmode="lin" valueType="num">
                                      <p:cBhvr>
                                        <p:cTn id="8" dur="500" fill="hold"/>
                                        <p:tgtEl>
                                          <p:spTgt spid="19465"/>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9466"/>
                                        </p:tgtEl>
                                        <p:attrNameLst>
                                          <p:attrName>style.visibility</p:attrName>
                                        </p:attrNameLst>
                                      </p:cBhvr>
                                      <p:to>
                                        <p:strVal val="visible"/>
                                      </p:to>
                                    </p:set>
                                    <p:anim calcmode="lin" valueType="num">
                                      <p:cBhvr>
                                        <p:cTn id="11" dur="500" fill="hold"/>
                                        <p:tgtEl>
                                          <p:spTgt spid="19466"/>
                                        </p:tgtEl>
                                        <p:attrNameLst>
                                          <p:attrName>ppt_w</p:attrName>
                                        </p:attrNameLst>
                                      </p:cBhvr>
                                      <p:tavLst>
                                        <p:tav tm="0">
                                          <p:val>
                                            <p:fltVal val="0"/>
                                          </p:val>
                                        </p:tav>
                                        <p:tav tm="100000">
                                          <p:val>
                                            <p:strVal val="#ppt_w"/>
                                          </p:val>
                                        </p:tav>
                                      </p:tavLst>
                                    </p:anim>
                                    <p:anim calcmode="lin" valueType="num">
                                      <p:cBhvr>
                                        <p:cTn id="12" dur="500" fill="hold"/>
                                        <p:tgtEl>
                                          <p:spTgt spid="19466"/>
                                        </p:tgtEl>
                                        <p:attrNameLst>
                                          <p:attrName>ppt_h</p:attrName>
                                        </p:attrNameLst>
                                      </p:cBhvr>
                                      <p:tavLst>
                                        <p:tav tm="0">
                                          <p:val>
                                            <p:fltVal val="0"/>
                                          </p:val>
                                        </p:tav>
                                        <p:tav tm="100000">
                                          <p:val>
                                            <p:strVal val="#ppt_h"/>
                                          </p:val>
                                        </p:tav>
                                      </p:tavLst>
                                    </p:anim>
                                  </p:childTnLst>
                                </p:cTn>
                              </p:par>
                            </p:childTnLst>
                          </p:cTn>
                        </p:par>
                        <p:par>
                          <p:cTn id="13" fill="hold">
                            <p:stCondLst>
                              <p:cond delay="1500"/>
                            </p:stCondLst>
                            <p:childTnLst>
                              <p:par>
                                <p:cTn id="14" presetID="4" presetClass="entr" presetSubtype="32" fill="hold" nodeType="afterEffect">
                                  <p:stCondLst>
                                    <p:cond delay="1500"/>
                                  </p:stCondLst>
                                  <p:childTnLst>
                                    <p:set>
                                      <p:cBhvr>
                                        <p:cTn id="15" dur="1" fill="hold">
                                          <p:stCondLst>
                                            <p:cond delay="0"/>
                                          </p:stCondLst>
                                        </p:cTn>
                                        <p:tgtEl>
                                          <p:spTgt spid="19468"/>
                                        </p:tgtEl>
                                        <p:attrNameLst>
                                          <p:attrName>style.visibility</p:attrName>
                                        </p:attrNameLst>
                                      </p:cBhvr>
                                      <p:to>
                                        <p:strVal val="visible"/>
                                      </p:to>
                                    </p:set>
                                    <p:animEffect transition="in" filter="box(out)">
                                      <p:cBhvr>
                                        <p:cTn id="16" dur="1000"/>
                                        <p:tgtEl>
                                          <p:spTgt spid="19468"/>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1" fill="hold" grpId="0" nodeType="clickEffect">
                                  <p:stCondLst>
                                    <p:cond delay="0"/>
                                  </p:stCondLst>
                                  <p:childTnLst>
                                    <p:set>
                                      <p:cBhvr>
                                        <p:cTn id="20" dur="1" fill="hold">
                                          <p:stCondLst>
                                            <p:cond delay="0"/>
                                          </p:stCondLst>
                                        </p:cTn>
                                        <p:tgtEl>
                                          <p:spTgt spid="19458"/>
                                        </p:tgtEl>
                                        <p:attrNameLst>
                                          <p:attrName>style.visibility</p:attrName>
                                        </p:attrNameLst>
                                      </p:cBhvr>
                                      <p:to>
                                        <p:strVal val="visible"/>
                                      </p:to>
                                    </p:set>
                                    <p:animEffect transition="in" filter="slide(fromTop)">
                                      <p:cBhvr>
                                        <p:cTn id="21" dur="1000"/>
                                        <p:tgtEl>
                                          <p:spTgt spid="19458"/>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9462"/>
                                        </p:tgtEl>
                                        <p:attrNameLst>
                                          <p:attrName>style.visibility</p:attrName>
                                        </p:attrNameLst>
                                      </p:cBhvr>
                                      <p:to>
                                        <p:strVal val="visible"/>
                                      </p:to>
                                    </p:set>
                                    <p:animEffect transition="in" filter="wipe(up)">
                                      <p:cBhvr>
                                        <p:cTn id="26" dur="500"/>
                                        <p:tgtEl>
                                          <p:spTgt spid="1946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19463"/>
                                        </p:tgtEl>
                                        <p:attrNameLst>
                                          <p:attrName>style.visibility</p:attrName>
                                        </p:attrNameLst>
                                      </p:cBhvr>
                                      <p:to>
                                        <p:strVal val="visible"/>
                                      </p:to>
                                    </p:set>
                                    <p:animEffect transition="in" filter="wipe(up)">
                                      <p:cBhvr>
                                        <p:cTn id="31" dur="500"/>
                                        <p:tgtEl>
                                          <p:spTgt spid="19463"/>
                                        </p:tgtEl>
                                      </p:cBhvr>
                                    </p:animEffect>
                                  </p:childTnLst>
                                </p:cTn>
                              </p:par>
                            </p:childTnLst>
                          </p:cTn>
                        </p:par>
                        <p:par>
                          <p:cTn id="32" fill="hold">
                            <p:stCondLst>
                              <p:cond delay="500"/>
                            </p:stCondLst>
                            <p:childTnLst>
                              <p:par>
                                <p:cTn id="33" presetID="12" presetClass="entr" presetSubtype="1"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slide(fromTop)">
                                      <p:cBhvr>
                                        <p:cTn id="35" dur="1000"/>
                                        <p:tgtEl>
                                          <p:spTgt spid="2"/>
                                        </p:tgtEl>
                                      </p:cBhvr>
                                    </p:animEffect>
                                  </p:childTnLst>
                                </p:cTn>
                              </p:par>
                            </p:childTnLst>
                          </p:cTn>
                        </p:par>
                        <p:par>
                          <p:cTn id="36" fill="hold">
                            <p:stCondLst>
                              <p:cond delay="1500"/>
                            </p:stCondLst>
                            <p:childTnLst>
                              <p:par>
                                <p:cTn id="37" presetID="12" presetClass="entr" presetSubtype="1" fill="hold" grpId="0" nodeType="afterEffect">
                                  <p:stCondLst>
                                    <p:cond delay="0"/>
                                  </p:stCondLst>
                                  <p:childTnLst>
                                    <p:set>
                                      <p:cBhvr>
                                        <p:cTn id="38" dur="1" fill="hold">
                                          <p:stCondLst>
                                            <p:cond delay="0"/>
                                          </p:stCondLst>
                                        </p:cTn>
                                        <p:tgtEl>
                                          <p:spTgt spid="19459"/>
                                        </p:tgtEl>
                                        <p:attrNameLst>
                                          <p:attrName>style.visibility</p:attrName>
                                        </p:attrNameLst>
                                      </p:cBhvr>
                                      <p:to>
                                        <p:strVal val="visible"/>
                                      </p:to>
                                    </p:set>
                                    <p:animEffect transition="in" filter="slide(fromTop)">
                                      <p:cBhvr>
                                        <p:cTn id="39" dur="1000"/>
                                        <p:tgtEl>
                                          <p:spTgt spid="19459"/>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wipe(up)">
                                      <p:cBhvr>
                                        <p:cTn id="44" dur="500"/>
                                        <p:tgtEl>
                                          <p:spTgt spid="5"/>
                                        </p:tgtEl>
                                      </p:cBhvr>
                                    </p:animEffect>
                                  </p:childTnLst>
                                </p:cTn>
                              </p:par>
                            </p:childTnLst>
                          </p:cTn>
                        </p:par>
                        <p:par>
                          <p:cTn id="45" fill="hold">
                            <p:stCondLst>
                              <p:cond delay="500"/>
                            </p:stCondLst>
                            <p:childTnLst>
                              <p:par>
                                <p:cTn id="46" presetID="12" presetClass="entr" presetSubtype="1"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lide(fromTop)">
                                      <p:cBhvr>
                                        <p:cTn id="48" dur="1000"/>
                                        <p:tgtEl>
                                          <p:spTgt spid="6"/>
                                        </p:tgtEl>
                                      </p:cBhvr>
                                    </p:animEffect>
                                  </p:childTnLst>
                                </p:cTn>
                              </p:par>
                              <p:par>
                                <p:cTn id="49" presetID="23" presetClass="entr" presetSubtype="16"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22" presetClass="entr" presetSubtype="1"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up)">
                                      <p:cBhvr>
                                        <p:cTn id="61" dur="500"/>
                                        <p:tgtEl>
                                          <p:spTgt spid="12"/>
                                        </p:tgtEl>
                                      </p:cBhvr>
                                    </p:animEffect>
                                  </p:childTnLst>
                                </p:cTn>
                              </p:par>
                            </p:childTnLst>
                          </p:cTn>
                        </p:par>
                      </p:childTnLst>
                    </p:cTn>
                  </p:par>
                  <p:par>
                    <p:cTn id="62" fill="hold">
                      <p:stCondLst>
                        <p:cond delay="indefinite"/>
                      </p:stCondLst>
                      <p:childTnLst>
                        <p:par>
                          <p:cTn id="63" fill="hold">
                            <p:stCondLst>
                              <p:cond delay="0"/>
                            </p:stCondLst>
                            <p:childTnLst>
                              <p:par>
                                <p:cTn id="64" presetID="30" presetClass="entr" presetSubtype="0" fill="hold" grpId="0"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800" decel="100000"/>
                                        <p:tgtEl>
                                          <p:spTgt spid="14"/>
                                        </p:tgtEl>
                                      </p:cBhvr>
                                    </p:animEffect>
                                    <p:anim calcmode="lin" valueType="num">
                                      <p:cBhvr>
                                        <p:cTn id="67" dur="800" decel="100000" fill="hold"/>
                                        <p:tgtEl>
                                          <p:spTgt spid="14"/>
                                        </p:tgtEl>
                                        <p:attrNameLst>
                                          <p:attrName>style.rotation</p:attrName>
                                        </p:attrNameLst>
                                      </p:cBhvr>
                                      <p:tavLst>
                                        <p:tav tm="0">
                                          <p:val>
                                            <p:fltVal val="-90"/>
                                          </p:val>
                                        </p:tav>
                                        <p:tav tm="100000">
                                          <p:val>
                                            <p:fltVal val="0"/>
                                          </p:val>
                                        </p:tav>
                                      </p:tavLst>
                                    </p:anim>
                                    <p:anim calcmode="lin" valueType="num">
                                      <p:cBhvr>
                                        <p:cTn id="68" dur="800" decel="100000" fill="hold"/>
                                        <p:tgtEl>
                                          <p:spTgt spid="14"/>
                                        </p:tgtEl>
                                        <p:attrNameLst>
                                          <p:attrName>ppt_x</p:attrName>
                                        </p:attrNameLst>
                                      </p:cBhvr>
                                      <p:tavLst>
                                        <p:tav tm="0">
                                          <p:val>
                                            <p:strVal val="#ppt_x+0.4"/>
                                          </p:val>
                                        </p:tav>
                                        <p:tav tm="100000">
                                          <p:val>
                                            <p:strVal val="#ppt_x-0.05"/>
                                          </p:val>
                                        </p:tav>
                                      </p:tavLst>
                                    </p:anim>
                                    <p:anim calcmode="lin" valueType="num">
                                      <p:cBhvr>
                                        <p:cTn id="69" dur="800" decel="100000" fill="hold"/>
                                        <p:tgtEl>
                                          <p:spTgt spid="14"/>
                                        </p:tgtEl>
                                        <p:attrNameLst>
                                          <p:attrName>ppt_y</p:attrName>
                                        </p:attrNameLst>
                                      </p:cBhvr>
                                      <p:tavLst>
                                        <p:tav tm="0">
                                          <p:val>
                                            <p:strVal val="#ppt_y-0.4"/>
                                          </p:val>
                                        </p:tav>
                                        <p:tav tm="100000">
                                          <p:val>
                                            <p:strVal val="#ppt_y+0.1"/>
                                          </p:val>
                                        </p:tav>
                                      </p:tavLst>
                                    </p:anim>
                                    <p:anim calcmode="lin" valueType="num">
                                      <p:cBhvr>
                                        <p:cTn id="70" dur="200" accel="100000" fill="hold">
                                          <p:stCondLst>
                                            <p:cond delay="800"/>
                                          </p:stCondLst>
                                        </p:cTn>
                                        <p:tgtEl>
                                          <p:spTgt spid="14"/>
                                        </p:tgtEl>
                                        <p:attrNameLst>
                                          <p:attrName>ppt_x</p:attrName>
                                        </p:attrNameLst>
                                      </p:cBhvr>
                                      <p:tavLst>
                                        <p:tav tm="0">
                                          <p:val>
                                            <p:strVal val="#ppt_x-0.05"/>
                                          </p:val>
                                        </p:tav>
                                        <p:tav tm="100000">
                                          <p:val>
                                            <p:strVal val="#ppt_x"/>
                                          </p:val>
                                        </p:tav>
                                      </p:tavLst>
                                    </p:anim>
                                    <p:anim calcmode="lin" valueType="num">
                                      <p:cBhvr>
                                        <p:cTn id="71" dur="200" accel="100000" fill="hold">
                                          <p:stCondLst>
                                            <p:cond delay="8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p:bldP spid="19462" grpId="0" bldLvl="0" animBg="1"/>
      <p:bldP spid="19463" grpId="0" bldLvl="0" animBg="1"/>
      <p:bldP spid="2" grpId="0"/>
      <p:bldP spid="5" grpId="0" bldLvl="0" animBg="1"/>
      <p:bldP spid="6" grpId="0"/>
      <p:bldP spid="12" grpId="0" bldLvl="0" animBg="1"/>
      <p:bldP spid="14"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785786" y="1500174"/>
          <a:ext cx="7572428" cy="4643470"/>
        </p:xfrm>
        <a:graphic>
          <a:graphicData uri="http://schemas.openxmlformats.org/drawingml/2006/table">
            <a:tbl>
              <a:tblPr firstRow="1" bandRow="1">
                <a:effectLst>
                  <a:outerShdw blurRad="50800" dist="50800" dir="5400000" algn="ctr" rotWithShape="0">
                    <a:schemeClr val="bg1"/>
                  </a:outerShdw>
                </a:effectLst>
                <a:tableStyleId>{5C22544A-7EE6-4342-B048-85BDC9FD1C3A}</a:tableStyleId>
              </a:tblPr>
              <a:tblGrid>
                <a:gridCol w="1113592">
                  <a:extLst>
                    <a:ext uri="{9D8B030D-6E8A-4147-A177-3AD203B41FA5}">
                      <a16:colId xmlns:a16="http://schemas.microsoft.com/office/drawing/2014/main" val="20000"/>
                    </a:ext>
                  </a:extLst>
                </a:gridCol>
                <a:gridCol w="6458836">
                  <a:extLst>
                    <a:ext uri="{9D8B030D-6E8A-4147-A177-3AD203B41FA5}">
                      <a16:colId xmlns:a16="http://schemas.microsoft.com/office/drawing/2014/main" val="20001"/>
                    </a:ext>
                  </a:extLst>
                </a:gridCol>
              </a:tblGrid>
              <a:tr h="623750">
                <a:tc>
                  <a:txBody>
                    <a:bodyPr/>
                    <a:lstStyle/>
                    <a:p>
                      <a:r>
                        <a:rPr lang="zh-CN" altLang="en-US" sz="2800" dirty="0" smtClean="0">
                          <a:solidFill>
                            <a:schemeClr val="tx1"/>
                          </a:solidFill>
                          <a:latin typeface="微软雅黑" panose="020B0503020204020204" pitchFamily="34" charset="-122"/>
                          <a:ea typeface="微软雅黑" panose="020B0503020204020204" pitchFamily="34" charset="-122"/>
                        </a:rPr>
                        <a:t>时间</a:t>
                      </a:r>
                      <a:endParaRPr lang="zh-CN" altLang="en-US" sz="2800" dirty="0">
                        <a:solidFill>
                          <a:schemeClr val="tx1"/>
                        </a:solidFill>
                        <a:latin typeface="微软雅黑" panose="020B0503020204020204" pitchFamily="34" charset="-122"/>
                        <a:ea typeface="微软雅黑"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26722">
                <a:tc>
                  <a:txBody>
                    <a:bodyPr/>
                    <a:lstStyle/>
                    <a:p>
                      <a:r>
                        <a:rPr lang="zh-CN" altLang="en-US" sz="2800" b="1" kern="1200" dirty="0" smtClean="0">
                          <a:solidFill>
                            <a:schemeClr val="tx1"/>
                          </a:solidFill>
                          <a:latin typeface="微软雅黑" panose="020B0503020204020204" pitchFamily="34" charset="-122"/>
                          <a:ea typeface="微软雅黑" panose="020B0503020204020204" pitchFamily="34" charset="-122"/>
                          <a:cs typeface="+mn-cs"/>
                        </a:rPr>
                        <a:t>地点</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314804">
                <a:tc>
                  <a:txBody>
                    <a:bodyPr/>
                    <a:lstStyle/>
                    <a:p>
                      <a:pPr marL="0" algn="l" defTabSz="914400" rtl="0" eaLnBrk="1" latinLnBrk="0" hangingPunct="1"/>
                      <a:r>
                        <a:rPr lang="zh-CN" altLang="en-US" sz="2800" b="1" kern="1200" dirty="0" smtClean="0">
                          <a:solidFill>
                            <a:schemeClr val="tx1"/>
                          </a:solidFill>
                          <a:latin typeface="微软雅黑" panose="020B0503020204020204" pitchFamily="34" charset="-122"/>
                          <a:ea typeface="微软雅黑" panose="020B0503020204020204" pitchFamily="34" charset="-122"/>
                          <a:cs typeface="+mn-cs"/>
                        </a:rPr>
                        <a:t>经过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178194">
                <a:tc>
                  <a:txBody>
                    <a:bodyPr/>
                    <a:lstStyle/>
                    <a:p>
                      <a:pPr marL="0" algn="l" defTabSz="914400" rtl="0" eaLnBrk="1" latinLnBrk="0" hangingPunct="1"/>
                      <a:r>
                        <a:rPr lang="zh-CN" altLang="en-US" sz="2800" b="1" kern="1200" dirty="0" smtClean="0">
                          <a:solidFill>
                            <a:schemeClr val="tx1"/>
                          </a:solidFill>
                          <a:latin typeface="微软雅黑" panose="020B0503020204020204" pitchFamily="34" charset="-122"/>
                          <a:ea typeface="微软雅黑" panose="020B0503020204020204" pitchFamily="34" charset="-122"/>
                          <a:cs typeface="+mn-cs"/>
                        </a:rPr>
                        <a:t>影响</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3" name="TextBox 2"/>
          <p:cNvSpPr txBox="1"/>
          <p:nvPr/>
        </p:nvSpPr>
        <p:spPr>
          <a:xfrm>
            <a:off x="3071813" y="1643063"/>
            <a:ext cx="2357437" cy="461962"/>
          </a:xfrm>
          <a:prstGeom prst="rect">
            <a:avLst/>
          </a:prstGeom>
          <a:noFill/>
        </p:spPr>
        <p:txBody>
          <a:bodyPr>
            <a:spAutoFit/>
          </a:bodyPr>
          <a:lstStyle/>
          <a:p>
            <a:pPr algn="ctr">
              <a:spcAft>
                <a:spcPts val="0"/>
              </a:spcAft>
              <a:defRPr/>
            </a:pPr>
            <a:r>
              <a:rPr lang="en-US" sz="2400" b="1" kern="100" dirty="0">
                <a:latin typeface="微软雅黑" panose="020B0503020204020204" pitchFamily="34" charset="-122"/>
                <a:ea typeface="微软雅黑" panose="020B0503020204020204" pitchFamily="34" charset="-122"/>
                <a:cs typeface="Courier New" panose="02070309020205020404"/>
              </a:rPr>
              <a:t>1941</a:t>
            </a:r>
            <a:r>
              <a:rPr lang="zh-CN" altLang="en-US" sz="2400" b="1" kern="100" dirty="0">
                <a:latin typeface="微软雅黑" panose="020B0503020204020204" pitchFamily="34" charset="-122"/>
                <a:ea typeface="微软雅黑" panose="020B0503020204020204" pitchFamily="34" charset="-122"/>
                <a:cs typeface="Times New Roman" panose="02020603050405020304"/>
              </a:rPr>
              <a:t>年</a:t>
            </a:r>
            <a:r>
              <a:rPr lang="en-US" sz="2400" b="1" kern="100" dirty="0">
                <a:latin typeface="微软雅黑" panose="020B0503020204020204" pitchFamily="34" charset="-122"/>
                <a:ea typeface="微软雅黑" panose="020B0503020204020204" pitchFamily="34" charset="-122"/>
                <a:cs typeface="Courier New" panose="02070309020205020404"/>
              </a:rPr>
              <a:t>12</a:t>
            </a:r>
            <a:r>
              <a:rPr lang="zh-CN" altLang="en-US" sz="2400" b="1" kern="100" dirty="0">
                <a:latin typeface="微软雅黑" panose="020B0503020204020204" pitchFamily="34" charset="-122"/>
                <a:ea typeface="微软雅黑" panose="020B0503020204020204" pitchFamily="34" charset="-122"/>
                <a:cs typeface="Times New Roman" panose="02020603050405020304"/>
              </a:rPr>
              <a:t>月</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4" name="TextBox 3"/>
          <p:cNvSpPr txBox="1"/>
          <p:nvPr/>
        </p:nvSpPr>
        <p:spPr>
          <a:xfrm>
            <a:off x="2786063" y="2214563"/>
            <a:ext cx="2786062" cy="461962"/>
          </a:xfrm>
          <a:prstGeom prst="rect">
            <a:avLst/>
          </a:prstGeom>
          <a:noFill/>
        </p:spPr>
        <p:txBody>
          <a:bodyPr>
            <a:spAutoFit/>
          </a:bodyPr>
          <a:lstStyle/>
          <a:p>
            <a:pPr algn="ctr">
              <a:spcAft>
                <a:spcPts val="0"/>
              </a:spcAft>
              <a:defRPr/>
            </a:pPr>
            <a:r>
              <a:rPr lang="zh-CN" altLang="en-US" sz="2400" b="1" kern="100" dirty="0">
                <a:latin typeface="微软雅黑" panose="020B0503020204020204" pitchFamily="34" charset="-122"/>
                <a:ea typeface="微软雅黑" panose="020B0503020204020204" pitchFamily="34" charset="-122"/>
                <a:cs typeface="Courier New" panose="02070309020205020404"/>
              </a:rPr>
              <a:t>湖南长沙</a:t>
            </a:r>
          </a:p>
        </p:txBody>
      </p:sp>
      <p:sp>
        <p:nvSpPr>
          <p:cNvPr id="5" name="TextBox 4"/>
          <p:cNvSpPr txBox="1"/>
          <p:nvPr/>
        </p:nvSpPr>
        <p:spPr>
          <a:xfrm>
            <a:off x="2000250" y="2714625"/>
            <a:ext cx="6572250" cy="2243138"/>
          </a:xfrm>
          <a:prstGeom prst="rect">
            <a:avLst/>
          </a:prstGeom>
          <a:noFill/>
        </p:spPr>
        <p:txBody>
          <a:bodyPr>
            <a:spAutoFit/>
          </a:bodyPr>
          <a:lstStyle/>
          <a:p>
            <a:pPr>
              <a:lnSpc>
                <a:spcPct val="150000"/>
              </a:lnSpc>
              <a:spcAft>
                <a:spcPts val="0"/>
              </a:spcAft>
              <a:defRPr/>
            </a:pPr>
            <a:r>
              <a:rPr lang="zh-CN" altLang="en-US" sz="2400" b="1" kern="100" dirty="0">
                <a:latin typeface="微软雅黑" panose="020B0503020204020204" pitchFamily="34" charset="-122"/>
                <a:ea typeface="微软雅黑" panose="020B0503020204020204" pitchFamily="34" charset="-122"/>
                <a:cs typeface="Courier New" panose="02070309020205020404"/>
              </a:rPr>
              <a:t>日军调集</a:t>
            </a:r>
            <a:r>
              <a:rPr lang="en-US" altLang="en-US" sz="2400" b="1" kern="100" dirty="0">
                <a:latin typeface="微软雅黑" panose="020B0503020204020204" pitchFamily="34" charset="-122"/>
                <a:ea typeface="微软雅黑" panose="020B0503020204020204" pitchFamily="34" charset="-122"/>
                <a:cs typeface="Courier New" panose="02070309020205020404"/>
              </a:rPr>
              <a:t>10</a:t>
            </a:r>
            <a:r>
              <a:rPr lang="zh-CN" altLang="en-US" sz="2400" b="1" kern="100" dirty="0">
                <a:latin typeface="微软雅黑" panose="020B0503020204020204" pitchFamily="34" charset="-122"/>
                <a:ea typeface="微软雅黑" panose="020B0503020204020204" pitchFamily="34" charset="-122"/>
                <a:cs typeface="Courier New" panose="02070309020205020404"/>
              </a:rPr>
              <a:t>余万兵力，以空军为掩护，发动第三次长沙会战。中国军队与日军在长沙城下鏖战，打退增援长沙的三路日军和长沙外围的日军。中国军队发起全线反击，获得会战胜利</a:t>
            </a:r>
          </a:p>
        </p:txBody>
      </p:sp>
      <p:sp>
        <p:nvSpPr>
          <p:cNvPr id="6" name="TextBox 5"/>
          <p:cNvSpPr txBox="1"/>
          <p:nvPr/>
        </p:nvSpPr>
        <p:spPr>
          <a:xfrm>
            <a:off x="2286000" y="5000625"/>
            <a:ext cx="5286375" cy="1135063"/>
          </a:xfrm>
          <a:prstGeom prst="rect">
            <a:avLst/>
          </a:prstGeom>
          <a:noFill/>
        </p:spPr>
        <p:txBody>
          <a:bodyPr>
            <a:spAutoFit/>
          </a:bodyPr>
          <a:lstStyle/>
          <a:p>
            <a:pPr>
              <a:lnSpc>
                <a:spcPct val="150000"/>
              </a:lnSpc>
              <a:defRPr/>
            </a:pPr>
            <a:r>
              <a:rPr lang="zh-CN" altLang="en-US" sz="2400" b="1" kern="100" dirty="0">
                <a:latin typeface="微软雅黑" panose="020B0503020204020204" pitchFamily="34" charset="-122"/>
                <a:ea typeface="微软雅黑" panose="020B0503020204020204" pitchFamily="34" charset="-122"/>
                <a:cs typeface="Courier New" panose="02070309020205020404"/>
              </a:rPr>
              <a:t>振奋了人心，坚定了打败日本法西斯的决心，在国内外产生了积极影响</a:t>
            </a:r>
          </a:p>
        </p:txBody>
      </p:sp>
      <p:sp>
        <p:nvSpPr>
          <p:cNvPr id="7" name="椭圆 6"/>
          <p:cNvSpPr/>
          <p:nvPr/>
        </p:nvSpPr>
        <p:spPr>
          <a:xfrm>
            <a:off x="214630" y="85725"/>
            <a:ext cx="2857500" cy="9779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600" b="1" dirty="0">
                <a:solidFill>
                  <a:srgbClr val="FF0000"/>
                </a:solidFill>
                <a:latin typeface="黑体" panose="02010609060101010101" pitchFamily="2" charset="-122"/>
                <a:ea typeface="黑体" panose="02010609060101010101" pitchFamily="2" charset="-122"/>
              </a:rPr>
              <a:t>自主学习</a:t>
            </a:r>
          </a:p>
        </p:txBody>
      </p:sp>
      <p:sp>
        <p:nvSpPr>
          <p:cNvPr id="61447" name="TextBox 7"/>
          <p:cNvSpPr txBox="1">
            <a:spLocks noChangeArrowheads="1"/>
          </p:cNvSpPr>
          <p:nvPr/>
        </p:nvSpPr>
        <p:spPr bwMode="auto">
          <a:xfrm>
            <a:off x="3215005" y="714375"/>
            <a:ext cx="4888230" cy="645160"/>
          </a:xfrm>
          <a:prstGeom prst="rect">
            <a:avLst/>
          </a:prstGeom>
          <a:noFill/>
          <a:ln w="9525">
            <a:noFill/>
            <a:miter lim="800000"/>
          </a:ln>
        </p:spPr>
        <p:txBody>
          <a:bodyPr wrap="square">
            <a:spAutoFit/>
            <a:scene3d>
              <a:camera prst="orthographicFront"/>
              <a:lightRig rig="soft" dir="t">
                <a:rot lat="0" lon="0" rev="15600000"/>
              </a:lightRig>
            </a:scene3d>
            <a:sp3d extrusionH="57150" prstMaterial="softEdge">
              <a:bevelT w="25400" h="38100"/>
            </a:sp3d>
          </a:bodyPr>
          <a:lstStyle/>
          <a:p>
            <a:r>
              <a:rPr lang="zh-CN" altLang="en-US" sz="3600" b="1">
                <a:solidFill>
                  <a:schemeClr val="accent4"/>
                </a:solidFill>
                <a:effectLst/>
                <a:latin typeface="黑体" panose="02010609060101010101" pitchFamily="2" charset="-122"/>
                <a:ea typeface="黑体" panose="02010609060101010101" pitchFamily="2" charset="-122"/>
              </a:rPr>
              <a:t>三、第三次长沙会战</a:t>
            </a:r>
          </a:p>
        </p:txBody>
      </p:sp>
      <p:pic>
        <p:nvPicPr>
          <p:cNvPr id="9" name="Picture 2" descr="http://h.hiphotos.baidu.com/baike/c0%3Dbaike150%2C5%2C5%2C150%2C50/sign=553b23b0c895d143ce7bec711299e967/dbb44aed2e738bd4a4807d82a18b87d6267ff9e4.jpg"/>
          <p:cNvPicPr>
            <a:picLocks noChangeAspect="1" noChangeArrowheads="1"/>
          </p:cNvPicPr>
          <p:nvPr/>
        </p:nvPicPr>
        <p:blipFill>
          <a:blip r:embed="rId3"/>
          <a:srcRect/>
          <a:stretch>
            <a:fillRect/>
          </a:stretch>
        </p:blipFill>
        <p:spPr bwMode="auto">
          <a:xfrm>
            <a:off x="342265" y="1499870"/>
            <a:ext cx="8556625" cy="491045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800" decel="100000"/>
                                        <p:tgtEl>
                                          <p:spTgt spid="9"/>
                                        </p:tgtEl>
                                      </p:cBhvr>
                                    </p:animEffect>
                                    <p:anim calcmode="lin" valueType="num">
                                      <p:cBhvr>
                                        <p:cTn id="29" dur="800" decel="100000" fill="hold"/>
                                        <p:tgtEl>
                                          <p:spTgt spid="9"/>
                                        </p:tgtEl>
                                        <p:attrNameLst>
                                          <p:attrName>style.rotation</p:attrName>
                                        </p:attrNameLst>
                                      </p:cBhvr>
                                      <p:tavLst>
                                        <p:tav tm="0">
                                          <p:val>
                                            <p:fltVal val="-90"/>
                                          </p:val>
                                        </p:tav>
                                        <p:tav tm="100000">
                                          <p:val>
                                            <p:fltVal val="0"/>
                                          </p:val>
                                        </p:tav>
                                      </p:tavLst>
                                    </p:anim>
                                    <p:anim calcmode="lin" valueType="num">
                                      <p:cBhvr>
                                        <p:cTn id="30" dur="800" decel="100000" fill="hold"/>
                                        <p:tgtEl>
                                          <p:spTgt spid="9"/>
                                        </p:tgtEl>
                                        <p:attrNameLst>
                                          <p:attrName>ppt_x</p:attrName>
                                        </p:attrNameLst>
                                      </p:cBhvr>
                                      <p:tavLst>
                                        <p:tav tm="0">
                                          <p:val>
                                            <p:strVal val="#ppt_x+0.4"/>
                                          </p:val>
                                        </p:tav>
                                        <p:tav tm="100000">
                                          <p:val>
                                            <p:strVal val="#ppt_x-0.05"/>
                                          </p:val>
                                        </p:tav>
                                      </p:tavLst>
                                    </p:anim>
                                    <p:anim calcmode="lin" valueType="num">
                                      <p:cBhvr>
                                        <p:cTn id="31" dur="800" decel="100000" fill="hold"/>
                                        <p:tgtEl>
                                          <p:spTgt spid="9"/>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文本占位符 44034"/>
          <p:cNvSpPr>
            <a:spLocks noGrp="1"/>
          </p:cNvSpPr>
          <p:nvPr>
            <p:ph idx="1"/>
          </p:nvPr>
        </p:nvSpPr>
        <p:spPr>
          <a:xfrm>
            <a:off x="1709420" y="1961515"/>
            <a:ext cx="6977380" cy="4164965"/>
          </a:xfrm>
          <a:noFill/>
          <a:ln>
            <a:noFill/>
          </a:ln>
        </p:spPr>
        <p:txBody>
          <a:bodyPr/>
          <a:lstStyle/>
          <a:p>
            <a:endParaRPr lang="zh-CN" altLang="en-US" b="1" dirty="0"/>
          </a:p>
          <a:p>
            <a:endParaRPr lang="zh-CN" altLang="en-US" b="1" dirty="0"/>
          </a:p>
          <a:p>
            <a:pPr marL="0" indent="0">
              <a:buNone/>
            </a:pPr>
            <a:endParaRPr lang="zh-CN" altLang="en-US" b="1" dirty="0"/>
          </a:p>
        </p:txBody>
      </p:sp>
      <p:sp>
        <p:nvSpPr>
          <p:cNvPr id="44038" name="文本框 44037"/>
          <p:cNvSpPr txBox="1"/>
          <p:nvPr/>
        </p:nvSpPr>
        <p:spPr>
          <a:xfrm>
            <a:off x="2668905" y="3267075"/>
            <a:ext cx="3805555" cy="5835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spcBef>
                <a:spcPct val="50000"/>
              </a:spcBef>
            </a:pPr>
            <a:r>
              <a:rPr lang="zh-CN" altLang="en-US" sz="3200" b="1" dirty="0">
                <a:solidFill>
                  <a:srgbClr val="A50021"/>
                </a:solidFill>
                <a:latin typeface="Arial" panose="020B0604020202020204" pitchFamily="34" charset="0"/>
              </a:rPr>
              <a:t>枣宜会战  张自忠</a:t>
            </a:r>
          </a:p>
        </p:txBody>
      </p:sp>
      <p:sp>
        <p:nvSpPr>
          <p:cNvPr id="2" name="文本框 1"/>
          <p:cNvSpPr txBox="1"/>
          <p:nvPr/>
        </p:nvSpPr>
        <p:spPr>
          <a:xfrm>
            <a:off x="1271905" y="2358390"/>
            <a:ext cx="4773930" cy="645160"/>
          </a:xfrm>
          <a:prstGeom prst="rect">
            <a:avLst/>
          </a:prstGeom>
          <a:noFill/>
        </p:spPr>
        <p:txBody>
          <a:bodyPr wrap="none" rtlCol="0" anchor="t">
            <a:spAutoFit/>
          </a:bodyPr>
          <a:lstStyle/>
          <a:p>
            <a:r>
              <a:rPr lang="zh-CN" altLang="en-US" sz="3600" b="1" dirty="0">
                <a:sym typeface="+mn-ea"/>
              </a:rPr>
              <a:t>其他战役及英雄人物：</a:t>
            </a:r>
            <a:endParaRPr lang="zh-CN" altLang="en-US" sz="3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4038"/>
                                        </p:tgtEl>
                                        <p:attrNameLst>
                                          <p:attrName>style.visibility</p:attrName>
                                        </p:attrNameLst>
                                      </p:cBhvr>
                                      <p:to>
                                        <p:strVal val="visible"/>
                                      </p:to>
                                    </p:set>
                                    <p:anim calcmode="lin" valueType="num">
                                      <p:cBhvr>
                                        <p:cTn id="7" dur="1" fill="hold"/>
                                        <p:tgtEl>
                                          <p:spTgt spid="44038"/>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62465" name="TextBox 6"/>
          <p:cNvSpPr txBox="1">
            <a:spLocks noChangeArrowheads="1"/>
          </p:cNvSpPr>
          <p:nvPr/>
        </p:nvSpPr>
        <p:spPr bwMode="auto">
          <a:xfrm>
            <a:off x="714375" y="1214438"/>
            <a:ext cx="7715250" cy="3415030"/>
          </a:xfrm>
          <a:prstGeom prst="rect">
            <a:avLst/>
          </a:prstGeom>
          <a:noFill/>
          <a:ln w="9525">
            <a:noFill/>
            <a:miter lim="800000"/>
          </a:ln>
        </p:spPr>
        <p:txBody>
          <a:bodyPr>
            <a:spAutoFit/>
          </a:bodyPr>
          <a:lstStyle/>
          <a:p>
            <a:pPr>
              <a:lnSpc>
                <a:spcPct val="150000"/>
              </a:lnSpc>
            </a:pPr>
            <a:r>
              <a:rPr lang="zh-CN" altLang="en-US" sz="2400">
                <a:latin typeface="仿宋" panose="02010609060101010101" charset="-122"/>
                <a:ea typeface="仿宋" panose="02010609060101010101" charset="-122"/>
              </a:rPr>
              <a:t>在长沙南门外的修械所高地，负责守卫的中国军队第二十八团与日军展开激烈争夺。一日之内，双方进行了</a:t>
            </a:r>
            <a:r>
              <a:rPr lang="en-US" altLang="zh-CN" sz="2400">
                <a:latin typeface="仿宋" panose="02010609060101010101" charset="-122"/>
                <a:ea typeface="仿宋" panose="02010609060101010101" charset="-122"/>
              </a:rPr>
              <a:t>11</a:t>
            </a:r>
            <a:r>
              <a:rPr lang="zh-CN" altLang="en-US" sz="2400">
                <a:latin typeface="仿宋" panose="02010609060101010101" charset="-122"/>
                <a:ea typeface="仿宋" panose="02010609060101010101" charset="-122"/>
              </a:rPr>
              <a:t>次拉锯战，阵地多次易手，尸横遍野，战况惨烈。全团将士在团长葛先才的率领下，誓与长沙共存亡，奋勇迎敌，与日军展开肉搏。炊事兵、马夫都加入了战斗。经过殊死拼杀，全团仅剩</a:t>
            </a:r>
            <a:r>
              <a:rPr lang="en-US" altLang="zh-CN" sz="2400">
                <a:latin typeface="仿宋" panose="02010609060101010101" charset="-122"/>
                <a:ea typeface="仿宋" panose="02010609060101010101" charset="-122"/>
              </a:rPr>
              <a:t>58</a:t>
            </a:r>
            <a:r>
              <a:rPr lang="zh-CN" altLang="en-US" sz="2400">
                <a:latin typeface="仿宋" panose="02010609060101010101" charset="-122"/>
                <a:ea typeface="仿宋" panose="02010609060101010101" charset="-122"/>
              </a:rPr>
              <a:t>人，最终守住了阵地。</a:t>
            </a:r>
          </a:p>
        </p:txBody>
      </p:sp>
      <p:sp>
        <p:nvSpPr>
          <p:cNvPr id="8" name="椭圆 7"/>
          <p:cNvSpPr/>
          <p:nvPr/>
        </p:nvSpPr>
        <p:spPr>
          <a:xfrm>
            <a:off x="214630" y="210820"/>
            <a:ext cx="3438525" cy="100393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4000" b="1" dirty="0">
                <a:solidFill>
                  <a:srgbClr val="FF0000"/>
                </a:solidFill>
                <a:latin typeface="黑体" panose="02010609060101010101" pitchFamily="2" charset="-122"/>
                <a:ea typeface="黑体" panose="02010609060101010101" pitchFamily="2" charset="-122"/>
              </a:rPr>
              <a:t>相关史事</a:t>
            </a:r>
          </a:p>
        </p:txBody>
      </p:sp>
      <p:sp>
        <p:nvSpPr>
          <p:cNvPr id="10" name="矩形标注 9"/>
          <p:cNvSpPr/>
          <p:nvPr/>
        </p:nvSpPr>
        <p:spPr>
          <a:xfrm>
            <a:off x="642938" y="4929188"/>
            <a:ext cx="3571875" cy="1000125"/>
          </a:xfrm>
          <a:prstGeom prst="wedgeRectCallout">
            <a:avLst>
              <a:gd name="adj1" fmla="val -17161"/>
              <a:gd name="adj2" fmla="val -102881"/>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b="1" dirty="0">
                <a:solidFill>
                  <a:schemeClr val="tx1"/>
                </a:solidFill>
                <a:latin typeface="微软雅黑" panose="020B0503020204020204" pitchFamily="34" charset="-122"/>
                <a:ea typeface="微软雅黑" panose="020B0503020204020204" pitchFamily="34" charset="-122"/>
              </a:rPr>
              <a:t>从史事中感受到中国军民的一种什么精神？</a:t>
            </a:r>
          </a:p>
        </p:txBody>
      </p:sp>
      <p:sp>
        <p:nvSpPr>
          <p:cNvPr id="11" name="TextBox 10"/>
          <p:cNvSpPr txBox="1">
            <a:spLocks noChangeArrowheads="1"/>
          </p:cNvSpPr>
          <p:nvPr/>
        </p:nvSpPr>
        <p:spPr bwMode="auto">
          <a:xfrm>
            <a:off x="5500688" y="4929188"/>
            <a:ext cx="2214562" cy="954087"/>
          </a:xfrm>
          <a:prstGeom prst="rect">
            <a:avLst/>
          </a:prstGeom>
          <a:solidFill>
            <a:srgbClr val="FFC000"/>
          </a:solidFill>
          <a:ln w="9525">
            <a:noFill/>
            <a:miter lim="800000"/>
          </a:ln>
        </p:spPr>
        <p:txBody>
          <a:bodyPr>
            <a:spAutoFit/>
          </a:bodyPr>
          <a:lstStyle/>
          <a:p>
            <a:pPr algn="ctr"/>
            <a:r>
              <a:rPr lang="zh-CN" altLang="en-US" sz="2800" b="1">
                <a:solidFill>
                  <a:srgbClr val="FF0000"/>
                </a:solidFill>
                <a:latin typeface="微软雅黑" panose="020B0503020204020204" pitchFamily="34" charset="-122"/>
                <a:ea typeface="微软雅黑" panose="020B0503020204020204" pitchFamily="34" charset="-122"/>
              </a:rPr>
              <a:t> 浴血奋战，        不怕牺牲。</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图片 45059"/>
          <p:cNvPicPr>
            <a:picLocks noChangeAspect="1"/>
          </p:cNvPicPr>
          <p:nvPr/>
        </p:nvPicPr>
        <p:blipFill>
          <a:blip r:embed="rId2"/>
          <a:stretch>
            <a:fillRect/>
          </a:stretch>
        </p:blipFill>
        <p:spPr>
          <a:xfrm>
            <a:off x="0" y="0"/>
            <a:ext cx="9144000" cy="6858000"/>
          </a:xfrm>
          <a:prstGeom prst="rect">
            <a:avLst/>
          </a:prstGeom>
          <a:noFill/>
          <a:ln w="9525">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图片 46083"/>
          <p:cNvPicPr>
            <a:picLocks noChangeAspect="1"/>
          </p:cNvPicPr>
          <p:nvPr/>
        </p:nvPicPr>
        <p:blipFill>
          <a:blip r:embed="rId2"/>
          <a:stretch>
            <a:fillRect/>
          </a:stretch>
        </p:blipFill>
        <p:spPr>
          <a:xfrm>
            <a:off x="0" y="0"/>
            <a:ext cx="5466715" cy="6858000"/>
          </a:xfrm>
          <a:prstGeom prst="rect">
            <a:avLst/>
          </a:prstGeom>
          <a:noFill/>
          <a:ln w="9525">
            <a:noFill/>
          </a:ln>
        </p:spPr>
      </p:pic>
      <p:sp>
        <p:nvSpPr>
          <p:cNvPr id="27650" name="矩形 46084"/>
          <p:cNvSpPr/>
          <p:nvPr/>
        </p:nvSpPr>
        <p:spPr>
          <a:xfrm>
            <a:off x="5651500" y="2420938"/>
            <a:ext cx="2927350" cy="1189037"/>
          </a:xfrm>
          <a:prstGeom prst="rect">
            <a:avLst/>
          </a:prstGeom>
          <a:noFill/>
          <a:ln w="9525">
            <a:noFill/>
          </a:ln>
        </p:spPr>
        <p:txBody>
          <a:bodyPr wrap="none">
            <a:spAutoFit/>
          </a:bodyPr>
          <a:lstStyle/>
          <a:p>
            <a:r>
              <a:rPr lang="zh-CN" altLang="en-US" sz="3600" dirty="0">
                <a:latin typeface="Arial" panose="020B0604020202020204" pitchFamily="34" charset="0"/>
              </a:rPr>
              <a:t>枣宜会战中的</a:t>
            </a:r>
          </a:p>
          <a:p>
            <a:r>
              <a:rPr lang="zh-CN" altLang="en-US" sz="3600" dirty="0">
                <a:latin typeface="Arial" panose="020B0604020202020204" pitchFamily="34" charset="0"/>
              </a:rPr>
              <a:t>张自忠将军</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图片 47107"/>
          <p:cNvPicPr>
            <a:picLocks noChangeAspect="1"/>
          </p:cNvPicPr>
          <p:nvPr/>
        </p:nvPicPr>
        <p:blipFill>
          <a:blip r:embed="rId2"/>
          <a:stretch>
            <a:fillRect/>
          </a:stretch>
        </p:blipFill>
        <p:spPr>
          <a:xfrm>
            <a:off x="0" y="0"/>
            <a:ext cx="9144000" cy="7029450"/>
          </a:xfrm>
          <a:prstGeom prst="rect">
            <a:avLst/>
          </a:prstGeom>
          <a:noFill/>
          <a:ln w="9525">
            <a:noFill/>
          </a:ln>
        </p:spPr>
      </p:pic>
      <p:sp>
        <p:nvSpPr>
          <p:cNvPr id="28674" name="矩形 47108"/>
          <p:cNvSpPr/>
          <p:nvPr/>
        </p:nvSpPr>
        <p:spPr>
          <a:xfrm>
            <a:off x="1692275" y="2060575"/>
            <a:ext cx="6246813" cy="585788"/>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altLang="zh-CN" sz="3600" b="1">
                <a:latin typeface="Arial" panose="020B0604020202020204" pitchFamily="34" charset="0"/>
              </a:rPr>
              <a:t>1939</a:t>
            </a:r>
            <a:r>
              <a:rPr lang="zh-CN" altLang="en-US" sz="3600" b="1" dirty="0">
                <a:latin typeface="Arial" panose="020B0604020202020204" pitchFamily="34" charset="0"/>
              </a:rPr>
              <a:t>年，日军侵犯汨罗长乐街</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图片 48131"/>
          <p:cNvPicPr>
            <a:picLocks noChangeAspect="1"/>
          </p:cNvPicPr>
          <p:nvPr/>
        </p:nvPicPr>
        <p:blipFill>
          <a:blip r:embed="rId2"/>
          <a:stretch>
            <a:fillRect/>
          </a:stretch>
        </p:blipFill>
        <p:spPr>
          <a:xfrm>
            <a:off x="0" y="0"/>
            <a:ext cx="5284470" cy="7038975"/>
          </a:xfrm>
          <a:prstGeom prst="rect">
            <a:avLst/>
          </a:prstGeom>
          <a:noFill/>
          <a:ln w="9525">
            <a:noFill/>
          </a:ln>
        </p:spPr>
      </p:pic>
      <p:sp>
        <p:nvSpPr>
          <p:cNvPr id="29698" name="矩形 48132"/>
          <p:cNvSpPr/>
          <p:nvPr/>
        </p:nvSpPr>
        <p:spPr>
          <a:xfrm>
            <a:off x="5644833" y="2924810"/>
            <a:ext cx="3383280" cy="1198880"/>
          </a:xfrm>
          <a:prstGeom prst="rect">
            <a:avLst/>
          </a:prstGeom>
          <a:noFill/>
          <a:ln w="9525">
            <a:noFill/>
          </a:ln>
        </p:spPr>
        <p:txBody>
          <a:bodyPr wrap="none">
            <a:spAutoFit/>
          </a:bodyPr>
          <a:lstStyle/>
          <a:p>
            <a:r>
              <a:rPr lang="zh-CN" altLang="en-US" sz="3600" dirty="0">
                <a:latin typeface="仿宋" panose="02010609060101010101" charset="-122"/>
                <a:ea typeface="仿宋" panose="02010609060101010101" charset="-122"/>
              </a:rPr>
              <a:t>几乎弹尽粮绝的</a:t>
            </a:r>
          </a:p>
          <a:p>
            <a:r>
              <a:rPr lang="zh-CN" altLang="en-US" sz="3600" dirty="0">
                <a:latin typeface="仿宋" panose="02010609060101010101" charset="-122"/>
                <a:ea typeface="仿宋" panose="02010609060101010101" charset="-122"/>
              </a:rPr>
              <a:t>进攻长沙的日军</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63489" name="Rectangle 2"/>
          <p:cNvSpPr>
            <a:spLocks noGrp="1" noChangeArrowheads="1"/>
          </p:cNvSpPr>
          <p:nvPr>
            <p:ph type="title" idx="4294967295"/>
          </p:nvPr>
        </p:nvSpPr>
        <p:spPr bwMode="auto">
          <a:xfrm>
            <a:off x="1285875" y="1097280"/>
            <a:ext cx="6903720" cy="879475"/>
          </a:xfrm>
          <a:prstGeom prst="rect">
            <a:avLst/>
          </a:prstGeom>
        </p:spPr>
        <p:style>
          <a:lnRef idx="2">
            <a:schemeClr val="accent2"/>
          </a:lnRef>
          <a:fillRef idx="1">
            <a:schemeClr val="lt1"/>
          </a:fillRef>
          <a:effectRef idx="0">
            <a:schemeClr val="accent2"/>
          </a:effectRef>
          <a:fontRef idx="minor">
            <a:schemeClr val="dk1"/>
          </a:fontRef>
        </p:style>
        <p:txBody>
          <a:bodyPr/>
          <a:lstStyle/>
          <a:p>
            <a:r>
              <a:rPr lang="zh-CN" altLang="en-US" sz="4000" b="1" smtClean="0">
                <a:solidFill>
                  <a:schemeClr val="tx1"/>
                </a:solidFill>
                <a:latin typeface="黑体" panose="02010609060101010101" pitchFamily="2" charset="-122"/>
                <a:ea typeface="黑体" panose="02010609060101010101" pitchFamily="2" charset="-122"/>
              </a:rPr>
              <a:t>第三次长沙会战胜利的原因</a:t>
            </a:r>
          </a:p>
        </p:txBody>
      </p:sp>
      <p:sp>
        <p:nvSpPr>
          <p:cNvPr id="20483" name="Rectangle 3"/>
          <p:cNvSpPr>
            <a:spLocks noGrp="1" noChangeArrowheads="1"/>
          </p:cNvSpPr>
          <p:nvPr>
            <p:ph type="body" idx="4294967295"/>
          </p:nvPr>
        </p:nvSpPr>
        <p:spPr bwMode="auto">
          <a:xfrm>
            <a:off x="403860" y="4880610"/>
            <a:ext cx="8724265" cy="904240"/>
          </a:xfrm>
          <a:prstGeom prst="rect">
            <a:avLst/>
          </a:prstGeom>
        </p:spPr>
        <p:style>
          <a:lnRef idx="2">
            <a:schemeClr val="accent2"/>
          </a:lnRef>
          <a:fillRef idx="1">
            <a:schemeClr val="lt1"/>
          </a:fillRef>
          <a:effectRef idx="0">
            <a:schemeClr val="accent2"/>
          </a:effectRef>
          <a:fontRef idx="minor">
            <a:schemeClr val="dk1"/>
          </a:fontRef>
        </p:style>
        <p:txBody>
          <a:bodyPr/>
          <a:lstStyle/>
          <a:p>
            <a:pPr>
              <a:lnSpc>
                <a:spcPct val="150000"/>
              </a:lnSpc>
              <a:buFontTx/>
              <a:buNone/>
            </a:pPr>
            <a:r>
              <a:rPr lang="zh-CN" altLang="en-US" sz="3600" b="1" smtClean="0">
                <a:latin typeface="仿宋" panose="02010609060101010101" charset="-122"/>
                <a:ea typeface="仿宋" panose="02010609060101010101" charset="-122"/>
              </a:rPr>
              <a:t>③进入相持阶段后，日军物力财力困难。</a:t>
            </a:r>
          </a:p>
        </p:txBody>
      </p:sp>
      <p:sp>
        <p:nvSpPr>
          <p:cNvPr id="4" name="椭圆 3"/>
          <p:cNvSpPr/>
          <p:nvPr/>
        </p:nvSpPr>
        <p:spPr>
          <a:xfrm>
            <a:off x="61595" y="79375"/>
            <a:ext cx="2757805" cy="9067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4000" b="1" dirty="0">
                <a:solidFill>
                  <a:srgbClr val="FF0000"/>
                </a:solidFill>
                <a:latin typeface="黑体" panose="02010609060101010101" pitchFamily="2" charset="-122"/>
                <a:ea typeface="黑体" panose="02010609060101010101" pitchFamily="2" charset="-122"/>
              </a:rPr>
              <a:t>议一议</a:t>
            </a:r>
          </a:p>
        </p:txBody>
      </p:sp>
      <p:sp>
        <p:nvSpPr>
          <p:cNvPr id="2" name="文本框 1"/>
          <p:cNvSpPr txBox="1"/>
          <p:nvPr/>
        </p:nvSpPr>
        <p:spPr>
          <a:xfrm>
            <a:off x="403860" y="2480945"/>
            <a:ext cx="8446770" cy="922020"/>
          </a:xfrm>
          <a:prstGeom prst="rect">
            <a:avLst/>
          </a:prstGeom>
        </p:spPr>
        <p:style>
          <a:lnRef idx="2">
            <a:schemeClr val="accent2"/>
          </a:lnRef>
          <a:fillRef idx="1">
            <a:schemeClr val="lt1"/>
          </a:fillRef>
          <a:effectRef idx="0">
            <a:schemeClr val="accent2"/>
          </a:effectRef>
          <a:fontRef idx="minor">
            <a:schemeClr val="dk1"/>
          </a:fontRef>
        </p:style>
        <p:txBody>
          <a:bodyPr wrap="none" rtlCol="0" anchor="t">
            <a:spAutoFit/>
          </a:bodyPr>
          <a:lstStyle/>
          <a:p>
            <a:pPr>
              <a:lnSpc>
                <a:spcPct val="150000"/>
              </a:lnSpc>
              <a:buFontTx/>
              <a:buNone/>
            </a:pPr>
            <a:r>
              <a:rPr lang="zh-CN" altLang="en-US" sz="3600" b="1" smtClean="0">
                <a:latin typeface="仿宋" panose="02010609060101010101" charset="-122"/>
                <a:ea typeface="仿宋" panose="02010609060101010101" charset="-122"/>
                <a:sym typeface="+mn-ea"/>
              </a:rPr>
              <a:t>①中国军队指挥官采取正确的战略战术；</a:t>
            </a:r>
            <a:endParaRPr lang="zh-CN" altLang="en-US" sz="3600"/>
          </a:p>
        </p:txBody>
      </p:sp>
      <p:sp>
        <p:nvSpPr>
          <p:cNvPr id="3" name="文本框 2"/>
          <p:cNvSpPr txBox="1"/>
          <p:nvPr/>
        </p:nvSpPr>
        <p:spPr>
          <a:xfrm>
            <a:off x="403860" y="3680460"/>
            <a:ext cx="7528560" cy="922020"/>
          </a:xfrm>
          <a:prstGeom prst="rect">
            <a:avLst/>
          </a:prstGeom>
        </p:spPr>
        <p:style>
          <a:lnRef idx="2">
            <a:schemeClr val="accent2"/>
          </a:lnRef>
          <a:fillRef idx="1">
            <a:schemeClr val="lt1"/>
          </a:fillRef>
          <a:effectRef idx="0">
            <a:schemeClr val="accent2"/>
          </a:effectRef>
          <a:fontRef idx="minor">
            <a:schemeClr val="dk1"/>
          </a:fontRef>
        </p:style>
        <p:txBody>
          <a:bodyPr wrap="square" rtlCol="0" anchor="t">
            <a:spAutoFit/>
          </a:bodyPr>
          <a:lstStyle/>
          <a:p>
            <a:pPr>
              <a:lnSpc>
                <a:spcPct val="150000"/>
              </a:lnSpc>
              <a:buFontTx/>
              <a:buNone/>
            </a:pPr>
            <a:r>
              <a:rPr lang="zh-CN" altLang="en-US" sz="3600" b="1" smtClean="0">
                <a:latin typeface="仿宋" panose="02010609060101010101" charset="-122"/>
                <a:ea typeface="仿宋" panose="02010609060101010101" charset="-122"/>
                <a:sym typeface="+mn-ea"/>
              </a:rPr>
              <a:t>②中国军人的顽强奋战，不怕牺牲；</a:t>
            </a:r>
            <a:endParaRPr lang="zh-CN" altLang="en-US" sz="3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0483">
                                            <p:bg/>
                                          </p:spTgt>
                                        </p:tgtEl>
                                        <p:attrNameLst>
                                          <p:attrName>style.visibility</p:attrName>
                                        </p:attrNameLst>
                                      </p:cBhvr>
                                      <p:to>
                                        <p:strVal val="visible"/>
                                      </p:to>
                                    </p:set>
                                    <p:animEffect transition="in" filter="checkerboard(across)">
                                      <p:cBhvr>
                                        <p:cTn id="17" dur="500"/>
                                        <p:tgtEl>
                                          <p:spTgt spid="20483">
                                            <p:bg/>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0483">
                                            <p:txEl>
                                              <p:pRg st="0" end="0"/>
                                            </p:txEl>
                                          </p:spTgt>
                                        </p:tgtEl>
                                        <p:attrNameLst>
                                          <p:attrName>style.visibility</p:attrName>
                                        </p:attrNameLst>
                                      </p:cBhvr>
                                      <p:to>
                                        <p:strVal val="visible"/>
                                      </p:to>
                                    </p:set>
                                    <p:animEffect transition="in" filter="checkerboard(across)">
                                      <p:cBhvr>
                                        <p:cTn id="22" dur="500"/>
                                        <p:tgtEl>
                                          <p:spTgt spid="204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nimBg="1"/>
      <p:bldP spid="2" grpId="0" animBg="1"/>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64513" name="矩形 7174"/>
          <p:cNvSpPr>
            <a:spLocks noChangeArrowheads="1"/>
          </p:cNvSpPr>
          <p:nvPr/>
        </p:nvSpPr>
        <p:spPr bwMode="auto">
          <a:xfrm>
            <a:off x="3161665" y="303530"/>
            <a:ext cx="3071813" cy="645160"/>
          </a:xfrm>
          <a:prstGeom prst="rect">
            <a:avLst/>
          </a:prstGeom>
          <a:noFill/>
          <a:ln w="38100">
            <a:noFill/>
            <a:bevel/>
          </a:ln>
        </p:spPr>
        <p:txBody>
          <a:bodyPr>
            <a:spAutoFit/>
            <a:scene3d>
              <a:camera prst="orthographicFront"/>
              <a:lightRig rig="threePt" dir="t"/>
            </a:scene3d>
          </a:bodyPr>
          <a:lstStyle/>
          <a:p>
            <a:pPr algn="ctr" eaLnBrk="0" hangingPunct="0">
              <a:lnSpc>
                <a:spcPct val="90000"/>
              </a:lnSpc>
              <a:spcBef>
                <a:spcPct val="20000"/>
              </a:spcBef>
            </a:pPr>
            <a:r>
              <a:rPr lang="zh-CN" altLang="en-US" sz="4000" b="1">
                <a:solidFill>
                  <a:schemeClr val="tx1"/>
                </a:solidFill>
                <a:effectLst>
                  <a:outerShdw blurRad="38100" dist="19050" dir="2700000" algn="tl" rotWithShape="0">
                    <a:schemeClr val="dk1">
                      <a:alpha val="40000"/>
                    </a:schemeClr>
                  </a:outerShdw>
                </a:effectLst>
                <a:latin typeface="黑体" panose="02010609060101010101" pitchFamily="2" charset="-122"/>
                <a:ea typeface="黑体" panose="02010609060101010101" pitchFamily="2" charset="-122"/>
              </a:rPr>
              <a:t>豫湘桂战役</a:t>
            </a:r>
          </a:p>
        </p:txBody>
      </p:sp>
      <p:sp>
        <p:nvSpPr>
          <p:cNvPr id="21506" name="矩形 13314"/>
          <p:cNvSpPr>
            <a:spLocks noChangeArrowheads="1"/>
          </p:cNvSpPr>
          <p:nvPr/>
        </p:nvSpPr>
        <p:spPr bwMode="auto">
          <a:xfrm>
            <a:off x="257175" y="948690"/>
            <a:ext cx="8564880" cy="267652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lnSpc>
                <a:spcPct val="150000"/>
              </a:lnSpc>
            </a:pPr>
            <a:r>
              <a:rPr lang="en-US" altLang="zh-CN" sz="2800">
                <a:latin typeface="仿宋" panose="02010609060101010101" charset="-122"/>
                <a:ea typeface="仿宋" panose="02010609060101010101" charset="-122"/>
              </a:rPr>
              <a:t>1944</a:t>
            </a:r>
            <a:r>
              <a:rPr lang="zh-CN" altLang="en-US" sz="2800">
                <a:latin typeface="仿宋" panose="02010609060101010101" charset="-122"/>
                <a:ea typeface="仿宋" panose="02010609060101010101" charset="-122"/>
              </a:rPr>
              <a:t>年初，日军发动豫湘桂战役。由于国民党政府在抗战后期，推行消极抗日、积极反共的政策，导致国民党军队一溃千里，丢失了豫、湘、桂等省的大部分和贵州省的一部分。</a:t>
            </a:r>
          </a:p>
        </p:txBody>
      </p:sp>
      <p:pic>
        <p:nvPicPr>
          <p:cNvPr id="21507" name="图片 1"/>
          <p:cNvPicPr>
            <a:picLocks noChangeAspect="1" noChangeArrowheads="1"/>
          </p:cNvPicPr>
          <p:nvPr/>
        </p:nvPicPr>
        <p:blipFill>
          <a:blip r:embed="rId3"/>
          <a:srcRect/>
          <a:stretch>
            <a:fillRect/>
          </a:stretch>
        </p:blipFill>
        <p:spPr bwMode="auto">
          <a:xfrm>
            <a:off x="301308" y="4075430"/>
            <a:ext cx="5156200" cy="2571750"/>
          </a:xfrm>
          <a:prstGeom prst="rect">
            <a:avLst/>
          </a:prstGeom>
          <a:noFill/>
          <a:ln w="9525">
            <a:noFill/>
            <a:miter lim="800000"/>
            <a:headEnd/>
            <a:tailEnd/>
          </a:ln>
        </p:spPr>
      </p:pic>
      <p:grpSp>
        <p:nvGrpSpPr>
          <p:cNvPr id="5" name="组合 4"/>
          <p:cNvGrpSpPr/>
          <p:nvPr/>
        </p:nvGrpSpPr>
        <p:grpSpPr bwMode="auto">
          <a:xfrm>
            <a:off x="5572125" y="4159250"/>
            <a:ext cx="3249930" cy="2677218"/>
            <a:chOff x="2806700" y="1535113"/>
            <a:chExt cx="6577013" cy="5621660"/>
          </a:xfrm>
        </p:grpSpPr>
        <p:pic>
          <p:nvPicPr>
            <p:cNvPr id="64517" name="图片 1"/>
            <p:cNvPicPr>
              <a:picLocks noChangeAspect="1" noChangeArrowheads="1"/>
            </p:cNvPicPr>
            <p:nvPr/>
          </p:nvPicPr>
          <p:blipFill>
            <a:blip r:embed="rId4"/>
            <a:srcRect/>
            <a:stretch>
              <a:fillRect/>
            </a:stretch>
          </p:blipFill>
          <p:spPr bwMode="auto">
            <a:xfrm>
              <a:off x="2806700" y="1535113"/>
              <a:ext cx="6577013" cy="4641850"/>
            </a:xfrm>
            <a:prstGeom prst="rect">
              <a:avLst/>
            </a:prstGeom>
            <a:noFill/>
            <a:ln w="9525">
              <a:noFill/>
              <a:miter lim="800000"/>
              <a:headEnd/>
              <a:tailEnd/>
            </a:ln>
          </p:spPr>
        </p:pic>
        <p:sp>
          <p:nvSpPr>
            <p:cNvPr id="64518" name="Text Box 6"/>
            <p:cNvSpPr txBox="1">
              <a:spLocks noChangeArrowheads="1"/>
            </p:cNvSpPr>
            <p:nvPr/>
          </p:nvSpPr>
          <p:spPr bwMode="auto">
            <a:xfrm>
              <a:off x="2963296" y="6190071"/>
              <a:ext cx="6420415" cy="966702"/>
            </a:xfrm>
            <a:prstGeom prst="rect">
              <a:avLst/>
            </a:prstGeom>
            <a:noFill/>
            <a:ln w="9525">
              <a:noFill/>
              <a:miter lim="800000"/>
            </a:ln>
          </p:spPr>
          <p:txBody>
            <a:bodyPr>
              <a:spAutoFit/>
            </a:bodyPr>
            <a:lstStyle/>
            <a:p>
              <a:pPr algn="ctr" eaLnBrk="0" hangingPunct="0">
                <a:spcBef>
                  <a:spcPct val="50000"/>
                </a:spcBef>
              </a:pPr>
              <a:r>
                <a:rPr lang="zh-CN" altLang="en-US" sz="2400" b="1">
                  <a:solidFill>
                    <a:srgbClr val="FF0000"/>
                  </a:solidFill>
                  <a:latin typeface="微软雅黑" panose="020B0503020204020204" pitchFamily="34" charset="-122"/>
                  <a:ea typeface="微软雅黑" panose="020B0503020204020204" pitchFamily="34" charset="-122"/>
                </a:rPr>
                <a:t>被俘的中国军人</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fade">
                                      <p:cBhvr>
                                        <p:cTn id="7" dur="800" decel="100000"/>
                                        <p:tgtEl>
                                          <p:spTgt spid="21506"/>
                                        </p:tgtEl>
                                      </p:cBhvr>
                                    </p:animEffect>
                                    <p:anim calcmode="lin" valueType="num">
                                      <p:cBhvr>
                                        <p:cTn id="8" dur="800" decel="100000" fill="hold"/>
                                        <p:tgtEl>
                                          <p:spTgt spid="21506"/>
                                        </p:tgtEl>
                                        <p:attrNameLst>
                                          <p:attrName>style.rotation</p:attrName>
                                        </p:attrNameLst>
                                      </p:cBhvr>
                                      <p:tavLst>
                                        <p:tav tm="0">
                                          <p:val>
                                            <p:fltVal val="-90"/>
                                          </p:val>
                                        </p:tav>
                                        <p:tav tm="100000">
                                          <p:val>
                                            <p:fltVal val="0"/>
                                          </p:val>
                                        </p:tav>
                                      </p:tavLst>
                                    </p:anim>
                                    <p:anim calcmode="lin" valueType="num">
                                      <p:cBhvr>
                                        <p:cTn id="9" dur="800" decel="100000" fill="hold"/>
                                        <p:tgtEl>
                                          <p:spTgt spid="21506"/>
                                        </p:tgtEl>
                                        <p:attrNameLst>
                                          <p:attrName>ppt_x</p:attrName>
                                        </p:attrNameLst>
                                      </p:cBhvr>
                                      <p:tavLst>
                                        <p:tav tm="0">
                                          <p:val>
                                            <p:strVal val="#ppt_x+0.4"/>
                                          </p:val>
                                        </p:tav>
                                        <p:tav tm="100000">
                                          <p:val>
                                            <p:strVal val="#ppt_x-0.05"/>
                                          </p:val>
                                        </p:tav>
                                      </p:tavLst>
                                    </p:anim>
                                    <p:anim calcmode="lin" valueType="num">
                                      <p:cBhvr>
                                        <p:cTn id="10" dur="800" decel="100000" fill="hold"/>
                                        <p:tgtEl>
                                          <p:spTgt spid="2150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150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150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1507"/>
                                        </p:tgtEl>
                                        <p:attrNameLst>
                                          <p:attrName>style.visibility</p:attrName>
                                        </p:attrNameLst>
                                      </p:cBhvr>
                                      <p:to>
                                        <p:strVal val="visible"/>
                                      </p:to>
                                    </p:set>
                                    <p:animEffect transition="in" filter="fade">
                                      <p:cBhvr>
                                        <p:cTn id="17" dur="800" decel="100000"/>
                                        <p:tgtEl>
                                          <p:spTgt spid="21507"/>
                                        </p:tgtEl>
                                      </p:cBhvr>
                                    </p:animEffect>
                                    <p:anim calcmode="lin" valueType="num">
                                      <p:cBhvr>
                                        <p:cTn id="18" dur="800" decel="100000" fill="hold"/>
                                        <p:tgtEl>
                                          <p:spTgt spid="21507"/>
                                        </p:tgtEl>
                                        <p:attrNameLst>
                                          <p:attrName>style.rotation</p:attrName>
                                        </p:attrNameLst>
                                      </p:cBhvr>
                                      <p:tavLst>
                                        <p:tav tm="0">
                                          <p:val>
                                            <p:fltVal val="-90"/>
                                          </p:val>
                                        </p:tav>
                                        <p:tav tm="100000">
                                          <p:val>
                                            <p:fltVal val="0"/>
                                          </p:val>
                                        </p:tav>
                                      </p:tavLst>
                                    </p:anim>
                                    <p:anim calcmode="lin" valueType="num">
                                      <p:cBhvr>
                                        <p:cTn id="19" dur="800" decel="100000" fill="hold"/>
                                        <p:tgtEl>
                                          <p:spTgt spid="21507"/>
                                        </p:tgtEl>
                                        <p:attrNameLst>
                                          <p:attrName>ppt_x</p:attrName>
                                        </p:attrNameLst>
                                      </p:cBhvr>
                                      <p:tavLst>
                                        <p:tav tm="0">
                                          <p:val>
                                            <p:strVal val="#ppt_x+0.4"/>
                                          </p:val>
                                        </p:tav>
                                        <p:tav tm="100000">
                                          <p:val>
                                            <p:strVal val="#ppt_x-0.05"/>
                                          </p:val>
                                        </p:tav>
                                      </p:tavLst>
                                    </p:anim>
                                    <p:anim calcmode="lin" valueType="num">
                                      <p:cBhvr>
                                        <p:cTn id="20" dur="800" decel="100000" fill="hold"/>
                                        <p:tgtEl>
                                          <p:spTgt spid="2150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150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150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slide(fromBottom)">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73730" name="Text Box 1"/>
          <p:cNvSpPr txBox="1">
            <a:spLocks noChangeArrowheads="1"/>
          </p:cNvSpPr>
          <p:nvPr/>
        </p:nvSpPr>
        <p:spPr bwMode="auto">
          <a:xfrm>
            <a:off x="2071688" y="1643063"/>
            <a:ext cx="684212" cy="3309937"/>
          </a:xfrm>
          <a:prstGeom prst="rect">
            <a:avLst/>
          </a:prstGeom>
          <a:solidFill>
            <a:srgbClr val="FFFFFF"/>
          </a:solidFill>
          <a:ln w="9525">
            <a:solidFill>
              <a:srgbClr val="000000"/>
            </a:solidFill>
            <a:miter lim="800000"/>
          </a:ln>
        </p:spPr>
        <p:txBody>
          <a:bodyPr/>
          <a:lstStyle/>
          <a:p>
            <a:pPr algn="just"/>
            <a:r>
              <a:rPr lang="zh-CN" altLang="en-US" sz="2800" b="1">
                <a:latin typeface="微软雅黑" panose="020B0503020204020204" pitchFamily="34" charset="-122"/>
                <a:ea typeface="微软雅黑" panose="020B0503020204020204" pitchFamily="34" charset="-122"/>
              </a:rPr>
              <a:t>正面战场的抗战</a:t>
            </a:r>
            <a:endParaRPr lang="zh-CN" sz="2800" b="1">
              <a:latin typeface="微软雅黑" panose="020B0503020204020204" pitchFamily="34" charset="-122"/>
              <a:ea typeface="微软雅黑" panose="020B0503020204020204" pitchFamily="34" charset="-122"/>
            </a:endParaRPr>
          </a:p>
        </p:txBody>
      </p:sp>
      <p:sp>
        <p:nvSpPr>
          <p:cNvPr id="6" name="左大括号 5"/>
          <p:cNvSpPr/>
          <p:nvPr/>
        </p:nvSpPr>
        <p:spPr>
          <a:xfrm>
            <a:off x="3000375" y="1785938"/>
            <a:ext cx="428625" cy="3000375"/>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sp>
        <p:nvSpPr>
          <p:cNvPr id="73733" name="TextBox 8"/>
          <p:cNvSpPr txBox="1">
            <a:spLocks noChangeArrowheads="1"/>
          </p:cNvSpPr>
          <p:nvPr/>
        </p:nvSpPr>
        <p:spPr bwMode="auto">
          <a:xfrm>
            <a:off x="3429000" y="1643063"/>
            <a:ext cx="2571750" cy="523875"/>
          </a:xfrm>
          <a:prstGeom prst="rect">
            <a:avLst/>
          </a:prstGeom>
          <a:noFill/>
          <a:ln w="9525">
            <a:noFill/>
            <a:miter lim="800000"/>
          </a:ln>
        </p:spPr>
        <p:txBody>
          <a:bodyPr>
            <a:spAutoFit/>
          </a:bodyPr>
          <a:lstStyle/>
          <a:p>
            <a:pPr algn="ctr"/>
            <a:r>
              <a:rPr lang="zh-CN" altLang="en-US" sz="2800" b="1">
                <a:latin typeface="微软雅黑" panose="020B0503020204020204" pitchFamily="34" charset="-122"/>
                <a:ea typeface="微软雅黑" panose="020B0503020204020204" pitchFamily="34" charset="-122"/>
              </a:rPr>
              <a:t>台儿庄战役 </a:t>
            </a:r>
          </a:p>
        </p:txBody>
      </p:sp>
      <p:sp>
        <p:nvSpPr>
          <p:cNvPr id="73734" name="TextBox 9"/>
          <p:cNvSpPr txBox="1">
            <a:spLocks noChangeArrowheads="1"/>
          </p:cNvSpPr>
          <p:nvPr/>
        </p:nvSpPr>
        <p:spPr bwMode="auto">
          <a:xfrm>
            <a:off x="3071813" y="2500313"/>
            <a:ext cx="3143250" cy="523875"/>
          </a:xfrm>
          <a:prstGeom prst="rect">
            <a:avLst/>
          </a:prstGeom>
          <a:noFill/>
          <a:ln w="9525">
            <a:noFill/>
            <a:miter lim="800000"/>
          </a:ln>
        </p:spPr>
        <p:txBody>
          <a:bodyPr>
            <a:spAutoFit/>
          </a:bodyPr>
          <a:lstStyle/>
          <a:p>
            <a:pPr algn="ctr"/>
            <a:r>
              <a:rPr lang="zh-CN" altLang="en-US" sz="2800" b="1">
                <a:latin typeface="微软雅黑" panose="020B0503020204020204" pitchFamily="34" charset="-122"/>
                <a:ea typeface="微软雅黑" panose="020B0503020204020204" pitchFamily="34" charset="-122"/>
              </a:rPr>
              <a:t>保卫大武汉</a:t>
            </a:r>
          </a:p>
        </p:txBody>
      </p:sp>
      <p:sp>
        <p:nvSpPr>
          <p:cNvPr id="73735" name="TextBox 12"/>
          <p:cNvSpPr txBox="1">
            <a:spLocks noChangeArrowheads="1"/>
          </p:cNvSpPr>
          <p:nvPr/>
        </p:nvSpPr>
        <p:spPr bwMode="auto">
          <a:xfrm>
            <a:off x="3000375" y="3429000"/>
            <a:ext cx="3929063" cy="523875"/>
          </a:xfrm>
          <a:prstGeom prst="rect">
            <a:avLst/>
          </a:prstGeom>
          <a:noFill/>
          <a:ln w="9525">
            <a:noFill/>
            <a:miter lim="800000"/>
          </a:ln>
        </p:spPr>
        <p:txBody>
          <a:bodyPr>
            <a:spAutoFit/>
          </a:bodyPr>
          <a:lstStyle/>
          <a:p>
            <a:pPr algn="ctr"/>
            <a:r>
              <a:rPr lang="zh-CN" altLang="en-US" sz="2800" b="1">
                <a:latin typeface="微软雅黑" panose="020B0503020204020204" pitchFamily="34" charset="-122"/>
                <a:ea typeface="微软雅黑" panose="020B0503020204020204" pitchFamily="34" charset="-122"/>
              </a:rPr>
              <a:t>第三次长沙会战</a:t>
            </a:r>
          </a:p>
        </p:txBody>
      </p:sp>
      <p:sp>
        <p:nvSpPr>
          <p:cNvPr id="73736" name="TextBox 13"/>
          <p:cNvSpPr txBox="1">
            <a:spLocks noChangeArrowheads="1"/>
          </p:cNvSpPr>
          <p:nvPr/>
        </p:nvSpPr>
        <p:spPr bwMode="auto">
          <a:xfrm>
            <a:off x="3286125" y="4357688"/>
            <a:ext cx="2714625" cy="523875"/>
          </a:xfrm>
          <a:prstGeom prst="rect">
            <a:avLst/>
          </a:prstGeom>
          <a:noFill/>
          <a:ln w="9525">
            <a:noFill/>
            <a:miter lim="800000"/>
          </a:ln>
        </p:spPr>
        <p:txBody>
          <a:bodyPr>
            <a:spAutoFit/>
          </a:bodyPr>
          <a:lstStyle/>
          <a:p>
            <a:pPr algn="ctr"/>
            <a:r>
              <a:rPr lang="zh-CN" altLang="en-US" sz="2800" b="1">
                <a:latin typeface="微软雅黑" panose="020B0503020204020204" pitchFamily="34" charset="-122"/>
                <a:ea typeface="微软雅黑" panose="020B0503020204020204" pitchFamily="34" charset="-122"/>
              </a:rPr>
              <a:t>豫湘桂战役</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descr="72200693830822399-fm"/>
          <p:cNvPicPr>
            <a:picLocks noChangeAspect="1"/>
          </p:cNvPicPr>
          <p:nvPr/>
        </p:nvPicPr>
        <p:blipFill>
          <a:blip r:embed="rId2"/>
          <a:srcRect t="59216" b="7837"/>
          <a:stretch>
            <a:fillRect/>
          </a:stretch>
        </p:blipFill>
        <p:spPr>
          <a:xfrm>
            <a:off x="0" y="0"/>
            <a:ext cx="9144000" cy="6858000"/>
          </a:xfrm>
          <a:prstGeom prst="rect">
            <a:avLst/>
          </a:prstGeom>
          <a:noFill/>
          <a:ln w="9525">
            <a:noFill/>
          </a:ln>
        </p:spPr>
      </p:pic>
      <p:sp>
        <p:nvSpPr>
          <p:cNvPr id="20483" name="Rectangle 3"/>
          <p:cNvSpPr/>
          <p:nvPr/>
        </p:nvSpPr>
        <p:spPr>
          <a:xfrm>
            <a:off x="0" y="231775"/>
            <a:ext cx="9144000" cy="3355340"/>
          </a:xfrm>
          <a:prstGeom prst="rect">
            <a:avLst/>
          </a:prstGeom>
          <a:noFill/>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wrap="none" anchor="ctr">
            <a:scene3d>
              <a:camera prst="orthographicFront"/>
              <a:lightRig rig="threePt" dir="t"/>
            </a:scene3d>
          </a:bodyPr>
          <a:lstStyle/>
          <a:p>
            <a:pPr>
              <a:lnSpc>
                <a:spcPct val="100000"/>
              </a:lnSpc>
              <a:spcBef>
                <a:spcPct val="0"/>
              </a:spcBef>
            </a:pPr>
            <a:r>
              <a:rPr lang="zh-CN" altLang="en-US" sz="3600" dirty="0">
                <a:solidFill>
                  <a:srgbClr val="FF0000"/>
                </a:solidFill>
                <a:effectLst>
                  <a:outerShdw blurRad="38100" dist="38100" dir="2700000" algn="tl">
                    <a:srgbClr val="000000">
                      <a:alpha val="43137"/>
                    </a:srgbClr>
                  </a:outerShdw>
                </a:effectLst>
                <a:latin typeface="Times New Roman" panose="02020603050405020304" pitchFamily="18" charset="0"/>
              </a:rPr>
              <a:t>为抗战主战场的国民党正面战场在抗战时期</a:t>
            </a:r>
          </a:p>
          <a:p>
            <a:pPr>
              <a:lnSpc>
                <a:spcPct val="100000"/>
              </a:lnSpc>
              <a:spcBef>
                <a:spcPct val="0"/>
              </a:spcBef>
            </a:pPr>
            <a:r>
              <a:rPr lang="zh-CN" altLang="en-US" sz="3600" dirty="0">
                <a:solidFill>
                  <a:srgbClr val="FF0000"/>
                </a:solidFill>
                <a:effectLst>
                  <a:outerShdw blurRad="38100" dist="38100" dir="2700000" algn="tl">
                    <a:srgbClr val="000000">
                      <a:alpha val="43137"/>
                    </a:srgbClr>
                  </a:outerShdw>
                </a:effectLst>
                <a:latin typeface="Times New Roman" panose="02020603050405020304" pitchFamily="18" charset="0"/>
              </a:rPr>
              <a:t>究竟发挥了多大的作用，为抗战的胜利作出</a:t>
            </a:r>
          </a:p>
          <a:p>
            <a:pPr>
              <a:lnSpc>
                <a:spcPct val="100000"/>
              </a:lnSpc>
              <a:spcBef>
                <a:spcPct val="0"/>
              </a:spcBef>
            </a:pPr>
            <a:r>
              <a:rPr lang="zh-CN" altLang="en-US" sz="3600" dirty="0">
                <a:solidFill>
                  <a:srgbClr val="FF0000"/>
                </a:solidFill>
                <a:effectLst>
                  <a:outerShdw blurRad="38100" dist="38100" dir="2700000" algn="tl">
                    <a:srgbClr val="000000">
                      <a:alpha val="43137"/>
                    </a:srgbClr>
                  </a:outerShdw>
                </a:effectLst>
                <a:latin typeface="Times New Roman" panose="02020603050405020304" pitchFamily="18" charset="0"/>
              </a:rPr>
              <a:t>了多大的贡献，我们该如何评价抗战时期国</a:t>
            </a:r>
          </a:p>
          <a:p>
            <a:pPr>
              <a:lnSpc>
                <a:spcPct val="100000"/>
              </a:lnSpc>
              <a:spcBef>
                <a:spcPct val="0"/>
              </a:spcBef>
            </a:pPr>
            <a:r>
              <a:rPr lang="zh-CN" altLang="en-US" sz="3600" dirty="0">
                <a:solidFill>
                  <a:srgbClr val="FF0000"/>
                </a:solidFill>
                <a:effectLst>
                  <a:outerShdw blurRad="38100" dist="38100" dir="2700000" algn="tl">
                    <a:srgbClr val="000000">
                      <a:alpha val="43137"/>
                    </a:srgbClr>
                  </a:outerShdw>
                </a:effectLst>
                <a:latin typeface="Times New Roman" panose="02020603050405020304" pitchFamily="18" charset="0"/>
              </a:rPr>
              <a:t>民党正面战场的作用呢？</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additive="base">
                                        <p:cTn id="7" dur="500" fill="hold"/>
                                        <p:tgtEl>
                                          <p:spTgt spid="20483"/>
                                        </p:tgtEl>
                                        <p:attrNameLst>
                                          <p:attrName>ppt_x</p:attrName>
                                        </p:attrNameLst>
                                      </p:cBhvr>
                                      <p:tavLst>
                                        <p:tav tm="0">
                                          <p:val>
                                            <p:strVal val="0-#ppt_w/2"/>
                                          </p:val>
                                        </p:tav>
                                        <p:tav tm="100000">
                                          <p:val>
                                            <p:strVal val="#ppt_x"/>
                                          </p:val>
                                        </p:tav>
                                      </p:tavLst>
                                    </p:anim>
                                    <p:anim calcmode="lin" valueType="num">
                                      <p:cBhvr additive="base">
                                        <p:cTn id="8" dur="500" fill="hold"/>
                                        <p:tgtEl>
                                          <p:spTgt spid="204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8913" name="Rectangle 2"/>
          <p:cNvSpPr/>
          <p:nvPr/>
        </p:nvSpPr>
        <p:spPr>
          <a:xfrm>
            <a:off x="34290" y="592455"/>
            <a:ext cx="9096375" cy="5015865"/>
          </a:xfrm>
          <a:prstGeom prst="rect">
            <a:avLst/>
          </a:prstGeom>
        </p:spPr>
        <p:style>
          <a:lnRef idx="2">
            <a:schemeClr val="accent2"/>
          </a:lnRef>
          <a:fillRef idx="1">
            <a:schemeClr val="lt1"/>
          </a:fillRef>
          <a:effectRef idx="0">
            <a:schemeClr val="accent2"/>
          </a:effectRef>
          <a:fontRef idx="minor">
            <a:schemeClr val="dk1"/>
          </a:fontRef>
        </p:style>
        <p:txBody>
          <a:bodyPr wrap="square" anchor="ctr">
            <a:spAutoFit/>
          </a:bodyPr>
          <a:lstStyle/>
          <a:p>
            <a:pPr defTabSz="0">
              <a:lnSpc>
                <a:spcPct val="100000"/>
              </a:lnSpc>
              <a:spcBef>
                <a:spcPct val="0"/>
              </a:spcBef>
              <a:tabLst>
                <a:tab pos="581025" algn="l"/>
                <a:tab pos="1163955" algn="l"/>
                <a:tab pos="1744980" algn="l"/>
                <a:tab pos="2327275" algn="l"/>
                <a:tab pos="2908300" algn="l"/>
                <a:tab pos="3489325" algn="l"/>
                <a:tab pos="4072255" algn="l"/>
                <a:tab pos="4653280" algn="l"/>
                <a:tab pos="5235575" algn="l"/>
                <a:tab pos="5816600" algn="l"/>
                <a:tab pos="6397625" algn="l"/>
                <a:tab pos="6980555" algn="l"/>
                <a:tab pos="7561580" algn="l"/>
                <a:tab pos="8143875" algn="l"/>
                <a:tab pos="8724900" algn="l"/>
                <a:tab pos="9305925" algn="l"/>
              </a:tabLst>
            </a:pPr>
            <a:r>
              <a:rPr lang="en-US" altLang="zh-CN" sz="3200">
                <a:latin typeface="Times New Roman" panose="02020603050405020304" pitchFamily="18" charset="0"/>
              </a:rPr>
              <a:t>    </a:t>
            </a:r>
            <a:r>
              <a:rPr lang="zh-CN" altLang="en-US" sz="3200" dirty="0">
                <a:latin typeface="仿宋" panose="02010609060101010101" charset="-122"/>
                <a:ea typeface="仿宋" panose="02010609060101010101" charset="-122"/>
              </a:rPr>
              <a:t>8年抗战，国民党正面战场共进行过</a:t>
            </a:r>
            <a:r>
              <a:rPr lang="en-US" altLang="zh-CN" sz="3200">
                <a:latin typeface="仿宋" panose="02010609060101010101" charset="-122"/>
                <a:ea typeface="仿宋" panose="02010609060101010101" charset="-122"/>
              </a:rPr>
              <a:t>22</a:t>
            </a:r>
            <a:r>
              <a:rPr lang="zh-CN" altLang="en-US" sz="3200" dirty="0">
                <a:latin typeface="仿宋" panose="02010609060101010101" charset="-122"/>
                <a:ea typeface="仿宋" panose="02010609060101010101" charset="-122"/>
              </a:rPr>
              <a:t>次百万人重大战役，陆军伤亡321万，空军阵亡4300余人，毁机2468驾。海军舰艇损失殆尽。此外国民党还牺牲了包括张自忠在内的11名上将，34名中将，50名少将，总共歼灭日军100余万（死在中国战场的日军有150万），这是血的数字，铁的贡献，不可抹杀。国民党军队的广大爱国官兵曾经在前线与日本侵略者奋勇作战，不怕流血牺牲，表现了强烈的爱国主义精神，是值得全民族尊敬与纪念的。</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矩形 2"/>
          <p:cNvSpPr>
            <a:spLocks noChangeArrowheads="1"/>
          </p:cNvSpPr>
          <p:nvPr/>
        </p:nvSpPr>
        <p:spPr bwMode="auto">
          <a:xfrm>
            <a:off x="2832100" y="259080"/>
            <a:ext cx="5942330" cy="922020"/>
          </a:xfrm>
          <a:prstGeom prst="rect">
            <a:avLst/>
          </a:prstGeom>
          <a:noFill/>
          <a:ln w="9525">
            <a:noFill/>
            <a:miter lim="800000"/>
          </a:ln>
        </p:spPr>
        <p:txBody>
          <a:bodyPr wrap="square">
            <a:spAutoFit/>
            <a:scene3d>
              <a:camera prst="orthographicFront"/>
              <a:lightRig rig="threePt" dir="t"/>
            </a:scene3d>
          </a:bodyPr>
          <a:lstStyle/>
          <a:p>
            <a:pPr>
              <a:lnSpc>
                <a:spcPct val="150000"/>
              </a:lnSpc>
            </a:pPr>
            <a:r>
              <a:rPr lang="zh-CN" altLang="en-US" sz="3600" b="1">
                <a:solidFill>
                  <a:schemeClr val="tx1"/>
                </a:solidFill>
                <a:effectLst>
                  <a:outerShdw blurRad="38100" dist="19050" dir="2700000" algn="tl" rotWithShape="0">
                    <a:schemeClr val="dk1">
                      <a:alpha val="40000"/>
                    </a:schemeClr>
                  </a:outerShdw>
                </a:effectLst>
                <a:latin typeface="黑体" panose="02010609060101010101" pitchFamily="2" charset="-122"/>
                <a:ea typeface="黑体" panose="02010609060101010101" pitchFamily="2" charset="-122"/>
              </a:rPr>
              <a:t>如何评价正面战场的抗战？</a:t>
            </a:r>
          </a:p>
        </p:txBody>
      </p:sp>
      <p:sp>
        <p:nvSpPr>
          <p:cNvPr id="22531" name="矩形 1"/>
          <p:cNvSpPr>
            <a:spLocks noChangeArrowheads="1"/>
          </p:cNvSpPr>
          <p:nvPr/>
        </p:nvSpPr>
        <p:spPr bwMode="auto">
          <a:xfrm>
            <a:off x="172720" y="1340485"/>
            <a:ext cx="8798560" cy="526224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50000"/>
              </a:lnSpc>
            </a:pPr>
            <a:r>
              <a:rPr lang="zh-CN" altLang="en-US" sz="2800" b="1">
                <a:latin typeface="黑体" panose="02010609060101010101" pitchFamily="2" charset="-122"/>
                <a:ea typeface="黑体" panose="02010609060101010101" pitchFamily="2" charset="-122"/>
              </a:rPr>
              <a:t>①正面战场的抗战是中国抗日战争和世界反法西斯战争的重要组成部分；</a:t>
            </a:r>
          </a:p>
          <a:p>
            <a:pPr>
              <a:lnSpc>
                <a:spcPct val="150000"/>
              </a:lnSpc>
            </a:pPr>
            <a:r>
              <a:rPr lang="zh-CN" altLang="en-US" sz="2800" b="1">
                <a:latin typeface="黑体" panose="02010609060101010101" pitchFamily="2" charset="-122"/>
                <a:ea typeface="黑体" panose="02010609060101010101" pitchFamily="2" charset="-122"/>
              </a:rPr>
              <a:t>②正面战场的抗战，有力地支援了中国共产党领导的敌后战场，为敌后游击战争创造了有利条件。</a:t>
            </a:r>
          </a:p>
          <a:p>
            <a:pPr>
              <a:lnSpc>
                <a:spcPct val="150000"/>
              </a:lnSpc>
            </a:pPr>
            <a:r>
              <a:rPr lang="zh-CN" altLang="en-US" sz="2800" b="1">
                <a:latin typeface="黑体" panose="02010609060101010101" pitchFamily="2" charset="-122"/>
                <a:ea typeface="黑体" panose="02010609060101010101" pitchFamily="2" charset="-122"/>
              </a:rPr>
              <a:t>④正面战场的抗战，振奋了民族精神，坚定了中国军民抗战必胜的信心，提高了中国抗战在国际上的影响力。</a:t>
            </a:r>
          </a:p>
          <a:p>
            <a:pPr>
              <a:lnSpc>
                <a:spcPct val="150000"/>
              </a:lnSpc>
            </a:pPr>
            <a:r>
              <a:rPr lang="zh-CN" altLang="en-US" sz="2800" b="1">
                <a:latin typeface="黑体" panose="02010609060101010101" pitchFamily="2" charset="-122"/>
                <a:ea typeface="黑体" panose="02010609060101010101" pitchFamily="2" charset="-122"/>
              </a:rPr>
              <a:t>⑤正面战场后期由于国民政府推行消极抗日，积极反共的方针，致使豫湘桂战役大溃败，中国丧失了大片国土。</a:t>
            </a:r>
          </a:p>
        </p:txBody>
      </p:sp>
      <p:sp>
        <p:nvSpPr>
          <p:cNvPr id="4" name="椭圆 3"/>
          <p:cNvSpPr/>
          <p:nvPr/>
        </p:nvSpPr>
        <p:spPr>
          <a:xfrm>
            <a:off x="130810" y="99695"/>
            <a:ext cx="2395220" cy="12407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4000" b="1" dirty="0">
                <a:solidFill>
                  <a:srgbClr val="FF0000"/>
                </a:solidFill>
                <a:latin typeface="黑体" panose="02010609060101010101" pitchFamily="2" charset="-122"/>
                <a:ea typeface="黑体" panose="02010609060101010101" pitchFamily="2" charset="-122"/>
              </a:rPr>
              <a:t>合作探究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wipe(up)">
                                      <p:cBhvr>
                                        <p:cTn id="7" dur="50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 Box 1"/>
          <p:cNvSpPr txBox="1">
            <a:spLocks noChangeArrowheads="1"/>
          </p:cNvSpPr>
          <p:nvPr/>
        </p:nvSpPr>
        <p:spPr bwMode="auto">
          <a:xfrm>
            <a:off x="107950" y="1472565"/>
            <a:ext cx="683895" cy="4530090"/>
          </a:xfrm>
          <a:prstGeom prst="rect">
            <a:avLst/>
          </a:prstGeom>
        </p:spPr>
        <p:style>
          <a:lnRef idx="2">
            <a:schemeClr val="accent4"/>
          </a:lnRef>
          <a:fillRef idx="1">
            <a:schemeClr val="lt1"/>
          </a:fillRef>
          <a:effectRef idx="0">
            <a:schemeClr val="accent4"/>
          </a:effectRef>
          <a:fontRef idx="minor">
            <a:schemeClr val="dk1"/>
          </a:fontRef>
        </p:style>
        <p:txBody>
          <a:bodyPr/>
          <a:lstStyle/>
          <a:p>
            <a:pPr algn="just"/>
            <a:r>
              <a:rPr lang="zh-CN" altLang="en-US" sz="4000" b="1">
                <a:latin typeface="仿宋" panose="02010609060101010101" charset="-122"/>
                <a:ea typeface="仿宋" panose="02010609060101010101" charset="-122"/>
              </a:rPr>
              <a:t>正面战场的抗战</a:t>
            </a:r>
            <a:endParaRPr lang="zh-CN" sz="4000" b="1">
              <a:latin typeface="仿宋" panose="02010609060101010101" charset="-122"/>
              <a:ea typeface="仿宋" panose="02010609060101010101" charset="-122"/>
            </a:endParaRPr>
          </a:p>
        </p:txBody>
      </p:sp>
      <p:sp>
        <p:nvSpPr>
          <p:cNvPr id="6" name="左大括号 5"/>
          <p:cNvSpPr/>
          <p:nvPr/>
        </p:nvSpPr>
        <p:spPr>
          <a:xfrm>
            <a:off x="930275" y="800100"/>
            <a:ext cx="290830" cy="5654675"/>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sp>
        <p:nvSpPr>
          <p:cNvPr id="73733" name="TextBox 8"/>
          <p:cNvSpPr txBox="1">
            <a:spLocks noChangeArrowheads="1"/>
          </p:cNvSpPr>
          <p:nvPr/>
        </p:nvSpPr>
        <p:spPr bwMode="auto">
          <a:xfrm>
            <a:off x="1220470" y="821055"/>
            <a:ext cx="2279650" cy="52197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zh-CN" altLang="en-US" sz="2800" b="1">
                <a:latin typeface="微软雅黑" panose="020B0503020204020204" pitchFamily="34" charset="-122"/>
                <a:ea typeface="微软雅黑" panose="020B0503020204020204" pitchFamily="34" charset="-122"/>
              </a:rPr>
              <a:t>台儿庄战役 </a:t>
            </a:r>
          </a:p>
        </p:txBody>
      </p:sp>
      <p:sp>
        <p:nvSpPr>
          <p:cNvPr id="73734" name="TextBox 9"/>
          <p:cNvSpPr txBox="1">
            <a:spLocks noChangeArrowheads="1"/>
          </p:cNvSpPr>
          <p:nvPr/>
        </p:nvSpPr>
        <p:spPr bwMode="auto">
          <a:xfrm>
            <a:off x="1220470" y="3366135"/>
            <a:ext cx="2125980" cy="52197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zh-CN" altLang="en-US" sz="2800" b="1">
                <a:latin typeface="微软雅黑" panose="020B0503020204020204" pitchFamily="34" charset="-122"/>
                <a:ea typeface="微软雅黑" panose="020B0503020204020204" pitchFamily="34" charset="-122"/>
              </a:rPr>
              <a:t>保卫大武汉</a:t>
            </a:r>
          </a:p>
        </p:txBody>
      </p:sp>
      <p:sp>
        <p:nvSpPr>
          <p:cNvPr id="73735" name="TextBox 12"/>
          <p:cNvSpPr txBox="1">
            <a:spLocks noChangeArrowheads="1"/>
          </p:cNvSpPr>
          <p:nvPr/>
        </p:nvSpPr>
        <p:spPr bwMode="auto">
          <a:xfrm>
            <a:off x="1221105" y="5655310"/>
            <a:ext cx="2847975" cy="52197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zh-CN" altLang="en-US" sz="2800" b="1">
                <a:latin typeface="微软雅黑" panose="020B0503020204020204" pitchFamily="34" charset="-122"/>
                <a:ea typeface="微软雅黑" panose="020B0503020204020204" pitchFamily="34" charset="-122"/>
              </a:rPr>
              <a:t>第三次长沙会战</a:t>
            </a:r>
          </a:p>
        </p:txBody>
      </p:sp>
      <p:sp>
        <p:nvSpPr>
          <p:cNvPr id="47105" name="矩形 3"/>
          <p:cNvSpPr>
            <a:spLocks noChangeArrowheads="1"/>
          </p:cNvSpPr>
          <p:nvPr/>
        </p:nvSpPr>
        <p:spPr bwMode="auto">
          <a:xfrm>
            <a:off x="3940810" y="128270"/>
            <a:ext cx="1262063" cy="523875"/>
          </a:xfrm>
          <a:prstGeom prst="rect">
            <a:avLst/>
          </a:prstGeom>
          <a:noFill/>
          <a:ln w="9525">
            <a:noFill/>
            <a:miter lim="800000"/>
          </a:ln>
        </p:spPr>
        <p:txBody>
          <a:bodyPr wrap="none">
            <a:spAutoFit/>
          </a:bodyPr>
          <a:lstStyle/>
          <a:p>
            <a:r>
              <a:rPr lang="zh-CN" altLang="en-US" sz="2800" b="1">
                <a:solidFill>
                  <a:schemeClr val="tx1"/>
                </a:solidFill>
                <a:latin typeface="微软雅黑" panose="020B0503020204020204" pitchFamily="34" charset="-122"/>
                <a:ea typeface="微软雅黑" panose="020B0503020204020204" pitchFamily="34" charset="-122"/>
                <a:sym typeface="+mn-ea"/>
              </a:rPr>
              <a:t>时间：</a:t>
            </a:r>
          </a:p>
        </p:txBody>
      </p:sp>
      <p:sp>
        <p:nvSpPr>
          <p:cNvPr id="2" name="左大括号 1"/>
          <p:cNvSpPr/>
          <p:nvPr/>
        </p:nvSpPr>
        <p:spPr>
          <a:xfrm>
            <a:off x="3695700" y="128270"/>
            <a:ext cx="245110" cy="1906905"/>
          </a:xfrm>
          <a:prstGeom prst="lef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zh-CN" altLang="en-US"/>
          </a:p>
        </p:txBody>
      </p:sp>
      <p:sp>
        <p:nvSpPr>
          <p:cNvPr id="47106" name="矩形 4"/>
          <p:cNvSpPr>
            <a:spLocks noChangeArrowheads="1"/>
          </p:cNvSpPr>
          <p:nvPr/>
        </p:nvSpPr>
        <p:spPr bwMode="auto">
          <a:xfrm>
            <a:off x="3940810" y="640080"/>
            <a:ext cx="1262063" cy="523875"/>
          </a:xfrm>
          <a:prstGeom prst="rect">
            <a:avLst/>
          </a:prstGeom>
          <a:noFill/>
          <a:ln w="9525">
            <a:noFill/>
            <a:miter lim="800000"/>
          </a:ln>
        </p:spPr>
        <p:txBody>
          <a:bodyPr wrap="none">
            <a:spAutoFit/>
          </a:bodyPr>
          <a:lstStyle/>
          <a:p>
            <a:r>
              <a:rPr lang="zh-CN" altLang="en-US" sz="2800" b="1">
                <a:solidFill>
                  <a:schemeClr val="tx1"/>
                </a:solidFill>
                <a:latin typeface="微软雅黑" panose="020B0503020204020204" pitchFamily="34" charset="-122"/>
                <a:ea typeface="微软雅黑" panose="020B0503020204020204" pitchFamily="34" charset="-122"/>
                <a:sym typeface="+mn-ea"/>
              </a:rPr>
              <a:t>地点：</a:t>
            </a:r>
          </a:p>
        </p:txBody>
      </p:sp>
      <p:sp>
        <p:nvSpPr>
          <p:cNvPr id="47107" name="矩形 5"/>
          <p:cNvSpPr>
            <a:spLocks noChangeArrowheads="1"/>
          </p:cNvSpPr>
          <p:nvPr/>
        </p:nvSpPr>
        <p:spPr bwMode="auto">
          <a:xfrm>
            <a:off x="3986530" y="1202055"/>
            <a:ext cx="1262063" cy="523875"/>
          </a:xfrm>
          <a:prstGeom prst="rect">
            <a:avLst/>
          </a:prstGeom>
          <a:noFill/>
          <a:ln w="9525">
            <a:noFill/>
            <a:miter lim="800000"/>
          </a:ln>
        </p:spPr>
        <p:txBody>
          <a:bodyPr wrap="none">
            <a:spAutoFit/>
          </a:bodyPr>
          <a:lstStyle/>
          <a:p>
            <a:r>
              <a:rPr lang="zh-CN" altLang="en-US" sz="2800" b="1">
                <a:solidFill>
                  <a:schemeClr val="tx1"/>
                </a:solidFill>
                <a:latin typeface="微软雅黑" panose="020B0503020204020204" pitchFamily="34" charset="-122"/>
                <a:ea typeface="微软雅黑" panose="020B0503020204020204" pitchFamily="34" charset="-122"/>
                <a:sym typeface="+mn-ea"/>
              </a:rPr>
              <a:t>指挥：</a:t>
            </a:r>
          </a:p>
        </p:txBody>
      </p:sp>
      <p:sp>
        <p:nvSpPr>
          <p:cNvPr id="47108" name="矩形 9"/>
          <p:cNvSpPr>
            <a:spLocks noChangeArrowheads="1"/>
          </p:cNvSpPr>
          <p:nvPr/>
        </p:nvSpPr>
        <p:spPr bwMode="auto">
          <a:xfrm>
            <a:off x="3986530" y="1725613"/>
            <a:ext cx="1284288" cy="523875"/>
          </a:xfrm>
          <a:prstGeom prst="rect">
            <a:avLst/>
          </a:prstGeom>
          <a:noFill/>
          <a:ln w="9525">
            <a:noFill/>
            <a:miter lim="800000"/>
          </a:ln>
        </p:spPr>
        <p:txBody>
          <a:bodyPr>
            <a:spAutoFit/>
          </a:bodyPr>
          <a:lstStyle/>
          <a:p>
            <a:r>
              <a:rPr lang="zh-CN" altLang="en-US" sz="2800" b="1">
                <a:solidFill>
                  <a:schemeClr val="tx1"/>
                </a:solidFill>
                <a:latin typeface="微软雅黑" panose="020B0503020204020204" pitchFamily="34" charset="-122"/>
                <a:ea typeface="微软雅黑" panose="020B0503020204020204" pitchFamily="34" charset="-122"/>
                <a:sym typeface="+mn-ea"/>
              </a:rPr>
              <a:t>战果：</a:t>
            </a:r>
          </a:p>
        </p:txBody>
      </p:sp>
      <p:sp>
        <p:nvSpPr>
          <p:cNvPr id="40971" name="Text Box 11"/>
          <p:cNvSpPr txBox="1">
            <a:spLocks noChangeArrowheads="1"/>
          </p:cNvSpPr>
          <p:nvPr/>
        </p:nvSpPr>
        <p:spPr bwMode="auto">
          <a:xfrm>
            <a:off x="5106035" y="1809433"/>
            <a:ext cx="2557463" cy="521970"/>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spcBef>
                <a:spcPct val="50000"/>
              </a:spcBef>
            </a:pPr>
            <a:r>
              <a:rPr lang="zh-CN" altLang="en-US" sz="2800" b="1">
                <a:solidFill>
                  <a:srgbClr val="FF0000"/>
                </a:solidFill>
                <a:effectLst/>
                <a:latin typeface="仿宋" panose="02010609060101010101" charset="-122"/>
                <a:ea typeface="仿宋" panose="02010609060101010101" charset="-122"/>
                <a:sym typeface="+mn-ea"/>
              </a:rPr>
              <a:t>歼敌一万多人</a:t>
            </a:r>
          </a:p>
        </p:txBody>
      </p:sp>
      <p:sp>
        <p:nvSpPr>
          <p:cNvPr id="40968" name="Text Box 5"/>
          <p:cNvSpPr txBox="1">
            <a:spLocks noChangeArrowheads="1"/>
          </p:cNvSpPr>
          <p:nvPr/>
        </p:nvSpPr>
        <p:spPr bwMode="auto">
          <a:xfrm>
            <a:off x="5106035" y="116205"/>
            <a:ext cx="2069465" cy="52197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spcBef>
                <a:spcPct val="50000"/>
              </a:spcBef>
            </a:pPr>
            <a:r>
              <a:rPr lang="es-ES" altLang="zh-CN" sz="2800" b="1">
                <a:solidFill>
                  <a:srgbClr val="FF0000"/>
                </a:solidFill>
                <a:effectLst/>
                <a:latin typeface="仿宋" panose="02010609060101010101" charset="-122"/>
                <a:ea typeface="仿宋" panose="02010609060101010101" charset="-122"/>
                <a:sym typeface="+mn-ea"/>
              </a:rPr>
              <a:t>1938</a:t>
            </a:r>
            <a:r>
              <a:rPr lang="zh-CN" altLang="es-ES" sz="2800" b="1">
                <a:solidFill>
                  <a:srgbClr val="FF0000"/>
                </a:solidFill>
                <a:effectLst/>
                <a:latin typeface="仿宋" panose="02010609060101010101" charset="-122"/>
                <a:ea typeface="仿宋" panose="02010609060101010101" charset="-122"/>
                <a:sym typeface="+mn-ea"/>
              </a:rPr>
              <a:t>年</a:t>
            </a:r>
            <a:r>
              <a:rPr lang="en-US" altLang="zh-CN" sz="2800" b="1">
                <a:solidFill>
                  <a:srgbClr val="FF0000"/>
                </a:solidFill>
                <a:effectLst/>
                <a:latin typeface="仿宋" panose="02010609060101010101" charset="-122"/>
                <a:ea typeface="仿宋" panose="02010609060101010101" charset="-122"/>
                <a:sym typeface="+mn-ea"/>
              </a:rPr>
              <a:t>3</a:t>
            </a:r>
            <a:r>
              <a:rPr lang="zh-CN" altLang="en-US" sz="2800" b="1">
                <a:solidFill>
                  <a:srgbClr val="FF0000"/>
                </a:solidFill>
                <a:effectLst/>
                <a:latin typeface="仿宋" panose="02010609060101010101" charset="-122"/>
                <a:ea typeface="仿宋" panose="02010609060101010101" charset="-122"/>
                <a:sym typeface="+mn-ea"/>
              </a:rPr>
              <a:t>月</a:t>
            </a:r>
          </a:p>
        </p:txBody>
      </p:sp>
      <p:sp>
        <p:nvSpPr>
          <p:cNvPr id="40969" name="Text Box 9"/>
          <p:cNvSpPr txBox="1">
            <a:spLocks noChangeArrowheads="1"/>
          </p:cNvSpPr>
          <p:nvPr/>
        </p:nvSpPr>
        <p:spPr bwMode="auto">
          <a:xfrm>
            <a:off x="5125085" y="638175"/>
            <a:ext cx="1355090" cy="52197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spcBef>
                <a:spcPct val="50000"/>
              </a:spcBef>
            </a:pPr>
            <a:r>
              <a:rPr lang="zh-CN" altLang="es-ES" sz="2800" b="1">
                <a:solidFill>
                  <a:srgbClr val="FF0000"/>
                </a:solidFill>
                <a:effectLst>
                  <a:outerShdw blurRad="38100" dist="19050" dir="2700000" algn="tl" rotWithShape="0">
                    <a:schemeClr val="dk1">
                      <a:alpha val="40000"/>
                    </a:schemeClr>
                  </a:outerShdw>
                </a:effectLst>
                <a:latin typeface="仿宋" panose="02010609060101010101" charset="-122"/>
                <a:ea typeface="仿宋" panose="02010609060101010101" charset="-122"/>
                <a:sym typeface="+mn-ea"/>
              </a:rPr>
              <a:t>台儿庄</a:t>
            </a:r>
          </a:p>
        </p:txBody>
      </p:sp>
      <p:sp>
        <p:nvSpPr>
          <p:cNvPr id="40970" name="Text Box 10"/>
          <p:cNvSpPr txBox="1">
            <a:spLocks noChangeArrowheads="1"/>
          </p:cNvSpPr>
          <p:nvPr/>
        </p:nvSpPr>
        <p:spPr bwMode="auto">
          <a:xfrm>
            <a:off x="5106670" y="1238250"/>
            <a:ext cx="4145915" cy="52197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spcBef>
                <a:spcPct val="50000"/>
              </a:spcBef>
            </a:pPr>
            <a:r>
              <a:rPr lang="zh-CN" altLang="es-ES" sz="2800" b="1">
                <a:solidFill>
                  <a:srgbClr val="FF0000"/>
                </a:solidFill>
                <a:latin typeface="仿宋" panose="02010609060101010101" charset="-122"/>
                <a:ea typeface="仿宋" panose="02010609060101010101" charset="-122"/>
                <a:sym typeface="+mn-ea"/>
              </a:rPr>
              <a:t>第五战区司令长官李宗仁</a:t>
            </a:r>
          </a:p>
        </p:txBody>
      </p:sp>
      <p:sp>
        <p:nvSpPr>
          <p:cNvPr id="4" name="文本框 3"/>
          <p:cNvSpPr txBox="1"/>
          <p:nvPr/>
        </p:nvSpPr>
        <p:spPr>
          <a:xfrm>
            <a:off x="4293235" y="5378450"/>
            <a:ext cx="1126490" cy="1076325"/>
          </a:xfrm>
          <a:prstGeom prst="rect">
            <a:avLst/>
          </a:prstGeom>
          <a:noFill/>
        </p:spPr>
        <p:txBody>
          <a:bodyPr wrap="square" rtlCol="0" anchor="t">
            <a:spAutoFit/>
          </a:bodyPr>
          <a:lstStyle/>
          <a:p>
            <a:r>
              <a:rPr lang="zh-CN" altLang="en-US" sz="3200" b="1" dirty="0">
                <a:latin typeface="黑体" panose="02010609060101010101" pitchFamily="2" charset="-122"/>
                <a:ea typeface="黑体" panose="02010609060101010101" pitchFamily="2" charset="-122"/>
                <a:sym typeface="+mn-ea"/>
              </a:rPr>
              <a:t>时间：</a:t>
            </a:r>
          </a:p>
          <a:p>
            <a:r>
              <a:rPr lang="zh-CN" altLang="en-US" sz="3200" b="1" dirty="0">
                <a:latin typeface="黑体" panose="02010609060101010101" pitchFamily="2" charset="-122"/>
                <a:ea typeface="黑体" panose="02010609060101010101" pitchFamily="2" charset="-122"/>
                <a:sym typeface="+mn-ea"/>
              </a:rPr>
              <a:t>意义</a:t>
            </a:r>
            <a:r>
              <a:rPr lang="zh-CN" altLang="en-US" sz="2800" b="1" dirty="0">
                <a:latin typeface="黑体" panose="02010609060101010101" pitchFamily="2" charset="-122"/>
                <a:ea typeface="黑体" panose="02010609060101010101" pitchFamily="2" charset="-122"/>
                <a:sym typeface="+mn-ea"/>
              </a:rPr>
              <a:t>：</a:t>
            </a:r>
            <a:endParaRPr lang="zh-CN" altLang="en-US" sz="2800">
              <a:latin typeface="黑体" panose="02010609060101010101" pitchFamily="2" charset="-122"/>
              <a:ea typeface="黑体" panose="02010609060101010101" pitchFamily="2" charset="-122"/>
            </a:endParaRPr>
          </a:p>
        </p:txBody>
      </p:sp>
      <p:sp>
        <p:nvSpPr>
          <p:cNvPr id="5" name="左大括号 4"/>
          <p:cNvSpPr/>
          <p:nvPr/>
        </p:nvSpPr>
        <p:spPr>
          <a:xfrm>
            <a:off x="4147185" y="5480050"/>
            <a:ext cx="146050" cy="1047750"/>
          </a:xfrm>
          <a:prstGeom prst="lef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zh-CN" altLang="en-US"/>
          </a:p>
        </p:txBody>
      </p:sp>
      <p:sp>
        <p:nvSpPr>
          <p:cNvPr id="44037" name="文本框 44036"/>
          <p:cNvSpPr txBox="1"/>
          <p:nvPr/>
        </p:nvSpPr>
        <p:spPr>
          <a:xfrm>
            <a:off x="5419725" y="5867400"/>
            <a:ext cx="4038600" cy="13836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spcBef>
                <a:spcPct val="50000"/>
              </a:spcBef>
            </a:pPr>
            <a:r>
              <a:rPr lang="zh-CN" altLang="en-US" sz="2800" b="1" dirty="0">
                <a:solidFill>
                  <a:srgbClr val="FF0000"/>
                </a:solidFill>
                <a:latin typeface="仿宋" panose="02010609060101010101" charset="-122"/>
                <a:ea typeface="仿宋" panose="02010609060101010101" charset="-122"/>
              </a:rPr>
              <a:t>增强了抗战信心，国际舆论刮目相看，鼓舞盟国斗争</a:t>
            </a:r>
          </a:p>
        </p:txBody>
      </p:sp>
      <p:sp>
        <p:nvSpPr>
          <p:cNvPr id="44036" name="文本框 44035"/>
          <p:cNvSpPr txBox="1"/>
          <p:nvPr/>
        </p:nvSpPr>
        <p:spPr>
          <a:xfrm>
            <a:off x="5419725" y="5345430"/>
            <a:ext cx="2553970" cy="52197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spcBef>
                <a:spcPct val="50000"/>
              </a:spcBef>
            </a:pPr>
            <a:r>
              <a:rPr lang="en-US" altLang="zh-CN" sz="2800" b="1">
                <a:solidFill>
                  <a:srgbClr val="FF0000"/>
                </a:solidFill>
                <a:latin typeface="仿宋" panose="02010609060101010101" charset="-122"/>
                <a:ea typeface="仿宋" panose="02010609060101010101" charset="-122"/>
              </a:rPr>
              <a:t>1941</a:t>
            </a:r>
            <a:r>
              <a:rPr lang="zh-CN" altLang="en-US" sz="2800" b="1" dirty="0">
                <a:solidFill>
                  <a:srgbClr val="FF0000"/>
                </a:solidFill>
                <a:latin typeface="仿宋" panose="02010609060101010101" charset="-122"/>
                <a:ea typeface="仿宋" panose="02010609060101010101" charset="-122"/>
              </a:rPr>
              <a:t>年</a:t>
            </a:r>
            <a:r>
              <a:rPr lang="en-US" altLang="zh-CN" sz="2800" b="1">
                <a:solidFill>
                  <a:srgbClr val="FF0000"/>
                </a:solidFill>
                <a:latin typeface="仿宋" panose="02010609060101010101" charset="-122"/>
                <a:ea typeface="仿宋" panose="02010609060101010101" charset="-122"/>
              </a:rPr>
              <a:t>12</a:t>
            </a:r>
            <a:r>
              <a:rPr lang="zh-CN" altLang="en-US" sz="2800" b="1" dirty="0">
                <a:solidFill>
                  <a:srgbClr val="FF0000"/>
                </a:solidFill>
                <a:latin typeface="仿宋" panose="02010609060101010101" charset="-122"/>
                <a:ea typeface="仿宋" panose="02010609060101010101" charset="-122"/>
              </a:rPr>
              <a:t>月</a:t>
            </a:r>
          </a:p>
        </p:txBody>
      </p:sp>
      <p:sp>
        <p:nvSpPr>
          <p:cNvPr id="7" name="文本框 6"/>
          <p:cNvSpPr txBox="1"/>
          <p:nvPr/>
        </p:nvSpPr>
        <p:spPr>
          <a:xfrm>
            <a:off x="3695700" y="2632075"/>
            <a:ext cx="2067560" cy="2245360"/>
          </a:xfrm>
          <a:prstGeom prst="rect">
            <a:avLst/>
          </a:prstGeom>
          <a:noFill/>
        </p:spPr>
        <p:txBody>
          <a:bodyPr wrap="square" rtlCol="0" anchor="t">
            <a:spAutoFit/>
          </a:bodyPr>
          <a:lstStyle/>
          <a:p>
            <a:pPr marL="0" indent="0">
              <a:buNone/>
            </a:pPr>
            <a:r>
              <a:rPr lang="zh-CN" altLang="en-US" sz="2800" b="1" dirty="0">
                <a:latin typeface="黑体" panose="02010609060101010101" pitchFamily="2" charset="-122"/>
                <a:ea typeface="黑体" panose="02010609060101010101" pitchFamily="2" charset="-122"/>
                <a:sym typeface="+mn-ea"/>
              </a:rPr>
              <a:t>时间：</a:t>
            </a:r>
            <a:endParaRPr lang="zh-CN" altLang="en-US" sz="2800" b="1" dirty="0">
              <a:latin typeface="黑体" panose="02010609060101010101" pitchFamily="2" charset="-122"/>
              <a:ea typeface="黑体" panose="02010609060101010101" pitchFamily="2" charset="-122"/>
            </a:endParaRPr>
          </a:p>
          <a:p>
            <a:pPr marL="0" indent="0">
              <a:buNone/>
            </a:pPr>
            <a:r>
              <a:rPr lang="zh-CN" altLang="en-US" sz="2800" b="1" dirty="0">
                <a:latin typeface="黑体" panose="02010609060101010101" pitchFamily="2" charset="-122"/>
                <a:ea typeface="黑体" panose="02010609060101010101" pitchFamily="2" charset="-122"/>
                <a:sym typeface="+mn-ea"/>
              </a:rPr>
              <a:t>特点：</a:t>
            </a:r>
            <a:endParaRPr lang="zh-CN" altLang="en-US" sz="2800" b="1" dirty="0">
              <a:latin typeface="黑体" panose="02010609060101010101" pitchFamily="2" charset="-122"/>
              <a:ea typeface="黑体" panose="02010609060101010101" pitchFamily="2" charset="-122"/>
            </a:endParaRPr>
          </a:p>
          <a:p>
            <a:pPr marL="0" indent="0">
              <a:buNone/>
            </a:pPr>
            <a:r>
              <a:rPr lang="zh-CN" altLang="en-US" sz="2800" b="1" dirty="0">
                <a:latin typeface="黑体" panose="02010609060101010101" pitchFamily="2" charset="-122"/>
                <a:ea typeface="黑体" panose="02010609060101010101" pitchFamily="2" charset="-122"/>
                <a:sym typeface="+mn-ea"/>
              </a:rPr>
              <a:t>战役：</a:t>
            </a:r>
            <a:endParaRPr lang="zh-CN" altLang="en-US" sz="2800" b="1" dirty="0">
              <a:latin typeface="黑体" panose="02010609060101010101" pitchFamily="2" charset="-122"/>
              <a:ea typeface="黑体" panose="02010609060101010101" pitchFamily="2" charset="-122"/>
            </a:endParaRPr>
          </a:p>
          <a:p>
            <a:pPr marL="0" indent="0">
              <a:buNone/>
            </a:pPr>
            <a:endParaRPr lang="zh-CN" altLang="en-US" sz="2800" b="1" dirty="0">
              <a:latin typeface="黑体" panose="02010609060101010101" pitchFamily="2" charset="-122"/>
              <a:ea typeface="黑体" panose="02010609060101010101" pitchFamily="2" charset="-122"/>
              <a:sym typeface="+mn-ea"/>
            </a:endParaRPr>
          </a:p>
          <a:p>
            <a:pPr marL="0" indent="0">
              <a:buNone/>
            </a:pPr>
            <a:r>
              <a:rPr lang="zh-CN" altLang="en-US" sz="2800" b="1" dirty="0">
                <a:latin typeface="黑体" panose="02010609060101010101" pitchFamily="2" charset="-122"/>
                <a:ea typeface="黑体" panose="02010609060101010101" pitchFamily="2" charset="-122"/>
                <a:sym typeface="+mn-ea"/>
              </a:rPr>
              <a:t>结果：</a:t>
            </a:r>
            <a:endParaRPr lang="zh-CN" altLang="en-US" sz="2800">
              <a:latin typeface="黑体" panose="02010609060101010101" pitchFamily="2" charset="-122"/>
              <a:ea typeface="黑体" panose="02010609060101010101" pitchFamily="2" charset="-122"/>
            </a:endParaRPr>
          </a:p>
        </p:txBody>
      </p:sp>
      <p:sp>
        <p:nvSpPr>
          <p:cNvPr id="8" name="左大括号 7"/>
          <p:cNvSpPr/>
          <p:nvPr/>
        </p:nvSpPr>
        <p:spPr>
          <a:xfrm>
            <a:off x="3451860" y="2632075"/>
            <a:ext cx="243840" cy="2117090"/>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16386" name="文本占位符 35842"/>
          <p:cNvSpPr>
            <a:spLocks noGrp="1"/>
          </p:cNvSpPr>
          <p:nvPr/>
        </p:nvSpPr>
        <p:spPr>
          <a:xfrm>
            <a:off x="-43815" y="671830"/>
            <a:ext cx="9158605" cy="6166485"/>
          </a:xfrm>
          <a:prstGeom prst="rect">
            <a:avLst/>
          </a:prstGeom>
          <a:noFill/>
          <a:ln w="9525">
            <a:noFill/>
          </a:ln>
        </p:spPr>
        <p:txBody>
          <a:bodyPr anchor="t"/>
          <a:lst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endParaRPr lang="zh-CN" altLang="en-US" sz="2800" dirty="0"/>
          </a:p>
          <a:p>
            <a:pPr marL="0" indent="0">
              <a:buNone/>
            </a:pPr>
            <a:endParaRPr lang="zh-CN" altLang="en-US" sz="4000" b="1" dirty="0"/>
          </a:p>
        </p:txBody>
      </p:sp>
      <p:sp>
        <p:nvSpPr>
          <p:cNvPr id="35845" name="文本框 35844"/>
          <p:cNvSpPr txBox="1"/>
          <p:nvPr/>
        </p:nvSpPr>
        <p:spPr>
          <a:xfrm>
            <a:off x="4747260" y="2536190"/>
            <a:ext cx="3624580" cy="52197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spcBef>
                <a:spcPct val="50000"/>
              </a:spcBef>
            </a:pPr>
            <a:r>
              <a:rPr lang="en-US" altLang="zh-CN" sz="2800" b="1">
                <a:solidFill>
                  <a:srgbClr val="FF0000"/>
                </a:solidFill>
                <a:latin typeface="Arial" panose="020B0604020202020204" pitchFamily="34" charset="0"/>
              </a:rPr>
              <a:t>1938</a:t>
            </a:r>
            <a:r>
              <a:rPr lang="zh-CN" altLang="en-US" sz="2800" b="1" dirty="0">
                <a:solidFill>
                  <a:srgbClr val="FF0000"/>
                </a:solidFill>
                <a:latin typeface="Arial" panose="020B0604020202020204" pitchFamily="34" charset="0"/>
              </a:rPr>
              <a:t>年</a:t>
            </a:r>
            <a:r>
              <a:rPr lang="en-US" altLang="zh-CN" sz="2800" b="1">
                <a:solidFill>
                  <a:srgbClr val="FF0000"/>
                </a:solidFill>
                <a:latin typeface="Arial" panose="020B0604020202020204" pitchFamily="34" charset="0"/>
              </a:rPr>
              <a:t>6</a:t>
            </a:r>
            <a:r>
              <a:rPr lang="zh-CN" altLang="en-US" sz="2800" b="1" dirty="0">
                <a:solidFill>
                  <a:srgbClr val="FF0000"/>
                </a:solidFill>
                <a:latin typeface="Arial" panose="020B0604020202020204" pitchFamily="34" charset="0"/>
              </a:rPr>
              <a:t>月</a:t>
            </a:r>
            <a:r>
              <a:rPr lang="en-US" altLang="zh-CN" sz="2800" b="1">
                <a:solidFill>
                  <a:srgbClr val="FF0000"/>
                </a:solidFill>
                <a:latin typeface="Arial" panose="020B0604020202020204" pitchFamily="34" charset="0"/>
              </a:rPr>
              <a:t>~10</a:t>
            </a:r>
            <a:r>
              <a:rPr lang="zh-CN" altLang="en-US" sz="2800" b="1" dirty="0">
                <a:solidFill>
                  <a:srgbClr val="FF0000"/>
                </a:solidFill>
                <a:latin typeface="Arial" panose="020B0604020202020204" pitchFamily="34" charset="0"/>
              </a:rPr>
              <a:t>月下旬</a:t>
            </a:r>
          </a:p>
        </p:txBody>
      </p:sp>
      <p:sp>
        <p:nvSpPr>
          <p:cNvPr id="35846" name="文本框 35845"/>
          <p:cNvSpPr txBox="1"/>
          <p:nvPr/>
        </p:nvSpPr>
        <p:spPr>
          <a:xfrm>
            <a:off x="4747260" y="3058160"/>
            <a:ext cx="5132070" cy="4603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spcBef>
                <a:spcPct val="50000"/>
              </a:spcBef>
            </a:pPr>
            <a:r>
              <a:rPr lang="zh-CN" altLang="en-US" sz="2400" b="1" dirty="0">
                <a:solidFill>
                  <a:srgbClr val="FF0000"/>
                </a:solidFill>
                <a:latin typeface="仿宋" panose="02010609060101010101" charset="-122"/>
                <a:ea typeface="仿宋" panose="02010609060101010101" charset="-122"/>
              </a:rPr>
              <a:t>战线最长、规模最大、持续时间最久</a:t>
            </a:r>
          </a:p>
        </p:txBody>
      </p:sp>
      <p:sp>
        <p:nvSpPr>
          <p:cNvPr id="35847" name="文本框 35846"/>
          <p:cNvSpPr txBox="1"/>
          <p:nvPr/>
        </p:nvSpPr>
        <p:spPr>
          <a:xfrm>
            <a:off x="4747260" y="3534410"/>
            <a:ext cx="4504690" cy="52197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spcBef>
                <a:spcPct val="50000"/>
              </a:spcBef>
            </a:pPr>
            <a:r>
              <a:rPr lang="zh-CN" altLang="en-US" sz="2800" b="1" dirty="0">
                <a:solidFill>
                  <a:srgbClr val="FF0000"/>
                </a:solidFill>
                <a:latin typeface="Arial" panose="020B0604020202020204" pitchFamily="34" charset="0"/>
              </a:rPr>
              <a:t>田家镇保卫战、万家岭大捷</a:t>
            </a:r>
          </a:p>
        </p:txBody>
      </p:sp>
      <p:sp>
        <p:nvSpPr>
          <p:cNvPr id="35848" name="文本框 35847"/>
          <p:cNvSpPr txBox="1"/>
          <p:nvPr/>
        </p:nvSpPr>
        <p:spPr>
          <a:xfrm>
            <a:off x="4765675" y="4177030"/>
            <a:ext cx="4349115" cy="95313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spcBef>
                <a:spcPct val="50000"/>
              </a:spcBef>
            </a:pPr>
            <a:r>
              <a:rPr lang="zh-CN" altLang="en-US" sz="2800" b="1" dirty="0">
                <a:solidFill>
                  <a:srgbClr val="FF0000"/>
                </a:solidFill>
                <a:latin typeface="Arial" panose="020B0604020202020204" pitchFamily="34" charset="0"/>
              </a:rPr>
              <a:t>日军多方包围武汉，国民政府被迫放弃</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968"/>
                                        </p:tgtEl>
                                        <p:attrNameLst>
                                          <p:attrName>style.visibility</p:attrName>
                                        </p:attrNameLst>
                                      </p:cBhvr>
                                      <p:to>
                                        <p:strVal val="visible"/>
                                      </p:to>
                                    </p:set>
                                    <p:animEffect transition="in" filter="checkerboard(across)">
                                      <p:cBhvr>
                                        <p:cTn id="7" dur="500"/>
                                        <p:tgtEl>
                                          <p:spTgt spid="40968"/>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0969"/>
                                        </p:tgtEl>
                                        <p:attrNameLst>
                                          <p:attrName>style.visibility</p:attrName>
                                        </p:attrNameLst>
                                      </p:cBhvr>
                                      <p:to>
                                        <p:strVal val="visible"/>
                                      </p:to>
                                    </p:set>
                                    <p:animEffect transition="in" filter="checkerboard(across)">
                                      <p:cBhvr>
                                        <p:cTn id="10" dur="500"/>
                                        <p:tgtEl>
                                          <p:spTgt spid="40969"/>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0970"/>
                                        </p:tgtEl>
                                        <p:attrNameLst>
                                          <p:attrName>style.visibility</p:attrName>
                                        </p:attrNameLst>
                                      </p:cBhvr>
                                      <p:to>
                                        <p:strVal val="visible"/>
                                      </p:to>
                                    </p:set>
                                    <p:animEffect transition="in" filter="checkerboard(across)">
                                      <p:cBhvr>
                                        <p:cTn id="13" dur="500"/>
                                        <p:tgtEl>
                                          <p:spTgt spid="40970"/>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40971"/>
                                        </p:tgtEl>
                                        <p:attrNameLst>
                                          <p:attrName>style.visibility</p:attrName>
                                        </p:attrNameLst>
                                      </p:cBhvr>
                                      <p:to>
                                        <p:strVal val="visible"/>
                                      </p:to>
                                    </p:set>
                                    <p:animEffect transition="in" filter="checkerboard(across)">
                                      <p:cBhvr>
                                        <p:cTn id="16" dur="500"/>
                                        <p:tgtEl>
                                          <p:spTgt spid="40971"/>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35845"/>
                                        </p:tgtEl>
                                        <p:attrNameLst>
                                          <p:attrName>style.visibility</p:attrName>
                                        </p:attrNameLst>
                                      </p:cBhvr>
                                      <p:to>
                                        <p:strVal val="visible"/>
                                      </p:to>
                                    </p:set>
                                    <p:animEffect transition="in" filter="checkerboard(across)">
                                      <p:cBhvr>
                                        <p:cTn id="19" dur="500"/>
                                        <p:tgtEl>
                                          <p:spTgt spid="35845"/>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35846"/>
                                        </p:tgtEl>
                                        <p:attrNameLst>
                                          <p:attrName>style.visibility</p:attrName>
                                        </p:attrNameLst>
                                      </p:cBhvr>
                                      <p:to>
                                        <p:strVal val="visible"/>
                                      </p:to>
                                    </p:set>
                                    <p:animEffect transition="in" filter="checkerboard(across)">
                                      <p:cBhvr>
                                        <p:cTn id="22" dur="500"/>
                                        <p:tgtEl>
                                          <p:spTgt spid="35846"/>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35847"/>
                                        </p:tgtEl>
                                        <p:attrNameLst>
                                          <p:attrName>style.visibility</p:attrName>
                                        </p:attrNameLst>
                                      </p:cBhvr>
                                      <p:to>
                                        <p:strVal val="visible"/>
                                      </p:to>
                                    </p:set>
                                    <p:animEffect transition="in" filter="checkerboard(across)">
                                      <p:cBhvr>
                                        <p:cTn id="25" dur="500"/>
                                        <p:tgtEl>
                                          <p:spTgt spid="3584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35848"/>
                                        </p:tgtEl>
                                        <p:attrNameLst>
                                          <p:attrName>style.visibility</p:attrName>
                                        </p:attrNameLst>
                                      </p:cBhvr>
                                      <p:to>
                                        <p:strVal val="visible"/>
                                      </p:to>
                                    </p:set>
                                    <p:animEffect transition="in" filter="checkerboard(across)">
                                      <p:cBhvr>
                                        <p:cTn id="28" dur="500"/>
                                        <p:tgtEl>
                                          <p:spTgt spid="35848"/>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44036"/>
                                        </p:tgtEl>
                                        <p:attrNameLst>
                                          <p:attrName>style.visibility</p:attrName>
                                        </p:attrNameLst>
                                      </p:cBhvr>
                                      <p:to>
                                        <p:strVal val="visible"/>
                                      </p:to>
                                    </p:set>
                                    <p:animEffect transition="in" filter="checkerboard(across)">
                                      <p:cBhvr>
                                        <p:cTn id="31" dur="500"/>
                                        <p:tgtEl>
                                          <p:spTgt spid="44036"/>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44037"/>
                                        </p:tgtEl>
                                        <p:attrNameLst>
                                          <p:attrName>style.visibility</p:attrName>
                                        </p:attrNameLst>
                                      </p:cBhvr>
                                      <p:to>
                                        <p:strVal val="visible"/>
                                      </p:to>
                                    </p:set>
                                    <p:animEffect transition="in" filter="checkerboard(across)">
                                      <p:cBhvr>
                                        <p:cTn id="34" dur="500"/>
                                        <p:tgtEl>
                                          <p:spTgt spid="44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1" grpId="0" animBg="1"/>
      <p:bldP spid="40968" grpId="0" animBg="1"/>
      <p:bldP spid="40969" grpId="0" animBg="1"/>
      <p:bldP spid="40970" grpId="0" animBg="1"/>
      <p:bldP spid="44037" grpId="0" animBg="1"/>
      <p:bldP spid="44036" grpId="0" animBg="1"/>
      <p:bldP spid="35845" grpId="0" animBg="1"/>
      <p:bldP spid="35846" grpId="0" bldLvl="0" animBg="1"/>
      <p:bldP spid="35847" grpId="0" animBg="1"/>
      <p:bldP spid="3584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13314" name="矩形 44034"/>
          <p:cNvSpPr>
            <a:spLocks noGrp="1"/>
          </p:cNvSpPr>
          <p:nvPr/>
        </p:nvSpPr>
        <p:spPr>
          <a:xfrm>
            <a:off x="539750" y="404813"/>
            <a:ext cx="7772400" cy="1143000"/>
          </a:xfrm>
          <a:prstGeom prst="rect">
            <a:avLst/>
          </a:prstGeom>
          <a:noFill/>
          <a:ln w="9525" cap="flat" cmpd="sng">
            <a:solidFill>
              <a:schemeClr val="bg1"/>
            </a:solidFill>
            <a:prstDash val="solid"/>
            <a:miter/>
            <a:headEnd type="none" w="med" len="med"/>
            <a:tailEnd type="none" w="med" len="med"/>
          </a:ln>
        </p:spPr>
        <p:txBody>
          <a:bodyPr anchor="ctr"/>
          <a:lstStyle/>
          <a:p>
            <a:pPr algn="ctr"/>
            <a:r>
              <a:rPr lang="zh-CN" altLang="en-US" sz="4400" b="1">
                <a:solidFill>
                  <a:srgbClr val="FF0000"/>
                </a:solidFill>
                <a:latin typeface="黑体" panose="02010609060101010101" pitchFamily="2" charset="-122"/>
                <a:ea typeface="黑体" panose="02010609060101010101" pitchFamily="2" charset="-122"/>
              </a:rPr>
              <a:t>囚</a:t>
            </a:r>
            <a:r>
              <a:rPr lang="zh-CN" altLang="en-US" sz="6000" b="1">
                <a:solidFill>
                  <a:srgbClr val="FF0000"/>
                </a:solidFill>
                <a:latin typeface="黑体" panose="02010609060101010101" pitchFamily="2" charset="-122"/>
                <a:ea typeface="黑体" panose="02010609060101010101" pitchFamily="2" charset="-122"/>
              </a:rPr>
              <a:t> </a:t>
            </a:r>
            <a:r>
              <a:rPr lang="zh-CN" altLang="en-US" sz="4400" b="1">
                <a:solidFill>
                  <a:srgbClr val="FF0000"/>
                </a:solidFill>
                <a:latin typeface="黑体" panose="02010609060101010101" pitchFamily="2" charset="-122"/>
                <a:ea typeface="黑体" panose="02010609060101010101" pitchFamily="2" charset="-122"/>
              </a:rPr>
              <a:t>笼 政 策</a:t>
            </a:r>
          </a:p>
        </p:txBody>
      </p:sp>
      <p:sp>
        <p:nvSpPr>
          <p:cNvPr id="13315" name="文本框 44035"/>
          <p:cNvSpPr txBox="1"/>
          <p:nvPr/>
        </p:nvSpPr>
        <p:spPr>
          <a:xfrm>
            <a:off x="-100012" y="1701800"/>
            <a:ext cx="8920162" cy="639763"/>
          </a:xfrm>
          <a:prstGeom prst="rect">
            <a:avLst/>
          </a:prstGeom>
          <a:noFill/>
          <a:ln w="9525">
            <a:noFill/>
          </a:ln>
        </p:spPr>
        <p:txBody>
          <a:bodyPr anchor="t">
            <a:spAutoFit/>
          </a:bodyPr>
          <a:lstStyle/>
          <a:p>
            <a:r>
              <a:rPr lang="en-US" altLang="zh-CN" sz="3600" b="1" dirty="0">
                <a:solidFill>
                  <a:srgbClr val="000000"/>
                </a:solidFill>
                <a:latin typeface="黑体" panose="02010609060101010101" pitchFamily="2" charset="-122"/>
                <a:ea typeface="黑体" panose="02010609060101010101" pitchFamily="2" charset="-122"/>
              </a:rPr>
              <a:t>    </a:t>
            </a:r>
            <a:r>
              <a:rPr lang="zh-CN" altLang="en-US" sz="3600" b="1" dirty="0">
                <a:solidFill>
                  <a:srgbClr val="000000"/>
                </a:solidFill>
                <a:latin typeface="黑体" panose="02010609060101010101" pitchFamily="2" charset="-122"/>
                <a:ea typeface="黑体" panose="02010609060101010101" pitchFamily="2" charset="-122"/>
              </a:rPr>
              <a:t>以“铁路为柱，公路为链，碉堡为锁”。</a:t>
            </a:r>
          </a:p>
        </p:txBody>
      </p:sp>
      <p:pic>
        <p:nvPicPr>
          <p:cNvPr id="13316" name="图片 44036" descr="日军为封锁抗日根据地修筑的碉堡、封锁沟"/>
          <p:cNvPicPr>
            <a:picLocks noChangeAspect="1"/>
          </p:cNvPicPr>
          <p:nvPr/>
        </p:nvPicPr>
        <p:blipFill>
          <a:blip r:embed="rId3"/>
          <a:stretch>
            <a:fillRect/>
          </a:stretch>
        </p:blipFill>
        <p:spPr>
          <a:xfrm>
            <a:off x="539750" y="2636838"/>
            <a:ext cx="7777163" cy="3810000"/>
          </a:xfrm>
          <a:prstGeom prst="rect">
            <a:avLst/>
          </a:prstGeom>
          <a:noFill/>
          <a:ln w="9525">
            <a:noFill/>
          </a:ln>
        </p:spPr>
      </p:pic>
      <p:sp>
        <p:nvSpPr>
          <p:cNvPr id="44038" name="椭圆 44037"/>
          <p:cNvSpPr/>
          <p:nvPr/>
        </p:nvSpPr>
        <p:spPr>
          <a:xfrm>
            <a:off x="2484438" y="620713"/>
            <a:ext cx="2159000" cy="936625"/>
          </a:xfrm>
          <a:prstGeom prst="ellipse">
            <a:avLst/>
          </a:prstGeom>
          <a:noFill/>
          <a:ln w="38100" cap="flat" cmpd="sng">
            <a:solidFill>
              <a:srgbClr val="0033CC"/>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4038"/>
                                        </p:tgtEl>
                                        <p:attrNameLst>
                                          <p:attrName>style.visibility</p:attrName>
                                        </p:attrNameLst>
                                      </p:cBhvr>
                                      <p:to>
                                        <p:strVal val="visible"/>
                                      </p:to>
                                    </p:set>
                                    <p:anim calcmode="lin" valueType="num">
                                      <p:cBhvr additive="base">
                                        <p:cTn id="7" dur="500" fill="hold"/>
                                        <p:tgtEl>
                                          <p:spTgt spid="44038"/>
                                        </p:tgtEl>
                                        <p:attrNameLst>
                                          <p:attrName>ppt_x</p:attrName>
                                        </p:attrNameLst>
                                      </p:cBhvr>
                                      <p:tavLst>
                                        <p:tav tm="0">
                                          <p:val>
                                            <p:strVal val="#ppt_x"/>
                                          </p:val>
                                        </p:tav>
                                        <p:tav tm="100000">
                                          <p:val>
                                            <p:strVal val="#ppt_x"/>
                                          </p:val>
                                        </p:tav>
                                      </p:tavLst>
                                    </p:anim>
                                    <p:anim calcmode="lin" valueType="num">
                                      <p:cBhvr additive="base">
                                        <p:cTn id="8" dur="500" fill="hold"/>
                                        <p:tgtEl>
                                          <p:spTgt spid="440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14338" name="文本框 71683"/>
          <p:cNvSpPr txBox="1"/>
          <p:nvPr/>
        </p:nvSpPr>
        <p:spPr>
          <a:xfrm>
            <a:off x="755650" y="620713"/>
            <a:ext cx="1809750" cy="579437"/>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百团大战</a:t>
            </a:r>
          </a:p>
        </p:txBody>
      </p:sp>
      <p:sp>
        <p:nvSpPr>
          <p:cNvPr id="14339" name="Line 3"/>
          <p:cNvSpPr/>
          <p:nvPr/>
        </p:nvSpPr>
        <p:spPr>
          <a:xfrm>
            <a:off x="755650" y="1412875"/>
            <a:ext cx="7345363" cy="0"/>
          </a:xfrm>
          <a:prstGeom prst="line">
            <a:avLst/>
          </a:prstGeom>
          <a:ln w="57150" cap="flat" cmpd="thinThick">
            <a:solidFill>
              <a:srgbClr val="FF3300"/>
            </a:solidFill>
            <a:prstDash val="solid"/>
            <a:round/>
            <a:headEnd type="none" w="med" len="med"/>
            <a:tailEnd type="none" w="med" len="med"/>
          </a:ln>
        </p:spPr>
      </p:sp>
      <p:pic>
        <p:nvPicPr>
          <p:cNvPr id="32787" name="Picture 19" descr="http://www.ax999.org/admin/buyokedit/UploadFile/200711201821308.jpg"/>
          <p:cNvPicPr>
            <a:picLocks noChangeAspect="1" noChangeArrowheads="1"/>
          </p:cNvPicPr>
          <p:nvPr/>
        </p:nvPicPr>
        <p:blipFill rotWithShape="1">
          <a:blip r:embed="rId3"/>
          <a:srcRect b="24930"/>
          <a:stretch>
            <a:fillRect/>
          </a:stretch>
        </p:blipFill>
        <p:spPr bwMode="auto">
          <a:xfrm>
            <a:off x="611188" y="1628775"/>
            <a:ext cx="2520950" cy="155416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2791" name="Picture 23" descr="http://img.daqi.com/upload/slidepic/2010-07-13/18_1278990901_2926019.jpg"/>
          <p:cNvPicPr>
            <a:picLocks noChangeAspect="1" noChangeArrowheads="1"/>
          </p:cNvPicPr>
          <p:nvPr/>
        </p:nvPicPr>
        <p:blipFill rotWithShape="1">
          <a:blip r:embed="rId4"/>
          <a:srcRect t="19219" b="24754"/>
          <a:stretch>
            <a:fillRect/>
          </a:stretch>
        </p:blipFill>
        <p:spPr bwMode="auto">
          <a:xfrm>
            <a:off x="3276600" y="1628775"/>
            <a:ext cx="2447925" cy="14986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2789" name="Picture 21" descr="http://www.ilishi.com/wp-content/uploads/auto_save_image/2010/02/163637lyH.jpg"/>
          <p:cNvPicPr>
            <a:picLocks noChangeAspect="1" noChangeArrowheads="1"/>
          </p:cNvPicPr>
          <p:nvPr/>
        </p:nvPicPr>
        <p:blipFill rotWithShape="1">
          <a:blip r:embed="rId5"/>
          <a:srcRect t="28439" b="10789"/>
          <a:stretch>
            <a:fillRect/>
          </a:stretch>
        </p:blipFill>
        <p:spPr bwMode="auto">
          <a:xfrm>
            <a:off x="5868988" y="1628775"/>
            <a:ext cx="2303463" cy="150653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cxnSp>
        <p:nvCxnSpPr>
          <p:cNvPr id="20" name="直接连接符 19"/>
          <p:cNvCxnSpPr/>
          <p:nvPr/>
        </p:nvCxnSpPr>
        <p:spPr>
          <a:xfrm>
            <a:off x="827088" y="3500438"/>
            <a:ext cx="7705725"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14344" name="Text Box 15"/>
          <p:cNvSpPr txBox="1"/>
          <p:nvPr/>
        </p:nvSpPr>
        <p:spPr>
          <a:xfrm>
            <a:off x="900113" y="3860800"/>
            <a:ext cx="7345362" cy="914400"/>
          </a:xfrm>
          <a:prstGeom prst="rect">
            <a:avLst/>
          </a:prstGeom>
          <a:noFill/>
          <a:ln w="9525">
            <a:noFill/>
          </a:ln>
        </p:spPr>
        <p:txBody>
          <a:bodyPr lIns="0" tIns="0" rIns="0" bIns="0" anchor="t" anchorCtr="1">
            <a:spAutoFit/>
          </a:bodyPr>
          <a:lstStyle/>
          <a:p>
            <a:pPr>
              <a:lnSpc>
                <a:spcPts val="2400"/>
              </a:lnSpc>
            </a:pPr>
            <a:r>
              <a:rPr lang="zh-CN" altLang="en-US" sz="2800" b="1" dirty="0">
                <a:latin typeface="Arial" panose="020B0604020202020204" pitchFamily="34" charset="0"/>
                <a:ea typeface="黑体" panose="02010609060101010101" pitchFamily="2" charset="-122"/>
              </a:rPr>
              <a:t>日军对抗日根据地进行“扫荡”，实行杀光、</a:t>
            </a:r>
          </a:p>
          <a:p>
            <a:pPr>
              <a:lnSpc>
                <a:spcPts val="2400"/>
              </a:lnSpc>
            </a:pPr>
            <a:endParaRPr lang="zh-CN" altLang="en-US" sz="2800" b="1" dirty="0">
              <a:latin typeface="Arial" panose="020B0604020202020204" pitchFamily="34" charset="0"/>
              <a:ea typeface="黑体" panose="02010609060101010101" pitchFamily="2" charset="-122"/>
            </a:endParaRPr>
          </a:p>
          <a:p>
            <a:pPr>
              <a:lnSpc>
                <a:spcPts val="2400"/>
              </a:lnSpc>
            </a:pPr>
            <a:r>
              <a:rPr lang="zh-CN" altLang="en-US" sz="2800" b="1" dirty="0">
                <a:latin typeface="Arial" panose="020B0604020202020204" pitchFamily="34" charset="0"/>
                <a:ea typeface="黑体" panose="02010609060101010101" pitchFamily="2" charset="-122"/>
              </a:rPr>
              <a:t>抢光、烧光的</a:t>
            </a:r>
            <a:r>
              <a:rPr lang="zh-CN" altLang="en-US" sz="2800" b="1" dirty="0">
                <a:solidFill>
                  <a:srgbClr val="C00000"/>
                </a:solidFill>
                <a:latin typeface="Arial" panose="020B0604020202020204" pitchFamily="34" charset="0"/>
                <a:ea typeface="黑体" panose="02010609060101010101" pitchFamily="2" charset="-122"/>
              </a:rPr>
              <a:t>“三光”政策</a:t>
            </a:r>
            <a:r>
              <a:rPr lang="zh-CN" altLang="en-US" sz="2800" b="1" dirty="0">
                <a:latin typeface="Arial" panose="020B0604020202020204" pitchFamily="34" charset="0"/>
                <a:ea typeface="黑体" panose="02010609060101010101" pitchFamily="2" charset="-122"/>
              </a:rPr>
              <a: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15362" name="Picture 2" descr="C:\Users\Administrator\Desktop\30d75b142f47bbf420c76e3ad6485f3f.jpg"/>
          <p:cNvPicPr>
            <a:picLocks noChangeAspect="1"/>
          </p:cNvPicPr>
          <p:nvPr/>
        </p:nvPicPr>
        <p:blipFill>
          <a:blip r:embed="rId3"/>
          <a:stretch>
            <a:fillRect/>
          </a:stretch>
        </p:blipFill>
        <p:spPr>
          <a:xfrm>
            <a:off x="468313" y="1196975"/>
            <a:ext cx="5903912" cy="4321175"/>
          </a:xfrm>
          <a:prstGeom prst="rect">
            <a:avLst/>
          </a:prstGeom>
          <a:noFill/>
          <a:ln w="9525">
            <a:noFill/>
          </a:ln>
        </p:spPr>
      </p:pic>
      <p:sp>
        <p:nvSpPr>
          <p:cNvPr id="15363" name="TextBox 3"/>
          <p:cNvSpPr txBox="1"/>
          <p:nvPr/>
        </p:nvSpPr>
        <p:spPr>
          <a:xfrm>
            <a:off x="1692275" y="549275"/>
            <a:ext cx="3816350" cy="528638"/>
          </a:xfrm>
          <a:prstGeom prst="rect">
            <a:avLst/>
          </a:prstGeom>
          <a:solidFill>
            <a:schemeClr val="bg1"/>
          </a:solidFill>
          <a:ln w="9525" cap="flat" cmpd="sng">
            <a:solidFill>
              <a:schemeClr val="bg1"/>
            </a:solidFill>
            <a:prstDash val="solid"/>
            <a:miter/>
            <a:headEnd type="none" w="med" len="med"/>
            <a:tailEnd type="none" w="med" len="med"/>
          </a:ln>
        </p:spPr>
        <p:txBody>
          <a:bodyPr anchor="t">
            <a:spAutoFit/>
          </a:bodyPr>
          <a:lstStyle/>
          <a:p>
            <a:r>
              <a:rPr lang="en-US" altLang="zh-CN" sz="2800" b="1" dirty="0">
                <a:latin typeface="Arial" panose="020B0604020202020204" pitchFamily="34" charset="0"/>
                <a:ea typeface="华文楷体" pitchFamily="2" charset="-122"/>
              </a:rPr>
              <a:t>  </a:t>
            </a:r>
            <a:r>
              <a:rPr lang="zh-CN" altLang="en-US" sz="2800" b="1" dirty="0">
                <a:latin typeface="Arial" panose="020B0604020202020204" pitchFamily="34" charset="0"/>
                <a:ea typeface="华文楷体" pitchFamily="2" charset="-122"/>
              </a:rPr>
              <a:t>抗日军民破袭铁路线</a:t>
            </a:r>
          </a:p>
        </p:txBody>
      </p:sp>
      <p:sp>
        <p:nvSpPr>
          <p:cNvPr id="36872" name="文本框 36871"/>
          <p:cNvSpPr txBox="1"/>
          <p:nvPr/>
        </p:nvSpPr>
        <p:spPr>
          <a:xfrm>
            <a:off x="6948488" y="1773238"/>
            <a:ext cx="1465262" cy="3444875"/>
          </a:xfrm>
          <a:prstGeom prst="rect">
            <a:avLst/>
          </a:prstGeom>
          <a:noFill/>
          <a:ln w="9525">
            <a:noFill/>
          </a:ln>
        </p:spPr>
        <p:txBody>
          <a:bodyPr vert="eaVert" wrap="none" anchor="t">
            <a:spAutoFit/>
          </a:bodyPr>
          <a:lstStyle/>
          <a:p>
            <a:r>
              <a:rPr lang="zh-CN" altLang="en-US" sz="2800" b="1" dirty="0">
                <a:solidFill>
                  <a:srgbClr val="FF3300"/>
                </a:solidFill>
                <a:latin typeface="黑体" panose="02010609060101010101" pitchFamily="2" charset="-122"/>
                <a:ea typeface="黑体" panose="02010609060101010101" pitchFamily="2" charset="-122"/>
              </a:rPr>
              <a:t>不 留 一 条 铁 轨！</a:t>
            </a:r>
          </a:p>
          <a:p>
            <a:r>
              <a:rPr lang="zh-CN" altLang="en-US" sz="2800" b="1" dirty="0">
                <a:solidFill>
                  <a:srgbClr val="FF3300"/>
                </a:solidFill>
                <a:latin typeface="黑体" panose="02010609060101010101" pitchFamily="2" charset="-122"/>
                <a:ea typeface="黑体" panose="02010609060101010101" pitchFamily="2" charset="-122"/>
              </a:rPr>
              <a:t>不 留 一 根 枕 木！</a:t>
            </a:r>
          </a:p>
          <a:p>
            <a:r>
              <a:rPr lang="zh-CN" altLang="en-US" sz="2800" b="1" dirty="0">
                <a:solidFill>
                  <a:srgbClr val="FF3300"/>
                </a:solidFill>
                <a:latin typeface="黑体" panose="02010609060101010101" pitchFamily="2" charset="-122"/>
                <a:ea typeface="黑体" panose="02010609060101010101" pitchFamily="2" charset="-122"/>
              </a:rPr>
              <a:t>不 留 一 座 桥 梁！</a:t>
            </a:r>
          </a:p>
        </p:txBody>
      </p:sp>
      <p:sp>
        <p:nvSpPr>
          <p:cNvPr id="36873" name="文本框 36872"/>
          <p:cNvSpPr txBox="1"/>
          <p:nvPr/>
        </p:nvSpPr>
        <p:spPr>
          <a:xfrm>
            <a:off x="6718300" y="1004888"/>
            <a:ext cx="1814513" cy="579437"/>
          </a:xfrm>
          <a:prstGeom prst="rect">
            <a:avLst/>
          </a:prstGeom>
          <a:noFill/>
          <a:ln w="9525">
            <a:noFill/>
          </a:ln>
        </p:spPr>
        <p:txBody>
          <a:bodyPr wrap="none" anchor="t">
            <a:spAutoFit/>
          </a:bodyPr>
          <a:lstStyle/>
          <a:p>
            <a:r>
              <a:rPr lang="en-US" altLang="zh-CN" sz="3200" b="1" dirty="0">
                <a:latin typeface="Arial" panose="020B0604020202020204" pitchFamily="34" charset="0"/>
                <a:ea typeface="黑体" panose="02010609060101010101" pitchFamily="2" charset="-122"/>
              </a:rPr>
              <a:t>“</a:t>
            </a:r>
            <a:r>
              <a:rPr lang="zh-CN" altLang="en-US" sz="3200" b="1" dirty="0">
                <a:latin typeface="Arial" panose="020B0604020202020204" pitchFamily="34" charset="0"/>
                <a:ea typeface="黑体" panose="02010609060101010101" pitchFamily="2" charset="-122"/>
              </a:rPr>
              <a:t>破袭战”</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6873"/>
                                        </p:tgtEl>
                                        <p:attrNameLst>
                                          <p:attrName>style.visibility</p:attrName>
                                        </p:attrNameLst>
                                      </p:cBhvr>
                                      <p:to>
                                        <p:strVal val="visible"/>
                                      </p:to>
                                    </p:set>
                                    <p:animEffect transition="in" filter="slide(fromBottom)">
                                      <p:cBhvr>
                                        <p:cTn id="7" dur="500"/>
                                        <p:tgtEl>
                                          <p:spTgt spid="3687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6872"/>
                                        </p:tgtEl>
                                        <p:attrNameLst>
                                          <p:attrName>style.visibility</p:attrName>
                                        </p:attrNameLst>
                                      </p:cBhvr>
                                      <p:to>
                                        <p:strVal val="visible"/>
                                      </p:to>
                                    </p:set>
                                    <p:anim calcmode="lin" valueType="num">
                                      <p:cBhvr additive="base">
                                        <p:cTn id="12" dur="500" fill="hold"/>
                                        <p:tgtEl>
                                          <p:spTgt spid="36872"/>
                                        </p:tgtEl>
                                        <p:attrNameLst>
                                          <p:attrName>ppt_x</p:attrName>
                                        </p:attrNameLst>
                                      </p:cBhvr>
                                      <p:tavLst>
                                        <p:tav tm="0">
                                          <p:val>
                                            <p:strVal val="#ppt_x"/>
                                          </p:val>
                                        </p:tav>
                                        <p:tav tm="100000">
                                          <p:val>
                                            <p:strVal val="#ppt_x"/>
                                          </p:val>
                                        </p:tav>
                                      </p:tavLst>
                                    </p:anim>
                                    <p:anim calcmode="lin" valueType="num">
                                      <p:cBhvr additive="base">
                                        <p:cTn id="13" dur="500" fill="hold"/>
                                        <p:tgtEl>
                                          <p:spTgt spid="368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2" grpId="0"/>
      <p:bldP spid="36873"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rotWithShape="0">
          <a:blip r:embed="rId4"/>
          <a:stretch>
            <a:fillRect/>
          </a:stretch>
        </a:blipFill>
        <a:effectLst/>
      </p:bgPr>
    </p:bg>
    <p:spTree>
      <p:nvGrpSpPr>
        <p:cNvPr id="1" name=""/>
        <p:cNvGrpSpPr/>
        <p:nvPr/>
      </p:nvGrpSpPr>
      <p:grpSpPr>
        <a:xfrm>
          <a:off x="0" y="0"/>
          <a:ext cx="0" cy="0"/>
          <a:chOff x="0" y="0"/>
          <a:chExt cx="0" cy="0"/>
        </a:xfrm>
      </p:grpSpPr>
      <p:grpSp>
        <p:nvGrpSpPr>
          <p:cNvPr id="16386" name="组合 10248"/>
          <p:cNvGrpSpPr/>
          <p:nvPr/>
        </p:nvGrpSpPr>
        <p:grpSpPr>
          <a:xfrm>
            <a:off x="755650" y="620713"/>
            <a:ext cx="5113338" cy="719137"/>
            <a:chOff x="748" y="482"/>
            <a:chExt cx="3221" cy="453"/>
          </a:xfrm>
        </p:grpSpPr>
        <p:sp>
          <p:nvSpPr>
            <p:cNvPr id="16387" name="Line 3"/>
            <p:cNvSpPr/>
            <p:nvPr/>
          </p:nvSpPr>
          <p:spPr>
            <a:xfrm>
              <a:off x="793" y="935"/>
              <a:ext cx="3176" cy="0"/>
            </a:xfrm>
            <a:prstGeom prst="line">
              <a:avLst/>
            </a:prstGeom>
            <a:ln w="57150" cap="flat" cmpd="thinThick">
              <a:solidFill>
                <a:srgbClr val="FF3300"/>
              </a:solidFill>
              <a:prstDash val="solid"/>
              <a:round/>
              <a:headEnd type="none" w="med" len="med"/>
              <a:tailEnd type="none" w="med" len="med"/>
            </a:ln>
          </p:spPr>
        </p:sp>
        <p:sp>
          <p:nvSpPr>
            <p:cNvPr id="16388" name="文本框 10245"/>
            <p:cNvSpPr txBox="1"/>
            <p:nvPr/>
          </p:nvSpPr>
          <p:spPr>
            <a:xfrm>
              <a:off x="748" y="482"/>
              <a:ext cx="1140" cy="365"/>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百团大战</a:t>
              </a:r>
            </a:p>
          </p:txBody>
        </p:sp>
      </p:grpSp>
      <p:pic>
        <p:nvPicPr>
          <p:cNvPr id="10247" name="百团大战.MPG">
            <a:hlinkClick r:id="" action="ppaction://media"/>
          </p:cNvPr>
          <p:cNvPicPr>
            <a:picLocks noGrp="1" noRot="1" noChangeAspect="1"/>
          </p:cNvPicPr>
          <p:nvPr>
            <p:ph idx="4294967295"/>
            <a:videoFile r:link="rId2"/>
            <p:extLst>
              <p:ext uri="{DAA4B4D4-6D71-4841-9C94-3DE7FCFB9230}">
                <p14:media xmlns:p14="http://schemas.microsoft.com/office/powerpoint/2010/main" r:link="rId1"/>
              </p:ext>
            </p:extLst>
          </p:nvPr>
        </p:nvPicPr>
        <p:blipFill>
          <a:blip r:embed="rId5"/>
          <a:stretch>
            <a:fillRect/>
          </a:stretch>
        </p:blipFill>
        <p:spPr>
          <a:xfrm>
            <a:off x="1692275" y="1700213"/>
            <a:ext cx="5111750" cy="3767137"/>
          </a:xfr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24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247"/>
                                        </p:tgtEl>
                                      </p:cBhvr>
                                    </p:cmd>
                                  </p:childTnLst>
                                </p:cTn>
                              </p:par>
                            </p:childTnLst>
                          </p:cTn>
                        </p:par>
                      </p:childTnLst>
                    </p:cTn>
                  </p:par>
                </p:childTnLst>
              </p:cTn>
              <p:nextCondLst>
                <p:cond evt="onClick" delay="0">
                  <p:tgtEl>
                    <p:spTgt spid="10247"/>
                  </p:tgtEl>
                </p:cond>
              </p:nextCondLst>
            </p:seq>
            <p:video>
              <p:cMediaNode>
                <p:cTn id="7" fill="hold" display="0">
                  <p:stCondLst>
                    <p:cond delay="indefinite"/>
                  </p:stCondLst>
                  <p:endCondLst>
                    <p:cond evt="onNext" delay="0">
                      <p:tgtEl>
                        <p:sldTgt/>
                      </p:tgtEl>
                    </p:cond>
                    <p:cond evt="onPrev" delay="0">
                      <p:tgtEl>
                        <p:sldTgt/>
                      </p:tgtEl>
                    </p:cond>
                  </p:endCondLst>
                </p:cTn>
                <p:tgtEl>
                  <p:spTgt spid="10247"/>
                </p:tgtEl>
              </p:cMediaNode>
            </p:vide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17410" name="矩形 39969"/>
          <p:cNvSpPr/>
          <p:nvPr/>
        </p:nvSpPr>
        <p:spPr>
          <a:xfrm>
            <a:off x="827088" y="2492375"/>
            <a:ext cx="7489825" cy="2016125"/>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17411" name="Rectangle 2"/>
          <p:cNvSpPr>
            <a:spLocks noGrp="1"/>
          </p:cNvSpPr>
          <p:nvPr>
            <p:ph type="title"/>
          </p:nvPr>
        </p:nvSpPr>
        <p:spPr>
          <a:xfrm>
            <a:off x="323850" y="765175"/>
            <a:ext cx="8540750" cy="1143000"/>
          </a:xfrm>
        </p:spPr>
        <p:txBody>
          <a:bodyPr wrap="square" lIns="91440" tIns="45720" rIns="91440" bIns="45720" anchor="ctr"/>
          <a:lstStyle/>
          <a:p>
            <a:r>
              <a:rPr lang="zh-CN" altLang="en-US" sz="5400" dirty="0">
                <a:solidFill>
                  <a:schemeClr val="tx1"/>
                </a:solidFill>
                <a:ea typeface="华文行楷" pitchFamily="2" charset="-122"/>
              </a:rPr>
              <a:t>百团大战主要战绩表</a:t>
            </a:r>
          </a:p>
        </p:txBody>
      </p:sp>
      <p:graphicFrame>
        <p:nvGraphicFramePr>
          <p:cNvPr id="9331" name="Group 115"/>
          <p:cNvGraphicFramePr>
            <a:graphicFrameLocks noGrp="1"/>
          </p:cNvGraphicFramePr>
          <p:nvPr/>
        </p:nvGraphicFramePr>
        <p:xfrm>
          <a:off x="838200" y="2514600"/>
          <a:ext cx="7467600" cy="2017713"/>
        </p:xfrm>
        <a:graphic>
          <a:graphicData uri="http://schemas.openxmlformats.org/drawingml/2006/table">
            <a:tbl>
              <a:tblPr/>
              <a:tblGrid>
                <a:gridCol w="1447800">
                  <a:extLst>
                    <a:ext uri="{9D8B030D-6E8A-4147-A177-3AD203B41FA5}">
                      <a16:colId xmlns:a16="http://schemas.microsoft.com/office/drawing/2014/main" val="20000"/>
                    </a:ext>
                  </a:extLst>
                </a:gridCol>
                <a:gridCol w="1600200">
                  <a:extLst>
                    <a:ext uri="{9D8B030D-6E8A-4147-A177-3AD203B41FA5}">
                      <a16:colId xmlns:a16="http://schemas.microsoft.com/office/drawing/2014/main" val="20001"/>
                    </a:ext>
                  </a:extLst>
                </a:gridCol>
                <a:gridCol w="1752600">
                  <a:extLst>
                    <a:ext uri="{9D8B030D-6E8A-4147-A177-3AD203B41FA5}">
                      <a16:colId xmlns:a16="http://schemas.microsoft.com/office/drawing/2014/main" val="20002"/>
                    </a:ext>
                  </a:extLst>
                </a:gridCol>
                <a:gridCol w="1295400">
                  <a:extLst>
                    <a:ext uri="{9D8B030D-6E8A-4147-A177-3AD203B41FA5}">
                      <a16:colId xmlns:a16="http://schemas.microsoft.com/office/drawing/2014/main" val="20003"/>
                    </a:ext>
                  </a:extLst>
                </a:gridCol>
                <a:gridCol w="1371600">
                  <a:extLst>
                    <a:ext uri="{9D8B030D-6E8A-4147-A177-3AD203B41FA5}">
                      <a16:colId xmlns:a16="http://schemas.microsoft.com/office/drawing/2014/main" val="20004"/>
                    </a:ext>
                  </a:extLst>
                </a:gridCol>
              </a:tblGrid>
              <a:tr h="1143000">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zh-CN"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zh-CN"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zh-CN"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zh-CN"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Tx/>
                        <a:buNone/>
                      </a:pPr>
                      <a:endParaRPr kumimoji="1" lang="en-US" altLang="zh-CN"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74713">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zh-CN" altLang="zh-CN" sz="2400" b="1" i="0" u="none" strike="noStrike" cap="none" normalizeH="0" baseline="0" smtClean="0">
                        <a:ln>
                          <a:noFill/>
                        </a:ln>
                        <a:solidFill>
                          <a:srgbClr val="FF3300"/>
                        </a:solidFill>
                        <a:effectLst/>
                        <a:latin typeface="Times New Roman" panose="02020603050405020304" pitchFamily="18"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zh-CN" altLang="zh-CN" sz="2400" b="1" i="0" u="none" strike="noStrike" cap="none" normalizeH="0" baseline="0" smtClean="0">
                        <a:ln>
                          <a:noFill/>
                        </a:ln>
                        <a:solidFill>
                          <a:srgbClr val="FF33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zh-CN" altLang="zh-CN" sz="2400" b="1" i="0" u="none" strike="noStrike" cap="none" normalizeH="0" baseline="0" smtClean="0">
                        <a:ln>
                          <a:noFill/>
                        </a:ln>
                        <a:solidFill>
                          <a:srgbClr val="FF33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zh-CN" altLang="zh-CN" sz="2400" b="1" i="0" u="none" strike="noStrike" cap="none" normalizeH="0" baseline="0" smtClean="0">
                        <a:ln>
                          <a:noFill/>
                        </a:ln>
                        <a:solidFill>
                          <a:srgbClr val="FF33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1" lang="zh-CN" altLang="zh-CN" sz="2400" b="1" i="0" u="none" strike="noStrike" cap="none" normalizeH="0" baseline="0" smtClean="0">
                        <a:ln>
                          <a:noFill/>
                        </a:ln>
                        <a:solidFill>
                          <a:srgbClr val="FF33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432" name="Text Box 109"/>
          <p:cNvSpPr txBox="1"/>
          <p:nvPr/>
        </p:nvSpPr>
        <p:spPr>
          <a:xfrm>
            <a:off x="838200" y="2971800"/>
            <a:ext cx="1409700" cy="457200"/>
          </a:xfrm>
          <a:prstGeom prst="rect">
            <a:avLst/>
          </a:prstGeom>
          <a:noFill/>
          <a:ln w="9525">
            <a:noFill/>
          </a:ln>
        </p:spPr>
        <p:txBody>
          <a:bodyPr wrap="none" anchor="t">
            <a:spAutoFit/>
          </a:bodyPr>
          <a:lstStyle/>
          <a:p>
            <a:r>
              <a:rPr lang="zh-CN" altLang="en-US" sz="2400" b="1" dirty="0">
                <a:latin typeface="Arial" panose="020B0604020202020204" pitchFamily="34" charset="0"/>
                <a:ea typeface="华文楷体" pitchFamily="2" charset="-122"/>
              </a:rPr>
              <a:t>战役时间</a:t>
            </a:r>
          </a:p>
        </p:txBody>
      </p:sp>
      <p:sp>
        <p:nvSpPr>
          <p:cNvPr id="17433" name="Text Box 110"/>
          <p:cNvSpPr txBox="1"/>
          <p:nvPr/>
        </p:nvSpPr>
        <p:spPr>
          <a:xfrm>
            <a:off x="2362200" y="2971800"/>
            <a:ext cx="1409700" cy="457200"/>
          </a:xfrm>
          <a:prstGeom prst="rect">
            <a:avLst/>
          </a:prstGeom>
          <a:noFill/>
          <a:ln w="9525">
            <a:noFill/>
          </a:ln>
        </p:spPr>
        <p:txBody>
          <a:bodyPr wrap="none" anchor="t">
            <a:spAutoFit/>
          </a:bodyPr>
          <a:lstStyle/>
          <a:p>
            <a:r>
              <a:rPr lang="zh-CN" altLang="en-US" sz="2400" b="1" dirty="0">
                <a:latin typeface="Arial" panose="020B0604020202020204" pitchFamily="34" charset="0"/>
                <a:ea typeface="华文楷体" pitchFamily="2" charset="-122"/>
              </a:rPr>
              <a:t>战斗次数</a:t>
            </a:r>
          </a:p>
        </p:txBody>
      </p:sp>
      <p:sp>
        <p:nvSpPr>
          <p:cNvPr id="17434" name="Text Box 111"/>
          <p:cNvSpPr txBox="1"/>
          <p:nvPr/>
        </p:nvSpPr>
        <p:spPr>
          <a:xfrm>
            <a:off x="3886200" y="2667000"/>
            <a:ext cx="1716088" cy="895350"/>
          </a:xfrm>
          <a:prstGeom prst="rect">
            <a:avLst/>
          </a:prstGeom>
          <a:noFill/>
          <a:ln w="9525">
            <a:noFill/>
          </a:ln>
        </p:spPr>
        <p:txBody>
          <a:bodyPr wrap="none" anchor="t">
            <a:spAutoFit/>
          </a:bodyPr>
          <a:lstStyle/>
          <a:p>
            <a:pPr>
              <a:spcBef>
                <a:spcPct val="20000"/>
              </a:spcBef>
            </a:pPr>
            <a:r>
              <a:rPr lang="zh-CN" altLang="en-US" sz="2400" b="1" dirty="0">
                <a:latin typeface="Arial" panose="020B0604020202020204" pitchFamily="34" charset="0"/>
                <a:ea typeface="华文楷体" pitchFamily="2" charset="-122"/>
              </a:rPr>
              <a:t>毙伤俘</a:t>
            </a:r>
          </a:p>
          <a:p>
            <a:pPr>
              <a:spcBef>
                <a:spcPct val="20000"/>
              </a:spcBef>
            </a:pPr>
            <a:r>
              <a:rPr lang="zh-CN" altLang="en-US" sz="2400" b="1" dirty="0">
                <a:latin typeface="Arial" panose="020B0604020202020204" pitchFamily="34" charset="0"/>
                <a:ea typeface="华文楷体" pitchFamily="2" charset="-122"/>
              </a:rPr>
              <a:t>日伪军人数</a:t>
            </a:r>
          </a:p>
        </p:txBody>
      </p:sp>
      <p:sp>
        <p:nvSpPr>
          <p:cNvPr id="17435" name="Text Box 112"/>
          <p:cNvSpPr txBox="1"/>
          <p:nvPr/>
        </p:nvSpPr>
        <p:spPr>
          <a:xfrm>
            <a:off x="5791200" y="2667000"/>
            <a:ext cx="1103313" cy="895350"/>
          </a:xfrm>
          <a:prstGeom prst="rect">
            <a:avLst/>
          </a:prstGeom>
          <a:noFill/>
          <a:ln w="9525">
            <a:noFill/>
          </a:ln>
        </p:spPr>
        <p:txBody>
          <a:bodyPr wrap="none" anchor="t">
            <a:spAutoFit/>
          </a:bodyPr>
          <a:lstStyle/>
          <a:p>
            <a:pPr>
              <a:spcBef>
                <a:spcPct val="20000"/>
              </a:spcBef>
            </a:pPr>
            <a:r>
              <a:rPr lang="zh-CN" altLang="en-US" sz="2400" b="1" dirty="0">
                <a:latin typeface="Arial" panose="020B0604020202020204" pitchFamily="34" charset="0"/>
                <a:ea typeface="华文楷体" pitchFamily="2" charset="-122"/>
              </a:rPr>
              <a:t>破坏</a:t>
            </a:r>
          </a:p>
          <a:p>
            <a:pPr>
              <a:spcBef>
                <a:spcPct val="20000"/>
              </a:spcBef>
            </a:pPr>
            <a:r>
              <a:rPr lang="zh-CN" altLang="en-US" sz="2400" b="1" dirty="0">
                <a:latin typeface="Arial" panose="020B0604020202020204" pitchFamily="34" charset="0"/>
                <a:ea typeface="华文楷体" pitchFamily="2" charset="-122"/>
              </a:rPr>
              <a:t>交通线</a:t>
            </a:r>
          </a:p>
        </p:txBody>
      </p:sp>
      <p:sp>
        <p:nvSpPr>
          <p:cNvPr id="17436" name="Text Box 114"/>
          <p:cNvSpPr txBox="1"/>
          <p:nvPr/>
        </p:nvSpPr>
        <p:spPr>
          <a:xfrm>
            <a:off x="6934200" y="2971800"/>
            <a:ext cx="1409700" cy="457200"/>
          </a:xfrm>
          <a:prstGeom prst="rect">
            <a:avLst/>
          </a:prstGeom>
          <a:noFill/>
          <a:ln w="9525">
            <a:noFill/>
          </a:ln>
        </p:spPr>
        <p:txBody>
          <a:bodyPr wrap="none" anchor="t">
            <a:spAutoFit/>
          </a:bodyPr>
          <a:lstStyle/>
          <a:p>
            <a:r>
              <a:rPr lang="zh-CN" altLang="en-US" sz="2400" b="1" dirty="0">
                <a:latin typeface="Arial" panose="020B0604020202020204" pitchFamily="34" charset="0"/>
                <a:ea typeface="华文楷体" pitchFamily="2" charset="-122"/>
              </a:rPr>
              <a:t>拔掉据点</a:t>
            </a:r>
          </a:p>
        </p:txBody>
      </p:sp>
      <p:sp>
        <p:nvSpPr>
          <p:cNvPr id="9332" name="Text Box 116"/>
          <p:cNvSpPr txBox="1"/>
          <p:nvPr/>
        </p:nvSpPr>
        <p:spPr>
          <a:xfrm>
            <a:off x="914400" y="3886200"/>
            <a:ext cx="1250950" cy="457200"/>
          </a:xfrm>
          <a:prstGeom prst="rect">
            <a:avLst/>
          </a:prstGeom>
          <a:noFill/>
          <a:ln w="9525">
            <a:noFill/>
          </a:ln>
        </p:spPr>
        <p:txBody>
          <a:bodyPr wrap="none" anchor="t">
            <a:spAutoFit/>
          </a:bodyPr>
          <a:lstStyle/>
          <a:p>
            <a:pPr>
              <a:spcBef>
                <a:spcPct val="20000"/>
              </a:spcBef>
            </a:pPr>
            <a:r>
              <a:rPr lang="en-US" altLang="zh-CN" sz="2400" b="1" dirty="0">
                <a:solidFill>
                  <a:srgbClr val="FF3300"/>
                </a:solidFill>
                <a:latin typeface="Arial" panose="020B0604020202020204" pitchFamily="34" charset="0"/>
                <a:ea typeface="华文楷体" pitchFamily="2" charset="-122"/>
              </a:rPr>
              <a:t>3</a:t>
            </a:r>
            <a:r>
              <a:rPr lang="zh-CN" altLang="en-US" sz="2400" b="1" dirty="0">
                <a:solidFill>
                  <a:srgbClr val="FF3300"/>
                </a:solidFill>
                <a:latin typeface="Arial" panose="020B0604020202020204" pitchFamily="34" charset="0"/>
                <a:ea typeface="华文楷体" pitchFamily="2" charset="-122"/>
              </a:rPr>
              <a:t>个半月</a:t>
            </a:r>
            <a:endParaRPr lang="zh-CN" altLang="en-US" sz="2400" b="1" dirty="0">
              <a:latin typeface="Arial" panose="020B0604020202020204" pitchFamily="34" charset="0"/>
              <a:ea typeface="华文楷体" pitchFamily="2" charset="-122"/>
            </a:endParaRPr>
          </a:p>
        </p:txBody>
      </p:sp>
      <p:sp>
        <p:nvSpPr>
          <p:cNvPr id="9333" name="Text Box 117"/>
          <p:cNvSpPr txBox="1"/>
          <p:nvPr/>
        </p:nvSpPr>
        <p:spPr>
          <a:xfrm>
            <a:off x="2362200" y="3886200"/>
            <a:ext cx="1403350" cy="457200"/>
          </a:xfrm>
          <a:prstGeom prst="rect">
            <a:avLst/>
          </a:prstGeom>
          <a:noFill/>
          <a:ln w="9525">
            <a:noFill/>
          </a:ln>
        </p:spPr>
        <p:txBody>
          <a:bodyPr wrap="none" anchor="t">
            <a:spAutoFit/>
          </a:bodyPr>
          <a:lstStyle/>
          <a:p>
            <a:pPr>
              <a:spcBef>
                <a:spcPct val="20000"/>
              </a:spcBef>
            </a:pPr>
            <a:r>
              <a:rPr lang="en-US" altLang="zh-CN" sz="2400" b="1" dirty="0">
                <a:solidFill>
                  <a:srgbClr val="FF3300"/>
                </a:solidFill>
                <a:latin typeface="Arial" panose="020B0604020202020204" pitchFamily="34" charset="0"/>
                <a:ea typeface="华文楷体" pitchFamily="2" charset="-122"/>
              </a:rPr>
              <a:t>1800</a:t>
            </a:r>
            <a:r>
              <a:rPr lang="zh-CN" altLang="en-US" sz="2400" b="1" dirty="0">
                <a:solidFill>
                  <a:srgbClr val="FF3300"/>
                </a:solidFill>
                <a:latin typeface="Arial" panose="020B0604020202020204" pitchFamily="34" charset="0"/>
                <a:ea typeface="华文楷体" pitchFamily="2" charset="-122"/>
              </a:rPr>
              <a:t>多次</a:t>
            </a:r>
            <a:endParaRPr lang="zh-CN" altLang="en-US" sz="2400" b="1" dirty="0">
              <a:latin typeface="Arial" panose="020B0604020202020204" pitchFamily="34" charset="0"/>
              <a:ea typeface="华文楷体" pitchFamily="2" charset="-122"/>
            </a:endParaRPr>
          </a:p>
        </p:txBody>
      </p:sp>
      <p:sp>
        <p:nvSpPr>
          <p:cNvPr id="9334" name="Text Box 118"/>
          <p:cNvSpPr txBox="1"/>
          <p:nvPr/>
        </p:nvSpPr>
        <p:spPr>
          <a:xfrm>
            <a:off x="4114800" y="3886200"/>
            <a:ext cx="1250950" cy="457200"/>
          </a:xfrm>
          <a:prstGeom prst="rect">
            <a:avLst/>
          </a:prstGeom>
          <a:noFill/>
          <a:ln w="9525">
            <a:noFill/>
          </a:ln>
        </p:spPr>
        <p:txBody>
          <a:bodyPr wrap="none" anchor="t">
            <a:spAutoFit/>
          </a:bodyPr>
          <a:lstStyle/>
          <a:p>
            <a:pPr>
              <a:spcBef>
                <a:spcPct val="20000"/>
              </a:spcBef>
            </a:pPr>
            <a:r>
              <a:rPr lang="en-US" altLang="zh-CN" sz="2400" b="1" dirty="0">
                <a:solidFill>
                  <a:srgbClr val="FF3300"/>
                </a:solidFill>
                <a:latin typeface="Arial" panose="020B0604020202020204" pitchFamily="34" charset="0"/>
                <a:ea typeface="华文楷体" pitchFamily="2" charset="-122"/>
              </a:rPr>
              <a:t>4</a:t>
            </a:r>
            <a:r>
              <a:rPr lang="zh-CN" altLang="en-US" sz="2400" b="1" dirty="0">
                <a:solidFill>
                  <a:srgbClr val="FF3300"/>
                </a:solidFill>
                <a:latin typeface="Arial" panose="020B0604020202020204" pitchFamily="34" charset="0"/>
                <a:ea typeface="华文楷体" pitchFamily="2" charset="-122"/>
              </a:rPr>
              <a:t>万多人</a:t>
            </a:r>
            <a:endParaRPr lang="zh-CN" altLang="en-US" sz="2400" b="1" dirty="0">
              <a:latin typeface="Arial" panose="020B0604020202020204" pitchFamily="34" charset="0"/>
              <a:ea typeface="华文楷体" pitchFamily="2" charset="-122"/>
            </a:endParaRPr>
          </a:p>
        </p:txBody>
      </p:sp>
      <p:sp>
        <p:nvSpPr>
          <p:cNvPr id="9335" name="Text Box 119"/>
          <p:cNvSpPr txBox="1"/>
          <p:nvPr/>
        </p:nvSpPr>
        <p:spPr>
          <a:xfrm>
            <a:off x="5715000" y="3657600"/>
            <a:ext cx="1177925" cy="830263"/>
          </a:xfrm>
          <a:prstGeom prst="rect">
            <a:avLst/>
          </a:prstGeom>
          <a:noFill/>
          <a:ln w="9525">
            <a:noFill/>
          </a:ln>
        </p:spPr>
        <p:txBody>
          <a:bodyPr wrap="none" anchor="t">
            <a:spAutoFit/>
          </a:bodyPr>
          <a:lstStyle/>
          <a:p>
            <a:r>
              <a:rPr lang="en-US" altLang="zh-CN" sz="2400" b="1" dirty="0">
                <a:solidFill>
                  <a:srgbClr val="FF3300"/>
                </a:solidFill>
                <a:latin typeface="Arial" panose="020B0604020202020204" pitchFamily="34" charset="0"/>
                <a:ea typeface="华文楷体" pitchFamily="2" charset="-122"/>
              </a:rPr>
              <a:t>2000</a:t>
            </a:r>
            <a:r>
              <a:rPr lang="zh-CN" altLang="en-US" sz="2400" b="1" dirty="0">
                <a:solidFill>
                  <a:srgbClr val="FF3300"/>
                </a:solidFill>
                <a:latin typeface="Arial" panose="020B0604020202020204" pitchFamily="34" charset="0"/>
                <a:ea typeface="华文楷体" pitchFamily="2" charset="-122"/>
              </a:rPr>
              <a:t>多</a:t>
            </a:r>
          </a:p>
          <a:p>
            <a:r>
              <a:rPr lang="zh-CN" altLang="en-US" sz="2400" b="1" dirty="0">
                <a:solidFill>
                  <a:srgbClr val="FF3300"/>
                </a:solidFill>
                <a:latin typeface="Arial" panose="020B0604020202020204" pitchFamily="34" charset="0"/>
                <a:ea typeface="华文楷体" pitchFamily="2" charset="-122"/>
              </a:rPr>
              <a:t>千米</a:t>
            </a:r>
          </a:p>
        </p:txBody>
      </p:sp>
      <p:sp>
        <p:nvSpPr>
          <p:cNvPr id="9336" name="Text Box 120"/>
          <p:cNvSpPr txBox="1"/>
          <p:nvPr/>
        </p:nvSpPr>
        <p:spPr>
          <a:xfrm>
            <a:off x="6934200" y="3886200"/>
            <a:ext cx="1403350" cy="457200"/>
          </a:xfrm>
          <a:prstGeom prst="rect">
            <a:avLst/>
          </a:prstGeom>
          <a:noFill/>
          <a:ln w="9525">
            <a:noFill/>
          </a:ln>
        </p:spPr>
        <p:txBody>
          <a:bodyPr wrap="none" anchor="t">
            <a:spAutoFit/>
          </a:bodyPr>
          <a:lstStyle/>
          <a:p>
            <a:r>
              <a:rPr lang="zh-CN" altLang="en-US" sz="2400" b="1" dirty="0">
                <a:solidFill>
                  <a:srgbClr val="FF3300"/>
                </a:solidFill>
                <a:latin typeface="Arial" panose="020B0604020202020204" pitchFamily="34" charset="0"/>
                <a:ea typeface="华文楷体" pitchFamily="2" charset="-122"/>
              </a:rPr>
              <a:t>近</a:t>
            </a:r>
            <a:r>
              <a:rPr lang="en-US" altLang="zh-CN" sz="2400" b="1" dirty="0">
                <a:solidFill>
                  <a:srgbClr val="FF3300"/>
                </a:solidFill>
                <a:latin typeface="Arial" panose="020B0604020202020204" pitchFamily="34" charset="0"/>
                <a:ea typeface="华文楷体" pitchFamily="2" charset="-122"/>
              </a:rPr>
              <a:t>3000</a:t>
            </a:r>
            <a:r>
              <a:rPr lang="zh-CN" altLang="en-US" sz="2400" b="1" dirty="0">
                <a:solidFill>
                  <a:srgbClr val="FF3300"/>
                </a:solidFill>
                <a:latin typeface="Arial" panose="020B0604020202020204" pitchFamily="34" charset="0"/>
                <a:ea typeface="华文楷体" pitchFamily="2" charset="-122"/>
              </a:rPr>
              <a:t>个</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332"/>
                                        </p:tgtEl>
                                        <p:attrNameLst>
                                          <p:attrName>style.visibility</p:attrName>
                                        </p:attrNameLst>
                                      </p:cBhvr>
                                      <p:to>
                                        <p:strVal val="visible"/>
                                      </p:to>
                                    </p:set>
                                    <p:animEffect transition="in" filter="dissolve">
                                      <p:cBhvr>
                                        <p:cTn id="7" dur="500"/>
                                        <p:tgtEl>
                                          <p:spTgt spid="933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333"/>
                                        </p:tgtEl>
                                        <p:attrNameLst>
                                          <p:attrName>style.visibility</p:attrName>
                                        </p:attrNameLst>
                                      </p:cBhvr>
                                      <p:to>
                                        <p:strVal val="visible"/>
                                      </p:to>
                                    </p:set>
                                    <p:animEffect transition="in" filter="dissolve">
                                      <p:cBhvr>
                                        <p:cTn id="12" dur="500"/>
                                        <p:tgtEl>
                                          <p:spTgt spid="933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334"/>
                                        </p:tgtEl>
                                        <p:attrNameLst>
                                          <p:attrName>style.visibility</p:attrName>
                                        </p:attrNameLst>
                                      </p:cBhvr>
                                      <p:to>
                                        <p:strVal val="visible"/>
                                      </p:to>
                                    </p:set>
                                    <p:animEffect transition="in" filter="dissolve">
                                      <p:cBhvr>
                                        <p:cTn id="17" dur="500"/>
                                        <p:tgtEl>
                                          <p:spTgt spid="933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9335"/>
                                        </p:tgtEl>
                                        <p:attrNameLst>
                                          <p:attrName>style.visibility</p:attrName>
                                        </p:attrNameLst>
                                      </p:cBhvr>
                                      <p:to>
                                        <p:strVal val="visible"/>
                                      </p:to>
                                    </p:set>
                                    <p:animEffect transition="in" filter="dissolve">
                                      <p:cBhvr>
                                        <p:cTn id="22" dur="500"/>
                                        <p:tgtEl>
                                          <p:spTgt spid="933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336"/>
                                        </p:tgtEl>
                                        <p:attrNameLst>
                                          <p:attrName>style.visibility</p:attrName>
                                        </p:attrNameLst>
                                      </p:cBhvr>
                                      <p:to>
                                        <p:strVal val="visible"/>
                                      </p:to>
                                    </p:set>
                                    <p:animEffect transition="in" filter="dissolve">
                                      <p:cBhvr>
                                        <p:cTn id="27" dur="500"/>
                                        <p:tgtEl>
                                          <p:spTgt spid="93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32" grpId="0"/>
      <p:bldP spid="9333" grpId="0"/>
      <p:bldP spid="9334" grpId="0"/>
      <p:bldP spid="9335" grpId="0"/>
      <p:bldP spid="9336"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18434" name="文本框 73731"/>
          <p:cNvSpPr txBox="1"/>
          <p:nvPr/>
        </p:nvSpPr>
        <p:spPr>
          <a:xfrm>
            <a:off x="684213" y="260350"/>
            <a:ext cx="1809750" cy="579438"/>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百团大战</a:t>
            </a:r>
          </a:p>
        </p:txBody>
      </p:sp>
      <p:sp>
        <p:nvSpPr>
          <p:cNvPr id="18435" name="Line 3"/>
          <p:cNvSpPr/>
          <p:nvPr/>
        </p:nvSpPr>
        <p:spPr>
          <a:xfrm>
            <a:off x="611188" y="908050"/>
            <a:ext cx="5041900" cy="0"/>
          </a:xfrm>
          <a:prstGeom prst="line">
            <a:avLst/>
          </a:prstGeom>
          <a:ln w="57150" cap="flat" cmpd="thinThick">
            <a:solidFill>
              <a:srgbClr val="FF3300"/>
            </a:solidFill>
            <a:prstDash val="solid"/>
            <a:round/>
            <a:headEnd type="none" w="med" len="med"/>
            <a:tailEnd type="none" w="med" len="med"/>
          </a:ln>
        </p:spPr>
      </p:sp>
      <p:pic>
        <p:nvPicPr>
          <p:cNvPr id="18436" name="Picture 3" descr="F:\19\彭德怀.jpg"/>
          <p:cNvPicPr>
            <a:picLocks noChangeAspect="1"/>
          </p:cNvPicPr>
          <p:nvPr/>
        </p:nvPicPr>
        <p:blipFill>
          <a:blip r:embed="rId3"/>
          <a:stretch>
            <a:fillRect/>
          </a:stretch>
        </p:blipFill>
        <p:spPr>
          <a:xfrm>
            <a:off x="4716463" y="1125538"/>
            <a:ext cx="3767137" cy="5097462"/>
          </a:xfrm>
          <a:prstGeom prst="rect">
            <a:avLst/>
          </a:prstGeom>
          <a:noFill/>
          <a:ln w="9525">
            <a:noFill/>
          </a:ln>
        </p:spPr>
      </p:pic>
      <p:grpSp>
        <p:nvGrpSpPr>
          <p:cNvPr id="18437" name="组合 6"/>
          <p:cNvGrpSpPr/>
          <p:nvPr/>
        </p:nvGrpSpPr>
        <p:grpSpPr>
          <a:xfrm>
            <a:off x="1346200" y="1484313"/>
            <a:ext cx="2649538" cy="4692650"/>
            <a:chOff x="833934" y="1556792"/>
            <a:chExt cx="2649587" cy="4692650"/>
          </a:xfrm>
        </p:grpSpPr>
        <p:sp>
          <p:nvSpPr>
            <p:cNvPr id="18438" name="Text Box 5"/>
            <p:cNvSpPr txBox="1"/>
            <p:nvPr/>
          </p:nvSpPr>
          <p:spPr>
            <a:xfrm>
              <a:off x="1835665" y="1556792"/>
              <a:ext cx="1647856" cy="4292600"/>
            </a:xfrm>
            <a:prstGeom prst="rect">
              <a:avLst/>
            </a:prstGeom>
            <a:noFill/>
            <a:ln w="9525">
              <a:noFill/>
            </a:ln>
          </p:spPr>
          <p:txBody>
            <a:bodyPr vert="eaVert" wrap="none" anchor="t">
              <a:spAutoFit/>
            </a:bodyPr>
            <a:lstStyle/>
            <a:p>
              <a:r>
                <a:rPr lang="zh-CN" altLang="en-US" sz="4800" b="1" dirty="0">
                  <a:latin typeface="Arial" panose="020B0604020202020204" pitchFamily="34" charset="0"/>
                  <a:ea typeface="华文行楷" pitchFamily="2" charset="-122"/>
                </a:rPr>
                <a:t>谁敢横刀立马，</a:t>
              </a:r>
            </a:p>
            <a:p>
              <a:r>
                <a:rPr lang="zh-CN" altLang="en-US" sz="4800" b="1" dirty="0">
                  <a:latin typeface="Arial" panose="020B0604020202020204" pitchFamily="34" charset="0"/>
                  <a:ea typeface="华文行楷" pitchFamily="2" charset="-122"/>
                </a:rPr>
                <a:t>唯我彭大将军！</a:t>
              </a:r>
            </a:p>
          </p:txBody>
        </p:sp>
        <p:sp>
          <p:nvSpPr>
            <p:cNvPr id="18439" name="Text Box 6"/>
            <p:cNvSpPr txBox="1"/>
            <p:nvPr/>
          </p:nvSpPr>
          <p:spPr>
            <a:xfrm>
              <a:off x="833934" y="3933280"/>
              <a:ext cx="671525" cy="2316162"/>
            </a:xfrm>
            <a:prstGeom prst="rect">
              <a:avLst/>
            </a:prstGeom>
            <a:noFill/>
            <a:ln w="9525">
              <a:noFill/>
            </a:ln>
          </p:spPr>
          <p:txBody>
            <a:bodyPr vert="eaVert" anchor="t">
              <a:spAutoFit/>
            </a:bodyPr>
            <a:lstStyle/>
            <a:p>
              <a:r>
                <a:rPr lang="zh-CN" altLang="en-US" sz="3200" b="1" dirty="0">
                  <a:latin typeface="Arial" panose="020B0604020202020204" pitchFamily="34" charset="0"/>
                  <a:ea typeface="华文行楷" pitchFamily="2" charset="-122"/>
                </a:rPr>
                <a:t>－毛泽东     </a:t>
              </a:r>
            </a:p>
          </p:txBody>
        </p:sp>
      </p:gr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19458" name="Line 3"/>
          <p:cNvSpPr/>
          <p:nvPr/>
        </p:nvSpPr>
        <p:spPr>
          <a:xfrm>
            <a:off x="755650" y="1268413"/>
            <a:ext cx="5041900" cy="0"/>
          </a:xfrm>
          <a:prstGeom prst="line">
            <a:avLst/>
          </a:prstGeom>
          <a:ln w="57150" cap="flat" cmpd="thinThick">
            <a:solidFill>
              <a:srgbClr val="FF3300"/>
            </a:solidFill>
            <a:prstDash val="solid"/>
            <a:round/>
            <a:headEnd type="none" w="med" len="med"/>
            <a:tailEnd type="none" w="med" len="med"/>
          </a:ln>
        </p:spPr>
      </p:sp>
      <p:sp>
        <p:nvSpPr>
          <p:cNvPr id="19459" name="文本框 18434"/>
          <p:cNvSpPr txBox="1"/>
          <p:nvPr/>
        </p:nvSpPr>
        <p:spPr>
          <a:xfrm>
            <a:off x="827088" y="476250"/>
            <a:ext cx="3841750" cy="579438"/>
          </a:xfrm>
          <a:prstGeom prst="rect">
            <a:avLst/>
          </a:prstGeom>
          <a:noFill/>
          <a:ln w="9525">
            <a:noFill/>
          </a:ln>
        </p:spPr>
        <p:txBody>
          <a:bodyPr wrap="none" anchor="t">
            <a:spAutoFit/>
          </a:bodyPr>
          <a:lstStyle/>
          <a:p>
            <a:r>
              <a:rPr lang="zh-CN" altLang="en-US" sz="3200" dirty="0">
                <a:latin typeface="黑体" panose="02010609060101010101" pitchFamily="2" charset="-122"/>
                <a:ea typeface="黑体" panose="02010609060101010101" pitchFamily="2" charset="-122"/>
              </a:rPr>
              <a:t>团结抗战  众志成城</a:t>
            </a:r>
          </a:p>
        </p:txBody>
      </p:sp>
      <p:sp>
        <p:nvSpPr>
          <p:cNvPr id="19460" name="矩形 18441"/>
          <p:cNvSpPr/>
          <p:nvPr/>
        </p:nvSpPr>
        <p:spPr>
          <a:xfrm>
            <a:off x="250825" y="1484313"/>
            <a:ext cx="4249738" cy="3529012"/>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pic>
        <p:nvPicPr>
          <p:cNvPr id="19461" name="图片 18436" descr="学生在街头宣传抗日"/>
          <p:cNvPicPr>
            <a:picLocks noChangeAspect="1"/>
          </p:cNvPicPr>
          <p:nvPr/>
        </p:nvPicPr>
        <p:blipFill>
          <a:blip r:embed="rId3"/>
          <a:stretch>
            <a:fillRect/>
          </a:stretch>
        </p:blipFill>
        <p:spPr>
          <a:xfrm>
            <a:off x="395288" y="1570038"/>
            <a:ext cx="3960812" cy="3011487"/>
          </a:xfrm>
          <a:prstGeom prst="rect">
            <a:avLst/>
          </a:prstGeom>
          <a:noFill/>
          <a:ln w="9525">
            <a:noFill/>
          </a:ln>
        </p:spPr>
      </p:pic>
      <p:sp>
        <p:nvSpPr>
          <p:cNvPr id="19462" name="文本框 18439"/>
          <p:cNvSpPr txBox="1"/>
          <p:nvPr/>
        </p:nvSpPr>
        <p:spPr>
          <a:xfrm>
            <a:off x="865188" y="4621213"/>
            <a:ext cx="2995612" cy="396875"/>
          </a:xfrm>
          <a:prstGeom prst="rect">
            <a:avLst/>
          </a:prstGeom>
          <a:noFill/>
          <a:ln w="9525">
            <a:noFill/>
          </a:ln>
        </p:spPr>
        <p:txBody>
          <a:bodyPr wrap="none" anchor="t">
            <a:spAutoFit/>
          </a:bodyPr>
          <a:lstStyle/>
          <a:p>
            <a:r>
              <a:rPr lang="zh-CN" altLang="en-US" sz="2000" b="1" dirty="0">
                <a:latin typeface="Arial" panose="020B0604020202020204" pitchFamily="34" charset="0"/>
                <a:ea typeface="黑体" panose="02010609060101010101" pitchFamily="2" charset="-122"/>
              </a:rPr>
              <a:t>学生在街头宣传全民抗战</a:t>
            </a:r>
          </a:p>
        </p:txBody>
      </p:sp>
      <p:grpSp>
        <p:nvGrpSpPr>
          <p:cNvPr id="19463" name="组合 18444"/>
          <p:cNvGrpSpPr/>
          <p:nvPr/>
        </p:nvGrpSpPr>
        <p:grpSpPr>
          <a:xfrm>
            <a:off x="4643438" y="1484313"/>
            <a:ext cx="4176712" cy="3529012"/>
            <a:chOff x="2925" y="935"/>
            <a:chExt cx="2631" cy="2223"/>
          </a:xfrm>
        </p:grpSpPr>
        <p:sp>
          <p:nvSpPr>
            <p:cNvPr id="19464" name="矩形 18442"/>
            <p:cNvSpPr/>
            <p:nvPr/>
          </p:nvSpPr>
          <p:spPr>
            <a:xfrm>
              <a:off x="2925" y="935"/>
              <a:ext cx="2631" cy="2223"/>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pic>
          <p:nvPicPr>
            <p:cNvPr id="19465" name="图片 18438" descr="中国青年救亡协会无锡"/>
            <p:cNvPicPr>
              <a:picLocks noChangeAspect="1"/>
            </p:cNvPicPr>
            <p:nvPr/>
          </p:nvPicPr>
          <p:blipFill>
            <a:blip r:embed="rId4"/>
            <a:stretch>
              <a:fillRect/>
            </a:stretch>
          </p:blipFill>
          <p:spPr>
            <a:xfrm>
              <a:off x="2971" y="981"/>
              <a:ext cx="2540" cy="1900"/>
            </a:xfrm>
            <a:prstGeom prst="rect">
              <a:avLst/>
            </a:prstGeom>
            <a:noFill/>
            <a:ln w="9525">
              <a:noFill/>
            </a:ln>
          </p:spPr>
        </p:pic>
        <p:sp>
          <p:nvSpPr>
            <p:cNvPr id="19466" name="文本框 18440"/>
            <p:cNvSpPr txBox="1"/>
            <p:nvPr/>
          </p:nvSpPr>
          <p:spPr>
            <a:xfrm>
              <a:off x="2980" y="2908"/>
              <a:ext cx="2531" cy="250"/>
            </a:xfrm>
            <a:prstGeom prst="rect">
              <a:avLst/>
            </a:prstGeom>
            <a:noFill/>
            <a:ln w="9525">
              <a:noFill/>
            </a:ln>
          </p:spPr>
          <p:txBody>
            <a:bodyPr wrap="none" anchor="t">
              <a:spAutoFit/>
            </a:bodyPr>
            <a:lstStyle/>
            <a:p>
              <a:r>
                <a:rPr lang="zh-CN" altLang="en-US" sz="2000" b="1" dirty="0">
                  <a:latin typeface="Arial" panose="020B0604020202020204" pitchFamily="34" charset="0"/>
                  <a:ea typeface="黑体" panose="02010609060101010101" pitchFamily="2" charset="-122"/>
                </a:rPr>
                <a:t>青年抗敌工作团在街头演出抗日剧</a:t>
              </a:r>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20482" name="矩形 17422"/>
          <p:cNvSpPr/>
          <p:nvPr/>
        </p:nvSpPr>
        <p:spPr>
          <a:xfrm>
            <a:off x="71438" y="1773238"/>
            <a:ext cx="4284662" cy="3455987"/>
          </a:xfrm>
          <a:prstGeom prst="rect">
            <a:avLst/>
          </a:prstGeom>
          <a:solidFill>
            <a:schemeClr val="bg1"/>
          </a:solidFill>
          <a:ln w="9525" cap="flat" cmpd="sng">
            <a:solidFill>
              <a:schemeClr val="tx1"/>
            </a:solidFill>
            <a:prstDash val="solid"/>
            <a:miter/>
            <a:headEnd type="none" w="med" len="med"/>
            <a:tailEnd type="none" w="med" len="med"/>
          </a:ln>
        </p:spPr>
        <p:txBody>
          <a:bodyPr wrap="none" anchor="ctr"/>
          <a:lstStyle/>
          <a:p>
            <a:pPr algn="ctr"/>
            <a:endParaRPr lang="zh-CN" dirty="0">
              <a:latin typeface="Arial" panose="020B0604020202020204" pitchFamily="34" charset="0"/>
              <a:ea typeface="宋体" panose="02010600030101010101" pitchFamily="2" charset="-122"/>
            </a:endParaRPr>
          </a:p>
        </p:txBody>
      </p:sp>
      <p:sp>
        <p:nvSpPr>
          <p:cNvPr id="20483" name="矩形 17418"/>
          <p:cNvSpPr/>
          <p:nvPr/>
        </p:nvSpPr>
        <p:spPr>
          <a:xfrm>
            <a:off x="4427538" y="1773238"/>
            <a:ext cx="4716462" cy="3455987"/>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pic>
        <p:nvPicPr>
          <p:cNvPr id="20484" name="图片 17419" descr="根据地人民为八路军送军粮"/>
          <p:cNvPicPr>
            <a:picLocks noChangeAspect="1"/>
          </p:cNvPicPr>
          <p:nvPr/>
        </p:nvPicPr>
        <p:blipFill>
          <a:blip r:embed="rId3"/>
          <a:stretch>
            <a:fillRect/>
          </a:stretch>
        </p:blipFill>
        <p:spPr>
          <a:xfrm>
            <a:off x="4500563" y="1844675"/>
            <a:ext cx="4572000" cy="2957513"/>
          </a:xfrm>
          <a:prstGeom prst="rect">
            <a:avLst/>
          </a:prstGeom>
          <a:noFill/>
          <a:ln w="9525">
            <a:noFill/>
          </a:ln>
        </p:spPr>
      </p:pic>
      <p:sp>
        <p:nvSpPr>
          <p:cNvPr id="20485" name="Line 3"/>
          <p:cNvSpPr/>
          <p:nvPr/>
        </p:nvSpPr>
        <p:spPr>
          <a:xfrm>
            <a:off x="755650" y="1268413"/>
            <a:ext cx="5041900" cy="0"/>
          </a:xfrm>
          <a:prstGeom prst="line">
            <a:avLst/>
          </a:prstGeom>
          <a:ln w="57150" cap="flat" cmpd="thinThick">
            <a:solidFill>
              <a:srgbClr val="FF3300"/>
            </a:solidFill>
            <a:prstDash val="solid"/>
            <a:round/>
            <a:headEnd type="none" w="med" len="med"/>
            <a:tailEnd type="none" w="med" len="med"/>
          </a:ln>
        </p:spPr>
      </p:sp>
      <p:sp>
        <p:nvSpPr>
          <p:cNvPr id="20486" name="文本框 17410"/>
          <p:cNvSpPr txBox="1"/>
          <p:nvPr/>
        </p:nvSpPr>
        <p:spPr>
          <a:xfrm>
            <a:off x="827088" y="476250"/>
            <a:ext cx="3841750" cy="579438"/>
          </a:xfrm>
          <a:prstGeom prst="rect">
            <a:avLst/>
          </a:prstGeom>
          <a:noFill/>
          <a:ln w="9525">
            <a:noFill/>
          </a:ln>
        </p:spPr>
        <p:txBody>
          <a:bodyPr wrap="none" anchor="t">
            <a:spAutoFit/>
          </a:bodyPr>
          <a:lstStyle/>
          <a:p>
            <a:r>
              <a:rPr lang="zh-CN" altLang="en-US" sz="3200" dirty="0">
                <a:latin typeface="黑体" panose="02010609060101010101" pitchFamily="2" charset="-122"/>
                <a:ea typeface="黑体" panose="02010609060101010101" pitchFamily="2" charset="-122"/>
              </a:rPr>
              <a:t>团结抗战  众志成城</a:t>
            </a:r>
          </a:p>
        </p:txBody>
      </p:sp>
      <p:sp>
        <p:nvSpPr>
          <p:cNvPr id="20487" name="文本框 17420"/>
          <p:cNvSpPr txBox="1"/>
          <p:nvPr/>
        </p:nvSpPr>
        <p:spPr>
          <a:xfrm>
            <a:off x="4787900" y="4797425"/>
            <a:ext cx="3841750" cy="457200"/>
          </a:xfrm>
          <a:prstGeom prst="rect">
            <a:avLst/>
          </a:prstGeom>
          <a:noFill/>
          <a:ln w="9525">
            <a:noFill/>
          </a:ln>
        </p:spPr>
        <p:txBody>
          <a:bodyPr wrap="none" anchor="t">
            <a:spAutoFit/>
          </a:bodyPr>
          <a:lstStyle/>
          <a:p>
            <a:r>
              <a:rPr lang="zh-CN" altLang="en-US" sz="2400" dirty="0">
                <a:latin typeface="Arial" panose="020B0604020202020204" pitchFamily="34" charset="0"/>
                <a:ea typeface="黑体" panose="02010609060101010101" pitchFamily="2" charset="-122"/>
              </a:rPr>
              <a:t>根据地人民为八路军送军粮</a:t>
            </a:r>
          </a:p>
        </p:txBody>
      </p:sp>
      <p:pic>
        <p:nvPicPr>
          <p:cNvPr id="20488" name="图片 17421" descr="工厂内迁"/>
          <p:cNvPicPr>
            <a:picLocks noChangeAspect="1"/>
          </p:cNvPicPr>
          <p:nvPr/>
        </p:nvPicPr>
        <p:blipFill>
          <a:blip r:embed="rId4"/>
          <a:stretch>
            <a:fillRect/>
          </a:stretch>
        </p:blipFill>
        <p:spPr>
          <a:xfrm>
            <a:off x="144463" y="1844675"/>
            <a:ext cx="4140200" cy="2952750"/>
          </a:xfrm>
          <a:prstGeom prst="rect">
            <a:avLst/>
          </a:prstGeom>
          <a:noFill/>
          <a:ln w="9525">
            <a:noFill/>
          </a:ln>
        </p:spPr>
      </p:pic>
      <p:sp>
        <p:nvSpPr>
          <p:cNvPr id="20489" name="文本框 17424"/>
          <p:cNvSpPr txBox="1"/>
          <p:nvPr/>
        </p:nvSpPr>
        <p:spPr>
          <a:xfrm>
            <a:off x="395288" y="4791075"/>
            <a:ext cx="3536950" cy="457200"/>
          </a:xfrm>
          <a:prstGeom prst="rect">
            <a:avLst/>
          </a:prstGeom>
          <a:noFill/>
          <a:ln w="9525">
            <a:noFill/>
          </a:ln>
        </p:spPr>
        <p:txBody>
          <a:bodyPr wrap="none" anchor="t">
            <a:spAutoFit/>
          </a:bodyPr>
          <a:lstStyle/>
          <a:p>
            <a:r>
              <a:rPr lang="zh-CN" altLang="en-US" sz="2400" dirty="0">
                <a:latin typeface="Arial" panose="020B0604020202020204" pitchFamily="34" charset="0"/>
                <a:ea typeface="黑体" panose="02010609060101010101" pitchFamily="2" charset="-122"/>
              </a:rPr>
              <a:t>民族资本家组织工厂内迁</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21506" name="Line 3"/>
          <p:cNvSpPr/>
          <p:nvPr/>
        </p:nvSpPr>
        <p:spPr>
          <a:xfrm>
            <a:off x="755650" y="1268413"/>
            <a:ext cx="5041900" cy="0"/>
          </a:xfrm>
          <a:prstGeom prst="line">
            <a:avLst/>
          </a:prstGeom>
          <a:ln w="57150" cap="flat" cmpd="thinThick">
            <a:solidFill>
              <a:srgbClr val="FF3300"/>
            </a:solidFill>
            <a:prstDash val="solid"/>
            <a:round/>
            <a:headEnd type="none" w="med" len="med"/>
            <a:tailEnd type="none" w="med" len="med"/>
          </a:ln>
        </p:spPr>
      </p:sp>
      <p:sp>
        <p:nvSpPr>
          <p:cNvPr id="21507" name="文本框 20482"/>
          <p:cNvSpPr txBox="1"/>
          <p:nvPr/>
        </p:nvSpPr>
        <p:spPr>
          <a:xfrm>
            <a:off x="827088" y="476250"/>
            <a:ext cx="3841750" cy="579438"/>
          </a:xfrm>
          <a:prstGeom prst="rect">
            <a:avLst/>
          </a:prstGeom>
          <a:noFill/>
          <a:ln w="9525">
            <a:noFill/>
          </a:ln>
        </p:spPr>
        <p:txBody>
          <a:bodyPr wrap="none" anchor="t">
            <a:spAutoFit/>
          </a:bodyPr>
          <a:lstStyle/>
          <a:p>
            <a:r>
              <a:rPr lang="zh-CN" altLang="en-US" sz="3200" dirty="0">
                <a:latin typeface="黑体" panose="02010609060101010101" pitchFamily="2" charset="-122"/>
                <a:ea typeface="黑体" panose="02010609060101010101" pitchFamily="2" charset="-122"/>
              </a:rPr>
              <a:t>团结抗战  众志成城</a:t>
            </a:r>
          </a:p>
        </p:txBody>
      </p:sp>
      <p:grpSp>
        <p:nvGrpSpPr>
          <p:cNvPr id="21508" name="组合 20498"/>
          <p:cNvGrpSpPr/>
          <p:nvPr/>
        </p:nvGrpSpPr>
        <p:grpSpPr>
          <a:xfrm>
            <a:off x="179388" y="1700213"/>
            <a:ext cx="4321175" cy="3540125"/>
            <a:chOff x="113" y="1071"/>
            <a:chExt cx="2722" cy="2230"/>
          </a:xfrm>
        </p:grpSpPr>
        <p:sp>
          <p:nvSpPr>
            <p:cNvPr id="21509" name="矩形 20496"/>
            <p:cNvSpPr/>
            <p:nvPr/>
          </p:nvSpPr>
          <p:spPr>
            <a:xfrm>
              <a:off x="113" y="1071"/>
              <a:ext cx="2722" cy="2223"/>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pic>
          <p:nvPicPr>
            <p:cNvPr id="21510" name="图片 20487" descr="宋庆龄"/>
            <p:cNvPicPr>
              <a:picLocks noChangeAspect="1"/>
            </p:cNvPicPr>
            <p:nvPr/>
          </p:nvPicPr>
          <p:blipFill>
            <a:blip r:embed="rId3"/>
            <a:stretch>
              <a:fillRect/>
            </a:stretch>
          </p:blipFill>
          <p:spPr>
            <a:xfrm>
              <a:off x="113" y="1117"/>
              <a:ext cx="2676" cy="1890"/>
            </a:xfrm>
            <a:prstGeom prst="rect">
              <a:avLst/>
            </a:prstGeom>
            <a:noFill/>
            <a:ln w="9525">
              <a:noFill/>
            </a:ln>
          </p:spPr>
        </p:pic>
        <p:sp>
          <p:nvSpPr>
            <p:cNvPr id="21511" name="文本框 20489"/>
            <p:cNvSpPr txBox="1"/>
            <p:nvPr/>
          </p:nvSpPr>
          <p:spPr>
            <a:xfrm>
              <a:off x="249" y="3051"/>
              <a:ext cx="2516" cy="250"/>
            </a:xfrm>
            <a:prstGeom prst="rect">
              <a:avLst/>
            </a:prstGeom>
            <a:noFill/>
            <a:ln w="9525">
              <a:noFill/>
            </a:ln>
          </p:spPr>
          <p:txBody>
            <a:bodyPr wrap="none" anchor="t">
              <a:spAutoFit/>
            </a:bodyPr>
            <a:lstStyle/>
            <a:p>
              <a:r>
                <a:rPr lang="zh-CN" altLang="en-US" sz="2000" dirty="0">
                  <a:latin typeface="Arial" panose="020B0604020202020204" pitchFamily="34" charset="0"/>
                  <a:ea typeface="黑体" panose="02010609060101010101" pitchFamily="2" charset="-122"/>
                </a:rPr>
                <a:t>宋庆龄在香港致力于战时医疗救济</a:t>
              </a:r>
            </a:p>
          </p:txBody>
        </p:sp>
      </p:grpSp>
      <p:grpSp>
        <p:nvGrpSpPr>
          <p:cNvPr id="21512" name="组合 20499"/>
          <p:cNvGrpSpPr/>
          <p:nvPr/>
        </p:nvGrpSpPr>
        <p:grpSpPr>
          <a:xfrm>
            <a:off x="4572000" y="1700213"/>
            <a:ext cx="4392613" cy="3546475"/>
            <a:chOff x="2880" y="1071"/>
            <a:chExt cx="2767" cy="2234"/>
          </a:xfrm>
        </p:grpSpPr>
        <p:sp>
          <p:nvSpPr>
            <p:cNvPr id="21513" name="矩形 20497"/>
            <p:cNvSpPr/>
            <p:nvPr/>
          </p:nvSpPr>
          <p:spPr>
            <a:xfrm>
              <a:off x="2880" y="1071"/>
              <a:ext cx="2767" cy="2223"/>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pic>
          <p:nvPicPr>
            <p:cNvPr id="21514" name="图片 20488" descr="爱国侨领陈嘉庚率南洋华侨回国慰劳视察团慰"/>
            <p:cNvPicPr>
              <a:picLocks noChangeAspect="1"/>
            </p:cNvPicPr>
            <p:nvPr/>
          </p:nvPicPr>
          <p:blipFill>
            <a:blip r:embed="rId4"/>
            <a:stretch>
              <a:fillRect/>
            </a:stretch>
          </p:blipFill>
          <p:spPr>
            <a:xfrm>
              <a:off x="2925" y="1117"/>
              <a:ext cx="2677" cy="1892"/>
            </a:xfrm>
            <a:prstGeom prst="rect">
              <a:avLst/>
            </a:prstGeom>
            <a:noFill/>
            <a:ln w="9525">
              <a:noFill/>
            </a:ln>
          </p:spPr>
        </p:pic>
        <p:sp>
          <p:nvSpPr>
            <p:cNvPr id="21515" name="文本框 20490"/>
            <p:cNvSpPr txBox="1"/>
            <p:nvPr/>
          </p:nvSpPr>
          <p:spPr>
            <a:xfrm>
              <a:off x="3152" y="3055"/>
              <a:ext cx="2356" cy="250"/>
            </a:xfrm>
            <a:prstGeom prst="rect">
              <a:avLst/>
            </a:prstGeom>
            <a:noFill/>
            <a:ln w="9525">
              <a:noFill/>
            </a:ln>
          </p:spPr>
          <p:txBody>
            <a:bodyPr wrap="none" anchor="t">
              <a:spAutoFit/>
            </a:bodyPr>
            <a:lstStyle/>
            <a:p>
              <a:r>
                <a:rPr lang="zh-CN" altLang="en-US" sz="2000" dirty="0">
                  <a:latin typeface="Arial" panose="020B0604020202020204" pitchFamily="34" charset="0"/>
                  <a:ea typeface="黑体" panose="02010609060101010101" pitchFamily="2" charset="-122"/>
                </a:rPr>
                <a:t>陈嘉庚带来海外华侨捐款及慰问</a:t>
              </a:r>
            </a:p>
          </p:txBody>
        </p:sp>
      </p:gr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22530" name="文本框 28684"/>
          <p:cNvSpPr txBox="1"/>
          <p:nvPr/>
        </p:nvSpPr>
        <p:spPr>
          <a:xfrm>
            <a:off x="827088" y="476250"/>
            <a:ext cx="3841750" cy="579438"/>
          </a:xfrm>
          <a:prstGeom prst="rect">
            <a:avLst/>
          </a:prstGeom>
          <a:noFill/>
          <a:ln w="9525">
            <a:noFill/>
          </a:ln>
        </p:spPr>
        <p:txBody>
          <a:bodyPr wrap="none" anchor="t">
            <a:spAutoFit/>
          </a:bodyPr>
          <a:lstStyle/>
          <a:p>
            <a:r>
              <a:rPr lang="zh-CN" altLang="en-US" sz="3200" dirty="0">
                <a:latin typeface="黑体" panose="02010609060101010101" pitchFamily="2" charset="-122"/>
                <a:ea typeface="黑体" panose="02010609060101010101" pitchFamily="2" charset="-122"/>
              </a:rPr>
              <a:t>团结抗战  众志成城</a:t>
            </a:r>
          </a:p>
        </p:txBody>
      </p:sp>
      <p:grpSp>
        <p:nvGrpSpPr>
          <p:cNvPr id="22531" name="组合 28688"/>
          <p:cNvGrpSpPr/>
          <p:nvPr/>
        </p:nvGrpSpPr>
        <p:grpSpPr>
          <a:xfrm>
            <a:off x="468313" y="1268413"/>
            <a:ext cx="8351837" cy="4408487"/>
            <a:chOff x="295" y="799"/>
            <a:chExt cx="5261" cy="2777"/>
          </a:xfrm>
        </p:grpSpPr>
        <p:pic>
          <p:nvPicPr>
            <p:cNvPr id="22532" name="图片 28676" descr="冼星海"/>
            <p:cNvPicPr>
              <a:picLocks noChangeAspect="1"/>
            </p:cNvPicPr>
            <p:nvPr/>
          </p:nvPicPr>
          <p:blipFill>
            <a:blip r:embed="rId3"/>
            <a:stretch>
              <a:fillRect/>
            </a:stretch>
          </p:blipFill>
          <p:spPr>
            <a:xfrm>
              <a:off x="295" y="1117"/>
              <a:ext cx="1542" cy="2056"/>
            </a:xfrm>
            <a:prstGeom prst="rect">
              <a:avLst/>
            </a:prstGeom>
            <a:noFill/>
            <a:ln w="9525">
              <a:noFill/>
            </a:ln>
          </p:spPr>
        </p:pic>
        <p:sp>
          <p:nvSpPr>
            <p:cNvPr id="22533" name="文本框 28677"/>
            <p:cNvSpPr txBox="1"/>
            <p:nvPr/>
          </p:nvSpPr>
          <p:spPr>
            <a:xfrm>
              <a:off x="561" y="3249"/>
              <a:ext cx="1049" cy="327"/>
            </a:xfrm>
            <a:prstGeom prst="rect">
              <a:avLst/>
            </a:prstGeom>
            <a:noFill/>
            <a:ln w="9525">
              <a:noFill/>
            </a:ln>
          </p:spPr>
          <p:txBody>
            <a:bodyPr anchor="t">
              <a:spAutoFit/>
            </a:bodyPr>
            <a:lstStyle/>
            <a:p>
              <a:pPr>
                <a:spcBef>
                  <a:spcPct val="50000"/>
                </a:spcBef>
              </a:pPr>
              <a:r>
                <a:rPr lang="zh-CN" altLang="en-US" sz="2800" b="1">
                  <a:solidFill>
                    <a:srgbClr val="FF3300"/>
                  </a:solidFill>
                  <a:latin typeface="Times New Roman" panose="02020603050405020304" pitchFamily="18" charset="0"/>
                  <a:ea typeface="黑体" panose="02010609060101010101" pitchFamily="2" charset="-122"/>
                </a:rPr>
                <a:t>冼星海</a:t>
              </a:r>
            </a:p>
          </p:txBody>
        </p:sp>
        <p:pic>
          <p:nvPicPr>
            <p:cNvPr id="22534" name="图片 28679" descr="徐悲鸿"/>
            <p:cNvPicPr>
              <a:picLocks noChangeAspect="1"/>
            </p:cNvPicPr>
            <p:nvPr/>
          </p:nvPicPr>
          <p:blipFill>
            <a:blip r:embed="rId4"/>
            <a:stretch>
              <a:fillRect/>
            </a:stretch>
          </p:blipFill>
          <p:spPr>
            <a:xfrm>
              <a:off x="2154" y="1117"/>
              <a:ext cx="1588" cy="2080"/>
            </a:xfrm>
            <a:prstGeom prst="rect">
              <a:avLst/>
            </a:prstGeom>
            <a:noFill/>
            <a:ln w="9525">
              <a:noFill/>
            </a:ln>
          </p:spPr>
        </p:pic>
        <p:sp>
          <p:nvSpPr>
            <p:cNvPr id="22535" name="文本框 28680"/>
            <p:cNvSpPr txBox="1"/>
            <p:nvPr/>
          </p:nvSpPr>
          <p:spPr>
            <a:xfrm>
              <a:off x="2526" y="3249"/>
              <a:ext cx="1125" cy="327"/>
            </a:xfrm>
            <a:prstGeom prst="rect">
              <a:avLst/>
            </a:prstGeom>
            <a:noFill/>
            <a:ln w="9525">
              <a:noFill/>
            </a:ln>
          </p:spPr>
          <p:txBody>
            <a:bodyPr anchor="t">
              <a:spAutoFit/>
            </a:bodyPr>
            <a:lstStyle/>
            <a:p>
              <a:pPr>
                <a:spcBef>
                  <a:spcPct val="50000"/>
                </a:spcBef>
              </a:pPr>
              <a:r>
                <a:rPr lang="zh-CN" altLang="en-US" sz="2800" b="1">
                  <a:solidFill>
                    <a:srgbClr val="FF3300"/>
                  </a:solidFill>
                  <a:latin typeface="Times New Roman" panose="02020603050405020304" pitchFamily="18" charset="0"/>
                  <a:ea typeface="黑体" panose="02010609060101010101" pitchFamily="2" charset="-122"/>
                </a:rPr>
                <a:t>徐悲鸿</a:t>
              </a:r>
            </a:p>
          </p:txBody>
        </p:sp>
        <p:pic>
          <p:nvPicPr>
            <p:cNvPr id="22536" name="图片 28682" descr="侯德榜"/>
            <p:cNvPicPr>
              <a:picLocks noChangeAspect="1"/>
            </p:cNvPicPr>
            <p:nvPr/>
          </p:nvPicPr>
          <p:blipFill>
            <a:blip r:embed="rId5"/>
            <a:stretch>
              <a:fillRect/>
            </a:stretch>
          </p:blipFill>
          <p:spPr>
            <a:xfrm>
              <a:off x="4105" y="1117"/>
              <a:ext cx="1451" cy="2039"/>
            </a:xfrm>
            <a:prstGeom prst="rect">
              <a:avLst/>
            </a:prstGeom>
            <a:noFill/>
            <a:ln w="9525">
              <a:noFill/>
            </a:ln>
          </p:spPr>
        </p:pic>
        <p:sp>
          <p:nvSpPr>
            <p:cNvPr id="22537" name="文本框 28683"/>
            <p:cNvSpPr txBox="1"/>
            <p:nvPr/>
          </p:nvSpPr>
          <p:spPr>
            <a:xfrm>
              <a:off x="4377" y="3247"/>
              <a:ext cx="1089" cy="327"/>
            </a:xfrm>
            <a:prstGeom prst="rect">
              <a:avLst/>
            </a:prstGeom>
            <a:noFill/>
            <a:ln w="9525">
              <a:noFill/>
            </a:ln>
          </p:spPr>
          <p:txBody>
            <a:bodyPr anchor="t">
              <a:spAutoFit/>
            </a:bodyPr>
            <a:lstStyle/>
            <a:p>
              <a:pPr>
                <a:spcBef>
                  <a:spcPct val="50000"/>
                </a:spcBef>
              </a:pPr>
              <a:r>
                <a:rPr lang="zh-CN" altLang="en-US" sz="2800" b="1">
                  <a:solidFill>
                    <a:srgbClr val="FF3300"/>
                  </a:solidFill>
                  <a:latin typeface="Times New Roman" panose="02020603050405020304" pitchFamily="18" charset="0"/>
                  <a:ea typeface="黑体" panose="02010609060101010101" pitchFamily="2" charset="-122"/>
                </a:rPr>
                <a:t>侯德榜</a:t>
              </a:r>
            </a:p>
          </p:txBody>
        </p:sp>
        <p:sp>
          <p:nvSpPr>
            <p:cNvPr id="22538" name="Line 3"/>
            <p:cNvSpPr/>
            <p:nvPr/>
          </p:nvSpPr>
          <p:spPr>
            <a:xfrm>
              <a:off x="476" y="799"/>
              <a:ext cx="3176" cy="0"/>
            </a:xfrm>
            <a:prstGeom prst="line">
              <a:avLst/>
            </a:prstGeom>
            <a:ln w="57150" cap="flat" cmpd="thinThick">
              <a:solidFill>
                <a:srgbClr val="FF3300"/>
              </a:solidFill>
              <a:prstDash val="solid"/>
              <a:round/>
              <a:headEnd type="none" w="med" len="med"/>
              <a:tailEnd type="none" w="med" len="med"/>
            </a:ln>
          </p:spPr>
        </p:sp>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rotWithShape="0">
          <a:blip r:embed="rId4"/>
          <a:stretch>
            <a:fillRect/>
          </a:stretch>
        </a:blipFill>
        <a:effectLst/>
      </p:bgPr>
    </p:bg>
    <p:spTree>
      <p:nvGrpSpPr>
        <p:cNvPr id="1" name=""/>
        <p:cNvGrpSpPr/>
        <p:nvPr/>
      </p:nvGrpSpPr>
      <p:grpSpPr>
        <a:xfrm>
          <a:off x="0" y="0"/>
          <a:ext cx="0" cy="0"/>
          <a:chOff x="0" y="0"/>
          <a:chExt cx="0" cy="0"/>
        </a:xfrm>
      </p:grpSpPr>
      <p:pic>
        <p:nvPicPr>
          <p:cNvPr id="45064" name="纪念抗战胜利70周年阅兵式    红歌回顾   强军战歌+抗日军政大学校歌+保卫黄河+游击队歌+在太行山上_高清 00_02_04-00_04_02.mpg">
            <a:hlinkClick r:id="" action="ppaction://media"/>
          </p:cNvPr>
          <p:cNvPicPr>
            <a:picLocks noGrp="1" noRot="1" noChangeAspect="1"/>
          </p:cNvPicPr>
          <p:nvPr>
            <p:ph idx="4294967295"/>
            <a:videoFile r:link="rId2"/>
            <p:extLst>
              <p:ext uri="{DAA4B4D4-6D71-4841-9C94-3DE7FCFB9230}">
                <p14:media xmlns:p14="http://schemas.microsoft.com/office/powerpoint/2010/main" r:link="rId1"/>
              </p:ext>
            </p:extLst>
          </p:nvPr>
        </p:nvPicPr>
        <p:blipFill>
          <a:blip r:embed="rId5"/>
          <a:stretch>
            <a:fillRect/>
          </a:stretch>
        </p:blipFill>
        <p:spPr>
          <a:xfrm>
            <a:off x="1331913" y="1652588"/>
            <a:ext cx="6400800" cy="3505200"/>
          </a:xfrm>
        </p:spPr>
      </p:pic>
      <p:sp>
        <p:nvSpPr>
          <p:cNvPr id="23555" name="文本框 45065"/>
          <p:cNvSpPr txBox="1"/>
          <p:nvPr/>
        </p:nvSpPr>
        <p:spPr>
          <a:xfrm>
            <a:off x="827088" y="476250"/>
            <a:ext cx="1809750" cy="579438"/>
          </a:xfrm>
          <a:prstGeom prst="rect">
            <a:avLst/>
          </a:prstGeom>
          <a:noFill/>
          <a:ln w="9525">
            <a:noFill/>
          </a:ln>
        </p:spPr>
        <p:txBody>
          <a:bodyPr wrap="none" anchor="t">
            <a:spAutoFit/>
          </a:bodyPr>
          <a:lstStyle/>
          <a:p>
            <a:r>
              <a:rPr lang="zh-CN" altLang="en-US" sz="3200" dirty="0">
                <a:latin typeface="黑体" panose="02010609060101010101" pitchFamily="2" charset="-122"/>
                <a:ea typeface="黑体" panose="02010609060101010101" pitchFamily="2" charset="-122"/>
              </a:rPr>
              <a:t>保卫黄河</a:t>
            </a:r>
          </a:p>
        </p:txBody>
      </p:sp>
      <p:sp>
        <p:nvSpPr>
          <p:cNvPr id="23556" name="Line 3"/>
          <p:cNvSpPr/>
          <p:nvPr/>
        </p:nvSpPr>
        <p:spPr>
          <a:xfrm>
            <a:off x="755650" y="1268413"/>
            <a:ext cx="5041900" cy="0"/>
          </a:xfrm>
          <a:prstGeom prst="line">
            <a:avLst/>
          </a:prstGeom>
          <a:ln w="57150" cap="flat" cmpd="thinThick">
            <a:solidFill>
              <a:srgbClr val="FF3300"/>
            </a:solidFill>
            <a:prstDash val="solid"/>
            <a:round/>
            <a:headEnd type="none" w="med" len="med"/>
            <a:tailEnd type="none" w="med" len="med"/>
          </a:ln>
        </p:spPr>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506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5064"/>
                                        </p:tgtEl>
                                      </p:cBhvr>
                                    </p:cmd>
                                  </p:childTnLst>
                                </p:cTn>
                              </p:par>
                            </p:childTnLst>
                          </p:cTn>
                        </p:par>
                      </p:childTnLst>
                    </p:cTn>
                  </p:par>
                </p:childTnLst>
              </p:cTn>
              <p:nextCondLst>
                <p:cond evt="onClick" delay="0">
                  <p:tgtEl>
                    <p:spTgt spid="45064"/>
                  </p:tgtEl>
                </p:cond>
              </p:nextCondLst>
            </p:seq>
            <p:video>
              <p:cMediaNode>
                <p:cTn id="7" fill="hold" display="0">
                  <p:stCondLst>
                    <p:cond delay="indefinite"/>
                  </p:stCondLst>
                  <p:endCondLst>
                    <p:cond evt="onNext" delay="0">
                      <p:tgtEl>
                        <p:sldTgt/>
                      </p:tgtEl>
                    </p:cond>
                    <p:cond evt="onPrev" delay="0">
                      <p:tgtEl>
                        <p:sldTgt/>
                      </p:tgtEl>
                    </p:cond>
                  </p:endCondLst>
                </p:cTn>
                <p:tgtEl>
                  <p:spTgt spid="45064"/>
                </p:tgtEl>
              </p:cMediaNode>
            </p:vide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4578" name="图片 21507" descr="愚公移山"/>
          <p:cNvPicPr>
            <a:picLocks noChangeAspect="1"/>
          </p:cNvPicPr>
          <p:nvPr/>
        </p:nvPicPr>
        <p:blipFill>
          <a:blip r:embed="rId3"/>
          <a:stretch>
            <a:fillRect/>
          </a:stretch>
        </p:blipFill>
        <p:spPr>
          <a:xfrm>
            <a:off x="71438" y="1887538"/>
            <a:ext cx="5364162" cy="3989387"/>
          </a:xfrm>
          <a:prstGeom prst="rect">
            <a:avLst/>
          </a:prstGeom>
          <a:noFill/>
          <a:ln w="9525">
            <a:noFill/>
          </a:ln>
        </p:spPr>
      </p:pic>
      <p:pic>
        <p:nvPicPr>
          <p:cNvPr id="24579" name="图片 21508" descr="奔马图"/>
          <p:cNvPicPr>
            <a:picLocks noChangeAspect="1"/>
          </p:cNvPicPr>
          <p:nvPr/>
        </p:nvPicPr>
        <p:blipFill>
          <a:blip r:embed="rId4"/>
          <a:stretch>
            <a:fillRect/>
          </a:stretch>
        </p:blipFill>
        <p:spPr>
          <a:xfrm>
            <a:off x="5627688" y="1628775"/>
            <a:ext cx="3516312" cy="4799013"/>
          </a:xfrm>
          <a:prstGeom prst="rect">
            <a:avLst/>
          </a:prstGeom>
          <a:noFill/>
          <a:ln w="9525">
            <a:noFill/>
          </a:ln>
        </p:spPr>
      </p:pic>
      <p:sp>
        <p:nvSpPr>
          <p:cNvPr id="24580" name="Line 3"/>
          <p:cNvSpPr/>
          <p:nvPr/>
        </p:nvSpPr>
        <p:spPr>
          <a:xfrm>
            <a:off x="755650" y="1268413"/>
            <a:ext cx="5041900" cy="0"/>
          </a:xfrm>
          <a:prstGeom prst="line">
            <a:avLst/>
          </a:prstGeom>
          <a:ln w="57150" cap="flat" cmpd="thinThick">
            <a:solidFill>
              <a:srgbClr val="FF3300"/>
            </a:solidFill>
            <a:prstDash val="solid"/>
            <a:round/>
            <a:headEnd type="none" w="med" len="med"/>
            <a:tailEnd type="none" w="med" len="med"/>
          </a:ln>
        </p:spPr>
      </p:sp>
      <p:sp>
        <p:nvSpPr>
          <p:cNvPr id="24581" name="文本框 21510"/>
          <p:cNvSpPr txBox="1"/>
          <p:nvPr/>
        </p:nvSpPr>
        <p:spPr>
          <a:xfrm>
            <a:off x="827088" y="476250"/>
            <a:ext cx="2622550" cy="579438"/>
          </a:xfrm>
          <a:prstGeom prst="rect">
            <a:avLst/>
          </a:prstGeom>
          <a:noFill/>
          <a:ln w="9525">
            <a:noFill/>
          </a:ln>
        </p:spPr>
        <p:txBody>
          <a:bodyPr wrap="none" anchor="t">
            <a:spAutoFit/>
          </a:bodyPr>
          <a:lstStyle/>
          <a:p>
            <a:r>
              <a:rPr lang="zh-CN" altLang="en-US" sz="3200" dirty="0">
                <a:latin typeface="黑体" panose="02010609060101010101" pitchFamily="2" charset="-122"/>
                <a:ea typeface="黑体" panose="02010609060101010101" pitchFamily="2" charset="-122"/>
              </a:rPr>
              <a:t>画卷中的力量</a:t>
            </a:r>
          </a:p>
        </p:txBody>
      </p:sp>
      <p:sp>
        <p:nvSpPr>
          <p:cNvPr id="24582" name="文本框 21511"/>
          <p:cNvSpPr txBox="1"/>
          <p:nvPr/>
        </p:nvSpPr>
        <p:spPr>
          <a:xfrm>
            <a:off x="1166813" y="1268413"/>
            <a:ext cx="2865437" cy="519112"/>
          </a:xfrm>
          <a:prstGeom prst="rect">
            <a:avLst/>
          </a:prstGeom>
          <a:noFill/>
          <a:ln w="9525">
            <a:noFill/>
          </a:ln>
        </p:spPr>
        <p:txBody>
          <a:bodyPr wrap="none" anchor="t">
            <a:spAutoFit/>
          </a:bodyPr>
          <a:lstStyle/>
          <a:p>
            <a:r>
              <a:rPr lang="en-US" altLang="zh-CN" sz="2800" b="1" dirty="0">
                <a:solidFill>
                  <a:srgbClr val="FF0000"/>
                </a:solidFill>
                <a:latin typeface="黑体" panose="02010609060101010101" pitchFamily="2" charset="-122"/>
                <a:ea typeface="黑体" panose="02010609060101010101" pitchFamily="2" charset="-122"/>
              </a:rPr>
              <a:t>《</a:t>
            </a:r>
            <a:r>
              <a:rPr lang="zh-CN" altLang="en-US" sz="2800" b="1" dirty="0">
                <a:solidFill>
                  <a:srgbClr val="FF0000"/>
                </a:solidFill>
                <a:latin typeface="黑体" panose="02010609060101010101" pitchFamily="2" charset="-122"/>
                <a:ea typeface="黑体" panose="02010609060101010101" pitchFamily="2" charset="-122"/>
              </a:rPr>
              <a:t>愚 公 移 山</a:t>
            </a:r>
            <a:r>
              <a:rPr lang="en-US" altLang="zh-CN" sz="2800" b="1">
                <a:solidFill>
                  <a:srgbClr val="FF0000"/>
                </a:solidFill>
                <a:latin typeface="黑体" panose="02010609060101010101" pitchFamily="2" charset="-122"/>
                <a:ea typeface="黑体" panose="02010609060101010101" pitchFamily="2" charset="-122"/>
              </a:rPr>
              <a:t>》</a:t>
            </a:r>
          </a:p>
        </p:txBody>
      </p:sp>
      <p:sp>
        <p:nvSpPr>
          <p:cNvPr id="24583" name="文本框 21512"/>
          <p:cNvSpPr txBox="1"/>
          <p:nvPr/>
        </p:nvSpPr>
        <p:spPr>
          <a:xfrm>
            <a:off x="6351588" y="949325"/>
            <a:ext cx="2166937" cy="519113"/>
          </a:xfrm>
          <a:prstGeom prst="rect">
            <a:avLst/>
          </a:prstGeom>
          <a:noFill/>
          <a:ln w="9525">
            <a:noFill/>
          </a:ln>
        </p:spPr>
        <p:txBody>
          <a:bodyPr wrap="none" anchor="t">
            <a:spAutoFit/>
          </a:bodyPr>
          <a:lstStyle/>
          <a:p>
            <a:r>
              <a:rPr lang="en-US" altLang="zh-CN" sz="2800" b="1" dirty="0">
                <a:solidFill>
                  <a:srgbClr val="FF0000"/>
                </a:solidFill>
                <a:latin typeface="Arial" panose="020B0604020202020204" pitchFamily="34" charset="0"/>
                <a:ea typeface="黑体" panose="02010609060101010101" pitchFamily="2" charset="-122"/>
              </a:rPr>
              <a:t>《</a:t>
            </a:r>
            <a:r>
              <a:rPr lang="zh-CN" altLang="en-US" sz="2800" b="1" dirty="0">
                <a:solidFill>
                  <a:srgbClr val="FF0000"/>
                </a:solidFill>
                <a:latin typeface="Arial" panose="020B0604020202020204" pitchFamily="34" charset="0"/>
                <a:ea typeface="黑体" panose="02010609060101010101" pitchFamily="2" charset="-122"/>
              </a:rPr>
              <a:t>奔 马 图</a:t>
            </a:r>
            <a:r>
              <a:rPr lang="en-US" altLang="zh-CN" sz="2800" b="1">
                <a:solidFill>
                  <a:srgbClr val="FF0000"/>
                </a:solidFill>
                <a:latin typeface="Arial" panose="020B0604020202020204" pitchFamily="34" charset="0"/>
                <a:ea typeface="黑体" panose="02010609060101010101" pitchFamily="2" charset="-122"/>
              </a:rPr>
              <a:t>》</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30723" name="文本框 30722"/>
          <p:cNvSpPr txBox="1"/>
          <p:nvPr/>
        </p:nvSpPr>
        <p:spPr>
          <a:xfrm>
            <a:off x="5208588" y="3213100"/>
            <a:ext cx="2819400" cy="701675"/>
          </a:xfrm>
          <a:prstGeom prst="rect">
            <a:avLst/>
          </a:prstGeom>
          <a:noFill/>
          <a:ln w="9525">
            <a:noFill/>
          </a:ln>
        </p:spPr>
        <p:txBody>
          <a:bodyPr anchor="t">
            <a:spAutoFit/>
          </a:bodyPr>
          <a:lstStyle/>
          <a:p>
            <a:pPr>
              <a:spcBef>
                <a:spcPct val="50000"/>
              </a:spcBef>
            </a:pPr>
            <a:r>
              <a:rPr lang="zh-CN" altLang="en-US" sz="4000" b="1">
                <a:solidFill>
                  <a:schemeClr val="tx2"/>
                </a:solidFill>
                <a:latin typeface="Tahoma" panose="020B0604030504040204" pitchFamily="34" charset="0"/>
                <a:ea typeface="隶书" pitchFamily="49" charset="-122"/>
              </a:rPr>
              <a:t>联合制碱法</a:t>
            </a:r>
          </a:p>
        </p:txBody>
      </p:sp>
      <p:sp>
        <p:nvSpPr>
          <p:cNvPr id="30726" name="文本框 30725"/>
          <p:cNvSpPr txBox="1"/>
          <p:nvPr/>
        </p:nvSpPr>
        <p:spPr>
          <a:xfrm>
            <a:off x="3851275" y="3213100"/>
            <a:ext cx="1728788" cy="641350"/>
          </a:xfrm>
          <a:prstGeom prst="rect">
            <a:avLst/>
          </a:prstGeom>
          <a:noFill/>
          <a:ln w="9525">
            <a:noFill/>
          </a:ln>
        </p:spPr>
        <p:txBody>
          <a:bodyPr anchor="t">
            <a:spAutoFit/>
          </a:bodyPr>
          <a:lstStyle/>
          <a:p>
            <a:pPr>
              <a:spcBef>
                <a:spcPct val="50000"/>
              </a:spcBef>
            </a:pPr>
            <a:r>
              <a:rPr lang="zh-CN" altLang="en-US" sz="3600" b="1">
                <a:latin typeface="Arial" panose="020B0604020202020204" pitchFamily="34" charset="0"/>
                <a:ea typeface="隶书" pitchFamily="49" charset="-122"/>
              </a:rPr>
              <a:t>发明</a:t>
            </a:r>
            <a:r>
              <a:rPr lang="zh-CN" altLang="en-US" sz="3600" b="1">
                <a:latin typeface="Arial" panose="020B0604020202020204" pitchFamily="34" charset="0"/>
                <a:ea typeface="宋体" panose="02010600030101010101" pitchFamily="2" charset="-122"/>
              </a:rPr>
              <a:t>：</a:t>
            </a:r>
          </a:p>
        </p:txBody>
      </p:sp>
      <p:pic>
        <p:nvPicPr>
          <p:cNvPr id="25604" name="图片 30726" descr="侯德榜">
            <a:hlinkClick r:id="rId3" action="ppaction://hlinksldjump"/>
          </p:cNvPr>
          <p:cNvPicPr>
            <a:picLocks noChangeAspect="1"/>
          </p:cNvPicPr>
          <p:nvPr/>
        </p:nvPicPr>
        <p:blipFill>
          <a:blip r:embed="rId4"/>
          <a:stretch>
            <a:fillRect/>
          </a:stretch>
        </p:blipFill>
        <p:spPr>
          <a:xfrm>
            <a:off x="539750" y="1557338"/>
            <a:ext cx="3100388" cy="4114800"/>
          </a:xfrm>
          <a:prstGeom prst="rect">
            <a:avLst/>
          </a:prstGeom>
          <a:noFill/>
          <a:ln w="9525">
            <a:noFill/>
          </a:ln>
        </p:spPr>
      </p:pic>
      <p:sp>
        <p:nvSpPr>
          <p:cNvPr id="25605" name="文本框 30727"/>
          <p:cNvSpPr txBox="1"/>
          <p:nvPr/>
        </p:nvSpPr>
        <p:spPr>
          <a:xfrm>
            <a:off x="3995738" y="1989138"/>
            <a:ext cx="5545137" cy="762000"/>
          </a:xfrm>
          <a:prstGeom prst="rect">
            <a:avLst/>
          </a:prstGeom>
          <a:noFill/>
          <a:ln w="9525">
            <a:noFill/>
          </a:ln>
        </p:spPr>
        <p:txBody>
          <a:bodyPr anchor="t">
            <a:spAutoFit/>
          </a:bodyPr>
          <a:lstStyle/>
          <a:p>
            <a:r>
              <a:rPr lang="zh-CN" altLang="en-US" sz="4400" b="1" dirty="0">
                <a:latin typeface="Arial" panose="020B0604020202020204" pitchFamily="34" charset="0"/>
                <a:ea typeface="宋体" panose="02010600030101010101" pitchFamily="2" charset="-122"/>
              </a:rPr>
              <a:t>科学家侯德榜</a:t>
            </a:r>
            <a:endParaRPr lang="zh-CN" altLang="en-US" sz="2800" b="1" dirty="0">
              <a:latin typeface="Arial" panose="020B0604020202020204" pitchFamily="34" charset="0"/>
              <a:ea typeface="宋体" panose="02010600030101010101" pitchFamily="2" charset="-122"/>
            </a:endParaRPr>
          </a:p>
        </p:txBody>
      </p:sp>
      <p:sp>
        <p:nvSpPr>
          <p:cNvPr id="30729" name="文本框 30728"/>
          <p:cNvSpPr txBox="1"/>
          <p:nvPr/>
        </p:nvSpPr>
        <p:spPr>
          <a:xfrm>
            <a:off x="5148263" y="3933825"/>
            <a:ext cx="2684462" cy="519113"/>
          </a:xfrm>
          <a:prstGeom prst="rect">
            <a:avLst/>
          </a:prstGeom>
          <a:noFill/>
          <a:ln w="9525">
            <a:noFill/>
          </a:ln>
        </p:spPr>
        <p:txBody>
          <a:bodyPr wrap="none" anchor="t">
            <a:spAutoFit/>
          </a:bodyPr>
          <a:lstStyle/>
          <a:p>
            <a:r>
              <a:rPr lang="zh-CN" altLang="en-US" sz="2800" b="1" dirty="0">
                <a:latin typeface="Arial" panose="020B0604020202020204" pitchFamily="34" charset="0"/>
                <a:ea typeface="宋体" panose="02010600030101010101" pitchFamily="2" charset="-122"/>
              </a:rPr>
              <a:t>（侯氏制碱法）</a:t>
            </a:r>
          </a:p>
        </p:txBody>
      </p:sp>
      <p:sp>
        <p:nvSpPr>
          <p:cNvPr id="25607" name="文本框 30730"/>
          <p:cNvSpPr txBox="1"/>
          <p:nvPr/>
        </p:nvSpPr>
        <p:spPr>
          <a:xfrm>
            <a:off x="827088" y="476250"/>
            <a:ext cx="3841750" cy="579438"/>
          </a:xfrm>
          <a:prstGeom prst="rect">
            <a:avLst/>
          </a:prstGeom>
          <a:noFill/>
          <a:ln w="9525">
            <a:noFill/>
          </a:ln>
        </p:spPr>
        <p:txBody>
          <a:bodyPr wrap="none" anchor="t">
            <a:spAutoFit/>
          </a:bodyPr>
          <a:lstStyle/>
          <a:p>
            <a:r>
              <a:rPr lang="zh-CN" altLang="en-US" sz="3200" dirty="0">
                <a:latin typeface="黑体" panose="02010609060101010101" pitchFamily="2" charset="-122"/>
                <a:ea typeface="黑体" panose="02010609060101010101" pitchFamily="2" charset="-122"/>
              </a:rPr>
              <a:t>团结抗战  众志成城</a:t>
            </a:r>
          </a:p>
        </p:txBody>
      </p:sp>
      <p:sp>
        <p:nvSpPr>
          <p:cNvPr id="25608" name="Line 3"/>
          <p:cNvSpPr/>
          <p:nvPr/>
        </p:nvSpPr>
        <p:spPr>
          <a:xfrm>
            <a:off x="755650" y="1268413"/>
            <a:ext cx="5041900" cy="0"/>
          </a:xfrm>
          <a:prstGeom prst="line">
            <a:avLst/>
          </a:prstGeom>
          <a:ln w="57150" cap="flat" cmpd="thinThick">
            <a:solidFill>
              <a:srgbClr val="FF3300"/>
            </a:solidFill>
            <a:prstDash val="solid"/>
            <a:round/>
            <a:headEnd type="none" w="med" len="med"/>
            <a:tailEnd type="none" w="med" len="med"/>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p:cTn id="7" dur="1" fill="hold"/>
                                        <p:tgtEl>
                                          <p:spTgt spid="30723"/>
                                        </p:tgtEl>
                                      </p:cBhvr>
                                    </p:anim>
                                  </p:childTnLst>
                                </p:cTn>
                              </p:par>
                              <p:par>
                                <p:cTn id="8" presetID="24" presetClass="entr" presetSubtype="0" fill="hold" grpId="0" nodeType="withEffect">
                                  <p:stCondLst>
                                    <p:cond delay="0"/>
                                  </p:stCondLst>
                                  <p:childTnLst>
                                    <p:set>
                                      <p:cBhvr>
                                        <p:cTn id="9" dur="1" fill="hold">
                                          <p:stCondLst>
                                            <p:cond delay="0"/>
                                          </p:stCondLst>
                                        </p:cTn>
                                        <p:tgtEl>
                                          <p:spTgt spid="30726"/>
                                        </p:tgtEl>
                                        <p:attrNameLst>
                                          <p:attrName>style.visibility</p:attrName>
                                        </p:attrNameLst>
                                      </p:cBhvr>
                                      <p:to>
                                        <p:strVal val="visible"/>
                                      </p:to>
                                    </p:set>
                                    <p:anim calcmode="lin" valueType="num">
                                      <p:cBhvr>
                                        <p:cTn id="10" dur="1" fill="hold"/>
                                        <p:tgtEl>
                                          <p:spTgt spid="30726"/>
                                        </p:tgtEl>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grpId="0" nodeType="clickEffect">
                                  <p:stCondLst>
                                    <p:cond delay="0"/>
                                  </p:stCondLst>
                                  <p:childTnLst>
                                    <p:set>
                                      <p:cBhvr>
                                        <p:cTn id="14" dur="1" fill="hold">
                                          <p:stCondLst>
                                            <p:cond delay="0"/>
                                          </p:stCondLst>
                                        </p:cTn>
                                        <p:tgtEl>
                                          <p:spTgt spid="30729"/>
                                        </p:tgtEl>
                                        <p:attrNameLst>
                                          <p:attrName>style.visibility</p:attrName>
                                        </p:attrNameLst>
                                      </p:cBhvr>
                                      <p:to>
                                        <p:strVal val="visible"/>
                                      </p:to>
                                    </p:set>
                                    <p:anim calcmode="lin" valueType="num">
                                      <p:cBhvr>
                                        <p:cTn id="15" dur="1" fill="hold"/>
                                        <p:tgtEl>
                                          <p:spTgt spid="30729"/>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ldLvl="0"/>
      <p:bldP spid="30726" grpId="0" bldLvl="0"/>
      <p:bldP spid="30729" grpId="0" bldLvl="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26626" name="矩形 74753"/>
          <p:cNvSpPr/>
          <p:nvPr/>
        </p:nvSpPr>
        <p:spPr>
          <a:xfrm>
            <a:off x="179388" y="2420938"/>
            <a:ext cx="8748712" cy="2087562"/>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26627" name="Rectangle 2"/>
          <p:cNvSpPr>
            <a:spLocks noGrp="1"/>
          </p:cNvSpPr>
          <p:nvPr>
            <p:ph type="title"/>
          </p:nvPr>
        </p:nvSpPr>
        <p:spPr>
          <a:xfrm>
            <a:off x="1439863" y="1277938"/>
            <a:ext cx="5940425" cy="1143000"/>
          </a:xfrm>
        </p:spPr>
        <p:txBody>
          <a:bodyPr wrap="square" lIns="91440" tIns="45720" rIns="91440" bIns="45720" anchor="ctr"/>
          <a:lstStyle/>
          <a:p>
            <a:r>
              <a:rPr lang="zh-CN" altLang="en-US" sz="3600" b="1" dirty="0">
                <a:solidFill>
                  <a:srgbClr val="FF3300"/>
                </a:solidFill>
                <a:ea typeface="黑体" panose="02010609060101010101" pitchFamily="2" charset="-122"/>
              </a:rPr>
              <a:t>抗战时期主要战役</a:t>
            </a:r>
          </a:p>
        </p:txBody>
      </p:sp>
      <p:graphicFrame>
        <p:nvGraphicFramePr>
          <p:cNvPr id="74756" name="表格 74755"/>
          <p:cNvGraphicFramePr/>
          <p:nvPr/>
        </p:nvGraphicFramePr>
        <p:xfrm>
          <a:off x="179388" y="2420938"/>
          <a:ext cx="8713788" cy="2063750"/>
        </p:xfrm>
        <a:graphic>
          <a:graphicData uri="http://schemas.openxmlformats.org/drawingml/2006/table">
            <a:tbl>
              <a:tblPr/>
              <a:tblGrid>
                <a:gridCol w="2016125">
                  <a:extLst>
                    <a:ext uri="{9D8B030D-6E8A-4147-A177-3AD203B41FA5}">
                      <a16:colId xmlns:a16="http://schemas.microsoft.com/office/drawing/2014/main" val="20000"/>
                    </a:ext>
                  </a:extLst>
                </a:gridCol>
                <a:gridCol w="1584325">
                  <a:extLst>
                    <a:ext uri="{9D8B030D-6E8A-4147-A177-3AD203B41FA5}">
                      <a16:colId xmlns:a16="http://schemas.microsoft.com/office/drawing/2014/main" val="20001"/>
                    </a:ext>
                  </a:extLst>
                </a:gridCol>
                <a:gridCol w="1655763">
                  <a:extLst>
                    <a:ext uri="{9D8B030D-6E8A-4147-A177-3AD203B41FA5}">
                      <a16:colId xmlns:a16="http://schemas.microsoft.com/office/drawing/2014/main" val="20002"/>
                    </a:ext>
                  </a:extLst>
                </a:gridCol>
                <a:gridCol w="3457575">
                  <a:extLst>
                    <a:ext uri="{9D8B030D-6E8A-4147-A177-3AD203B41FA5}">
                      <a16:colId xmlns:a16="http://schemas.microsoft.com/office/drawing/2014/main" val="20003"/>
                    </a:ext>
                  </a:extLst>
                </a:gridCol>
              </a:tblGrid>
              <a:tr h="69532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sz="3200" dirty="0">
                          <a:latin typeface="黑体" panose="02010609060101010101" pitchFamily="2" charset="-122"/>
                          <a:ea typeface="黑体" panose="02010609060101010101" pitchFamily="2" charset="-122"/>
                        </a:rPr>
                        <a:t>  </a:t>
                      </a:r>
                      <a:r>
                        <a:rPr lang="zh-CN" altLang="en-US" sz="3200" dirty="0">
                          <a:latin typeface="黑体" panose="02010609060101010101" pitchFamily="2" charset="-122"/>
                          <a:ea typeface="黑体" panose="02010609060101010101" pitchFamily="2" charset="-122"/>
                        </a:rPr>
                        <a:t>战役</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sz="3200" b="1" dirty="0">
                          <a:ea typeface="黑体" panose="02010609060101010101" pitchFamily="2" charset="-122"/>
                        </a:rPr>
                        <a:t>  </a:t>
                      </a:r>
                      <a:r>
                        <a:rPr lang="zh-CN" altLang="en-US" sz="3200" dirty="0">
                          <a:ea typeface="黑体" panose="02010609060101010101" pitchFamily="2" charset="-122"/>
                        </a:rPr>
                        <a:t>时间</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sz="3200" b="1" dirty="0">
                          <a:ea typeface="黑体" panose="02010609060101010101" pitchFamily="2" charset="-122"/>
                        </a:rPr>
                        <a:t> </a:t>
                      </a:r>
                      <a:r>
                        <a:rPr lang="zh-CN" altLang="en-US" sz="3200" dirty="0">
                          <a:ea typeface="黑体" panose="02010609060101010101" pitchFamily="2" charset="-122"/>
                        </a:rPr>
                        <a:t>领导人</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sz="3200" b="1" dirty="0">
                          <a:ea typeface="黑体" panose="02010609060101010101" pitchFamily="2" charset="-122"/>
                        </a:rPr>
                        <a:t>        </a:t>
                      </a:r>
                      <a:r>
                        <a:rPr lang="zh-CN" altLang="en-US" sz="3200" dirty="0">
                          <a:ea typeface="黑体" panose="02010609060101010101" pitchFamily="2" charset="-122"/>
                        </a:rPr>
                        <a:t>重要意义</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7310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9532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6650" name="Line 3"/>
          <p:cNvSpPr/>
          <p:nvPr/>
        </p:nvSpPr>
        <p:spPr>
          <a:xfrm>
            <a:off x="755650" y="1484313"/>
            <a:ext cx="5041900" cy="0"/>
          </a:xfrm>
          <a:prstGeom prst="line">
            <a:avLst/>
          </a:prstGeom>
          <a:ln w="57150" cap="flat" cmpd="thinThick">
            <a:solidFill>
              <a:srgbClr val="FF3300"/>
            </a:solidFill>
            <a:prstDash val="solid"/>
            <a:round/>
            <a:headEnd type="none" w="med" len="med"/>
            <a:tailEnd type="none" w="med" len="med"/>
          </a:ln>
        </p:spPr>
      </p:sp>
      <p:sp>
        <p:nvSpPr>
          <p:cNvPr id="26651" name="文本框 74778"/>
          <p:cNvSpPr txBox="1"/>
          <p:nvPr/>
        </p:nvSpPr>
        <p:spPr>
          <a:xfrm>
            <a:off x="755650" y="620713"/>
            <a:ext cx="2216150" cy="579437"/>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血肉筑长城</a:t>
            </a:r>
          </a:p>
        </p:txBody>
      </p:sp>
      <p:sp>
        <p:nvSpPr>
          <p:cNvPr id="74780" name="文本框 74779"/>
          <p:cNvSpPr txBox="1"/>
          <p:nvPr/>
        </p:nvSpPr>
        <p:spPr>
          <a:xfrm>
            <a:off x="323850" y="3187700"/>
            <a:ext cx="1708150" cy="457200"/>
          </a:xfrm>
          <a:prstGeom prst="rect">
            <a:avLst/>
          </a:prstGeom>
          <a:noFill/>
          <a:ln w="9525">
            <a:noFill/>
          </a:ln>
        </p:spPr>
        <p:txBody>
          <a:bodyPr wrap="none" anchor="t">
            <a:spAutoFit/>
          </a:bodyPr>
          <a:lstStyle/>
          <a:p>
            <a:r>
              <a:rPr lang="zh-CN" altLang="en-US" sz="2400" dirty="0">
                <a:latin typeface="Arial" panose="020B0604020202020204" pitchFamily="34" charset="0"/>
                <a:ea typeface="宋体" panose="02010600030101010101" pitchFamily="2" charset="-122"/>
              </a:rPr>
              <a:t>台儿庄战役</a:t>
            </a:r>
          </a:p>
        </p:txBody>
      </p:sp>
      <p:sp>
        <p:nvSpPr>
          <p:cNvPr id="74781" name="文本框 74780"/>
          <p:cNvSpPr txBox="1"/>
          <p:nvPr/>
        </p:nvSpPr>
        <p:spPr>
          <a:xfrm>
            <a:off x="2484438" y="3186113"/>
            <a:ext cx="1098550" cy="457200"/>
          </a:xfrm>
          <a:prstGeom prst="rect">
            <a:avLst/>
          </a:prstGeom>
          <a:noFill/>
          <a:ln w="9525">
            <a:noFill/>
          </a:ln>
        </p:spPr>
        <p:txBody>
          <a:bodyPr wrap="none" anchor="t">
            <a:spAutoFit/>
          </a:bodyPr>
          <a:lstStyle/>
          <a:p>
            <a:r>
              <a:rPr lang="en-US" altLang="zh-CN" sz="2400" dirty="0">
                <a:latin typeface="宋体" panose="02010600030101010101" pitchFamily="2" charset="-122"/>
                <a:ea typeface="宋体" panose="02010600030101010101" pitchFamily="2" charset="-122"/>
              </a:rPr>
              <a:t>1938</a:t>
            </a:r>
            <a:r>
              <a:rPr lang="zh-CN" altLang="en-US" sz="2400" dirty="0">
                <a:latin typeface="宋体" panose="02010600030101010101" pitchFamily="2" charset="-122"/>
                <a:ea typeface="宋体" panose="02010600030101010101" pitchFamily="2" charset="-122"/>
              </a:rPr>
              <a:t>年</a:t>
            </a:r>
          </a:p>
        </p:txBody>
      </p:sp>
      <p:sp>
        <p:nvSpPr>
          <p:cNvPr id="74782" name="文本框 74781"/>
          <p:cNvSpPr txBox="1"/>
          <p:nvPr/>
        </p:nvSpPr>
        <p:spPr>
          <a:xfrm>
            <a:off x="4140200" y="3206750"/>
            <a:ext cx="1098550" cy="457200"/>
          </a:xfrm>
          <a:prstGeom prst="rect">
            <a:avLst/>
          </a:prstGeom>
          <a:noFill/>
          <a:ln w="9525">
            <a:noFill/>
          </a:ln>
        </p:spPr>
        <p:txBody>
          <a:bodyPr wrap="none" anchor="t">
            <a:spAutoFit/>
          </a:bodyPr>
          <a:lstStyle/>
          <a:p>
            <a:r>
              <a:rPr lang="zh-CN" altLang="en-US" sz="2400" dirty="0">
                <a:latin typeface="Arial" panose="020B0604020202020204" pitchFamily="34" charset="0"/>
                <a:ea typeface="宋体" panose="02010600030101010101" pitchFamily="2" charset="-122"/>
              </a:rPr>
              <a:t>李宗仁</a:t>
            </a:r>
          </a:p>
        </p:txBody>
      </p:sp>
      <p:sp>
        <p:nvSpPr>
          <p:cNvPr id="74783" name="文本框 74782"/>
          <p:cNvSpPr txBox="1"/>
          <p:nvPr/>
        </p:nvSpPr>
        <p:spPr>
          <a:xfrm>
            <a:off x="5364163" y="3284538"/>
            <a:ext cx="3613150" cy="366712"/>
          </a:xfrm>
          <a:prstGeom prst="rect">
            <a:avLst/>
          </a:prstGeom>
          <a:noFill/>
          <a:ln w="9525">
            <a:noFill/>
          </a:ln>
        </p:spPr>
        <p:txBody>
          <a:bodyPr wrap="none" anchor="t">
            <a:spAutoFit/>
          </a:bodyPr>
          <a:lstStyle/>
          <a:p>
            <a:r>
              <a:rPr lang="zh-CN" altLang="en-US" dirty="0">
                <a:latin typeface="Arial" panose="020B0604020202020204" pitchFamily="34" charset="0"/>
                <a:ea typeface="宋体" panose="02010600030101010101" pitchFamily="2" charset="-122"/>
              </a:rPr>
              <a:t>取得了重大胜利，鼓舞了抗战士气</a:t>
            </a:r>
          </a:p>
        </p:txBody>
      </p:sp>
      <p:sp>
        <p:nvSpPr>
          <p:cNvPr id="74784" name="文本框 74783"/>
          <p:cNvSpPr txBox="1"/>
          <p:nvPr/>
        </p:nvSpPr>
        <p:spPr>
          <a:xfrm>
            <a:off x="5724525" y="3795713"/>
            <a:ext cx="3203575" cy="641350"/>
          </a:xfrm>
          <a:prstGeom prst="rect">
            <a:avLst/>
          </a:prstGeom>
          <a:noFill/>
          <a:ln w="9525">
            <a:noFill/>
          </a:ln>
        </p:spPr>
        <p:txBody>
          <a:bodyPr anchor="t">
            <a:spAutoFit/>
          </a:bodyPr>
          <a:lstStyle/>
          <a:p>
            <a:r>
              <a:rPr lang="zh-CN" altLang="en-US" dirty="0">
                <a:latin typeface="Arial" panose="020B0604020202020204" pitchFamily="34" charset="0"/>
                <a:ea typeface="宋体" panose="02010600030101010101" pitchFamily="2" charset="-122"/>
              </a:rPr>
              <a:t>中国军队主动出击日军的一次最大规模的战役</a:t>
            </a:r>
          </a:p>
        </p:txBody>
      </p:sp>
      <p:sp>
        <p:nvSpPr>
          <p:cNvPr id="74785" name="文本框 74784"/>
          <p:cNvSpPr txBox="1"/>
          <p:nvPr/>
        </p:nvSpPr>
        <p:spPr>
          <a:xfrm>
            <a:off x="2484438" y="3856038"/>
            <a:ext cx="1098550" cy="457200"/>
          </a:xfrm>
          <a:prstGeom prst="rect">
            <a:avLst/>
          </a:prstGeom>
          <a:noFill/>
          <a:ln w="9525">
            <a:noFill/>
          </a:ln>
        </p:spPr>
        <p:txBody>
          <a:bodyPr wrap="none" anchor="t">
            <a:spAutoFit/>
          </a:bodyPr>
          <a:lstStyle/>
          <a:p>
            <a:r>
              <a:rPr lang="en-US" altLang="zh-CN" sz="2400" dirty="0">
                <a:latin typeface="宋体" panose="02010600030101010101" pitchFamily="2" charset="-122"/>
                <a:ea typeface="宋体" panose="02010600030101010101" pitchFamily="2" charset="-122"/>
              </a:rPr>
              <a:t>1940</a:t>
            </a:r>
            <a:r>
              <a:rPr lang="zh-CN" altLang="en-US" sz="2400" dirty="0">
                <a:latin typeface="宋体" panose="02010600030101010101" pitchFamily="2" charset="-122"/>
                <a:ea typeface="宋体" panose="02010600030101010101" pitchFamily="2" charset="-122"/>
              </a:rPr>
              <a:t>年</a:t>
            </a:r>
          </a:p>
        </p:txBody>
      </p:sp>
      <p:sp>
        <p:nvSpPr>
          <p:cNvPr id="74786" name="文本框 74785"/>
          <p:cNvSpPr txBox="1"/>
          <p:nvPr/>
        </p:nvSpPr>
        <p:spPr>
          <a:xfrm>
            <a:off x="4194175" y="3856038"/>
            <a:ext cx="1098550" cy="457200"/>
          </a:xfrm>
          <a:prstGeom prst="rect">
            <a:avLst/>
          </a:prstGeom>
          <a:noFill/>
          <a:ln w="9525">
            <a:noFill/>
          </a:ln>
        </p:spPr>
        <p:txBody>
          <a:bodyPr wrap="none" anchor="t">
            <a:spAutoFit/>
          </a:bodyPr>
          <a:lstStyle/>
          <a:p>
            <a:r>
              <a:rPr lang="zh-CN" altLang="en-US" sz="2400" dirty="0">
                <a:latin typeface="Arial" panose="020B0604020202020204" pitchFamily="34" charset="0"/>
                <a:ea typeface="宋体" panose="02010600030101010101" pitchFamily="2" charset="-122"/>
              </a:rPr>
              <a:t>彭德怀</a:t>
            </a:r>
          </a:p>
        </p:txBody>
      </p:sp>
      <p:sp>
        <p:nvSpPr>
          <p:cNvPr id="74787" name="文本框 74786"/>
          <p:cNvSpPr txBox="1"/>
          <p:nvPr/>
        </p:nvSpPr>
        <p:spPr>
          <a:xfrm>
            <a:off x="539750" y="3835400"/>
            <a:ext cx="1403350" cy="457200"/>
          </a:xfrm>
          <a:prstGeom prst="rect">
            <a:avLst/>
          </a:prstGeom>
          <a:noFill/>
          <a:ln w="9525">
            <a:noFill/>
          </a:ln>
        </p:spPr>
        <p:txBody>
          <a:bodyPr wrap="none" anchor="t">
            <a:spAutoFit/>
          </a:bodyPr>
          <a:lstStyle/>
          <a:p>
            <a:r>
              <a:rPr lang="zh-CN" altLang="en-US" sz="2400" dirty="0">
                <a:latin typeface="Arial" panose="020B0604020202020204" pitchFamily="34" charset="0"/>
                <a:ea typeface="宋体" panose="02010600030101010101" pitchFamily="2" charset="-122"/>
              </a:rPr>
              <a:t>百团大战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4780"/>
                                        </p:tgtEl>
                                        <p:attrNameLst>
                                          <p:attrName>style.visibility</p:attrName>
                                        </p:attrNameLst>
                                      </p:cBhvr>
                                      <p:to>
                                        <p:strVal val="visible"/>
                                      </p:to>
                                    </p:set>
                                    <p:animEffect transition="in" filter="slide(fromBottom)">
                                      <p:cBhvr>
                                        <p:cTn id="7" dur="500"/>
                                        <p:tgtEl>
                                          <p:spTgt spid="7478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74781"/>
                                        </p:tgtEl>
                                        <p:attrNameLst>
                                          <p:attrName>style.visibility</p:attrName>
                                        </p:attrNameLst>
                                      </p:cBhvr>
                                      <p:to>
                                        <p:strVal val="visible"/>
                                      </p:to>
                                    </p:set>
                                    <p:animEffect transition="in" filter="slide(fromBottom)">
                                      <p:cBhvr>
                                        <p:cTn id="12" dur="500"/>
                                        <p:tgtEl>
                                          <p:spTgt spid="7478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74782"/>
                                        </p:tgtEl>
                                        <p:attrNameLst>
                                          <p:attrName>style.visibility</p:attrName>
                                        </p:attrNameLst>
                                      </p:cBhvr>
                                      <p:to>
                                        <p:strVal val="visible"/>
                                      </p:to>
                                    </p:set>
                                    <p:animEffect transition="in" filter="slide(fromBottom)">
                                      <p:cBhvr>
                                        <p:cTn id="17" dur="500"/>
                                        <p:tgtEl>
                                          <p:spTgt spid="74782"/>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74783"/>
                                        </p:tgtEl>
                                        <p:attrNameLst>
                                          <p:attrName>style.visibility</p:attrName>
                                        </p:attrNameLst>
                                      </p:cBhvr>
                                      <p:to>
                                        <p:strVal val="visible"/>
                                      </p:to>
                                    </p:set>
                                    <p:animEffect transition="in" filter="slide(fromBottom)">
                                      <p:cBhvr>
                                        <p:cTn id="22" dur="500"/>
                                        <p:tgtEl>
                                          <p:spTgt spid="74783"/>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74787"/>
                                        </p:tgtEl>
                                        <p:attrNameLst>
                                          <p:attrName>style.visibility</p:attrName>
                                        </p:attrNameLst>
                                      </p:cBhvr>
                                      <p:to>
                                        <p:strVal val="visible"/>
                                      </p:to>
                                    </p:set>
                                    <p:animEffect transition="in" filter="slide(fromBottom)">
                                      <p:cBhvr>
                                        <p:cTn id="27" dur="500"/>
                                        <p:tgtEl>
                                          <p:spTgt spid="74787"/>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74785"/>
                                        </p:tgtEl>
                                        <p:attrNameLst>
                                          <p:attrName>style.visibility</p:attrName>
                                        </p:attrNameLst>
                                      </p:cBhvr>
                                      <p:to>
                                        <p:strVal val="visible"/>
                                      </p:to>
                                    </p:set>
                                    <p:animEffect transition="in" filter="slide(fromBottom)">
                                      <p:cBhvr>
                                        <p:cTn id="32" dur="500"/>
                                        <p:tgtEl>
                                          <p:spTgt spid="74785"/>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74786"/>
                                        </p:tgtEl>
                                        <p:attrNameLst>
                                          <p:attrName>style.visibility</p:attrName>
                                        </p:attrNameLst>
                                      </p:cBhvr>
                                      <p:to>
                                        <p:strVal val="visible"/>
                                      </p:to>
                                    </p:set>
                                    <p:animEffect transition="in" filter="slide(fromBottom)">
                                      <p:cBhvr>
                                        <p:cTn id="37" dur="500"/>
                                        <p:tgtEl>
                                          <p:spTgt spid="74786"/>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74784"/>
                                        </p:tgtEl>
                                        <p:attrNameLst>
                                          <p:attrName>style.visibility</p:attrName>
                                        </p:attrNameLst>
                                      </p:cBhvr>
                                      <p:to>
                                        <p:strVal val="visible"/>
                                      </p:to>
                                    </p:set>
                                    <p:animEffect transition="in" filter="slide(fromBottom)">
                                      <p:cBhvr>
                                        <p:cTn id="42" dur="500"/>
                                        <p:tgtEl>
                                          <p:spTgt spid="747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80" grpId="0"/>
      <p:bldP spid="74781" grpId="0"/>
      <p:bldP spid="74782" grpId="0"/>
      <p:bldP spid="74783" grpId="0"/>
      <p:bldP spid="74784" grpId="0"/>
      <p:bldP spid="74785" grpId="0"/>
      <p:bldP spid="74786" grpId="0"/>
      <p:bldP spid="74787"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27650" name="矩形 68699"/>
          <p:cNvSpPr/>
          <p:nvPr/>
        </p:nvSpPr>
        <p:spPr>
          <a:xfrm>
            <a:off x="827088" y="2565400"/>
            <a:ext cx="7632700" cy="2159000"/>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27651" name="Rectangle 2"/>
          <p:cNvSpPr/>
          <p:nvPr/>
        </p:nvSpPr>
        <p:spPr>
          <a:xfrm>
            <a:off x="1439863" y="1277938"/>
            <a:ext cx="5940425" cy="1143000"/>
          </a:xfrm>
          <a:prstGeom prst="rect">
            <a:avLst/>
          </a:prstGeom>
          <a:noFill/>
          <a:ln w="9525">
            <a:noFill/>
          </a:ln>
        </p:spPr>
        <p:txBody>
          <a:bodyPr anchor="ctr"/>
          <a:lstStyle/>
          <a:p>
            <a:pPr algn="ctr"/>
            <a:r>
              <a:rPr lang="zh-CN" altLang="en-US" sz="3600" b="1" dirty="0">
                <a:solidFill>
                  <a:srgbClr val="FF3300"/>
                </a:solidFill>
                <a:latin typeface="Arial" panose="020B0604020202020204" pitchFamily="34" charset="0"/>
                <a:ea typeface="黑体" panose="02010609060101010101" pitchFamily="2" charset="-122"/>
              </a:rPr>
              <a:t>社会各阶层抗日救亡运动</a:t>
            </a:r>
          </a:p>
        </p:txBody>
      </p:sp>
      <p:sp>
        <p:nvSpPr>
          <p:cNvPr id="27652" name="Line 3"/>
          <p:cNvSpPr/>
          <p:nvPr/>
        </p:nvSpPr>
        <p:spPr>
          <a:xfrm>
            <a:off x="755650" y="1484313"/>
            <a:ext cx="5041900" cy="0"/>
          </a:xfrm>
          <a:prstGeom prst="line">
            <a:avLst/>
          </a:prstGeom>
          <a:ln w="57150" cap="flat" cmpd="thinThick">
            <a:solidFill>
              <a:srgbClr val="FF3300"/>
            </a:solidFill>
            <a:prstDash val="solid"/>
            <a:round/>
            <a:headEnd type="none" w="med" len="med"/>
            <a:tailEnd type="none" w="med" len="med"/>
          </a:ln>
        </p:spPr>
      </p:sp>
      <p:sp>
        <p:nvSpPr>
          <p:cNvPr id="27653" name="文本框 68642"/>
          <p:cNvSpPr txBox="1"/>
          <p:nvPr/>
        </p:nvSpPr>
        <p:spPr>
          <a:xfrm>
            <a:off x="755650" y="620713"/>
            <a:ext cx="1809750" cy="579437"/>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众志成城</a:t>
            </a:r>
          </a:p>
        </p:txBody>
      </p:sp>
      <p:graphicFrame>
        <p:nvGraphicFramePr>
          <p:cNvPr id="68693" name="表格 68692"/>
          <p:cNvGraphicFramePr/>
          <p:nvPr/>
        </p:nvGraphicFramePr>
        <p:xfrm>
          <a:off x="827088" y="2565400"/>
          <a:ext cx="7620000" cy="2152650"/>
        </p:xfrm>
        <a:graphic>
          <a:graphicData uri="http://schemas.openxmlformats.org/drawingml/2006/table">
            <a:tbl>
              <a:tblPr/>
              <a:tblGrid>
                <a:gridCol w="1728788">
                  <a:extLst>
                    <a:ext uri="{9D8B030D-6E8A-4147-A177-3AD203B41FA5}">
                      <a16:colId xmlns:a16="http://schemas.microsoft.com/office/drawing/2014/main" val="20000"/>
                    </a:ext>
                  </a:extLst>
                </a:gridCol>
                <a:gridCol w="1728787">
                  <a:extLst>
                    <a:ext uri="{9D8B030D-6E8A-4147-A177-3AD203B41FA5}">
                      <a16:colId xmlns:a16="http://schemas.microsoft.com/office/drawing/2014/main" val="20001"/>
                    </a:ext>
                  </a:extLst>
                </a:gridCol>
                <a:gridCol w="4162425">
                  <a:extLst>
                    <a:ext uri="{9D8B030D-6E8A-4147-A177-3AD203B41FA5}">
                      <a16:colId xmlns:a16="http://schemas.microsoft.com/office/drawing/2014/main" val="20002"/>
                    </a:ext>
                  </a:extLst>
                </a:gridCol>
              </a:tblGrid>
              <a:tr h="544513">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b="1" dirty="0">
                          <a:latin typeface="黑体" panose="02010609060101010101" pitchFamily="2" charset="-122"/>
                          <a:ea typeface="黑体" panose="02010609060101010101" pitchFamily="2" charset="-122"/>
                        </a:rPr>
                        <a:t>  </a:t>
                      </a:r>
                      <a:r>
                        <a:rPr lang="zh-CN" altLang="en-US" dirty="0">
                          <a:latin typeface="黑体" panose="02010609060101010101" pitchFamily="2" charset="-122"/>
                          <a:ea typeface="黑体" panose="02010609060101010101" pitchFamily="2" charset="-122"/>
                        </a:rPr>
                        <a:t>领域</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dirty="0">
                          <a:latin typeface="黑体" panose="02010609060101010101" pitchFamily="2" charset="-122"/>
                          <a:ea typeface="黑体" panose="02010609060101010101" pitchFamily="2" charset="-122"/>
                        </a:rPr>
                        <a:t> </a:t>
                      </a:r>
                      <a:r>
                        <a:rPr lang="zh-CN" altLang="en-US" dirty="0">
                          <a:latin typeface="黑体" panose="02010609060101010101" pitchFamily="2" charset="-122"/>
                          <a:ea typeface="黑体" panose="02010609060101010101" pitchFamily="2" charset="-122"/>
                        </a:rPr>
                        <a:t>人物</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dirty="0"/>
                        <a:t>        </a:t>
                      </a:r>
                      <a:r>
                        <a:rPr lang="zh-CN" altLang="en-US" dirty="0">
                          <a:ea typeface="黑体" panose="02010609060101010101" pitchFamily="2" charset="-122"/>
                        </a:rPr>
                        <a:t>主要成就</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44512">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dirty="0"/>
                        <a:t> </a:t>
                      </a:r>
                      <a:r>
                        <a:rPr lang="zh-CN" altLang="en-US" dirty="0"/>
                        <a:t>音乐家</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752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dirty="0"/>
                        <a:t> </a:t>
                      </a:r>
                      <a:r>
                        <a:rPr lang="zh-CN" altLang="en-US" dirty="0"/>
                        <a:t>画家</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44513">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dirty="0"/>
                        <a:t> </a:t>
                      </a:r>
                      <a:r>
                        <a:rPr lang="zh-CN" altLang="en-US" dirty="0"/>
                        <a:t>科学家</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68694" name="文本框 68693"/>
          <p:cNvSpPr txBox="1"/>
          <p:nvPr/>
        </p:nvSpPr>
        <p:spPr>
          <a:xfrm>
            <a:off x="2771775" y="3082925"/>
            <a:ext cx="1250950" cy="519113"/>
          </a:xfrm>
          <a:prstGeom prst="rect">
            <a:avLst/>
          </a:prstGeom>
          <a:noFill/>
          <a:ln w="9525">
            <a:noFill/>
          </a:ln>
        </p:spPr>
        <p:txBody>
          <a:bodyPr wrap="none" anchor="t">
            <a:spAutoFit/>
          </a:bodyPr>
          <a:lstStyle/>
          <a:p>
            <a:r>
              <a:rPr lang="zh-CN" altLang="en-US" sz="2800" dirty="0">
                <a:latin typeface="Arial" panose="020B0604020202020204" pitchFamily="34" charset="0"/>
                <a:ea typeface="宋体" panose="02010600030101010101" pitchFamily="2" charset="-122"/>
              </a:rPr>
              <a:t>冼星海</a:t>
            </a:r>
          </a:p>
        </p:txBody>
      </p:sp>
      <p:sp>
        <p:nvSpPr>
          <p:cNvPr id="68695" name="文本框 68694"/>
          <p:cNvSpPr txBox="1"/>
          <p:nvPr/>
        </p:nvSpPr>
        <p:spPr>
          <a:xfrm>
            <a:off x="2771775" y="3630613"/>
            <a:ext cx="1250950" cy="519112"/>
          </a:xfrm>
          <a:prstGeom prst="rect">
            <a:avLst/>
          </a:prstGeom>
          <a:noFill/>
          <a:ln w="9525">
            <a:noFill/>
          </a:ln>
        </p:spPr>
        <p:txBody>
          <a:bodyPr wrap="none" anchor="t">
            <a:spAutoFit/>
          </a:bodyPr>
          <a:lstStyle/>
          <a:p>
            <a:r>
              <a:rPr lang="zh-CN" altLang="en-US" sz="2800" dirty="0">
                <a:latin typeface="Arial" panose="020B0604020202020204" pitchFamily="34" charset="0"/>
                <a:ea typeface="宋体" panose="02010600030101010101" pitchFamily="2" charset="-122"/>
              </a:rPr>
              <a:t>徐悲鸿</a:t>
            </a:r>
          </a:p>
        </p:txBody>
      </p:sp>
      <p:sp>
        <p:nvSpPr>
          <p:cNvPr id="68696" name="文本框 68695"/>
          <p:cNvSpPr txBox="1"/>
          <p:nvPr/>
        </p:nvSpPr>
        <p:spPr>
          <a:xfrm>
            <a:off x="2771775" y="4156075"/>
            <a:ext cx="1250950" cy="519113"/>
          </a:xfrm>
          <a:prstGeom prst="rect">
            <a:avLst/>
          </a:prstGeom>
          <a:noFill/>
          <a:ln w="9525">
            <a:noFill/>
          </a:ln>
        </p:spPr>
        <p:txBody>
          <a:bodyPr wrap="none" anchor="t">
            <a:spAutoFit/>
          </a:bodyPr>
          <a:lstStyle/>
          <a:p>
            <a:r>
              <a:rPr lang="zh-CN" altLang="en-US" sz="2800" dirty="0">
                <a:latin typeface="Arial" panose="020B0604020202020204" pitchFamily="34" charset="0"/>
                <a:ea typeface="宋体" panose="02010600030101010101" pitchFamily="2" charset="-122"/>
              </a:rPr>
              <a:t>侯德榜</a:t>
            </a:r>
          </a:p>
        </p:txBody>
      </p:sp>
      <p:sp>
        <p:nvSpPr>
          <p:cNvPr id="68697" name="文本框 68696"/>
          <p:cNvSpPr txBox="1"/>
          <p:nvPr/>
        </p:nvSpPr>
        <p:spPr>
          <a:xfrm>
            <a:off x="4572000" y="3082925"/>
            <a:ext cx="3384550" cy="519113"/>
          </a:xfrm>
          <a:prstGeom prst="rect">
            <a:avLst/>
          </a:prstGeom>
          <a:noFill/>
          <a:ln w="9525">
            <a:noFill/>
          </a:ln>
        </p:spPr>
        <p:txBody>
          <a:bodyPr wrap="none" anchor="t">
            <a:spAutoFit/>
          </a:bodyPr>
          <a:lstStyle/>
          <a:p>
            <a:r>
              <a:rPr lang="zh-CN" altLang="en-US" sz="2800" dirty="0">
                <a:latin typeface="Arial" panose="020B0604020202020204" pitchFamily="34" charset="0"/>
                <a:ea typeface="宋体" panose="02010600030101010101" pitchFamily="2" charset="-122"/>
              </a:rPr>
              <a:t>创作</a:t>
            </a:r>
            <a:r>
              <a:rPr lang="en-US" altLang="zh-CN" sz="2800" dirty="0">
                <a:latin typeface="Arial" panose="020B0604020202020204" pitchFamily="34" charset="0"/>
                <a:ea typeface="宋体" panose="02010600030101010101" pitchFamily="2" charset="-122"/>
              </a:rPr>
              <a:t>《</a:t>
            </a:r>
            <a:r>
              <a:rPr lang="zh-CN" altLang="en-US" sz="2800" dirty="0">
                <a:latin typeface="Arial" panose="020B0604020202020204" pitchFamily="34" charset="0"/>
                <a:ea typeface="宋体" panose="02010600030101010101" pitchFamily="2" charset="-122"/>
              </a:rPr>
              <a:t>黄河大合唱</a:t>
            </a:r>
            <a:r>
              <a:rPr lang="en-US" altLang="zh-CN" sz="2800">
                <a:latin typeface="Arial" panose="020B0604020202020204" pitchFamily="34" charset="0"/>
                <a:ea typeface="宋体" panose="02010600030101010101" pitchFamily="2" charset="-122"/>
              </a:rPr>
              <a:t>》</a:t>
            </a:r>
          </a:p>
        </p:txBody>
      </p:sp>
      <p:sp>
        <p:nvSpPr>
          <p:cNvPr id="68698" name="文本框 68697"/>
          <p:cNvSpPr txBox="1"/>
          <p:nvPr/>
        </p:nvSpPr>
        <p:spPr>
          <a:xfrm>
            <a:off x="4613275" y="3651250"/>
            <a:ext cx="3127375" cy="519113"/>
          </a:xfrm>
          <a:prstGeom prst="rect">
            <a:avLst/>
          </a:prstGeom>
          <a:noFill/>
          <a:ln w="9525">
            <a:noFill/>
          </a:ln>
        </p:spPr>
        <p:txBody>
          <a:bodyPr wrap="none" anchor="t">
            <a:spAutoFit/>
          </a:bodyPr>
          <a:lstStyle/>
          <a:p>
            <a:r>
              <a:rPr lang="zh-CN" altLang="en-US" sz="2800" dirty="0">
                <a:latin typeface="Arial" panose="020B0604020202020204" pitchFamily="34" charset="0"/>
                <a:ea typeface="宋体" panose="02010600030101010101" pitchFamily="2" charset="-122"/>
              </a:rPr>
              <a:t>举办画展 资助抗战</a:t>
            </a:r>
          </a:p>
        </p:txBody>
      </p:sp>
      <p:sp>
        <p:nvSpPr>
          <p:cNvPr id="68699" name="文本框 68698"/>
          <p:cNvSpPr txBox="1"/>
          <p:nvPr/>
        </p:nvSpPr>
        <p:spPr>
          <a:xfrm>
            <a:off x="4643438" y="4148138"/>
            <a:ext cx="3384550" cy="519112"/>
          </a:xfrm>
          <a:prstGeom prst="rect">
            <a:avLst/>
          </a:prstGeom>
          <a:noFill/>
          <a:ln w="9525">
            <a:noFill/>
          </a:ln>
        </p:spPr>
        <p:txBody>
          <a:bodyPr wrap="none" anchor="t">
            <a:spAutoFit/>
          </a:bodyPr>
          <a:lstStyle/>
          <a:p>
            <a:r>
              <a:rPr lang="zh-CN" altLang="en-US" sz="2800" dirty="0">
                <a:latin typeface="Arial" panose="020B0604020202020204" pitchFamily="34" charset="0"/>
                <a:ea typeface="宋体" panose="02010600030101010101" pitchFamily="2" charset="-122"/>
              </a:rPr>
              <a:t>发明“联合制碱法”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8694"/>
                                        </p:tgtEl>
                                        <p:attrNameLst>
                                          <p:attrName>style.visibility</p:attrName>
                                        </p:attrNameLst>
                                      </p:cBhvr>
                                      <p:to>
                                        <p:strVal val="visible"/>
                                      </p:to>
                                    </p:set>
                                    <p:animEffect transition="in" filter="slide(fromBottom)">
                                      <p:cBhvr>
                                        <p:cTn id="7" dur="500"/>
                                        <p:tgtEl>
                                          <p:spTgt spid="6869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8697"/>
                                        </p:tgtEl>
                                        <p:attrNameLst>
                                          <p:attrName>style.visibility</p:attrName>
                                        </p:attrNameLst>
                                      </p:cBhvr>
                                      <p:to>
                                        <p:strVal val="visible"/>
                                      </p:to>
                                    </p:set>
                                    <p:animEffect transition="in" filter="slide(fromBottom)">
                                      <p:cBhvr>
                                        <p:cTn id="12" dur="500"/>
                                        <p:tgtEl>
                                          <p:spTgt spid="6869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68695"/>
                                        </p:tgtEl>
                                        <p:attrNameLst>
                                          <p:attrName>style.visibility</p:attrName>
                                        </p:attrNameLst>
                                      </p:cBhvr>
                                      <p:to>
                                        <p:strVal val="visible"/>
                                      </p:to>
                                    </p:set>
                                    <p:animEffect transition="in" filter="slide(fromBottom)">
                                      <p:cBhvr>
                                        <p:cTn id="17" dur="500"/>
                                        <p:tgtEl>
                                          <p:spTgt spid="68695"/>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68698"/>
                                        </p:tgtEl>
                                        <p:attrNameLst>
                                          <p:attrName>style.visibility</p:attrName>
                                        </p:attrNameLst>
                                      </p:cBhvr>
                                      <p:to>
                                        <p:strVal val="visible"/>
                                      </p:to>
                                    </p:set>
                                    <p:animEffect transition="in" filter="slide(fromBottom)">
                                      <p:cBhvr>
                                        <p:cTn id="22" dur="500"/>
                                        <p:tgtEl>
                                          <p:spTgt spid="68698"/>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68696"/>
                                        </p:tgtEl>
                                        <p:attrNameLst>
                                          <p:attrName>style.visibility</p:attrName>
                                        </p:attrNameLst>
                                      </p:cBhvr>
                                      <p:to>
                                        <p:strVal val="visible"/>
                                      </p:to>
                                    </p:set>
                                    <p:animEffect transition="in" filter="slide(fromBottom)">
                                      <p:cBhvr>
                                        <p:cTn id="27" dur="500"/>
                                        <p:tgtEl>
                                          <p:spTgt spid="68696"/>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68699"/>
                                        </p:tgtEl>
                                        <p:attrNameLst>
                                          <p:attrName>style.visibility</p:attrName>
                                        </p:attrNameLst>
                                      </p:cBhvr>
                                      <p:to>
                                        <p:strVal val="visible"/>
                                      </p:to>
                                    </p:set>
                                    <p:animEffect transition="in" filter="slide(fromBottom)">
                                      <p:cBhvr>
                                        <p:cTn id="32" dur="500"/>
                                        <p:tgtEl>
                                          <p:spTgt spid="68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94" grpId="0"/>
      <p:bldP spid="68695" grpId="0"/>
      <p:bldP spid="68696" grpId="0"/>
      <p:bldP spid="68697" grpId="0"/>
      <p:bldP spid="68698" grpId="0"/>
      <p:bldP spid="68699"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28674" name="文本框 77825"/>
          <p:cNvSpPr txBox="1"/>
          <p:nvPr/>
        </p:nvSpPr>
        <p:spPr>
          <a:xfrm>
            <a:off x="827088" y="476250"/>
            <a:ext cx="1809750" cy="579438"/>
          </a:xfrm>
          <a:prstGeom prst="rect">
            <a:avLst/>
          </a:prstGeom>
          <a:noFill/>
          <a:ln w="9525">
            <a:noFill/>
          </a:ln>
        </p:spPr>
        <p:txBody>
          <a:bodyPr wrap="none" anchor="t">
            <a:spAutoFit/>
          </a:bodyPr>
          <a:lstStyle/>
          <a:p>
            <a:r>
              <a:rPr lang="zh-CN" altLang="en-US" sz="3200" dirty="0">
                <a:latin typeface="黑体" panose="02010609060101010101" pitchFamily="2" charset="-122"/>
                <a:ea typeface="黑体" panose="02010609060101010101" pitchFamily="2" charset="-122"/>
              </a:rPr>
              <a:t>抗日英雄</a:t>
            </a:r>
          </a:p>
        </p:txBody>
      </p:sp>
      <p:sp>
        <p:nvSpPr>
          <p:cNvPr id="28675" name="Line 3"/>
          <p:cNvSpPr/>
          <p:nvPr/>
        </p:nvSpPr>
        <p:spPr>
          <a:xfrm>
            <a:off x="755650" y="1268413"/>
            <a:ext cx="5041900" cy="0"/>
          </a:xfrm>
          <a:prstGeom prst="line">
            <a:avLst/>
          </a:prstGeom>
          <a:ln w="57150" cap="flat" cmpd="thinThick">
            <a:solidFill>
              <a:srgbClr val="FF3300"/>
            </a:solidFill>
            <a:prstDash val="solid"/>
            <a:round/>
            <a:headEnd type="none" w="med" len="med"/>
            <a:tailEnd type="none" w="med" len="med"/>
          </a:ln>
        </p:spPr>
      </p:sp>
      <p:grpSp>
        <p:nvGrpSpPr>
          <p:cNvPr id="77828" name="组合 77827"/>
          <p:cNvGrpSpPr/>
          <p:nvPr/>
        </p:nvGrpSpPr>
        <p:grpSpPr>
          <a:xfrm>
            <a:off x="0" y="1681163"/>
            <a:ext cx="2339975" cy="3548062"/>
            <a:chOff x="703" y="1117"/>
            <a:chExt cx="1474" cy="2235"/>
          </a:xfrm>
        </p:grpSpPr>
        <p:sp>
          <p:nvSpPr>
            <p:cNvPr id="28677" name="矩形 77828"/>
            <p:cNvSpPr/>
            <p:nvPr/>
          </p:nvSpPr>
          <p:spPr>
            <a:xfrm>
              <a:off x="703" y="1117"/>
              <a:ext cx="1474" cy="2222"/>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pic>
          <p:nvPicPr>
            <p:cNvPr id="28678" name="图片 77829" descr="张自忠"/>
            <p:cNvPicPr>
              <a:picLocks noChangeAspect="1"/>
            </p:cNvPicPr>
            <p:nvPr/>
          </p:nvPicPr>
          <p:blipFill>
            <a:blip r:embed="rId3"/>
            <a:stretch>
              <a:fillRect/>
            </a:stretch>
          </p:blipFill>
          <p:spPr>
            <a:xfrm>
              <a:off x="703" y="1117"/>
              <a:ext cx="1451" cy="1950"/>
            </a:xfrm>
            <a:prstGeom prst="rect">
              <a:avLst/>
            </a:prstGeom>
            <a:noFill/>
            <a:ln w="9525">
              <a:noFill/>
            </a:ln>
          </p:spPr>
        </p:pic>
        <p:sp>
          <p:nvSpPr>
            <p:cNvPr id="28679" name="文本框 77830"/>
            <p:cNvSpPr txBox="1"/>
            <p:nvPr/>
          </p:nvSpPr>
          <p:spPr>
            <a:xfrm>
              <a:off x="1135" y="3064"/>
              <a:ext cx="692" cy="288"/>
            </a:xfrm>
            <a:prstGeom prst="rect">
              <a:avLst/>
            </a:prstGeom>
            <a:noFill/>
            <a:ln w="9525">
              <a:noFill/>
            </a:ln>
          </p:spPr>
          <p:txBody>
            <a:bodyPr wrap="none" anchor="t">
              <a:spAutoFit/>
            </a:bodyPr>
            <a:lstStyle/>
            <a:p>
              <a:r>
                <a:rPr lang="zh-CN" altLang="en-US" sz="2400" dirty="0">
                  <a:latin typeface="Arial" panose="020B0604020202020204" pitchFamily="34" charset="0"/>
                  <a:ea typeface="黑体" panose="02010609060101010101" pitchFamily="2" charset="-122"/>
                </a:rPr>
                <a:t>张自忠</a:t>
              </a:r>
            </a:p>
          </p:txBody>
        </p:sp>
      </p:grpSp>
      <p:grpSp>
        <p:nvGrpSpPr>
          <p:cNvPr id="77832" name="组合 77831"/>
          <p:cNvGrpSpPr/>
          <p:nvPr/>
        </p:nvGrpSpPr>
        <p:grpSpPr>
          <a:xfrm>
            <a:off x="7056438" y="1700213"/>
            <a:ext cx="2124075" cy="3554412"/>
            <a:chOff x="3696" y="935"/>
            <a:chExt cx="1338" cy="2239"/>
          </a:xfrm>
        </p:grpSpPr>
        <p:sp>
          <p:nvSpPr>
            <p:cNvPr id="28681" name="矩形 77832"/>
            <p:cNvSpPr/>
            <p:nvPr/>
          </p:nvSpPr>
          <p:spPr>
            <a:xfrm>
              <a:off x="3696" y="935"/>
              <a:ext cx="1338" cy="2222"/>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pic>
          <p:nvPicPr>
            <p:cNvPr id="28682" name="图片 77833" descr="陈文杞"/>
            <p:cNvPicPr>
              <a:picLocks noChangeAspect="1"/>
            </p:cNvPicPr>
            <p:nvPr/>
          </p:nvPicPr>
          <p:blipFill>
            <a:blip r:embed="rId4"/>
            <a:stretch>
              <a:fillRect/>
            </a:stretch>
          </p:blipFill>
          <p:spPr>
            <a:xfrm>
              <a:off x="3696" y="935"/>
              <a:ext cx="1337" cy="1950"/>
            </a:xfrm>
            <a:prstGeom prst="rect">
              <a:avLst/>
            </a:prstGeom>
            <a:noFill/>
            <a:ln w="9525">
              <a:noFill/>
            </a:ln>
          </p:spPr>
        </p:pic>
        <p:sp>
          <p:nvSpPr>
            <p:cNvPr id="28683" name="文本框 77834"/>
            <p:cNvSpPr txBox="1"/>
            <p:nvPr/>
          </p:nvSpPr>
          <p:spPr>
            <a:xfrm>
              <a:off x="4014" y="2886"/>
              <a:ext cx="692" cy="288"/>
            </a:xfrm>
            <a:prstGeom prst="rect">
              <a:avLst/>
            </a:prstGeom>
            <a:noFill/>
            <a:ln w="9525">
              <a:noFill/>
            </a:ln>
          </p:spPr>
          <p:txBody>
            <a:bodyPr wrap="none" anchor="t">
              <a:spAutoFit/>
            </a:bodyPr>
            <a:lstStyle/>
            <a:p>
              <a:r>
                <a:rPr lang="zh-CN" altLang="en-US" sz="2400" dirty="0">
                  <a:latin typeface="Arial" panose="020B0604020202020204" pitchFamily="34" charset="0"/>
                  <a:ea typeface="黑体" panose="02010609060101010101" pitchFamily="2" charset="-122"/>
                </a:rPr>
                <a:t>陈文杞</a:t>
              </a:r>
            </a:p>
          </p:txBody>
        </p:sp>
      </p:grpSp>
      <p:grpSp>
        <p:nvGrpSpPr>
          <p:cNvPr id="77836" name="组合 77835"/>
          <p:cNvGrpSpPr/>
          <p:nvPr/>
        </p:nvGrpSpPr>
        <p:grpSpPr>
          <a:xfrm>
            <a:off x="4787900" y="1700213"/>
            <a:ext cx="2232025" cy="3527425"/>
            <a:chOff x="2971" y="1117"/>
            <a:chExt cx="1406" cy="2222"/>
          </a:xfrm>
        </p:grpSpPr>
        <p:sp>
          <p:nvSpPr>
            <p:cNvPr id="28685" name="矩形 77836"/>
            <p:cNvSpPr/>
            <p:nvPr/>
          </p:nvSpPr>
          <p:spPr>
            <a:xfrm>
              <a:off x="2971" y="1117"/>
              <a:ext cx="1406" cy="2222"/>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pic>
          <p:nvPicPr>
            <p:cNvPr id="28686" name="图片 77837" descr="赵一曼"/>
            <p:cNvPicPr>
              <a:picLocks noChangeAspect="1"/>
            </p:cNvPicPr>
            <p:nvPr/>
          </p:nvPicPr>
          <p:blipFill>
            <a:blip r:embed="rId5"/>
            <a:stretch>
              <a:fillRect/>
            </a:stretch>
          </p:blipFill>
          <p:spPr>
            <a:xfrm>
              <a:off x="2971" y="1117"/>
              <a:ext cx="1361" cy="1950"/>
            </a:xfrm>
            <a:prstGeom prst="rect">
              <a:avLst/>
            </a:prstGeom>
            <a:noFill/>
            <a:ln w="9525">
              <a:noFill/>
            </a:ln>
          </p:spPr>
        </p:pic>
        <p:sp>
          <p:nvSpPr>
            <p:cNvPr id="28687" name="文本框 77838"/>
            <p:cNvSpPr txBox="1"/>
            <p:nvPr/>
          </p:nvSpPr>
          <p:spPr>
            <a:xfrm>
              <a:off x="3379" y="3051"/>
              <a:ext cx="692" cy="288"/>
            </a:xfrm>
            <a:prstGeom prst="rect">
              <a:avLst/>
            </a:prstGeom>
            <a:noFill/>
            <a:ln w="9525">
              <a:noFill/>
            </a:ln>
          </p:spPr>
          <p:txBody>
            <a:bodyPr wrap="none" anchor="t">
              <a:spAutoFit/>
            </a:bodyPr>
            <a:lstStyle/>
            <a:p>
              <a:r>
                <a:rPr lang="zh-CN" altLang="en-US" sz="2400" dirty="0">
                  <a:latin typeface="Arial" panose="020B0604020202020204" pitchFamily="34" charset="0"/>
                  <a:ea typeface="黑体" panose="02010609060101010101" pitchFamily="2" charset="-122"/>
                </a:rPr>
                <a:t>赵一曼</a:t>
              </a:r>
            </a:p>
          </p:txBody>
        </p:sp>
      </p:grpSp>
      <p:grpSp>
        <p:nvGrpSpPr>
          <p:cNvPr id="77840" name="组合 77839"/>
          <p:cNvGrpSpPr/>
          <p:nvPr/>
        </p:nvGrpSpPr>
        <p:grpSpPr>
          <a:xfrm>
            <a:off x="2411413" y="1700213"/>
            <a:ext cx="2303462" cy="3529012"/>
            <a:chOff x="884" y="1026"/>
            <a:chExt cx="1451" cy="2223"/>
          </a:xfrm>
        </p:grpSpPr>
        <p:sp>
          <p:nvSpPr>
            <p:cNvPr id="28689" name="矩形 77840"/>
            <p:cNvSpPr/>
            <p:nvPr/>
          </p:nvSpPr>
          <p:spPr>
            <a:xfrm>
              <a:off x="884" y="1026"/>
              <a:ext cx="1451" cy="2222"/>
            </a:xfrm>
            <a:prstGeom prst="rect">
              <a:avLst/>
            </a:prstGeom>
            <a:solidFill>
              <a:schemeClr val="bg1"/>
            </a:solidFill>
            <a:ln w="9525" cap="flat" cmpd="sng">
              <a:solidFill>
                <a:schemeClr val="tx1"/>
              </a:solidFill>
              <a:prstDash val="solid"/>
              <a:miter/>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pic>
          <p:nvPicPr>
            <p:cNvPr id="28690" name="图片 77841" descr="杨靖宇"/>
            <p:cNvPicPr>
              <a:picLocks noChangeAspect="1"/>
            </p:cNvPicPr>
            <p:nvPr/>
          </p:nvPicPr>
          <p:blipFill>
            <a:blip r:embed="rId6"/>
            <a:stretch>
              <a:fillRect/>
            </a:stretch>
          </p:blipFill>
          <p:spPr>
            <a:xfrm>
              <a:off x="930" y="1026"/>
              <a:ext cx="1361" cy="1950"/>
            </a:xfrm>
            <a:prstGeom prst="rect">
              <a:avLst/>
            </a:prstGeom>
            <a:noFill/>
            <a:ln w="9525">
              <a:noFill/>
            </a:ln>
          </p:spPr>
        </p:pic>
        <p:sp>
          <p:nvSpPr>
            <p:cNvPr id="28691" name="文本框 77842"/>
            <p:cNvSpPr txBox="1"/>
            <p:nvPr/>
          </p:nvSpPr>
          <p:spPr>
            <a:xfrm>
              <a:off x="1292" y="2961"/>
              <a:ext cx="692" cy="288"/>
            </a:xfrm>
            <a:prstGeom prst="rect">
              <a:avLst/>
            </a:prstGeom>
            <a:noFill/>
            <a:ln w="9525">
              <a:noFill/>
            </a:ln>
          </p:spPr>
          <p:txBody>
            <a:bodyPr wrap="none" anchor="t">
              <a:spAutoFit/>
            </a:bodyPr>
            <a:lstStyle/>
            <a:p>
              <a:r>
                <a:rPr lang="zh-CN" altLang="en-US" sz="2400" dirty="0">
                  <a:latin typeface="Arial" panose="020B0604020202020204" pitchFamily="34" charset="0"/>
                  <a:ea typeface="黑体" panose="02010609060101010101" pitchFamily="2" charset="-122"/>
                </a:rPr>
                <a:t>杨靖宇</a:t>
              </a:r>
            </a:p>
          </p:txBody>
        </p:sp>
        <p:sp>
          <p:nvSpPr>
            <p:cNvPr id="28692" name="直接连接符 77843"/>
            <p:cNvSpPr/>
            <p:nvPr/>
          </p:nvSpPr>
          <p:spPr>
            <a:xfrm>
              <a:off x="930" y="2976"/>
              <a:ext cx="1360" cy="0"/>
            </a:xfrm>
            <a:prstGeom prst="line">
              <a:avLst/>
            </a:prstGeom>
            <a:ln w="9525" cap="flat" cmpd="sng">
              <a:solidFill>
                <a:schemeClr val="tx1"/>
              </a:solidFill>
              <a:prstDash val="solid"/>
              <a:round/>
              <a:headEnd type="none" w="med" len="med"/>
              <a:tailEnd type="none" w="med" len="med"/>
            </a:ln>
          </p:spPr>
        </p:sp>
      </p:grpSp>
      <p:sp>
        <p:nvSpPr>
          <p:cNvPr id="77845" name="文本框 77844"/>
          <p:cNvSpPr txBox="1"/>
          <p:nvPr/>
        </p:nvSpPr>
        <p:spPr>
          <a:xfrm>
            <a:off x="468313" y="476250"/>
            <a:ext cx="8185150" cy="641350"/>
          </a:xfrm>
          <a:prstGeom prst="rect">
            <a:avLst/>
          </a:prstGeom>
          <a:solidFill>
            <a:schemeClr val="bg1"/>
          </a:solidFill>
          <a:ln w="9525">
            <a:noFill/>
          </a:ln>
        </p:spPr>
        <p:txBody>
          <a:bodyPr anchor="t">
            <a:spAutoFit/>
          </a:bodyPr>
          <a:lstStyle/>
          <a:p>
            <a:r>
              <a:rPr lang="zh-CN" altLang="en-US" sz="3600" dirty="0">
                <a:solidFill>
                  <a:srgbClr val="FF3300"/>
                </a:solidFill>
                <a:latin typeface="黑体" panose="02010609060101010101" pitchFamily="2" charset="-122"/>
                <a:ea typeface="黑体" panose="02010609060101010101" pitchFamily="2" charset="-122"/>
              </a:rPr>
              <a:t>铭记历史 缅怀先烈 珍爱和平 开创未来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nodeType="clickEffect">
                                  <p:stCondLst>
                                    <p:cond delay="0"/>
                                  </p:stCondLst>
                                  <p:childTnLst>
                                    <p:set>
                                      <p:cBhvr>
                                        <p:cTn id="6" dur="1" fill="hold">
                                          <p:stCondLst>
                                            <p:cond delay="0"/>
                                          </p:stCondLst>
                                        </p:cTn>
                                        <p:tgtEl>
                                          <p:spTgt spid="77828"/>
                                        </p:tgtEl>
                                        <p:attrNameLst>
                                          <p:attrName>style.visibility</p:attrName>
                                        </p:attrNameLst>
                                      </p:cBhvr>
                                      <p:to>
                                        <p:strVal val="visible"/>
                                      </p:to>
                                    </p:set>
                                    <p:animEffect transition="in" filter="slide(fromRight)">
                                      <p:cBhvr>
                                        <p:cTn id="7" dur="500"/>
                                        <p:tgtEl>
                                          <p:spTgt spid="7782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77840"/>
                                        </p:tgtEl>
                                        <p:attrNameLst>
                                          <p:attrName>style.visibility</p:attrName>
                                        </p:attrNameLst>
                                      </p:cBhvr>
                                      <p:to>
                                        <p:strVal val="visible"/>
                                      </p:to>
                                    </p:set>
                                    <p:animEffect transition="in" filter="slide(fromRight)">
                                      <p:cBhvr>
                                        <p:cTn id="11" dur="2000"/>
                                        <p:tgtEl>
                                          <p:spTgt spid="77840"/>
                                        </p:tgtEl>
                                      </p:cBhvr>
                                    </p:animEffect>
                                  </p:childTnLst>
                                </p:cTn>
                              </p:par>
                            </p:childTnLst>
                          </p:cTn>
                        </p:par>
                        <p:par>
                          <p:cTn id="12" fill="hold">
                            <p:stCondLst>
                              <p:cond delay="2500"/>
                            </p:stCondLst>
                            <p:childTnLst>
                              <p:par>
                                <p:cTn id="13" presetID="12" presetClass="entr" presetSubtype="2" fill="hold" nodeType="afterEffect">
                                  <p:stCondLst>
                                    <p:cond delay="0"/>
                                  </p:stCondLst>
                                  <p:childTnLst>
                                    <p:set>
                                      <p:cBhvr>
                                        <p:cTn id="14" dur="1" fill="hold">
                                          <p:stCondLst>
                                            <p:cond delay="0"/>
                                          </p:stCondLst>
                                        </p:cTn>
                                        <p:tgtEl>
                                          <p:spTgt spid="77836"/>
                                        </p:tgtEl>
                                        <p:attrNameLst>
                                          <p:attrName>style.visibility</p:attrName>
                                        </p:attrNameLst>
                                      </p:cBhvr>
                                      <p:to>
                                        <p:strVal val="visible"/>
                                      </p:to>
                                    </p:set>
                                    <p:animEffect transition="in" filter="slide(fromRight)">
                                      <p:cBhvr>
                                        <p:cTn id="15" dur="2000"/>
                                        <p:tgtEl>
                                          <p:spTgt spid="77836"/>
                                        </p:tgtEl>
                                      </p:cBhvr>
                                    </p:animEffect>
                                  </p:childTnLst>
                                </p:cTn>
                              </p:par>
                            </p:childTnLst>
                          </p:cTn>
                        </p:par>
                        <p:par>
                          <p:cTn id="16" fill="hold">
                            <p:stCondLst>
                              <p:cond delay="4500"/>
                            </p:stCondLst>
                            <p:childTnLst>
                              <p:par>
                                <p:cTn id="17" presetID="12" presetClass="entr" presetSubtype="2" fill="hold" nodeType="afterEffect">
                                  <p:stCondLst>
                                    <p:cond delay="0"/>
                                  </p:stCondLst>
                                  <p:childTnLst>
                                    <p:set>
                                      <p:cBhvr>
                                        <p:cTn id="18" dur="1" fill="hold">
                                          <p:stCondLst>
                                            <p:cond delay="0"/>
                                          </p:stCondLst>
                                        </p:cTn>
                                        <p:tgtEl>
                                          <p:spTgt spid="77832"/>
                                        </p:tgtEl>
                                        <p:attrNameLst>
                                          <p:attrName>style.visibility</p:attrName>
                                        </p:attrNameLst>
                                      </p:cBhvr>
                                      <p:to>
                                        <p:strVal val="visible"/>
                                      </p:to>
                                    </p:set>
                                    <p:animEffect transition="in" filter="slide(fromRight)">
                                      <p:cBhvr>
                                        <p:cTn id="19" dur="2000"/>
                                        <p:tgtEl>
                                          <p:spTgt spid="77832"/>
                                        </p:tgtEl>
                                      </p:cBhvr>
                                    </p:animEffect>
                                  </p:childTnLst>
                                </p:cTn>
                              </p:par>
                            </p:childTnLst>
                          </p:cTn>
                        </p:par>
                      </p:childTnLst>
                    </p:cTn>
                  </p:par>
                  <p:par>
                    <p:cTn id="20" fill="hold">
                      <p:stCondLst>
                        <p:cond delay="indefinite"/>
                      </p:stCondLst>
                      <p:childTnLst>
                        <p:par>
                          <p:cTn id="21" fill="hold">
                            <p:stCondLst>
                              <p:cond delay="0"/>
                            </p:stCondLst>
                            <p:childTnLst>
                              <p:par>
                                <p:cTn id="22" presetID="34" presetClass="entr" presetSubtype="0" fill="hold" grpId="0" nodeType="clickEffect">
                                  <p:stCondLst>
                                    <p:cond delay="0"/>
                                  </p:stCondLst>
                                  <p:childTnLst>
                                    <p:set>
                                      <p:cBhvr>
                                        <p:cTn id="23" dur="1" fill="hold">
                                          <p:stCondLst>
                                            <p:cond delay="0"/>
                                          </p:stCondLst>
                                        </p:cTn>
                                        <p:tgtEl>
                                          <p:spTgt spid="77845"/>
                                        </p:tgtEl>
                                        <p:attrNameLst>
                                          <p:attrName>style.visibility</p:attrName>
                                        </p:attrNameLst>
                                      </p:cBhvr>
                                      <p:to>
                                        <p:strVal val="visible"/>
                                      </p:to>
                                    </p:set>
                                    <p:anim from="(-#ppt_w/2)" to="(#ppt_x)" calcmode="lin" valueType="num">
                                      <p:cBhvr>
                                        <p:cTn id="24" dur="600" fill="hold">
                                          <p:stCondLst>
                                            <p:cond delay="0"/>
                                          </p:stCondLst>
                                        </p:cTn>
                                        <p:tgtEl>
                                          <p:spTgt spid="77845"/>
                                        </p:tgtEl>
                                        <p:attrNameLst>
                                          <p:attrName>ppt_x</p:attrName>
                                        </p:attrNameLst>
                                      </p:cBhvr>
                                    </p:anim>
                                    <p:anim from="0" to="-1.0" calcmode="lin" valueType="num">
                                      <p:cBhvr>
                                        <p:cTn id="25" dur="200" decel="50000" autoRev="1" fill="hold">
                                          <p:stCondLst>
                                            <p:cond delay="600"/>
                                          </p:stCondLst>
                                        </p:cTn>
                                        <p:tgtEl>
                                          <p:spTgt spid="77845"/>
                                        </p:tgtEl>
                                        <p:attrNameLst>
                                          <p:attrName>xshear</p:attrName>
                                        </p:attrNameLst>
                                      </p:cBhvr>
                                    </p:anim>
                                    <p:animScale>
                                      <p:cBhvr>
                                        <p:cTn id="26" dur="200" decel="100000" autoRev="1" fill="hold">
                                          <p:stCondLst>
                                            <p:cond delay="600"/>
                                          </p:stCondLst>
                                        </p:cTn>
                                        <p:tgtEl>
                                          <p:spTgt spid="77845"/>
                                        </p:tgtEl>
                                      </p:cBhvr>
                                      <p:from x="100000" y="100000"/>
                                      <p:to x="80000" y="100000"/>
                                    </p:animScale>
                                    <p:anim by="(#ppt_h/3+#ppt_w*0.1)" calcmode="lin" valueType="num">
                                      <p:cBhvr additive="sum">
                                        <p:cTn id="27" dur="200" decel="100000" autoRev="1" fill="hold">
                                          <p:stCondLst>
                                            <p:cond delay="600"/>
                                          </p:stCondLst>
                                        </p:cTn>
                                        <p:tgtEl>
                                          <p:spTgt spid="77845"/>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4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p:cNvSpPr>
          <p:nvPr>
            <p:ph type="title"/>
          </p:nvPr>
        </p:nvSpPr>
        <p:spPr>
          <a:xfrm>
            <a:off x="1439863" y="1277938"/>
            <a:ext cx="5940425" cy="1143000"/>
          </a:xfrm>
        </p:spPr>
        <p:txBody>
          <a:bodyPr wrap="square" lIns="91440" tIns="45720" rIns="91440" bIns="45720" anchor="ctr"/>
          <a:lstStyle/>
          <a:p>
            <a:r>
              <a:rPr lang="zh-CN" altLang="en-US" sz="3600" b="1" dirty="0">
                <a:solidFill>
                  <a:srgbClr val="FF3300"/>
                </a:solidFill>
                <a:ea typeface="黑体" panose="02010609060101010101" pitchFamily="2" charset="-122"/>
              </a:rPr>
              <a:t>抗战时期主要战役</a:t>
            </a:r>
          </a:p>
        </p:txBody>
      </p:sp>
      <p:graphicFrame>
        <p:nvGraphicFramePr>
          <p:cNvPr id="69635" name="表格 69634"/>
          <p:cNvGraphicFramePr/>
          <p:nvPr/>
        </p:nvGraphicFramePr>
        <p:xfrm>
          <a:off x="395288" y="2420938"/>
          <a:ext cx="8424863" cy="2087563"/>
        </p:xfrm>
        <a:graphic>
          <a:graphicData uri="http://schemas.openxmlformats.org/drawingml/2006/table">
            <a:tbl>
              <a:tblPr/>
              <a:tblGrid>
                <a:gridCol w="2016125">
                  <a:extLst>
                    <a:ext uri="{9D8B030D-6E8A-4147-A177-3AD203B41FA5}">
                      <a16:colId xmlns:a16="http://schemas.microsoft.com/office/drawing/2014/main" val="20000"/>
                    </a:ext>
                  </a:extLst>
                </a:gridCol>
                <a:gridCol w="1584325">
                  <a:extLst>
                    <a:ext uri="{9D8B030D-6E8A-4147-A177-3AD203B41FA5}">
                      <a16:colId xmlns:a16="http://schemas.microsoft.com/office/drawing/2014/main" val="20001"/>
                    </a:ext>
                  </a:extLst>
                </a:gridCol>
                <a:gridCol w="1655763">
                  <a:extLst>
                    <a:ext uri="{9D8B030D-6E8A-4147-A177-3AD203B41FA5}">
                      <a16:colId xmlns:a16="http://schemas.microsoft.com/office/drawing/2014/main" val="20002"/>
                    </a:ext>
                  </a:extLst>
                </a:gridCol>
                <a:gridCol w="3168650">
                  <a:extLst>
                    <a:ext uri="{9D8B030D-6E8A-4147-A177-3AD203B41FA5}">
                      <a16:colId xmlns:a16="http://schemas.microsoft.com/office/drawing/2014/main" val="20003"/>
                    </a:ext>
                  </a:extLst>
                </a:gridCol>
              </a:tblGrid>
              <a:tr h="69532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sz="3200" b="1" dirty="0">
                          <a:ea typeface="黑体" panose="02010609060101010101" pitchFamily="2" charset="-122"/>
                        </a:rPr>
                        <a:t>    </a:t>
                      </a:r>
                      <a:r>
                        <a:rPr lang="zh-CN" altLang="en-US" sz="3200" b="1" dirty="0">
                          <a:ea typeface="黑体" panose="02010609060101010101" pitchFamily="2" charset="-122"/>
                        </a:rPr>
                        <a:t>战役</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sz="3200" b="1" dirty="0">
                          <a:ea typeface="黑体" panose="02010609060101010101" pitchFamily="2" charset="-122"/>
                        </a:rPr>
                        <a:t>  </a:t>
                      </a:r>
                      <a:r>
                        <a:rPr lang="zh-CN" altLang="en-US" sz="3200" b="1" dirty="0">
                          <a:ea typeface="黑体" panose="02010609060101010101" pitchFamily="2" charset="-122"/>
                        </a:rPr>
                        <a:t>时间</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sz="3200" b="1" dirty="0">
                          <a:ea typeface="黑体" panose="02010609060101010101" pitchFamily="2" charset="-122"/>
                        </a:rPr>
                        <a:t> </a:t>
                      </a:r>
                      <a:r>
                        <a:rPr lang="zh-CN" altLang="en-US" sz="3200" b="1" dirty="0">
                          <a:ea typeface="黑体" panose="02010609060101010101" pitchFamily="2" charset="-122"/>
                        </a:rPr>
                        <a:t>领导人</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sz="3200" b="1" dirty="0">
                          <a:ea typeface="黑体" panose="02010609060101010101" pitchFamily="2" charset="-122"/>
                        </a:rPr>
                        <a:t>         </a:t>
                      </a:r>
                      <a:r>
                        <a:rPr lang="zh-CN" altLang="en-US" sz="3200" b="1" dirty="0">
                          <a:ea typeface="黑体" panose="02010609060101010101" pitchFamily="2" charset="-122"/>
                        </a:rPr>
                        <a:t>意义</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96913">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9532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9720" name="Line 3"/>
          <p:cNvSpPr/>
          <p:nvPr/>
        </p:nvSpPr>
        <p:spPr>
          <a:xfrm>
            <a:off x="755650" y="1484313"/>
            <a:ext cx="5041900" cy="0"/>
          </a:xfrm>
          <a:prstGeom prst="line">
            <a:avLst/>
          </a:prstGeom>
          <a:ln w="57150" cap="flat" cmpd="thinThick">
            <a:solidFill>
              <a:srgbClr val="FF3300"/>
            </a:solidFill>
            <a:prstDash val="solid"/>
            <a:round/>
            <a:headEnd type="none" w="med" len="med"/>
            <a:tailEnd type="none" w="med" len="med"/>
          </a:ln>
        </p:spPr>
      </p:sp>
      <p:sp>
        <p:nvSpPr>
          <p:cNvPr id="29721" name="文本框 69657"/>
          <p:cNvSpPr txBox="1"/>
          <p:nvPr/>
        </p:nvSpPr>
        <p:spPr>
          <a:xfrm>
            <a:off x="755650" y="620713"/>
            <a:ext cx="2216150" cy="579437"/>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血肉筑长城</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1" name="组合 65537"/>
          <p:cNvGrpSpPr/>
          <p:nvPr/>
        </p:nvGrpSpPr>
        <p:grpSpPr>
          <a:xfrm>
            <a:off x="395288" y="371475"/>
            <a:ext cx="5097462" cy="681038"/>
            <a:chOff x="668" y="189"/>
            <a:chExt cx="3211" cy="429"/>
          </a:xfrm>
        </p:grpSpPr>
        <p:sp>
          <p:nvSpPr>
            <p:cNvPr id="30722" name="Line 3"/>
            <p:cNvSpPr/>
            <p:nvPr/>
          </p:nvSpPr>
          <p:spPr>
            <a:xfrm>
              <a:off x="703" y="618"/>
              <a:ext cx="3176" cy="0"/>
            </a:xfrm>
            <a:prstGeom prst="line">
              <a:avLst/>
            </a:prstGeom>
            <a:ln w="57150" cap="flat" cmpd="thinThick">
              <a:solidFill>
                <a:srgbClr val="FF3300"/>
              </a:solidFill>
              <a:prstDash val="solid"/>
              <a:round/>
              <a:headEnd type="none" w="med" len="med"/>
              <a:tailEnd type="none" w="med" len="med"/>
            </a:ln>
          </p:spPr>
        </p:sp>
        <p:sp>
          <p:nvSpPr>
            <p:cNvPr id="30723" name="文本框 65539"/>
            <p:cNvSpPr txBox="1"/>
            <p:nvPr/>
          </p:nvSpPr>
          <p:spPr>
            <a:xfrm>
              <a:off x="668" y="189"/>
              <a:ext cx="1396" cy="365"/>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台儿庄战役</a:t>
              </a:r>
            </a:p>
          </p:txBody>
        </p:sp>
      </p:grpSp>
      <p:sp>
        <p:nvSpPr>
          <p:cNvPr id="30724" name="文本框 65540"/>
          <p:cNvSpPr txBox="1"/>
          <p:nvPr/>
        </p:nvSpPr>
        <p:spPr>
          <a:xfrm>
            <a:off x="2987675" y="1176338"/>
            <a:ext cx="3222625" cy="519112"/>
          </a:xfrm>
          <a:prstGeom prst="rect">
            <a:avLst/>
          </a:prstGeom>
          <a:noFill/>
          <a:ln w="9525">
            <a:noFill/>
          </a:ln>
        </p:spPr>
        <p:txBody>
          <a:bodyPr wrap="none" anchor="t">
            <a:spAutoFit/>
          </a:bodyPr>
          <a:lstStyle/>
          <a:p>
            <a:r>
              <a:rPr lang="en-US" altLang="zh-CN" sz="2800" b="1" dirty="0">
                <a:solidFill>
                  <a:srgbClr val="FF3300"/>
                </a:solidFill>
                <a:latin typeface="黑体" panose="02010609060101010101" pitchFamily="2" charset="-122"/>
                <a:ea typeface="黑体" panose="02010609060101010101" pitchFamily="2" charset="-122"/>
              </a:rPr>
              <a:t>300</a:t>
            </a:r>
            <a:r>
              <a:rPr lang="zh-CN" altLang="en-US" sz="2800" b="1" dirty="0">
                <a:solidFill>
                  <a:srgbClr val="FF3300"/>
                </a:solidFill>
                <a:latin typeface="黑体" panose="02010609060101010101" pitchFamily="2" charset="-122"/>
                <a:ea typeface="黑体" panose="02010609060101010101" pitchFamily="2" charset="-122"/>
              </a:rPr>
              <a:t>名伤兵饮弹殉城</a:t>
            </a:r>
          </a:p>
        </p:txBody>
      </p:sp>
      <p:sp>
        <p:nvSpPr>
          <p:cNvPr id="30725" name="文本框 65541"/>
          <p:cNvSpPr txBox="1"/>
          <p:nvPr/>
        </p:nvSpPr>
        <p:spPr>
          <a:xfrm>
            <a:off x="1455738" y="1944688"/>
            <a:ext cx="6861175" cy="3140075"/>
          </a:xfrm>
          <a:prstGeom prst="rect">
            <a:avLst/>
          </a:prstGeom>
          <a:noFill/>
          <a:ln w="9525">
            <a:noFill/>
          </a:ln>
        </p:spPr>
        <p:txBody>
          <a:bodyPr anchor="t">
            <a:spAutoFit/>
          </a:bodyPr>
          <a:lstStyle/>
          <a:p>
            <a:r>
              <a:rPr lang="en-US" altLang="zh-CN" sz="2000" b="1">
                <a:latin typeface="楷体_GB2312" pitchFamily="49" charset="-122"/>
                <a:ea typeface="楷体_GB2312" pitchFamily="49" charset="-122"/>
              </a:rPr>
              <a:t>      </a:t>
            </a:r>
            <a:r>
              <a:rPr lang="en-US" altLang="zh-CN" sz="2000" b="1" dirty="0">
                <a:latin typeface="楷体_GB2312" pitchFamily="49" charset="-122"/>
                <a:ea typeface="楷体_GB2312" pitchFamily="49" charset="-122"/>
              </a:rPr>
              <a:t>1938</a:t>
            </a:r>
            <a:r>
              <a:rPr lang="zh-CN" altLang="en-US" sz="2000" b="1" dirty="0">
                <a:latin typeface="楷体_GB2312" pitchFamily="49" charset="-122"/>
                <a:ea typeface="楷体_GB2312" pitchFamily="49" charset="-122"/>
              </a:rPr>
              <a:t>年</a:t>
            </a:r>
            <a:r>
              <a:rPr lang="en-US" altLang="zh-CN" sz="2000" b="1" dirty="0">
                <a:latin typeface="楷体_GB2312" pitchFamily="49" charset="-122"/>
                <a:ea typeface="楷体_GB2312" pitchFamily="49" charset="-122"/>
              </a:rPr>
              <a:t>2</a:t>
            </a:r>
            <a:r>
              <a:rPr lang="zh-CN" altLang="en-US" sz="2000" b="1" dirty="0">
                <a:latin typeface="楷体_GB2312" pitchFamily="49" charset="-122"/>
                <a:ea typeface="楷体_GB2312" pitchFamily="49" charset="-122"/>
              </a:rPr>
              <a:t>月四十一军奉命前往藤县，川军名将王铭章亲临战场指挥战斗，</a:t>
            </a:r>
            <a:r>
              <a:rPr lang="en-US" altLang="zh-CN" sz="2000" b="1" dirty="0">
                <a:latin typeface="楷体_GB2312" pitchFamily="49" charset="-122"/>
                <a:ea typeface="楷体_GB2312" pitchFamily="49" charset="-122"/>
              </a:rPr>
              <a:t>3</a:t>
            </a:r>
            <a:r>
              <a:rPr lang="zh-CN" altLang="en-US" sz="2000" b="1" dirty="0">
                <a:latin typeface="楷体_GB2312" pitchFamily="49" charset="-122"/>
                <a:ea typeface="楷体_GB2312" pitchFamily="49" charset="-122"/>
              </a:rPr>
              <a:t>月</a:t>
            </a:r>
            <a:r>
              <a:rPr lang="en-US" altLang="zh-CN" sz="2000" b="1" dirty="0">
                <a:latin typeface="楷体_GB2312" pitchFamily="49" charset="-122"/>
                <a:ea typeface="楷体_GB2312" pitchFamily="49" charset="-122"/>
              </a:rPr>
              <a:t>14</a:t>
            </a:r>
            <a:r>
              <a:rPr lang="zh-CN" altLang="en-US" sz="2000" b="1" dirty="0">
                <a:latin typeface="楷体_GB2312" pitchFamily="49" charset="-122"/>
                <a:ea typeface="楷体_GB2312" pitchFamily="49" charset="-122"/>
              </a:rPr>
              <a:t>日</a:t>
            </a:r>
            <a:r>
              <a:rPr lang="en-US" altLang="zh-CN" sz="2000" b="1" dirty="0">
                <a:latin typeface="楷体_GB2312" pitchFamily="49" charset="-122"/>
                <a:ea typeface="楷体_GB2312" pitchFamily="49" charset="-122"/>
              </a:rPr>
              <a:t>-18</a:t>
            </a:r>
            <a:r>
              <a:rPr lang="zh-CN" altLang="en-US" sz="2000" b="1" dirty="0">
                <a:latin typeface="楷体_GB2312" pitchFamily="49" charset="-122"/>
                <a:ea typeface="楷体_GB2312" pitchFamily="49" charset="-122"/>
              </a:rPr>
              <a:t>日，日军用六七十门大炮及坦克对国民党军队进行地毯式轰炸。</a:t>
            </a:r>
            <a:r>
              <a:rPr lang="en-US" altLang="zh-CN" sz="2000" b="1" dirty="0">
                <a:latin typeface="楷体_GB2312" pitchFamily="49" charset="-122"/>
                <a:ea typeface="楷体_GB2312" pitchFamily="49" charset="-122"/>
              </a:rPr>
              <a:t>3</a:t>
            </a:r>
            <a:r>
              <a:rPr lang="zh-CN" altLang="en-US" sz="2000" b="1" dirty="0">
                <a:latin typeface="楷体_GB2312" pitchFamily="49" charset="-122"/>
                <a:ea typeface="楷体_GB2312" pitchFamily="49" charset="-122"/>
              </a:rPr>
              <a:t>月</a:t>
            </a:r>
            <a:r>
              <a:rPr lang="en-US" altLang="zh-CN" sz="2000" b="1" dirty="0">
                <a:latin typeface="楷体_GB2312" pitchFamily="49" charset="-122"/>
                <a:ea typeface="楷体_GB2312" pitchFamily="49" charset="-122"/>
              </a:rPr>
              <a:t>17</a:t>
            </a:r>
            <a:r>
              <a:rPr lang="zh-CN" altLang="en-US" sz="2000" b="1" dirty="0">
                <a:latin typeface="楷体_GB2312" pitchFamily="49" charset="-122"/>
                <a:ea typeface="楷体_GB2312" pitchFamily="49" charset="-122"/>
              </a:rPr>
              <a:t>日夜，日军攻入城中，守军一街一巷抵抗。师长王铭章见援军无望，决定到西关车站组织残部防守，在西门城楼遭日军密集火力射击，王铭章指挥警卫连向日军进攻，一个排全部阵亡。王铭章不幸腹部中弹，他疾呼：“死守滕县！”又一阵密集枪弹扫来，王铭章又一次负伤，随后饮弹殉国。消息传来，城内</a:t>
            </a:r>
            <a:r>
              <a:rPr lang="en-US" altLang="zh-CN" sz="2000" b="1" dirty="0">
                <a:latin typeface="楷体_GB2312" pitchFamily="49" charset="-122"/>
                <a:ea typeface="楷体_GB2312" pitchFamily="49" charset="-122"/>
              </a:rPr>
              <a:t>300</a:t>
            </a:r>
            <a:r>
              <a:rPr lang="zh-CN" altLang="en-US" sz="2000" b="1" dirty="0">
                <a:latin typeface="楷体_GB2312" pitchFamily="49" charset="-122"/>
                <a:ea typeface="楷体_GB2312" pitchFamily="49" charset="-122"/>
              </a:rPr>
              <a:t>名伤兵饮弹殉城。据统计：滕县保卫战共</a:t>
            </a:r>
            <a:r>
              <a:rPr lang="en-US" altLang="zh-CN" sz="2000" b="1" dirty="0">
                <a:latin typeface="楷体_GB2312" pitchFamily="49" charset="-122"/>
                <a:ea typeface="楷体_GB2312" pitchFamily="49" charset="-122"/>
              </a:rPr>
              <a:t>4</a:t>
            </a:r>
            <a:r>
              <a:rPr lang="zh-CN" altLang="en-US" sz="2000" b="1" dirty="0">
                <a:latin typeface="楷体_GB2312" pitchFamily="49" charset="-122"/>
                <a:ea typeface="楷体_GB2312" pitchFamily="49" charset="-122"/>
              </a:rPr>
              <a:t>天，四十一军伤亡</a:t>
            </a:r>
            <a:r>
              <a:rPr lang="en-US" altLang="zh-CN" sz="2000" b="1" dirty="0">
                <a:latin typeface="楷体_GB2312" pitchFamily="49" charset="-122"/>
                <a:ea typeface="楷体_GB2312" pitchFamily="49" charset="-122"/>
              </a:rPr>
              <a:t>5000</a:t>
            </a:r>
            <a:r>
              <a:rPr lang="zh-CN" altLang="en-US" sz="2000" b="1" dirty="0">
                <a:latin typeface="楷体_GB2312" pitchFamily="49" charset="-122"/>
                <a:ea typeface="楷体_GB2312" pitchFamily="49" charset="-122"/>
              </a:rPr>
              <a:t>余人，日军死伤达</a:t>
            </a:r>
            <a:r>
              <a:rPr lang="en-US" altLang="zh-CN" sz="2000" b="1" dirty="0">
                <a:latin typeface="楷体_GB2312" pitchFamily="49" charset="-122"/>
                <a:ea typeface="楷体_GB2312" pitchFamily="49" charset="-122"/>
              </a:rPr>
              <a:t>2000</a:t>
            </a:r>
            <a:r>
              <a:rPr lang="zh-CN" altLang="en-US" sz="2000" b="1" dirty="0">
                <a:latin typeface="楷体_GB2312" pitchFamily="49" charset="-122"/>
                <a:ea typeface="楷体_GB2312" pitchFamily="49" charset="-122"/>
              </a:rPr>
              <a:t>余人。</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16" name="Picture 20" descr="http://images.rednet.cn/ArticleImage/200507/1311144197.jpg"/>
          <p:cNvPicPr>
            <a:picLocks noChangeAspect="1" noChangeArrowheads="1"/>
          </p:cNvPicPr>
          <p:nvPr/>
        </p:nvPicPr>
        <p:blipFill rotWithShape="1">
          <a:blip r:embed="rId2"/>
          <a:srcRect b="14610"/>
          <a:stretch>
            <a:fillRect/>
          </a:stretch>
        </p:blipFill>
        <p:spPr bwMode="auto">
          <a:xfrm>
            <a:off x="971550" y="1557338"/>
            <a:ext cx="5256213" cy="292576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grpSp>
        <p:nvGrpSpPr>
          <p:cNvPr id="31746" name="组合 66562"/>
          <p:cNvGrpSpPr/>
          <p:nvPr/>
        </p:nvGrpSpPr>
        <p:grpSpPr>
          <a:xfrm>
            <a:off x="395288" y="371475"/>
            <a:ext cx="5097462" cy="681038"/>
            <a:chOff x="668" y="189"/>
            <a:chExt cx="3211" cy="429"/>
          </a:xfrm>
        </p:grpSpPr>
        <p:sp>
          <p:nvSpPr>
            <p:cNvPr id="31747" name="Line 3"/>
            <p:cNvSpPr/>
            <p:nvPr/>
          </p:nvSpPr>
          <p:spPr>
            <a:xfrm>
              <a:off x="703" y="618"/>
              <a:ext cx="3176" cy="0"/>
            </a:xfrm>
            <a:prstGeom prst="line">
              <a:avLst/>
            </a:prstGeom>
            <a:ln w="57150" cap="flat" cmpd="thinThick">
              <a:solidFill>
                <a:srgbClr val="FF3300"/>
              </a:solidFill>
              <a:prstDash val="solid"/>
              <a:round/>
              <a:headEnd type="none" w="med" len="med"/>
              <a:tailEnd type="none" w="med" len="med"/>
            </a:ln>
          </p:spPr>
        </p:sp>
        <p:sp>
          <p:nvSpPr>
            <p:cNvPr id="31748" name="文本框 66564"/>
            <p:cNvSpPr txBox="1"/>
            <p:nvPr/>
          </p:nvSpPr>
          <p:spPr>
            <a:xfrm>
              <a:off x="668" y="189"/>
              <a:ext cx="1396" cy="365"/>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台儿庄战役</a:t>
              </a:r>
            </a:p>
          </p:txBody>
        </p:sp>
      </p:grpSp>
      <p:sp>
        <p:nvSpPr>
          <p:cNvPr id="31749" name="文本框 66565"/>
          <p:cNvSpPr txBox="1"/>
          <p:nvPr/>
        </p:nvSpPr>
        <p:spPr>
          <a:xfrm>
            <a:off x="2268538" y="4652963"/>
            <a:ext cx="3398837" cy="519112"/>
          </a:xfrm>
          <a:prstGeom prst="rect">
            <a:avLst/>
          </a:prstGeom>
          <a:noFill/>
          <a:ln w="9525">
            <a:noFill/>
          </a:ln>
        </p:spPr>
        <p:txBody>
          <a:bodyPr wrap="none" anchor="t">
            <a:spAutoFit/>
          </a:bodyPr>
          <a:lstStyle/>
          <a:p>
            <a:r>
              <a:rPr lang="zh-CN" altLang="en-US" sz="2800" b="1" dirty="0">
                <a:solidFill>
                  <a:srgbClr val="FF3300"/>
                </a:solidFill>
                <a:latin typeface="Arial" panose="020B0604020202020204" pitchFamily="34" charset="0"/>
                <a:ea typeface="黑体" panose="02010609060101010101" pitchFamily="2" charset="-122"/>
              </a:rPr>
              <a:t>中国军队激战台儿庄</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1"/>
          <p:cNvSpPr/>
          <p:nvPr/>
        </p:nvSpPr>
        <p:spPr>
          <a:xfrm>
            <a:off x="3843338" y="4941888"/>
            <a:ext cx="0" cy="258762"/>
          </a:xfrm>
          <a:prstGeom prst="rect">
            <a:avLst/>
          </a:prstGeom>
          <a:noFill/>
          <a:ln w="9525">
            <a:noFill/>
          </a:ln>
        </p:spPr>
        <p:txBody>
          <a:bodyPr wrap="none" lIns="0" tIns="0" rIns="0" bIns="0" anchor="t">
            <a:spAutoFit/>
          </a:bodyPr>
          <a:lstStyle/>
          <a:p>
            <a:pPr algn="ctr"/>
            <a:endParaRPr lang="zh-CN" altLang="zh-CN" sz="1400" dirty="0">
              <a:solidFill>
                <a:schemeClr val="accent2"/>
              </a:solidFill>
              <a:latin typeface="Times New Roman" panose="02020603050405020304" pitchFamily="18" charset="0"/>
              <a:ea typeface="黑体" panose="02010609060101010101" pitchFamily="2" charset="-122"/>
            </a:endParaRPr>
          </a:p>
        </p:txBody>
      </p:sp>
      <p:sp>
        <p:nvSpPr>
          <p:cNvPr id="32770" name="Text Box 15"/>
          <p:cNvSpPr txBox="1"/>
          <p:nvPr/>
        </p:nvSpPr>
        <p:spPr>
          <a:xfrm>
            <a:off x="684213" y="3644900"/>
            <a:ext cx="7632700" cy="1825625"/>
          </a:xfrm>
          <a:prstGeom prst="rect">
            <a:avLst/>
          </a:prstGeom>
          <a:noFill/>
          <a:ln w="9525">
            <a:noFill/>
          </a:ln>
        </p:spPr>
        <p:txBody>
          <a:bodyPr lIns="0" tIns="0" rIns="0" bIns="0" anchor="t" anchorCtr="1">
            <a:spAutoFit/>
          </a:bodyPr>
          <a:lstStyle/>
          <a:p>
            <a:r>
              <a:rPr lang="zh-CN" altLang="en-US" sz="2400" b="1" dirty="0">
                <a:latin typeface="微软雅黑" panose="020B0503020204020204" pitchFamily="34" charset="-122"/>
                <a:ea typeface="微软雅黑" panose="020B0503020204020204" pitchFamily="34" charset="-122"/>
              </a:rPr>
              <a:t>　　为粉碎日军对华北抗日根据地的</a:t>
            </a:r>
            <a:r>
              <a:rPr lang="zh-CN" altLang="en-US" sz="2400" b="1" dirty="0">
                <a:latin typeface="Arial" panose="020B0604020202020204" pitchFamily="34" charset="0"/>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囚笼”和“扫荡”政策，</a:t>
            </a:r>
            <a:r>
              <a:rPr lang="en-US" altLang="zh-CN" sz="2400" b="1" dirty="0">
                <a:latin typeface="微软雅黑" panose="020B0503020204020204" pitchFamily="34" charset="-122"/>
                <a:ea typeface="微软雅黑" panose="020B0503020204020204" pitchFamily="34" charset="-122"/>
              </a:rPr>
              <a:t>1940</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8</a:t>
            </a:r>
            <a:r>
              <a:rPr lang="zh-CN" altLang="en-US" sz="2400" b="1" dirty="0">
                <a:latin typeface="微软雅黑" panose="020B0503020204020204" pitchFamily="34" charset="-122"/>
                <a:ea typeface="微软雅黑" panose="020B0503020204020204" pitchFamily="34" charset="-122"/>
              </a:rPr>
              <a:t>月至</a:t>
            </a:r>
            <a:r>
              <a:rPr lang="en-US" altLang="zh-CN" sz="2400" b="1" dirty="0">
                <a:latin typeface="微软雅黑" panose="020B0503020204020204" pitchFamily="34" charset="-122"/>
                <a:ea typeface="微软雅黑" panose="020B0503020204020204" pitchFamily="34" charset="-122"/>
              </a:rPr>
              <a:t>12</a:t>
            </a:r>
            <a:r>
              <a:rPr lang="zh-CN" altLang="en-US" sz="2400" b="1" dirty="0">
                <a:latin typeface="微软雅黑" panose="020B0503020204020204" pitchFamily="34" charset="-122"/>
                <a:ea typeface="微软雅黑" panose="020B0503020204020204" pitchFamily="34" charset="-122"/>
              </a:rPr>
              <a:t>月，八路军在彭德怀的亲自指挥下，在华北地区进行了一场大规模的以破坏敌人交通线为主要目标的敌后战役。参加这次战役的八路军有</a:t>
            </a:r>
            <a:r>
              <a:rPr lang="en-US" altLang="zh-CN" sz="2400" b="1" dirty="0">
                <a:latin typeface="微软雅黑" panose="020B0503020204020204" pitchFamily="34" charset="-122"/>
                <a:ea typeface="微软雅黑" panose="020B0503020204020204" pitchFamily="34" charset="-122"/>
              </a:rPr>
              <a:t>105</a:t>
            </a:r>
            <a:r>
              <a:rPr lang="zh-CN" altLang="en-US" sz="2400" b="1" dirty="0">
                <a:latin typeface="微软雅黑" panose="020B0503020204020204" pitchFamily="34" charset="-122"/>
                <a:ea typeface="微软雅黑" panose="020B0503020204020204" pitchFamily="34" charset="-122"/>
              </a:rPr>
              <a:t>团约</a:t>
            </a:r>
            <a:r>
              <a:rPr lang="en-US" altLang="zh-CN" sz="2400" b="1" dirty="0">
                <a:latin typeface="微软雅黑" panose="020B0503020204020204" pitchFamily="34" charset="-122"/>
                <a:ea typeface="微软雅黑" panose="020B0503020204020204" pitchFamily="34" charset="-122"/>
              </a:rPr>
              <a:t>20</a:t>
            </a:r>
            <a:r>
              <a:rPr lang="zh-CN" altLang="en-US" sz="2400" b="1" dirty="0">
                <a:latin typeface="微软雅黑" panose="020B0503020204020204" pitchFamily="34" charset="-122"/>
                <a:ea typeface="微软雅黑" panose="020B0503020204020204" pitchFamily="34" charset="-122"/>
              </a:rPr>
              <a:t>万人，八路军副总参谋长左权称之为</a:t>
            </a:r>
            <a:r>
              <a:rPr lang="zh-CN" altLang="en-US" sz="2400" b="1" dirty="0">
                <a:solidFill>
                  <a:srgbClr val="C00000"/>
                </a:solidFill>
                <a:latin typeface="微软雅黑" panose="020B0503020204020204" pitchFamily="34" charset="-122"/>
                <a:ea typeface="微软雅黑" panose="020B0503020204020204" pitchFamily="34" charset="-122"/>
              </a:rPr>
              <a:t>“百团大战”。</a:t>
            </a:r>
          </a:p>
        </p:txBody>
      </p:sp>
      <p:pic>
        <p:nvPicPr>
          <p:cNvPr id="33809" name="Picture 17" descr="http://img.blog.163.com/photo/RMvoYsifhMHYNe3u6vcv8Q==/5679883555045838189.jpg"/>
          <p:cNvPicPr>
            <a:picLocks noChangeAspect="1" noChangeArrowheads="1"/>
          </p:cNvPicPr>
          <p:nvPr/>
        </p:nvPicPr>
        <p:blipFill rotWithShape="1">
          <a:blip r:embed="rId2"/>
          <a:srcRect l="9133" t="14672" b="27664"/>
          <a:stretch>
            <a:fillRect/>
          </a:stretch>
        </p:blipFill>
        <p:spPr bwMode="auto">
          <a:xfrm>
            <a:off x="468313" y="1628775"/>
            <a:ext cx="2449513" cy="13779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3811" name="Picture 19" descr="http://www.ilishi.com/wp-content/uploads/auto_save_image/2010/02/163650EVG.jpg"/>
          <p:cNvPicPr>
            <a:picLocks noChangeAspect="1" noChangeArrowheads="1"/>
          </p:cNvPicPr>
          <p:nvPr/>
        </p:nvPicPr>
        <p:blipFill rotWithShape="1">
          <a:blip r:embed="rId3"/>
          <a:srcRect l="3602" t="15764" b="13102"/>
          <a:stretch>
            <a:fillRect/>
          </a:stretch>
        </p:blipFill>
        <p:spPr bwMode="auto">
          <a:xfrm>
            <a:off x="3276600" y="1628775"/>
            <a:ext cx="2303463" cy="13938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3813" name="Picture 21" descr="http://image2.sina.com.cn/dy/c/2005-08-15/U1354P1T1D7498517F1395DT20050815083500.jpg"/>
          <p:cNvPicPr>
            <a:picLocks noChangeAspect="1" noChangeArrowheads="1"/>
          </p:cNvPicPr>
          <p:nvPr/>
        </p:nvPicPr>
        <p:blipFill rotWithShape="1">
          <a:blip r:embed="rId4"/>
          <a:srcRect t="16038" b="10727"/>
          <a:stretch>
            <a:fillRect/>
          </a:stretch>
        </p:blipFill>
        <p:spPr bwMode="auto">
          <a:xfrm>
            <a:off x="5867400" y="1628775"/>
            <a:ext cx="2305050" cy="136683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cxnSp>
        <p:nvCxnSpPr>
          <p:cNvPr id="3" name="直接连接符 2"/>
          <p:cNvCxnSpPr/>
          <p:nvPr/>
        </p:nvCxnSpPr>
        <p:spPr>
          <a:xfrm>
            <a:off x="468313" y="3429000"/>
            <a:ext cx="7920038"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32775" name="Line 3"/>
          <p:cNvSpPr/>
          <p:nvPr/>
        </p:nvSpPr>
        <p:spPr>
          <a:xfrm>
            <a:off x="395288" y="1341438"/>
            <a:ext cx="7129462" cy="1587"/>
          </a:xfrm>
          <a:prstGeom prst="line">
            <a:avLst/>
          </a:prstGeom>
          <a:ln w="57150" cap="flat" cmpd="thinThick">
            <a:solidFill>
              <a:srgbClr val="FF3300"/>
            </a:solidFill>
            <a:prstDash val="solid"/>
            <a:round/>
            <a:headEnd type="none" w="med" len="med"/>
            <a:tailEnd type="none" w="med" len="med"/>
          </a:ln>
        </p:spPr>
      </p:sp>
      <p:sp>
        <p:nvSpPr>
          <p:cNvPr id="32776" name="文本框 70664"/>
          <p:cNvSpPr txBox="1"/>
          <p:nvPr/>
        </p:nvSpPr>
        <p:spPr>
          <a:xfrm>
            <a:off x="755650" y="620713"/>
            <a:ext cx="1809750" cy="579437"/>
          </a:xfrm>
          <a:prstGeom prst="rect">
            <a:avLst/>
          </a:prstGeom>
          <a:noFill/>
          <a:ln w="9525">
            <a:noFill/>
          </a:ln>
        </p:spPr>
        <p:txBody>
          <a:bodyPr wrap="none" anchor="t">
            <a:spAutoFit/>
          </a:bodyPr>
          <a:lstStyle/>
          <a:p>
            <a:r>
              <a:rPr lang="zh-CN" altLang="en-US" sz="3200" dirty="0">
                <a:latin typeface="Arial" panose="020B0604020202020204" pitchFamily="34" charset="0"/>
                <a:ea typeface="黑体" panose="02010609060101010101" pitchFamily="2" charset="-122"/>
              </a:rPr>
              <a:t>百团大战</a:t>
            </a:r>
          </a:p>
        </p:txBody>
      </p:sp>
    </p:spTree>
  </p:cSld>
  <p:clrMapOvr>
    <a:masterClrMapping/>
  </p:clrMapOvr>
  <p:transition advClick="0"/>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图片 76801" descr="1"/>
          <p:cNvPicPr>
            <a:picLocks noChangeAspect="1"/>
          </p:cNvPicPr>
          <p:nvPr/>
        </p:nvPicPr>
        <p:blipFill>
          <a:blip r:embed="rId2"/>
          <a:stretch>
            <a:fillRect/>
          </a:stretch>
        </p:blipFill>
        <p:spPr>
          <a:xfrm>
            <a:off x="0" y="0"/>
            <a:ext cx="6732588" cy="6858000"/>
          </a:xfrm>
          <a:prstGeom prst="rect">
            <a:avLst/>
          </a:prstGeom>
          <a:noFill/>
          <a:ln w="9525">
            <a:noFill/>
          </a:ln>
        </p:spPr>
      </p:pic>
      <p:sp>
        <p:nvSpPr>
          <p:cNvPr id="76803" name="文本框 76802"/>
          <p:cNvSpPr txBox="1"/>
          <p:nvPr/>
        </p:nvSpPr>
        <p:spPr>
          <a:xfrm>
            <a:off x="1865313" y="331788"/>
            <a:ext cx="3535362" cy="592137"/>
          </a:xfrm>
          <a:prstGeom prst="rect">
            <a:avLst/>
          </a:prstGeom>
          <a:solidFill>
            <a:schemeClr val="bg1"/>
          </a:solidFill>
          <a:ln w="12700" cap="sq" cmpd="sng">
            <a:solidFill>
              <a:schemeClr val="bg2"/>
            </a:solidFill>
            <a:prstDash val="solid"/>
            <a:miter/>
            <a:headEnd type="none" w="sm" len="sm"/>
            <a:tailEnd type="none" w="sm" len="sm"/>
          </a:ln>
        </p:spPr>
        <p:txBody>
          <a:bodyPr anchor="t">
            <a:spAutoFit/>
          </a:bodyPr>
          <a:lstStyle/>
          <a:p>
            <a:pPr>
              <a:spcBef>
                <a:spcPct val="50000"/>
              </a:spcBef>
              <a:buClr>
                <a:schemeClr val="bg1"/>
              </a:buClr>
            </a:pPr>
            <a:r>
              <a:rPr lang="en-US" altLang="zh-CN" sz="3200" b="1" dirty="0">
                <a:latin typeface="Times New Roman" panose="02020603050405020304" pitchFamily="18" charset="0"/>
                <a:ea typeface="黑体" panose="02010609060101010101" pitchFamily="2" charset="-122"/>
              </a:rPr>
              <a:t>1937</a:t>
            </a:r>
            <a:r>
              <a:rPr lang="zh-CN" altLang="en-US" sz="3200" b="1" dirty="0">
                <a:latin typeface="Times New Roman" panose="02020603050405020304" pitchFamily="18" charset="0"/>
                <a:ea typeface="黑体" panose="02010609060101010101" pitchFamily="2" charset="-122"/>
              </a:rPr>
              <a:t>年“七七”事变</a:t>
            </a:r>
          </a:p>
        </p:txBody>
      </p:sp>
      <p:sp>
        <p:nvSpPr>
          <p:cNvPr id="76804" name="右箭头 76803"/>
          <p:cNvSpPr/>
          <p:nvPr/>
        </p:nvSpPr>
        <p:spPr>
          <a:xfrm rot="4446216">
            <a:off x="939800" y="1635125"/>
            <a:ext cx="2060575" cy="209550"/>
          </a:xfrm>
          <a:prstGeom prst="rightArrow">
            <a:avLst>
              <a:gd name="adj1" fmla="val 50000"/>
              <a:gd name="adj2" fmla="val 245787"/>
            </a:avLst>
          </a:prstGeom>
          <a:solidFill>
            <a:srgbClr val="FFFFFF"/>
          </a:solidFill>
          <a:ln w="12700" cap="sq" cmpd="sng">
            <a:solidFill>
              <a:schemeClr val="tx1"/>
            </a:solidFill>
            <a:prstDash val="solid"/>
            <a:miter/>
            <a:headEnd type="none" w="sm" len="sm"/>
            <a:tailEnd type="none" w="sm" len="sm"/>
          </a:ln>
        </p:spPr>
        <p:txBody>
          <a:bodyPr anchor="t"/>
          <a:lstStyle/>
          <a:p>
            <a:endParaRPr lang="zh-CN" altLang="en-US">
              <a:latin typeface="Arial" panose="020B0604020202020204" pitchFamily="34" charset="0"/>
              <a:ea typeface="宋体" panose="02010600030101010101" pitchFamily="2" charset="-122"/>
            </a:endParaRPr>
          </a:p>
        </p:txBody>
      </p:sp>
      <p:sp>
        <p:nvSpPr>
          <p:cNvPr id="76805" name="下箭头 76804"/>
          <p:cNvSpPr/>
          <p:nvPr/>
        </p:nvSpPr>
        <p:spPr>
          <a:xfrm rot="-408114">
            <a:off x="2233613" y="2663825"/>
            <a:ext cx="228600" cy="1524000"/>
          </a:xfrm>
          <a:prstGeom prst="downArrow">
            <a:avLst>
              <a:gd name="adj1" fmla="val 50000"/>
              <a:gd name="adj2" fmla="val 166635"/>
            </a:avLst>
          </a:prstGeom>
          <a:solidFill>
            <a:srgbClr val="FFFFFF"/>
          </a:solidFill>
          <a:ln w="12700" cap="sq" cmpd="sng">
            <a:solidFill>
              <a:srgbClr val="FFFFFF"/>
            </a:solidFill>
            <a:prstDash val="solid"/>
            <a:miter/>
            <a:headEnd type="none" w="sm" len="sm"/>
            <a:tailEnd type="none" w="sm" len="sm"/>
          </a:ln>
        </p:spPr>
        <p:txBody>
          <a:bodyPr wrap="none" anchor="ctr"/>
          <a:lstStyle/>
          <a:p>
            <a:pPr algn="ctr">
              <a:buClr>
                <a:schemeClr val="bg1"/>
              </a:buClr>
            </a:pPr>
            <a:endParaRPr lang="zh-CN" sz="2400" dirty="0">
              <a:latin typeface="Times New Roman" panose="02020603050405020304" pitchFamily="18" charset="0"/>
              <a:ea typeface="隶书" pitchFamily="49" charset="-122"/>
            </a:endParaRPr>
          </a:p>
        </p:txBody>
      </p:sp>
      <p:sp>
        <p:nvSpPr>
          <p:cNvPr id="76806" name="上箭头 76805"/>
          <p:cNvSpPr/>
          <p:nvPr/>
        </p:nvSpPr>
        <p:spPr>
          <a:xfrm rot="-2469519">
            <a:off x="3008313" y="4294188"/>
            <a:ext cx="304800" cy="1828800"/>
          </a:xfrm>
          <a:prstGeom prst="upArrow">
            <a:avLst>
              <a:gd name="adj1" fmla="val 50000"/>
              <a:gd name="adj2" fmla="val 150000"/>
            </a:avLst>
          </a:prstGeom>
          <a:solidFill>
            <a:srgbClr val="FFFFFF"/>
          </a:solidFill>
          <a:ln w="12700" cap="sq" cmpd="sng">
            <a:solidFill>
              <a:schemeClr val="tx1"/>
            </a:solidFill>
            <a:prstDash val="solid"/>
            <a:miter/>
            <a:headEnd type="none" w="sm" len="sm"/>
            <a:tailEnd type="none" w="sm" len="sm"/>
          </a:ln>
        </p:spPr>
        <p:txBody>
          <a:bodyPr anchor="t"/>
          <a:lstStyle/>
          <a:p>
            <a:endParaRPr lang="zh-CN" altLang="en-US">
              <a:latin typeface="Arial" panose="020B0604020202020204" pitchFamily="34" charset="0"/>
              <a:ea typeface="宋体" panose="02010600030101010101" pitchFamily="2" charset="-122"/>
            </a:endParaRPr>
          </a:p>
        </p:txBody>
      </p:sp>
      <p:sp>
        <p:nvSpPr>
          <p:cNvPr id="76807" name="文本框 76806"/>
          <p:cNvSpPr txBox="1"/>
          <p:nvPr/>
        </p:nvSpPr>
        <p:spPr>
          <a:xfrm>
            <a:off x="3635375" y="5661025"/>
            <a:ext cx="2592388" cy="1066800"/>
          </a:xfrm>
          <a:prstGeom prst="rect">
            <a:avLst/>
          </a:prstGeom>
          <a:solidFill>
            <a:srgbClr val="FFFFFF"/>
          </a:solidFill>
          <a:ln w="9525">
            <a:noFill/>
          </a:ln>
        </p:spPr>
        <p:txBody>
          <a:bodyPr anchor="t">
            <a:spAutoFit/>
          </a:bodyPr>
          <a:lstStyle/>
          <a:p>
            <a:pPr>
              <a:spcBef>
                <a:spcPct val="50000"/>
              </a:spcBef>
              <a:buClr>
                <a:schemeClr val="bg1"/>
              </a:buClr>
            </a:pPr>
            <a:r>
              <a:rPr lang="en-US" altLang="zh-CN" sz="3200" b="1" dirty="0">
                <a:latin typeface="黑体" panose="02010609060101010101" pitchFamily="2" charset="-122"/>
                <a:ea typeface="黑体" panose="02010609060101010101" pitchFamily="2" charset="-122"/>
              </a:rPr>
              <a:t>1937</a:t>
            </a:r>
            <a:r>
              <a:rPr lang="zh-CN" altLang="en-US" sz="3200" b="1" dirty="0">
                <a:latin typeface="黑体" panose="02010609060101010101" pitchFamily="2" charset="-122"/>
                <a:ea typeface="黑体" panose="02010609060101010101" pitchFamily="2" charset="-122"/>
              </a:rPr>
              <a:t>年</a:t>
            </a:r>
            <a:r>
              <a:rPr lang="en-US" altLang="zh-CN" sz="3200" b="1" dirty="0">
                <a:latin typeface="黑体" panose="02010609060101010101" pitchFamily="2" charset="-122"/>
                <a:ea typeface="黑体" panose="02010609060101010101" pitchFamily="2" charset="-122"/>
              </a:rPr>
              <a:t>12</a:t>
            </a:r>
            <a:r>
              <a:rPr lang="zh-CN" altLang="en-US" sz="3200" b="1" dirty="0">
                <a:latin typeface="黑体" panose="02010609060101010101" pitchFamily="2" charset="-122"/>
                <a:ea typeface="黑体" panose="02010609060101010101" pitchFamily="2" charset="-122"/>
              </a:rPr>
              <a:t>月南京沦陷</a:t>
            </a:r>
          </a:p>
        </p:txBody>
      </p:sp>
      <p:sp>
        <p:nvSpPr>
          <p:cNvPr id="76808" name="爆炸形 1 76807"/>
          <p:cNvSpPr/>
          <p:nvPr/>
        </p:nvSpPr>
        <p:spPr>
          <a:xfrm>
            <a:off x="0" y="1295400"/>
            <a:ext cx="1871663" cy="1655763"/>
          </a:xfrm>
          <a:prstGeom prst="irregularSeal1">
            <a:avLst/>
          </a:prstGeom>
          <a:solidFill>
            <a:srgbClr val="FF3300"/>
          </a:solidFill>
          <a:ln w="9525" cap="flat" cmpd="sng">
            <a:solidFill>
              <a:schemeClr val="tx1"/>
            </a:solidFill>
            <a:prstDash val="solid"/>
            <a:miter/>
            <a:headEnd type="none" w="med" len="med"/>
            <a:tailEnd type="none" w="med" len="med"/>
          </a:ln>
        </p:spPr>
        <p:txBody>
          <a:bodyPr wrap="none" anchor="ctr"/>
          <a:lstStyle/>
          <a:p>
            <a:pPr algn="ctr">
              <a:buClr>
                <a:schemeClr val="bg1"/>
              </a:buClr>
            </a:pPr>
            <a:r>
              <a:rPr lang="zh-CN" altLang="en-US" sz="4000" b="1" dirty="0">
                <a:solidFill>
                  <a:schemeClr val="bg1"/>
                </a:solidFill>
                <a:latin typeface="Arial" panose="020B0604020202020204" pitchFamily="34" charset="0"/>
                <a:ea typeface="黑体" panose="02010609060101010101" pitchFamily="2" charset="-122"/>
              </a:rPr>
              <a:t>华北</a:t>
            </a:r>
          </a:p>
        </p:txBody>
      </p:sp>
      <p:sp>
        <p:nvSpPr>
          <p:cNvPr id="33800" name="爆炸形 1 76808"/>
          <p:cNvSpPr/>
          <p:nvPr/>
        </p:nvSpPr>
        <p:spPr>
          <a:xfrm>
            <a:off x="3563938" y="5445125"/>
            <a:ext cx="2160587" cy="1412875"/>
          </a:xfrm>
          <a:prstGeom prst="irregularSeal1">
            <a:avLst/>
          </a:prstGeom>
          <a:no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76810" name="爆炸形 1 76809"/>
          <p:cNvSpPr/>
          <p:nvPr/>
        </p:nvSpPr>
        <p:spPr>
          <a:xfrm>
            <a:off x="1763713" y="5037138"/>
            <a:ext cx="2006600" cy="1820862"/>
          </a:xfrm>
          <a:prstGeom prst="irregularSeal1">
            <a:avLst/>
          </a:prstGeom>
          <a:solidFill>
            <a:srgbClr val="FF0000"/>
          </a:solidFill>
          <a:ln w="9525">
            <a:noFill/>
          </a:ln>
        </p:spPr>
        <p:txBody>
          <a:bodyPr wrap="none" anchor="ctr">
            <a:spAutoFit/>
          </a:bodyPr>
          <a:lstStyle/>
          <a:p>
            <a:pPr algn="ctr">
              <a:buClr>
                <a:schemeClr val="bg1"/>
              </a:buClr>
            </a:pPr>
            <a:r>
              <a:rPr lang="zh-CN" altLang="en-US" sz="4000" b="1" dirty="0">
                <a:solidFill>
                  <a:schemeClr val="bg1"/>
                </a:solidFill>
                <a:latin typeface="Arial" panose="020B0604020202020204" pitchFamily="34" charset="0"/>
                <a:ea typeface="黑体" panose="02010609060101010101" pitchFamily="2" charset="-122"/>
              </a:rPr>
              <a:t>华东</a:t>
            </a:r>
          </a:p>
        </p:txBody>
      </p:sp>
      <p:sp>
        <p:nvSpPr>
          <p:cNvPr id="76811" name="爆炸形 1 76810"/>
          <p:cNvSpPr/>
          <p:nvPr/>
        </p:nvSpPr>
        <p:spPr>
          <a:xfrm>
            <a:off x="1009650" y="3600450"/>
            <a:ext cx="1655763" cy="1655763"/>
          </a:xfrm>
          <a:prstGeom prst="irregularSeal1">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r>
              <a:rPr lang="zh-CN" altLang="en-US" sz="4000" b="1" dirty="0">
                <a:latin typeface="Times New Roman" panose="02020603050405020304" pitchFamily="18" charset="0"/>
                <a:ea typeface="黑体" panose="02010609060101010101" pitchFamily="2" charset="-122"/>
              </a:rPr>
              <a:t>徐州</a:t>
            </a:r>
          </a:p>
        </p:txBody>
      </p:sp>
      <p:sp>
        <p:nvSpPr>
          <p:cNvPr id="76812" name="文本框 76811"/>
          <p:cNvSpPr txBox="1"/>
          <p:nvPr/>
        </p:nvSpPr>
        <p:spPr>
          <a:xfrm>
            <a:off x="8027988" y="404813"/>
            <a:ext cx="793750" cy="3603625"/>
          </a:xfrm>
          <a:prstGeom prst="rect">
            <a:avLst/>
          </a:prstGeom>
          <a:solidFill>
            <a:schemeClr val="bg1"/>
          </a:solidFill>
          <a:ln w="9525">
            <a:noFill/>
          </a:ln>
        </p:spPr>
        <p:txBody>
          <a:bodyPr vert="eaVert" wrap="none" anchor="t">
            <a:spAutoFit/>
          </a:bodyPr>
          <a:lstStyle/>
          <a:p>
            <a:r>
              <a:rPr lang="zh-CN" altLang="en-US" sz="40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cs typeface="+mn-cs"/>
              </a:rPr>
              <a:t>华北日军</a:t>
            </a:r>
            <a:r>
              <a:rPr lang="en-US" altLang="zh-CN" sz="40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cs typeface="+mn-cs"/>
              </a:rPr>
              <a:t>[</a:t>
            </a:r>
            <a:r>
              <a:rPr lang="zh-CN" altLang="en-US" sz="4000" b="1" noProof="1">
                <a:solidFill>
                  <a:schemeClr val="tx2"/>
                </a:solidFill>
                <a:effectLst>
                  <a:outerShdw blurRad="38100" dist="38100" dir="2700000">
                    <a:srgbClr val="C0C0C0"/>
                  </a:outerShdw>
                </a:effectLst>
                <a:latin typeface="黑体" panose="02010609060101010101" pitchFamily="2" charset="-122"/>
                <a:ea typeface="黑体" panose="02010609060101010101" pitchFamily="2" charset="-122"/>
                <a:cs typeface="+mn-cs"/>
              </a:rPr>
              <a:t>南下</a:t>
            </a:r>
            <a:r>
              <a:rPr lang="en-US" altLang="zh-CN" sz="40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cs typeface="+mn-cs"/>
              </a:rPr>
              <a:t>]</a:t>
            </a:r>
            <a:endParaRPr lang="en-US" altLang="zh-CN" sz="40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76813" name="文本框 76812"/>
          <p:cNvSpPr txBox="1"/>
          <p:nvPr/>
        </p:nvSpPr>
        <p:spPr>
          <a:xfrm>
            <a:off x="6877050" y="404813"/>
            <a:ext cx="793750" cy="3603625"/>
          </a:xfrm>
          <a:prstGeom prst="rect">
            <a:avLst/>
          </a:prstGeom>
          <a:solidFill>
            <a:schemeClr val="bg1"/>
          </a:solidFill>
          <a:ln w="9525">
            <a:noFill/>
          </a:ln>
        </p:spPr>
        <p:txBody>
          <a:bodyPr vert="eaVert" wrap="none" anchor="t">
            <a:spAutoFit/>
          </a:bodyPr>
          <a:lstStyle/>
          <a:p>
            <a:r>
              <a:rPr lang="zh-CN" altLang="en-US" sz="40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cs typeface="+mn-cs"/>
              </a:rPr>
              <a:t>华东日军</a:t>
            </a:r>
            <a:r>
              <a:rPr lang="en-US" altLang="zh-CN" sz="40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cs typeface="+mn-cs"/>
              </a:rPr>
              <a:t>[</a:t>
            </a:r>
            <a:r>
              <a:rPr lang="zh-CN" altLang="en-US" sz="4000" b="1" noProof="1">
                <a:solidFill>
                  <a:schemeClr val="tx2"/>
                </a:solidFill>
                <a:effectLst>
                  <a:outerShdw blurRad="38100" dist="38100" dir="2700000">
                    <a:srgbClr val="C0C0C0"/>
                  </a:outerShdw>
                </a:effectLst>
                <a:latin typeface="黑体" panose="02010609060101010101" pitchFamily="2" charset="-122"/>
                <a:ea typeface="黑体" panose="02010609060101010101" pitchFamily="2" charset="-122"/>
                <a:cs typeface="+mn-cs"/>
              </a:rPr>
              <a:t>北上</a:t>
            </a:r>
            <a:r>
              <a:rPr lang="en-US" altLang="zh-CN" sz="40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cs typeface="+mn-cs"/>
              </a:rPr>
              <a:t>]</a:t>
            </a:r>
            <a:endParaRPr lang="en-US" altLang="zh-CN" sz="40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76814" name="直接连接符 76813"/>
          <p:cNvSpPr/>
          <p:nvPr/>
        </p:nvSpPr>
        <p:spPr>
          <a:xfrm>
            <a:off x="7237413" y="4078288"/>
            <a:ext cx="647700" cy="863600"/>
          </a:xfrm>
          <a:prstGeom prst="line">
            <a:avLst/>
          </a:prstGeom>
          <a:ln w="57150" cap="flat" cmpd="sng">
            <a:solidFill>
              <a:schemeClr val="tx1"/>
            </a:solidFill>
            <a:prstDash val="solid"/>
            <a:round/>
            <a:headEnd type="none" w="med" len="med"/>
            <a:tailEnd type="none" w="med" len="med"/>
          </a:ln>
        </p:spPr>
      </p:sp>
      <p:sp>
        <p:nvSpPr>
          <p:cNvPr id="76815" name="直接连接符 76814"/>
          <p:cNvSpPr/>
          <p:nvPr/>
        </p:nvSpPr>
        <p:spPr>
          <a:xfrm flipH="1">
            <a:off x="7885113" y="4005263"/>
            <a:ext cx="503237" cy="936625"/>
          </a:xfrm>
          <a:prstGeom prst="line">
            <a:avLst/>
          </a:prstGeom>
          <a:ln w="57150" cap="flat" cmpd="sng">
            <a:solidFill>
              <a:schemeClr val="tx1"/>
            </a:solidFill>
            <a:prstDash val="solid"/>
            <a:round/>
            <a:headEnd type="none" w="med" len="med"/>
            <a:tailEnd type="none" w="med" len="med"/>
          </a:ln>
        </p:spPr>
      </p:sp>
      <p:sp>
        <p:nvSpPr>
          <p:cNvPr id="76816" name="文本框 76815"/>
          <p:cNvSpPr txBox="1"/>
          <p:nvPr/>
        </p:nvSpPr>
        <p:spPr>
          <a:xfrm>
            <a:off x="7451725" y="4941888"/>
            <a:ext cx="854075" cy="1512888"/>
          </a:xfrm>
          <a:prstGeom prst="rect">
            <a:avLst/>
          </a:prstGeom>
          <a:solidFill>
            <a:schemeClr val="bg1"/>
          </a:solidFill>
          <a:ln w="9525">
            <a:noFill/>
          </a:ln>
        </p:spPr>
        <p:txBody>
          <a:bodyPr vert="eaVert">
            <a:spAutoFit/>
          </a:bodyPr>
          <a:lstStyle/>
          <a:p>
            <a:pPr algn="ctr"/>
            <a:r>
              <a:rPr lang="zh-CN" altLang="en-US" sz="4400" b="1" noProof="1">
                <a:solidFill>
                  <a:srgbClr val="FF0000"/>
                </a:solidFill>
                <a:effectLst>
                  <a:outerShdw blurRad="38100" dist="38100" dir="2700000">
                    <a:srgbClr val="C0C0C0"/>
                  </a:outerShdw>
                </a:effectLst>
                <a:latin typeface="Arial" panose="020B0604020202020204" pitchFamily="34" charset="0"/>
                <a:ea typeface="隶书" pitchFamily="49" charset="-122"/>
                <a:cs typeface="+mn-cs"/>
              </a:rPr>
              <a:t>徐州</a:t>
            </a:r>
            <a:endParaRPr lang="zh-CN" altLang="en-US" sz="4400" b="1" noProof="1">
              <a:solidFill>
                <a:srgbClr val="FF0000"/>
              </a:solidFill>
              <a:effectLst>
                <a:outerShdw blurRad="38100" dist="38100" dir="2700000">
                  <a:srgbClr val="C0C0C0"/>
                </a:outerShdw>
              </a:effectLst>
              <a:latin typeface="Arial" panose="020B0604020202020204" pitchFamily="34" charset="0"/>
              <a:ea typeface="隶书"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6803"/>
                                        </p:tgtEl>
                                        <p:attrNameLst>
                                          <p:attrName>style.visibility</p:attrName>
                                        </p:attrNameLst>
                                      </p:cBhvr>
                                      <p:to>
                                        <p:strVal val="visible"/>
                                      </p:to>
                                    </p:set>
                                    <p:anim calcmode="lin" valueType="num">
                                      <p:cBhvr additive="base">
                                        <p:cTn id="7" dur="500" fill="hold"/>
                                        <p:tgtEl>
                                          <p:spTgt spid="76803"/>
                                        </p:tgtEl>
                                        <p:attrNameLst>
                                          <p:attrName>ppt_x</p:attrName>
                                        </p:attrNameLst>
                                      </p:cBhvr>
                                      <p:tavLst>
                                        <p:tav tm="0">
                                          <p:val>
                                            <p:strVal val="#ppt_x"/>
                                          </p:val>
                                        </p:tav>
                                        <p:tav tm="100000">
                                          <p:val>
                                            <p:strVal val="#ppt_x"/>
                                          </p:val>
                                        </p:tav>
                                      </p:tavLst>
                                    </p:anim>
                                    <p:anim calcmode="lin" valueType="num">
                                      <p:cBhvr additive="base">
                                        <p:cTn id="8" dur="500" fill="hold"/>
                                        <p:tgtEl>
                                          <p:spTgt spid="7680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76808"/>
                                        </p:tgtEl>
                                        <p:attrNameLst>
                                          <p:attrName>style.visibility</p:attrName>
                                        </p:attrNameLst>
                                      </p:cBhvr>
                                      <p:to>
                                        <p:strVal val="visible"/>
                                      </p:to>
                                    </p:set>
                                    <p:animEffect transition="in" filter="diamond(in)">
                                      <p:cBhvr>
                                        <p:cTn id="13" dur="500"/>
                                        <p:tgtEl>
                                          <p:spTgt spid="7680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6807"/>
                                        </p:tgtEl>
                                        <p:attrNameLst>
                                          <p:attrName>style.visibility</p:attrName>
                                        </p:attrNameLst>
                                      </p:cBhvr>
                                      <p:to>
                                        <p:strVal val="visible"/>
                                      </p:to>
                                    </p:set>
                                    <p:anim calcmode="lin" valueType="num">
                                      <p:cBhvr additive="base">
                                        <p:cTn id="18" dur="500" fill="hold"/>
                                        <p:tgtEl>
                                          <p:spTgt spid="76807"/>
                                        </p:tgtEl>
                                        <p:attrNameLst>
                                          <p:attrName>ppt_x</p:attrName>
                                        </p:attrNameLst>
                                      </p:cBhvr>
                                      <p:tavLst>
                                        <p:tav tm="0">
                                          <p:val>
                                            <p:strVal val="#ppt_x"/>
                                          </p:val>
                                        </p:tav>
                                        <p:tav tm="100000">
                                          <p:val>
                                            <p:strVal val="#ppt_x"/>
                                          </p:val>
                                        </p:tav>
                                      </p:tavLst>
                                    </p:anim>
                                    <p:anim calcmode="lin" valueType="num">
                                      <p:cBhvr additive="base">
                                        <p:cTn id="19" dur="500" fill="hold"/>
                                        <p:tgtEl>
                                          <p:spTgt spid="7680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76810"/>
                                        </p:tgtEl>
                                        <p:attrNameLst>
                                          <p:attrName>style.visibility</p:attrName>
                                        </p:attrNameLst>
                                      </p:cBhvr>
                                      <p:to>
                                        <p:strVal val="visible"/>
                                      </p:to>
                                    </p:set>
                                    <p:animEffect transition="in" filter="diamond(in)">
                                      <p:cBhvr>
                                        <p:cTn id="24" dur="500"/>
                                        <p:tgtEl>
                                          <p:spTgt spid="76810"/>
                                        </p:tgtEl>
                                      </p:cBhvr>
                                    </p:animEffect>
                                  </p:childTnLst>
                                </p:cTn>
                              </p:par>
                            </p:childTnLst>
                          </p:cTn>
                        </p:par>
                      </p:childTnLst>
                    </p:cTn>
                  </p:par>
                  <p:par>
                    <p:cTn id="25" fill="hold">
                      <p:stCondLst>
                        <p:cond delay="indefinite"/>
                      </p:stCondLst>
                      <p:childTnLst>
                        <p:par>
                          <p:cTn id="26" fill="hold">
                            <p:stCondLst>
                              <p:cond delay="0"/>
                            </p:stCondLst>
                            <p:childTnLst>
                              <p:par>
                                <p:cTn id="27" presetID="12" presetClass="entr" presetSubtype="1" fill="hold" nodeType="clickEffect">
                                  <p:stCondLst>
                                    <p:cond delay="0"/>
                                  </p:stCondLst>
                                  <p:childTnLst>
                                    <p:set>
                                      <p:cBhvr>
                                        <p:cTn id="28" dur="1" fill="hold">
                                          <p:stCondLst>
                                            <p:cond delay="0"/>
                                          </p:stCondLst>
                                        </p:cTn>
                                        <p:tgtEl>
                                          <p:spTgt spid="76804"/>
                                        </p:tgtEl>
                                        <p:attrNameLst>
                                          <p:attrName>style.visibility</p:attrName>
                                        </p:attrNameLst>
                                      </p:cBhvr>
                                      <p:to>
                                        <p:strVal val="visible"/>
                                      </p:to>
                                    </p:set>
                                    <p:animEffect transition="in" filter="slide(fromTop)">
                                      <p:cBhvr>
                                        <p:cTn id="29" dur="500"/>
                                        <p:tgtEl>
                                          <p:spTgt spid="76804"/>
                                        </p:tgtEl>
                                      </p:cBhvr>
                                    </p:animEffect>
                                  </p:childTnLst>
                                </p:cTn>
                              </p:par>
                              <p:par>
                                <p:cTn id="30" presetID="2" presetClass="entr" presetSubtype="2" fill="hold" grpId="0" nodeType="withEffect">
                                  <p:stCondLst>
                                    <p:cond delay="0"/>
                                  </p:stCondLst>
                                  <p:childTnLst>
                                    <p:set>
                                      <p:cBhvr>
                                        <p:cTn id="31" dur="1" fill="hold">
                                          <p:stCondLst>
                                            <p:cond delay="0"/>
                                          </p:stCondLst>
                                        </p:cTn>
                                        <p:tgtEl>
                                          <p:spTgt spid="76805"/>
                                        </p:tgtEl>
                                        <p:attrNameLst>
                                          <p:attrName>style.visibility</p:attrName>
                                        </p:attrNameLst>
                                      </p:cBhvr>
                                      <p:to>
                                        <p:strVal val="visible"/>
                                      </p:to>
                                    </p:set>
                                    <p:anim calcmode="lin" valueType="num">
                                      <p:cBhvr additive="base">
                                        <p:cTn id="32" dur="500" fill="hold"/>
                                        <p:tgtEl>
                                          <p:spTgt spid="76805"/>
                                        </p:tgtEl>
                                        <p:attrNameLst>
                                          <p:attrName>ppt_x</p:attrName>
                                        </p:attrNameLst>
                                      </p:cBhvr>
                                      <p:tavLst>
                                        <p:tav tm="0">
                                          <p:val>
                                            <p:strVal val="1+#ppt_w/2"/>
                                          </p:val>
                                        </p:tav>
                                        <p:tav tm="100000">
                                          <p:val>
                                            <p:strVal val="#ppt_x"/>
                                          </p:val>
                                        </p:tav>
                                      </p:tavLst>
                                    </p:anim>
                                    <p:anim calcmode="lin" valueType="num">
                                      <p:cBhvr additive="base">
                                        <p:cTn id="33" dur="500" fill="hold"/>
                                        <p:tgtEl>
                                          <p:spTgt spid="76805"/>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76806"/>
                                        </p:tgtEl>
                                        <p:attrNameLst>
                                          <p:attrName>style.visibility</p:attrName>
                                        </p:attrNameLst>
                                      </p:cBhvr>
                                      <p:to>
                                        <p:strVal val="visible"/>
                                      </p:to>
                                    </p:set>
                                    <p:anim calcmode="lin" valueType="num">
                                      <p:cBhvr additive="base">
                                        <p:cTn id="36" dur="500" fill="hold"/>
                                        <p:tgtEl>
                                          <p:spTgt spid="76806"/>
                                        </p:tgtEl>
                                        <p:attrNameLst>
                                          <p:attrName>ppt_x</p:attrName>
                                        </p:attrNameLst>
                                      </p:cBhvr>
                                      <p:tavLst>
                                        <p:tav tm="0">
                                          <p:val>
                                            <p:strVal val="1+#ppt_w/2"/>
                                          </p:val>
                                        </p:tav>
                                        <p:tav tm="100000">
                                          <p:val>
                                            <p:strVal val="#ppt_x"/>
                                          </p:val>
                                        </p:tav>
                                      </p:tavLst>
                                    </p:anim>
                                    <p:anim calcmode="lin" valueType="num">
                                      <p:cBhvr additive="base">
                                        <p:cTn id="37" dur="500" fill="hold"/>
                                        <p:tgtEl>
                                          <p:spTgt spid="76806"/>
                                        </p:tgtEl>
                                        <p:attrNameLst>
                                          <p:attrName>ppt_y</p:attrName>
                                        </p:attrNameLst>
                                      </p:cBhvr>
                                      <p:tavLst>
                                        <p:tav tm="0">
                                          <p:val>
                                            <p:strVal val="#ppt_y"/>
                                          </p:val>
                                        </p:tav>
                                        <p:tav tm="100000">
                                          <p:val>
                                            <p:strVal val="#ppt_y"/>
                                          </p:val>
                                        </p:tav>
                                      </p:tavLst>
                                    </p:anim>
                                  </p:childTnLst>
                                </p:cTn>
                              </p:par>
                            </p:childTnLst>
                          </p:cTn>
                        </p:par>
                        <p:par>
                          <p:cTn id="38" fill="hold">
                            <p:stCondLst>
                              <p:cond delay="500"/>
                            </p:stCondLst>
                            <p:childTnLst>
                              <p:par>
                                <p:cTn id="39" presetID="3" presetClass="entr" presetSubtype="10" fill="hold" grpId="0" nodeType="afterEffect">
                                  <p:stCondLst>
                                    <p:cond delay="0"/>
                                  </p:stCondLst>
                                  <p:childTnLst>
                                    <p:set>
                                      <p:cBhvr>
                                        <p:cTn id="40" dur="1" fill="hold">
                                          <p:stCondLst>
                                            <p:cond delay="0"/>
                                          </p:stCondLst>
                                        </p:cTn>
                                        <p:tgtEl>
                                          <p:spTgt spid="76812"/>
                                        </p:tgtEl>
                                        <p:attrNameLst>
                                          <p:attrName>style.visibility</p:attrName>
                                        </p:attrNameLst>
                                      </p:cBhvr>
                                      <p:to>
                                        <p:strVal val="visible"/>
                                      </p:to>
                                    </p:set>
                                    <p:animEffect transition="in" filter="blinds(horizontal)">
                                      <p:cBhvr>
                                        <p:cTn id="41" dur="500"/>
                                        <p:tgtEl>
                                          <p:spTgt spid="76812"/>
                                        </p:tgtEl>
                                      </p:cBhvr>
                                    </p:animEffect>
                                  </p:childTnLst>
                                </p:cTn>
                              </p:par>
                            </p:childTnLst>
                          </p:cTn>
                        </p:par>
                        <p:par>
                          <p:cTn id="42" fill="hold">
                            <p:stCondLst>
                              <p:cond delay="1000"/>
                            </p:stCondLst>
                            <p:childTnLst>
                              <p:par>
                                <p:cTn id="43" presetID="3" presetClass="entr" presetSubtype="10" fill="hold" grpId="0" nodeType="afterEffect">
                                  <p:stCondLst>
                                    <p:cond delay="0"/>
                                  </p:stCondLst>
                                  <p:childTnLst>
                                    <p:set>
                                      <p:cBhvr>
                                        <p:cTn id="44" dur="1" fill="hold">
                                          <p:stCondLst>
                                            <p:cond delay="0"/>
                                          </p:stCondLst>
                                        </p:cTn>
                                        <p:tgtEl>
                                          <p:spTgt spid="76813"/>
                                        </p:tgtEl>
                                        <p:attrNameLst>
                                          <p:attrName>style.visibility</p:attrName>
                                        </p:attrNameLst>
                                      </p:cBhvr>
                                      <p:to>
                                        <p:strVal val="visible"/>
                                      </p:to>
                                    </p:set>
                                    <p:animEffect transition="in" filter="blinds(horizontal)">
                                      <p:cBhvr>
                                        <p:cTn id="45" dur="500"/>
                                        <p:tgtEl>
                                          <p:spTgt spid="76813"/>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76814"/>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76815"/>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nodeType="clickEffect">
                                  <p:stCondLst>
                                    <p:cond delay="0"/>
                                  </p:stCondLst>
                                  <p:childTnLst>
                                    <p:set>
                                      <p:cBhvr>
                                        <p:cTn id="55" dur="1" fill="hold">
                                          <p:stCondLst>
                                            <p:cond delay="0"/>
                                          </p:stCondLst>
                                        </p:cTn>
                                        <p:tgtEl>
                                          <p:spTgt spid="76816">
                                            <p:txEl>
                                              <p:pRg st="0" end="0"/>
                                            </p:txEl>
                                          </p:spTgt>
                                        </p:tgtEl>
                                        <p:attrNameLst>
                                          <p:attrName>style.visibility</p:attrName>
                                        </p:attrNameLst>
                                      </p:cBhvr>
                                      <p:to>
                                        <p:strVal val="visible"/>
                                      </p:to>
                                    </p:set>
                                    <p:animEffect transition="in" filter="blinds(horizontal)">
                                      <p:cBhvr>
                                        <p:cTn id="56" dur="500"/>
                                        <p:tgtEl>
                                          <p:spTgt spid="76816">
                                            <p:txEl>
                                              <p:pRg st="0" end="0"/>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76811"/>
                                        </p:tgtEl>
                                        <p:attrNameLst>
                                          <p:attrName>style.visibility</p:attrName>
                                        </p:attrNameLst>
                                      </p:cBhvr>
                                      <p:to>
                                        <p:strVal val="visible"/>
                                      </p:to>
                                    </p:set>
                                    <p:anim calcmode="lin" valueType="num">
                                      <p:cBhvr additive="base">
                                        <p:cTn id="61" dur="500" fill="hold"/>
                                        <p:tgtEl>
                                          <p:spTgt spid="76811"/>
                                        </p:tgtEl>
                                        <p:attrNameLst>
                                          <p:attrName>ppt_x</p:attrName>
                                        </p:attrNameLst>
                                      </p:cBhvr>
                                      <p:tavLst>
                                        <p:tav tm="0">
                                          <p:val>
                                            <p:strVal val="#ppt_x"/>
                                          </p:val>
                                        </p:tav>
                                        <p:tav tm="100000">
                                          <p:val>
                                            <p:strVal val="#ppt_x"/>
                                          </p:val>
                                        </p:tav>
                                      </p:tavLst>
                                    </p:anim>
                                    <p:anim calcmode="lin" valueType="num">
                                      <p:cBhvr additive="base">
                                        <p:cTn id="62" dur="500" fill="hold"/>
                                        <p:tgtEl>
                                          <p:spTgt spid="768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animBg="1"/>
      <p:bldP spid="76805" grpId="0" animBg="1"/>
      <p:bldP spid="76807" grpId="0" animBg="1"/>
      <p:bldP spid="76808" grpId="0" animBg="1"/>
      <p:bldP spid="76810" grpId="0" animBg="1"/>
      <p:bldP spid="76811" grpId="0" animBg="1"/>
      <p:bldP spid="76812" grpId="0" animBg="1"/>
      <p:bldP spid="76813" grpId="0" animBg="1"/>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1844</Words>
  <Application>Microsoft Office PowerPoint</Application>
  <PresentationFormat>全屏显示(4:3)</PresentationFormat>
  <Paragraphs>253</Paragraphs>
  <Slides>57</Slides>
  <Notes>1</Notes>
  <HiddenSlides>0</HiddenSlides>
  <MMClips>2</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57</vt:i4>
      </vt:variant>
    </vt:vector>
  </HeadingPairs>
  <TitlesOfParts>
    <vt:vector size="74" baseType="lpstr">
      <vt:lpstr>仿宋</vt:lpstr>
      <vt:lpstr>黑体</vt:lpstr>
      <vt:lpstr>华文行楷</vt:lpstr>
      <vt:lpstr>华文楷体</vt:lpstr>
      <vt:lpstr>楷体</vt:lpstr>
      <vt:lpstr>楷体_GB2312</vt:lpstr>
      <vt:lpstr>隶书</vt:lpstr>
      <vt:lpstr>宋体</vt:lpstr>
      <vt:lpstr>微软雅黑</vt:lpstr>
      <vt:lpstr>Arial</vt:lpstr>
      <vt:lpstr>Comic Sans MS</vt:lpstr>
      <vt:lpstr>Courier New</vt:lpstr>
      <vt:lpstr>Tahoma</vt:lpstr>
      <vt:lpstr>Times New Roman</vt:lpstr>
      <vt:lpstr>Wingdings</vt:lpstr>
      <vt:lpstr>默认设计模板</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第三次长沙会战胜利的原因</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百团大战主要战绩表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抗战时期主要战役</vt:lpstr>
      <vt:lpstr>PowerPoint 演示文稿</vt:lpstr>
      <vt:lpstr>PowerPoint 演示文稿</vt:lpstr>
      <vt:lpstr>抗战时期主要战役</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User</dc:creator>
  <cp:lastModifiedBy>Administrator</cp:lastModifiedBy>
  <cp:revision>78</cp:revision>
  <dcterms:created xsi:type="dcterms:W3CDTF">2015-12-06T08:39:00Z</dcterms:created>
  <dcterms:modified xsi:type="dcterms:W3CDTF">2017-12-15T03:43:05Z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2052-10.1.0.7023</vt:lpwstr>
  </property>
</Properties>
</file>