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95" r:id="rId2"/>
    <p:sldId id="342" r:id="rId3"/>
    <p:sldId id="343" r:id="rId4"/>
    <p:sldId id="344" r:id="rId5"/>
    <p:sldId id="317" r:id="rId6"/>
    <p:sldId id="301" r:id="rId7"/>
    <p:sldId id="300" r:id="rId8"/>
    <p:sldId id="341" r:id="rId9"/>
    <p:sldId id="304" r:id="rId10"/>
    <p:sldId id="305" r:id="rId11"/>
    <p:sldId id="320" r:id="rId12"/>
    <p:sldId id="321" r:id="rId13"/>
    <p:sldId id="322" r:id="rId14"/>
    <p:sldId id="323" r:id="rId15"/>
    <p:sldId id="330" r:id="rId16"/>
    <p:sldId id="329" r:id="rId17"/>
    <p:sldId id="324" r:id="rId18"/>
    <p:sldId id="331" r:id="rId19"/>
    <p:sldId id="339" r:id="rId20"/>
    <p:sldId id="332" r:id="rId21"/>
    <p:sldId id="334" r:id="rId22"/>
    <p:sldId id="335" r:id="rId23"/>
    <p:sldId id="336" r:id="rId24"/>
    <p:sldId id="337" r:id="rId25"/>
    <p:sldId id="338" r:id="rId26"/>
    <p:sldId id="287" r:id="rId27"/>
    <p:sldId id="340" r:id="rId28"/>
    <p:sldId id="296" r:id="rId2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33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88" autoAdjust="0"/>
    <p:restoredTop sz="94718" autoAdjust="0"/>
  </p:normalViewPr>
  <p:slideViewPr>
    <p:cSldViewPr>
      <p:cViewPr varScale="1">
        <p:scale>
          <a:sx n="84" d="100"/>
          <a:sy n="84" d="100"/>
        </p:scale>
        <p:origin x="-1548" y="-8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9B4FCF7-ED81-45D7-B125-2CD5C22BF3C3}" type="datetimeFigureOut">
              <a:rPr lang="zh-CN" altLang="en-US" smtClean="0"/>
              <a:t>2018/11/15</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6F3E2E-E29B-40DA-84D3-3EB393334357}"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1DD975E-8C1F-49D2-8F35-5C63B5EE5CBD}" type="slidenum">
              <a:rPr lang="en-US" altLang="zh-CN"/>
              <a:pPr/>
              <a:t>3</a:t>
            </a:fld>
            <a:endParaRPr lang="en-US" altLang="zh-CN"/>
          </a:p>
        </p:txBody>
      </p:sp>
      <p:sp>
        <p:nvSpPr>
          <p:cNvPr id="36866" name="Rectangle 2"/>
          <p:cNvSpPr>
            <a:spLocks noRot="1" noChangeArrowheads="1" noTextEdit="1"/>
          </p:cNvSpPr>
          <p:nvPr>
            <p:ph type="sldImg"/>
          </p:nvPr>
        </p:nvSpPr>
        <p:spPr>
          <a:ln/>
        </p:spPr>
      </p:sp>
      <p:sp>
        <p:nvSpPr>
          <p:cNvPr id="36867" name="Rectangle 3"/>
          <p:cNvSpPr>
            <a:spLocks noGrp="1" noChangeArrowheads="1"/>
          </p:cNvSpPr>
          <p:nvPr>
            <p:ph type="body" idx="1"/>
          </p:nvPr>
        </p:nvSpPr>
        <p:spPr/>
        <p:txBody>
          <a:bodyPr/>
          <a:lstStyle/>
          <a:p>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05FA5489-208D-45C0-A4E8-216007B492FD}" type="datetimeFigureOut">
              <a:rPr lang="zh-CN" altLang="en-US" smtClean="0"/>
              <a:pPr/>
              <a:t>2018/11/15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1130768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5FA5489-208D-45C0-A4E8-216007B492FD}" type="datetimeFigureOut">
              <a:rPr lang="zh-CN" altLang="en-US" smtClean="0"/>
              <a:pPr/>
              <a:t>2018/11/15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30442155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05FA5489-208D-45C0-A4E8-216007B492FD}" type="datetimeFigureOut">
              <a:rPr lang="zh-CN" altLang="en-US" smtClean="0"/>
              <a:pPr/>
              <a:t>2018/11/15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267622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5FA5489-208D-45C0-A4E8-216007B492FD}" type="datetimeFigureOut">
              <a:rPr lang="zh-CN" altLang="en-US" smtClean="0"/>
              <a:pPr/>
              <a:t>2018/11/15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3197075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5FA5489-208D-45C0-A4E8-216007B492FD}" type="datetimeFigureOut">
              <a:rPr lang="zh-CN" altLang="en-US" smtClean="0"/>
              <a:pPr/>
              <a:t>2018/11/15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2368232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5FA5489-208D-45C0-A4E8-216007B492FD}" type="datetimeFigureOut">
              <a:rPr lang="zh-CN" altLang="en-US" smtClean="0"/>
              <a:pPr/>
              <a:t>2018/11/15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3356205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5FA5489-208D-45C0-A4E8-216007B492FD}" type="datetimeFigureOut">
              <a:rPr lang="zh-CN" altLang="en-US" smtClean="0"/>
              <a:pPr/>
              <a:t>2018/11/15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2980412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5FA5489-208D-45C0-A4E8-216007B492FD}" type="datetimeFigureOut">
              <a:rPr lang="zh-CN" altLang="en-US" smtClean="0"/>
              <a:pPr/>
              <a:t>2018/11/15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164900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5FA5489-208D-45C0-A4E8-216007B492FD}" type="datetimeFigureOut">
              <a:rPr lang="zh-CN" altLang="en-US" smtClean="0"/>
              <a:pPr/>
              <a:t>2018/11/15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522864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5FA5489-208D-45C0-A4E8-216007B492FD}" type="datetimeFigureOut">
              <a:rPr lang="zh-CN" altLang="en-US" smtClean="0"/>
              <a:pPr/>
              <a:t>2018/11/15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3410276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5FA5489-208D-45C0-A4E8-216007B492FD}" type="datetimeFigureOut">
              <a:rPr lang="zh-CN" altLang="en-US" smtClean="0"/>
              <a:pPr/>
              <a:t>2018/11/15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754657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FA5489-208D-45C0-A4E8-216007B492FD}" type="datetimeFigureOut">
              <a:rPr lang="zh-CN" altLang="en-US" smtClean="0"/>
              <a:pPr/>
              <a:t>2018/11/15</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28240001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36817;&#20195;&#31185;&#23398;&#35806;&#29983;.asx" TargetMode="External"/><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hyperlink" Target="&#29275;&#39039;.flv" TargetMode="Externa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www.kongfz.com/bookstore/1483/book_17896098.html"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17.jpeg"/><Relationship Id="rId7" Type="http://schemas.openxmlformats.org/officeDocument/2006/relationships/image" Target="../media/image24.jpe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 Id="rId9" Type="http://schemas.openxmlformats.org/officeDocument/2006/relationships/image" Target="../media/image26.jpeg"/></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80" name="WordArt 8"/>
          <p:cNvSpPr>
            <a:spLocks noChangeArrowheads="1" noChangeShapeType="1" noTextEdit="1"/>
          </p:cNvSpPr>
          <p:nvPr/>
        </p:nvSpPr>
        <p:spPr bwMode="auto">
          <a:xfrm>
            <a:off x="500034" y="2428868"/>
            <a:ext cx="8280920" cy="1080120"/>
          </a:xfrm>
          <a:prstGeom prst="rect">
            <a:avLst/>
          </a:prstGeom>
          <a:extLs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algn="ctr"/>
            <a:r>
              <a:rPr lang="zh-CN" altLang="en-US" sz="3600" b="1" kern="10" dirty="0">
                <a:ln w="28575">
                  <a:solidFill>
                    <a:srgbClr val="FFCC00"/>
                  </a:solidFill>
                  <a:round/>
                  <a:headEnd/>
                  <a:tailEnd/>
                </a:ln>
                <a:solidFill>
                  <a:schemeClr val="tx2">
                    <a:lumMod val="60000"/>
                    <a:lumOff val="40000"/>
                  </a:schemeClr>
                </a:solidFill>
                <a:effectLst>
                  <a:outerShdw blurRad="38100" dist="38100" dir="2700000" algn="tl">
                    <a:srgbClr val="000000">
                      <a:alpha val="43137"/>
                    </a:srgbClr>
                  </a:outerShdw>
                </a:effectLst>
                <a:latin typeface="黑体"/>
                <a:ea typeface="黑体"/>
              </a:rPr>
              <a:t>第</a:t>
            </a:r>
            <a:r>
              <a:rPr lang="en-US" altLang="zh-CN" sz="3600" b="1" kern="10" dirty="0">
                <a:ln w="28575">
                  <a:solidFill>
                    <a:srgbClr val="FFCC00"/>
                  </a:solidFill>
                  <a:round/>
                  <a:headEnd/>
                  <a:tailEnd/>
                </a:ln>
                <a:solidFill>
                  <a:schemeClr val="tx2">
                    <a:lumMod val="60000"/>
                    <a:lumOff val="40000"/>
                  </a:schemeClr>
                </a:solidFill>
                <a:effectLst>
                  <a:outerShdw blurRad="38100" dist="38100" dir="2700000" algn="tl">
                    <a:srgbClr val="000000">
                      <a:alpha val="43137"/>
                    </a:srgbClr>
                  </a:outerShdw>
                </a:effectLst>
                <a:latin typeface="黑体"/>
                <a:ea typeface="黑体"/>
              </a:rPr>
              <a:t>7</a:t>
            </a:r>
            <a:r>
              <a:rPr lang="zh-CN" altLang="en-US" sz="3600" b="1" kern="10" dirty="0" smtClean="0">
                <a:ln w="28575">
                  <a:solidFill>
                    <a:srgbClr val="FFCC00"/>
                  </a:solidFill>
                  <a:round/>
                  <a:headEnd/>
                  <a:tailEnd/>
                </a:ln>
                <a:solidFill>
                  <a:schemeClr val="tx2">
                    <a:lumMod val="60000"/>
                    <a:lumOff val="40000"/>
                  </a:schemeClr>
                </a:solidFill>
                <a:effectLst>
                  <a:outerShdw blurRad="38100" dist="38100" dir="2700000" algn="tl">
                    <a:srgbClr val="000000">
                      <a:alpha val="43137"/>
                    </a:srgbClr>
                  </a:outerShdw>
                </a:effectLst>
                <a:latin typeface="黑体"/>
                <a:ea typeface="黑体"/>
              </a:rPr>
              <a:t>课 近代</a:t>
            </a:r>
            <a:r>
              <a:rPr lang="zh-CN" altLang="en-US" sz="3600" b="1" kern="10" dirty="0">
                <a:ln w="28575">
                  <a:solidFill>
                    <a:srgbClr val="FFCC00"/>
                  </a:solidFill>
                  <a:round/>
                  <a:headEnd/>
                  <a:tailEnd/>
                </a:ln>
                <a:solidFill>
                  <a:schemeClr val="tx2">
                    <a:lumMod val="60000"/>
                    <a:lumOff val="40000"/>
                  </a:schemeClr>
                </a:solidFill>
                <a:effectLst>
                  <a:outerShdw blurRad="38100" dist="38100" dir="2700000" algn="tl">
                    <a:srgbClr val="000000">
                      <a:alpha val="43137"/>
                    </a:srgbClr>
                  </a:outerShdw>
                </a:effectLst>
                <a:latin typeface="黑体"/>
                <a:ea typeface="黑体"/>
              </a:rPr>
              <a:t>科学与文化 </a:t>
            </a:r>
          </a:p>
        </p:txBody>
      </p:sp>
    </p:spTree>
    <p:extLst>
      <p:ext uri="{BB962C8B-B14F-4D97-AF65-F5344CB8AC3E}">
        <p14:creationId xmlns:p14="http://schemas.microsoft.com/office/powerpoint/2010/main" xmlns="" val="3507383306"/>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7" descr="471df8dcbeb33c82cd116693"/>
          <p:cNvPicPr>
            <a:picLocks noChangeAspect="1" noChangeArrowheads="1"/>
          </p:cNvPicPr>
          <p:nvPr/>
        </p:nvPicPr>
        <p:blipFill>
          <a:blip r:embed="rId2"/>
          <a:srcRect/>
          <a:stretch>
            <a:fillRect/>
          </a:stretch>
        </p:blipFill>
        <p:spPr bwMode="auto">
          <a:xfrm>
            <a:off x="4343400" y="1219200"/>
            <a:ext cx="3581400" cy="2667000"/>
          </a:xfrm>
          <a:prstGeom prst="rect">
            <a:avLst/>
          </a:prstGeom>
          <a:noFill/>
          <a:ln w="9525">
            <a:noFill/>
            <a:miter lim="800000"/>
            <a:headEnd/>
            <a:tailEnd/>
          </a:ln>
        </p:spPr>
      </p:pic>
      <p:pic>
        <p:nvPicPr>
          <p:cNvPr id="18436" name="Picture 6" descr="第五单元">
            <a:hlinkClick r:id="rId3" action="ppaction://hlinkfile"/>
          </p:cNvPr>
          <p:cNvPicPr>
            <a:picLocks noChangeAspect="1" noChangeArrowheads="1"/>
          </p:cNvPicPr>
          <p:nvPr/>
        </p:nvPicPr>
        <p:blipFill>
          <a:blip r:embed="rId4"/>
          <a:srcRect/>
          <a:stretch>
            <a:fillRect/>
          </a:stretch>
        </p:blipFill>
        <p:spPr bwMode="auto">
          <a:xfrm>
            <a:off x="457200" y="1143000"/>
            <a:ext cx="3352800" cy="2667000"/>
          </a:xfrm>
          <a:prstGeom prst="rect">
            <a:avLst/>
          </a:prstGeom>
          <a:noFill/>
          <a:ln w="9525">
            <a:noFill/>
            <a:miter lim="800000"/>
            <a:headEnd/>
            <a:tailEnd/>
          </a:ln>
        </p:spPr>
      </p:pic>
      <p:sp>
        <p:nvSpPr>
          <p:cNvPr id="32773" name="Text Box 5"/>
          <p:cNvSpPr txBox="1">
            <a:spLocks noChangeArrowheads="1"/>
          </p:cNvSpPr>
          <p:nvPr/>
        </p:nvSpPr>
        <p:spPr bwMode="auto">
          <a:xfrm>
            <a:off x="228600" y="4038600"/>
            <a:ext cx="8437563" cy="2654300"/>
          </a:xfrm>
          <a:prstGeom prst="rect">
            <a:avLst/>
          </a:prstGeom>
          <a:noFill/>
          <a:ln w="9525">
            <a:noFill/>
            <a:miter lim="800000"/>
            <a:headEnd/>
            <a:tailEnd/>
          </a:ln>
        </p:spPr>
        <p:txBody>
          <a:bodyPr>
            <a:spAutoFit/>
          </a:bodyPr>
          <a:lstStyle/>
          <a:p>
            <a:r>
              <a:rPr lang="zh-CN" altLang="en-US" sz="2800" b="1">
                <a:solidFill>
                  <a:srgbClr val="FF3300"/>
                </a:solidFill>
                <a:latin typeface="楷体_GB2312" pitchFamily="49" charset="-122"/>
                <a:ea typeface="楷体_GB2312" pitchFamily="49" charset="-122"/>
                <a:hlinkClick r:id="rId5" action="ppaction://hlinkfile"/>
              </a:rPr>
              <a:t>牛顿</a:t>
            </a:r>
            <a:r>
              <a:rPr lang="zh-CN" altLang="en-US" sz="2800" b="1">
                <a:solidFill>
                  <a:srgbClr val="003399"/>
                </a:solidFill>
                <a:latin typeface="楷体_GB2312" pitchFamily="49" charset="-122"/>
                <a:ea typeface="楷体_GB2312" pitchFamily="49" charset="-122"/>
              </a:rPr>
              <a:t>（</a:t>
            </a:r>
            <a:r>
              <a:rPr lang="en-US" altLang="zh-CN" sz="2800" b="1">
                <a:solidFill>
                  <a:srgbClr val="003399"/>
                </a:solidFill>
                <a:latin typeface="楷体_GB2312" pitchFamily="49" charset="-122"/>
                <a:ea typeface="楷体_GB2312" pitchFamily="49" charset="-122"/>
              </a:rPr>
              <a:t>1643</a:t>
            </a:r>
            <a:r>
              <a:rPr lang="en-US" altLang="zh-CN" sz="2800" b="1">
                <a:solidFill>
                  <a:srgbClr val="003399"/>
                </a:solidFill>
                <a:ea typeface="楷体_GB2312" pitchFamily="49" charset="-122"/>
              </a:rPr>
              <a:t>—</a:t>
            </a:r>
            <a:r>
              <a:rPr lang="en-US" altLang="zh-CN" sz="2800" b="1">
                <a:solidFill>
                  <a:srgbClr val="003399"/>
                </a:solidFill>
                <a:latin typeface="楷体_GB2312" pitchFamily="49" charset="-122"/>
                <a:ea typeface="楷体_GB2312" pitchFamily="49" charset="-122"/>
              </a:rPr>
              <a:t>1727</a:t>
            </a:r>
            <a:r>
              <a:rPr lang="zh-CN" altLang="en-US" sz="2800" b="1">
                <a:solidFill>
                  <a:srgbClr val="003399"/>
                </a:solidFill>
                <a:latin typeface="楷体_GB2312" pitchFamily="49" charset="-122"/>
                <a:ea typeface="楷体_GB2312" pitchFamily="49" charset="-122"/>
              </a:rPr>
              <a:t>），</a:t>
            </a:r>
            <a:r>
              <a:rPr lang="zh-CN" altLang="en-US" sz="2800" b="1">
                <a:solidFill>
                  <a:srgbClr val="FF3300"/>
                </a:solidFill>
                <a:latin typeface="楷体_GB2312" pitchFamily="49" charset="-122"/>
                <a:ea typeface="楷体_GB2312" pitchFamily="49" charset="-122"/>
              </a:rPr>
              <a:t>英国</a:t>
            </a:r>
            <a:r>
              <a:rPr lang="zh-CN" altLang="en-US" sz="2800" b="1">
                <a:solidFill>
                  <a:srgbClr val="003399"/>
                </a:solidFill>
                <a:latin typeface="楷体_GB2312" pitchFamily="49" charset="-122"/>
                <a:ea typeface="楷体_GB2312" pitchFamily="49" charset="-122"/>
              </a:rPr>
              <a:t>伟大</a:t>
            </a:r>
            <a:r>
              <a:rPr lang="zh-CN" altLang="en-US" sz="2800" b="1">
                <a:solidFill>
                  <a:srgbClr val="FF3300"/>
                </a:solidFill>
                <a:latin typeface="楷体_GB2312" pitchFamily="49" charset="-122"/>
                <a:ea typeface="楷体_GB2312" pitchFamily="49" charset="-122"/>
              </a:rPr>
              <a:t>科学家，</a:t>
            </a:r>
            <a:r>
              <a:rPr lang="zh-CN" altLang="en-US" sz="2800" b="1">
                <a:solidFill>
                  <a:srgbClr val="003399"/>
                </a:solidFill>
                <a:latin typeface="楷体_GB2312" pitchFamily="49" charset="-122"/>
                <a:ea typeface="楷体_GB2312" pitchFamily="49" charset="-122"/>
              </a:rPr>
              <a:t>被誉为人类历史上最伟大的科学家，</a:t>
            </a:r>
            <a:r>
              <a:rPr lang="zh-CN" altLang="en-US" sz="2800" b="1">
                <a:solidFill>
                  <a:srgbClr val="FF3300"/>
                </a:solidFill>
                <a:latin typeface="楷体_GB2312" pitchFamily="49" charset="-122"/>
                <a:ea typeface="楷体_GB2312" pitchFamily="49" charset="-122"/>
              </a:rPr>
              <a:t>将科学发展推向新的高峰</a:t>
            </a:r>
            <a:r>
              <a:rPr lang="zh-CN" altLang="en-US" sz="2800" b="1">
                <a:solidFill>
                  <a:srgbClr val="003399"/>
                </a:solidFill>
                <a:latin typeface="楷体_GB2312" pitchFamily="49" charset="-122"/>
                <a:ea typeface="楷体_GB2312" pitchFamily="49" charset="-122"/>
              </a:rPr>
              <a:t>，贡献主要在物理学领域，突出成绩就是提出了</a:t>
            </a:r>
            <a:r>
              <a:rPr lang="zh-CN" altLang="en-US" sz="2800" b="1">
                <a:solidFill>
                  <a:srgbClr val="FF3300"/>
                </a:solidFill>
                <a:latin typeface="楷体_GB2312" pitchFamily="49" charset="-122"/>
                <a:ea typeface="楷体_GB2312" pitchFamily="49" charset="-122"/>
              </a:rPr>
              <a:t>三大运动定律</a:t>
            </a:r>
            <a:r>
              <a:rPr lang="zh-CN" altLang="en-US" sz="2800" b="1">
                <a:solidFill>
                  <a:srgbClr val="003399"/>
                </a:solidFill>
                <a:latin typeface="楷体_GB2312" pitchFamily="49" charset="-122"/>
                <a:ea typeface="楷体_GB2312" pitchFamily="49" charset="-122"/>
              </a:rPr>
              <a:t>和</a:t>
            </a:r>
            <a:r>
              <a:rPr lang="zh-CN" altLang="en-US" sz="2800" b="1">
                <a:solidFill>
                  <a:srgbClr val="FF3300"/>
                </a:solidFill>
                <a:latin typeface="楷体_GB2312" pitchFamily="49" charset="-122"/>
                <a:ea typeface="楷体_GB2312" pitchFamily="49" charset="-122"/>
              </a:rPr>
              <a:t>万有引力定律</a:t>
            </a:r>
            <a:r>
              <a:rPr lang="zh-CN" altLang="en-US" sz="2800" b="1">
                <a:solidFill>
                  <a:srgbClr val="003399"/>
                </a:solidFill>
                <a:latin typeface="楷体_GB2312" pitchFamily="49" charset="-122"/>
                <a:ea typeface="楷体_GB2312" pitchFamily="49" charset="-122"/>
              </a:rPr>
              <a:t>，这些定律反映了物体机械运动的基本规律。牛顿建立起的完整的</a:t>
            </a:r>
            <a:r>
              <a:rPr lang="zh-CN" altLang="en-US" sz="2800" b="1">
                <a:solidFill>
                  <a:srgbClr val="FF3300"/>
                </a:solidFill>
                <a:latin typeface="楷体_GB2312" pitchFamily="49" charset="-122"/>
                <a:ea typeface="楷体_GB2312" pitchFamily="49" charset="-122"/>
              </a:rPr>
              <a:t>力学理论体系</a:t>
            </a:r>
            <a:r>
              <a:rPr lang="zh-CN" altLang="en-US" sz="2800" b="1">
                <a:solidFill>
                  <a:srgbClr val="003399"/>
                </a:solidFill>
                <a:latin typeface="楷体_GB2312" pitchFamily="49" charset="-122"/>
                <a:ea typeface="楷体_GB2312" pitchFamily="49" charset="-122"/>
              </a:rPr>
              <a:t>，对以后科学的发展产生了巨大影响。</a:t>
            </a:r>
          </a:p>
        </p:txBody>
      </p:sp>
      <p:sp>
        <p:nvSpPr>
          <p:cNvPr id="6" name="矩形 5"/>
          <p:cNvSpPr/>
          <p:nvPr/>
        </p:nvSpPr>
        <p:spPr>
          <a:xfrm>
            <a:off x="35496" y="44624"/>
            <a:ext cx="5364088"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4800" b="1" dirty="0">
                <a:solidFill>
                  <a:srgbClr val="FF0066"/>
                </a:solidFill>
                <a:effectLst>
                  <a:outerShdw blurRad="38100" dist="38100" dir="2700000" algn="tl">
                    <a:srgbClr val="000000">
                      <a:alpha val="43137"/>
                    </a:srgbClr>
                  </a:outerShdw>
                </a:effectLst>
                <a:latin typeface="黑体" pitchFamily="2" charset="-122"/>
                <a:ea typeface="黑体" pitchFamily="2" charset="-122"/>
              </a:rPr>
              <a:t>一、科学家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773"/>
                                        </p:tgtEl>
                                        <p:attrNameLst>
                                          <p:attrName>style.visibility</p:attrName>
                                        </p:attrNameLst>
                                      </p:cBhvr>
                                      <p:to>
                                        <p:strVal val="visible"/>
                                      </p:to>
                                    </p:set>
                                    <p:animEffect transition="in" filter="blinds(horizontal)">
                                      <p:cBhvr>
                                        <p:cTn id="7" dur="500"/>
                                        <p:tgtEl>
                                          <p:spTgt spid="32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0" y="1539875"/>
            <a:ext cx="9144000" cy="4838700"/>
          </a:xfrm>
          <a:prstGeom prst="rect">
            <a:avLst/>
          </a:prstGeom>
          <a:noFill/>
          <a:ln w="9525">
            <a:noFill/>
            <a:miter lim="800000"/>
            <a:headEnd/>
            <a:tailEnd/>
          </a:ln>
          <a:effectLst/>
        </p:spPr>
        <p:txBody>
          <a:bodyPr anchor="ctr">
            <a:spAutoFit/>
          </a:bodyPr>
          <a:lstStyle/>
          <a:p>
            <a:pPr indent="266700"/>
            <a:r>
              <a:rPr lang="en-US" altLang="zh-CN" sz="2400" b="1">
                <a:solidFill>
                  <a:srgbClr val="000000"/>
                </a:solidFill>
                <a:latin typeface="楷体_GB2312" pitchFamily="49" charset="-122"/>
                <a:ea typeface="楷体_GB2312" pitchFamily="49" charset="-122"/>
              </a:rPr>
              <a:t>    </a:t>
            </a:r>
            <a:r>
              <a:rPr lang="zh-CN" altLang="en-US" sz="2400" b="1">
                <a:solidFill>
                  <a:srgbClr val="000000"/>
                </a:solidFill>
                <a:latin typeface="楷体_GB2312" pitchFamily="49" charset="-122"/>
                <a:ea typeface="楷体_GB2312" pitchFamily="49" charset="-122"/>
              </a:rPr>
              <a:t>除在物理学领域，牛顿（</a:t>
            </a:r>
            <a:r>
              <a:rPr lang="en-US" altLang="zh-CN" sz="2400" b="1">
                <a:solidFill>
                  <a:srgbClr val="000000"/>
                </a:solidFill>
                <a:latin typeface="楷体_GB2312" pitchFamily="49" charset="-122"/>
                <a:ea typeface="楷体_GB2312" pitchFamily="49" charset="-122"/>
              </a:rPr>
              <a:t>1643</a:t>
            </a:r>
            <a:r>
              <a:rPr lang="en-US" altLang="zh-CN" sz="2400" b="1">
                <a:solidFill>
                  <a:srgbClr val="000000"/>
                </a:solidFill>
                <a:latin typeface="Arial"/>
                <a:ea typeface="楷体_GB2312" pitchFamily="49" charset="-122"/>
              </a:rPr>
              <a:t>—</a:t>
            </a:r>
            <a:r>
              <a:rPr lang="en-US" altLang="zh-CN" sz="2400" b="1">
                <a:solidFill>
                  <a:srgbClr val="000000"/>
                </a:solidFill>
                <a:latin typeface="楷体_GB2312" pitchFamily="49" charset="-122"/>
                <a:ea typeface="楷体_GB2312" pitchFamily="49" charset="-122"/>
              </a:rPr>
              <a:t>1727</a:t>
            </a:r>
            <a:r>
              <a:rPr lang="zh-CN" altLang="en-US" sz="2400" b="1">
                <a:solidFill>
                  <a:srgbClr val="000000"/>
                </a:solidFill>
                <a:latin typeface="楷体_GB2312" pitchFamily="49" charset="-122"/>
                <a:ea typeface="楷体_GB2312" pitchFamily="49" charset="-122"/>
              </a:rPr>
              <a:t>）在</a:t>
            </a:r>
            <a:r>
              <a:rPr lang="zh-CN" altLang="en-US" sz="2400" b="1">
                <a:solidFill>
                  <a:srgbClr val="FF3300"/>
                </a:solidFill>
                <a:latin typeface="楷体_GB2312" pitchFamily="49" charset="-122"/>
                <a:ea typeface="楷体_GB2312" pitchFamily="49" charset="-122"/>
              </a:rPr>
              <a:t>光学、天文学、数学等领域也有杰出贡献</a:t>
            </a:r>
            <a:r>
              <a:rPr lang="zh-CN" altLang="en-US" sz="2400" b="1">
                <a:solidFill>
                  <a:srgbClr val="000000"/>
                </a:solidFill>
                <a:latin typeface="楷体_GB2312" pitchFamily="49" charset="-122"/>
                <a:ea typeface="楷体_GB2312" pitchFamily="49" charset="-122"/>
              </a:rPr>
              <a:t>。他发现了光谱，发明了反射式望远镜，与莱布尼茨各自独立发明了微积分。在他晚年时，一位瑞士数学家出了两道难题挑战欧</a:t>
            </a:r>
          </a:p>
          <a:p>
            <a:pPr indent="266700"/>
            <a:r>
              <a:rPr lang="zh-CN" altLang="en-US" sz="2400" b="1">
                <a:solidFill>
                  <a:srgbClr val="000000"/>
                </a:solidFill>
                <a:latin typeface="楷体_GB2312" pitchFamily="49" charset="-122"/>
                <a:ea typeface="楷体_GB2312" pitchFamily="49" charset="-122"/>
              </a:rPr>
              <a:t>洲数学家。牛顿一个晚上就做出了答案，匿</a:t>
            </a:r>
          </a:p>
          <a:p>
            <a:pPr indent="266700"/>
            <a:r>
              <a:rPr lang="zh-CN" altLang="en-US" sz="2400" b="1">
                <a:solidFill>
                  <a:srgbClr val="000000"/>
                </a:solidFill>
                <a:latin typeface="楷体_GB2312" pitchFamily="49" charset="-122"/>
                <a:ea typeface="楷体_GB2312" pitchFamily="49" charset="-122"/>
              </a:rPr>
              <a:t>名寄给那位数学家。对方看出是牛顿的手笔，</a:t>
            </a:r>
          </a:p>
          <a:p>
            <a:pPr indent="266700"/>
            <a:r>
              <a:rPr lang="zh-CN" altLang="en-US" sz="2400" b="1">
                <a:solidFill>
                  <a:srgbClr val="000000"/>
                </a:solidFill>
                <a:latin typeface="楷体_GB2312" pitchFamily="49" charset="-122"/>
                <a:ea typeface="楷体_GB2312" pitchFamily="49" charset="-122"/>
              </a:rPr>
              <a:t>大叫：</a:t>
            </a:r>
            <a:r>
              <a:rPr lang="zh-CN" altLang="en-US" sz="2400" b="1">
                <a:solidFill>
                  <a:srgbClr val="000000"/>
                </a:solidFill>
                <a:latin typeface="Arial"/>
                <a:ea typeface="楷体_GB2312" pitchFamily="49" charset="-122"/>
              </a:rPr>
              <a:t>“</a:t>
            </a:r>
            <a:r>
              <a:rPr lang="zh-CN" altLang="en-US" sz="2400" b="1">
                <a:solidFill>
                  <a:srgbClr val="000000"/>
                </a:solidFill>
                <a:latin typeface="楷体_GB2312" pitchFamily="49" charset="-122"/>
                <a:ea typeface="楷体_GB2312" pitchFamily="49" charset="-122"/>
              </a:rPr>
              <a:t>我一眼就认出了狮子的利爪。</a:t>
            </a:r>
            <a:r>
              <a:rPr lang="zh-CN" altLang="en-US" sz="2400" b="1">
                <a:solidFill>
                  <a:srgbClr val="000000"/>
                </a:solidFill>
                <a:latin typeface="Arial"/>
                <a:ea typeface="楷体_GB2312" pitchFamily="49" charset="-122"/>
              </a:rPr>
              <a:t>”</a:t>
            </a:r>
            <a:endParaRPr lang="zh-CN" altLang="en-US" sz="2400" b="1">
              <a:solidFill>
                <a:srgbClr val="000000"/>
              </a:solidFill>
              <a:latin typeface="楷体_GB2312" pitchFamily="49" charset="-122"/>
              <a:ea typeface="楷体_GB2312" pitchFamily="49" charset="-122"/>
            </a:endParaRPr>
          </a:p>
          <a:p>
            <a:pPr indent="266700"/>
            <a:r>
              <a:rPr lang="zh-CN" altLang="en-US" sz="2400" b="1">
                <a:solidFill>
                  <a:srgbClr val="000000"/>
                </a:solidFill>
                <a:latin typeface="楷体_GB2312" pitchFamily="49" charset="-122"/>
                <a:ea typeface="楷体_GB2312" pitchFamily="49" charset="-122"/>
              </a:rPr>
              <a:t>牛顿不仅天赋过人，而且非常勤奋，大部分</a:t>
            </a:r>
          </a:p>
          <a:p>
            <a:pPr indent="266700"/>
            <a:r>
              <a:rPr lang="zh-CN" altLang="en-US" sz="2400" b="1">
                <a:solidFill>
                  <a:srgbClr val="000000"/>
                </a:solidFill>
                <a:latin typeface="楷体_GB2312" pitchFamily="49" charset="-122"/>
                <a:ea typeface="楷体_GB2312" pitchFamily="49" charset="-122"/>
              </a:rPr>
              <a:t>时间都在实验室度过，常常废寝忘食。一天，</a:t>
            </a:r>
          </a:p>
          <a:p>
            <a:pPr indent="266700"/>
            <a:r>
              <a:rPr lang="zh-CN" altLang="en-US" sz="2400" b="1">
                <a:solidFill>
                  <a:srgbClr val="000000"/>
                </a:solidFill>
                <a:latin typeface="楷体_GB2312" pitchFamily="49" charset="-122"/>
                <a:ea typeface="楷体_GB2312" pitchFamily="49" charset="-122"/>
              </a:rPr>
              <a:t>他请朋友吃饭，自己却一直在实验室工作。</a:t>
            </a:r>
          </a:p>
          <a:p>
            <a:pPr indent="266700"/>
            <a:r>
              <a:rPr lang="zh-CN" altLang="en-US" sz="2400" b="1">
                <a:solidFill>
                  <a:srgbClr val="000000"/>
                </a:solidFill>
                <a:latin typeface="楷体_GB2312" pitchFamily="49" charset="-122"/>
                <a:ea typeface="楷体_GB2312" pitchFamily="49" charset="-122"/>
              </a:rPr>
              <a:t>朋友饿了，吃掉做好的鸡后离去。一会儿，牛顿走出实验室，看到鸡骨头，惊奇地说：</a:t>
            </a:r>
            <a:r>
              <a:rPr lang="zh-CN" altLang="en-US" sz="2400" b="1">
                <a:solidFill>
                  <a:srgbClr val="000000"/>
                </a:solidFill>
                <a:latin typeface="Arial"/>
                <a:ea typeface="楷体_GB2312" pitchFamily="49" charset="-122"/>
              </a:rPr>
              <a:t>“</a:t>
            </a:r>
            <a:r>
              <a:rPr lang="zh-CN" altLang="en-US" sz="2400" b="1">
                <a:solidFill>
                  <a:srgbClr val="000000"/>
                </a:solidFill>
                <a:latin typeface="楷体_GB2312" pitchFamily="49" charset="-122"/>
                <a:ea typeface="楷体_GB2312" pitchFamily="49" charset="-122"/>
              </a:rPr>
              <a:t>原来我已经吃过饭了。</a:t>
            </a:r>
            <a:r>
              <a:rPr lang="zh-CN" altLang="en-US" sz="2400" b="1">
                <a:solidFill>
                  <a:srgbClr val="000000"/>
                </a:solidFill>
                <a:latin typeface="Arial"/>
                <a:ea typeface="楷体_GB2312" pitchFamily="49" charset="-122"/>
              </a:rPr>
              <a:t>”</a:t>
            </a:r>
            <a:r>
              <a:rPr lang="zh-CN" altLang="en-US" sz="2400" b="1">
                <a:solidFill>
                  <a:srgbClr val="000000"/>
                </a:solidFill>
                <a:latin typeface="楷体_GB2312" pitchFamily="49" charset="-122"/>
                <a:ea typeface="楷体_GB2312" pitchFamily="49" charset="-122"/>
              </a:rPr>
              <a:t>他马上又回去继续工作了。</a:t>
            </a:r>
          </a:p>
        </p:txBody>
      </p:sp>
      <p:sp>
        <p:nvSpPr>
          <p:cNvPr id="35843" name="Rectangle 3"/>
          <p:cNvSpPr>
            <a:spLocks noChangeArrowheads="1"/>
          </p:cNvSpPr>
          <p:nvPr/>
        </p:nvSpPr>
        <p:spPr bwMode="auto">
          <a:xfrm>
            <a:off x="4114800" y="714375"/>
            <a:ext cx="1203325" cy="701675"/>
          </a:xfrm>
          <a:prstGeom prst="rect">
            <a:avLst/>
          </a:prstGeom>
          <a:noFill/>
          <a:ln w="9525">
            <a:noFill/>
            <a:miter lim="800000"/>
            <a:headEnd/>
            <a:tailEnd/>
          </a:ln>
          <a:effectLst/>
        </p:spPr>
        <p:txBody>
          <a:bodyPr wrap="none">
            <a:spAutoFit/>
          </a:bodyPr>
          <a:lstStyle/>
          <a:p>
            <a:r>
              <a:rPr lang="zh-CN" altLang="en-US" sz="4000" b="1">
                <a:solidFill>
                  <a:srgbClr val="0000FF"/>
                </a:solidFill>
              </a:rPr>
              <a:t>牛顿</a:t>
            </a:r>
          </a:p>
        </p:txBody>
      </p:sp>
      <p:sp>
        <p:nvSpPr>
          <p:cNvPr id="35844" name="AutoShape 4"/>
          <p:cNvSpPr>
            <a:spLocks noChangeArrowheads="1"/>
          </p:cNvSpPr>
          <p:nvPr/>
        </p:nvSpPr>
        <p:spPr bwMode="auto">
          <a:xfrm>
            <a:off x="0" y="381000"/>
            <a:ext cx="2133600" cy="1143000"/>
          </a:xfrm>
          <a:prstGeom prst="horizontalScroll">
            <a:avLst>
              <a:gd name="adj" fmla="val 12500"/>
            </a:avLst>
          </a:prstGeom>
          <a:solidFill>
            <a:srgbClr val="FF9900"/>
          </a:solidFill>
          <a:ln w="9525">
            <a:solidFill>
              <a:schemeClr val="tx1"/>
            </a:solidFill>
            <a:round/>
            <a:headEnd/>
            <a:tailEnd/>
          </a:ln>
          <a:effectLst/>
        </p:spPr>
        <p:txBody>
          <a:bodyPr wrap="none" anchor="ctr"/>
          <a:lstStyle/>
          <a:p>
            <a:pPr algn="ctr"/>
            <a:r>
              <a:rPr lang="zh-CN" altLang="en-US" sz="3200" b="1"/>
              <a:t>阅读卡</a:t>
            </a:r>
          </a:p>
        </p:txBody>
      </p:sp>
      <p:pic>
        <p:nvPicPr>
          <p:cNvPr id="35845" name="Picture 5" descr="牛顿"/>
          <p:cNvPicPr>
            <a:picLocks noChangeAspect="1" noChangeArrowheads="1"/>
          </p:cNvPicPr>
          <p:nvPr/>
        </p:nvPicPr>
        <p:blipFill>
          <a:blip r:embed="rId3" cstate="print"/>
          <a:srcRect/>
          <a:stretch>
            <a:fillRect/>
          </a:stretch>
        </p:blipFill>
        <p:spPr bwMode="auto">
          <a:xfrm>
            <a:off x="7999413" y="0"/>
            <a:ext cx="1144587" cy="1524000"/>
          </a:xfrm>
          <a:prstGeom prst="rect">
            <a:avLst/>
          </a:prstGeom>
          <a:noFill/>
        </p:spPr>
      </p:pic>
      <p:pic>
        <p:nvPicPr>
          <p:cNvPr id="35846" name="Picture 6"/>
          <p:cNvPicPr>
            <a:picLocks noChangeAspect="1" noChangeArrowheads="1"/>
          </p:cNvPicPr>
          <p:nvPr/>
        </p:nvPicPr>
        <p:blipFill>
          <a:blip r:embed="rId4" cstate="print"/>
          <a:srcRect/>
          <a:stretch>
            <a:fillRect/>
          </a:stretch>
        </p:blipFill>
        <p:spPr bwMode="auto">
          <a:xfrm>
            <a:off x="6705600" y="2667000"/>
            <a:ext cx="2046288" cy="25908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179388" y="1447800"/>
            <a:ext cx="8964612" cy="1797050"/>
          </a:xfrm>
          <a:prstGeom prst="rect">
            <a:avLst/>
          </a:prstGeom>
          <a:noFill/>
          <a:ln w="9525">
            <a:noFill/>
            <a:miter lim="800000"/>
            <a:headEnd/>
            <a:tailEnd/>
          </a:ln>
        </p:spPr>
        <p:txBody>
          <a:bodyPr>
            <a:spAutoFit/>
          </a:bodyPr>
          <a:lstStyle/>
          <a:p>
            <a:pPr>
              <a:spcBef>
                <a:spcPct val="50000"/>
              </a:spcBef>
            </a:pPr>
            <a:r>
              <a:rPr kumimoji="1" lang="en-US" altLang="zh-CN" sz="2400">
                <a:solidFill>
                  <a:srgbClr val="000000"/>
                </a:solidFill>
                <a:latin typeface="楷体_GB2312" pitchFamily="49" charset="-122"/>
                <a:ea typeface="楷体_GB2312" pitchFamily="49" charset="-122"/>
              </a:rPr>
              <a:t>    </a:t>
            </a:r>
            <a:r>
              <a:rPr kumimoji="1" lang="zh-CN" altLang="en-US" sz="2800" b="1">
                <a:solidFill>
                  <a:srgbClr val="FF3300"/>
                </a:solidFill>
                <a:latin typeface="楷体_GB2312" pitchFamily="49" charset="-122"/>
                <a:ea typeface="楷体_GB2312" pitchFamily="49" charset="-122"/>
              </a:rPr>
              <a:t>牛顿是近代自然科学的奠基人</a:t>
            </a:r>
            <a:r>
              <a:rPr kumimoji="1" lang="zh-CN" altLang="en-US" sz="2400" b="1">
                <a:solidFill>
                  <a:srgbClr val="000000"/>
                </a:solidFill>
                <a:latin typeface="楷体_GB2312" pitchFamily="49" charset="-122"/>
                <a:ea typeface="楷体_GB2312" pitchFamily="49" charset="-122"/>
              </a:rPr>
              <a:t>，在科学发展史上占有非常重要的地位。</a:t>
            </a:r>
          </a:p>
          <a:p>
            <a:pPr>
              <a:spcBef>
                <a:spcPct val="50000"/>
              </a:spcBef>
            </a:pPr>
            <a:r>
              <a:rPr kumimoji="1" lang="zh-CN" altLang="en-US" sz="2400" b="1">
                <a:solidFill>
                  <a:srgbClr val="000000"/>
                </a:solidFill>
                <a:latin typeface="楷体_GB2312" pitchFamily="49" charset="-122"/>
                <a:ea typeface="楷体_GB2312" pitchFamily="49" charset="-122"/>
              </a:rPr>
              <a:t>    牛顿在科学上能够取得这么多的重大成就，不是偶然的。这是他善于观察思考，勤奋刻苦钻研</a:t>
            </a:r>
            <a:r>
              <a:rPr kumimoji="1" lang="en-US" altLang="zh-CN" sz="2400" b="1">
                <a:solidFill>
                  <a:srgbClr val="000000"/>
                </a:solidFill>
                <a:latin typeface="楷体_GB2312" pitchFamily="49" charset="-122"/>
                <a:ea typeface="楷体_GB2312" pitchFamily="49" charset="-122"/>
              </a:rPr>
              <a:t>,</a:t>
            </a:r>
            <a:r>
              <a:rPr kumimoji="1" lang="zh-CN" altLang="en-US" sz="2400" b="1">
                <a:solidFill>
                  <a:srgbClr val="000000"/>
                </a:solidFill>
                <a:latin typeface="楷体_GB2312" pitchFamily="49" charset="-122"/>
                <a:ea typeface="楷体_GB2312" pitchFamily="49" charset="-122"/>
              </a:rPr>
              <a:t>博览群书</a:t>
            </a:r>
            <a:r>
              <a:rPr kumimoji="1" lang="en-US" altLang="zh-CN" sz="2400" b="1">
                <a:solidFill>
                  <a:srgbClr val="000000"/>
                </a:solidFill>
                <a:latin typeface="楷体_GB2312" pitchFamily="49" charset="-122"/>
                <a:ea typeface="楷体_GB2312" pitchFamily="49" charset="-122"/>
              </a:rPr>
              <a:t>,</a:t>
            </a:r>
            <a:r>
              <a:rPr kumimoji="1" lang="zh-CN" altLang="en-US" sz="2400" b="1">
                <a:solidFill>
                  <a:srgbClr val="000000"/>
                </a:solidFill>
                <a:latin typeface="楷体_GB2312" pitchFamily="49" charset="-122"/>
                <a:ea typeface="楷体_GB2312" pitchFamily="49" charset="-122"/>
              </a:rPr>
              <a:t>注意观察的结果。</a:t>
            </a:r>
          </a:p>
        </p:txBody>
      </p:sp>
      <p:sp>
        <p:nvSpPr>
          <p:cNvPr id="19459" name="Text Box 3"/>
          <p:cNvSpPr txBox="1">
            <a:spLocks noChangeArrowheads="1"/>
          </p:cNvSpPr>
          <p:nvPr/>
        </p:nvSpPr>
        <p:spPr bwMode="auto">
          <a:xfrm>
            <a:off x="228600" y="3810000"/>
            <a:ext cx="8640763" cy="1373188"/>
          </a:xfrm>
          <a:prstGeom prst="rect">
            <a:avLst/>
          </a:prstGeom>
          <a:noFill/>
          <a:ln w="9525">
            <a:noFill/>
            <a:miter lim="800000"/>
            <a:headEnd/>
            <a:tailEnd/>
          </a:ln>
        </p:spPr>
        <p:txBody>
          <a:bodyPr>
            <a:spAutoFit/>
          </a:bodyPr>
          <a:lstStyle/>
          <a:p>
            <a:pPr>
              <a:spcBef>
                <a:spcPct val="50000"/>
              </a:spcBef>
            </a:pPr>
            <a:r>
              <a:rPr kumimoji="1" lang="en-US" altLang="zh-CN" sz="2800">
                <a:solidFill>
                  <a:srgbClr val="FF3300"/>
                </a:solidFill>
                <a:latin typeface="黑体" pitchFamily="2" charset="-122"/>
                <a:ea typeface="黑体" pitchFamily="2" charset="-122"/>
              </a:rPr>
              <a:t>  </a:t>
            </a:r>
            <a:r>
              <a:rPr kumimoji="1" lang="zh-CN" altLang="en-US" sz="2800">
                <a:solidFill>
                  <a:srgbClr val="FF3300"/>
                </a:solidFill>
                <a:latin typeface="黑体" pitchFamily="2" charset="-122"/>
                <a:ea typeface="黑体" pitchFamily="2" charset="-122"/>
              </a:rPr>
              <a:t>爱因斯坦的评价</a:t>
            </a:r>
            <a:r>
              <a:rPr kumimoji="1" lang="en-US" altLang="zh-CN" sz="2800">
                <a:solidFill>
                  <a:srgbClr val="FF3300"/>
                </a:solidFill>
                <a:latin typeface="黑体" pitchFamily="2" charset="-122"/>
                <a:ea typeface="黑体" pitchFamily="2" charset="-122"/>
              </a:rPr>
              <a:t>:</a:t>
            </a:r>
            <a:r>
              <a:rPr kumimoji="1" lang="zh-CN" altLang="en-US" sz="2800">
                <a:solidFill>
                  <a:srgbClr val="000099"/>
                </a:solidFill>
                <a:latin typeface="黑体" pitchFamily="2" charset="-122"/>
                <a:ea typeface="黑体" pitchFamily="2" charset="-122"/>
              </a:rPr>
              <a:t>今天的物理学家的思想很大程度上还为牛顿的基本概念所左右</a:t>
            </a:r>
            <a:r>
              <a:rPr kumimoji="1" lang="en-US" altLang="zh-CN" sz="2800">
                <a:solidFill>
                  <a:srgbClr val="000099"/>
                </a:solidFill>
                <a:latin typeface="黑体" pitchFamily="2" charset="-122"/>
                <a:ea typeface="黑体" pitchFamily="2" charset="-122"/>
              </a:rPr>
              <a:t>.</a:t>
            </a:r>
            <a:r>
              <a:rPr kumimoji="1" lang="zh-CN" altLang="en-US" sz="2800">
                <a:solidFill>
                  <a:srgbClr val="000099"/>
                </a:solidFill>
                <a:latin typeface="黑体" pitchFamily="2" charset="-122"/>
                <a:ea typeface="黑体" pitchFamily="2" charset="-122"/>
              </a:rPr>
              <a:t>如果没有牛顿的清晰的体系</a:t>
            </a:r>
            <a:r>
              <a:rPr kumimoji="1" lang="en-US" altLang="zh-CN" sz="2800">
                <a:solidFill>
                  <a:srgbClr val="000099"/>
                </a:solidFill>
                <a:latin typeface="黑体" pitchFamily="2" charset="-122"/>
                <a:ea typeface="黑体" pitchFamily="2" charset="-122"/>
              </a:rPr>
              <a:t>,</a:t>
            </a:r>
            <a:r>
              <a:rPr kumimoji="1" lang="zh-CN" altLang="en-US" sz="2800">
                <a:solidFill>
                  <a:srgbClr val="000099"/>
                </a:solidFill>
                <a:latin typeface="黑体" pitchFamily="2" charset="-122"/>
                <a:ea typeface="黑体" pitchFamily="2" charset="-122"/>
              </a:rPr>
              <a:t>我们将不可能取得迄今为止如此众多的成就</a:t>
            </a:r>
            <a:r>
              <a:rPr kumimoji="1" lang="en-US" altLang="zh-CN" sz="2800">
                <a:solidFill>
                  <a:srgbClr val="000099"/>
                </a:solidFill>
                <a:latin typeface="黑体" pitchFamily="2" charset="-122"/>
                <a:ea typeface="黑体" pitchFamily="2" charset="-122"/>
              </a:rPr>
              <a: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Text Box 2"/>
          <p:cNvSpPr txBox="1">
            <a:spLocks noChangeArrowheads="1"/>
          </p:cNvSpPr>
          <p:nvPr/>
        </p:nvSpPr>
        <p:spPr bwMode="auto">
          <a:xfrm>
            <a:off x="395536" y="1772816"/>
            <a:ext cx="6200527" cy="19005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ts val="4700"/>
              </a:lnSpc>
            </a:pPr>
            <a:r>
              <a:rPr lang="en-US"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1859</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年，</a:t>
            </a:r>
            <a:r>
              <a:rPr lang="zh-CN" altLang="en-US" sz="4000" b="1" dirty="0">
                <a:solidFill>
                  <a:srgbClr val="FF0000"/>
                </a:solidFill>
                <a:effectLst>
                  <a:outerShdw blurRad="38100" dist="38100" dir="2700000" algn="tl">
                    <a:srgbClr val="000000">
                      <a:alpha val="43137"/>
                    </a:srgbClr>
                  </a:outerShdw>
                </a:effectLst>
                <a:latin typeface="黑体" pitchFamily="2" charset="-122"/>
                <a:ea typeface="黑体" pitchFamily="2" charset="-122"/>
              </a:rPr>
              <a:t>英国生物学家</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达尔文出版了</a:t>
            </a:r>
            <a:r>
              <a:rPr lang="en-US"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物种起源</a:t>
            </a: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endParaRPr lang="en-US"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endParaRPr>
          </a:p>
          <a:p>
            <a:pPr eaLnBrk="1" hangingPunct="1">
              <a:lnSpc>
                <a:spcPts val="4700"/>
              </a:lnSpc>
            </a:pP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提出“进化论”的观点。</a:t>
            </a:r>
            <a:endPar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endParaRPr>
          </a:p>
        </p:txBody>
      </p:sp>
      <p:sp>
        <p:nvSpPr>
          <p:cNvPr id="16389" name="Rectangle 3"/>
          <p:cNvSpPr txBox="1">
            <a:spLocks noChangeArrowheads="1"/>
          </p:cNvSpPr>
          <p:nvPr/>
        </p:nvSpPr>
        <p:spPr bwMode="auto">
          <a:xfrm>
            <a:off x="3267199" y="116632"/>
            <a:ext cx="6129337" cy="7826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48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2</a:t>
            </a:r>
            <a:r>
              <a:rPr lang="zh-CN" altLang="en-US" sz="48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、达尔文</a:t>
            </a:r>
            <a:endParaRPr lang="zh-CN" sz="4800" b="1" dirty="0">
              <a:solidFill>
                <a:srgbClr val="FF0000"/>
              </a:solidFill>
              <a:effectLst>
                <a:outerShdw blurRad="38100" dist="38100" dir="2700000" algn="tl">
                  <a:srgbClr val="000000">
                    <a:alpha val="43137"/>
                  </a:srgbClr>
                </a:outerShdw>
              </a:effectLst>
              <a:latin typeface="黑体" pitchFamily="2" charset="-122"/>
              <a:ea typeface="黑体" pitchFamily="2" charset="-122"/>
            </a:endParaRPr>
          </a:p>
        </p:txBody>
      </p:sp>
      <p:pic>
        <p:nvPicPr>
          <p:cNvPr id="16390" name="Picture 3" descr="p001"/>
          <p:cNvPicPr>
            <a:picLocks noChangeAspect="1" noChangeArrowheads="1"/>
          </p:cNvPicPr>
          <p:nvPr/>
        </p:nvPicPr>
        <p:blipFill>
          <a:blip r:embed="rId2">
            <a:extLst>
              <a:ext uri="{28A0092B-C50C-407E-A947-70E740481C1C}">
                <a14:useLocalDpi xmlns:a14="http://schemas.microsoft.com/office/drawing/2010/main" xmlns="" val="0"/>
              </a:ext>
            </a:extLst>
          </a:blip>
          <a:srcRect l="3281" t="3020" r="4120" b="2617"/>
          <a:stretch>
            <a:fillRect/>
          </a:stretch>
        </p:blipFill>
        <p:spPr bwMode="auto">
          <a:xfrm>
            <a:off x="6596063" y="44624"/>
            <a:ext cx="2513012" cy="3303588"/>
          </a:xfrm>
          <a:prstGeom prst="rect">
            <a:avLst/>
          </a:prstGeom>
          <a:noFill/>
          <a:ln w="57150" cmpd="thinThick">
            <a:solidFill>
              <a:srgbClr val="993300"/>
            </a:solidFill>
            <a:miter lim="800000"/>
            <a:headEnd/>
            <a:tailEnd/>
          </a:ln>
          <a:extLst>
            <a:ext uri="{909E8E84-426E-40DD-AFC4-6F175D3DCCD1}">
              <a14:hiddenFill xmlns:a14="http://schemas.microsoft.com/office/drawing/2010/main" xmlns="">
                <a:solidFill>
                  <a:srgbClr val="FFFFFF"/>
                </a:solidFill>
              </a14:hiddenFill>
            </a:ext>
          </a:extLst>
        </p:spPr>
      </p:pic>
      <p:sp>
        <p:nvSpPr>
          <p:cNvPr id="11" name="矩形 10"/>
          <p:cNvSpPr/>
          <p:nvPr/>
        </p:nvSpPr>
        <p:spPr>
          <a:xfrm>
            <a:off x="35496" y="44624"/>
            <a:ext cx="5364088"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4800" b="1" dirty="0">
                <a:solidFill>
                  <a:srgbClr val="FF0066"/>
                </a:solidFill>
                <a:effectLst>
                  <a:outerShdw blurRad="38100" dist="38100" dir="2700000" algn="tl">
                    <a:srgbClr val="000000">
                      <a:alpha val="43137"/>
                    </a:srgbClr>
                  </a:outerShdw>
                </a:effectLst>
                <a:latin typeface="黑体" pitchFamily="2" charset="-122"/>
                <a:ea typeface="黑体" pitchFamily="2" charset="-122"/>
              </a:rPr>
              <a:t>一、科学家</a:t>
            </a:r>
          </a:p>
        </p:txBody>
      </p:sp>
      <p:sp>
        <p:nvSpPr>
          <p:cNvPr id="13" name="矩形 12"/>
          <p:cNvSpPr/>
          <p:nvPr/>
        </p:nvSpPr>
        <p:spPr>
          <a:xfrm>
            <a:off x="395536" y="1052736"/>
            <a:ext cx="1723549" cy="707886"/>
          </a:xfrm>
          <a:prstGeom prst="rect">
            <a:avLst/>
          </a:prstGeom>
          <a:noFill/>
        </p:spPr>
        <p:txBody>
          <a:bodyPr wrap="none" lIns="91440" tIns="45720" rIns="91440" bIns="45720">
            <a:spAutoFit/>
          </a:bodyPr>
          <a:lstStyle/>
          <a:p>
            <a:pPr algn="ctr"/>
            <a:r>
              <a:rPr lang="zh-CN" altLang="en-US" sz="4000" b="1" cap="all" dirty="0">
                <a:ln w="9000" cmpd="sng">
                  <a:solidFill>
                    <a:schemeClr val="accent4">
                      <a:shade val="50000"/>
                      <a:satMod val="120000"/>
                    </a:schemeClr>
                  </a:solidFill>
                  <a:prstDash val="solid"/>
                </a:ln>
                <a:solidFill>
                  <a:srgbClr val="FF0000"/>
                </a:solidFill>
                <a:effectLst>
                  <a:outerShdw blurRad="38100" dist="38100" dir="2700000" algn="tl">
                    <a:srgbClr val="000000">
                      <a:alpha val="43137"/>
                    </a:srgbClr>
                  </a:outerShdw>
                  <a:reflection blurRad="12700" stA="28000" endPos="45000" dist="1000" dir="5400000" sy="-100000" algn="bl" rotWithShape="0"/>
                </a:effectLst>
                <a:latin typeface="华文彩云" pitchFamily="2" charset="-122"/>
                <a:ea typeface="华文彩云" pitchFamily="2" charset="-122"/>
              </a:rPr>
              <a:t>成就</a:t>
            </a:r>
            <a:r>
              <a:rPr lang="zh-CN" altLang="en-US" sz="4000" b="1" cap="all" dirty="0" smtClean="0">
                <a:ln w="9000" cmpd="sng">
                  <a:solidFill>
                    <a:schemeClr val="accent4">
                      <a:shade val="50000"/>
                      <a:satMod val="120000"/>
                    </a:schemeClr>
                  </a:solidFill>
                  <a:prstDash val="solid"/>
                </a:ln>
                <a:solidFill>
                  <a:srgbClr val="FF0000"/>
                </a:solidFill>
                <a:effectLst>
                  <a:outerShdw blurRad="38100" dist="38100" dir="2700000" algn="tl">
                    <a:srgbClr val="000000">
                      <a:alpha val="43137"/>
                    </a:srgbClr>
                  </a:outerShdw>
                  <a:reflection blurRad="12700" stA="28000" endPos="45000" dist="1000" dir="5400000" sy="-100000" algn="bl" rotWithShape="0"/>
                </a:effectLst>
                <a:latin typeface="华文彩云" pitchFamily="2" charset="-122"/>
                <a:ea typeface="华文彩云" pitchFamily="2" charset="-122"/>
              </a:rPr>
              <a:t>：</a:t>
            </a:r>
            <a:endParaRPr lang="zh-CN" altLang="en-US" sz="4000" b="1" cap="all" spc="0" dirty="0">
              <a:ln w="9000" cmpd="sng">
                <a:solidFill>
                  <a:schemeClr val="accent4">
                    <a:shade val="50000"/>
                    <a:satMod val="120000"/>
                  </a:schemeClr>
                </a:solidFill>
                <a:prstDash val="solid"/>
              </a:ln>
              <a:solidFill>
                <a:srgbClr val="FF0000"/>
              </a:solidFill>
              <a:effectLst>
                <a:outerShdw blurRad="38100" dist="38100" dir="2700000" algn="tl">
                  <a:srgbClr val="000000">
                    <a:alpha val="43137"/>
                  </a:srgbClr>
                </a:outerShdw>
                <a:reflection blurRad="12700" stA="28000" endPos="45000" dist="1000" dir="5400000" sy="-100000" algn="bl" rotWithShape="0"/>
              </a:effectLst>
              <a:latin typeface="华文彩云" pitchFamily="2" charset="-122"/>
              <a:ea typeface="华文彩云" pitchFamily="2" charset="-122"/>
            </a:endParaRPr>
          </a:p>
        </p:txBody>
      </p:sp>
      <p:sp>
        <p:nvSpPr>
          <p:cNvPr id="14" name="矩形 13"/>
          <p:cNvSpPr/>
          <p:nvPr/>
        </p:nvSpPr>
        <p:spPr>
          <a:xfrm>
            <a:off x="395535" y="3704496"/>
            <a:ext cx="1723549" cy="707886"/>
          </a:xfrm>
          <a:prstGeom prst="rect">
            <a:avLst/>
          </a:prstGeom>
          <a:noFill/>
        </p:spPr>
        <p:txBody>
          <a:bodyPr wrap="none" lIns="91440" tIns="45720" rIns="91440" bIns="45720">
            <a:spAutoFit/>
          </a:bodyPr>
          <a:lstStyle/>
          <a:p>
            <a:pPr algn="ctr"/>
            <a:r>
              <a:rPr lang="zh-CN" altLang="en-US" sz="4000" b="1" cap="all" dirty="0">
                <a:ln w="9000" cmpd="sng">
                  <a:solidFill>
                    <a:schemeClr val="accent4">
                      <a:shade val="50000"/>
                      <a:satMod val="120000"/>
                    </a:schemeClr>
                  </a:solidFill>
                  <a:prstDash val="solid"/>
                </a:ln>
                <a:solidFill>
                  <a:srgbClr val="FF0000"/>
                </a:solidFill>
                <a:effectLst>
                  <a:outerShdw blurRad="38100" dist="38100" dir="2700000" algn="tl">
                    <a:srgbClr val="000000">
                      <a:alpha val="43137"/>
                    </a:srgbClr>
                  </a:outerShdw>
                  <a:reflection blurRad="12700" stA="28000" endPos="45000" dist="1000" dir="5400000" sy="-100000" algn="bl" rotWithShape="0"/>
                </a:effectLst>
                <a:latin typeface="华文彩云" pitchFamily="2" charset="-122"/>
                <a:ea typeface="华文彩云" pitchFamily="2" charset="-122"/>
              </a:rPr>
              <a:t>影响：</a:t>
            </a:r>
            <a:endParaRPr lang="zh-CN" altLang="en-US" sz="4000" b="1" cap="all" spc="0" dirty="0">
              <a:ln w="9000" cmpd="sng">
                <a:solidFill>
                  <a:schemeClr val="accent4">
                    <a:shade val="50000"/>
                    <a:satMod val="120000"/>
                  </a:schemeClr>
                </a:solidFill>
                <a:prstDash val="solid"/>
              </a:ln>
              <a:solidFill>
                <a:srgbClr val="FF0000"/>
              </a:solidFill>
              <a:effectLst>
                <a:outerShdw blurRad="38100" dist="38100" dir="2700000" algn="tl">
                  <a:srgbClr val="000000">
                    <a:alpha val="43137"/>
                  </a:srgbClr>
                </a:outerShdw>
                <a:reflection blurRad="12700" stA="28000" endPos="45000" dist="1000" dir="5400000" sy="-100000" algn="bl" rotWithShape="0"/>
              </a:effectLst>
              <a:latin typeface="华文彩云" pitchFamily="2" charset="-122"/>
              <a:ea typeface="华文彩云" pitchFamily="2" charset="-122"/>
            </a:endParaRPr>
          </a:p>
        </p:txBody>
      </p:sp>
      <p:sp>
        <p:nvSpPr>
          <p:cNvPr id="2" name="矩形 1"/>
          <p:cNvSpPr/>
          <p:nvPr/>
        </p:nvSpPr>
        <p:spPr>
          <a:xfrm>
            <a:off x="435373" y="3933056"/>
            <a:ext cx="5792811" cy="2554545"/>
          </a:xfrm>
          <a:prstGeom prst="rect">
            <a:avLst/>
          </a:prstGeom>
        </p:spPr>
        <p:txBody>
          <a:bodyPr wrap="square">
            <a:spAutoFit/>
          </a:bodyPr>
          <a:lstStyle/>
          <a:p>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    《</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物种起源</a:t>
            </a:r>
            <a:r>
              <a:rPr lang="en-US"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的出版，打破了千百年来“上帝创造万物”的神创论，是生物科学的一次伟大革命</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endPar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585470" y="3429000"/>
            <a:ext cx="2548401" cy="3429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171109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95536" y="404664"/>
            <a:ext cx="8305800" cy="1446550"/>
          </a:xfrm>
          <a:prstGeom prst="rect">
            <a:avLst/>
          </a:prstGeom>
          <a:noFill/>
        </p:spPr>
        <p:txBody>
          <a:bodyPr wrap="square" lIns="91440" tIns="45720" rIns="91440" bIns="45720">
            <a:spAutoFit/>
          </a:bodyPr>
          <a:lstStyle/>
          <a:p>
            <a:r>
              <a:rPr lang="en-US" altLang="zh-CN" sz="4400" b="1" dirty="0" smtClean="0">
                <a:solidFill>
                  <a:srgbClr val="C00000"/>
                </a:solidFill>
                <a:effectLst>
                  <a:outerShdw blurRad="38100" dist="38100" dir="2700000" algn="tl">
                    <a:srgbClr val="000000">
                      <a:alpha val="43137"/>
                    </a:srgbClr>
                  </a:outerShdw>
                </a:effectLst>
                <a:latin typeface="黑体" pitchFamily="2" charset="-122"/>
                <a:ea typeface="黑体" pitchFamily="2" charset="-122"/>
              </a:rPr>
              <a:t>              </a:t>
            </a:r>
            <a:r>
              <a:rPr lang="zh-CN" altLang="zh-CN" sz="4400" b="1" dirty="0" smtClean="0">
                <a:solidFill>
                  <a:srgbClr val="C00000"/>
                </a:solidFill>
                <a:effectLst>
                  <a:outerShdw blurRad="38100" dist="38100" dir="2700000" algn="tl">
                    <a:srgbClr val="000000">
                      <a:alpha val="43137"/>
                    </a:srgbClr>
                  </a:outerShdw>
                </a:effectLst>
                <a:latin typeface="黑体" pitchFamily="2" charset="-122"/>
                <a:ea typeface="黑体" pitchFamily="2" charset="-122"/>
              </a:rPr>
              <a:t>达尔文在《物种起源》中提出的主要观点是什么？</a:t>
            </a:r>
            <a:endParaRPr lang="zh-CN" altLang="zh-CN" sz="4400" b="1" dirty="0">
              <a:solidFill>
                <a:srgbClr val="C00000"/>
              </a:solidFill>
              <a:effectLst>
                <a:outerShdw blurRad="38100" dist="38100" dir="2700000" algn="tl">
                  <a:srgbClr val="000000">
                    <a:alpha val="43137"/>
                  </a:srgbClr>
                </a:outerShdw>
              </a:effectLst>
              <a:latin typeface="黑体" pitchFamily="2" charset="-122"/>
              <a:ea typeface="黑体" pitchFamily="2" charset="-122"/>
            </a:endParaRPr>
          </a:p>
        </p:txBody>
      </p:sp>
      <p:sp>
        <p:nvSpPr>
          <p:cNvPr id="8" name="WordArt 6"/>
          <p:cNvSpPr>
            <a:spLocks noChangeArrowheads="1" noChangeShapeType="1" noTextEdit="1"/>
          </p:cNvSpPr>
          <p:nvPr/>
        </p:nvSpPr>
        <p:spPr bwMode="auto">
          <a:xfrm>
            <a:off x="107504" y="188640"/>
            <a:ext cx="3960440" cy="865517"/>
          </a:xfrm>
          <a:prstGeom prst="rect">
            <a:avLst/>
          </a:prstGeom>
        </p:spPr>
        <p:txBody>
          <a:bodyPr wrap="none" fromWordArt="1">
            <a:prstTxWarp prst="textPlain">
              <a:avLst>
                <a:gd name="adj" fmla="val 50000"/>
              </a:avLst>
            </a:prstTxWarp>
          </a:bodyPr>
          <a:lstStyle/>
          <a:p>
            <a:pPr algn="ctr"/>
            <a:r>
              <a:rPr lang="zh-CN" altLang="en-US" sz="3600" b="1" kern="10" dirty="0" smtClean="0">
                <a:ln w="38100">
                  <a:solidFill>
                    <a:srgbClr val="FF0000"/>
                  </a:solidFill>
                  <a:round/>
                  <a:headEnd/>
                  <a:tailEnd/>
                </a:ln>
                <a:solidFill>
                  <a:srgbClr val="3333CC"/>
                </a:solidFill>
                <a:latin typeface="隶书"/>
                <a:ea typeface="隶书"/>
              </a:rPr>
              <a:t>问题思考：</a:t>
            </a:r>
            <a:endParaRPr lang="zh-CN" altLang="en-US" sz="3600" b="1" kern="10" dirty="0">
              <a:ln w="38100">
                <a:solidFill>
                  <a:srgbClr val="FF0000"/>
                </a:solidFill>
                <a:round/>
                <a:headEnd/>
                <a:tailEnd/>
              </a:ln>
              <a:solidFill>
                <a:srgbClr val="3333CC"/>
              </a:solidFill>
              <a:latin typeface="隶书"/>
              <a:ea typeface="隶书"/>
            </a:endParaRPr>
          </a:p>
        </p:txBody>
      </p:sp>
      <p:sp>
        <p:nvSpPr>
          <p:cNvPr id="9" name="矩形 8"/>
          <p:cNvSpPr/>
          <p:nvPr/>
        </p:nvSpPr>
        <p:spPr>
          <a:xfrm>
            <a:off x="395536" y="1988840"/>
            <a:ext cx="8617369" cy="4401205"/>
          </a:xfrm>
          <a:prstGeom prst="rect">
            <a:avLst/>
          </a:prstGeom>
        </p:spPr>
        <p:txBody>
          <a:bodyPr wrap="square">
            <a:spAutoFit/>
          </a:bodyPr>
          <a:lstStyle/>
          <a:p>
            <a:r>
              <a:rPr lang="zh-CN"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他提出了“进化论”的观点，指出：物种都处于不断变化之中，经历了由低级到高级、从简单到复杂的演变过程；生物的发展和进化不是由神的意志或生物本身的欲望决定的，而是遗传变异、生存斗争和自然选择的结果；人类也是进化来的，不是上帝创造的。</a:t>
            </a:r>
            <a:endPar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endParaRPr>
          </a:p>
        </p:txBody>
      </p:sp>
    </p:spTree>
    <p:extLst>
      <p:ext uri="{BB962C8B-B14F-4D97-AF65-F5344CB8AC3E}">
        <p14:creationId xmlns:p14="http://schemas.microsoft.com/office/powerpoint/2010/main" xmlns="" val="1346224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p:nvPr/>
        </p:nvPicPr>
        <p:blipFill>
          <a:blip r:embed="rId2" cstate="print"/>
          <a:srcRect/>
          <a:stretch>
            <a:fillRect/>
          </a:stretch>
        </p:blipFill>
        <p:spPr bwMode="auto">
          <a:xfrm>
            <a:off x="6622479" y="72008"/>
            <a:ext cx="2486025" cy="3356992"/>
          </a:xfrm>
          <a:prstGeom prst="rect">
            <a:avLst/>
          </a:prstGeom>
          <a:noFill/>
          <a:ln w="9525">
            <a:noFill/>
            <a:miter lim="800000"/>
            <a:headEnd/>
            <a:tailEnd/>
          </a:ln>
        </p:spPr>
      </p:pic>
      <p:sp>
        <p:nvSpPr>
          <p:cNvPr id="14337" name="Rectangle 1"/>
          <p:cNvSpPr>
            <a:spLocks noChangeArrowheads="1"/>
          </p:cNvSpPr>
          <p:nvPr/>
        </p:nvSpPr>
        <p:spPr bwMode="auto">
          <a:xfrm>
            <a:off x="323528" y="1187986"/>
            <a:ext cx="8305800" cy="538865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algn="l" defTabSz="914400" rtl="0" eaLnBrk="0" fontAlgn="base" latinLnBrk="0" hangingPunct="0">
              <a:lnSpc>
                <a:spcPts val="5900"/>
              </a:lnSpc>
              <a:spcBef>
                <a:spcPct val="0"/>
              </a:spcBef>
              <a:spcAft>
                <a:spcPct val="0"/>
              </a:spcAft>
              <a:buClrTx/>
              <a:buSzTx/>
              <a:buFontTx/>
              <a:buNone/>
              <a:tabLst/>
            </a:pPr>
            <a:r>
              <a:rPr kumimoji="0" lang="zh-CN" sz="40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达尔文</a:t>
            </a:r>
            <a:r>
              <a:rPr kumimoji="0" lang="en-US" altLang="zh-CN" sz="40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22</a:t>
            </a:r>
            <a:r>
              <a:rPr kumimoji="0" lang="zh-CN" altLang="en-US" sz="40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岁时，受“小猎犬</a:t>
            </a:r>
            <a:endParaRPr kumimoji="0" lang="en-US" altLang="zh-CN" sz="40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endParaRPr>
          </a:p>
          <a:p>
            <a:pPr marL="0" marR="0" lvl="0" algn="l" defTabSz="914400" rtl="0" eaLnBrk="0" fontAlgn="base" latinLnBrk="0" hangingPunct="0">
              <a:lnSpc>
                <a:spcPts val="5900"/>
              </a:lnSpc>
              <a:spcBef>
                <a:spcPct val="0"/>
              </a:spcBef>
              <a:spcAft>
                <a:spcPct val="0"/>
              </a:spcAft>
              <a:buClrTx/>
              <a:buSzTx/>
              <a:buFontTx/>
              <a:buNone/>
              <a:tabLst/>
            </a:pPr>
            <a:r>
              <a:rPr kumimoji="0" lang="zh-CN" altLang="en-US" sz="40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号”船长的邀请，以博物学</a:t>
            </a:r>
            <a:endParaRPr kumimoji="0" lang="en-US" altLang="zh-CN" sz="40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endParaRPr>
          </a:p>
          <a:p>
            <a:pPr marL="0" marR="0" lvl="0" algn="l" defTabSz="914400" rtl="0" eaLnBrk="0" fontAlgn="base" latinLnBrk="0" hangingPunct="0">
              <a:lnSpc>
                <a:spcPts val="5900"/>
              </a:lnSpc>
              <a:spcBef>
                <a:spcPct val="0"/>
              </a:spcBef>
              <a:spcAft>
                <a:spcPct val="0"/>
              </a:spcAft>
              <a:buClrTx/>
              <a:buSzTx/>
              <a:buFontTx/>
              <a:buNone/>
              <a:tabLst/>
            </a:pPr>
            <a:r>
              <a:rPr kumimoji="0" lang="zh-CN" altLang="en-US" sz="40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家的身份随船进行了长达</a:t>
            </a:r>
            <a:r>
              <a:rPr kumimoji="0" lang="en-US" altLang="zh-CN" sz="40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5</a:t>
            </a:r>
          </a:p>
          <a:p>
            <a:pPr marL="0" marR="0" lvl="0" algn="l" defTabSz="914400" rtl="0" eaLnBrk="0" fontAlgn="base" latinLnBrk="0" hangingPunct="0">
              <a:lnSpc>
                <a:spcPts val="5900"/>
              </a:lnSpc>
              <a:spcBef>
                <a:spcPct val="0"/>
              </a:spcBef>
              <a:spcAft>
                <a:spcPct val="0"/>
              </a:spcAft>
              <a:buClrTx/>
              <a:buSzTx/>
              <a:buFontTx/>
              <a:buNone/>
              <a:tabLst/>
            </a:pPr>
            <a:r>
              <a:rPr kumimoji="0" lang="zh-CN" altLang="en-US" sz="40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年的环球航行。船长本来希望他能够找到科学证据来验证</a:t>
            </a:r>
            <a:r>
              <a:rPr kumimoji="0" lang="en-US" altLang="zh-CN" sz="40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a:t>
            </a:r>
            <a:r>
              <a:rPr kumimoji="0" lang="zh-CN" altLang="en-US" sz="40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圣经</a:t>
            </a:r>
            <a:r>
              <a:rPr kumimoji="0" lang="en-US" altLang="zh-CN" sz="40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a:t>
            </a:r>
            <a:r>
              <a:rPr kumimoji="0" lang="zh-CN" altLang="en-US" sz="40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的记载，没想到旅行结束后，达尔文却得出了相反的结论。</a:t>
            </a:r>
            <a:endParaRPr kumimoji="0" lang="zh-CN" altLang="en-US" sz="72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宋体" pitchFamily="2" charset="-122"/>
            </a:endParaRPr>
          </a:p>
        </p:txBody>
      </p:sp>
      <p:sp>
        <p:nvSpPr>
          <p:cNvPr id="5" name="WordArt 6"/>
          <p:cNvSpPr>
            <a:spLocks noChangeArrowheads="1" noChangeShapeType="1" noTextEdit="1"/>
          </p:cNvSpPr>
          <p:nvPr/>
        </p:nvSpPr>
        <p:spPr bwMode="auto">
          <a:xfrm>
            <a:off x="107504" y="188640"/>
            <a:ext cx="3240087" cy="865517"/>
          </a:xfrm>
          <a:prstGeom prst="rect">
            <a:avLst/>
          </a:prstGeom>
        </p:spPr>
        <p:txBody>
          <a:bodyPr wrap="none" fromWordArt="1">
            <a:prstTxWarp prst="textPlain">
              <a:avLst>
                <a:gd name="adj" fmla="val 50000"/>
              </a:avLst>
            </a:prstTxWarp>
          </a:bodyPr>
          <a:lstStyle/>
          <a:p>
            <a:pPr algn="ctr"/>
            <a:r>
              <a:rPr lang="zh-CN" altLang="en-US" sz="3600" b="1" kern="10" dirty="0" smtClean="0">
                <a:ln w="38100">
                  <a:solidFill>
                    <a:srgbClr val="FF0000"/>
                  </a:solidFill>
                  <a:round/>
                  <a:headEnd/>
                  <a:tailEnd/>
                </a:ln>
                <a:solidFill>
                  <a:srgbClr val="3333CC"/>
                </a:solidFill>
                <a:latin typeface="隶书"/>
                <a:ea typeface="隶书"/>
              </a:rPr>
              <a:t>人物扫描</a:t>
            </a:r>
            <a:endParaRPr lang="zh-CN" altLang="en-US" sz="3600" b="1" kern="10" dirty="0">
              <a:ln w="38100">
                <a:solidFill>
                  <a:srgbClr val="FF0000"/>
                </a:solidFill>
                <a:round/>
                <a:headEnd/>
                <a:tailEnd/>
              </a:ln>
              <a:solidFill>
                <a:srgbClr val="3333CC"/>
              </a:solidFill>
              <a:latin typeface="隶书"/>
              <a:ea typeface="隶书"/>
            </a:endParaRPr>
          </a:p>
        </p:txBody>
      </p:sp>
    </p:spTree>
    <p:extLst>
      <p:ext uri="{BB962C8B-B14F-4D97-AF65-F5344CB8AC3E}">
        <p14:creationId xmlns:p14="http://schemas.microsoft.com/office/powerpoint/2010/main" xmlns="" val="4683009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496" y="44624"/>
            <a:ext cx="5364088"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4800" b="1" dirty="0">
                <a:solidFill>
                  <a:srgbClr val="FF0066"/>
                </a:solidFill>
                <a:effectLst>
                  <a:outerShdw blurRad="38100" dist="38100" dir="2700000" algn="tl">
                    <a:srgbClr val="000000">
                      <a:alpha val="43137"/>
                    </a:srgbClr>
                  </a:outerShdw>
                </a:effectLst>
                <a:latin typeface="黑体" pitchFamily="2" charset="-122"/>
                <a:ea typeface="黑体" pitchFamily="2" charset="-122"/>
              </a:rPr>
              <a:t>二、文学巨匠</a:t>
            </a: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500284" y="0"/>
            <a:ext cx="2634191" cy="30689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Rectangle 3"/>
          <p:cNvSpPr txBox="1">
            <a:spLocks noChangeArrowheads="1"/>
          </p:cNvSpPr>
          <p:nvPr/>
        </p:nvSpPr>
        <p:spPr bwMode="auto">
          <a:xfrm>
            <a:off x="652463" y="959024"/>
            <a:ext cx="6129337" cy="7826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4800" b="1" dirty="0">
                <a:solidFill>
                  <a:srgbClr val="FF0000"/>
                </a:solidFill>
                <a:effectLst>
                  <a:outerShdw blurRad="38100" dist="38100" dir="2700000" algn="tl">
                    <a:srgbClr val="000000">
                      <a:alpha val="43137"/>
                    </a:srgbClr>
                  </a:outerShdw>
                </a:effectLst>
                <a:latin typeface="黑体" pitchFamily="2" charset="-122"/>
                <a:ea typeface="黑体" pitchFamily="2" charset="-122"/>
              </a:rPr>
              <a:t>1.</a:t>
            </a:r>
            <a:r>
              <a:rPr lang="zh-CN" altLang="en-US" sz="4800" b="1" dirty="0">
                <a:solidFill>
                  <a:srgbClr val="FF0000"/>
                </a:solidFill>
                <a:effectLst>
                  <a:outerShdw blurRad="38100" dist="38100" dir="2700000" algn="tl">
                    <a:srgbClr val="000000">
                      <a:alpha val="43137"/>
                    </a:srgbClr>
                  </a:outerShdw>
                </a:effectLst>
                <a:latin typeface="黑体" pitchFamily="2" charset="-122"/>
                <a:ea typeface="黑体" pitchFamily="2" charset="-122"/>
              </a:rPr>
              <a:t>巴尔扎克</a:t>
            </a:r>
          </a:p>
        </p:txBody>
      </p:sp>
      <p:sp>
        <p:nvSpPr>
          <p:cNvPr id="5" name="文本框 27661"/>
          <p:cNvSpPr txBox="1"/>
          <p:nvPr/>
        </p:nvSpPr>
        <p:spPr>
          <a:xfrm>
            <a:off x="2289175" y="3272205"/>
            <a:ext cx="4492625" cy="707886"/>
          </a:xfrm>
          <a:prstGeom prst="rect">
            <a:avLst/>
          </a:prstGeom>
          <a:noFill/>
          <a:ln w="9525">
            <a:noFill/>
            <a:miter/>
          </a:ln>
        </p:spPr>
        <p:txBody>
          <a:bodyPr>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9pPr>
          </a:lstStyle>
          <a:p>
            <a:pPr>
              <a:spcBef>
                <a:spcPct val="50000"/>
              </a:spcBef>
              <a:defRPr/>
            </a:pP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小说集</a:t>
            </a: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人间喜剧</a:t>
            </a: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endPar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endParaRPr>
          </a:p>
        </p:txBody>
      </p:sp>
      <p:sp>
        <p:nvSpPr>
          <p:cNvPr id="6" name="文本框 27662"/>
          <p:cNvSpPr txBox="1"/>
          <p:nvPr/>
        </p:nvSpPr>
        <p:spPr>
          <a:xfrm>
            <a:off x="864706" y="1844824"/>
            <a:ext cx="1752600" cy="707886"/>
          </a:xfrm>
          <a:prstGeom prst="rect">
            <a:avLst/>
          </a:prstGeom>
          <a:noFill/>
          <a:ln w="9525">
            <a:noFill/>
            <a:miter/>
          </a:ln>
        </p:spPr>
        <p:txBody>
          <a:bodyPr>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9pPr>
          </a:lstStyle>
          <a:p>
            <a:pPr>
              <a:spcBef>
                <a:spcPct val="50000"/>
              </a:spcBef>
              <a:defRPr/>
            </a:pPr>
            <a:r>
              <a:rPr lang="zh-CN" altLang="en-US" sz="4000" b="1" noProof="1">
                <a:solidFill>
                  <a:srgbClr val="FF0000"/>
                </a:solidFill>
                <a:effectLst>
                  <a:outerShdw blurRad="38100" dist="38100" dir="2700000" algn="tl">
                    <a:srgbClr val="000000">
                      <a:alpha val="43137"/>
                    </a:srgbClr>
                  </a:outerShdw>
                </a:effectLst>
                <a:latin typeface="华文彩云" pitchFamily="2" charset="-122"/>
                <a:ea typeface="华文彩云" pitchFamily="2" charset="-122"/>
                <a:cs typeface="+mn-ea"/>
              </a:rPr>
              <a:t>称谓：</a:t>
            </a:r>
          </a:p>
        </p:txBody>
      </p:sp>
      <p:sp>
        <p:nvSpPr>
          <p:cNvPr id="7" name="矩形 6"/>
          <p:cNvSpPr/>
          <p:nvPr/>
        </p:nvSpPr>
        <p:spPr>
          <a:xfrm>
            <a:off x="179512" y="2552710"/>
            <a:ext cx="6357213" cy="707886"/>
          </a:xfrm>
          <a:prstGeom prst="rect">
            <a:avLst/>
          </a:prstGeom>
          <a:noFill/>
          <a:ln w="9525">
            <a:noFill/>
            <a:miter/>
          </a:ln>
        </p:spPr>
        <p:txBody>
          <a:bodyPr wrap="square">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9pPr>
          </a:lstStyle>
          <a:p>
            <a:pPr>
              <a:defRPr/>
            </a:pP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19</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世纪法国伟大的作家之一</a:t>
            </a:r>
          </a:p>
        </p:txBody>
      </p:sp>
      <p:sp>
        <p:nvSpPr>
          <p:cNvPr id="8" name="文本框 27666"/>
          <p:cNvSpPr txBox="1"/>
          <p:nvPr/>
        </p:nvSpPr>
        <p:spPr>
          <a:xfrm>
            <a:off x="755576" y="3356992"/>
            <a:ext cx="2149475" cy="707886"/>
          </a:xfrm>
          <a:prstGeom prst="rect">
            <a:avLst/>
          </a:prstGeom>
          <a:noFill/>
          <a:ln w="9525">
            <a:noFill/>
            <a:miter/>
          </a:ln>
        </p:spPr>
        <p:txBody>
          <a:bodyPr>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9pPr>
          </a:lstStyle>
          <a:p>
            <a:pPr>
              <a:spcBef>
                <a:spcPct val="50000"/>
              </a:spcBef>
              <a:defRPr/>
            </a:pPr>
            <a:r>
              <a:rPr lang="zh-CN" altLang="en-US" sz="4000" b="1" noProof="1" smtClean="0">
                <a:solidFill>
                  <a:srgbClr val="FF0000"/>
                </a:solidFill>
                <a:effectLst>
                  <a:outerShdw blurRad="38100" dist="38100" dir="2700000" algn="tl">
                    <a:srgbClr val="000000">
                      <a:alpha val="43137"/>
                    </a:srgbClr>
                  </a:outerShdw>
                </a:effectLst>
                <a:latin typeface="华文彩云" pitchFamily="2" charset="-122"/>
                <a:ea typeface="华文彩云" pitchFamily="2" charset="-122"/>
                <a:cs typeface="+mn-ea"/>
              </a:rPr>
              <a:t>著作：</a:t>
            </a:r>
          </a:p>
        </p:txBody>
      </p:sp>
      <p:sp>
        <p:nvSpPr>
          <p:cNvPr id="9" name="文本框 27664"/>
          <p:cNvSpPr txBox="1"/>
          <p:nvPr/>
        </p:nvSpPr>
        <p:spPr>
          <a:xfrm>
            <a:off x="94091" y="4076260"/>
            <a:ext cx="2714625" cy="707886"/>
          </a:xfrm>
          <a:prstGeom prst="rect">
            <a:avLst/>
          </a:prstGeom>
          <a:noFill/>
          <a:ln w="9525">
            <a:noFill/>
            <a:miter/>
          </a:ln>
        </p:spPr>
        <p:txBody>
          <a:bodyPr>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9pPr>
          </a:lstStyle>
          <a:p>
            <a:pPr>
              <a:spcBef>
                <a:spcPct val="50000"/>
              </a:spcBef>
              <a:defRPr/>
            </a:pPr>
            <a:r>
              <a:rPr lang="en-US" altLang="zh-CN" sz="4000" b="1" noProof="1">
                <a:solidFill>
                  <a:srgbClr val="FF0000"/>
                </a:solidFill>
                <a:effectLst>
                  <a:outerShdw blurRad="38100" dist="38100" dir="2700000" algn="tl">
                    <a:srgbClr val="000000">
                      <a:alpha val="43137"/>
                    </a:srgbClr>
                  </a:outerShdw>
                </a:effectLst>
                <a:latin typeface="华文彩云" pitchFamily="2" charset="-122"/>
                <a:ea typeface="华文彩云" pitchFamily="2" charset="-122"/>
                <a:cs typeface="宋体" panose="02010600030101010101" pitchFamily="2" charset="-122"/>
              </a:rPr>
              <a:t> </a:t>
            </a:r>
            <a:r>
              <a:rPr lang="zh-CN" altLang="en-US" sz="4000" b="1" noProof="1" smtClean="0">
                <a:solidFill>
                  <a:srgbClr val="FF0000"/>
                </a:solidFill>
                <a:effectLst>
                  <a:outerShdw blurRad="38100" dist="38100" dir="2700000" algn="tl">
                    <a:srgbClr val="000000">
                      <a:alpha val="43137"/>
                    </a:srgbClr>
                  </a:outerShdw>
                </a:effectLst>
                <a:latin typeface="华文彩云" pitchFamily="2" charset="-122"/>
                <a:ea typeface="华文彩云" pitchFamily="2" charset="-122"/>
                <a:cs typeface="宋体" panose="02010600030101010101" pitchFamily="2" charset="-122"/>
              </a:rPr>
              <a:t>经典之作：</a:t>
            </a:r>
            <a:endParaRPr lang="zh-CN" altLang="en-US" sz="4000" b="1" noProof="1">
              <a:solidFill>
                <a:srgbClr val="FF0000"/>
              </a:solidFill>
              <a:effectLst>
                <a:outerShdw blurRad="38100" dist="38100" dir="2700000" algn="tl">
                  <a:srgbClr val="000000">
                    <a:alpha val="43137"/>
                  </a:srgbClr>
                </a:outerShdw>
              </a:effectLst>
              <a:latin typeface="华文彩云" pitchFamily="2" charset="-122"/>
              <a:ea typeface="华文彩云" pitchFamily="2" charset="-122"/>
              <a:cs typeface="宋体" panose="02010600030101010101" pitchFamily="2" charset="-122"/>
            </a:endParaRPr>
          </a:p>
        </p:txBody>
      </p:sp>
      <p:sp>
        <p:nvSpPr>
          <p:cNvPr id="10" name="文本框 27661"/>
          <p:cNvSpPr txBox="1"/>
          <p:nvPr/>
        </p:nvSpPr>
        <p:spPr>
          <a:xfrm>
            <a:off x="2617307" y="4094972"/>
            <a:ext cx="6347182" cy="646331"/>
          </a:xfrm>
          <a:prstGeom prst="rect">
            <a:avLst/>
          </a:prstGeom>
          <a:noFill/>
          <a:ln w="9525">
            <a:noFill/>
            <a:miter/>
          </a:ln>
        </p:spPr>
        <p:txBody>
          <a:bodyPr wrap="square">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9pPr>
          </a:lstStyle>
          <a:p>
            <a:pPr>
              <a:spcBef>
                <a:spcPct val="50000"/>
              </a:spcBef>
              <a:defRPr/>
            </a:pPr>
            <a:r>
              <a:rPr lang="en-US" altLang="zh-CN" sz="36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rPr>
              <a:t>《</a:t>
            </a:r>
            <a:r>
              <a:rPr lang="zh-CN" altLang="en-US" sz="3600" b="1" dirty="0">
                <a:solidFill>
                  <a:srgbClr val="0000CC"/>
                </a:solidFill>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rPr>
              <a:t>高老头</a:t>
            </a:r>
            <a:r>
              <a:rPr lang="en-US" altLang="zh-CN" sz="36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rPr>
              <a:t>》《</a:t>
            </a:r>
            <a:r>
              <a:rPr lang="zh-CN" altLang="en-US" sz="36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rPr>
              <a:t>欧也妮</a:t>
            </a:r>
            <a:r>
              <a:rPr lang="en-US" altLang="zh-CN" sz="36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rPr>
              <a:t>·</a:t>
            </a:r>
            <a:r>
              <a:rPr lang="zh-CN" altLang="en-US" sz="36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rPr>
              <a:t>葛朗台</a:t>
            </a:r>
            <a:r>
              <a:rPr lang="en-US" altLang="zh-CN" sz="3600" b="1" dirty="0">
                <a:solidFill>
                  <a:srgbClr val="0000CC"/>
                </a:solidFill>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rPr>
              <a:t>》</a:t>
            </a:r>
            <a:endParaRPr lang="zh-CN" altLang="en-US" sz="3600" b="1" dirty="0">
              <a:solidFill>
                <a:srgbClr val="0000CC"/>
              </a:solidFill>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endParaRPr>
          </a:p>
        </p:txBody>
      </p:sp>
      <p:sp>
        <p:nvSpPr>
          <p:cNvPr id="11" name="文本框 27664"/>
          <p:cNvSpPr txBox="1"/>
          <p:nvPr/>
        </p:nvSpPr>
        <p:spPr>
          <a:xfrm>
            <a:off x="586908" y="4941168"/>
            <a:ext cx="8305572" cy="1754326"/>
          </a:xfrm>
          <a:prstGeom prst="rect">
            <a:avLst/>
          </a:prstGeom>
          <a:noFill/>
          <a:ln w="9525">
            <a:noFill/>
            <a:miter/>
          </a:ln>
        </p:spPr>
        <p:txBody>
          <a:bodyPr wrap="square">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9pPr>
          </a:lstStyle>
          <a:p>
            <a:pPr>
              <a:spcBef>
                <a:spcPct val="50000"/>
              </a:spcBef>
              <a:defRPr/>
            </a:pPr>
            <a:r>
              <a:rPr lang="en-US" altLang="zh-CN" sz="3600" b="1" noProof="1">
                <a:solidFill>
                  <a:srgbClr val="0000CC"/>
                </a:solidFill>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rPr>
              <a:t> </a:t>
            </a:r>
            <a:r>
              <a:rPr lang="en-US" altLang="zh-CN" sz="3600" b="1" noProof="1" smtClean="0">
                <a:solidFill>
                  <a:srgbClr val="0000CC"/>
                </a:solidFill>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rPr>
              <a:t>     </a:t>
            </a:r>
            <a:r>
              <a:rPr lang="zh-CN" sz="3600" b="1" noProof="1" smtClean="0">
                <a:solidFill>
                  <a:srgbClr val="0000CC"/>
                </a:solidFill>
                <a:effectLst>
                  <a:outerShdw blurRad="38100" dist="38100" dir="2700000" algn="tl">
                    <a:srgbClr val="000000">
                      <a:alpha val="43137"/>
                    </a:srgbClr>
                  </a:outerShdw>
                </a:effectLst>
                <a:latin typeface="黑体" pitchFamily="2" charset="-122"/>
                <a:ea typeface="黑体" pitchFamily="2" charset="-122"/>
                <a:sym typeface="+mn-ea"/>
              </a:rPr>
              <a:t>再现</a:t>
            </a:r>
            <a:r>
              <a:rPr lang="zh-CN" sz="3600" b="1" noProof="1">
                <a:solidFill>
                  <a:srgbClr val="0000CC"/>
                </a:solidFill>
                <a:effectLst>
                  <a:outerShdw blurRad="38100" dist="38100" dir="2700000" algn="tl">
                    <a:srgbClr val="000000">
                      <a:alpha val="43137"/>
                    </a:srgbClr>
                  </a:outerShdw>
                </a:effectLst>
                <a:latin typeface="黑体" pitchFamily="2" charset="-122"/>
                <a:ea typeface="黑体" pitchFamily="2" charset="-122"/>
                <a:sym typeface="+mn-ea"/>
              </a:rPr>
              <a:t>了</a:t>
            </a:r>
            <a:r>
              <a:rPr lang="zh-CN" sz="3600" b="1" noProof="1" smtClean="0">
                <a:solidFill>
                  <a:srgbClr val="0000CC"/>
                </a:solidFill>
                <a:effectLst>
                  <a:outerShdw blurRad="38100" dist="38100" dir="2700000" algn="tl">
                    <a:srgbClr val="000000">
                      <a:alpha val="43137"/>
                    </a:srgbClr>
                  </a:outerShdw>
                </a:effectLst>
                <a:latin typeface="黑体" pitchFamily="2" charset="-122"/>
                <a:ea typeface="黑体" pitchFamily="2" charset="-122"/>
                <a:sym typeface="+mn-ea"/>
              </a:rPr>
              <a:t>法国</a:t>
            </a:r>
            <a:r>
              <a:rPr lang="en-US" altLang="zh-CN" sz="3600" b="1" noProof="1" smtClean="0">
                <a:solidFill>
                  <a:srgbClr val="0000CC"/>
                </a:solidFill>
                <a:effectLst>
                  <a:outerShdw blurRad="38100" dist="38100" dir="2700000" algn="tl">
                    <a:srgbClr val="000000">
                      <a:alpha val="43137"/>
                    </a:srgbClr>
                  </a:outerShdw>
                </a:effectLst>
                <a:latin typeface="黑体" pitchFamily="2" charset="-122"/>
                <a:ea typeface="黑体" pitchFamily="2" charset="-122"/>
                <a:sym typeface="+mn-ea"/>
              </a:rPr>
              <a:t>19</a:t>
            </a:r>
            <a:r>
              <a:rPr lang="zh-CN" sz="3600" b="1" noProof="1" smtClean="0">
                <a:solidFill>
                  <a:srgbClr val="0000CC"/>
                </a:solidFill>
                <a:effectLst>
                  <a:outerShdw blurRad="38100" dist="38100" dir="2700000" algn="tl">
                    <a:srgbClr val="000000">
                      <a:alpha val="43137"/>
                    </a:srgbClr>
                  </a:outerShdw>
                </a:effectLst>
                <a:latin typeface="黑体" pitchFamily="2" charset="-122"/>
                <a:ea typeface="黑体" pitchFamily="2" charset="-122"/>
                <a:sym typeface="+mn-ea"/>
              </a:rPr>
              <a:t>世纪</a:t>
            </a:r>
            <a:r>
              <a:rPr lang="zh-CN" sz="3600" b="1" noProof="1">
                <a:solidFill>
                  <a:srgbClr val="0000CC"/>
                </a:solidFill>
                <a:effectLst>
                  <a:outerShdw blurRad="38100" dist="38100" dir="2700000" algn="tl">
                    <a:srgbClr val="000000">
                      <a:alpha val="43137"/>
                    </a:srgbClr>
                  </a:outerShdw>
                </a:effectLst>
                <a:latin typeface="黑体" pitchFamily="2" charset="-122"/>
                <a:ea typeface="黑体" pitchFamily="2" charset="-122"/>
                <a:sym typeface="+mn-ea"/>
              </a:rPr>
              <a:t>早期纷繁复杂的社会图景，给后人留下了一部法国社会特别是巴黎上流社会的变迁史。</a:t>
            </a:r>
            <a:endParaRPr lang="zh-CN" altLang="en-US" sz="3600" b="1" noProof="1">
              <a:solidFill>
                <a:srgbClr val="0000CC"/>
              </a:solidFill>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endParaRPr>
          </a:p>
        </p:txBody>
      </p:sp>
      <p:sp>
        <p:nvSpPr>
          <p:cNvPr id="12" name="矩形 11"/>
          <p:cNvSpPr/>
          <p:nvPr/>
        </p:nvSpPr>
        <p:spPr>
          <a:xfrm>
            <a:off x="424587" y="4941168"/>
            <a:ext cx="1723549" cy="707886"/>
          </a:xfrm>
          <a:prstGeom prst="rect">
            <a:avLst/>
          </a:prstGeom>
        </p:spPr>
        <p:txBody>
          <a:bodyPr wrap="none">
            <a:spAutoFit/>
          </a:bodyPr>
          <a:lstStyle/>
          <a:p>
            <a:r>
              <a:rPr lang="zh-CN" altLang="en-US" sz="4000" b="1" noProof="1">
                <a:solidFill>
                  <a:srgbClr val="FF0000"/>
                </a:solidFill>
                <a:effectLst>
                  <a:outerShdw blurRad="38100" dist="38100" dir="2700000" algn="tl">
                    <a:srgbClr val="000000">
                      <a:alpha val="43137"/>
                    </a:srgbClr>
                  </a:outerShdw>
                </a:effectLst>
                <a:latin typeface="华文彩云" pitchFamily="2" charset="-122"/>
                <a:ea typeface="华文彩云" pitchFamily="2" charset="-122"/>
                <a:cs typeface="宋体" panose="02010600030101010101" pitchFamily="2" charset="-122"/>
              </a:rPr>
              <a:t>价值：</a:t>
            </a:r>
            <a:endParaRPr lang="zh-CN" altLang="en-US" sz="2800" dirty="0">
              <a:effectLst>
                <a:outerShdw blurRad="38100" dist="38100" dir="2700000" algn="tl">
                  <a:srgbClr val="000000">
                    <a:alpha val="43137"/>
                  </a:srgbClr>
                </a:outerShdw>
              </a:effectLst>
              <a:latin typeface="华文彩云" pitchFamily="2" charset="-122"/>
              <a:ea typeface="华文彩云" pitchFamily="2" charset="-122"/>
            </a:endParaRPr>
          </a:p>
        </p:txBody>
      </p:sp>
    </p:spTree>
    <p:extLst>
      <p:ext uri="{BB962C8B-B14F-4D97-AF65-F5344CB8AC3E}">
        <p14:creationId xmlns:p14="http://schemas.microsoft.com/office/powerpoint/2010/main" xmlns="" val="2126035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275856" y="129406"/>
            <a:ext cx="3663182" cy="923330"/>
          </a:xfrm>
          <a:prstGeom prst="rect">
            <a:avLst/>
          </a:prstGeom>
          <a:noFill/>
        </p:spPr>
        <p:txBody>
          <a:bodyPr wrap="none" lIns="91440" tIns="45720" rIns="91440" bIns="45720">
            <a:spAutoFit/>
          </a:bodyPr>
          <a:lstStyle/>
          <a:p>
            <a:pPr algn="ctr"/>
            <a:r>
              <a:rPr lang="en-US" altLang="zh-CN" sz="5400" b="1" cap="none" spc="0" dirty="0" smtClean="0">
                <a:ln w="10541" cmpd="sng">
                  <a:solidFill>
                    <a:schemeClr val="accent1">
                      <a:shade val="88000"/>
                      <a:satMod val="110000"/>
                    </a:schemeClr>
                  </a:solidFill>
                  <a:prstDash val="solid"/>
                </a:ln>
                <a:solidFill>
                  <a:srgbClr val="C00000"/>
                </a:solidFill>
                <a:effectLst>
                  <a:outerShdw blurRad="38100" dist="38100" dir="2700000" algn="tl">
                    <a:srgbClr val="000000">
                      <a:alpha val="43137"/>
                    </a:srgbClr>
                  </a:outerShdw>
                </a:effectLst>
              </a:rPr>
              <a:t>《</a:t>
            </a:r>
            <a:r>
              <a:rPr lang="zh-CN" altLang="en-US" sz="5400" b="1" cap="none" spc="0" dirty="0" smtClean="0">
                <a:ln w="10541" cmpd="sng">
                  <a:solidFill>
                    <a:schemeClr val="accent1">
                      <a:shade val="88000"/>
                      <a:satMod val="110000"/>
                    </a:schemeClr>
                  </a:solidFill>
                  <a:prstDash val="solid"/>
                </a:ln>
                <a:solidFill>
                  <a:srgbClr val="C00000"/>
                </a:solidFill>
                <a:effectLst>
                  <a:outerShdw blurRad="38100" dist="38100" dir="2700000" algn="tl">
                    <a:srgbClr val="000000">
                      <a:alpha val="43137"/>
                    </a:srgbClr>
                  </a:outerShdw>
                </a:effectLst>
              </a:rPr>
              <a:t>高老头</a:t>
            </a:r>
            <a:r>
              <a:rPr lang="en-US" altLang="zh-CN" sz="5400" b="1" cap="none" spc="0" dirty="0" smtClean="0">
                <a:ln w="10541" cmpd="sng">
                  <a:solidFill>
                    <a:schemeClr val="accent1">
                      <a:shade val="88000"/>
                      <a:satMod val="110000"/>
                    </a:schemeClr>
                  </a:solidFill>
                  <a:prstDash val="solid"/>
                </a:ln>
                <a:solidFill>
                  <a:srgbClr val="C00000"/>
                </a:solidFill>
                <a:effectLst>
                  <a:outerShdw blurRad="38100" dist="38100" dir="2700000" algn="tl">
                    <a:srgbClr val="000000">
                      <a:alpha val="43137"/>
                    </a:srgbClr>
                  </a:outerShdw>
                </a:effectLst>
              </a:rPr>
              <a:t>》</a:t>
            </a:r>
            <a:endParaRPr lang="zh-CN" altLang="en-US" sz="5400" b="1" cap="none" spc="0" dirty="0">
              <a:ln w="10541" cmpd="sng">
                <a:solidFill>
                  <a:schemeClr val="accent1">
                    <a:shade val="88000"/>
                    <a:satMod val="110000"/>
                  </a:schemeClr>
                </a:solidFill>
                <a:prstDash val="solid"/>
              </a:ln>
              <a:solidFill>
                <a:srgbClr val="C00000"/>
              </a:solidFill>
              <a:effectLst>
                <a:outerShdw blurRad="38100" dist="38100" dir="2700000" algn="tl">
                  <a:srgbClr val="000000">
                    <a:alpha val="43137"/>
                  </a:srgbClr>
                </a:outerShdw>
              </a:effectLst>
            </a:endParaRPr>
          </a:p>
        </p:txBody>
      </p:sp>
      <p:pic>
        <p:nvPicPr>
          <p:cNvPr id="23554" name="Picture 2" descr="https://pic.baike.soso.com/ugc/baikepic2/26637/20170823210446-1261259472_jpg_200_296_14057.jpg/0"/>
          <p:cNvPicPr>
            <a:picLocks noChangeAspect="1" noChangeArrowheads="1"/>
          </p:cNvPicPr>
          <p:nvPr/>
        </p:nvPicPr>
        <p:blipFill>
          <a:blip r:embed="rId2" cstate="print"/>
          <a:srcRect/>
          <a:stretch>
            <a:fillRect/>
          </a:stretch>
        </p:blipFill>
        <p:spPr bwMode="auto">
          <a:xfrm>
            <a:off x="6588224" y="10352"/>
            <a:ext cx="2555776" cy="3782550"/>
          </a:xfrm>
          <a:prstGeom prst="rect">
            <a:avLst/>
          </a:prstGeom>
          <a:noFill/>
        </p:spPr>
      </p:pic>
      <p:sp>
        <p:nvSpPr>
          <p:cNvPr id="6" name="矩形 5"/>
          <p:cNvSpPr/>
          <p:nvPr/>
        </p:nvSpPr>
        <p:spPr>
          <a:xfrm>
            <a:off x="395536" y="1124744"/>
            <a:ext cx="8460432" cy="5632311"/>
          </a:xfrm>
          <a:prstGeom prst="rect">
            <a:avLst/>
          </a:prstGeom>
        </p:spPr>
        <p:txBody>
          <a:bodyPr wrap="square">
            <a:spAutoFit/>
          </a:bodyPr>
          <a:lstStyle/>
          <a:p>
            <a:r>
              <a:rPr lang="zh-CN"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《高老头》的主人公高老头</a:t>
            </a:r>
            <a:endPar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endParaRPr>
          </a:p>
          <a:p>
            <a:r>
              <a:rPr lang="zh-CN"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出身寒微，后来做粮食承包</a:t>
            </a:r>
            <a:endPar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endParaRPr>
          </a:p>
          <a:p>
            <a:r>
              <a:rPr lang="zh-CN"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商发了大财。他把大部分财</a:t>
            </a:r>
            <a:endPar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endParaRPr>
          </a:p>
          <a:p>
            <a:r>
              <a:rPr lang="zh-CN"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产给两个女儿作陪嫁，后来</a:t>
            </a:r>
            <a:endPar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endParaRPr>
          </a:p>
          <a:p>
            <a:r>
              <a:rPr lang="zh-CN"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却被女儿抛弃，一贫如洗，孤苦伶仃地病死在一家小公寓的阁楼上。《高老头》反映出在一切为了金钱的资本主义社会里，家庭也成为人们相互欺骗和掠夺的场所。</a:t>
            </a:r>
            <a:endParaRPr lang="zh-CN"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endParaRPr>
          </a:p>
        </p:txBody>
      </p:sp>
      <p:sp>
        <p:nvSpPr>
          <p:cNvPr id="7" name="WordArt 6"/>
          <p:cNvSpPr>
            <a:spLocks noChangeArrowheads="1" noChangeShapeType="1" noTextEdit="1"/>
          </p:cNvSpPr>
          <p:nvPr/>
        </p:nvSpPr>
        <p:spPr bwMode="auto">
          <a:xfrm>
            <a:off x="107504" y="188640"/>
            <a:ext cx="3240087" cy="865517"/>
          </a:xfrm>
          <a:prstGeom prst="rect">
            <a:avLst/>
          </a:prstGeom>
        </p:spPr>
        <p:txBody>
          <a:bodyPr wrap="none" fromWordArt="1">
            <a:prstTxWarp prst="textPlain">
              <a:avLst>
                <a:gd name="adj" fmla="val 50000"/>
              </a:avLst>
            </a:prstTxWarp>
          </a:bodyPr>
          <a:lstStyle/>
          <a:p>
            <a:pPr algn="ctr"/>
            <a:r>
              <a:rPr lang="zh-CN" altLang="en-US" sz="3600" b="1" kern="10" dirty="0" smtClean="0">
                <a:ln w="38100">
                  <a:solidFill>
                    <a:srgbClr val="FF0000"/>
                  </a:solidFill>
                  <a:round/>
                  <a:headEnd/>
                  <a:tailEnd/>
                </a:ln>
                <a:solidFill>
                  <a:srgbClr val="3333CC"/>
                </a:solidFill>
                <a:latin typeface="隶书"/>
                <a:ea typeface="隶书"/>
              </a:rPr>
              <a:t>相关史事</a:t>
            </a:r>
            <a:endParaRPr lang="zh-CN" altLang="en-US" sz="3600" b="1" kern="10" dirty="0">
              <a:ln w="38100">
                <a:solidFill>
                  <a:srgbClr val="FF0000"/>
                </a:solidFill>
                <a:round/>
                <a:headEnd/>
                <a:tailEnd/>
              </a:ln>
              <a:solidFill>
                <a:srgbClr val="3333CC"/>
              </a:solidFill>
              <a:latin typeface="隶书"/>
              <a:ea typeface="隶书"/>
            </a:endParaRPr>
          </a:p>
        </p:txBody>
      </p:sp>
    </p:spTree>
    <p:extLst>
      <p:ext uri="{BB962C8B-B14F-4D97-AF65-F5344CB8AC3E}">
        <p14:creationId xmlns:p14="http://schemas.microsoft.com/office/powerpoint/2010/main" xmlns="" val="38897102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https://pic.baike.soso.com/ugc/baikepic2/15507/20180823163514-1008787804_jpg_600_854_107130.jpg/0"/>
          <p:cNvPicPr>
            <a:picLocks noChangeAspect="1" noChangeArrowheads="1"/>
          </p:cNvPicPr>
          <p:nvPr/>
        </p:nvPicPr>
        <p:blipFill>
          <a:blip r:embed="rId2" cstate="print"/>
          <a:srcRect/>
          <a:stretch>
            <a:fillRect/>
          </a:stretch>
        </p:blipFill>
        <p:spPr bwMode="auto">
          <a:xfrm>
            <a:off x="6397625" y="0"/>
            <a:ext cx="2746375" cy="3909009"/>
          </a:xfrm>
          <a:prstGeom prst="rect">
            <a:avLst/>
          </a:prstGeom>
          <a:noFill/>
        </p:spPr>
      </p:pic>
      <p:sp>
        <p:nvSpPr>
          <p:cNvPr id="2" name="矩形 1"/>
          <p:cNvSpPr/>
          <p:nvPr/>
        </p:nvSpPr>
        <p:spPr>
          <a:xfrm>
            <a:off x="323528" y="182786"/>
            <a:ext cx="5410200" cy="769441"/>
          </a:xfrm>
          <a:prstGeom prst="rect">
            <a:avLst/>
          </a:prstGeom>
          <a:noFill/>
        </p:spPr>
        <p:txBody>
          <a:bodyPr wrap="square" lIns="91440" tIns="45720" rIns="91440" bIns="45720">
            <a:spAutoFit/>
          </a:bodyPr>
          <a:lstStyle/>
          <a:p>
            <a:pPr algn="ctr"/>
            <a:r>
              <a:rPr lang="en-US" altLang="zh-CN" sz="4400" b="1" cap="none" spc="0" dirty="0" smtClean="0">
                <a:ln w="10541" cmpd="sng">
                  <a:solidFill>
                    <a:schemeClr val="accent1">
                      <a:shade val="88000"/>
                      <a:satMod val="110000"/>
                    </a:schemeClr>
                  </a:solidFill>
                  <a:prstDash val="solid"/>
                </a:ln>
                <a:solidFill>
                  <a:srgbClr val="C00000"/>
                </a:solidFill>
                <a:effectLst>
                  <a:outerShdw blurRad="38100" dist="38100" dir="2700000" algn="tl">
                    <a:srgbClr val="000000">
                      <a:alpha val="43137"/>
                    </a:srgbClr>
                  </a:outerShdw>
                </a:effectLst>
                <a:latin typeface="黑体" pitchFamily="2" charset="-122"/>
                <a:ea typeface="黑体" pitchFamily="2" charset="-122"/>
              </a:rPr>
              <a:t>《</a:t>
            </a:r>
            <a:r>
              <a:rPr lang="zh-CN" altLang="zh-CN" sz="4400" b="1" dirty="0" smtClean="0">
                <a:solidFill>
                  <a:srgbClr val="C00000"/>
                </a:solidFill>
                <a:effectLst>
                  <a:outerShdw blurRad="38100" dist="38100" dir="2700000" algn="tl">
                    <a:srgbClr val="000000">
                      <a:alpha val="43137"/>
                    </a:srgbClr>
                  </a:outerShdw>
                </a:effectLst>
                <a:latin typeface="黑体" pitchFamily="2" charset="-122"/>
                <a:ea typeface="黑体" pitchFamily="2" charset="-122"/>
              </a:rPr>
              <a:t>欧也妮</a:t>
            </a:r>
            <a:r>
              <a:rPr lang="en-US" altLang="zh-CN" sz="4400" b="1" dirty="0" smtClean="0">
                <a:solidFill>
                  <a:srgbClr val="C00000"/>
                </a:solidFill>
                <a:effectLst>
                  <a:outerShdw blurRad="38100" dist="38100" dir="2700000" algn="tl">
                    <a:srgbClr val="000000">
                      <a:alpha val="43137"/>
                    </a:srgbClr>
                  </a:outerShdw>
                </a:effectLst>
                <a:latin typeface="黑体" pitchFamily="2" charset="-122"/>
                <a:ea typeface="黑体" pitchFamily="2" charset="-122"/>
              </a:rPr>
              <a:t>·</a:t>
            </a:r>
            <a:r>
              <a:rPr lang="zh-CN" altLang="zh-CN" sz="4400" b="1" dirty="0" smtClean="0">
                <a:solidFill>
                  <a:srgbClr val="C00000"/>
                </a:solidFill>
                <a:effectLst>
                  <a:outerShdw blurRad="38100" dist="38100" dir="2700000" algn="tl">
                    <a:srgbClr val="000000">
                      <a:alpha val="43137"/>
                    </a:srgbClr>
                  </a:outerShdw>
                </a:effectLst>
                <a:latin typeface="黑体" pitchFamily="2" charset="-122"/>
                <a:ea typeface="黑体" pitchFamily="2" charset="-122"/>
              </a:rPr>
              <a:t>葛朗台</a:t>
            </a:r>
            <a:r>
              <a:rPr lang="en-US" altLang="zh-CN" sz="4400" b="1" cap="none" spc="0" dirty="0" smtClean="0">
                <a:ln w="10541" cmpd="sng">
                  <a:solidFill>
                    <a:schemeClr val="accent1">
                      <a:shade val="88000"/>
                      <a:satMod val="110000"/>
                    </a:schemeClr>
                  </a:solidFill>
                  <a:prstDash val="solid"/>
                </a:ln>
                <a:solidFill>
                  <a:srgbClr val="C00000"/>
                </a:solidFill>
                <a:effectLst>
                  <a:outerShdw blurRad="38100" dist="38100" dir="2700000" algn="tl">
                    <a:srgbClr val="000000">
                      <a:alpha val="43137"/>
                    </a:srgbClr>
                  </a:outerShdw>
                </a:effectLst>
                <a:latin typeface="黑体" pitchFamily="2" charset="-122"/>
                <a:ea typeface="黑体" pitchFamily="2" charset="-122"/>
              </a:rPr>
              <a:t>》</a:t>
            </a:r>
            <a:endParaRPr lang="zh-CN" altLang="en-US" sz="4400" b="1" cap="none" spc="0" dirty="0">
              <a:ln w="10541" cmpd="sng">
                <a:solidFill>
                  <a:schemeClr val="accent1">
                    <a:shade val="88000"/>
                    <a:satMod val="110000"/>
                  </a:schemeClr>
                </a:solidFill>
                <a:prstDash val="solid"/>
              </a:ln>
              <a:solidFill>
                <a:srgbClr val="C00000"/>
              </a:solidFill>
              <a:effectLst>
                <a:outerShdw blurRad="38100" dist="38100" dir="2700000" algn="tl">
                  <a:srgbClr val="000000">
                    <a:alpha val="43137"/>
                  </a:srgbClr>
                </a:outerShdw>
              </a:effectLst>
              <a:latin typeface="黑体" pitchFamily="2" charset="-122"/>
              <a:ea typeface="黑体" pitchFamily="2" charset="-122"/>
            </a:endParaRPr>
          </a:p>
        </p:txBody>
      </p:sp>
      <p:sp>
        <p:nvSpPr>
          <p:cNvPr id="3" name="矩形 2"/>
          <p:cNvSpPr/>
          <p:nvPr/>
        </p:nvSpPr>
        <p:spPr>
          <a:xfrm>
            <a:off x="323528" y="980728"/>
            <a:ext cx="8496944" cy="5632311"/>
          </a:xfrm>
          <a:prstGeom prst="rect">
            <a:avLst/>
          </a:prstGeom>
        </p:spPr>
        <p:txBody>
          <a:bodyPr wrap="square">
            <a:spAutoFit/>
          </a:bodyPr>
          <a:lstStyle/>
          <a:p>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小说叙述了一个金钱毁灭人</a:t>
            </a:r>
            <a:endPar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endParaRPr>
          </a:p>
          <a:p>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性和造成家庭悲剧的故事，</a:t>
            </a:r>
            <a:endPar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endParaRPr>
          </a:p>
          <a:p>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围绕欧也妮的爱情悲剧这一</a:t>
            </a:r>
            <a:endPar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endParaRPr>
          </a:p>
          <a:p>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中心事件，以葛朗台家庭内</a:t>
            </a:r>
            <a:endPar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endParaRPr>
          </a:p>
          <a:p>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专制所掀起的阵阵波澜、家</a:t>
            </a:r>
            <a:endPar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endParaRPr>
          </a:p>
          <a:p>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庭外银行家和公证人两户之间的明争暗斗和欧也妮对夏尔</a:t>
            </a: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葛朗台倾心相爱而查理背信弃义的痛苦的人世遭遇三条相互交织的情节线索连串小说。</a:t>
            </a:r>
            <a:endPar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endParaRPr>
          </a:p>
        </p:txBody>
      </p:sp>
      <p:sp>
        <p:nvSpPr>
          <p:cNvPr id="7" name="矩形 6"/>
          <p:cNvSpPr/>
          <p:nvPr/>
        </p:nvSpPr>
        <p:spPr>
          <a:xfrm>
            <a:off x="683568" y="3461073"/>
            <a:ext cx="8043863" cy="2308324"/>
          </a:xfrm>
          <a:prstGeom prst="rect">
            <a:avLst/>
          </a:prstGeom>
          <a:solidFill>
            <a:schemeClr val="bg1"/>
          </a:solidFill>
          <a:ln w="9525">
            <a:noFill/>
            <a:miter/>
          </a:ln>
        </p:spPr>
        <p:txBody>
          <a:bodyPr anchor="ctr">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9pPr>
          </a:lstStyle>
          <a:p>
            <a:pPr>
              <a:defRPr/>
            </a:pPr>
            <a:r>
              <a:rPr lang="zh-CN" altLang="en-US" sz="48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拿破仑用宝剑未能完成的事业，我将用笔杆来完成。</a:t>
            </a:r>
            <a:endParaRPr lang="en-US" altLang="zh-CN" sz="48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endParaRPr>
          </a:p>
          <a:p>
            <a:pPr>
              <a:defRPr/>
            </a:pPr>
            <a:r>
              <a:rPr lang="en-US" altLang="zh-CN" sz="4800" b="1" dirty="0">
                <a:solidFill>
                  <a:srgbClr val="FF0000"/>
                </a:solidFill>
                <a:effectLst>
                  <a:outerShdw blurRad="38100" dist="38100" dir="2700000" algn="tl">
                    <a:srgbClr val="000000">
                      <a:alpha val="43137"/>
                    </a:srgbClr>
                  </a:outerShdw>
                </a:effectLst>
                <a:latin typeface="黑体" pitchFamily="2" charset="-122"/>
                <a:ea typeface="黑体" pitchFamily="2" charset="-122"/>
              </a:rPr>
              <a:t> </a:t>
            </a:r>
            <a:r>
              <a:rPr lang="en-US" altLang="zh-CN" sz="48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        </a:t>
            </a:r>
            <a:r>
              <a:rPr lang="zh-CN" altLang="en-US" sz="48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    </a:t>
            </a:r>
            <a:r>
              <a:rPr lang="en-US" altLang="zh-CN" sz="48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a:t>
            </a:r>
            <a:r>
              <a:rPr lang="zh-CN" altLang="en-US" sz="48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巴尔扎克</a:t>
            </a:r>
            <a:endParaRPr lang="zh-CN" altLang="en-US" sz="4800" b="1" dirty="0">
              <a:solidFill>
                <a:srgbClr val="FF0000"/>
              </a:solidFill>
              <a:effectLst>
                <a:outerShdw blurRad="38100" dist="38100" dir="2700000" algn="tl">
                  <a:srgbClr val="000000">
                    <a:alpha val="43137"/>
                  </a:srgbClr>
                </a:outerShdw>
              </a:effectLst>
              <a:latin typeface="黑体" pitchFamily="2" charset="-122"/>
              <a:ea typeface="黑体" pitchFamily="2" charset="-122"/>
            </a:endParaRPr>
          </a:p>
        </p:txBody>
      </p:sp>
    </p:spTree>
    <p:extLst>
      <p:ext uri="{BB962C8B-B14F-4D97-AF65-F5344CB8AC3E}">
        <p14:creationId xmlns:p14="http://schemas.microsoft.com/office/powerpoint/2010/main" xmlns="" val="2490054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3"/>
          <p:cNvSpPr txBox="1">
            <a:spLocks noChangeArrowheads="1"/>
          </p:cNvSpPr>
          <p:nvPr/>
        </p:nvSpPr>
        <p:spPr bwMode="auto">
          <a:xfrm>
            <a:off x="395288" y="116632"/>
            <a:ext cx="5624512" cy="10080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44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2</a:t>
            </a:r>
            <a:r>
              <a:rPr lang="zh-CN" altLang="en-US" sz="44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、托尔斯泰</a:t>
            </a:r>
            <a:endParaRPr lang="zh-CN" altLang="en-US" sz="4400" b="1" dirty="0">
              <a:solidFill>
                <a:srgbClr val="FF0000"/>
              </a:solidFill>
              <a:effectLst>
                <a:outerShdw blurRad="38100" dist="38100" dir="2700000" algn="tl">
                  <a:srgbClr val="000000">
                    <a:alpha val="43137"/>
                  </a:srgbClr>
                </a:outerShdw>
              </a:effectLst>
              <a:latin typeface="黑体" pitchFamily="2" charset="-122"/>
              <a:ea typeface="黑体" pitchFamily="2" charset="-122"/>
            </a:endParaRPr>
          </a:p>
        </p:txBody>
      </p:sp>
      <p:sp>
        <p:nvSpPr>
          <p:cNvPr id="11" name="Text Box 4"/>
          <p:cNvSpPr txBox="1">
            <a:spLocks noChangeArrowheads="1"/>
          </p:cNvSpPr>
          <p:nvPr/>
        </p:nvSpPr>
        <p:spPr bwMode="auto">
          <a:xfrm>
            <a:off x="611188" y="1124744"/>
            <a:ext cx="3024187"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spcBef>
                <a:spcPct val="50000"/>
              </a:spcBef>
              <a:defRPr/>
            </a:pPr>
            <a:r>
              <a:rPr lang="zh-CN" altLang="en-US" sz="40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主要作品：</a:t>
            </a:r>
          </a:p>
        </p:txBody>
      </p:sp>
      <p:sp>
        <p:nvSpPr>
          <p:cNvPr id="12" name="Text Box 5"/>
          <p:cNvSpPr txBox="1">
            <a:spLocks noChangeArrowheads="1"/>
          </p:cNvSpPr>
          <p:nvPr/>
        </p:nvSpPr>
        <p:spPr bwMode="auto">
          <a:xfrm>
            <a:off x="323528" y="1833181"/>
            <a:ext cx="5616575" cy="132343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defRPr/>
            </a:pPr>
            <a:r>
              <a:rPr lang="en-US"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战争与和平</a:t>
            </a:r>
            <a:r>
              <a:rPr lang="en-US"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复活</a:t>
            </a:r>
            <a:r>
              <a:rPr lang="en-US"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a:t>
            </a:r>
          </a:p>
          <a:p>
            <a:pPr>
              <a:spcBef>
                <a:spcPts val="0"/>
              </a:spcBef>
              <a:defRPr/>
            </a:pP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安娜 卡列尼娜</a:t>
            </a: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endParaRPr lang="en-US"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886482" y="477689"/>
            <a:ext cx="3206750" cy="45354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5" name="文本框 27664"/>
          <p:cNvSpPr txBox="1"/>
          <p:nvPr/>
        </p:nvSpPr>
        <p:spPr>
          <a:xfrm>
            <a:off x="611188" y="3284984"/>
            <a:ext cx="1585912" cy="707886"/>
          </a:xfrm>
          <a:prstGeom prst="rect">
            <a:avLst/>
          </a:prstGeom>
          <a:noFill/>
          <a:ln w="9525">
            <a:noFill/>
            <a:miter/>
          </a:ln>
        </p:spPr>
        <p:txBody>
          <a:bodyPr>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9pPr>
          </a:lstStyle>
          <a:p>
            <a:pPr>
              <a:spcBef>
                <a:spcPct val="50000"/>
              </a:spcBef>
              <a:defRPr/>
            </a:pPr>
            <a:r>
              <a:rPr lang="en-US" altLang="zh-CN" sz="4000" b="1" noProof="1">
                <a:solidFill>
                  <a:srgbClr val="FF0000"/>
                </a:solidFill>
                <a:effectLst>
                  <a:outerShdw blurRad="38100" dist="38100" dir="2700000" algn="tl">
                    <a:srgbClr val="000000">
                      <a:alpha val="43137"/>
                    </a:srgbClr>
                  </a:outerShdw>
                </a:effectLst>
                <a:latin typeface="华文彩云" pitchFamily="2" charset="-122"/>
                <a:ea typeface="华文彩云" pitchFamily="2" charset="-122"/>
                <a:cs typeface="宋体" panose="02010600030101010101" pitchFamily="2" charset="-122"/>
              </a:rPr>
              <a:t> </a:t>
            </a:r>
            <a:r>
              <a:rPr lang="zh-CN" altLang="en-US" sz="4000" b="1" noProof="1" smtClean="0">
                <a:solidFill>
                  <a:srgbClr val="FF0000"/>
                </a:solidFill>
                <a:effectLst>
                  <a:outerShdw blurRad="38100" dist="38100" dir="2700000" algn="tl">
                    <a:srgbClr val="000000">
                      <a:alpha val="43137"/>
                    </a:srgbClr>
                  </a:outerShdw>
                </a:effectLst>
                <a:latin typeface="华文彩云" pitchFamily="2" charset="-122"/>
                <a:ea typeface="华文彩云" pitchFamily="2" charset="-122"/>
                <a:cs typeface="宋体" panose="02010600030101010101" pitchFamily="2" charset="-122"/>
              </a:rPr>
              <a:t>评价：</a:t>
            </a:r>
            <a:endParaRPr lang="zh-CN" altLang="en-US" sz="4000" b="1" noProof="1">
              <a:solidFill>
                <a:srgbClr val="FF0000"/>
              </a:solidFill>
              <a:effectLst>
                <a:outerShdw blurRad="38100" dist="38100" dir="2700000" algn="tl">
                  <a:srgbClr val="000000">
                    <a:alpha val="43137"/>
                  </a:srgbClr>
                </a:outerShdw>
              </a:effectLst>
              <a:latin typeface="华文彩云" pitchFamily="2" charset="-122"/>
              <a:ea typeface="华文彩云" pitchFamily="2" charset="-122"/>
              <a:cs typeface="宋体" panose="02010600030101010101" pitchFamily="2" charset="-122"/>
            </a:endParaRPr>
          </a:p>
        </p:txBody>
      </p:sp>
      <p:sp>
        <p:nvSpPr>
          <p:cNvPr id="16" name="TextBox 15"/>
          <p:cNvSpPr txBox="1">
            <a:spLocks noChangeArrowheads="1"/>
          </p:cNvSpPr>
          <p:nvPr/>
        </p:nvSpPr>
        <p:spPr bwMode="auto">
          <a:xfrm>
            <a:off x="467544" y="4005064"/>
            <a:ext cx="6210846"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被称为“俄国革命的镜子”</a:t>
            </a:r>
          </a:p>
        </p:txBody>
      </p:sp>
      <p:sp>
        <p:nvSpPr>
          <p:cNvPr id="17" name="矩形 16"/>
          <p:cNvSpPr/>
          <p:nvPr/>
        </p:nvSpPr>
        <p:spPr>
          <a:xfrm>
            <a:off x="3786188" y="266720"/>
            <a:ext cx="4883150" cy="707886"/>
          </a:xfrm>
          <a:prstGeom prst="rect">
            <a:avLst/>
          </a:prstGeom>
          <a:noFill/>
          <a:ln w="9525">
            <a:noFill/>
            <a:miter/>
          </a:ln>
        </p:spPr>
        <p:txBody>
          <a:bodyPr>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9pPr>
          </a:lstStyle>
          <a:p>
            <a:pPr>
              <a:defRPr/>
            </a:pPr>
            <a:r>
              <a:rPr lang="zh-CN" altLang="en-US" sz="4000" b="1" dirty="0" smtClean="0">
                <a:solidFill>
                  <a:srgbClr val="000099"/>
                </a:solidFill>
                <a:effectLst>
                  <a:outerShdw blurRad="38100" dist="38100" dir="2700000" algn="tl">
                    <a:srgbClr val="000000">
                      <a:alpha val="43137"/>
                    </a:srgbClr>
                  </a:outerShdw>
                </a:effectLst>
                <a:latin typeface="黑体" pitchFamily="2" charset="-122"/>
                <a:ea typeface="黑体" pitchFamily="2" charset="-122"/>
              </a:rPr>
              <a:t>俄国伟大作家</a:t>
            </a:r>
          </a:p>
        </p:txBody>
      </p:sp>
      <p:sp>
        <p:nvSpPr>
          <p:cNvPr id="18" name="矩形 17"/>
          <p:cNvSpPr/>
          <p:nvPr/>
        </p:nvSpPr>
        <p:spPr>
          <a:xfrm>
            <a:off x="395288" y="5207689"/>
            <a:ext cx="8497192" cy="1323439"/>
          </a:xfrm>
          <a:prstGeom prst="rect">
            <a:avLst/>
          </a:prstGeom>
          <a:noFill/>
          <a:ln w="9525">
            <a:noFill/>
            <a:miter/>
          </a:ln>
        </p:spPr>
        <p:txBody>
          <a:bodyPr wrap="square" anchor="ctr">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9pPr>
          </a:lstStyle>
          <a:p>
            <a:pPr>
              <a:defRPr/>
            </a:pPr>
            <a:r>
              <a:rPr lang="zh-CN" altLang="en-US" sz="4000" b="1" dirty="0" smtClean="0">
                <a:solidFill>
                  <a:srgbClr val="003300"/>
                </a:solidFill>
                <a:effectLst>
                  <a:outerShdw blurRad="38100" dist="38100" dir="2700000" algn="tl">
                    <a:srgbClr val="000000">
                      <a:alpha val="43137"/>
                    </a:srgbClr>
                  </a:outerShdw>
                </a:effectLst>
                <a:latin typeface="黑体" pitchFamily="2" charset="-122"/>
                <a:ea typeface="黑体" pitchFamily="2" charset="-122"/>
              </a:rPr>
              <a:t>一个人不是因为美丽而可爱，而是因为可爱而美丽。</a:t>
            </a:r>
            <a:r>
              <a:rPr lang="en-US" altLang="zh-CN" sz="4000" b="1" dirty="0" smtClean="0">
                <a:solidFill>
                  <a:srgbClr val="003300"/>
                </a:solidFill>
                <a:effectLst>
                  <a:outerShdw blurRad="38100" dist="38100" dir="2700000" algn="tl">
                    <a:srgbClr val="000000">
                      <a:alpha val="43137"/>
                    </a:srgbClr>
                  </a:outerShdw>
                </a:effectLst>
                <a:latin typeface="黑体" pitchFamily="2" charset="-122"/>
                <a:ea typeface="黑体" pitchFamily="2" charset="-122"/>
              </a:rPr>
              <a:t>      ——</a:t>
            </a:r>
            <a:r>
              <a:rPr lang="zh-CN" altLang="en-US" sz="4000" b="1" dirty="0" smtClean="0">
                <a:solidFill>
                  <a:srgbClr val="003300"/>
                </a:solidFill>
                <a:effectLst>
                  <a:outerShdw blurRad="38100" dist="38100" dir="2700000" algn="tl">
                    <a:srgbClr val="000000">
                      <a:alpha val="43137"/>
                    </a:srgbClr>
                  </a:outerShdw>
                </a:effectLst>
                <a:latin typeface="黑体" pitchFamily="2" charset="-122"/>
                <a:ea typeface="黑体" pitchFamily="2" charset="-122"/>
              </a:rPr>
              <a:t>托尔斯泰</a:t>
            </a:r>
            <a:endParaRPr lang="zh-CN" altLang="en-US" sz="4000" b="1" dirty="0">
              <a:solidFill>
                <a:srgbClr val="003300"/>
              </a:solidFill>
              <a:effectLst>
                <a:outerShdw blurRad="38100" dist="38100" dir="2700000" algn="tl">
                  <a:srgbClr val="000000">
                    <a:alpha val="43137"/>
                  </a:srgbClr>
                </a:outerShdw>
              </a:effectLst>
              <a:latin typeface="黑体" pitchFamily="2" charset="-122"/>
              <a:ea typeface="黑体" pitchFamily="2" charset="-122"/>
            </a:endParaRPr>
          </a:p>
        </p:txBody>
      </p:sp>
    </p:spTree>
    <p:extLst>
      <p:ext uri="{BB962C8B-B14F-4D97-AF65-F5344CB8AC3E}">
        <p14:creationId xmlns:p14="http://schemas.microsoft.com/office/powerpoint/2010/main" xmlns="" val="34046720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par>
                          <p:cTn id="22" fill="hold">
                            <p:stCondLst>
                              <p:cond delay="500"/>
                            </p:stCondLst>
                            <p:childTnLst>
                              <p:par>
                                <p:cTn id="23" presetID="1"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6" grpId="0"/>
      <p:bldP spid="17" grpId="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1198230764_1_b">
            <a:hlinkClick r:id="rId2"/>
          </p:cNvPr>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35156"/>
            <a:ext cx="4674447" cy="68228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7652" name="Text Box 4"/>
          <p:cNvSpPr txBox="1">
            <a:spLocks noChangeArrowheads="1"/>
          </p:cNvSpPr>
          <p:nvPr/>
        </p:nvSpPr>
        <p:spPr bwMode="auto">
          <a:xfrm>
            <a:off x="4624387" y="425053"/>
            <a:ext cx="4556125" cy="41560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spcBef>
                <a:spcPct val="50000"/>
              </a:spcBef>
              <a:defRPr/>
            </a:pPr>
            <a:r>
              <a:rPr kumimoji="1" lang="zh-CN" altLang="en-US" sz="4400" b="1" dirty="0">
                <a:effectLst>
                  <a:outerShdw blurRad="38100" dist="38100" dir="2700000" algn="tl">
                    <a:srgbClr val="000000">
                      <a:alpha val="43137"/>
                    </a:srgbClr>
                  </a:outerShdw>
                </a:effectLst>
                <a:latin typeface="黑体" pitchFamily="2" charset="-122"/>
                <a:ea typeface="黑体" pitchFamily="2" charset="-122"/>
              </a:rPr>
              <a:t>  描绘俄国广阔的社会生活画面</a:t>
            </a:r>
            <a:r>
              <a:rPr kumimoji="1" lang="en-US" altLang="zh-CN" sz="4400" b="1" dirty="0">
                <a:effectLst>
                  <a:outerShdw blurRad="38100" dist="38100" dir="2700000" algn="tl">
                    <a:srgbClr val="000000">
                      <a:alpha val="43137"/>
                    </a:srgbClr>
                  </a:outerShdw>
                </a:effectLst>
                <a:latin typeface="黑体" pitchFamily="2" charset="-122"/>
                <a:ea typeface="黑体" pitchFamily="2" charset="-122"/>
              </a:rPr>
              <a:t>,</a:t>
            </a:r>
            <a:r>
              <a:rPr kumimoji="1" lang="zh-CN" altLang="en-US" sz="4400" b="1" dirty="0">
                <a:effectLst>
                  <a:outerShdw blurRad="38100" dist="38100" dir="2700000" algn="tl">
                    <a:srgbClr val="000000">
                      <a:alpha val="43137"/>
                    </a:srgbClr>
                  </a:outerShdw>
                </a:effectLst>
                <a:latin typeface="黑体" pitchFamily="2" charset="-122"/>
                <a:ea typeface="黑体" pitchFamily="2" charset="-122"/>
              </a:rPr>
              <a:t>歌颂俄国人民的爱国热情和英勇抗击拿破仑侵略者斗争精神。 </a:t>
            </a:r>
          </a:p>
        </p:txBody>
      </p:sp>
      <p:sp>
        <p:nvSpPr>
          <p:cNvPr id="25604" name="Text Box 5"/>
          <p:cNvSpPr txBox="1">
            <a:spLocks noChangeArrowheads="1"/>
          </p:cNvSpPr>
          <p:nvPr/>
        </p:nvSpPr>
        <p:spPr bwMode="auto">
          <a:xfrm>
            <a:off x="1828800" y="2351088"/>
            <a:ext cx="387350" cy="288925"/>
          </a:xfrm>
          <a:prstGeom prst="rect">
            <a:avLst/>
          </a:prstGeom>
          <a:noFill/>
          <a:ln>
            <a:noFill/>
          </a:ln>
          <a:effectLst/>
          <a:extLst>
            <a:ext uri="{909E8E84-426E-40DD-AFC4-6F175D3DCCD1}">
              <a14:hiddenFill xmlns:a14="http://schemas.microsoft.com/office/drawing/2010/main" xmlns="">
                <a:solidFill>
                  <a:srgbClr val="33CCCC"/>
                </a:solidFill>
              </a14:hiddenFill>
            </a:ext>
            <a:ext uri="{91240B29-F687-4F45-9708-019B960494DF}">
              <a14:hiddenLine xmlns:a14="http://schemas.microsoft.com/office/drawing/2010/main" xmlns="" w="9525">
                <a:solidFill>
                  <a:srgbClr val="FFFFFF"/>
                </a:solidFill>
                <a:miter lim="800000"/>
                <a:headEnd/>
                <a:tailEnd/>
              </a14:hiddenLine>
            </a:ext>
            <a:ext uri="{AF507438-7753-43E0-B8FC-AC1667EBCBE1}">
              <a14:hiddenEffects xmlns:a14="http://schemas.microsoft.com/office/drawing/2010/main" xmlns="">
                <a:effectLst>
                  <a:outerShdw dist="35921" dir="2700000" algn="ctr" rotWithShape="0">
                    <a:srgbClr val="010199"/>
                  </a:outerShdw>
                </a:effectLst>
              </a14:hiddenEffects>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hangingPunct="1"/>
            <a:r>
              <a:rPr lang="en-US" altLang="zh-CN" sz="800">
                <a:solidFill>
                  <a:srgbClr val="FFFFFF"/>
                </a:solidFill>
              </a:rPr>
              <a:t>zxxk</a:t>
            </a:r>
            <a:endParaRPr lang="en-US" altLang="zh-CN"/>
          </a:p>
        </p:txBody>
      </p:sp>
      <p:sp>
        <p:nvSpPr>
          <p:cNvPr id="27651" name="Text Box 3"/>
          <p:cNvSpPr txBox="1">
            <a:spLocks noChangeArrowheads="1"/>
          </p:cNvSpPr>
          <p:nvPr/>
        </p:nvSpPr>
        <p:spPr bwMode="auto">
          <a:xfrm>
            <a:off x="4788024" y="4871665"/>
            <a:ext cx="4104456" cy="15696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a:spcBef>
                <a:spcPct val="50000"/>
              </a:spcBef>
              <a:defRPr/>
            </a:pPr>
            <a:r>
              <a:rPr kumimoji="1" lang="zh-CN" altLang="en-US" sz="4800" b="1" dirty="0">
                <a:solidFill>
                  <a:srgbClr val="FF0000"/>
                </a:solidFill>
                <a:effectLst>
                  <a:outerShdw blurRad="38100" dist="38100" dir="2700000" algn="tl">
                    <a:srgbClr val="000000">
                      <a:alpha val="43137"/>
                    </a:srgbClr>
                  </a:outerShdw>
                </a:effectLst>
                <a:latin typeface="黑体" pitchFamily="2" charset="-122"/>
                <a:ea typeface="黑体" pitchFamily="2" charset="-122"/>
              </a:rPr>
              <a:t>史诗和编年体特色的巨著</a:t>
            </a:r>
            <a:r>
              <a:rPr kumimoji="1" lang="zh-CN" altLang="en-US" sz="4800" b="1" dirty="0">
                <a:effectLst>
                  <a:outerShdw blurRad="38100" dist="38100" dir="2700000" algn="tl">
                    <a:srgbClr val="000000">
                      <a:alpha val="43137"/>
                    </a:srgbClr>
                  </a:outerShdw>
                </a:effectLst>
                <a:latin typeface="黑体" pitchFamily="2" charset="-122"/>
                <a:ea typeface="黑体" pitchFamily="2" charset="-122"/>
              </a:rPr>
              <a:t> </a:t>
            </a:r>
          </a:p>
        </p:txBody>
      </p:sp>
    </p:spTree>
    <p:extLst>
      <p:ext uri="{BB962C8B-B14F-4D97-AF65-F5344CB8AC3E}">
        <p14:creationId xmlns:p14="http://schemas.microsoft.com/office/powerpoint/2010/main" xmlns="" val="8636371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中文版《安娜·卡列尼娜》封面"/>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83568" y="476672"/>
            <a:ext cx="3846512" cy="4879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6627" name="Text Box 3"/>
          <p:cNvSpPr txBox="1">
            <a:spLocks noChangeArrowheads="1"/>
          </p:cNvSpPr>
          <p:nvPr/>
        </p:nvSpPr>
        <p:spPr bwMode="auto">
          <a:xfrm>
            <a:off x="-276753" y="5373216"/>
            <a:ext cx="5568833" cy="81136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0" tIns="36000" rIns="0" bIns="3600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kumimoji="1" lang="en-US" altLang="en-US" sz="4800" b="1" dirty="0">
                <a:solidFill>
                  <a:srgbClr val="000066"/>
                </a:solidFill>
                <a:effectLst>
                  <a:outerShdw blurRad="38100" dist="38100" dir="2700000" algn="tl">
                    <a:srgbClr val="000000">
                      <a:alpha val="43137"/>
                    </a:srgbClr>
                  </a:outerShdw>
                </a:effectLst>
                <a:latin typeface="隶书" pitchFamily="49" charset="-122"/>
                <a:ea typeface="隶书" pitchFamily="49" charset="-122"/>
              </a:rPr>
              <a:t>《</a:t>
            </a:r>
            <a:r>
              <a:rPr kumimoji="1" lang="zh-CN" altLang="en-US" sz="4800" b="1" dirty="0">
                <a:solidFill>
                  <a:srgbClr val="000066"/>
                </a:solidFill>
                <a:effectLst>
                  <a:outerShdw blurRad="38100" dist="38100" dir="2700000" algn="tl">
                    <a:srgbClr val="000000">
                      <a:alpha val="43137"/>
                    </a:srgbClr>
                  </a:outerShdw>
                </a:effectLst>
                <a:latin typeface="隶书" pitchFamily="49" charset="-122"/>
                <a:ea typeface="隶书" pitchFamily="49" charset="-122"/>
              </a:rPr>
              <a:t>安娜</a:t>
            </a:r>
            <a:r>
              <a:rPr kumimoji="1" lang="en-US" altLang="zh-CN" sz="4800" b="1" dirty="0">
                <a:solidFill>
                  <a:srgbClr val="000066"/>
                </a:solidFill>
                <a:effectLst>
                  <a:outerShdw blurRad="38100" dist="38100" dir="2700000" algn="tl">
                    <a:srgbClr val="000000">
                      <a:alpha val="43137"/>
                    </a:srgbClr>
                  </a:outerShdw>
                </a:effectLst>
                <a:latin typeface="隶书" pitchFamily="49" charset="-122"/>
                <a:ea typeface="隶书" pitchFamily="49" charset="-122"/>
              </a:rPr>
              <a:t>·</a:t>
            </a:r>
            <a:r>
              <a:rPr kumimoji="1" lang="zh-CN" altLang="en-US" sz="4800" b="1" dirty="0">
                <a:solidFill>
                  <a:srgbClr val="000066"/>
                </a:solidFill>
                <a:effectLst>
                  <a:outerShdw blurRad="38100" dist="38100" dir="2700000" algn="tl">
                    <a:srgbClr val="000000">
                      <a:alpha val="43137"/>
                    </a:srgbClr>
                  </a:outerShdw>
                </a:effectLst>
                <a:latin typeface="隶书" pitchFamily="49" charset="-122"/>
                <a:ea typeface="隶书" pitchFamily="49" charset="-122"/>
              </a:rPr>
              <a:t>卡列尼</a:t>
            </a:r>
            <a:r>
              <a:rPr kumimoji="1" lang="en-US" altLang="en-US" sz="4800" b="1" dirty="0">
                <a:solidFill>
                  <a:srgbClr val="000066"/>
                </a:solidFill>
                <a:effectLst>
                  <a:outerShdw blurRad="38100" dist="38100" dir="2700000" algn="tl">
                    <a:srgbClr val="000000">
                      <a:alpha val="43137"/>
                    </a:srgbClr>
                  </a:outerShdw>
                </a:effectLst>
                <a:latin typeface="隶书" pitchFamily="49" charset="-122"/>
                <a:ea typeface="隶书" pitchFamily="49" charset="-122"/>
              </a:rPr>
              <a:t>娜》</a:t>
            </a:r>
            <a:endParaRPr kumimoji="1" lang="en-US" altLang="zh-CN" sz="4800" b="1" dirty="0">
              <a:solidFill>
                <a:srgbClr val="000066"/>
              </a:solidFill>
              <a:effectLst>
                <a:outerShdw blurRad="38100" dist="38100" dir="2700000" algn="tl">
                  <a:srgbClr val="000000">
                    <a:alpha val="43137"/>
                  </a:srgbClr>
                </a:outerShdw>
              </a:effectLst>
              <a:latin typeface="隶书" pitchFamily="49" charset="-122"/>
              <a:ea typeface="隶书" pitchFamily="49" charset="-122"/>
            </a:endParaRPr>
          </a:p>
        </p:txBody>
      </p:sp>
      <p:pic>
        <p:nvPicPr>
          <p:cNvPr id="26628" name="Picture 4" descr="f"/>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157251" y="1196752"/>
            <a:ext cx="3925888" cy="4906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6629" name="Text Box 5"/>
          <p:cNvSpPr txBox="1">
            <a:spLocks noChangeArrowheads="1"/>
          </p:cNvSpPr>
          <p:nvPr/>
        </p:nvSpPr>
        <p:spPr bwMode="auto">
          <a:xfrm>
            <a:off x="6024793" y="5991186"/>
            <a:ext cx="2475038" cy="81136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0" tIns="36000" rIns="0" bIns="3600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kumimoji="1" lang="en-US" altLang="en-US" sz="4800" b="1" dirty="0">
                <a:solidFill>
                  <a:srgbClr val="000066"/>
                </a:solidFill>
                <a:effectLst>
                  <a:outerShdw blurRad="38100" dist="38100" dir="2700000" algn="tl">
                    <a:srgbClr val="000000">
                      <a:alpha val="43137"/>
                    </a:srgbClr>
                  </a:outerShdw>
                </a:effectLst>
                <a:latin typeface="隶书" pitchFamily="49" charset="-122"/>
                <a:ea typeface="隶书" pitchFamily="49" charset="-122"/>
              </a:rPr>
              <a:t>《</a:t>
            </a:r>
            <a:r>
              <a:rPr kumimoji="1" lang="zh-CN" altLang="en-US" sz="4800" b="1" dirty="0">
                <a:solidFill>
                  <a:srgbClr val="000066"/>
                </a:solidFill>
                <a:effectLst>
                  <a:outerShdw blurRad="38100" dist="38100" dir="2700000" algn="tl">
                    <a:srgbClr val="000000">
                      <a:alpha val="43137"/>
                    </a:srgbClr>
                  </a:outerShdw>
                </a:effectLst>
                <a:latin typeface="隶书" pitchFamily="49" charset="-122"/>
                <a:ea typeface="隶书" pitchFamily="49" charset="-122"/>
              </a:rPr>
              <a:t>复活</a:t>
            </a:r>
            <a:r>
              <a:rPr kumimoji="1" lang="en-US" altLang="en-US" sz="4800" b="1" dirty="0">
                <a:solidFill>
                  <a:srgbClr val="000066"/>
                </a:solidFill>
                <a:effectLst>
                  <a:outerShdw blurRad="38100" dist="38100" dir="2700000" algn="tl">
                    <a:srgbClr val="000000">
                      <a:alpha val="43137"/>
                    </a:srgbClr>
                  </a:outerShdw>
                </a:effectLst>
                <a:latin typeface="隶书" pitchFamily="49" charset="-122"/>
                <a:ea typeface="隶书" pitchFamily="49" charset="-122"/>
              </a:rPr>
              <a:t>》</a:t>
            </a:r>
            <a:endParaRPr kumimoji="1" lang="en-US" altLang="zh-CN" sz="4800" b="1" dirty="0">
              <a:solidFill>
                <a:srgbClr val="000066"/>
              </a:solidFill>
              <a:effectLst>
                <a:outerShdw blurRad="38100" dist="38100" dir="2700000" algn="tl">
                  <a:srgbClr val="000000">
                    <a:alpha val="43137"/>
                  </a:srgbClr>
                </a:outerShdw>
              </a:effectLst>
              <a:latin typeface="隶书" pitchFamily="49" charset="-122"/>
              <a:ea typeface="隶书" pitchFamily="49" charset="-122"/>
            </a:endParaRPr>
          </a:p>
        </p:txBody>
      </p:sp>
      <p:sp>
        <p:nvSpPr>
          <p:cNvPr id="9" name="WordArt 6"/>
          <p:cNvSpPr>
            <a:spLocks noChangeArrowheads="1" noChangeShapeType="1" noTextEdit="1"/>
          </p:cNvSpPr>
          <p:nvPr/>
        </p:nvSpPr>
        <p:spPr bwMode="auto">
          <a:xfrm>
            <a:off x="5500151" y="187719"/>
            <a:ext cx="3240087" cy="865517"/>
          </a:xfrm>
          <a:prstGeom prst="rect">
            <a:avLst/>
          </a:prstGeom>
        </p:spPr>
        <p:txBody>
          <a:bodyPr wrap="none" fromWordArt="1">
            <a:prstTxWarp prst="textPlain">
              <a:avLst>
                <a:gd name="adj" fmla="val 50000"/>
              </a:avLst>
            </a:prstTxWarp>
          </a:bodyPr>
          <a:lstStyle/>
          <a:p>
            <a:pPr algn="ctr"/>
            <a:r>
              <a:rPr lang="zh-CN" altLang="en-US" sz="3600" b="1" kern="10" dirty="0" smtClean="0">
                <a:ln w="38100">
                  <a:solidFill>
                    <a:srgbClr val="FF0000"/>
                  </a:solidFill>
                  <a:round/>
                  <a:headEnd/>
                  <a:tailEnd/>
                </a:ln>
                <a:solidFill>
                  <a:srgbClr val="3333CC"/>
                </a:solidFill>
                <a:latin typeface="隶书"/>
                <a:ea typeface="隶书"/>
              </a:rPr>
              <a:t>知识拓展</a:t>
            </a:r>
            <a:endParaRPr lang="zh-CN" altLang="en-US" sz="3600" b="1" kern="10" dirty="0">
              <a:ln w="38100">
                <a:solidFill>
                  <a:srgbClr val="FF0000"/>
                </a:solidFill>
                <a:round/>
                <a:headEnd/>
                <a:tailEnd/>
              </a:ln>
              <a:solidFill>
                <a:srgbClr val="3333CC"/>
              </a:solidFill>
              <a:latin typeface="隶书"/>
              <a:ea typeface="隶书"/>
            </a:endParaRPr>
          </a:p>
        </p:txBody>
      </p:sp>
    </p:spTree>
    <p:extLst>
      <p:ext uri="{BB962C8B-B14F-4D97-AF65-F5344CB8AC3E}">
        <p14:creationId xmlns:p14="http://schemas.microsoft.com/office/powerpoint/2010/main" xmlns="" val="32130717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116632"/>
            <a:ext cx="7956376"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5400" b="1" dirty="0">
                <a:solidFill>
                  <a:srgbClr val="FF0066"/>
                </a:solidFill>
                <a:effectLst>
                  <a:outerShdw blurRad="38100" dist="38100" dir="2700000" algn="tl">
                    <a:srgbClr val="000000">
                      <a:alpha val="43137"/>
                    </a:srgbClr>
                  </a:outerShdw>
                </a:effectLst>
                <a:latin typeface="黑体" pitchFamily="2" charset="-122"/>
                <a:ea typeface="黑体" pitchFamily="2" charset="-122"/>
              </a:rPr>
              <a:t>三、音乐美术大师</a:t>
            </a:r>
          </a:p>
        </p:txBody>
      </p:sp>
      <p:sp>
        <p:nvSpPr>
          <p:cNvPr id="18436" name="Text Box 2"/>
          <p:cNvSpPr txBox="1">
            <a:spLocks noChangeArrowheads="1"/>
          </p:cNvSpPr>
          <p:nvPr/>
        </p:nvSpPr>
        <p:spPr bwMode="auto">
          <a:xfrm>
            <a:off x="631525" y="2132856"/>
            <a:ext cx="5102553" cy="42473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lnSpc>
                <a:spcPts val="5400"/>
              </a:lnSpc>
              <a:defRPr/>
            </a:pPr>
            <a:r>
              <a:rPr lang="zh-CN" altLang="en-US" sz="4000" b="1" dirty="0" smtClean="0">
                <a:solidFill>
                  <a:srgbClr val="000066"/>
                </a:solidFill>
                <a:effectLst>
                  <a:outerShdw blurRad="38100" dist="38100" dir="2700000" algn="tl">
                    <a:srgbClr val="000000">
                      <a:alpha val="43137"/>
                    </a:srgbClr>
                  </a:outerShdw>
                </a:effectLst>
                <a:latin typeface="黑体" pitchFamily="2" charset="-122"/>
                <a:ea typeface="黑体" pitchFamily="2" charset="-122"/>
              </a:rPr>
              <a:t>  这</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一时期，德国诞生了一位天才的作曲家</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贝多芬。他创作的音乐充满了超乎常人的想象力和激情，富有感染力</a:t>
            </a:r>
            <a:r>
              <a:rPr lang="zh-CN" altLang="en-US" sz="4000" b="1" dirty="0" smtClean="0">
                <a:solidFill>
                  <a:srgbClr val="000066"/>
                </a:solidFill>
                <a:effectLst>
                  <a:outerShdw blurRad="38100" dist="38100" dir="2700000" algn="tl">
                    <a:srgbClr val="000000">
                      <a:alpha val="43137"/>
                    </a:srgbClr>
                  </a:outerShdw>
                </a:effectLst>
                <a:latin typeface="黑体" pitchFamily="2" charset="-122"/>
                <a:ea typeface="黑体" pitchFamily="2" charset="-122"/>
              </a:rPr>
              <a:t>。   </a:t>
            </a:r>
          </a:p>
        </p:txBody>
      </p:sp>
      <p:sp>
        <p:nvSpPr>
          <p:cNvPr id="18437" name="Rectangle 3"/>
          <p:cNvSpPr txBox="1">
            <a:spLocks noChangeArrowheads="1"/>
          </p:cNvSpPr>
          <p:nvPr/>
        </p:nvSpPr>
        <p:spPr bwMode="auto">
          <a:xfrm>
            <a:off x="1395909" y="1187553"/>
            <a:ext cx="4112195" cy="10080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r>
              <a:rPr lang="en-US" altLang="zh-CN" sz="4400" b="1" dirty="0">
                <a:solidFill>
                  <a:srgbClr val="FF0000"/>
                </a:solidFill>
                <a:effectLst>
                  <a:outerShdw blurRad="38100" dist="38100" dir="2700000" algn="tl">
                    <a:srgbClr val="000000">
                      <a:alpha val="43137"/>
                    </a:srgbClr>
                  </a:outerShdw>
                </a:effectLst>
                <a:latin typeface="黑体" pitchFamily="2" charset="-122"/>
                <a:ea typeface="黑体" pitchFamily="2" charset="-122"/>
              </a:rPr>
              <a:t>1</a:t>
            </a:r>
            <a:r>
              <a:rPr lang="zh-CN" altLang="en-US" sz="44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、贝多芬</a:t>
            </a:r>
          </a:p>
        </p:txBody>
      </p:sp>
      <p:pic>
        <p:nvPicPr>
          <p:cNvPr id="19462" name="Picture 4" descr="01"/>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734078" y="1187553"/>
            <a:ext cx="3419475" cy="47164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矩形 1"/>
          <p:cNvSpPr/>
          <p:nvPr/>
        </p:nvSpPr>
        <p:spPr>
          <a:xfrm>
            <a:off x="5246948" y="5904015"/>
            <a:ext cx="3897052" cy="769441"/>
          </a:xfrm>
          <a:prstGeom prst="rect">
            <a:avLst/>
          </a:prstGeom>
        </p:spPr>
        <p:txBody>
          <a:bodyPr wrap="square">
            <a:spAutoFit/>
          </a:bodyPr>
          <a:lstStyle/>
          <a:p>
            <a:r>
              <a:rPr lang="zh-CN" altLang="en-US" sz="44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en-US" altLang="zh-CN" sz="4400" b="1" dirty="0">
                <a:solidFill>
                  <a:srgbClr val="000066"/>
                </a:solidFill>
                <a:effectLst>
                  <a:outerShdw blurRad="38100" dist="38100" dir="2700000" algn="tl">
                    <a:srgbClr val="000000">
                      <a:alpha val="43137"/>
                    </a:srgbClr>
                  </a:outerShdw>
                </a:effectLst>
                <a:latin typeface="黑体" pitchFamily="2" charset="-122"/>
                <a:ea typeface="黑体" pitchFamily="2" charset="-122"/>
              </a:rPr>
              <a:t>1770—1827</a:t>
            </a:r>
            <a:r>
              <a:rPr lang="zh-CN" altLang="en-US" sz="44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endParaRPr lang="zh-CN" altLang="en-US" dirty="0"/>
          </a:p>
        </p:txBody>
      </p:sp>
    </p:spTree>
    <p:extLst>
      <p:ext uri="{BB962C8B-B14F-4D97-AF65-F5344CB8AC3E}">
        <p14:creationId xmlns:p14="http://schemas.microsoft.com/office/powerpoint/2010/main" xmlns="" val="1250512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ChangeArrowheads="1"/>
          </p:cNvSpPr>
          <p:nvPr/>
        </p:nvSpPr>
        <p:spPr bwMode="auto">
          <a:xfrm>
            <a:off x="688280" y="1196752"/>
            <a:ext cx="8060184"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algn="l" defTabSz="914400" rtl="0" eaLnBrk="1" fontAlgn="base" latinLnBrk="0" hangingPunct="1">
              <a:lnSpc>
                <a:spcPct val="100000"/>
              </a:lnSpc>
              <a:spcBef>
                <a:spcPct val="0"/>
              </a:spcBef>
              <a:spcAft>
                <a:spcPct val="0"/>
              </a:spcAft>
              <a:buClrTx/>
              <a:buSzTx/>
              <a:buFontTx/>
              <a:buNone/>
              <a:tabLst/>
            </a:pPr>
            <a:r>
              <a:rPr kumimoji="0" lang="en-US" altLang="zh-CN" sz="4000" b="1"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2" charset="-122"/>
                <a:ea typeface="黑体" pitchFamily="2" charset="-122"/>
                <a:cs typeface="宋体" pitchFamily="2" charset="-122"/>
              </a:rPr>
              <a:t>  </a:t>
            </a:r>
            <a:r>
              <a:rPr kumimoji="0" lang="zh-CN" sz="4000" b="1"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2" charset="-122"/>
                <a:ea typeface="黑体" pitchFamily="2" charset="-122"/>
                <a:cs typeface="宋体" pitchFamily="2" charset="-122"/>
              </a:rPr>
              <a:t>第三交响曲</a:t>
            </a:r>
            <a:r>
              <a:rPr kumimoji="0" lang="zh-CN" altLang="zh-CN" sz="4000" b="1"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2" charset="-122"/>
                <a:ea typeface="黑体" pitchFamily="2" charset="-122"/>
                <a:cs typeface="宋体" pitchFamily="2" charset="-122"/>
              </a:rPr>
              <a:t>《</a:t>
            </a:r>
            <a:r>
              <a:rPr kumimoji="0" lang="zh-CN" sz="4000" b="1"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2" charset="-122"/>
                <a:ea typeface="黑体" pitchFamily="2" charset="-122"/>
                <a:cs typeface="宋体" pitchFamily="2" charset="-122"/>
              </a:rPr>
              <a:t>英雄交响曲</a:t>
            </a:r>
            <a:r>
              <a:rPr kumimoji="0" lang="zh-CN" altLang="zh-CN" sz="4000" b="1"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2" charset="-122"/>
                <a:ea typeface="黑体" pitchFamily="2" charset="-122"/>
                <a:cs typeface="宋体" pitchFamily="2" charset="-122"/>
              </a:rPr>
              <a:t>》</a:t>
            </a:r>
            <a:r>
              <a:rPr kumimoji="0" lang="zh-CN" sz="4000" b="1"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2" charset="-122"/>
                <a:ea typeface="黑体" pitchFamily="2" charset="-122"/>
                <a:cs typeface="宋体" pitchFamily="2" charset="-122"/>
              </a:rPr>
              <a:t>是他的代表作之一。这首交响曲完成于</a:t>
            </a:r>
            <a:r>
              <a:rPr kumimoji="0" lang="en-US" altLang="zh-CN" sz="4000" b="1"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2" charset="-122"/>
                <a:ea typeface="黑体" pitchFamily="2" charset="-122"/>
                <a:cs typeface="宋体" pitchFamily="2" charset="-122"/>
              </a:rPr>
              <a:t>1804</a:t>
            </a:r>
            <a:r>
              <a:rPr kumimoji="0" lang="zh-CN" altLang="en-US" sz="4000" b="1"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2" charset="-122"/>
                <a:ea typeface="黑体" pitchFamily="2" charset="-122"/>
                <a:cs typeface="宋体" pitchFamily="2" charset="-122"/>
              </a:rPr>
              <a:t>年，是贝多芬第一部明确反映重大社会题材的作品，标志着贝多芬在思想上和艺术上的成熟。它气势磅礴，感情奔放，表达出作曲者对自由、平等和博爱的渴望。</a:t>
            </a:r>
            <a:endParaRPr kumimoji="0" lang="zh-CN" altLang="en-US" sz="7200" b="1"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2" charset="-122"/>
              <a:ea typeface="黑体" pitchFamily="2" charset="-122"/>
              <a:cs typeface="宋体" pitchFamily="2" charset="-122"/>
            </a:endParaRPr>
          </a:p>
        </p:txBody>
      </p:sp>
      <p:sp>
        <p:nvSpPr>
          <p:cNvPr id="3" name="矩形 2"/>
          <p:cNvSpPr/>
          <p:nvPr/>
        </p:nvSpPr>
        <p:spPr>
          <a:xfrm>
            <a:off x="3553159" y="211178"/>
            <a:ext cx="4493538" cy="830997"/>
          </a:xfrm>
          <a:prstGeom prst="rect">
            <a:avLst/>
          </a:prstGeom>
        </p:spPr>
        <p:txBody>
          <a:bodyPr wrap="none">
            <a:spAutoFit/>
          </a:bodyPr>
          <a:lstStyle/>
          <a:p>
            <a:r>
              <a:rPr lang="zh-CN" altLang="zh-CN" sz="48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cs typeface="宋体" pitchFamily="2" charset="-122"/>
              </a:rPr>
              <a:t>《英雄交响曲》</a:t>
            </a:r>
            <a:endParaRPr lang="zh-CN" altLang="en-US" sz="4800" b="1" dirty="0">
              <a:solidFill>
                <a:srgbClr val="0000CC"/>
              </a:solidFill>
              <a:effectLst>
                <a:outerShdw blurRad="38100" dist="38100" dir="2700000" algn="tl">
                  <a:srgbClr val="000000">
                    <a:alpha val="43137"/>
                  </a:srgbClr>
                </a:outerShdw>
              </a:effectLst>
              <a:latin typeface="黑体" pitchFamily="2" charset="-122"/>
              <a:ea typeface="黑体" pitchFamily="2" charset="-122"/>
            </a:endParaRPr>
          </a:p>
        </p:txBody>
      </p:sp>
      <p:sp>
        <p:nvSpPr>
          <p:cNvPr id="5" name="Text Box 4"/>
          <p:cNvSpPr txBox="1">
            <a:spLocks noChangeArrowheads="1"/>
          </p:cNvSpPr>
          <p:nvPr/>
        </p:nvSpPr>
        <p:spPr bwMode="auto">
          <a:xfrm>
            <a:off x="395536" y="275417"/>
            <a:ext cx="3024187"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spcBef>
                <a:spcPct val="50000"/>
              </a:spcBef>
              <a:defRPr/>
            </a:pPr>
            <a:r>
              <a:rPr lang="zh-CN" altLang="en-US" sz="4000" b="1" dirty="0" smtClean="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代表作：</a:t>
            </a:r>
            <a:endParaRPr lang="zh-CN" altLang="en-US" sz="40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endParaRPr>
          </a:p>
        </p:txBody>
      </p:sp>
      <p:sp>
        <p:nvSpPr>
          <p:cNvPr id="6" name="Text Box 3"/>
          <p:cNvSpPr txBox="1">
            <a:spLocks noChangeArrowheads="1"/>
          </p:cNvSpPr>
          <p:nvPr/>
        </p:nvSpPr>
        <p:spPr bwMode="auto">
          <a:xfrm>
            <a:off x="395536" y="5855930"/>
            <a:ext cx="8204200" cy="6694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nSpc>
                <a:spcPts val="4500"/>
              </a:lnSpc>
              <a:defRPr/>
            </a:pPr>
            <a:r>
              <a:rPr kumimoji="1" lang="en-US" altLang="zh-CN" sz="5400" b="1" dirty="0" smtClean="0">
                <a:solidFill>
                  <a:srgbClr val="C00000"/>
                </a:solidFill>
                <a:effectLst>
                  <a:outerShdw blurRad="38100" dist="38100" dir="2700000" algn="tl">
                    <a:srgbClr val="000000">
                      <a:alpha val="43137"/>
                    </a:srgbClr>
                  </a:outerShdw>
                </a:effectLst>
                <a:latin typeface="隶书" pitchFamily="49" charset="-122"/>
                <a:ea typeface="隶书" pitchFamily="49" charset="-122"/>
              </a:rPr>
              <a:t>《</a:t>
            </a:r>
            <a:r>
              <a:rPr kumimoji="1" lang="zh-CN" altLang="en-US" sz="5400" b="1" dirty="0">
                <a:solidFill>
                  <a:srgbClr val="C00000"/>
                </a:solidFill>
                <a:effectLst>
                  <a:outerShdw blurRad="38100" dist="38100" dir="2700000" algn="tl">
                    <a:srgbClr val="000000">
                      <a:alpha val="43137"/>
                    </a:srgbClr>
                  </a:outerShdw>
                </a:effectLst>
                <a:latin typeface="隶书" pitchFamily="49" charset="-122"/>
                <a:ea typeface="隶书" pitchFamily="49" charset="-122"/>
              </a:rPr>
              <a:t>英雄交响曲</a:t>
            </a:r>
            <a:r>
              <a:rPr kumimoji="1" lang="en-US" altLang="zh-CN" sz="5400" b="1" dirty="0">
                <a:solidFill>
                  <a:srgbClr val="C00000"/>
                </a:solidFill>
                <a:effectLst>
                  <a:outerShdw blurRad="38100" dist="38100" dir="2700000" algn="tl">
                    <a:srgbClr val="000000">
                      <a:alpha val="43137"/>
                    </a:srgbClr>
                  </a:outerShdw>
                </a:effectLst>
                <a:latin typeface="隶书" pitchFamily="49" charset="-122"/>
                <a:ea typeface="隶书" pitchFamily="49" charset="-122"/>
              </a:rPr>
              <a:t>》</a:t>
            </a:r>
            <a:r>
              <a:rPr kumimoji="1" lang="zh-CN" altLang="en-US" sz="5400" b="1" dirty="0">
                <a:solidFill>
                  <a:srgbClr val="C00000"/>
                </a:solidFill>
                <a:effectLst>
                  <a:outerShdw blurRad="38100" dist="38100" dir="2700000" algn="tl">
                    <a:srgbClr val="000000">
                      <a:alpha val="43137"/>
                    </a:srgbClr>
                  </a:outerShdw>
                </a:effectLst>
                <a:latin typeface="隶书" pitchFamily="49" charset="-122"/>
                <a:ea typeface="隶书" pitchFamily="49" charset="-122"/>
              </a:rPr>
              <a:t>献给谁的</a:t>
            </a:r>
            <a:r>
              <a:rPr kumimoji="1" lang="zh-CN" altLang="en-US" sz="5400" b="1" dirty="0" smtClean="0">
                <a:solidFill>
                  <a:srgbClr val="C00000"/>
                </a:solidFill>
                <a:effectLst>
                  <a:outerShdw blurRad="38100" dist="38100" dir="2700000" algn="tl">
                    <a:srgbClr val="000000">
                      <a:alpha val="43137"/>
                    </a:srgbClr>
                  </a:outerShdw>
                </a:effectLst>
                <a:latin typeface="隶书" pitchFamily="49" charset="-122"/>
                <a:ea typeface="隶书" pitchFamily="49" charset="-122"/>
              </a:rPr>
              <a:t>？</a:t>
            </a:r>
            <a:endParaRPr kumimoji="1" lang="zh-CN" altLang="en-US" sz="5400" b="1" dirty="0">
              <a:solidFill>
                <a:srgbClr val="C00000"/>
              </a:solidFill>
              <a:effectLst>
                <a:outerShdw blurRad="38100" dist="38100" dir="2700000" algn="tl">
                  <a:srgbClr val="000000">
                    <a:alpha val="43137"/>
                  </a:srgbClr>
                </a:outerShdw>
              </a:effectLst>
              <a:latin typeface="隶书" pitchFamily="49" charset="-122"/>
              <a:ea typeface="隶书" pitchFamily="49" charset="-122"/>
            </a:endParaRPr>
          </a:p>
        </p:txBody>
      </p:sp>
    </p:spTree>
    <p:extLst>
      <p:ext uri="{BB962C8B-B14F-4D97-AF65-F5344CB8AC3E}">
        <p14:creationId xmlns:p14="http://schemas.microsoft.com/office/powerpoint/2010/main" xmlns="" val="3976804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33795" name="Rectangle 3"/>
          <p:cNvSpPr>
            <a:spLocks noChangeArrowheads="1"/>
          </p:cNvSpPr>
          <p:nvPr/>
        </p:nvSpPr>
        <p:spPr bwMode="auto">
          <a:xfrm>
            <a:off x="395536" y="523701"/>
            <a:ext cx="8382136"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               </a:t>
            </a:r>
            <a:r>
              <a:rPr kumimoji="0" lang="zh-CN" sz="32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贝多芬出生在一个音乐世家，</a:t>
            </a:r>
            <a:r>
              <a:rPr kumimoji="0" lang="en-US" altLang="zh-CN" sz="32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8</a:t>
            </a:r>
            <a:r>
              <a:rPr kumimoji="0" lang="zh-CN" altLang="en-US" sz="32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岁登台表演，</a:t>
            </a:r>
            <a:r>
              <a:rPr kumimoji="0" lang="en-US" altLang="zh-CN" sz="32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22</a:t>
            </a:r>
            <a:r>
              <a:rPr kumimoji="0" lang="zh-CN" altLang="en-US" sz="32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岁到维也纳学习音乐，逐渐名声大噪。贝多芬</a:t>
            </a:r>
            <a:r>
              <a:rPr kumimoji="0" lang="en-US" altLang="zh-CN" sz="32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28</a:t>
            </a:r>
            <a:r>
              <a:rPr kumimoji="0" lang="zh-CN" altLang="en-US" sz="32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岁就患有耳疾，后来两耳完全失聪。为克服失聪带来的困难，他曾将一支小木棒的一端插在钢琴箱里，一端咬在牙齿中间，在作曲时用来听音。这个特别的辨音器，至今还保存在德国波恩的贝多芬博物馆内。他的</a:t>
            </a:r>
            <a:r>
              <a:rPr kumimoji="0" lang="en-US" altLang="zh-CN" sz="32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a:t>
            </a:r>
            <a:r>
              <a:rPr kumimoji="0" lang="zh-CN" altLang="en-US" sz="32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英雄交响曲</a:t>
            </a:r>
            <a:r>
              <a:rPr kumimoji="0" lang="en-US" altLang="zh-CN" sz="32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a:t>
            </a:r>
            <a:r>
              <a:rPr kumimoji="0" lang="zh-CN" altLang="en-US" sz="32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用全新的风格，表现了他对英雄的理解，是一部不朽之作。该曲原本是应法国驻维也纳大使的请求，为拿破仑而写的，但在发表时，贝多芬得知拿破仑已经称帝的消息，愤怒地去掉了拿破仑的名字。</a:t>
            </a:r>
            <a:endParaRPr kumimoji="0" lang="zh-CN" altLang="en-US" sz="60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宋体" pitchFamily="2" charset="-122"/>
            </a:endParaRPr>
          </a:p>
        </p:txBody>
      </p:sp>
      <p:sp>
        <p:nvSpPr>
          <p:cNvPr id="6" name="WordArt 6"/>
          <p:cNvSpPr>
            <a:spLocks noChangeArrowheads="1" noChangeShapeType="1" noTextEdit="1"/>
          </p:cNvSpPr>
          <p:nvPr/>
        </p:nvSpPr>
        <p:spPr bwMode="auto">
          <a:xfrm>
            <a:off x="107504" y="188640"/>
            <a:ext cx="3240087" cy="865517"/>
          </a:xfrm>
          <a:prstGeom prst="rect">
            <a:avLst/>
          </a:prstGeom>
        </p:spPr>
        <p:txBody>
          <a:bodyPr wrap="none" fromWordArt="1">
            <a:prstTxWarp prst="textPlain">
              <a:avLst>
                <a:gd name="adj" fmla="val 50000"/>
              </a:avLst>
            </a:prstTxWarp>
          </a:bodyPr>
          <a:lstStyle/>
          <a:p>
            <a:pPr algn="ctr"/>
            <a:r>
              <a:rPr lang="zh-CN" altLang="en-US" sz="3600" b="1" kern="10" dirty="0" smtClean="0">
                <a:ln w="38100">
                  <a:solidFill>
                    <a:srgbClr val="FF0000"/>
                  </a:solidFill>
                  <a:round/>
                  <a:headEnd/>
                  <a:tailEnd/>
                </a:ln>
                <a:solidFill>
                  <a:srgbClr val="3333CC"/>
                </a:solidFill>
                <a:latin typeface="隶书"/>
                <a:ea typeface="隶书"/>
              </a:rPr>
              <a:t>人物扫描</a:t>
            </a:r>
            <a:endParaRPr lang="zh-CN" altLang="en-US" sz="3600" b="1" kern="10" dirty="0">
              <a:ln w="38100">
                <a:solidFill>
                  <a:srgbClr val="FF0000"/>
                </a:solidFill>
                <a:round/>
                <a:headEnd/>
                <a:tailEnd/>
              </a:ln>
              <a:solidFill>
                <a:srgbClr val="3333CC"/>
              </a:solidFill>
              <a:latin typeface="隶书"/>
              <a:ea typeface="隶书"/>
            </a:endParaRPr>
          </a:p>
        </p:txBody>
      </p:sp>
    </p:spTree>
    <p:extLst>
      <p:ext uri="{BB962C8B-B14F-4D97-AF65-F5344CB8AC3E}">
        <p14:creationId xmlns:p14="http://schemas.microsoft.com/office/powerpoint/2010/main" xmlns="" val="28104771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6" descr="0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3025" y="1355809"/>
            <a:ext cx="2843213" cy="4508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146" name="Rectangle 2"/>
          <p:cNvSpPr>
            <a:spLocks noGrp="1" noChangeArrowheads="1"/>
          </p:cNvSpPr>
          <p:nvPr>
            <p:ph type="title"/>
          </p:nvPr>
        </p:nvSpPr>
        <p:spPr>
          <a:xfrm>
            <a:off x="0" y="116632"/>
            <a:ext cx="9180513" cy="1143000"/>
          </a:xfrm>
        </p:spPr>
        <p:txBody>
          <a:bodyPr/>
          <a:lstStyle/>
          <a:p>
            <a:pPr>
              <a:defRPr/>
            </a:pPr>
            <a:r>
              <a:rPr lang="en-US" altLang="zh-CN" sz="4800" b="1" dirty="0">
                <a:solidFill>
                  <a:srgbClr val="C00000"/>
                </a:solidFill>
                <a:effectLst>
                  <a:outerShdw blurRad="38100" dist="38100" dir="2700000" algn="tl">
                    <a:srgbClr val="000000">
                      <a:alpha val="43137"/>
                    </a:srgbClr>
                  </a:outerShdw>
                </a:effectLst>
                <a:latin typeface="隶书" pitchFamily="49" charset="-122"/>
                <a:ea typeface="隶书" pitchFamily="49" charset="-122"/>
              </a:rPr>
              <a:t>◆</a:t>
            </a:r>
            <a:r>
              <a:rPr lang="zh-CN" altLang="en-US" sz="4800" b="1" dirty="0">
                <a:solidFill>
                  <a:srgbClr val="C00000"/>
                </a:solidFill>
                <a:effectLst>
                  <a:outerShdw blurRad="38100" dist="38100" dir="2700000" algn="tl">
                    <a:srgbClr val="000000">
                      <a:alpha val="43137"/>
                    </a:srgbClr>
                  </a:outerShdw>
                </a:effectLst>
                <a:latin typeface="隶书" pitchFamily="49" charset="-122"/>
                <a:ea typeface="隶书" pitchFamily="49" charset="-122"/>
              </a:rPr>
              <a:t>贝多芬的其它名作有哪些</a:t>
            </a:r>
            <a:r>
              <a:rPr lang="en-US" altLang="zh-CN" sz="4800" b="1" dirty="0">
                <a:solidFill>
                  <a:srgbClr val="C00000"/>
                </a:solidFill>
                <a:effectLst>
                  <a:outerShdw blurRad="38100" dist="38100" dir="2700000" algn="tl">
                    <a:srgbClr val="000000">
                      <a:alpha val="43137"/>
                    </a:srgbClr>
                  </a:outerShdw>
                </a:effectLst>
                <a:latin typeface="隶书" pitchFamily="49" charset="-122"/>
                <a:ea typeface="隶书" pitchFamily="49" charset="-122"/>
              </a:rPr>
              <a:t>?</a:t>
            </a:r>
          </a:p>
        </p:txBody>
      </p:sp>
      <p:sp>
        <p:nvSpPr>
          <p:cNvPr id="6148" name="WordArt 4"/>
          <p:cNvSpPr>
            <a:spLocks noChangeArrowheads="1" noChangeShapeType="1" noTextEdit="1"/>
          </p:cNvSpPr>
          <p:nvPr/>
        </p:nvSpPr>
        <p:spPr bwMode="auto">
          <a:xfrm>
            <a:off x="5148064" y="5832301"/>
            <a:ext cx="3687763" cy="981075"/>
          </a:xfrm>
          <a:prstGeom prst="rect">
            <a:avLst/>
          </a:prstGeom>
        </p:spPr>
        <p:txBody>
          <a:bodyPr wrap="none" fromWordArt="1">
            <a:prstTxWarp prst="textDoubleWave1">
              <a:avLst>
                <a:gd name="adj1" fmla="val 6500"/>
                <a:gd name="adj2" fmla="val 0"/>
              </a:avLst>
            </a:prstTxWarp>
          </a:bodyPr>
          <a:lstStyle/>
          <a:p>
            <a:pPr algn="ctr">
              <a:defRPr/>
            </a:pPr>
            <a:r>
              <a:rPr lang="zh-CN" altLang="en-US" sz="6600" i="1" kern="10" spc="-660" dirty="0">
                <a:ln w="12700">
                  <a:solidFill>
                    <a:srgbClr val="000099"/>
                  </a:solidFill>
                  <a:round/>
                  <a:headEnd/>
                  <a:tailEnd/>
                </a:ln>
                <a:solidFill>
                  <a:srgbClr val="33CCFF"/>
                </a:solidFill>
                <a:effectLst>
                  <a:outerShdw dist="125724" dir="18900000" algn="ctr" rotWithShape="0">
                    <a:srgbClr val="000099"/>
                  </a:outerShdw>
                </a:effectLst>
                <a:latin typeface="华文新魏"/>
                <a:ea typeface="华文新魏"/>
              </a:rPr>
              <a:t>你知道吗</a:t>
            </a:r>
            <a:r>
              <a:rPr lang="en-US" altLang="zh-CN" sz="6600" i="1" kern="10" spc="-660" dirty="0">
                <a:ln w="12700">
                  <a:solidFill>
                    <a:srgbClr val="000099"/>
                  </a:solidFill>
                  <a:round/>
                  <a:headEnd/>
                  <a:tailEnd/>
                </a:ln>
                <a:solidFill>
                  <a:srgbClr val="33CCFF"/>
                </a:solidFill>
                <a:effectLst>
                  <a:outerShdw dist="125724" dir="18900000" algn="ctr" rotWithShape="0">
                    <a:srgbClr val="000099"/>
                  </a:outerShdw>
                </a:effectLst>
                <a:latin typeface="华文新魏"/>
                <a:ea typeface="华文新魏"/>
              </a:rPr>
              <a:t>?</a:t>
            </a:r>
            <a:endParaRPr lang="zh-CN" altLang="en-US" sz="6600" i="1" kern="10" spc="-660" dirty="0">
              <a:ln w="12700">
                <a:solidFill>
                  <a:srgbClr val="000099"/>
                </a:solidFill>
                <a:round/>
                <a:headEnd/>
                <a:tailEnd/>
              </a:ln>
              <a:solidFill>
                <a:srgbClr val="33CCFF"/>
              </a:solidFill>
              <a:effectLst>
                <a:outerShdw dist="125724" dir="18900000" algn="ctr" rotWithShape="0">
                  <a:srgbClr val="000099"/>
                </a:outerShdw>
              </a:effectLst>
              <a:latin typeface="华文新魏"/>
              <a:ea typeface="华文新魏"/>
            </a:endParaRPr>
          </a:p>
        </p:txBody>
      </p:sp>
      <p:sp>
        <p:nvSpPr>
          <p:cNvPr id="2" name="矩形 1"/>
          <p:cNvSpPr/>
          <p:nvPr/>
        </p:nvSpPr>
        <p:spPr>
          <a:xfrm>
            <a:off x="2916238" y="1340768"/>
            <a:ext cx="5919589" cy="4234493"/>
          </a:xfrm>
          <a:prstGeom prst="rect">
            <a:avLst/>
          </a:prstGeom>
        </p:spPr>
        <p:txBody>
          <a:bodyPr wrap="square">
            <a:spAutoFit/>
          </a:bodyPr>
          <a:lstStyle/>
          <a:p>
            <a:pPr>
              <a:lnSpc>
                <a:spcPts val="5500"/>
              </a:lnSpc>
              <a:buFont typeface="Wingdings" pitchFamily="2" charset="2"/>
              <a:buNone/>
              <a:defRPr/>
            </a:pP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1</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第三</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英雄</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交响曲</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p>
          <a:p>
            <a:pPr>
              <a:lnSpc>
                <a:spcPts val="5500"/>
              </a:lnSpc>
              <a:buFont typeface="Wingdings" pitchFamily="2" charset="2"/>
              <a:buNone/>
              <a:defRPr/>
            </a:pP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2</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第五</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命运</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交响曲</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p>
          <a:p>
            <a:pPr>
              <a:lnSpc>
                <a:spcPts val="5500"/>
              </a:lnSpc>
              <a:buFont typeface="Wingdings" pitchFamily="2" charset="2"/>
              <a:buNone/>
              <a:defRPr/>
            </a:pP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3</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第六</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田园</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交响曲</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p>
          <a:p>
            <a:pPr>
              <a:lnSpc>
                <a:spcPts val="5500"/>
              </a:lnSpc>
              <a:buFont typeface="Wingdings" pitchFamily="2" charset="2"/>
              <a:buNone/>
              <a:defRPr/>
            </a:pP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4</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第九</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合唱</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交响曲</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p>
          <a:p>
            <a:pPr>
              <a:lnSpc>
                <a:spcPts val="5500"/>
              </a:lnSpc>
              <a:buFont typeface="Wingdings" pitchFamily="2" charset="2"/>
              <a:buNone/>
              <a:defRPr/>
            </a:pP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5</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月光奏鸣曲</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endPar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endParaRPr>
          </a:p>
          <a:p>
            <a:pPr>
              <a:lnSpc>
                <a:spcPts val="5500"/>
              </a:lnSpc>
              <a:buFont typeface="Wingdings" pitchFamily="2" charset="2"/>
              <a:buNone/>
              <a:defRPr/>
            </a:pP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6</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 钢琴曲</a:t>
            </a:r>
            <a:r>
              <a:rPr lang="en-US" altLang="zh-CN"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rPr>
              <a:t>致爱丽丝</a:t>
            </a:r>
            <a:r>
              <a:rPr lang="en-US" altLang="zh-CN" sz="4000" b="1" dirty="0" smtClean="0">
                <a:solidFill>
                  <a:srgbClr val="000066"/>
                </a:solidFill>
                <a:effectLst>
                  <a:outerShdw blurRad="38100" dist="38100" dir="2700000" algn="tl">
                    <a:srgbClr val="000000">
                      <a:alpha val="43137"/>
                    </a:srgbClr>
                  </a:outerShdw>
                </a:effectLst>
                <a:latin typeface="黑体" pitchFamily="2" charset="-122"/>
                <a:ea typeface="黑体" pitchFamily="2" charset="-122"/>
              </a:rPr>
              <a:t>》</a:t>
            </a:r>
            <a:endParaRPr lang="zh-CN" altLang="en-US" sz="4000" b="1" dirty="0">
              <a:solidFill>
                <a:srgbClr val="000066"/>
              </a:solidFill>
              <a:effectLst>
                <a:outerShdw blurRad="38100" dist="38100" dir="2700000" algn="tl">
                  <a:srgbClr val="000000">
                    <a:alpha val="43137"/>
                  </a:srgbClr>
                </a:outerShdw>
              </a:effectLst>
              <a:latin typeface="黑体" pitchFamily="2" charset="-122"/>
              <a:ea typeface="黑体" pitchFamily="2" charset="-122"/>
            </a:endParaRPr>
          </a:p>
        </p:txBody>
      </p:sp>
    </p:spTree>
    <p:extLst>
      <p:ext uri="{BB962C8B-B14F-4D97-AF65-F5344CB8AC3E}">
        <p14:creationId xmlns:p14="http://schemas.microsoft.com/office/powerpoint/2010/main" xmlns="" val="8810826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3"/>
          <p:cNvSpPr txBox="1">
            <a:spLocks noChangeArrowheads="1"/>
          </p:cNvSpPr>
          <p:nvPr/>
        </p:nvSpPr>
        <p:spPr bwMode="auto">
          <a:xfrm>
            <a:off x="531813" y="260648"/>
            <a:ext cx="5624512" cy="10080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60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2</a:t>
            </a:r>
            <a:r>
              <a:rPr lang="zh-CN" altLang="en-US" sz="60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、梵 </a:t>
            </a:r>
            <a:r>
              <a:rPr lang="zh-CN" altLang="en-US" sz="6000" b="1" dirty="0">
                <a:solidFill>
                  <a:srgbClr val="FF0000"/>
                </a:solidFill>
                <a:effectLst>
                  <a:outerShdw blurRad="38100" dist="38100" dir="2700000" algn="tl">
                    <a:srgbClr val="000000">
                      <a:alpha val="43137"/>
                    </a:srgbClr>
                  </a:outerShdw>
                </a:effectLst>
                <a:latin typeface="黑体" pitchFamily="2" charset="-122"/>
                <a:ea typeface="黑体" pitchFamily="2" charset="-122"/>
              </a:rPr>
              <a:t>高</a:t>
            </a:r>
          </a:p>
        </p:txBody>
      </p:sp>
      <p:pic>
        <p:nvPicPr>
          <p:cNvPr id="28678" name="Picture 9" descr="Image19s"/>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788024" y="44624"/>
            <a:ext cx="4320562" cy="57279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Rectangle 1"/>
          <p:cNvSpPr>
            <a:spLocks noChangeArrowheads="1"/>
          </p:cNvSpPr>
          <p:nvPr/>
        </p:nvSpPr>
        <p:spPr bwMode="auto">
          <a:xfrm>
            <a:off x="457201" y="1149707"/>
            <a:ext cx="4330823" cy="54476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en-US" altLang="zh-CN" sz="4800" b="1" i="0"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2" charset="-122"/>
                <a:ea typeface="黑体" pitchFamily="2" charset="-122"/>
                <a:cs typeface="宋体" pitchFamily="2" charset="-122"/>
              </a:rPr>
              <a:t> </a:t>
            </a:r>
            <a:r>
              <a:rPr kumimoji="0" lang="zh-CN" sz="4800" b="1" i="0"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2" charset="-122"/>
                <a:ea typeface="黑体" pitchFamily="2" charset="-122"/>
                <a:cs typeface="宋体" pitchFamily="2" charset="-122"/>
              </a:rPr>
              <a:t>近代的绘画艺术不断发展，涌现出一大批杰出的画家。荷兰的</a:t>
            </a:r>
            <a:r>
              <a:rPr kumimoji="0" lang="zh-CN" sz="6000" b="1" i="0" u="none" strike="noStrike" cap="none" normalizeH="0" baseline="0" dirty="0" smtClean="0">
                <a:ln>
                  <a:noFill/>
                </a:ln>
                <a:solidFill>
                  <a:srgbClr val="C00000"/>
                </a:solidFill>
                <a:effectLst>
                  <a:outerShdw blurRad="38100" dist="38100" dir="2700000" algn="tl">
                    <a:srgbClr val="000000">
                      <a:alpha val="43137"/>
                    </a:srgbClr>
                  </a:outerShdw>
                </a:effectLst>
                <a:latin typeface="黑体" pitchFamily="2" charset="-122"/>
                <a:ea typeface="黑体" pitchFamily="2" charset="-122"/>
                <a:cs typeface="宋体" pitchFamily="2" charset="-122"/>
              </a:rPr>
              <a:t>梵高</a:t>
            </a:r>
            <a:r>
              <a:rPr kumimoji="0" lang="zh-CN" sz="4800" b="1" i="0"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2" charset="-122"/>
                <a:ea typeface="黑体" pitchFamily="2" charset="-122"/>
                <a:cs typeface="宋体" pitchFamily="2" charset="-122"/>
              </a:rPr>
              <a:t>是其中颇具代表性的一位。</a:t>
            </a:r>
            <a:endParaRPr kumimoji="0" lang="zh-CN" sz="8800" b="1" i="0"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2" charset="-122"/>
              <a:ea typeface="黑体" pitchFamily="2" charset="-122"/>
              <a:cs typeface="宋体" pitchFamily="2" charset="-122"/>
            </a:endParaRPr>
          </a:p>
        </p:txBody>
      </p:sp>
      <p:sp>
        <p:nvSpPr>
          <p:cNvPr id="2" name="矩形 1"/>
          <p:cNvSpPr/>
          <p:nvPr/>
        </p:nvSpPr>
        <p:spPr>
          <a:xfrm>
            <a:off x="4860032" y="5805264"/>
            <a:ext cx="4221027" cy="830997"/>
          </a:xfrm>
          <a:prstGeom prst="rect">
            <a:avLst/>
          </a:prstGeom>
        </p:spPr>
        <p:txBody>
          <a:bodyPr wrap="none">
            <a:spAutoFit/>
          </a:bodyPr>
          <a:lstStyle/>
          <a:p>
            <a:r>
              <a:rPr lang="zh-CN" altLang="en-US" sz="4800" b="1" dirty="0">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a:t>
            </a:r>
            <a:r>
              <a:rPr lang="en-US" altLang="zh-CN" sz="4800" b="1" dirty="0">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1853-1890</a:t>
            </a:r>
            <a:r>
              <a:rPr lang="zh-CN" altLang="en-US" sz="4800" b="1" dirty="0">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a:t>
            </a:r>
            <a:endParaRPr lang="zh-CN" altLang="en-US" sz="3200" dirty="0"/>
          </a:p>
        </p:txBody>
      </p:sp>
    </p:spTree>
    <p:extLst>
      <p:ext uri="{BB962C8B-B14F-4D97-AF65-F5344CB8AC3E}">
        <p14:creationId xmlns:p14="http://schemas.microsoft.com/office/powerpoint/2010/main" xmlns="" val="2705413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315639" y="1037049"/>
            <a:ext cx="4536504"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algn="l" defTabSz="914400" rtl="0" eaLnBrk="1" fontAlgn="base" latinLnBrk="0" hangingPunct="1">
              <a:lnSpc>
                <a:spcPct val="100000"/>
              </a:lnSpc>
              <a:spcBef>
                <a:spcPct val="0"/>
              </a:spcBef>
              <a:spcAft>
                <a:spcPct val="0"/>
              </a:spcAft>
              <a:buClrTx/>
              <a:buSzTx/>
              <a:buFontTx/>
              <a:buNone/>
              <a:tabLst/>
            </a:pPr>
            <a:r>
              <a:rPr kumimoji="0" lang="zh-CN" sz="36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梵高</a:t>
            </a:r>
            <a:r>
              <a:rPr kumimoji="0" lang="en-US" altLang="zh-CN" sz="36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27</a:t>
            </a:r>
            <a:r>
              <a:rPr kumimoji="0" lang="zh-CN" altLang="en-US" sz="36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楷体" pitchFamily="49" charset="-122"/>
              </a:rPr>
              <a:t>岁才开始画画，在短暂的艺术生涯中，他创作了大量的油画、素描和版画。由于风格独特，梵高的作品在他生前不为人所重视，很少能卖出去。梵高生活十分困窘，靠弟弟的接济才得以勉强度日。</a:t>
            </a:r>
            <a:endParaRPr kumimoji="0" lang="zh-CN" altLang="en-US" sz="6600" b="1" i="0" u="none" strike="noStrike" cap="none" normalizeH="0" baseline="0" dirty="0" smtClean="0">
              <a:ln>
                <a:noFill/>
              </a:ln>
              <a:solidFill>
                <a:srgbClr val="0000CC"/>
              </a:solidFill>
              <a:effectLst>
                <a:outerShdw blurRad="38100" dist="38100" dir="2700000" algn="tl">
                  <a:srgbClr val="000000">
                    <a:alpha val="43137"/>
                  </a:srgbClr>
                </a:outerShdw>
              </a:effectLst>
              <a:latin typeface="黑体" pitchFamily="2" charset="-122"/>
              <a:ea typeface="黑体" pitchFamily="2" charset="-122"/>
              <a:cs typeface="宋体" pitchFamily="2" charset="-122"/>
            </a:endParaRPr>
          </a:p>
        </p:txBody>
      </p:sp>
      <p:sp>
        <p:nvSpPr>
          <p:cNvPr id="4" name="WordArt 6"/>
          <p:cNvSpPr>
            <a:spLocks noChangeArrowheads="1" noChangeShapeType="1" noTextEdit="1"/>
          </p:cNvSpPr>
          <p:nvPr/>
        </p:nvSpPr>
        <p:spPr bwMode="auto">
          <a:xfrm>
            <a:off x="107504" y="188640"/>
            <a:ext cx="3240087" cy="865517"/>
          </a:xfrm>
          <a:prstGeom prst="rect">
            <a:avLst/>
          </a:prstGeom>
        </p:spPr>
        <p:txBody>
          <a:bodyPr wrap="none" fromWordArt="1">
            <a:prstTxWarp prst="textPlain">
              <a:avLst>
                <a:gd name="adj" fmla="val 50000"/>
              </a:avLst>
            </a:prstTxWarp>
          </a:bodyPr>
          <a:lstStyle/>
          <a:p>
            <a:pPr algn="ctr"/>
            <a:r>
              <a:rPr lang="zh-CN" altLang="en-US" sz="3600" b="1" kern="10" dirty="0" smtClean="0">
                <a:ln w="38100">
                  <a:solidFill>
                    <a:srgbClr val="FF0000"/>
                  </a:solidFill>
                  <a:round/>
                  <a:headEnd/>
                  <a:tailEnd/>
                </a:ln>
                <a:solidFill>
                  <a:srgbClr val="3333CC"/>
                </a:solidFill>
                <a:latin typeface="隶书"/>
                <a:ea typeface="隶书"/>
              </a:rPr>
              <a:t>人物扫描</a:t>
            </a:r>
            <a:endParaRPr lang="zh-CN" altLang="en-US" sz="3600" b="1" kern="10" dirty="0">
              <a:ln w="38100">
                <a:solidFill>
                  <a:srgbClr val="FF0000"/>
                </a:solidFill>
                <a:round/>
                <a:headEnd/>
                <a:tailEnd/>
              </a:ln>
              <a:solidFill>
                <a:srgbClr val="3333CC"/>
              </a:solidFill>
              <a:latin typeface="隶书"/>
              <a:ea typeface="隶书"/>
            </a:endParaRPr>
          </a:p>
        </p:txBody>
      </p:sp>
      <p:pic>
        <p:nvPicPr>
          <p:cNvPr id="5" name="Picture 4" descr="《向日葵》"/>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852143" y="0"/>
            <a:ext cx="4297363" cy="5672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矩形 1"/>
          <p:cNvSpPr/>
          <p:nvPr/>
        </p:nvSpPr>
        <p:spPr>
          <a:xfrm>
            <a:off x="5344033" y="5633372"/>
            <a:ext cx="3404431" cy="1107996"/>
          </a:xfrm>
          <a:prstGeom prst="rect">
            <a:avLst/>
          </a:prstGeom>
        </p:spPr>
        <p:txBody>
          <a:bodyPr wrap="square">
            <a:spAutoFit/>
          </a:bodyPr>
          <a:lstStyle/>
          <a:p>
            <a:pPr lvl="0">
              <a:spcBef>
                <a:spcPct val="50000"/>
              </a:spcBef>
            </a:pPr>
            <a:r>
              <a:rPr lang="zh-CN" altLang="en-US" sz="6600" b="1" dirty="0">
                <a:solidFill>
                  <a:srgbClr val="FF0000"/>
                </a:solidFill>
                <a:ea typeface="楷体_GB2312" pitchFamily="49" charset="-122"/>
              </a:rPr>
              <a:t>向 日 葵</a:t>
            </a:r>
          </a:p>
        </p:txBody>
      </p:sp>
    </p:spTree>
    <p:extLst>
      <p:ext uri="{BB962C8B-B14F-4D97-AF65-F5344CB8AC3E}">
        <p14:creationId xmlns:p14="http://schemas.microsoft.com/office/powerpoint/2010/main" xmlns="" val="32615439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5"/>
          <p:cNvSpPr txBox="1">
            <a:spLocks noChangeArrowheads="1"/>
          </p:cNvSpPr>
          <p:nvPr/>
        </p:nvSpPr>
        <p:spPr bwMode="auto">
          <a:xfrm>
            <a:off x="179512" y="260648"/>
            <a:ext cx="3816424" cy="59093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en-US" altLang="zh-CN" sz="5400" b="1" dirty="0">
                <a:solidFill>
                  <a:srgbClr val="0000CC"/>
                </a:solidFill>
                <a:effectLst>
                  <a:outerShdw blurRad="38100" dist="38100" dir="2700000" algn="tl">
                    <a:srgbClr val="000000">
                      <a:alpha val="43137"/>
                    </a:srgbClr>
                  </a:outerShdw>
                </a:effectLst>
                <a:ea typeface="隶书" pitchFamily="49" charset="-122"/>
              </a:rPr>
              <a:t>   </a:t>
            </a:r>
            <a:r>
              <a:rPr lang="zh-CN" altLang="en-US" sz="5400" b="1" dirty="0" smtClean="0">
                <a:solidFill>
                  <a:srgbClr val="0000CC"/>
                </a:solidFill>
                <a:effectLst>
                  <a:outerShdw blurRad="38100" dist="38100" dir="2700000" algn="tl">
                    <a:srgbClr val="000000">
                      <a:alpha val="43137"/>
                    </a:srgbClr>
                  </a:outerShdw>
                </a:effectLst>
                <a:ea typeface="隶书" pitchFamily="49" charset="-122"/>
              </a:rPr>
              <a:t>生前</a:t>
            </a:r>
            <a:r>
              <a:rPr lang="zh-CN" altLang="en-US" sz="5400" b="1" dirty="0">
                <a:solidFill>
                  <a:srgbClr val="0000CC"/>
                </a:solidFill>
                <a:effectLst>
                  <a:outerShdw blurRad="38100" dist="38100" dir="2700000" algn="tl">
                    <a:srgbClr val="000000">
                      <a:alpha val="43137"/>
                    </a:srgbClr>
                  </a:outerShdw>
                </a:effectLst>
                <a:ea typeface="隶书" pitchFamily="49" charset="-122"/>
              </a:rPr>
              <a:t>穷困潦倒，死后，他的作品曾经拍出了世界艺术品的最高价格的荷兰画家。</a:t>
            </a:r>
          </a:p>
        </p:txBody>
      </p:sp>
      <p:pic>
        <p:nvPicPr>
          <p:cNvPr id="13" name="Picture 4" descr="梵高自画像"/>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928590" y="15558"/>
            <a:ext cx="5244040" cy="68424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Text Box 10"/>
          <p:cNvSpPr txBox="1">
            <a:spLocks noChangeArrowheads="1"/>
          </p:cNvSpPr>
          <p:nvPr/>
        </p:nvSpPr>
        <p:spPr bwMode="auto">
          <a:xfrm>
            <a:off x="4356050" y="5944134"/>
            <a:ext cx="4464422" cy="9233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spcBef>
                <a:spcPct val="50000"/>
              </a:spcBef>
              <a:defRPr/>
            </a:pPr>
            <a:r>
              <a:rPr lang="zh-CN" altLang="en-US" sz="54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梵</a:t>
            </a:r>
            <a:r>
              <a:rPr lang="en-US" altLang="zh-CN" sz="54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a:t>
            </a:r>
            <a:r>
              <a:rPr lang="zh-CN" altLang="en-US" sz="54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高</a:t>
            </a:r>
            <a:r>
              <a:rPr lang="zh-CN" altLang="en-US" sz="5400" b="1" dirty="0">
                <a:solidFill>
                  <a:srgbClr val="FF0000"/>
                </a:solidFill>
                <a:effectLst>
                  <a:outerShdw blurRad="38100" dist="38100" dir="2700000" algn="tl">
                    <a:srgbClr val="000000">
                      <a:alpha val="43137"/>
                    </a:srgbClr>
                  </a:outerShdw>
                </a:effectLst>
                <a:latin typeface="黑体" pitchFamily="2" charset="-122"/>
                <a:ea typeface="黑体" pitchFamily="2" charset="-122"/>
              </a:rPr>
              <a:t>自画像</a:t>
            </a:r>
          </a:p>
        </p:txBody>
      </p:sp>
    </p:spTree>
    <p:extLst>
      <p:ext uri="{BB962C8B-B14F-4D97-AF65-F5344CB8AC3E}">
        <p14:creationId xmlns:p14="http://schemas.microsoft.com/office/powerpoint/2010/main" xmlns="" val="5713721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slide(fromBottom)">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Image18s"/>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5496" y="188640"/>
            <a:ext cx="2075641" cy="28433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1747" name="Picture 3" descr="Image19s"/>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267744" y="188640"/>
            <a:ext cx="2232025" cy="28433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1748" name="Picture 4" descr="Image22s"/>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685957" y="188640"/>
            <a:ext cx="2118291" cy="28433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1749" name="Picture 5" descr="Image23s"/>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6948488" y="188640"/>
            <a:ext cx="2246242" cy="28433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1750" name="Picture 6" descr="Image24s"/>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35496" y="3878008"/>
            <a:ext cx="2185987" cy="29353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1751" name="Picture 7" descr="Image26s"/>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2312229" y="3892215"/>
            <a:ext cx="2187763" cy="29211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1752" name="Picture 8" descr="Image28s"/>
          <p:cNvPicPr>
            <a:picLocks noChangeAspect="1" noChangeArrowheads="1"/>
          </p:cNvPicPr>
          <p:nvPr/>
        </p:nvPicPr>
        <p:blipFill>
          <a:blip r:embed="rId8">
            <a:extLst>
              <a:ext uri="{28A0092B-C50C-407E-A947-70E740481C1C}">
                <a14:useLocalDpi xmlns:a14="http://schemas.microsoft.com/office/drawing/2010/main" xmlns="" val="0"/>
              </a:ext>
            </a:extLst>
          </a:blip>
          <a:srcRect/>
          <a:stretch>
            <a:fillRect/>
          </a:stretch>
        </p:blipFill>
        <p:spPr bwMode="auto">
          <a:xfrm>
            <a:off x="6958012" y="3988106"/>
            <a:ext cx="2185987" cy="28252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1753" name="Picture 9" descr="u=2541279433,785052703&amp;gp=38"/>
          <p:cNvPicPr>
            <a:picLocks noChangeAspect="1" noChangeArrowheads="1"/>
          </p:cNvPicPr>
          <p:nvPr/>
        </p:nvPicPr>
        <p:blipFill>
          <a:blip r:embed="rId9">
            <a:extLst>
              <a:ext uri="{28A0092B-C50C-407E-A947-70E740481C1C}">
                <a14:useLocalDpi xmlns:a14="http://schemas.microsoft.com/office/drawing/2010/main" xmlns="" val="0"/>
              </a:ext>
            </a:extLst>
          </a:blip>
          <a:srcRect/>
          <a:stretch>
            <a:fillRect/>
          </a:stretch>
        </p:blipFill>
        <p:spPr bwMode="auto">
          <a:xfrm>
            <a:off x="4618261" y="3860250"/>
            <a:ext cx="2185987" cy="29531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610" name="Text Box 10"/>
          <p:cNvSpPr txBox="1">
            <a:spLocks noChangeArrowheads="1"/>
          </p:cNvSpPr>
          <p:nvPr/>
        </p:nvSpPr>
        <p:spPr bwMode="auto">
          <a:xfrm>
            <a:off x="2483842" y="2996952"/>
            <a:ext cx="3816350" cy="9233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spcBef>
                <a:spcPct val="50000"/>
              </a:spcBef>
              <a:defRPr/>
            </a:pPr>
            <a:r>
              <a:rPr lang="zh-CN" altLang="en-US" sz="5400" b="1" dirty="0">
                <a:solidFill>
                  <a:srgbClr val="FF0000"/>
                </a:solidFill>
                <a:effectLst>
                  <a:outerShdw blurRad="38100" dist="38100" dir="2700000" algn="tl">
                    <a:srgbClr val="000000">
                      <a:alpha val="43137"/>
                    </a:srgbClr>
                  </a:outerShdw>
                </a:effectLst>
                <a:latin typeface="黑体" pitchFamily="2" charset="-122"/>
                <a:ea typeface="黑体" pitchFamily="2" charset="-122"/>
              </a:rPr>
              <a:t>梵高自画像</a:t>
            </a:r>
          </a:p>
        </p:txBody>
      </p:sp>
    </p:spTree>
    <p:extLst>
      <p:ext uri="{BB962C8B-B14F-4D97-AF65-F5344CB8AC3E}">
        <p14:creationId xmlns:p14="http://schemas.microsoft.com/office/powerpoint/2010/main" xmlns="" val="41998482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奥弗的教堂"/>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588125" y="188913"/>
            <a:ext cx="2303463" cy="29511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2771" name="Text Box 3"/>
          <p:cNvSpPr txBox="1">
            <a:spLocks noChangeArrowheads="1"/>
          </p:cNvSpPr>
          <p:nvPr/>
        </p:nvSpPr>
        <p:spPr bwMode="auto">
          <a:xfrm>
            <a:off x="5724525" y="2892425"/>
            <a:ext cx="4032250" cy="8239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spcBef>
                <a:spcPct val="50000"/>
              </a:spcBef>
            </a:pPr>
            <a:r>
              <a:rPr kumimoji="1" lang="en-US" altLang="zh-CN" sz="3600" b="1">
                <a:effectLst>
                  <a:outerShdw blurRad="38100" dist="38100" dir="2700000" algn="tl">
                    <a:srgbClr val="000000">
                      <a:alpha val="43137"/>
                    </a:srgbClr>
                  </a:outerShdw>
                </a:effectLst>
                <a:latin typeface="黑体" pitchFamily="2" charset="-122"/>
                <a:ea typeface="黑体" pitchFamily="2" charset="-122"/>
              </a:rPr>
              <a:t>《</a:t>
            </a:r>
            <a:r>
              <a:rPr kumimoji="1" lang="zh-CN" altLang="en-US" sz="3600" b="1">
                <a:effectLst>
                  <a:outerShdw blurRad="38100" dist="38100" dir="2700000" algn="tl">
                    <a:srgbClr val="000000">
                      <a:alpha val="43137"/>
                    </a:srgbClr>
                  </a:outerShdw>
                </a:effectLst>
                <a:latin typeface="黑体" pitchFamily="2" charset="-122"/>
                <a:ea typeface="黑体" pitchFamily="2" charset="-122"/>
              </a:rPr>
              <a:t>奥弗的教堂</a:t>
            </a:r>
            <a:r>
              <a:rPr kumimoji="1" lang="en-US" altLang="zh-CN" sz="3600" b="1">
                <a:effectLst>
                  <a:outerShdw blurRad="38100" dist="38100" dir="2700000" algn="tl">
                    <a:srgbClr val="000000">
                      <a:alpha val="43137"/>
                    </a:srgbClr>
                  </a:outerShdw>
                </a:effectLst>
                <a:latin typeface="黑体" pitchFamily="2" charset="-122"/>
                <a:ea typeface="黑体" pitchFamily="2" charset="-122"/>
              </a:rPr>
              <a:t>》</a:t>
            </a:r>
            <a:r>
              <a:rPr kumimoji="1" lang="en-US" altLang="zh-CN" sz="4800" b="1">
                <a:effectLst>
                  <a:outerShdw blurRad="38100" dist="38100" dir="2700000" algn="tl">
                    <a:srgbClr val="000000">
                      <a:alpha val="43137"/>
                    </a:srgbClr>
                  </a:outerShdw>
                </a:effectLst>
                <a:latin typeface="黑体" pitchFamily="2" charset="-122"/>
                <a:ea typeface="黑体" pitchFamily="2" charset="-122"/>
              </a:rPr>
              <a:t> </a:t>
            </a:r>
          </a:p>
        </p:txBody>
      </p:sp>
      <p:pic>
        <p:nvPicPr>
          <p:cNvPr id="32772" name="Picture 4" descr="兰格罗瓦桥"/>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79388" y="188913"/>
            <a:ext cx="2873375" cy="2879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2773" name="Text Box 5"/>
          <p:cNvSpPr txBox="1">
            <a:spLocks noChangeArrowheads="1"/>
          </p:cNvSpPr>
          <p:nvPr/>
        </p:nvSpPr>
        <p:spPr bwMode="auto">
          <a:xfrm>
            <a:off x="-468313" y="2924175"/>
            <a:ext cx="4032251" cy="8239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spcBef>
                <a:spcPct val="50000"/>
              </a:spcBef>
            </a:pPr>
            <a:r>
              <a:rPr kumimoji="1" lang="en-US" altLang="zh-CN" sz="3200" b="1" dirty="0">
                <a:effectLst>
                  <a:outerShdw blurRad="38100" dist="38100" dir="2700000" algn="tl">
                    <a:srgbClr val="000000">
                      <a:alpha val="43137"/>
                    </a:srgbClr>
                  </a:outerShdw>
                </a:effectLst>
                <a:latin typeface="黑体" pitchFamily="2" charset="-122"/>
                <a:ea typeface="黑体" pitchFamily="2" charset="-122"/>
              </a:rPr>
              <a:t>《</a:t>
            </a:r>
            <a:r>
              <a:rPr kumimoji="1" lang="zh-CN" altLang="en-US" sz="3200" b="1" dirty="0">
                <a:effectLst>
                  <a:outerShdw blurRad="38100" dist="38100" dir="2700000" algn="tl">
                    <a:srgbClr val="000000">
                      <a:alpha val="43137"/>
                    </a:srgbClr>
                  </a:outerShdw>
                </a:effectLst>
                <a:latin typeface="黑体" pitchFamily="2" charset="-122"/>
                <a:ea typeface="黑体" pitchFamily="2" charset="-122"/>
              </a:rPr>
              <a:t>兰格罗瓦的桥</a:t>
            </a:r>
            <a:r>
              <a:rPr kumimoji="1" lang="en-US" altLang="zh-CN" sz="3200" b="1" dirty="0">
                <a:effectLst>
                  <a:outerShdw blurRad="38100" dist="38100" dir="2700000" algn="tl">
                    <a:srgbClr val="000000">
                      <a:alpha val="43137"/>
                    </a:srgbClr>
                  </a:outerShdw>
                </a:effectLst>
                <a:latin typeface="黑体" pitchFamily="2" charset="-122"/>
                <a:ea typeface="黑体" pitchFamily="2" charset="-122"/>
              </a:rPr>
              <a:t>》</a:t>
            </a:r>
            <a:r>
              <a:rPr kumimoji="1" lang="en-US" altLang="zh-CN" sz="4800" b="1" dirty="0">
                <a:effectLst>
                  <a:outerShdw blurRad="38100" dist="38100" dir="2700000" algn="tl">
                    <a:srgbClr val="000000">
                      <a:alpha val="43137"/>
                    </a:srgbClr>
                  </a:outerShdw>
                </a:effectLst>
                <a:latin typeface="黑体" pitchFamily="2" charset="-122"/>
                <a:ea typeface="黑体" pitchFamily="2" charset="-122"/>
              </a:rPr>
              <a:t> </a:t>
            </a:r>
          </a:p>
        </p:txBody>
      </p:sp>
      <p:pic>
        <p:nvPicPr>
          <p:cNvPr id="32774" name="Picture 6" descr="船"/>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203575" y="188913"/>
            <a:ext cx="3095625" cy="2898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2775" name="Text Box 7"/>
          <p:cNvSpPr txBox="1">
            <a:spLocks noChangeArrowheads="1"/>
          </p:cNvSpPr>
          <p:nvPr/>
        </p:nvSpPr>
        <p:spPr bwMode="auto">
          <a:xfrm>
            <a:off x="3203575" y="2924175"/>
            <a:ext cx="2808288" cy="8239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spcBef>
                <a:spcPct val="50000"/>
              </a:spcBef>
            </a:pPr>
            <a:r>
              <a:rPr kumimoji="1" lang="en-US" altLang="zh-CN" sz="3600" b="1">
                <a:effectLst>
                  <a:outerShdw blurRad="38100" dist="38100" dir="2700000" algn="tl">
                    <a:srgbClr val="000000">
                      <a:alpha val="43137"/>
                    </a:srgbClr>
                  </a:outerShdw>
                </a:effectLst>
                <a:latin typeface="黑体" pitchFamily="2" charset="-122"/>
                <a:ea typeface="黑体" pitchFamily="2" charset="-122"/>
              </a:rPr>
              <a:t>《</a:t>
            </a:r>
            <a:r>
              <a:rPr kumimoji="1" lang="zh-CN" altLang="en-US" sz="3600" b="1">
                <a:effectLst>
                  <a:outerShdw blurRad="38100" dist="38100" dir="2700000" algn="tl">
                    <a:srgbClr val="000000">
                      <a:alpha val="43137"/>
                    </a:srgbClr>
                  </a:outerShdw>
                </a:effectLst>
                <a:latin typeface="黑体" pitchFamily="2" charset="-122"/>
                <a:ea typeface="黑体" pitchFamily="2" charset="-122"/>
              </a:rPr>
              <a:t>船</a:t>
            </a:r>
            <a:r>
              <a:rPr kumimoji="1" lang="en-US" altLang="zh-CN" sz="3600" b="1">
                <a:effectLst>
                  <a:outerShdw blurRad="38100" dist="38100" dir="2700000" algn="tl">
                    <a:srgbClr val="000000">
                      <a:alpha val="43137"/>
                    </a:srgbClr>
                  </a:outerShdw>
                </a:effectLst>
                <a:latin typeface="黑体" pitchFamily="2" charset="-122"/>
                <a:ea typeface="黑体" pitchFamily="2" charset="-122"/>
              </a:rPr>
              <a:t>》</a:t>
            </a:r>
            <a:r>
              <a:rPr kumimoji="1" lang="en-US" altLang="zh-CN" sz="4800" b="1">
                <a:effectLst>
                  <a:outerShdw blurRad="38100" dist="38100" dir="2700000" algn="tl">
                    <a:srgbClr val="000000">
                      <a:alpha val="43137"/>
                    </a:srgbClr>
                  </a:outerShdw>
                </a:effectLst>
                <a:latin typeface="黑体" pitchFamily="2" charset="-122"/>
                <a:ea typeface="黑体" pitchFamily="2" charset="-122"/>
              </a:rPr>
              <a:t> </a:t>
            </a:r>
          </a:p>
        </p:txBody>
      </p:sp>
      <p:pic>
        <p:nvPicPr>
          <p:cNvPr id="32776" name="Picture 8" descr="绿色原野"/>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68313" y="3787775"/>
            <a:ext cx="3384550" cy="2305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2777" name="Text Box 9"/>
          <p:cNvSpPr txBox="1">
            <a:spLocks noChangeArrowheads="1"/>
          </p:cNvSpPr>
          <p:nvPr/>
        </p:nvSpPr>
        <p:spPr bwMode="auto">
          <a:xfrm>
            <a:off x="34925" y="5918200"/>
            <a:ext cx="4033838" cy="8239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spcBef>
                <a:spcPct val="50000"/>
              </a:spcBef>
            </a:pPr>
            <a:r>
              <a:rPr kumimoji="1" lang="en-US" altLang="zh-CN" sz="3600" b="1">
                <a:effectLst>
                  <a:outerShdw blurRad="38100" dist="38100" dir="2700000" algn="tl">
                    <a:srgbClr val="000000">
                      <a:alpha val="43137"/>
                    </a:srgbClr>
                  </a:outerShdw>
                </a:effectLst>
                <a:latin typeface="黑体" pitchFamily="2" charset="-122"/>
                <a:ea typeface="黑体" pitchFamily="2" charset="-122"/>
              </a:rPr>
              <a:t>《</a:t>
            </a:r>
            <a:r>
              <a:rPr kumimoji="1" lang="zh-CN" altLang="en-US" sz="3600" b="1">
                <a:effectLst>
                  <a:outerShdw blurRad="38100" dist="38100" dir="2700000" algn="tl">
                    <a:srgbClr val="000000">
                      <a:alpha val="43137"/>
                    </a:srgbClr>
                  </a:outerShdw>
                </a:effectLst>
                <a:latin typeface="黑体" pitchFamily="2" charset="-122"/>
                <a:ea typeface="黑体" pitchFamily="2" charset="-122"/>
              </a:rPr>
              <a:t>绿色的原野</a:t>
            </a:r>
            <a:r>
              <a:rPr kumimoji="1" lang="en-US" altLang="zh-CN" sz="3600" b="1">
                <a:effectLst>
                  <a:outerShdw blurRad="38100" dist="38100" dir="2700000" algn="tl">
                    <a:srgbClr val="000000">
                      <a:alpha val="43137"/>
                    </a:srgbClr>
                  </a:outerShdw>
                </a:effectLst>
                <a:latin typeface="黑体" pitchFamily="2" charset="-122"/>
                <a:ea typeface="黑体" pitchFamily="2" charset="-122"/>
              </a:rPr>
              <a:t>》</a:t>
            </a:r>
            <a:r>
              <a:rPr kumimoji="1" lang="en-US" altLang="zh-CN" sz="4800" b="1">
                <a:effectLst>
                  <a:outerShdw blurRad="38100" dist="38100" dir="2700000" algn="tl">
                    <a:srgbClr val="000000">
                      <a:alpha val="43137"/>
                    </a:srgbClr>
                  </a:outerShdw>
                </a:effectLst>
                <a:latin typeface="黑体" pitchFamily="2" charset="-122"/>
                <a:ea typeface="黑体" pitchFamily="2" charset="-122"/>
              </a:rPr>
              <a:t> </a:t>
            </a:r>
          </a:p>
        </p:txBody>
      </p:sp>
      <p:pic>
        <p:nvPicPr>
          <p:cNvPr id="32778" name="Picture 10" descr="星月之夜"/>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5076825" y="3717925"/>
            <a:ext cx="3529013" cy="2447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2779" name="Text Box 11"/>
          <p:cNvSpPr txBox="1">
            <a:spLocks noChangeArrowheads="1"/>
          </p:cNvSpPr>
          <p:nvPr/>
        </p:nvSpPr>
        <p:spPr bwMode="auto">
          <a:xfrm>
            <a:off x="4787900" y="6034088"/>
            <a:ext cx="4033838" cy="8239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spcBef>
                <a:spcPct val="50000"/>
              </a:spcBef>
            </a:pPr>
            <a:r>
              <a:rPr kumimoji="1" lang="en-US" altLang="zh-CN" sz="3600" b="1">
                <a:effectLst>
                  <a:outerShdw blurRad="38100" dist="38100" dir="2700000" algn="tl">
                    <a:srgbClr val="000000">
                      <a:alpha val="43137"/>
                    </a:srgbClr>
                  </a:outerShdw>
                </a:effectLst>
                <a:latin typeface="黑体" pitchFamily="2" charset="-122"/>
                <a:ea typeface="黑体" pitchFamily="2" charset="-122"/>
              </a:rPr>
              <a:t>《</a:t>
            </a:r>
            <a:r>
              <a:rPr kumimoji="1" lang="zh-CN" altLang="en-US" sz="3600" b="1">
                <a:effectLst>
                  <a:outerShdw blurRad="38100" dist="38100" dir="2700000" algn="tl">
                    <a:srgbClr val="000000">
                      <a:alpha val="43137"/>
                    </a:srgbClr>
                  </a:outerShdw>
                </a:effectLst>
                <a:latin typeface="黑体" pitchFamily="2" charset="-122"/>
                <a:ea typeface="黑体" pitchFamily="2" charset="-122"/>
              </a:rPr>
              <a:t>星月之夜</a:t>
            </a:r>
            <a:r>
              <a:rPr kumimoji="1" lang="en-US" altLang="zh-CN" sz="3600" b="1">
                <a:effectLst>
                  <a:outerShdw blurRad="38100" dist="38100" dir="2700000" algn="tl">
                    <a:srgbClr val="000000">
                      <a:alpha val="43137"/>
                    </a:srgbClr>
                  </a:outerShdw>
                </a:effectLst>
                <a:latin typeface="黑体" pitchFamily="2" charset="-122"/>
                <a:ea typeface="黑体" pitchFamily="2" charset="-122"/>
              </a:rPr>
              <a:t>》</a:t>
            </a:r>
            <a:r>
              <a:rPr kumimoji="1" lang="en-US" altLang="zh-CN" sz="4800" b="1">
                <a:effectLst>
                  <a:outerShdw blurRad="38100" dist="38100" dir="2700000" algn="tl">
                    <a:srgbClr val="000000">
                      <a:alpha val="43137"/>
                    </a:srgbClr>
                  </a:outerShdw>
                </a:effectLst>
                <a:latin typeface="黑体" pitchFamily="2" charset="-122"/>
                <a:ea typeface="黑体" pitchFamily="2" charset="-122"/>
              </a:rPr>
              <a:t> </a:t>
            </a:r>
          </a:p>
        </p:txBody>
      </p:sp>
    </p:spTree>
    <p:extLst>
      <p:ext uri="{BB962C8B-B14F-4D97-AF65-F5344CB8AC3E}">
        <p14:creationId xmlns:p14="http://schemas.microsoft.com/office/powerpoint/2010/main" xmlns="" val="3353728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乌鸦群飞的麦田》"/>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1440" y="404664"/>
            <a:ext cx="9144000" cy="5048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8675" name="Rectangle 3"/>
          <p:cNvSpPr>
            <a:spLocks noChangeArrowheads="1"/>
          </p:cNvSpPr>
          <p:nvPr/>
        </p:nvSpPr>
        <p:spPr bwMode="auto">
          <a:xfrm>
            <a:off x="1403648" y="5589240"/>
            <a:ext cx="6445995" cy="9233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defRPr/>
            </a:pPr>
            <a:r>
              <a:rPr lang="en-US" altLang="zh-CN" sz="5400" b="1" dirty="0">
                <a:solidFill>
                  <a:srgbClr val="FF0000"/>
                </a:solidFill>
                <a:effectLst>
                  <a:outerShdw blurRad="38100" dist="38100" dir="2700000" algn="tl">
                    <a:srgbClr val="000000">
                      <a:alpha val="43137"/>
                    </a:srgbClr>
                  </a:outerShdw>
                </a:effectLst>
                <a:latin typeface="黑体" pitchFamily="2" charset="-122"/>
                <a:ea typeface="黑体" pitchFamily="2" charset="-122"/>
              </a:rPr>
              <a:t>《</a:t>
            </a:r>
            <a:r>
              <a:rPr lang="zh-CN" altLang="en-US" sz="5400" b="1" dirty="0">
                <a:solidFill>
                  <a:srgbClr val="FF0000"/>
                </a:solidFill>
                <a:effectLst>
                  <a:outerShdw blurRad="38100" dist="38100" dir="2700000" algn="tl">
                    <a:srgbClr val="000000">
                      <a:alpha val="43137"/>
                    </a:srgbClr>
                  </a:outerShdw>
                </a:effectLst>
                <a:latin typeface="黑体" pitchFamily="2" charset="-122"/>
                <a:ea typeface="黑体" pitchFamily="2" charset="-122"/>
              </a:rPr>
              <a:t>乌鸦群飞的麦田</a:t>
            </a:r>
            <a:r>
              <a:rPr lang="en-US" altLang="zh-CN" sz="5400" b="1" dirty="0">
                <a:solidFill>
                  <a:srgbClr val="FF0000"/>
                </a:solidFill>
                <a:effectLst>
                  <a:outerShdw blurRad="38100" dist="38100" dir="2700000" algn="tl">
                    <a:srgbClr val="000000">
                      <a:alpha val="43137"/>
                    </a:srgbClr>
                  </a:outerShdw>
                </a:effectLst>
                <a:latin typeface="黑体" pitchFamily="2" charset="-122"/>
                <a:ea typeface="黑体" pitchFamily="2" charset="-122"/>
              </a:rPr>
              <a:t>》</a:t>
            </a:r>
          </a:p>
        </p:txBody>
      </p:sp>
    </p:spTree>
    <p:extLst>
      <p:ext uri="{BB962C8B-B14F-4D97-AF65-F5344CB8AC3E}">
        <p14:creationId xmlns:p14="http://schemas.microsoft.com/office/powerpoint/2010/main" xmlns="" val="20961541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611560" y="44624"/>
            <a:ext cx="7892149" cy="950912"/>
          </a:xfrm>
        </p:spPr>
        <p:txBody>
          <a:bodyPr>
            <a:noAutofit/>
          </a:bodyPr>
          <a:lstStyle/>
          <a:p>
            <a:pPr>
              <a:defRPr/>
            </a:pPr>
            <a:r>
              <a:rPr lang="zh-CN" altLang="en-US" sz="6000" b="1" dirty="0" smtClean="0">
                <a:solidFill>
                  <a:srgbClr val="CC0000"/>
                </a:solidFill>
                <a:effectLst>
                  <a:outerShdw blurRad="38100" dist="38100" dir="2700000" algn="tl">
                    <a:srgbClr val="000000">
                      <a:alpha val="43137"/>
                    </a:srgbClr>
                  </a:outerShdw>
                </a:effectLst>
                <a:latin typeface="隶书" pitchFamily="49" charset="-122"/>
                <a:ea typeface="隶书" pitchFamily="49" charset="-122"/>
              </a:rPr>
              <a:t>凡</a:t>
            </a:r>
            <a:r>
              <a:rPr lang="en-US" altLang="zh-CN" sz="3600" b="1" dirty="0" smtClean="0">
                <a:solidFill>
                  <a:srgbClr val="CC0000"/>
                </a:solidFill>
                <a:effectLst>
                  <a:outerShdw blurRad="38100" dist="38100" dir="2700000" algn="tl">
                    <a:srgbClr val="000000">
                      <a:alpha val="43137"/>
                    </a:srgbClr>
                  </a:outerShdw>
                </a:effectLst>
                <a:latin typeface="隶书" pitchFamily="49" charset="-122"/>
                <a:ea typeface="隶书" pitchFamily="49" charset="-122"/>
              </a:rPr>
              <a:t>·</a:t>
            </a:r>
            <a:r>
              <a:rPr lang="zh-CN" altLang="en-US" sz="6000" b="1" dirty="0" smtClean="0">
                <a:solidFill>
                  <a:srgbClr val="CC0000"/>
                </a:solidFill>
                <a:effectLst>
                  <a:outerShdw blurRad="38100" dist="38100" dir="2700000" algn="tl">
                    <a:srgbClr val="000000">
                      <a:alpha val="43137"/>
                    </a:srgbClr>
                  </a:outerShdw>
                </a:effectLst>
                <a:latin typeface="隶书" pitchFamily="49" charset="-122"/>
                <a:ea typeface="隶书" pitchFamily="49" charset="-122"/>
              </a:rPr>
              <a:t>高</a:t>
            </a:r>
            <a:r>
              <a:rPr lang="zh-CN" altLang="en-US" sz="6000" b="1" dirty="0">
                <a:solidFill>
                  <a:srgbClr val="CC0000"/>
                </a:solidFill>
                <a:effectLst>
                  <a:outerShdw blurRad="38100" dist="38100" dir="2700000" algn="tl">
                    <a:srgbClr val="000000">
                      <a:alpha val="43137"/>
                    </a:srgbClr>
                  </a:outerShdw>
                </a:effectLst>
                <a:latin typeface="隶书" pitchFamily="49" charset="-122"/>
                <a:ea typeface="隶书" pitchFamily="49" charset="-122"/>
              </a:rPr>
              <a:t>最昂贵的三幅画</a:t>
            </a:r>
          </a:p>
        </p:txBody>
      </p:sp>
      <p:pic>
        <p:nvPicPr>
          <p:cNvPr id="34819" name="Picture 3" descr="fgjxys"/>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48564" y="1134692"/>
            <a:ext cx="3735404" cy="45255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9700" name="Text Box 4"/>
          <p:cNvSpPr txBox="1">
            <a:spLocks noChangeArrowheads="1"/>
          </p:cNvSpPr>
          <p:nvPr/>
        </p:nvSpPr>
        <p:spPr bwMode="auto">
          <a:xfrm>
            <a:off x="474538" y="5661025"/>
            <a:ext cx="3881438" cy="1077913"/>
          </a:xfrm>
          <a:prstGeom prst="rect">
            <a:avLst/>
          </a:prstGeom>
          <a:noFill/>
          <a:ln>
            <a:noFill/>
          </a:ln>
          <a:effectLst/>
          <a:extLst>
            <a:ext uri="{909E8E84-426E-40DD-AFC4-6F175D3DCCD1}">
              <a14:hiddenFill xmlns:a14="http://schemas.microsoft.com/office/drawing/2010/main" xmlns="">
                <a:gradFill rotWithShape="1">
                  <a:gsLst>
                    <a:gs pos="0">
                      <a:srgbClr val="0000FF"/>
                    </a:gs>
                    <a:gs pos="100000">
                      <a:srgbClr val="0000FF">
                        <a:gamma/>
                        <a:shade val="46275"/>
                        <a:invGamma/>
                      </a:srgbClr>
                    </a:gs>
                  </a:gsLst>
                  <a:path path="shape">
                    <a:fillToRect l="50000" t="50000" r="50000" b="50000"/>
                  </a:path>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defRPr/>
            </a:pPr>
            <a:r>
              <a:rPr lang="en-US" altLang="zh-CN" sz="32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3200" b="1" dirty="0">
                <a:solidFill>
                  <a:srgbClr val="000066"/>
                </a:solidFill>
                <a:effectLst>
                  <a:outerShdw blurRad="38100" dist="38100" dir="2700000" algn="tl">
                    <a:srgbClr val="000000">
                      <a:alpha val="43137"/>
                    </a:srgbClr>
                  </a:outerShdw>
                </a:effectLst>
                <a:latin typeface="黑体" pitchFamily="2" charset="-122"/>
                <a:ea typeface="黑体" pitchFamily="2" charset="-122"/>
              </a:rPr>
              <a:t>加谢医生的肖像</a:t>
            </a:r>
            <a:r>
              <a:rPr lang="en-US" altLang="zh-CN" sz="32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p>
          <a:p>
            <a:pPr algn="ctr">
              <a:defRPr/>
            </a:pPr>
            <a:r>
              <a:rPr lang="en-US" altLang="zh-CN" sz="3200" b="1" dirty="0">
                <a:solidFill>
                  <a:srgbClr val="000066"/>
                </a:solidFill>
                <a:effectLst>
                  <a:outerShdw blurRad="38100" dist="38100" dir="2700000" algn="tl">
                    <a:srgbClr val="000000">
                      <a:alpha val="43137"/>
                    </a:srgbClr>
                  </a:outerShdw>
                </a:effectLst>
                <a:latin typeface="黑体" pitchFamily="2" charset="-122"/>
                <a:ea typeface="黑体" pitchFamily="2" charset="-122"/>
              </a:rPr>
              <a:t>1990</a:t>
            </a:r>
            <a:r>
              <a:rPr lang="zh-CN" altLang="en-US" sz="3200" b="1" dirty="0">
                <a:solidFill>
                  <a:srgbClr val="000066"/>
                </a:solidFill>
                <a:effectLst>
                  <a:outerShdw blurRad="38100" dist="38100" dir="2700000" algn="tl">
                    <a:srgbClr val="000000">
                      <a:alpha val="43137"/>
                    </a:srgbClr>
                  </a:outerShdw>
                </a:effectLst>
                <a:latin typeface="黑体" pitchFamily="2" charset="-122"/>
                <a:ea typeface="黑体" pitchFamily="2" charset="-122"/>
              </a:rPr>
              <a:t>年</a:t>
            </a:r>
            <a:r>
              <a:rPr lang="en-US" altLang="zh-CN" sz="3200" b="1" dirty="0">
                <a:solidFill>
                  <a:srgbClr val="000066"/>
                </a:solidFill>
                <a:effectLst>
                  <a:outerShdw blurRad="38100" dist="38100" dir="2700000" algn="tl">
                    <a:srgbClr val="000000">
                      <a:alpha val="43137"/>
                    </a:srgbClr>
                  </a:outerShdw>
                </a:effectLst>
                <a:latin typeface="黑体" pitchFamily="2" charset="-122"/>
                <a:ea typeface="黑体" pitchFamily="2" charset="-122"/>
              </a:rPr>
              <a:t>8250</a:t>
            </a:r>
            <a:r>
              <a:rPr lang="zh-CN" altLang="en-US" sz="3200" b="1" dirty="0">
                <a:solidFill>
                  <a:srgbClr val="000066"/>
                </a:solidFill>
                <a:effectLst>
                  <a:outerShdw blurRad="38100" dist="38100" dir="2700000" algn="tl">
                    <a:srgbClr val="000000">
                      <a:alpha val="43137"/>
                    </a:srgbClr>
                  </a:outerShdw>
                </a:effectLst>
                <a:latin typeface="黑体" pitchFamily="2" charset="-122"/>
                <a:ea typeface="黑体" pitchFamily="2" charset="-122"/>
              </a:rPr>
              <a:t>万美元</a:t>
            </a:r>
          </a:p>
        </p:txBody>
      </p:sp>
      <p:pic>
        <p:nvPicPr>
          <p:cNvPr id="34821" name="Picture 5" descr="fgnana206"/>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099814" y="1124744"/>
            <a:ext cx="3504634" cy="44355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9702" name="Text Box 6"/>
          <p:cNvSpPr txBox="1">
            <a:spLocks noChangeArrowheads="1"/>
          </p:cNvSpPr>
          <p:nvPr/>
        </p:nvSpPr>
        <p:spPr bwMode="auto">
          <a:xfrm>
            <a:off x="4644330" y="5589588"/>
            <a:ext cx="4248150" cy="1076325"/>
          </a:xfrm>
          <a:prstGeom prst="rect">
            <a:avLst/>
          </a:prstGeom>
          <a:noFill/>
          <a:ln>
            <a:noFill/>
          </a:ln>
          <a:effectLst/>
          <a:extLst>
            <a:ext uri="{909E8E84-426E-40DD-AFC4-6F175D3DCCD1}">
              <a14:hiddenFill xmlns:a14="http://schemas.microsoft.com/office/drawing/2010/main" xmlns="">
                <a:gradFill rotWithShape="1">
                  <a:gsLst>
                    <a:gs pos="0">
                      <a:srgbClr val="0000FF"/>
                    </a:gs>
                    <a:gs pos="100000">
                      <a:srgbClr val="0000FF">
                        <a:gamma/>
                        <a:shade val="46275"/>
                        <a:invGamma/>
                      </a:srgbClr>
                    </a:gs>
                  </a:gsLst>
                  <a:path path="shape">
                    <a:fillToRect l="50000" t="50000" r="50000" b="50000"/>
                  </a:path>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defRPr/>
            </a:pPr>
            <a:r>
              <a:rPr lang="en-US" altLang="zh-CN" sz="32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3200" b="1" dirty="0">
                <a:solidFill>
                  <a:srgbClr val="000066"/>
                </a:solidFill>
                <a:effectLst>
                  <a:outerShdw blurRad="38100" dist="38100" dir="2700000" algn="tl">
                    <a:srgbClr val="000000">
                      <a:alpha val="43137"/>
                    </a:srgbClr>
                  </a:outerShdw>
                </a:effectLst>
                <a:latin typeface="黑体" pitchFamily="2" charset="-122"/>
                <a:ea typeface="黑体" pitchFamily="2" charset="-122"/>
              </a:rPr>
              <a:t>没胡子的自画像</a:t>
            </a:r>
            <a:r>
              <a:rPr lang="en-US" altLang="zh-CN" sz="3200" b="1" dirty="0">
                <a:solidFill>
                  <a:srgbClr val="000066"/>
                </a:solidFill>
                <a:effectLst>
                  <a:outerShdw blurRad="38100" dist="38100" dir="2700000" algn="tl">
                    <a:srgbClr val="000000">
                      <a:alpha val="43137"/>
                    </a:srgbClr>
                  </a:outerShdw>
                </a:effectLst>
                <a:latin typeface="黑体" pitchFamily="2" charset="-122"/>
                <a:ea typeface="黑体" pitchFamily="2" charset="-122"/>
              </a:rPr>
              <a:t>》 1998</a:t>
            </a:r>
            <a:r>
              <a:rPr lang="zh-CN" altLang="en-US" sz="3200" b="1" dirty="0">
                <a:solidFill>
                  <a:srgbClr val="000066"/>
                </a:solidFill>
                <a:effectLst>
                  <a:outerShdw blurRad="38100" dist="38100" dir="2700000" algn="tl">
                    <a:srgbClr val="000000">
                      <a:alpha val="43137"/>
                    </a:srgbClr>
                  </a:outerShdw>
                </a:effectLst>
                <a:latin typeface="黑体" pitchFamily="2" charset="-122"/>
                <a:ea typeface="黑体" pitchFamily="2" charset="-122"/>
              </a:rPr>
              <a:t>年 </a:t>
            </a:r>
            <a:r>
              <a:rPr lang="en-US" altLang="zh-CN" sz="3200" b="1" dirty="0">
                <a:solidFill>
                  <a:srgbClr val="000066"/>
                </a:solidFill>
                <a:effectLst>
                  <a:outerShdw blurRad="38100" dist="38100" dir="2700000" algn="tl">
                    <a:srgbClr val="000000">
                      <a:alpha val="43137"/>
                    </a:srgbClr>
                  </a:outerShdw>
                </a:effectLst>
                <a:latin typeface="黑体" pitchFamily="2" charset="-122"/>
                <a:ea typeface="黑体" pitchFamily="2" charset="-122"/>
              </a:rPr>
              <a:t>7150</a:t>
            </a:r>
            <a:r>
              <a:rPr lang="zh-CN" altLang="en-US" sz="3200" b="1" dirty="0">
                <a:solidFill>
                  <a:srgbClr val="000066"/>
                </a:solidFill>
                <a:effectLst>
                  <a:outerShdw blurRad="38100" dist="38100" dir="2700000" algn="tl">
                    <a:srgbClr val="000000">
                      <a:alpha val="43137"/>
                    </a:srgbClr>
                  </a:outerShdw>
                </a:effectLst>
                <a:latin typeface="黑体" pitchFamily="2" charset="-122"/>
                <a:ea typeface="黑体" pitchFamily="2" charset="-122"/>
              </a:rPr>
              <a:t>万美元</a:t>
            </a:r>
          </a:p>
        </p:txBody>
      </p:sp>
    </p:spTree>
    <p:extLst>
      <p:ext uri="{BB962C8B-B14F-4D97-AF65-F5344CB8AC3E}">
        <p14:creationId xmlns:p14="http://schemas.microsoft.com/office/powerpoint/2010/main" xmlns="" val="273746720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nana209"/>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548680"/>
            <a:ext cx="9144000" cy="4467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0723" name="Text Box 3"/>
          <p:cNvSpPr txBox="1">
            <a:spLocks noChangeArrowheads="1"/>
          </p:cNvSpPr>
          <p:nvPr/>
        </p:nvSpPr>
        <p:spPr bwMode="auto">
          <a:xfrm>
            <a:off x="468313" y="5085184"/>
            <a:ext cx="8280400" cy="1569660"/>
          </a:xfrm>
          <a:prstGeom prst="rect">
            <a:avLst/>
          </a:prstGeom>
          <a:noFill/>
          <a:ln>
            <a:noFill/>
          </a:ln>
          <a:effectLst/>
          <a:extLst>
            <a:ext uri="{909E8E84-426E-40DD-AFC4-6F175D3DCCD1}">
              <a14:hiddenFill xmlns:a14="http://schemas.microsoft.com/office/drawing/2010/main" xmlns="">
                <a:gradFill rotWithShape="1">
                  <a:gsLst>
                    <a:gs pos="0">
                      <a:srgbClr val="0000FF"/>
                    </a:gs>
                    <a:gs pos="100000">
                      <a:srgbClr val="0000FF">
                        <a:gamma/>
                        <a:shade val="46275"/>
                        <a:invGamma/>
                      </a:srgbClr>
                    </a:gs>
                  </a:gsLst>
                  <a:path path="shape">
                    <a:fillToRect l="50000" t="50000" r="50000" b="50000"/>
                  </a:path>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defRPr/>
            </a:pPr>
            <a:r>
              <a:rPr lang="en-US" altLang="zh-CN" sz="4800" b="1" dirty="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zh-CN" altLang="en-US" sz="4800" b="1" dirty="0">
                <a:solidFill>
                  <a:srgbClr val="000066"/>
                </a:solidFill>
                <a:effectLst>
                  <a:outerShdw blurRad="38100" dist="38100" dir="2700000" algn="tl">
                    <a:srgbClr val="000000">
                      <a:alpha val="43137"/>
                    </a:srgbClr>
                  </a:outerShdw>
                </a:effectLst>
                <a:latin typeface="黑体" pitchFamily="2" charset="-122"/>
                <a:ea typeface="黑体" pitchFamily="2" charset="-122"/>
              </a:rPr>
              <a:t>鸢尾花</a:t>
            </a:r>
            <a:r>
              <a:rPr lang="en-US" altLang="zh-CN" sz="4800" b="1" dirty="0" smtClean="0">
                <a:solidFill>
                  <a:srgbClr val="000066"/>
                </a:solidFill>
                <a:effectLst>
                  <a:outerShdw blurRad="38100" dist="38100" dir="2700000" algn="tl">
                    <a:srgbClr val="000000">
                      <a:alpha val="43137"/>
                    </a:srgbClr>
                  </a:outerShdw>
                </a:effectLst>
                <a:latin typeface="黑体" pitchFamily="2" charset="-122"/>
                <a:ea typeface="黑体" pitchFamily="2" charset="-122"/>
              </a:rPr>
              <a:t>》1988</a:t>
            </a:r>
            <a:r>
              <a:rPr lang="zh-CN" altLang="en-US" sz="4800" b="1" dirty="0">
                <a:solidFill>
                  <a:srgbClr val="000066"/>
                </a:solidFill>
                <a:effectLst>
                  <a:outerShdw blurRad="38100" dist="38100" dir="2700000" algn="tl">
                    <a:srgbClr val="000000">
                      <a:alpha val="43137"/>
                    </a:srgbClr>
                  </a:outerShdw>
                </a:effectLst>
                <a:latin typeface="黑体" pitchFamily="2" charset="-122"/>
                <a:ea typeface="黑体" pitchFamily="2" charset="-122"/>
              </a:rPr>
              <a:t>年在拍卖会上</a:t>
            </a:r>
            <a:r>
              <a:rPr lang="zh-CN" altLang="en-US" sz="4800" b="1" dirty="0" smtClean="0">
                <a:solidFill>
                  <a:srgbClr val="000066"/>
                </a:solidFill>
                <a:effectLst>
                  <a:outerShdw blurRad="38100" dist="38100" dir="2700000" algn="tl">
                    <a:srgbClr val="000000">
                      <a:alpha val="43137"/>
                    </a:srgbClr>
                  </a:outerShdw>
                </a:effectLst>
                <a:latin typeface="黑体" pitchFamily="2" charset="-122"/>
                <a:ea typeface="黑体" pitchFamily="2" charset="-122"/>
              </a:rPr>
              <a:t>，</a:t>
            </a:r>
            <a:r>
              <a:rPr lang="en-US" altLang="zh-CN" sz="4800" b="1" dirty="0" smtClean="0">
                <a:solidFill>
                  <a:srgbClr val="000066"/>
                </a:solidFill>
                <a:effectLst>
                  <a:outerShdw blurRad="38100" dist="38100" dir="2700000" algn="tl">
                    <a:srgbClr val="000000">
                      <a:alpha val="43137"/>
                    </a:srgbClr>
                  </a:outerShdw>
                </a:effectLst>
                <a:latin typeface="黑体" pitchFamily="2" charset="-122"/>
                <a:ea typeface="黑体" pitchFamily="2" charset="-122"/>
              </a:rPr>
              <a:t>5300</a:t>
            </a:r>
            <a:r>
              <a:rPr lang="zh-CN" altLang="en-US" sz="4800" b="1" dirty="0">
                <a:solidFill>
                  <a:srgbClr val="000066"/>
                </a:solidFill>
                <a:effectLst>
                  <a:outerShdw blurRad="38100" dist="38100" dir="2700000" algn="tl">
                    <a:srgbClr val="000000">
                      <a:alpha val="43137"/>
                    </a:srgbClr>
                  </a:outerShdw>
                </a:effectLst>
                <a:latin typeface="黑体" pitchFamily="2" charset="-122"/>
                <a:ea typeface="黑体" pitchFamily="2" charset="-122"/>
              </a:rPr>
              <a:t>万</a:t>
            </a:r>
            <a:r>
              <a:rPr lang="zh-CN" altLang="en-US" sz="4800" b="1" dirty="0" smtClean="0">
                <a:solidFill>
                  <a:srgbClr val="000066"/>
                </a:solidFill>
                <a:effectLst>
                  <a:outerShdw blurRad="38100" dist="38100" dir="2700000" algn="tl">
                    <a:srgbClr val="000000">
                      <a:alpha val="43137"/>
                    </a:srgbClr>
                  </a:outerShdw>
                </a:effectLst>
                <a:latin typeface="黑体" pitchFamily="2" charset="-122"/>
                <a:ea typeface="黑体" pitchFamily="2" charset="-122"/>
              </a:rPr>
              <a:t>美元。</a:t>
            </a:r>
            <a:endParaRPr lang="zh-CN" altLang="en-US" sz="4800" b="1" dirty="0">
              <a:solidFill>
                <a:srgbClr val="000066"/>
              </a:solidFill>
              <a:effectLst>
                <a:outerShdw blurRad="38100" dist="38100" dir="2700000" algn="tl">
                  <a:srgbClr val="000000">
                    <a:alpha val="43137"/>
                  </a:srgbClr>
                </a:outerShdw>
              </a:effectLst>
              <a:latin typeface="黑体" pitchFamily="2" charset="-122"/>
              <a:ea typeface="黑体" pitchFamily="2" charset="-122"/>
            </a:endParaRPr>
          </a:p>
        </p:txBody>
      </p:sp>
    </p:spTree>
    <p:extLst>
      <p:ext uri="{BB962C8B-B14F-4D97-AF65-F5344CB8AC3E}">
        <p14:creationId xmlns:p14="http://schemas.microsoft.com/office/powerpoint/2010/main" xmlns="" val="178018490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468312" y="548680"/>
            <a:ext cx="8351837" cy="34782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spAutoFit/>
          </a:bodyPr>
          <a:lstStyle/>
          <a:p>
            <a:r>
              <a:rPr lang="zh-CN" altLang="en-US" sz="4400" b="1" dirty="0">
                <a:solidFill>
                  <a:srgbClr val="990000"/>
                </a:solidFill>
                <a:effectLst>
                  <a:outerShdw blurRad="38100" dist="38100" dir="2700000" algn="tl">
                    <a:srgbClr val="000000">
                      <a:alpha val="43137"/>
                    </a:srgbClr>
                  </a:outerShdw>
                </a:effectLst>
                <a:latin typeface="黑体" pitchFamily="2" charset="-122"/>
                <a:ea typeface="黑体" pitchFamily="2" charset="-122"/>
              </a:rPr>
              <a:t>相信我吧，在艺术问题上，下面这句话是实在的：老老实实是最好的办法，宁肯不厌其烦是钻研，而不要投机取巧，哗众取宠。</a:t>
            </a:r>
            <a:endParaRPr lang="en-US" altLang="zh-CN" sz="4400" b="1" dirty="0">
              <a:solidFill>
                <a:srgbClr val="990000"/>
              </a:solidFill>
              <a:effectLst>
                <a:outerShdw blurRad="38100" dist="38100" dir="2700000" algn="tl">
                  <a:srgbClr val="000000">
                    <a:alpha val="43137"/>
                  </a:srgbClr>
                </a:outerShdw>
              </a:effectLst>
              <a:latin typeface="黑体" pitchFamily="2" charset="-122"/>
              <a:ea typeface="黑体" pitchFamily="2" charset="-122"/>
            </a:endParaRPr>
          </a:p>
          <a:p>
            <a:r>
              <a:rPr lang="zh-CN" altLang="en-US" sz="4400" b="1" dirty="0">
                <a:solidFill>
                  <a:srgbClr val="990000"/>
                </a:solidFill>
                <a:effectLst>
                  <a:outerShdw blurRad="38100" dist="38100" dir="2700000" algn="tl">
                    <a:srgbClr val="000000">
                      <a:alpha val="43137"/>
                    </a:srgbClr>
                  </a:outerShdw>
                </a:effectLst>
                <a:latin typeface="黑体" pitchFamily="2" charset="-122"/>
                <a:ea typeface="黑体" pitchFamily="2" charset="-122"/>
              </a:rPr>
              <a:t>                </a:t>
            </a:r>
            <a:r>
              <a:rPr lang="en-US" altLang="zh-CN" sz="4400" b="1" dirty="0">
                <a:solidFill>
                  <a:srgbClr val="990000"/>
                </a:solidFill>
                <a:effectLst>
                  <a:outerShdw blurRad="38100" dist="38100" dir="2700000" algn="tl">
                    <a:srgbClr val="000000">
                      <a:alpha val="43137"/>
                    </a:srgbClr>
                  </a:outerShdw>
                </a:effectLst>
                <a:latin typeface="黑体" pitchFamily="2" charset="-122"/>
                <a:ea typeface="黑体" pitchFamily="2" charset="-122"/>
              </a:rPr>
              <a:t>--------</a:t>
            </a:r>
            <a:r>
              <a:rPr lang="zh-CN" altLang="en-US" sz="4400" b="1" dirty="0">
                <a:solidFill>
                  <a:srgbClr val="990000"/>
                </a:solidFill>
                <a:effectLst>
                  <a:outerShdw blurRad="38100" dist="38100" dir="2700000" algn="tl">
                    <a:srgbClr val="000000">
                      <a:alpha val="43137"/>
                    </a:srgbClr>
                  </a:outerShdw>
                </a:effectLst>
                <a:latin typeface="黑体" pitchFamily="2" charset="-122"/>
                <a:ea typeface="黑体" pitchFamily="2" charset="-122"/>
              </a:rPr>
              <a:t>凡高</a:t>
            </a:r>
          </a:p>
        </p:txBody>
      </p:sp>
      <p:sp>
        <p:nvSpPr>
          <p:cNvPr id="25603" name="Text Box 3"/>
          <p:cNvSpPr txBox="1">
            <a:spLocks noChangeArrowheads="1"/>
          </p:cNvSpPr>
          <p:nvPr/>
        </p:nvSpPr>
        <p:spPr bwMode="auto">
          <a:xfrm>
            <a:off x="323850" y="4459288"/>
            <a:ext cx="8640763" cy="7699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spcBef>
                <a:spcPct val="50000"/>
              </a:spcBef>
              <a:defRPr/>
            </a:pPr>
            <a:r>
              <a:rPr kumimoji="1" lang="zh-CN" altLang="en-US" sz="4400" b="1" dirty="0">
                <a:solidFill>
                  <a:srgbClr val="FF0000"/>
                </a:solidFill>
                <a:effectLst>
                  <a:outerShdw blurRad="38100" dist="38100" dir="2700000" algn="tl">
                    <a:srgbClr val="000000">
                      <a:alpha val="43137"/>
                    </a:srgbClr>
                  </a:outerShdw>
                </a:effectLst>
                <a:latin typeface="黑体" pitchFamily="2" charset="-122"/>
                <a:ea typeface="黑体" pitchFamily="2" charset="-122"/>
              </a:rPr>
              <a:t>此名言表达了艺术家怎样的品行？ </a:t>
            </a:r>
          </a:p>
        </p:txBody>
      </p:sp>
      <p:sp>
        <p:nvSpPr>
          <p:cNvPr id="25604" name="Text Box 4"/>
          <p:cNvSpPr txBox="1">
            <a:spLocks noChangeArrowheads="1"/>
          </p:cNvSpPr>
          <p:nvPr/>
        </p:nvSpPr>
        <p:spPr bwMode="auto">
          <a:xfrm>
            <a:off x="323850" y="5484813"/>
            <a:ext cx="8280400" cy="708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spcBef>
                <a:spcPct val="50000"/>
              </a:spcBef>
              <a:defRPr/>
            </a:pPr>
            <a:r>
              <a:rPr kumimoji="1" lang="zh-CN" altLang="en-US" sz="4000" b="1" dirty="0">
                <a:effectLst>
                  <a:outerShdw blurRad="38100" dist="38100" dir="2700000" algn="tl">
                    <a:srgbClr val="000000">
                      <a:alpha val="43137"/>
                    </a:srgbClr>
                  </a:outerShdw>
                </a:effectLst>
                <a:latin typeface="黑体" pitchFamily="2" charset="-122"/>
                <a:ea typeface="黑体" pitchFamily="2" charset="-122"/>
              </a:rPr>
              <a:t>不爱慕虚荣，扎实务实地探求艺术 </a:t>
            </a:r>
          </a:p>
        </p:txBody>
      </p:sp>
    </p:spTree>
    <p:extLst>
      <p:ext uri="{BB962C8B-B14F-4D97-AF65-F5344CB8AC3E}">
        <p14:creationId xmlns:p14="http://schemas.microsoft.com/office/powerpoint/2010/main" xmlns="" val="28615819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5604"/>
                                        </p:tgtEl>
                                        <p:attrNameLst>
                                          <p:attrName>style.visibility</p:attrName>
                                        </p:attrNameLst>
                                      </p:cBhvr>
                                      <p:to>
                                        <p:strVal val="visible"/>
                                      </p:to>
                                    </p:set>
                                    <p:anim calcmode="discrete" valueType="clr">
                                      <p:cBhvr override="childStyle">
                                        <p:cTn id="7" dur="80"/>
                                        <p:tgtEl>
                                          <p:spTgt spid="2560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5604"/>
                                        </p:tgtEl>
                                        <p:attrNameLst>
                                          <p:attrName>fillcolor</p:attrName>
                                        </p:attrNameLst>
                                      </p:cBhvr>
                                      <p:tavLst>
                                        <p:tav tm="0">
                                          <p:val>
                                            <p:clrVal>
                                              <a:schemeClr val="accent2"/>
                                            </p:clrVal>
                                          </p:val>
                                        </p:tav>
                                        <p:tav tm="50000">
                                          <p:val>
                                            <p:clrVal>
                                              <a:schemeClr val="hlink"/>
                                            </p:clrVal>
                                          </p:val>
                                        </p:tav>
                                      </p:tavLst>
                                    </p:anim>
                                    <p:set>
                                      <p:cBhvr>
                                        <p:cTn id="9" dur="80"/>
                                        <p:tgtEl>
                                          <p:spTgt spid="2560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1" name="文本框 6158"/>
          <p:cNvSpPr txBox="1">
            <a:spLocks noChangeArrowheads="1"/>
          </p:cNvSpPr>
          <p:nvPr/>
        </p:nvSpPr>
        <p:spPr bwMode="auto">
          <a:xfrm>
            <a:off x="2627784" y="2350621"/>
            <a:ext cx="1872357"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600" b="1" dirty="0">
                <a:solidFill>
                  <a:srgbClr val="0E1FFE"/>
                </a:solidFill>
                <a:effectLst>
                  <a:outerShdw blurRad="38100" dist="38100" dir="2700000" algn="tl">
                    <a:srgbClr val="000000">
                      <a:alpha val="43137"/>
                    </a:srgbClr>
                  </a:outerShdw>
                </a:effectLst>
                <a:latin typeface="黑体" pitchFamily="2" charset="-122"/>
                <a:ea typeface="黑体" pitchFamily="2" charset="-122"/>
              </a:rPr>
              <a:t>达尔文</a:t>
            </a:r>
          </a:p>
        </p:txBody>
      </p:sp>
      <p:sp>
        <p:nvSpPr>
          <p:cNvPr id="29702" name="文本框 6160"/>
          <p:cNvSpPr txBox="1">
            <a:spLocks noChangeArrowheads="1"/>
          </p:cNvSpPr>
          <p:nvPr/>
        </p:nvSpPr>
        <p:spPr bwMode="auto">
          <a:xfrm>
            <a:off x="2046292" y="3214717"/>
            <a:ext cx="2460615"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600" b="1" dirty="0">
                <a:solidFill>
                  <a:srgbClr val="0E1FFE"/>
                </a:solidFill>
                <a:effectLst>
                  <a:outerShdw blurRad="38100" dist="38100" dir="2700000" algn="tl">
                    <a:srgbClr val="000000">
                      <a:alpha val="43137"/>
                    </a:srgbClr>
                  </a:outerShdw>
                </a:effectLst>
                <a:latin typeface="黑体" pitchFamily="2" charset="-122"/>
                <a:ea typeface="黑体" pitchFamily="2" charset="-122"/>
              </a:rPr>
              <a:t>巴尔扎克</a:t>
            </a:r>
          </a:p>
        </p:txBody>
      </p:sp>
      <p:sp>
        <p:nvSpPr>
          <p:cNvPr id="29703" name="文本框 6161"/>
          <p:cNvSpPr txBox="1">
            <a:spLocks noChangeArrowheads="1"/>
          </p:cNvSpPr>
          <p:nvPr/>
        </p:nvSpPr>
        <p:spPr bwMode="auto">
          <a:xfrm>
            <a:off x="2123728" y="5302949"/>
            <a:ext cx="1835944" cy="646331"/>
          </a:xfrm>
          <a:prstGeom prst="rect">
            <a:avLst/>
          </a:prstGeom>
          <a:noFill/>
          <a:ln>
            <a:noFill/>
          </a:ln>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600" b="1" dirty="0">
                <a:solidFill>
                  <a:srgbClr val="0E1FFE"/>
                </a:solidFill>
                <a:effectLst>
                  <a:outerShdw blurRad="38100" dist="38100" dir="2700000" algn="tl">
                    <a:srgbClr val="000000">
                      <a:alpha val="43137"/>
                    </a:srgbClr>
                  </a:outerShdw>
                </a:effectLst>
                <a:latin typeface="黑体" pitchFamily="2" charset="-122"/>
                <a:ea typeface="黑体" pitchFamily="2" charset="-122"/>
              </a:rPr>
              <a:t>贝多芬</a:t>
            </a:r>
          </a:p>
        </p:txBody>
      </p:sp>
      <p:sp>
        <p:nvSpPr>
          <p:cNvPr id="29704" name="左大括号 13"/>
          <p:cNvSpPr>
            <a:spLocks/>
          </p:cNvSpPr>
          <p:nvPr/>
        </p:nvSpPr>
        <p:spPr bwMode="auto">
          <a:xfrm>
            <a:off x="1860366" y="3573016"/>
            <a:ext cx="263362" cy="827881"/>
          </a:xfrm>
          <a:prstGeom prst="leftBrace">
            <a:avLst>
              <a:gd name="adj1" fmla="val 41309"/>
              <a:gd name="adj2" fmla="val 50000"/>
            </a:avLst>
          </a:prstGeom>
          <a:noFill/>
          <a:ln w="38100">
            <a:solidFill>
              <a:srgbClr val="808000"/>
            </a:solidFill>
            <a:miter lim="800000"/>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sz="2800" b="1">
              <a:latin typeface="Calibri" pitchFamily="34" charset="0"/>
            </a:endParaRPr>
          </a:p>
        </p:txBody>
      </p:sp>
      <p:sp>
        <p:nvSpPr>
          <p:cNvPr id="29706" name="文本框 1"/>
          <p:cNvSpPr txBox="1">
            <a:spLocks noChangeArrowheads="1"/>
          </p:cNvSpPr>
          <p:nvPr/>
        </p:nvSpPr>
        <p:spPr bwMode="auto">
          <a:xfrm>
            <a:off x="2686055" y="644495"/>
            <a:ext cx="1332706"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600" b="1" dirty="0">
                <a:solidFill>
                  <a:srgbClr val="0E1FFE"/>
                </a:solidFill>
                <a:effectLst>
                  <a:outerShdw blurRad="38100" dist="38100" dir="2700000" algn="tl">
                    <a:srgbClr val="000000">
                      <a:alpha val="43137"/>
                    </a:srgbClr>
                  </a:outerShdw>
                </a:effectLst>
                <a:latin typeface="黑体" pitchFamily="2" charset="-122"/>
                <a:ea typeface="黑体" pitchFamily="2" charset="-122"/>
              </a:rPr>
              <a:t>牛顿</a:t>
            </a:r>
          </a:p>
        </p:txBody>
      </p:sp>
      <p:sp>
        <p:nvSpPr>
          <p:cNvPr id="29707" name="左大括号 25"/>
          <p:cNvSpPr>
            <a:spLocks/>
          </p:cNvSpPr>
          <p:nvPr/>
        </p:nvSpPr>
        <p:spPr bwMode="auto">
          <a:xfrm>
            <a:off x="2340446" y="967661"/>
            <a:ext cx="287338" cy="1742323"/>
          </a:xfrm>
          <a:prstGeom prst="leftBrace">
            <a:avLst>
              <a:gd name="adj1" fmla="val 41585"/>
              <a:gd name="adj2" fmla="val 50000"/>
            </a:avLst>
          </a:prstGeom>
          <a:noFill/>
          <a:ln w="38100">
            <a:solidFill>
              <a:srgbClr val="808000"/>
            </a:solidFill>
            <a:miter lim="800000"/>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sz="2800" b="1">
              <a:latin typeface="Calibri" pitchFamily="34" charset="0"/>
            </a:endParaRPr>
          </a:p>
        </p:txBody>
      </p:sp>
      <p:sp>
        <p:nvSpPr>
          <p:cNvPr id="29708" name="TextBox 27"/>
          <p:cNvSpPr txBox="1">
            <a:spLocks noChangeArrowheads="1"/>
          </p:cNvSpPr>
          <p:nvPr/>
        </p:nvSpPr>
        <p:spPr bwMode="auto">
          <a:xfrm>
            <a:off x="2196257" y="6095037"/>
            <a:ext cx="1367631" cy="646331"/>
          </a:xfrm>
          <a:prstGeom prst="rect">
            <a:avLst/>
          </a:prstGeom>
          <a:noFill/>
          <a:ln>
            <a:noFill/>
          </a:ln>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600" b="1" dirty="0">
                <a:solidFill>
                  <a:srgbClr val="0E1FFE"/>
                </a:solidFill>
                <a:effectLst>
                  <a:outerShdw blurRad="38100" dist="38100" dir="2700000" algn="tl">
                    <a:srgbClr val="000000">
                      <a:alpha val="43137"/>
                    </a:srgbClr>
                  </a:outerShdw>
                </a:effectLst>
                <a:latin typeface="黑体" pitchFamily="2" charset="-122"/>
                <a:ea typeface="黑体" pitchFamily="2" charset="-122"/>
              </a:rPr>
              <a:t>梵高</a:t>
            </a:r>
          </a:p>
        </p:txBody>
      </p:sp>
      <p:sp>
        <p:nvSpPr>
          <p:cNvPr id="26" name="文本框 25615"/>
          <p:cNvSpPr txBox="1"/>
          <p:nvPr/>
        </p:nvSpPr>
        <p:spPr>
          <a:xfrm>
            <a:off x="4139952" y="90498"/>
            <a:ext cx="3816870" cy="1754326"/>
          </a:xfrm>
          <a:prstGeom prst="rect">
            <a:avLst/>
          </a:prstGeom>
          <a:noFill/>
          <a:ln w="9525">
            <a:noFill/>
            <a:miter/>
          </a:ln>
        </p:spPr>
        <p:txBody>
          <a:bodyPr wrap="square">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9pPr>
          </a:lstStyle>
          <a:p>
            <a:pPr>
              <a:spcBef>
                <a:spcPts val="0"/>
              </a:spcBef>
              <a:defRPr/>
            </a:pPr>
            <a:r>
              <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万有引力定律</a:t>
            </a:r>
            <a:endParaRPr lang="en-US" altLang="zh-CN"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endParaRPr>
          </a:p>
          <a:p>
            <a:pPr>
              <a:spcBef>
                <a:spcPts val="0"/>
              </a:spcBef>
              <a:defRPr/>
            </a:pPr>
            <a:r>
              <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光学分析</a:t>
            </a:r>
            <a:endParaRPr lang="en-US" altLang="zh-CN"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endParaRPr>
          </a:p>
          <a:p>
            <a:pPr>
              <a:spcBef>
                <a:spcPts val="0"/>
              </a:spcBef>
              <a:defRPr/>
            </a:pPr>
            <a:r>
              <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微积分学</a:t>
            </a:r>
            <a:endParaRPr lang="zh-CN" altLang="en-US" sz="3600" b="1" dirty="0">
              <a:solidFill>
                <a:srgbClr val="FF0000"/>
              </a:solidFill>
              <a:effectLst>
                <a:outerShdw blurRad="38100" dist="38100" dir="2700000" algn="tl">
                  <a:srgbClr val="000000">
                    <a:alpha val="43137"/>
                  </a:srgbClr>
                </a:outerShdw>
              </a:effectLst>
              <a:latin typeface="黑体" pitchFamily="2" charset="-122"/>
              <a:ea typeface="黑体" pitchFamily="2" charset="-122"/>
            </a:endParaRPr>
          </a:p>
        </p:txBody>
      </p:sp>
      <p:sp>
        <p:nvSpPr>
          <p:cNvPr id="29710" name="文本框 6160"/>
          <p:cNvSpPr txBox="1">
            <a:spLocks noChangeArrowheads="1"/>
          </p:cNvSpPr>
          <p:nvPr/>
        </p:nvSpPr>
        <p:spPr bwMode="auto">
          <a:xfrm>
            <a:off x="2132817" y="4082475"/>
            <a:ext cx="2439183"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600" b="1" dirty="0">
                <a:solidFill>
                  <a:srgbClr val="0E1FFE"/>
                </a:solidFill>
                <a:effectLst>
                  <a:outerShdw blurRad="38100" dist="38100" dir="2700000" algn="tl">
                    <a:srgbClr val="000000">
                      <a:alpha val="43137"/>
                    </a:srgbClr>
                  </a:outerShdw>
                </a:effectLst>
                <a:latin typeface="黑体" pitchFamily="2" charset="-122"/>
                <a:ea typeface="黑体" pitchFamily="2" charset="-122"/>
              </a:rPr>
              <a:t>托尔斯泰</a:t>
            </a:r>
          </a:p>
        </p:txBody>
      </p:sp>
      <p:sp>
        <p:nvSpPr>
          <p:cNvPr id="29712" name="左大括号 25"/>
          <p:cNvSpPr>
            <a:spLocks/>
          </p:cNvSpPr>
          <p:nvPr/>
        </p:nvSpPr>
        <p:spPr bwMode="auto">
          <a:xfrm>
            <a:off x="1979836" y="5661248"/>
            <a:ext cx="215900" cy="900168"/>
          </a:xfrm>
          <a:prstGeom prst="leftBrace">
            <a:avLst>
              <a:gd name="adj1" fmla="val 41435"/>
              <a:gd name="adj2" fmla="val 50000"/>
            </a:avLst>
          </a:prstGeom>
          <a:noFill/>
          <a:ln w="38100">
            <a:solidFill>
              <a:srgbClr val="808000"/>
            </a:solidFill>
            <a:miter lim="800000"/>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sz="2800" b="1">
              <a:latin typeface="Calibri" pitchFamily="34" charset="0"/>
            </a:endParaRPr>
          </a:p>
        </p:txBody>
      </p:sp>
      <p:sp>
        <p:nvSpPr>
          <p:cNvPr id="38" name="文本框 27661"/>
          <p:cNvSpPr txBox="1"/>
          <p:nvPr/>
        </p:nvSpPr>
        <p:spPr>
          <a:xfrm>
            <a:off x="4391820" y="3286725"/>
            <a:ext cx="4356894" cy="646331"/>
          </a:xfrm>
          <a:prstGeom prst="rect">
            <a:avLst/>
          </a:prstGeom>
          <a:noFill/>
          <a:ln w="9525">
            <a:noFill/>
            <a:miter/>
          </a:ln>
        </p:spPr>
        <p:txBody>
          <a:bodyPr wrap="square">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9pPr>
          </a:lstStyle>
          <a:p>
            <a:pPr>
              <a:spcBef>
                <a:spcPct val="50000"/>
              </a:spcBef>
              <a:defRPr/>
            </a:pPr>
            <a:r>
              <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小说集</a:t>
            </a:r>
            <a:r>
              <a:rPr lang="en-US" altLang="zh-CN"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a:t>
            </a:r>
            <a:r>
              <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人间喜剧</a:t>
            </a:r>
            <a:r>
              <a:rPr lang="en-US" altLang="zh-CN"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a:t>
            </a:r>
            <a:endPar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endParaRPr>
          </a:p>
        </p:txBody>
      </p:sp>
      <p:sp>
        <p:nvSpPr>
          <p:cNvPr id="39" name="文本框 27661"/>
          <p:cNvSpPr txBox="1"/>
          <p:nvPr/>
        </p:nvSpPr>
        <p:spPr>
          <a:xfrm>
            <a:off x="4175919" y="4028871"/>
            <a:ext cx="4968081" cy="1200329"/>
          </a:xfrm>
          <a:prstGeom prst="rect">
            <a:avLst/>
          </a:prstGeom>
          <a:noFill/>
          <a:ln w="9525">
            <a:noFill/>
            <a:miter/>
          </a:ln>
        </p:spPr>
        <p:txBody>
          <a:bodyPr wrap="square">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9pPr>
          </a:lstStyle>
          <a:p>
            <a:pPr>
              <a:spcBef>
                <a:spcPct val="50000"/>
              </a:spcBef>
              <a:defRPr/>
            </a:pPr>
            <a:r>
              <a:rPr lang="en-US" altLang="zh-CN"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a:t>
            </a:r>
            <a:r>
              <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战争与和平</a:t>
            </a:r>
            <a:r>
              <a:rPr lang="en-US" altLang="zh-CN"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a:t>
            </a:r>
            <a:r>
              <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安娜</a:t>
            </a:r>
            <a:r>
              <a:rPr lang="en-US" altLang="zh-CN"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a:t>
            </a:r>
            <a:r>
              <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卡列尼娜</a:t>
            </a:r>
            <a:r>
              <a:rPr lang="en-US" altLang="zh-CN"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a:t>
            </a:r>
            <a:r>
              <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复活</a:t>
            </a:r>
            <a:r>
              <a:rPr lang="en-US" altLang="zh-CN"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a:t>
            </a:r>
            <a:endPar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endParaRPr>
          </a:p>
        </p:txBody>
      </p:sp>
      <p:sp>
        <p:nvSpPr>
          <p:cNvPr id="40" name="文本框 27661"/>
          <p:cNvSpPr txBox="1"/>
          <p:nvPr/>
        </p:nvSpPr>
        <p:spPr>
          <a:xfrm>
            <a:off x="4247357" y="1968533"/>
            <a:ext cx="4645819" cy="1200329"/>
          </a:xfrm>
          <a:prstGeom prst="rect">
            <a:avLst/>
          </a:prstGeom>
          <a:noFill/>
          <a:ln w="9525">
            <a:noFill/>
            <a:miter/>
          </a:ln>
        </p:spPr>
        <p:txBody>
          <a:bodyPr wrap="square">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9pPr>
          </a:lstStyle>
          <a:p>
            <a:pPr>
              <a:spcBef>
                <a:spcPct val="50000"/>
              </a:spcBef>
              <a:defRPr/>
            </a:pPr>
            <a:r>
              <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著</a:t>
            </a:r>
            <a:r>
              <a:rPr lang="en-US" altLang="zh-CN"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a:t>
            </a:r>
            <a:r>
              <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物种起源</a:t>
            </a:r>
            <a:r>
              <a:rPr lang="en-US" altLang="zh-CN"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a:t>
            </a:r>
            <a:r>
              <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，提出“进化论”的观点</a:t>
            </a:r>
          </a:p>
        </p:txBody>
      </p:sp>
      <p:sp>
        <p:nvSpPr>
          <p:cNvPr id="41" name="TextBox 40"/>
          <p:cNvSpPr txBox="1">
            <a:spLocks noChangeArrowheads="1"/>
          </p:cNvSpPr>
          <p:nvPr/>
        </p:nvSpPr>
        <p:spPr bwMode="auto">
          <a:xfrm>
            <a:off x="3203848" y="6095037"/>
            <a:ext cx="5791592" cy="646331"/>
          </a:xfrm>
          <a:prstGeom prst="rect">
            <a:avLst/>
          </a:prstGeom>
          <a:noFill/>
          <a:ln>
            <a:noFill/>
          </a:ln>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3600" b="1" dirty="0">
                <a:solidFill>
                  <a:srgbClr val="FF0000"/>
                </a:solidFill>
                <a:effectLst>
                  <a:outerShdw blurRad="38100" dist="38100" dir="2700000" algn="tl">
                    <a:srgbClr val="000000">
                      <a:alpha val="43137"/>
                    </a:srgbClr>
                  </a:outerShdw>
                </a:effectLst>
                <a:latin typeface="黑体" pitchFamily="2" charset="-122"/>
                <a:ea typeface="黑体" pitchFamily="2" charset="-122"/>
              </a:rPr>
              <a:t>《</a:t>
            </a:r>
            <a:r>
              <a:rPr lang="zh-CN" altLang="en-US" sz="3600" b="1" dirty="0">
                <a:solidFill>
                  <a:srgbClr val="FF0000"/>
                </a:solidFill>
                <a:effectLst>
                  <a:outerShdw blurRad="38100" dist="38100" dir="2700000" algn="tl">
                    <a:srgbClr val="000000">
                      <a:alpha val="43137"/>
                    </a:srgbClr>
                  </a:outerShdw>
                </a:effectLst>
                <a:latin typeface="黑体" pitchFamily="2" charset="-122"/>
                <a:ea typeface="黑体" pitchFamily="2" charset="-122"/>
              </a:rPr>
              <a:t>夜间的咖啡馆</a:t>
            </a:r>
            <a:r>
              <a:rPr lang="en-US" altLang="zh-CN" sz="3600" b="1" dirty="0">
                <a:solidFill>
                  <a:srgbClr val="FF0000"/>
                </a:solidFill>
                <a:effectLst>
                  <a:outerShdw blurRad="38100" dist="38100" dir="2700000" algn="tl">
                    <a:srgbClr val="000000">
                      <a:alpha val="43137"/>
                    </a:srgbClr>
                  </a:outerShdw>
                </a:effectLst>
                <a:latin typeface="黑体" pitchFamily="2" charset="-122"/>
                <a:ea typeface="黑体" pitchFamily="2" charset="-122"/>
              </a:rPr>
              <a:t>》《</a:t>
            </a:r>
            <a:r>
              <a:rPr lang="zh-CN" altLang="en-US" sz="3600" b="1" dirty="0">
                <a:solidFill>
                  <a:srgbClr val="FF0000"/>
                </a:solidFill>
                <a:effectLst>
                  <a:outerShdw blurRad="38100" dist="38100" dir="2700000" algn="tl">
                    <a:srgbClr val="000000">
                      <a:alpha val="43137"/>
                    </a:srgbClr>
                  </a:outerShdw>
                </a:effectLst>
                <a:latin typeface="黑体" pitchFamily="2" charset="-122"/>
                <a:ea typeface="黑体" pitchFamily="2" charset="-122"/>
              </a:rPr>
              <a:t>向日葵</a:t>
            </a:r>
            <a:r>
              <a:rPr lang="en-US" altLang="zh-CN" sz="3600" b="1" dirty="0">
                <a:solidFill>
                  <a:srgbClr val="FF0000"/>
                </a:solidFill>
                <a:effectLst>
                  <a:outerShdw blurRad="38100" dist="38100" dir="2700000" algn="tl">
                    <a:srgbClr val="000000">
                      <a:alpha val="43137"/>
                    </a:srgbClr>
                  </a:outerShdw>
                </a:effectLst>
                <a:latin typeface="黑体" pitchFamily="2" charset="-122"/>
                <a:ea typeface="黑体" pitchFamily="2" charset="-122"/>
              </a:rPr>
              <a:t>》</a:t>
            </a:r>
            <a:endParaRPr lang="zh-CN" altLang="en-US" sz="3600" b="1" dirty="0">
              <a:solidFill>
                <a:srgbClr val="FF0000"/>
              </a:solidFill>
              <a:effectLst>
                <a:outerShdw blurRad="38100" dist="38100" dir="2700000" algn="tl">
                  <a:srgbClr val="000000">
                    <a:alpha val="43137"/>
                  </a:srgbClr>
                </a:outerShdw>
              </a:effectLst>
              <a:latin typeface="黑体" pitchFamily="2" charset="-122"/>
              <a:ea typeface="黑体" pitchFamily="2" charset="-122"/>
            </a:endParaRPr>
          </a:p>
        </p:txBody>
      </p:sp>
      <p:sp>
        <p:nvSpPr>
          <p:cNvPr id="42" name="文本框 27661"/>
          <p:cNvSpPr txBox="1"/>
          <p:nvPr/>
        </p:nvSpPr>
        <p:spPr>
          <a:xfrm>
            <a:off x="3995738" y="5356051"/>
            <a:ext cx="3529012" cy="646331"/>
          </a:xfrm>
          <a:prstGeom prst="rect">
            <a:avLst/>
          </a:prstGeom>
          <a:noFill/>
          <a:ln w="9525">
            <a:noFill/>
            <a:miter/>
          </a:ln>
        </p:spPr>
        <p:txBody>
          <a:bodyPr>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Font typeface="Arial" panose="020B0604020202020204" pitchFamily="34" charset="0"/>
              <a:buNone/>
              <a:defRPr sz="1800" u="none" kern="1200" baseline="0">
                <a:solidFill>
                  <a:schemeClr val="tx1"/>
                </a:solidFill>
                <a:latin typeface="+mn-lt"/>
                <a:ea typeface="+mn-ea"/>
                <a:cs typeface="+mn-cs"/>
              </a:defRPr>
            </a:lvl9pPr>
          </a:lstStyle>
          <a:p>
            <a:pPr>
              <a:defRPr/>
            </a:pPr>
            <a:r>
              <a:rPr lang="en-US" altLang="zh-CN"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a:t>
            </a:r>
            <a:r>
              <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英雄交响曲</a:t>
            </a:r>
            <a:r>
              <a:rPr lang="en-US" altLang="zh-CN"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a:t>
            </a:r>
            <a:endPar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endParaRPr>
          </a:p>
        </p:txBody>
      </p:sp>
      <p:sp>
        <p:nvSpPr>
          <p:cNvPr id="29" name="Rectangle 1"/>
          <p:cNvSpPr>
            <a:spLocks noChangeArrowheads="1"/>
          </p:cNvSpPr>
          <p:nvPr/>
        </p:nvSpPr>
        <p:spPr bwMode="auto">
          <a:xfrm>
            <a:off x="189608" y="1507431"/>
            <a:ext cx="1882247" cy="76944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4400" b="1" i="0" u="none" strike="noStrike" cap="none" normalizeH="0" baseline="0" dirty="0" smtClean="0">
                <a:ln>
                  <a:noFill/>
                </a:ln>
                <a:solidFill>
                  <a:srgbClr val="C00000"/>
                </a:solidFill>
                <a:effectLst>
                  <a:outerShdw blurRad="38100" dist="38100" dir="2700000" algn="tl">
                    <a:srgbClr val="000000">
                      <a:alpha val="43137"/>
                    </a:srgbClr>
                  </a:outerShdw>
                </a:effectLst>
                <a:latin typeface="黑体" pitchFamily="2" charset="-122"/>
                <a:ea typeface="黑体" pitchFamily="2" charset="-122"/>
                <a:cs typeface="Times New Roman" pitchFamily="18" charset="0"/>
              </a:rPr>
              <a:t>科学家</a:t>
            </a:r>
            <a:endParaRPr kumimoji="0" lang="zh-CN" sz="4400" b="1" i="0" u="none" strike="noStrike" cap="none" normalizeH="0" baseline="0" dirty="0" smtClean="0">
              <a:ln>
                <a:noFill/>
              </a:ln>
              <a:solidFill>
                <a:srgbClr val="C00000"/>
              </a:solidFill>
              <a:effectLst>
                <a:outerShdw blurRad="38100" dist="38100" dir="2700000" algn="tl">
                  <a:srgbClr val="000000">
                    <a:alpha val="43137"/>
                  </a:srgbClr>
                </a:outerShdw>
              </a:effectLst>
              <a:latin typeface="黑体" pitchFamily="2" charset="-122"/>
              <a:ea typeface="黑体" pitchFamily="2" charset="-122"/>
              <a:cs typeface="宋体" pitchFamily="2" charset="-122"/>
            </a:endParaRPr>
          </a:p>
        </p:txBody>
      </p:sp>
      <p:sp>
        <p:nvSpPr>
          <p:cNvPr id="31" name="Rectangle 1"/>
          <p:cNvSpPr>
            <a:spLocks noChangeArrowheads="1"/>
          </p:cNvSpPr>
          <p:nvPr/>
        </p:nvSpPr>
        <p:spPr bwMode="auto">
          <a:xfrm>
            <a:off x="97465" y="5301208"/>
            <a:ext cx="1882247" cy="144655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4400" b="1" i="0" u="none" strike="noStrike" cap="none" normalizeH="0" baseline="0" dirty="0" smtClean="0">
                <a:ln>
                  <a:noFill/>
                </a:ln>
                <a:solidFill>
                  <a:srgbClr val="C00000"/>
                </a:solidFill>
                <a:effectLst>
                  <a:outerShdw blurRad="38100" dist="38100" dir="2700000" algn="tl">
                    <a:srgbClr val="000000">
                      <a:alpha val="43137"/>
                    </a:srgbClr>
                  </a:outerShdw>
                </a:effectLst>
                <a:latin typeface="黑体" pitchFamily="2" charset="-122"/>
                <a:ea typeface="黑体" pitchFamily="2" charset="-122"/>
                <a:cs typeface="Times New Roman" pitchFamily="18" charset="0"/>
              </a:rPr>
              <a:t>音乐美</a:t>
            </a:r>
            <a:endParaRPr kumimoji="0" lang="en-US" altLang="zh-CN" sz="4400" b="1" i="0" u="none" strike="noStrike" cap="none" normalizeH="0" baseline="0" dirty="0" smtClean="0">
              <a:ln>
                <a:noFill/>
              </a:ln>
              <a:solidFill>
                <a:srgbClr val="C00000"/>
              </a:solidFill>
              <a:effectLst>
                <a:outerShdw blurRad="38100" dist="38100" dir="2700000" algn="tl">
                  <a:srgbClr val="000000">
                    <a:alpha val="43137"/>
                  </a:srgbClr>
                </a:outerShdw>
              </a:effectLst>
              <a:latin typeface="黑体" pitchFamily="2" charset="-122"/>
              <a:ea typeface="黑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sz="4400" b="1" i="0" u="none" strike="noStrike" cap="none" normalizeH="0" baseline="0" dirty="0" smtClean="0">
                <a:ln>
                  <a:noFill/>
                </a:ln>
                <a:solidFill>
                  <a:srgbClr val="C00000"/>
                </a:solidFill>
                <a:effectLst>
                  <a:outerShdw blurRad="38100" dist="38100" dir="2700000" algn="tl">
                    <a:srgbClr val="000000">
                      <a:alpha val="43137"/>
                    </a:srgbClr>
                  </a:outerShdw>
                </a:effectLst>
                <a:latin typeface="黑体" pitchFamily="2" charset="-122"/>
                <a:ea typeface="黑体" pitchFamily="2" charset="-122"/>
                <a:cs typeface="Times New Roman" pitchFamily="18" charset="0"/>
              </a:rPr>
              <a:t>术大师</a:t>
            </a:r>
            <a:endParaRPr kumimoji="0" lang="zh-CN" sz="4400" b="1" i="0" u="none" strike="noStrike" cap="none" normalizeH="0" baseline="0" dirty="0" smtClean="0">
              <a:ln>
                <a:noFill/>
              </a:ln>
              <a:solidFill>
                <a:srgbClr val="C00000"/>
              </a:solidFill>
              <a:effectLst>
                <a:outerShdw blurRad="38100" dist="38100" dir="2700000" algn="tl">
                  <a:srgbClr val="000000">
                    <a:alpha val="43137"/>
                  </a:srgbClr>
                </a:outerShdw>
              </a:effectLst>
              <a:latin typeface="黑体" pitchFamily="2" charset="-122"/>
              <a:ea typeface="黑体" pitchFamily="2" charset="-122"/>
              <a:cs typeface="宋体" pitchFamily="2" charset="-122"/>
            </a:endParaRPr>
          </a:p>
        </p:txBody>
      </p:sp>
      <p:sp>
        <p:nvSpPr>
          <p:cNvPr id="43" name="Rectangle 1"/>
          <p:cNvSpPr>
            <a:spLocks noChangeArrowheads="1"/>
          </p:cNvSpPr>
          <p:nvPr/>
        </p:nvSpPr>
        <p:spPr bwMode="auto">
          <a:xfrm>
            <a:off x="381222" y="3278594"/>
            <a:ext cx="1316386" cy="144655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4400" b="1" i="0" u="none" strike="noStrike" cap="none" normalizeH="0" baseline="0" dirty="0" smtClean="0">
                <a:ln>
                  <a:noFill/>
                </a:ln>
                <a:solidFill>
                  <a:srgbClr val="C00000"/>
                </a:solidFill>
                <a:effectLst>
                  <a:outerShdw blurRad="38100" dist="38100" dir="2700000" algn="tl">
                    <a:srgbClr val="000000">
                      <a:alpha val="43137"/>
                    </a:srgbClr>
                  </a:outerShdw>
                </a:effectLst>
                <a:latin typeface="黑体" pitchFamily="2" charset="-122"/>
                <a:ea typeface="黑体" pitchFamily="2" charset="-122"/>
                <a:cs typeface="黑体" pitchFamily="49" charset="-122"/>
              </a:rPr>
              <a:t>文学</a:t>
            </a:r>
            <a:endParaRPr kumimoji="0" lang="en-US" altLang="zh-CN" sz="4400" b="1" i="0" u="none" strike="noStrike" cap="none" normalizeH="0" baseline="0" dirty="0" smtClean="0">
              <a:ln>
                <a:noFill/>
              </a:ln>
              <a:solidFill>
                <a:srgbClr val="C00000"/>
              </a:solidFill>
              <a:effectLst>
                <a:outerShdw blurRad="38100" dist="38100" dir="2700000" algn="tl">
                  <a:srgbClr val="000000">
                    <a:alpha val="43137"/>
                  </a:srgbClr>
                </a:outerShdw>
              </a:effectLst>
              <a:latin typeface="黑体" pitchFamily="2" charset="-122"/>
              <a:ea typeface="黑体" pitchFamily="2" charset="-122"/>
              <a:cs typeface="黑体" pitchFamily="49" charset="-122"/>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sz="4400" b="1" i="0" u="none" strike="noStrike" cap="none" normalizeH="0" baseline="0" dirty="0" smtClean="0">
                <a:ln>
                  <a:noFill/>
                </a:ln>
                <a:solidFill>
                  <a:srgbClr val="C00000"/>
                </a:solidFill>
                <a:effectLst>
                  <a:outerShdw blurRad="38100" dist="38100" dir="2700000" algn="tl">
                    <a:srgbClr val="000000">
                      <a:alpha val="43137"/>
                    </a:srgbClr>
                  </a:outerShdw>
                </a:effectLst>
                <a:latin typeface="黑体" pitchFamily="2" charset="-122"/>
                <a:ea typeface="黑体" pitchFamily="2" charset="-122"/>
                <a:cs typeface="黑体" pitchFamily="49" charset="-122"/>
              </a:rPr>
              <a:t>巨匠</a:t>
            </a:r>
            <a:endParaRPr kumimoji="0" lang="zh-CN" sz="4400" b="1" i="0" u="none" strike="noStrike" cap="none" normalizeH="0" baseline="0" dirty="0" smtClean="0">
              <a:ln>
                <a:noFill/>
              </a:ln>
              <a:solidFill>
                <a:srgbClr val="C00000"/>
              </a:solidFill>
              <a:effectLst>
                <a:outerShdw blurRad="38100" dist="38100" dir="2700000" algn="tl">
                  <a:srgbClr val="000000">
                    <a:alpha val="43137"/>
                  </a:srgbClr>
                </a:outerShdw>
              </a:effectLst>
              <a:latin typeface="黑体" pitchFamily="2" charset="-122"/>
              <a:ea typeface="黑体" pitchFamily="2" charset="-122"/>
              <a:cs typeface="宋体" pitchFamily="2" charset="-122"/>
            </a:endParaRPr>
          </a:p>
        </p:txBody>
      </p:sp>
      <p:sp>
        <p:nvSpPr>
          <p:cNvPr id="44" name="WordArt 3"/>
          <p:cNvSpPr>
            <a:spLocks noChangeArrowheads="1" noChangeShapeType="1" noTextEdit="1"/>
          </p:cNvSpPr>
          <p:nvPr/>
        </p:nvSpPr>
        <p:spPr bwMode="auto">
          <a:xfrm>
            <a:off x="162282" y="116680"/>
            <a:ext cx="1970535" cy="1067419"/>
          </a:xfrm>
          <a:prstGeom prst="rect">
            <a:avLst/>
          </a:prstGeom>
        </p:spPr>
        <p:txBody>
          <a:bodyPr wrap="none" fromWordArt="1">
            <a:prstTxWarp prst="textPlain">
              <a:avLst>
                <a:gd name="adj" fmla="val 50000"/>
              </a:avLst>
            </a:prstTxWarp>
          </a:bodyPr>
          <a:lstStyle/>
          <a:p>
            <a:pPr algn="ctr"/>
            <a:r>
              <a:rPr lang="zh-CN" altLang="en-US" sz="3600" b="1" kern="10" dirty="0">
                <a:ln w="28575">
                  <a:solidFill>
                    <a:srgbClr val="FF0000"/>
                  </a:solidFill>
                  <a:round/>
                  <a:headEnd/>
                  <a:tailEnd/>
                </a:ln>
                <a:solidFill>
                  <a:srgbClr val="FFFF66"/>
                </a:solidFill>
                <a:effectLst>
                  <a:outerShdw dist="35921" dir="2700000" algn="ctr" rotWithShape="0">
                    <a:srgbClr val="C0C0C0">
                      <a:alpha val="79999"/>
                    </a:srgbClr>
                  </a:outerShdw>
                </a:effectLst>
                <a:latin typeface="宋体"/>
                <a:ea typeface="宋体"/>
              </a:rPr>
              <a:t>本</a:t>
            </a:r>
            <a:r>
              <a:rPr lang="zh-CN" altLang="en-US" sz="3600" b="1" kern="10" dirty="0" smtClean="0">
                <a:ln w="28575">
                  <a:solidFill>
                    <a:srgbClr val="FF0000"/>
                  </a:solidFill>
                  <a:round/>
                  <a:headEnd/>
                  <a:tailEnd/>
                </a:ln>
                <a:solidFill>
                  <a:srgbClr val="FFFF66"/>
                </a:solidFill>
                <a:effectLst>
                  <a:outerShdw dist="35921" dir="2700000" algn="ctr" rotWithShape="0">
                    <a:srgbClr val="C0C0C0">
                      <a:alpha val="79999"/>
                    </a:srgbClr>
                  </a:outerShdw>
                </a:effectLst>
                <a:latin typeface="宋体"/>
                <a:ea typeface="宋体"/>
              </a:rPr>
              <a:t>课</a:t>
            </a:r>
            <a:endParaRPr lang="en-US" altLang="zh-CN" sz="3600" b="1" kern="10" dirty="0" smtClean="0">
              <a:ln w="28575">
                <a:solidFill>
                  <a:srgbClr val="FF0000"/>
                </a:solidFill>
                <a:round/>
                <a:headEnd/>
                <a:tailEnd/>
              </a:ln>
              <a:solidFill>
                <a:srgbClr val="FFFF66"/>
              </a:solidFill>
              <a:effectLst>
                <a:outerShdw dist="35921" dir="2700000" algn="ctr" rotWithShape="0">
                  <a:srgbClr val="C0C0C0">
                    <a:alpha val="79999"/>
                  </a:srgbClr>
                </a:outerShdw>
              </a:effectLst>
              <a:latin typeface="宋体"/>
              <a:ea typeface="宋体"/>
            </a:endParaRPr>
          </a:p>
          <a:p>
            <a:pPr algn="ctr"/>
            <a:r>
              <a:rPr lang="zh-CN" altLang="en-US" sz="3600" b="1" kern="10" dirty="0" smtClean="0">
                <a:ln w="28575">
                  <a:solidFill>
                    <a:srgbClr val="FF0000"/>
                  </a:solidFill>
                  <a:round/>
                  <a:headEnd/>
                  <a:tailEnd/>
                </a:ln>
                <a:solidFill>
                  <a:srgbClr val="FFFF66"/>
                </a:solidFill>
                <a:effectLst>
                  <a:outerShdw dist="35921" dir="2700000" algn="ctr" rotWithShape="0">
                    <a:srgbClr val="C0C0C0">
                      <a:alpha val="79999"/>
                    </a:srgbClr>
                  </a:outerShdw>
                </a:effectLst>
                <a:latin typeface="宋体"/>
                <a:ea typeface="宋体"/>
              </a:rPr>
              <a:t>小结</a:t>
            </a:r>
            <a:endParaRPr lang="zh-CN" altLang="en-US" sz="3600" b="1" kern="10" dirty="0">
              <a:ln w="28575">
                <a:solidFill>
                  <a:srgbClr val="FF0000"/>
                </a:solidFill>
                <a:round/>
                <a:headEnd/>
                <a:tailEnd/>
              </a:ln>
              <a:solidFill>
                <a:srgbClr val="FFFF66"/>
              </a:solidFill>
              <a:effectLst>
                <a:outerShdw dist="35921" dir="2700000" algn="ctr" rotWithShape="0">
                  <a:srgbClr val="C0C0C0">
                    <a:alpha val="79999"/>
                  </a:srgbClr>
                </a:outerShdw>
              </a:effectLst>
              <a:latin typeface="宋体"/>
              <a:ea typeface="宋体"/>
            </a:endParaRPr>
          </a:p>
        </p:txBody>
      </p:sp>
    </p:spTree>
    <p:extLst>
      <p:ext uri="{BB962C8B-B14F-4D97-AF65-F5344CB8AC3E}">
        <p14:creationId xmlns:p14="http://schemas.microsoft.com/office/powerpoint/2010/main" xmlns="" val="38713097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0-#ppt_w/2"/>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p:cTn id="13" dur="500" fill="hold"/>
                                        <p:tgtEl>
                                          <p:spTgt spid="40"/>
                                        </p:tgtEl>
                                        <p:attrNameLst>
                                          <p:attrName>ppt_x</p:attrName>
                                        </p:attrNameLst>
                                      </p:cBhvr>
                                      <p:tavLst>
                                        <p:tav tm="0">
                                          <p:val>
                                            <p:strVal val="0-#ppt_w/2"/>
                                          </p:val>
                                        </p:tav>
                                        <p:tav tm="100000">
                                          <p:val>
                                            <p:strVal val="#ppt_x"/>
                                          </p:val>
                                        </p:tav>
                                      </p:tavLst>
                                    </p:anim>
                                    <p:anim calcmode="lin" valueType="num">
                                      <p:cBhvr>
                                        <p:cTn id="14" dur="5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p:cTn id="19" dur="500" fill="hold"/>
                                        <p:tgtEl>
                                          <p:spTgt spid="38"/>
                                        </p:tgtEl>
                                        <p:attrNameLst>
                                          <p:attrName>ppt_x</p:attrName>
                                        </p:attrNameLst>
                                      </p:cBhvr>
                                      <p:tavLst>
                                        <p:tav tm="0">
                                          <p:val>
                                            <p:strVal val="0-#ppt_w/2"/>
                                          </p:val>
                                        </p:tav>
                                        <p:tav tm="100000">
                                          <p:val>
                                            <p:strVal val="#ppt_x"/>
                                          </p:val>
                                        </p:tav>
                                      </p:tavLst>
                                    </p:anim>
                                    <p:anim calcmode="lin" valueType="num">
                                      <p:cBhvr>
                                        <p:cTn id="20" dur="500" fill="hold"/>
                                        <p:tgtEl>
                                          <p:spTgt spid="38"/>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500" fill="hold"/>
                                        <p:tgtEl>
                                          <p:spTgt spid="39"/>
                                        </p:tgtEl>
                                        <p:attrNameLst>
                                          <p:attrName>ppt_x</p:attrName>
                                        </p:attrNameLst>
                                      </p:cBhvr>
                                      <p:tavLst>
                                        <p:tav tm="0">
                                          <p:val>
                                            <p:strVal val="0-#ppt_w/2"/>
                                          </p:val>
                                        </p:tav>
                                        <p:tav tm="100000">
                                          <p:val>
                                            <p:strVal val="#ppt_x"/>
                                          </p:val>
                                        </p:tav>
                                      </p:tavLst>
                                    </p:anim>
                                    <p:anim calcmode="lin" valueType="num">
                                      <p:cBhvr>
                                        <p:cTn id="26"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p:cTn id="31" dur="500" fill="hold"/>
                                        <p:tgtEl>
                                          <p:spTgt spid="42"/>
                                        </p:tgtEl>
                                        <p:attrNameLst>
                                          <p:attrName>ppt_x</p:attrName>
                                        </p:attrNameLst>
                                      </p:cBhvr>
                                      <p:tavLst>
                                        <p:tav tm="0">
                                          <p:val>
                                            <p:strVal val="0-#ppt_w/2"/>
                                          </p:val>
                                        </p:tav>
                                        <p:tav tm="100000">
                                          <p:val>
                                            <p:strVal val="#ppt_x"/>
                                          </p:val>
                                        </p:tav>
                                      </p:tavLst>
                                    </p:anim>
                                    <p:anim calcmode="lin" valueType="num">
                                      <p:cBhvr>
                                        <p:cTn id="32" dur="500" fill="hold"/>
                                        <p:tgtEl>
                                          <p:spTgt spid="42"/>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500" fill="hold"/>
                                        <p:tgtEl>
                                          <p:spTgt spid="41"/>
                                        </p:tgtEl>
                                        <p:attrNameLst>
                                          <p:attrName>ppt_x</p:attrName>
                                        </p:attrNameLst>
                                      </p:cBhvr>
                                      <p:tavLst>
                                        <p:tav tm="0">
                                          <p:val>
                                            <p:strVal val="0-#ppt_w/2"/>
                                          </p:val>
                                        </p:tav>
                                        <p:tav tm="100000">
                                          <p:val>
                                            <p:strVal val="#ppt_x"/>
                                          </p:val>
                                        </p:tav>
                                      </p:tavLst>
                                    </p:anim>
                                    <p:anim calcmode="lin" valueType="num">
                                      <p:cBhvr>
                                        <p:cTn id="38"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p:bldP spid="38" grpId="0" bldLvl="0"/>
      <p:bldP spid="39" grpId="0" bldLvl="0"/>
      <p:bldP spid="40" grpId="0" bldLvl="0"/>
      <p:bldP spid="41" grpId="0" bldLvl="0"/>
      <p:bldP spid="42" grpId="0" bldLvl="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pic114_2_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75779" name="WordArt 3"/>
          <p:cNvSpPr>
            <a:spLocks noChangeArrowheads="1" noChangeShapeType="1" noTextEdit="1"/>
          </p:cNvSpPr>
          <p:nvPr/>
        </p:nvSpPr>
        <p:spPr bwMode="auto">
          <a:xfrm>
            <a:off x="755576" y="4075881"/>
            <a:ext cx="7777162" cy="2665487"/>
          </a:xfrm>
          <a:prstGeom prst="rect">
            <a:avLst/>
          </a:prstGeom>
          <a:extLst>
            <a:ext uri="{AF507438-7753-43E0-B8FC-AC1667EBCBE1}">
              <a14:hiddenEffects xmlns:a14="http://schemas.microsoft.com/office/drawing/2010/main" xmlns="">
                <a:effectLst/>
              </a14:hiddenEffects>
            </a:ext>
          </a:extLst>
        </p:spPr>
        <p:txBody>
          <a:bodyPr wrap="none" fromWordArt="1">
            <a:prstTxWarp prst="textDeflate">
              <a:avLst>
                <a:gd name="adj" fmla="val 26227"/>
              </a:avLst>
            </a:prstTxWarp>
          </a:bodyPr>
          <a:lstStyle/>
          <a:p>
            <a:pPr algn="ctr"/>
            <a:r>
              <a:rPr lang="zh-CN" altLang="en-US" sz="6600" b="1" kern="10" dirty="0">
                <a:ln w="9525">
                  <a:solidFill>
                    <a:srgbClr val="FFFF00"/>
                  </a:solidFill>
                  <a:miter lim="800000"/>
                  <a:headEnd/>
                  <a:tailEnd/>
                </a:ln>
                <a:solidFill>
                  <a:srgbClr val="FF0000"/>
                </a:solidFill>
                <a:latin typeface="华文行楷"/>
                <a:ea typeface="华文行楷"/>
              </a:rPr>
              <a:t>祝同学们学习进步！</a:t>
            </a:r>
          </a:p>
        </p:txBody>
      </p:sp>
      <p:sp>
        <p:nvSpPr>
          <p:cNvPr id="4" name="AutoShape 2"/>
          <p:cNvSpPr>
            <a:spLocks noChangeArrowheads="1"/>
          </p:cNvSpPr>
          <p:nvPr/>
        </p:nvSpPr>
        <p:spPr bwMode="auto">
          <a:xfrm>
            <a:off x="107950" y="188640"/>
            <a:ext cx="8964613" cy="4103688"/>
          </a:xfrm>
          <a:prstGeom prst="roundRect">
            <a:avLst>
              <a:gd name="adj" fmla="val 16667"/>
            </a:avLst>
          </a:prstGeom>
          <a:solidFill>
            <a:schemeClr val="bg1">
              <a:alpha val="70000"/>
            </a:schemeClr>
          </a:solidFill>
          <a:ln w="25400">
            <a:solidFill>
              <a:srgbClr val="00FFFF"/>
            </a:solidFill>
            <a:round/>
            <a:headEnd/>
            <a:tailEnd/>
          </a:ln>
          <a:effectLst>
            <a:outerShdw dist="35921" dir="2700000" algn="ctr" rotWithShape="0">
              <a:srgbClr val="005E9E">
                <a:alpha val="50000"/>
              </a:srgbClr>
            </a:outerShdw>
          </a:effectLst>
        </p:spPr>
        <p:txBody>
          <a:bodyPr wrap="none" anchor="ctr"/>
          <a:lstStyle/>
          <a:p>
            <a:pPr algn="ctr">
              <a:defRPr/>
            </a:pPr>
            <a:endParaRPr lang="zh-CN" altLang="zh-CN" sz="2400" b="1">
              <a:effectLst>
                <a:outerShdw blurRad="38100" dist="38100" dir="2700000" algn="tl">
                  <a:srgbClr val="C0C0C0"/>
                </a:outerShdw>
              </a:effectLst>
              <a:ea typeface="宋体" pitchFamily="2" charset="-122"/>
            </a:endParaRPr>
          </a:p>
        </p:txBody>
      </p:sp>
      <p:sp>
        <p:nvSpPr>
          <p:cNvPr id="5" name="Text Box 3"/>
          <p:cNvSpPr txBox="1">
            <a:spLocks noChangeArrowheads="1"/>
          </p:cNvSpPr>
          <p:nvPr/>
        </p:nvSpPr>
        <p:spPr bwMode="auto">
          <a:xfrm>
            <a:off x="250825" y="358503"/>
            <a:ext cx="8642350" cy="3862387"/>
          </a:xfrm>
          <a:prstGeom prst="rect">
            <a:avLst/>
          </a:prstGeom>
          <a:noFill/>
          <a:ln>
            <a:noFill/>
          </a:ln>
          <a:effectLst/>
          <a:extLst>
            <a:ext uri="{909E8E84-426E-40DD-AFC4-6F175D3DCCD1}">
              <a14:hiddenFill xmlns:a14="http://schemas.microsoft.com/office/drawing/2010/main" xmlns="">
                <a:solidFill>
                  <a:srgbClr val="FFFF00"/>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nSpc>
                <a:spcPts val="4900"/>
              </a:lnSpc>
              <a:defRPr/>
            </a:pPr>
            <a:r>
              <a:rPr lang="en-US" altLang="zh-CN" sz="4400" b="1" dirty="0">
                <a:solidFill>
                  <a:srgbClr val="FF0000"/>
                </a:solidFill>
                <a:effectLst>
                  <a:outerShdw blurRad="38100" dist="38100" dir="2700000" algn="tl">
                    <a:srgbClr val="C0C0C0"/>
                  </a:outerShdw>
                </a:effectLst>
                <a:latin typeface="宋体"/>
                <a:ea typeface="黑体" pitchFamily="2" charset="-122"/>
              </a:rPr>
              <a:t>“</a:t>
            </a:r>
            <a:r>
              <a:rPr lang="zh-CN" altLang="en-US" sz="4400" b="1" dirty="0">
                <a:solidFill>
                  <a:srgbClr val="FF0000"/>
                </a:solidFill>
                <a:effectLst>
                  <a:outerShdw blurRad="38100" dist="38100" dir="2700000" algn="tl">
                    <a:srgbClr val="C0C0C0"/>
                  </a:outerShdw>
                </a:effectLst>
                <a:latin typeface="黑体" pitchFamily="2" charset="-122"/>
                <a:ea typeface="黑体" pitchFamily="2" charset="-122"/>
              </a:rPr>
              <a:t>如果我看的比别人更远些，那是因为我站在巨人的肩膀上。             </a:t>
            </a:r>
            <a:r>
              <a:rPr lang="en-US" altLang="zh-CN" sz="4400" b="1" dirty="0">
                <a:solidFill>
                  <a:srgbClr val="FF0000"/>
                </a:solidFill>
                <a:effectLst>
                  <a:outerShdw blurRad="38100" dist="38100" dir="2700000" algn="tl">
                    <a:srgbClr val="C0C0C0"/>
                  </a:outerShdw>
                </a:effectLst>
                <a:latin typeface="黑体" pitchFamily="2" charset="-122"/>
                <a:ea typeface="黑体" pitchFamily="2" charset="-122"/>
              </a:rPr>
              <a:t>——</a:t>
            </a:r>
            <a:r>
              <a:rPr lang="zh-CN" altLang="en-US" sz="4400" b="1" dirty="0">
                <a:solidFill>
                  <a:srgbClr val="FF0000"/>
                </a:solidFill>
                <a:effectLst>
                  <a:outerShdw blurRad="38100" dist="38100" dir="2700000" algn="tl">
                    <a:srgbClr val="C0C0C0"/>
                  </a:outerShdw>
                </a:effectLst>
                <a:latin typeface="黑体" pitchFamily="2" charset="-122"/>
                <a:ea typeface="黑体" pitchFamily="2" charset="-122"/>
              </a:rPr>
              <a:t>牛顿</a:t>
            </a:r>
            <a:r>
              <a:rPr lang="zh-CN" altLang="en-US" sz="4400" b="1" dirty="0">
                <a:solidFill>
                  <a:srgbClr val="FF0000"/>
                </a:solidFill>
                <a:effectLst>
                  <a:outerShdw blurRad="38100" dist="38100" dir="2700000" algn="tl">
                    <a:srgbClr val="C0C0C0"/>
                  </a:outerShdw>
                </a:effectLst>
                <a:latin typeface="宋体"/>
                <a:ea typeface="黑体" pitchFamily="2" charset="-122"/>
              </a:rPr>
              <a:t>”</a:t>
            </a:r>
            <a:endParaRPr lang="zh-CN" altLang="en-US" sz="4400" b="1" dirty="0">
              <a:solidFill>
                <a:srgbClr val="FF0000"/>
              </a:solidFill>
              <a:effectLst>
                <a:outerShdw blurRad="38100" dist="38100" dir="2700000" algn="tl">
                  <a:srgbClr val="C0C0C0"/>
                </a:outerShdw>
              </a:effectLst>
              <a:latin typeface="黑体" pitchFamily="2" charset="-122"/>
              <a:ea typeface="黑体" pitchFamily="2" charset="-122"/>
            </a:endParaRPr>
          </a:p>
          <a:p>
            <a:pPr>
              <a:lnSpc>
                <a:spcPts val="4900"/>
              </a:lnSpc>
              <a:defRPr/>
            </a:pPr>
            <a:r>
              <a:rPr lang="zh-CN" altLang="en-US" sz="4400" b="1" dirty="0">
                <a:solidFill>
                  <a:srgbClr val="FF0000"/>
                </a:solidFill>
                <a:effectLst>
                  <a:outerShdw blurRad="38100" dist="38100" dir="2700000" algn="tl">
                    <a:srgbClr val="C0C0C0"/>
                  </a:outerShdw>
                </a:effectLst>
                <a:latin typeface="宋体"/>
                <a:ea typeface="黑体" pitchFamily="2" charset="-122"/>
              </a:rPr>
              <a:t>“</a:t>
            </a:r>
            <a:r>
              <a:rPr lang="zh-CN" altLang="en-US" sz="4400" b="1" dirty="0">
                <a:solidFill>
                  <a:srgbClr val="FF0000"/>
                </a:solidFill>
                <a:effectLst>
                  <a:outerShdw blurRad="38100" dist="38100" dir="2700000" algn="tl">
                    <a:srgbClr val="C0C0C0"/>
                  </a:outerShdw>
                </a:effectLst>
                <a:latin typeface="黑体" pitchFamily="2" charset="-122"/>
                <a:ea typeface="黑体" pitchFamily="2" charset="-122"/>
              </a:rPr>
              <a:t>不要希图成为一个成功的人，而要努力成为一个有价值的人。</a:t>
            </a:r>
            <a:endParaRPr lang="en-US" altLang="zh-CN" sz="4400" b="1" dirty="0">
              <a:solidFill>
                <a:srgbClr val="FF0000"/>
              </a:solidFill>
              <a:effectLst>
                <a:outerShdw blurRad="38100" dist="38100" dir="2700000" algn="tl">
                  <a:srgbClr val="C0C0C0"/>
                </a:outerShdw>
              </a:effectLst>
              <a:latin typeface="黑体" pitchFamily="2" charset="-122"/>
              <a:ea typeface="黑体" pitchFamily="2" charset="-122"/>
            </a:endParaRPr>
          </a:p>
          <a:p>
            <a:pPr algn="r">
              <a:lnSpc>
                <a:spcPts val="4900"/>
              </a:lnSpc>
              <a:defRPr/>
            </a:pPr>
            <a:r>
              <a:rPr lang="en-US" altLang="zh-CN" sz="4400" b="1" dirty="0">
                <a:solidFill>
                  <a:srgbClr val="FF0000"/>
                </a:solidFill>
                <a:effectLst>
                  <a:outerShdw blurRad="38100" dist="38100" dir="2700000" algn="tl">
                    <a:srgbClr val="C0C0C0"/>
                  </a:outerShdw>
                </a:effectLst>
                <a:latin typeface="黑体" pitchFamily="2" charset="-122"/>
                <a:ea typeface="黑体" pitchFamily="2" charset="-122"/>
              </a:rPr>
              <a:t>——</a:t>
            </a:r>
            <a:r>
              <a:rPr lang="zh-CN" altLang="en-US" sz="4400" b="1" dirty="0">
                <a:solidFill>
                  <a:srgbClr val="FF0000"/>
                </a:solidFill>
                <a:effectLst>
                  <a:outerShdw blurRad="38100" dist="38100" dir="2700000" algn="tl">
                    <a:srgbClr val="C0C0C0"/>
                  </a:outerShdw>
                </a:effectLst>
                <a:latin typeface="黑体" pitchFamily="2" charset="-122"/>
                <a:ea typeface="黑体" pitchFamily="2" charset="-122"/>
              </a:rPr>
              <a:t>爱因斯坦</a:t>
            </a:r>
            <a:r>
              <a:rPr lang="zh-CN" altLang="en-US" sz="4400" b="1" dirty="0">
                <a:solidFill>
                  <a:srgbClr val="FF0000"/>
                </a:solidFill>
                <a:effectLst>
                  <a:outerShdw blurRad="38100" dist="38100" dir="2700000" algn="tl">
                    <a:srgbClr val="C0C0C0"/>
                  </a:outerShdw>
                </a:effectLst>
                <a:latin typeface="宋体"/>
                <a:ea typeface="黑体" pitchFamily="2" charset="-122"/>
              </a:rPr>
              <a:t>”</a:t>
            </a:r>
            <a:endParaRPr lang="zh-CN" altLang="en-US" sz="4000" b="1" dirty="0">
              <a:solidFill>
                <a:srgbClr val="FF0000"/>
              </a:solidFill>
              <a:effectLst>
                <a:outerShdw blurRad="38100" dist="38100" dir="2700000" algn="tl">
                  <a:srgbClr val="C0C0C0"/>
                </a:outerShdw>
              </a:effectLst>
              <a:latin typeface="黑体" pitchFamily="2" charset="-122"/>
              <a:ea typeface="黑体" pitchFamily="2" charset="-122"/>
            </a:endParaRPr>
          </a:p>
        </p:txBody>
      </p:sp>
    </p:spTree>
    <p:extLst>
      <p:ext uri="{BB962C8B-B14F-4D97-AF65-F5344CB8AC3E}">
        <p14:creationId xmlns:p14="http://schemas.microsoft.com/office/powerpoint/2010/main" xmlns="" val="18112885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TotalTime>
  <Words>1550</Words>
  <PresentationFormat>全屏显示(4:3)</PresentationFormat>
  <Paragraphs>139</Paragraphs>
  <Slides>28</Slides>
  <Notes>1</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◆贝多芬的其它名作有哪些?</vt:lpstr>
      <vt:lpstr>幻灯片 18</vt:lpstr>
      <vt:lpstr>幻灯片 19</vt:lpstr>
      <vt:lpstr>幻灯片 20</vt:lpstr>
      <vt:lpstr>幻灯片 21</vt:lpstr>
      <vt:lpstr>幻灯片 22</vt:lpstr>
      <vt:lpstr>幻灯片 23</vt:lpstr>
      <vt:lpstr>凡·高最昂贵的三幅画</vt:lpstr>
      <vt:lpstr>幻灯片 25</vt:lpstr>
      <vt:lpstr>幻灯片 26</vt:lpstr>
      <vt:lpstr>幻灯片 27</vt:lpstr>
      <vt:lpstr>幻灯片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2018-06-14T02:25:32Z</dcterms:created>
  <dcterms:modified xsi:type="dcterms:W3CDTF">2018-11-14T23:02:55Z</dcterms:modified>
</cp:coreProperties>
</file>