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8" r:id="rId1"/>
  </p:sldMasterIdLst>
  <p:notesMasterIdLst>
    <p:notesMasterId r:id="rId31"/>
  </p:notesMasterIdLst>
  <p:handoutMasterIdLst>
    <p:handoutMasterId r:id="rId32"/>
  </p:handoutMasterIdLst>
  <p:sldIdLst>
    <p:sldId id="961" r:id="rId2"/>
    <p:sldId id="1253" r:id="rId3"/>
    <p:sldId id="1202" r:id="rId4"/>
    <p:sldId id="1205" r:id="rId5"/>
    <p:sldId id="1262" r:id="rId6"/>
    <p:sldId id="1267" r:id="rId7"/>
    <p:sldId id="1283" r:id="rId8"/>
    <p:sldId id="1268" r:id="rId9"/>
    <p:sldId id="1269" r:id="rId10"/>
    <p:sldId id="1271" r:id="rId11"/>
    <p:sldId id="1282" r:id="rId12"/>
    <p:sldId id="1272" r:id="rId13"/>
    <p:sldId id="1273" r:id="rId14"/>
    <p:sldId id="1274" r:id="rId15"/>
    <p:sldId id="1275" r:id="rId16"/>
    <p:sldId id="1291" r:id="rId17"/>
    <p:sldId id="1292" r:id="rId18"/>
    <p:sldId id="1284" r:id="rId19"/>
    <p:sldId id="1285" r:id="rId20"/>
    <p:sldId id="1286" r:id="rId21"/>
    <p:sldId id="1288" r:id="rId22"/>
    <p:sldId id="1290" r:id="rId23"/>
    <p:sldId id="1277" r:id="rId24"/>
    <p:sldId id="1280" r:id="rId25"/>
    <p:sldId id="1281" r:id="rId26"/>
    <p:sldId id="1229" r:id="rId27"/>
    <p:sldId id="1228" r:id="rId28"/>
    <p:sldId id="1293" r:id="rId29"/>
    <p:sldId id="1294" r:id="rId30"/>
  </p:sldIdLst>
  <p:sldSz cx="9144000" cy="5143500" type="screen16x9"/>
  <p:notesSz cx="6858000" cy="9144000"/>
  <p:defaultTextStyle>
    <a:defPPr>
      <a:defRPr lang="en-US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2FDB2607-1784-4EEB-B798-7EB5836EED8A}">
        <p14:showMediaCtrls xmlns:p14="http://schemas.microsoft.com/office/powerpoint/2010/main" xmlns="" val="1"/>
      </p:ext>
    </p:extLst>
  </p:showPr>
  <p:clrMru>
    <a:srgbClr val="FFF5E2"/>
    <a:srgbClr val="BABCB1"/>
    <a:srgbClr val="CEDA9D"/>
    <a:srgbClr val="999933"/>
    <a:srgbClr val="9DA09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00"/>
    <p:restoredTop sz="94600"/>
  </p:normalViewPr>
  <p:slideViewPr>
    <p:cSldViewPr showGuides="1">
      <p:cViewPr varScale="1">
        <p:scale>
          <a:sx n="112" d="100"/>
          <a:sy n="112" d="100"/>
        </p:scale>
        <p:origin x="-744" y="-78"/>
      </p:cViewPr>
      <p:guideLst>
        <p:guide orient="horz" pos="1994"/>
        <p:guide pos="2879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lvl="0" algn="r" eaLnBrk="1" fontAlgn="base" hangingPunct="1"/>
              <a:t>‹#›</a:t>
            </a:fld>
            <a:endParaRPr lang="zh-CN" altLang="en-US" sz="1200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388" name="Rectangle 4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单击此处编辑母版文本样式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第二级</a:t>
            </a: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第三级</a:t>
            </a: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第四级</a:t>
            </a: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第五级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lvl="0" algn="r" eaLnBrk="1" fontAlgn="base" hangingPunct="1"/>
              <a:t>‹#›</a:t>
            </a:fld>
            <a:endParaRPr lang="zh-CN" altLang="en-US" sz="1200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b"/>
          <a:lstStyle/>
          <a:p>
            <a:pPr lvl="0" indent="0" algn="r"/>
            <a:fld id="{9A0DB2DC-4C9A-4742-B13C-FB6460FD3503}" type="slidenum">
              <a:rPr lang="en-US" altLang="zh-CN" sz="1200" dirty="0"/>
              <a:pPr lvl="0" indent="0" algn="r"/>
              <a:t>2</a:t>
            </a:fld>
            <a:endParaRPr lang="en-US" altLang="zh-CN" sz="1200" dirty="0"/>
          </a:p>
        </p:txBody>
      </p:sp>
      <p:sp>
        <p:nvSpPr>
          <p:cNvPr id="12290" name="Rectangle 2"/>
          <p:cNvSpPr>
            <a:spLocks noGrp="1" noRot="1" noChangeAspect="1" noTextEdit="1"/>
          </p:cNvSpPr>
          <p:nvPr>
            <p:ph type="sldImg"/>
          </p:nvPr>
        </p:nvSpPr>
        <p:spPr>
          <a:xfrm>
            <a:off x="411163" y="754063"/>
            <a:ext cx="5853112" cy="3294062"/>
          </a:xfrm>
        </p:spPr>
      </p:sp>
      <p:sp>
        <p:nvSpPr>
          <p:cNvPr id="12291" name="Rectangle 3"/>
          <p:cNvSpPr>
            <a:spLocks noGrp="1"/>
          </p:cNvSpPr>
          <p:nvPr>
            <p:ph type="body"/>
          </p:nvPr>
        </p:nvSpPr>
        <p:spPr>
          <a:xfrm>
            <a:off x="538163" y="4387850"/>
            <a:ext cx="5780087" cy="3952875"/>
          </a:xfrm>
        </p:spPr>
        <p:txBody>
          <a:bodyPr wrap="square" lIns="91440" tIns="45720" rIns="91440" bIns="45720" anchor="t"/>
          <a:lstStyle/>
          <a:p>
            <a:pPr lvl="0" eaLnBrk="1" hangingPunct="1"/>
            <a:endParaRPr lang="zh-CN" altLang="zh-CN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45059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5060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en-US" altLang="zh-CN" sz="1200" dirty="0"/>
              <a:pPr lvl="0" algn="r" eaLnBrk="1" hangingPunct="1"/>
              <a:t>28</a:t>
            </a:fld>
            <a:endParaRPr lang="en-US" altLang="zh-CN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879868"/>
            <a:ext cx="7772400" cy="1102519"/>
          </a:xfrm>
        </p:spPr>
        <p:txBody>
          <a:bodyPr anchor="b"/>
          <a:lstStyle>
            <a:lvl1pPr algn="l">
              <a:defRPr sz="480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687716" y="1982387"/>
            <a:ext cx="6670366" cy="1314450"/>
          </a:xfrm>
        </p:spPr>
        <p:txBody>
          <a:bodyPr/>
          <a:lstStyle>
            <a:lvl1pPr marL="0" indent="0" algn="l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lvl="0" fontAlgn="base"/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lvl="0" fontAlgn="base"/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2193136"/>
            <a:ext cx="7772400" cy="1021556"/>
          </a:xfrm>
        </p:spPr>
        <p:txBody>
          <a:bodyPr anchor="t"/>
          <a:lstStyle>
            <a:lvl1pPr algn="l">
              <a:defRPr sz="4400" b="0" cap="all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85800" y="1071561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lvl="0" fontAlgn="base"/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defRPr/>
            </a:pPr>
            <a:fld id="{E14CA20F-3FF9-4EA1-A208-CCCE9C9871C8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fontAlgn="base">
                <a:defRPr/>
              </a:pPr>
              <a:t>2018/12/14</a:t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defRPr/>
            </a:pPr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defRPr/>
            </a:pPr>
            <a:fld id="{CC7FC748-FB75-4C9A-AEC4-BA0F01A2742C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fontAlgn="base">
                <a:defRPr/>
              </a:p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lvl="0" fontAlgn="base"/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lvl="0" fontAlgn="base"/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lvl="0" fontAlgn="base"/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0382" y="803660"/>
            <a:ext cx="5111750" cy="378732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679084" y="803660"/>
            <a:ext cx="3008313" cy="257176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lvl="0" fontAlgn="base"/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6" y="214296"/>
            <a:ext cx="8230993" cy="522470"/>
          </a:xfrm>
        </p:spPr>
        <p:txBody>
          <a:bodyPr anchor="ctr"/>
          <a:lstStyle>
            <a:lvl1pPr algn="ctr">
              <a:defRPr sz="36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001024" y="482189"/>
            <a:ext cx="785818" cy="3429024"/>
          </a:xfrm>
        </p:spPr>
        <p:txBody>
          <a:bodyPr vert="eaVert" anchor="ctr"/>
          <a:lstStyle>
            <a:lvl1pPr algn="l">
              <a:defRPr sz="24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42922" y="406005"/>
            <a:ext cx="6415094" cy="4094571"/>
          </a:xfrm>
          <a:prstGeom prst="roundRect">
            <a:avLst>
              <a:gd name="adj" fmla="val 4800"/>
            </a:avLst>
          </a:prstGeom>
          <a:solidFill>
            <a:schemeClr val="accent1">
              <a:tint val="20000"/>
            </a:schemeClr>
          </a:solidFill>
          <a:ln w="38100">
            <a:gradFill flip="none" rotWithShape="1">
              <a:gsLst>
                <a:gs pos="0">
                  <a:schemeClr val="accent1">
                    <a:alpha val="50000"/>
                  </a:schemeClr>
                </a:gs>
                <a:gs pos="100000">
                  <a:schemeClr val="accent1">
                    <a:tint val="20000"/>
                  </a:schemeClr>
                </a:gs>
              </a:gsLst>
              <a:lin ang="16200000" scaled="1"/>
              <a:tileRect/>
            </a:gradFill>
          </a:ln>
          <a:effectLst>
            <a:outerShdw blurRad="76200" dist="38100" dir="5400000" sx="100500" sy="100500" algn="tl" rotWithShape="0">
              <a:srgbClr val="000000">
                <a:alpha val="50000"/>
              </a:srgb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zh-CN" altLang="en-US" smtClean="0"/>
              <a:t>单击图标添加图片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072330" y="750081"/>
            <a:ext cx="914368" cy="3161132"/>
          </a:xfrm>
        </p:spPr>
        <p:txBody>
          <a:bodyPr vert="eaVert" anchor="ctr"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lvl="0" fontAlgn="base"/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lvl="0" fontAlgn="base"/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143768" y="205980"/>
            <a:ext cx="1543032" cy="4388644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615130" cy="4388644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lvl="0" fontAlgn="base"/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bg>
      <p:bgPr>
        <a:gradFill rotWithShape="0">
          <a:gsLst>
            <a:gs pos="0">
              <a:srgbClr val="F2F2F2">
                <a:alpha val="100000"/>
              </a:srgbClr>
            </a:gs>
            <a:gs pos="67000">
              <a:srgbClr val="F2F2F2">
                <a:alpha val="100000"/>
              </a:srgbClr>
            </a:gs>
            <a:gs pos="100000">
              <a:srgbClr val="CEE1F2">
                <a:alpha val="100000"/>
              </a:srgb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8" name="组合 6"/>
          <p:cNvGrpSpPr/>
          <p:nvPr userDrawn="1"/>
        </p:nvGrpSpPr>
        <p:grpSpPr>
          <a:xfrm>
            <a:off x="0" y="-114300"/>
            <a:ext cx="9144000" cy="658813"/>
            <a:chOff x="0" y="-152902"/>
            <a:chExt cx="12192000" cy="880310"/>
          </a:xfrm>
        </p:grpSpPr>
        <p:pic>
          <p:nvPicPr>
            <p:cNvPr id="10249" name="图片 7"/>
            <p:cNvPicPr>
              <a:picLocks noChangeAspect="1"/>
            </p:cNvPicPr>
            <p:nvPr userDrawn="1"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35343" y="44364"/>
              <a:ext cx="714375" cy="58102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0250" name="图片 8"/>
            <p:cNvPicPr>
              <a:picLocks noChangeAspect="1"/>
            </p:cNvPicPr>
            <p:nvPr userDrawn="1"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856624" y="-152902"/>
              <a:ext cx="714375" cy="64770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0" name="文本框 9"/>
            <p:cNvSpPr txBox="1">
              <a:spLocks noChangeArrowheads="1"/>
            </p:cNvSpPr>
            <p:nvPr/>
          </p:nvSpPr>
          <p:spPr bwMode="auto">
            <a:xfrm>
              <a:off x="357188" y="31423"/>
              <a:ext cx="2036762" cy="6144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400" b="0" i="0" u="none" strike="noStrike" kern="1200" cap="none" spc="0" normalizeH="0" baseline="0" noProof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华文行楷" charset="-122"/>
                  <a:ea typeface="华文行楷" charset="-122"/>
                  <a:cs typeface="+mn-cs"/>
                </a:rPr>
                <a:t>合作探究</a:t>
              </a:r>
            </a:p>
          </p:txBody>
        </p:sp>
        <p:pic>
          <p:nvPicPr>
            <p:cNvPr id="10252" name="图片 10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0" y="651445"/>
              <a:ext cx="12192000" cy="7596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628650" y="4768850"/>
            <a:ext cx="2057400" cy="2730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028950" y="4768850"/>
            <a:ext cx="3086100" cy="27305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457950" y="4768850"/>
            <a:ext cx="2057400" cy="2730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charset="0"/>
                <a:ea typeface="宋体" panose="02010600030101010101" pitchFamily="2" charset="-122"/>
                <a:cs typeface="+mn-cs"/>
              </a:rPr>
              <a:pPr lvl="0" eaLnBrk="1" fontAlgn="base" hangingPunct="1"/>
              <a:t>‹#›</a:t>
            </a:fld>
            <a:endParaRPr lang="zh-CN" altLang="en-US" strike="noStrike" noProof="1">
              <a:latin typeface="Calibri" panose="020F0502020204030204" charset="0"/>
            </a:endParaRPr>
          </a:p>
        </p:txBody>
      </p:sp>
    </p:spTree>
  </p:cSld>
  <p:clrMapOvr>
    <a:masterClrMapping/>
  </p:clrMapOvr>
  <p:transition>
    <p:fade thruBlk="1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bg>
      <p:bgPr>
        <a:gradFill rotWithShape="0">
          <a:gsLst>
            <a:gs pos="0">
              <a:srgbClr val="F2F2F2">
                <a:alpha val="100000"/>
              </a:srgbClr>
            </a:gs>
            <a:gs pos="67000">
              <a:srgbClr val="F2F2F2">
                <a:alpha val="100000"/>
              </a:srgbClr>
            </a:gs>
            <a:gs pos="100000">
              <a:srgbClr val="CEE1F2">
                <a:alpha val="100000"/>
              </a:srgb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72" name="组合 6"/>
          <p:cNvGrpSpPr/>
          <p:nvPr userDrawn="1"/>
        </p:nvGrpSpPr>
        <p:grpSpPr>
          <a:xfrm>
            <a:off x="0" y="-114300"/>
            <a:ext cx="9144000" cy="658813"/>
            <a:chOff x="0" y="-152902"/>
            <a:chExt cx="12192000" cy="880310"/>
          </a:xfrm>
        </p:grpSpPr>
        <p:pic>
          <p:nvPicPr>
            <p:cNvPr id="11273" name="图片 7"/>
            <p:cNvPicPr>
              <a:picLocks noChangeAspect="1"/>
            </p:cNvPicPr>
            <p:nvPr userDrawn="1"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35343" y="44364"/>
              <a:ext cx="714375" cy="58102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1274" name="图片 8"/>
            <p:cNvPicPr>
              <a:picLocks noChangeAspect="1"/>
            </p:cNvPicPr>
            <p:nvPr userDrawn="1"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856624" y="-152902"/>
              <a:ext cx="714375" cy="64770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0" name="文本框 9"/>
            <p:cNvSpPr txBox="1">
              <a:spLocks noChangeArrowheads="1"/>
            </p:cNvSpPr>
            <p:nvPr/>
          </p:nvSpPr>
          <p:spPr bwMode="auto">
            <a:xfrm>
              <a:off x="357188" y="31423"/>
              <a:ext cx="2036762" cy="6144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400" b="0" i="0" u="none" strike="noStrike" kern="1200" cap="none" spc="0" normalizeH="0" baseline="0" noProof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华文行楷" charset="-122"/>
                  <a:ea typeface="华文行楷" charset="-122"/>
                  <a:cs typeface="+mn-cs"/>
                </a:rPr>
                <a:t>课堂小结</a:t>
              </a:r>
            </a:p>
          </p:txBody>
        </p:sp>
        <p:pic>
          <p:nvPicPr>
            <p:cNvPr id="11276" name="图片 10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0" y="651445"/>
              <a:ext cx="12192000" cy="7596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628650" y="4768850"/>
            <a:ext cx="2057400" cy="2730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028950" y="4768850"/>
            <a:ext cx="3086100" cy="27305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457950" y="4768850"/>
            <a:ext cx="2057400" cy="2730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charset="0"/>
                <a:ea typeface="宋体" panose="02010600030101010101" pitchFamily="2" charset="-122"/>
                <a:cs typeface="+mn-cs"/>
              </a:rPr>
              <a:pPr lvl="0" eaLnBrk="1" fontAlgn="base" hangingPunct="1"/>
              <a:t>‹#›</a:t>
            </a:fld>
            <a:endParaRPr lang="zh-CN" altLang="en-US" strike="noStrike" noProof="1">
              <a:latin typeface="Calibri" panose="020F0502020204030204" charset="0"/>
            </a:endParaRPr>
          </a:p>
        </p:txBody>
      </p:sp>
    </p:spTree>
  </p:cSld>
  <p:clrMapOvr>
    <a:masterClrMapping/>
  </p:clrMapOvr>
  <p:transition>
    <p:fade thruBlk="1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页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8"/>
          </a:xfrm>
          <a:prstGeom prst="rect">
            <a:avLst/>
          </a:prstGeom>
        </p:spPr>
        <p:txBody>
          <a:bodyPr/>
          <a:lstStyle/>
          <a:p>
            <a:pPr fontAlgn="base"/>
            <a:fld id="{53A34AF9-1664-4634-98DD-8A193B72BA2B}" type="datetime1">
              <a:rPr lang="zh-CN" altLang="en-US" strike="noStrike" noProof="1" smtClean="0">
                <a:solidFill>
                  <a:srgbClr val="003760">
                    <a:tint val="75000"/>
                  </a:srgbClr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fontAlgn="base"/>
              <a:t>2018/12/14</a:t>
            </a:fld>
            <a:endParaRPr lang="zh-CN" altLang="en-US" strike="noStrike" noProof="1">
              <a:solidFill>
                <a:srgbClr val="003760">
                  <a:tint val="75000"/>
                </a:srgb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8"/>
          </a:xfrm>
          <a:prstGeom prst="rect">
            <a:avLst/>
          </a:prstGeom>
        </p:spPr>
        <p:txBody>
          <a:bodyPr/>
          <a:lstStyle/>
          <a:p>
            <a:pPr fontAlgn="base"/>
            <a:endParaRPr lang="zh-CN" altLang="en-US" strike="noStrike" noProof="1">
              <a:solidFill>
                <a:srgbClr val="003760">
                  <a:tint val="75000"/>
                </a:srgb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/>
          <a:p>
            <a:pPr fontAlgn="base"/>
            <a:fld id="{0C913308-F349-4B6D-A68A-DD1791B4A57B}" type="slidenum">
              <a:rPr lang="zh-CN" altLang="en-US" strike="noStrike" noProof="1" smtClean="0">
                <a:solidFill>
                  <a:srgbClr val="003760">
                    <a:tint val="75000"/>
                  </a:srgbClr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fontAlgn="base"/>
              <a:t>‹#›</a:t>
            </a:fld>
            <a:endParaRPr lang="zh-CN" altLang="en-US" strike="noStrike" noProof="1">
              <a:solidFill>
                <a:srgbClr val="003760">
                  <a:tint val="75000"/>
                </a:srgbClr>
              </a:solidFill>
            </a:endParaRPr>
          </a:p>
        </p:txBody>
      </p:sp>
    </p:spTree>
  </p:cSld>
  <p:clrMapOvr>
    <a:masterClrMapping/>
  </p:clrMapOvr>
  <p:transition>
    <p:fade thruBlk="1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0"/>
            <a:ext cx="9144000" cy="51911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0" y="4703763"/>
            <a:ext cx="9144000" cy="0"/>
          </a:xfrm>
          <a:prstGeom prst="line">
            <a:avLst/>
          </a:prstGeom>
          <a:ln w="25400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623888" y="4710113"/>
            <a:ext cx="2132013" cy="29845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35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行楷" charset="-122"/>
                <a:ea typeface="华文行楷" charset="-122"/>
                <a:cs typeface="+mn-cs"/>
              </a:rPr>
              <a:t>山 东 省 宁 阳 第 四 中 学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623888" y="4872038"/>
            <a:ext cx="3079750" cy="29845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35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ShanDongShengNingYangDiSiZhongXue</a:t>
            </a:r>
            <a:endParaRPr kumimoji="0" lang="zh-CN" altLang="en-US" sz="135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14348" name="图片 2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50" y="4686300"/>
            <a:ext cx="603250" cy="4524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矩形 11"/>
          <p:cNvSpPr/>
          <p:nvPr/>
        </p:nvSpPr>
        <p:spPr>
          <a:xfrm>
            <a:off x="5868143" y="27840"/>
            <a:ext cx="3312368" cy="4140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100" b="1" i="0" u="none" strike="noStrike" kern="1200" cap="all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reflection blurRad="10000" stA="55000" endPos="48000" dist="500" dir="5400000" sy="-100000" algn="bl" rotWithShape="0"/>
                </a:effectLst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诱思导学</a:t>
            </a:r>
            <a:r>
              <a:rPr kumimoji="0" lang="en-US" altLang="zh-CN" sz="2100" b="1" i="0" u="none" strike="noStrike" kern="1200" cap="all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reflection blurRad="10000" stA="55000" endPos="48000" dist="500" dir="5400000" sy="-100000" algn="bl" rotWithShape="0"/>
                </a:effectLst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*</a:t>
            </a:r>
            <a:r>
              <a:rPr kumimoji="0" lang="zh-CN" altLang="en-US" sz="2100" b="1" i="0" u="none" strike="noStrike" kern="1200" cap="all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reflection blurRad="10000" stA="55000" endPos="48000" dist="500" dir="5400000" sy="-100000" algn="bl" rotWithShape="0"/>
                </a:effectLst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主体探究</a:t>
            </a:r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628650" y="4768850"/>
            <a:ext cx="2057400" cy="2730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028950" y="4768850"/>
            <a:ext cx="3086100" cy="27305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457950" y="4768850"/>
            <a:ext cx="2057400" cy="2730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lvl="0" eaLnBrk="1" fontAlgn="base" hangingPunct="1"/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>
    <p:fade thruBlk="1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lvl="0" fontAlgn="base"/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18">
            <a:duotone>
              <a:schemeClr val="accent1"/>
              <a:srgbClr val="FFFFFF"/>
            </a:duotone>
            <a:lum bright="12000" contrast="40000"/>
          </a:blip>
          <a:stretch>
            <a:fillRect/>
          </a:stretch>
        </p:blipFill>
        <p:spPr>
          <a:xfrm>
            <a:off x="6667810" y="3686358"/>
            <a:ext cx="2476191" cy="1457143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矩形 9"/>
          <p:cNvSpPr/>
          <p:nvPr/>
        </p:nvSpPr>
        <p:spPr>
          <a:xfrm>
            <a:off x="0" y="0"/>
            <a:ext cx="9144000" cy="53579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100000"/>
                  <a:shade val="50000"/>
                  <a:hueMod val="100000"/>
                  <a:satMod val="250000"/>
                  <a:alpha val="0"/>
                </a:schemeClr>
              </a:gs>
              <a:gs pos="75000">
                <a:schemeClr val="accent1">
                  <a:tint val="80000"/>
                  <a:shade val="100000"/>
                  <a:hueMod val="100000"/>
                  <a:satMod val="375000"/>
                  <a:alpha val="20000"/>
                </a:schemeClr>
              </a:gs>
              <a:gs pos="100000">
                <a:schemeClr val="accent1">
                  <a:tint val="50000"/>
                  <a:shade val="100000"/>
                  <a:hueMod val="100000"/>
                  <a:satMod val="500000"/>
                </a:schemeClr>
              </a:gs>
            </a:gsLst>
            <a:lin ang="18900000" scaled="1"/>
            <a:tileRect/>
          </a:gradFill>
          <a:ln w="12700" cap="rnd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0" y="30713"/>
            <a:ext cx="4572000" cy="53579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100000"/>
                  <a:shade val="50000"/>
                  <a:hueMod val="100000"/>
                  <a:satMod val="250000"/>
                  <a:alpha val="0"/>
                </a:schemeClr>
              </a:gs>
              <a:gs pos="75000">
                <a:schemeClr val="accent1">
                  <a:tint val="80000"/>
                  <a:shade val="100000"/>
                  <a:hueMod val="100000"/>
                  <a:satMod val="375000"/>
                  <a:alpha val="5000"/>
                </a:schemeClr>
              </a:gs>
              <a:gs pos="100000">
                <a:schemeClr val="accent1">
                  <a:tint val="50000"/>
                  <a:shade val="100000"/>
                  <a:hueMod val="100000"/>
                  <a:satMod val="500000"/>
                  <a:alpha val="60000"/>
                </a:schemeClr>
              </a:gs>
            </a:gsLst>
            <a:lin ang="8100000" scaled="1"/>
            <a:tileRect/>
          </a:gradFill>
          <a:ln w="12700" cap="rnd" cmpd="sng" algn="ctr">
            <a:noFill/>
            <a:prstDash val="solid"/>
          </a:ln>
          <a:effectLst>
            <a:glow>
              <a:schemeClr val="accent1">
                <a:tint val="100000"/>
                <a:shade val="100000"/>
                <a:hueMod val="100000"/>
                <a:satMod val="100000"/>
              </a:schemeClr>
            </a:glow>
            <a:softEdge rad="127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19">
            <a:duotone>
              <a:schemeClr val="accent1"/>
              <a:srgbClr val="FFFFFF"/>
            </a:duotone>
            <a:lum bright="35000" contrast="40000"/>
          </a:blip>
          <a:stretch>
            <a:fillRect/>
          </a:stretch>
        </p:blipFill>
        <p:spPr>
          <a:xfrm>
            <a:off x="0" y="4815334"/>
            <a:ext cx="9144000" cy="328166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 fontAlgn="base"/>
            <a:fld id="{9A0DB2DC-4C9A-4742-B13C-FB6460FD3503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lvl="0" fontAlgn="base"/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60" r:id="rId12"/>
    <p:sldLayoutId id="2147483661" r:id="rId13"/>
    <p:sldLayoutId id="2147483662" r:id="rId14"/>
    <p:sldLayoutId id="2147483664" r:id="rId15"/>
    <p:sldLayoutId id="2147483667" r:id="rId16"/>
  </p:sldLayoutIdLst>
  <p:transition>
    <p:fade thruBlk="1"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50000"/>
        <a:buFont typeface="Wingdings 2"/>
        <a:buChar char="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2"/>
        </a:buClr>
        <a:buSzPct val="50000"/>
        <a:buFont typeface="Wingdings 2"/>
        <a:buChar char="³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3"/>
        </a:buClr>
        <a:buSzPct val="60000"/>
        <a:buFont typeface="Wingdings 2"/>
        <a:buChar char="®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5"/>
        </a:buClr>
        <a:buSzPct val="45000"/>
        <a:buFont typeface="Wingdings 2"/>
        <a:buChar char="¯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jpeg"/><Relationship Id="rId7" Type="http://schemas.openxmlformats.org/officeDocument/2006/relationships/image" Target="../media/image33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gif"/><Relationship Id="rId5" Type="http://schemas.openxmlformats.org/officeDocument/2006/relationships/image" Target="../media/image31.png"/><Relationship Id="rId4" Type="http://schemas.openxmlformats.org/officeDocument/2006/relationships/image" Target="../media/image30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文本框 1"/>
          <p:cNvSpPr txBox="1"/>
          <p:nvPr/>
        </p:nvSpPr>
        <p:spPr>
          <a:xfrm>
            <a:off x="908050" y="1228725"/>
            <a:ext cx="7958138" cy="107721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endParaRPr lang="zh-CN" altLang="zh-CN" sz="32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buFont typeface="Arial" panose="020B0604020202020204" pitchFamily="34" charset="0"/>
              <a:buNone/>
            </a:pPr>
            <a:r>
              <a:rPr lang="zh-CN" altLang="zh-CN" sz="3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</a:t>
            </a:r>
            <a:r>
              <a:rPr lang="en-US" altLang="zh-CN" sz="3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zh-CN" sz="3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  </a:t>
            </a:r>
            <a:r>
              <a:rPr lang="zh-CN" altLang="zh-CN" sz="3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美国内战</a:t>
            </a: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0115" name="Group 3"/>
          <p:cNvGrpSpPr/>
          <p:nvPr/>
        </p:nvGrpSpPr>
        <p:grpSpPr>
          <a:xfrm>
            <a:off x="1357290" y="2357436"/>
            <a:ext cx="3350919" cy="2424203"/>
            <a:chOff x="48" y="-22"/>
            <a:chExt cx="6063" cy="5474"/>
          </a:xfrm>
        </p:grpSpPr>
        <p:grpSp>
          <p:nvGrpSpPr>
            <p:cNvPr id="11267" name="Group 4"/>
            <p:cNvGrpSpPr/>
            <p:nvPr/>
          </p:nvGrpSpPr>
          <p:grpSpPr>
            <a:xfrm>
              <a:off x="48" y="0"/>
              <a:ext cx="6063" cy="5452"/>
              <a:chOff x="48" y="0"/>
              <a:chExt cx="6063" cy="5452"/>
            </a:xfrm>
          </p:grpSpPr>
          <p:pic>
            <p:nvPicPr>
              <p:cNvPr id="11268" name="Picture 5"/>
              <p:cNvPicPr>
                <a:picLocks noChangeAspect="1"/>
              </p:cNvPicPr>
              <p:nvPr/>
            </p:nvPicPr>
            <p:blipFill>
              <a:blip r:embed="rId3">
                <a:lum contrast="17998"/>
              </a:blip>
              <a:stretch>
                <a:fillRect/>
              </a:stretch>
            </p:blipFill>
            <p:spPr>
              <a:xfrm>
                <a:off x="103" y="0"/>
                <a:ext cx="6008" cy="4648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11269" name="Text Box 6"/>
              <p:cNvSpPr txBox="1"/>
              <p:nvPr/>
            </p:nvSpPr>
            <p:spPr>
              <a:xfrm>
                <a:off x="48" y="4585"/>
                <a:ext cx="5885" cy="86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pPr algn="ctr"/>
                <a:r>
                  <a:rPr lang="zh-CN" altLang="en-US" sz="2400" b="1" dirty="0">
                    <a:solidFill>
                      <a:srgbClr val="00206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北方资本主义工业经济</a:t>
                </a:r>
                <a:endParaRPr lang="en-US" altLang="zh-CN" sz="2100" b="1" dirty="0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11270" name="Text Box 7"/>
            <p:cNvSpPr txBox="1"/>
            <p:nvPr/>
          </p:nvSpPr>
          <p:spPr>
            <a:xfrm>
              <a:off x="2720" y="-22"/>
              <a:ext cx="2836" cy="75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2000" b="1" dirty="0">
                  <a:latin typeface="Arial" panose="020B0604020202020204" pitchFamily="34" charset="0"/>
                  <a:ea typeface="黑体" panose="02010609060101010101" pitchFamily="49" charset="-122"/>
                </a:rPr>
                <a:t>动力织布机厂</a:t>
              </a:r>
            </a:p>
          </p:txBody>
        </p:sp>
      </p:grpSp>
      <p:grpSp>
        <p:nvGrpSpPr>
          <p:cNvPr id="90120" name="Group 8"/>
          <p:cNvGrpSpPr/>
          <p:nvPr/>
        </p:nvGrpSpPr>
        <p:grpSpPr>
          <a:xfrm>
            <a:off x="5715008" y="2428874"/>
            <a:ext cx="2932740" cy="2029075"/>
            <a:chOff x="0" y="0"/>
            <a:chExt cx="6238" cy="5033"/>
          </a:xfrm>
        </p:grpSpPr>
        <p:sp>
          <p:nvSpPr>
            <p:cNvPr id="11272" name="Text Box 9"/>
            <p:cNvSpPr txBox="1"/>
            <p:nvPr/>
          </p:nvSpPr>
          <p:spPr>
            <a:xfrm>
              <a:off x="446" y="4242"/>
              <a:ext cx="5347" cy="79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algn="ctr"/>
              <a:r>
                <a:rPr lang="zh-CN" altLang="en-US" sz="2400" b="1" dirty="0">
                  <a:solidFill>
                    <a:srgbClr val="00206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南方种植园经济</a:t>
              </a:r>
              <a:endParaRPr lang="zh-CN" altLang="zh-CN" sz="21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pic>
          <p:nvPicPr>
            <p:cNvPr id="11273" name="Picture 10" descr="图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0" y="0"/>
              <a:ext cx="6238" cy="4241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90125" name="Text Box 13"/>
          <p:cNvSpPr txBox="1"/>
          <p:nvPr/>
        </p:nvSpPr>
        <p:spPr>
          <a:xfrm>
            <a:off x="142844" y="571486"/>
            <a:ext cx="8429684" cy="1661993"/>
          </a:xfrm>
          <a:prstGeom prst="rect">
            <a:avLst/>
          </a:prstGeom>
          <a:solidFill>
            <a:schemeClr val="bg1">
              <a:alpha val="54901"/>
            </a:schemeClr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1200" dirty="0" smtClean="0"/>
              <a:t/>
            </a:r>
            <a:br>
              <a:rPr lang="zh-CN" altLang="en-US" sz="1200" dirty="0" smtClean="0"/>
            </a:br>
            <a:r>
              <a:rPr lang="en-US" b="1" dirty="0" smtClean="0">
                <a:solidFill>
                  <a:srgbClr val="FF0000"/>
                </a:solidFill>
              </a:rPr>
              <a:t>1</a:t>
            </a:r>
            <a:r>
              <a:rPr lang="zh-CN" altLang="en-US" b="1" dirty="0" smtClean="0">
                <a:solidFill>
                  <a:srgbClr val="FF0000"/>
                </a:solidFill>
              </a:rPr>
              <a:t>、根本原因：南方的奴隶制阻碍了北方资本主义经济的发展</a:t>
            </a:r>
          </a:p>
          <a:p>
            <a:r>
              <a:rPr lang="zh-CN" altLang="en-US" b="1" dirty="0" smtClean="0">
                <a:solidFill>
                  <a:srgbClr val="FF0000"/>
                </a:solidFill>
              </a:rPr>
              <a:t>（南北两种经济制度的矛盾）（</a:t>
            </a:r>
            <a:r>
              <a:rPr lang="zh-CN" altLang="en-US" b="1" u="sng" dirty="0" smtClean="0">
                <a:solidFill>
                  <a:srgbClr val="FF0000"/>
                </a:solidFill>
              </a:rPr>
              <a:t>焦点是奴隶制度的废存问题</a:t>
            </a:r>
            <a:r>
              <a:rPr lang="zh-CN" altLang="en-US" b="1" dirty="0" smtClean="0">
                <a:solidFill>
                  <a:srgbClr val="FF0000"/>
                </a:solidFill>
              </a:rPr>
              <a:t>）</a:t>
            </a:r>
          </a:p>
          <a:p>
            <a:r>
              <a:rPr lang="en-US" b="1" dirty="0" smtClean="0">
                <a:solidFill>
                  <a:srgbClr val="FF0000"/>
                </a:solidFill>
              </a:rPr>
              <a:t>2</a:t>
            </a:r>
            <a:r>
              <a:rPr lang="zh-CN" altLang="en-US" b="1" dirty="0" smtClean="0">
                <a:solidFill>
                  <a:srgbClr val="FF0000"/>
                </a:solidFill>
              </a:rPr>
              <a:t>、南北双方矛盾的表现：关税、劳动力、市场、土地。</a:t>
            </a:r>
          </a:p>
          <a:p>
            <a:r>
              <a:rPr lang="en-US" b="1" dirty="0" smtClean="0">
                <a:solidFill>
                  <a:srgbClr val="FF0000"/>
                </a:solidFill>
              </a:rPr>
              <a:t>3</a:t>
            </a:r>
            <a:r>
              <a:rPr lang="zh-CN" altLang="en-US" b="1" dirty="0" smtClean="0">
                <a:solidFill>
                  <a:srgbClr val="FF0000"/>
                </a:solidFill>
              </a:rPr>
              <a:t>、主要矛盾：对美国西部新增加的土地，北方主张禁止奴隶制，建立自由州，发展资本主义；南方则力图扩展奴隶制，建立新的蓄奴州。</a:t>
            </a:r>
            <a:endParaRPr lang="zh-CN" altLang="en-US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7" name="文本框 6151"/>
          <p:cNvSpPr txBox="1"/>
          <p:nvPr/>
        </p:nvSpPr>
        <p:spPr>
          <a:xfrm>
            <a:off x="2786050" y="0"/>
            <a:ext cx="2505814" cy="4616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2400" b="1" dirty="0" smtClean="0">
                <a:solidFill>
                  <a:srgbClr val="006666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 南北</a:t>
            </a:r>
            <a:r>
              <a:rPr lang="zh-CN" altLang="en-US" sz="2400" b="1" dirty="0">
                <a:solidFill>
                  <a:srgbClr val="006666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矛盾的加剧</a:t>
            </a:r>
            <a:endParaRPr lang="en-US" altLang="zh-CN" sz="2400" b="1" dirty="0">
              <a:solidFill>
                <a:srgbClr val="006666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0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1000"/>
                                        <p:tgtEl>
                                          <p:spTgt spid="90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90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25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ext Box 3"/>
          <p:cNvSpPr txBox="1"/>
          <p:nvPr/>
        </p:nvSpPr>
        <p:spPr>
          <a:xfrm>
            <a:off x="285720" y="457200"/>
            <a:ext cx="8715436" cy="4031873"/>
          </a:xfrm>
          <a:prstGeom prst="rect">
            <a:avLst/>
          </a:prstGeom>
          <a:noFill/>
          <a:ln w="952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r>
              <a:rPr lang="zh-CN" altLang="en-US" sz="3200" b="1" u="sng" dirty="0" smtClean="0">
                <a:solidFill>
                  <a:srgbClr val="FF0000"/>
                </a:solidFill>
              </a:rPr>
              <a:t>导火线</a:t>
            </a:r>
            <a:r>
              <a:rPr lang="zh-CN" altLang="en-US" sz="3200" b="1" u="sng" dirty="0" smtClean="0">
                <a:solidFill>
                  <a:srgbClr val="FF0000"/>
                </a:solidFill>
              </a:rPr>
              <a:t>：</a:t>
            </a:r>
            <a:r>
              <a:rPr lang="en-US" sz="3200" b="1" u="sng" dirty="0" smtClean="0">
                <a:solidFill>
                  <a:srgbClr val="FF0000"/>
                </a:solidFill>
              </a:rPr>
              <a:t>1861</a:t>
            </a:r>
            <a:r>
              <a:rPr lang="zh-CN" altLang="en-US" sz="3200" b="1" u="sng" dirty="0" smtClean="0">
                <a:solidFill>
                  <a:srgbClr val="FF0000"/>
                </a:solidFill>
              </a:rPr>
              <a:t>年</a:t>
            </a:r>
            <a:r>
              <a:rPr lang="en-US" sz="3200" b="1" u="sng" dirty="0" smtClean="0">
                <a:solidFill>
                  <a:srgbClr val="FF0000"/>
                </a:solidFill>
              </a:rPr>
              <a:t>3</a:t>
            </a:r>
            <a:r>
              <a:rPr lang="zh-CN" altLang="en-US" sz="3200" b="1" u="sng" dirty="0" smtClean="0">
                <a:solidFill>
                  <a:srgbClr val="FF0000"/>
                </a:solidFill>
              </a:rPr>
              <a:t>月林肯当选总统。</a:t>
            </a:r>
            <a:r>
              <a:rPr lang="en-US" sz="3200" b="1" u="sng" dirty="0" smtClean="0">
                <a:solidFill>
                  <a:srgbClr val="FF0000"/>
                </a:solidFill>
              </a:rPr>
              <a:t> </a:t>
            </a:r>
            <a:r>
              <a:rPr lang="en-US" sz="3200" b="1" dirty="0" smtClean="0">
                <a:solidFill>
                  <a:srgbClr val="FF0000"/>
                </a:solidFill>
              </a:rPr>
              <a:t>   </a:t>
            </a:r>
            <a:endParaRPr lang="zh-CN" altLang="en-US" sz="3200" b="1" dirty="0" smtClean="0">
              <a:solidFill>
                <a:srgbClr val="FF0000"/>
              </a:solidFill>
            </a:endParaRPr>
          </a:p>
          <a:p>
            <a:r>
              <a:rPr lang="zh-CN" altLang="en-US" sz="3200" b="1" dirty="0" smtClean="0">
                <a:solidFill>
                  <a:srgbClr val="FF0000"/>
                </a:solidFill>
              </a:rPr>
              <a:t>开始</a:t>
            </a:r>
            <a:r>
              <a:rPr lang="zh-CN" altLang="en-US" sz="3200" b="1" dirty="0" smtClean="0">
                <a:solidFill>
                  <a:srgbClr val="FF0000"/>
                </a:solidFill>
              </a:rPr>
              <a:t>：</a:t>
            </a:r>
            <a:r>
              <a:rPr lang="en-US" sz="3200" b="1" dirty="0" smtClean="0">
                <a:solidFill>
                  <a:srgbClr val="FF0000"/>
                </a:solidFill>
              </a:rPr>
              <a:t>1861</a:t>
            </a:r>
            <a:r>
              <a:rPr lang="zh-CN" altLang="en-US" sz="3200" b="1" dirty="0" smtClean="0">
                <a:solidFill>
                  <a:srgbClr val="FF0000"/>
                </a:solidFill>
              </a:rPr>
              <a:t>年</a:t>
            </a:r>
            <a:r>
              <a:rPr lang="en-US" sz="3200" b="1" dirty="0" smtClean="0">
                <a:solidFill>
                  <a:srgbClr val="FF0000"/>
                </a:solidFill>
              </a:rPr>
              <a:t>4</a:t>
            </a:r>
            <a:r>
              <a:rPr lang="zh-CN" altLang="en-US" sz="3200" b="1" dirty="0" smtClean="0">
                <a:solidFill>
                  <a:srgbClr val="FF0000"/>
                </a:solidFill>
              </a:rPr>
              <a:t>月南方军队挑起战争，美国内战爆发。</a:t>
            </a:r>
          </a:p>
          <a:p>
            <a:r>
              <a:rPr lang="zh-CN" altLang="en-US" sz="3200" b="1" dirty="0" smtClean="0">
                <a:solidFill>
                  <a:srgbClr val="FF0000"/>
                </a:solidFill>
              </a:rPr>
              <a:t>初期</a:t>
            </a:r>
            <a:r>
              <a:rPr lang="zh-CN" altLang="en-US" sz="3200" b="1" dirty="0" smtClean="0">
                <a:solidFill>
                  <a:srgbClr val="FF0000"/>
                </a:solidFill>
              </a:rPr>
              <a:t>战况及人民的反响：（由于南方蓄谋已久，早有军事准备）北方屡屡失利。北方的失利引起人民的强烈不满，许多城市爆发示威游行，要求政府采取措施扭转战局。</a:t>
            </a:r>
            <a:r>
              <a:rPr lang="en-US" altLang="zh-CN" sz="3200" b="1" dirty="0" smtClean="0">
                <a:solidFill>
                  <a:srgbClr val="FF0000"/>
                </a:solidFill>
              </a:rPr>
              <a:t>【</a:t>
            </a:r>
            <a:r>
              <a:rPr lang="zh-CN" altLang="en-US" sz="3200" b="1" dirty="0" smtClean="0">
                <a:solidFill>
                  <a:srgbClr val="FF0000"/>
                </a:solidFill>
              </a:rPr>
              <a:t>北方失利原因：准备不足，缺乏优秀将领</a:t>
            </a:r>
            <a:r>
              <a:rPr lang="en-US" altLang="zh-CN" sz="3200" b="1" dirty="0" smtClean="0">
                <a:solidFill>
                  <a:srgbClr val="FF0000"/>
                </a:solidFill>
              </a:rPr>
              <a:t>】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fade thruBlk="1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linken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12544" y="303610"/>
            <a:ext cx="2700338" cy="3780234"/>
          </a:xfrm>
          <a:prstGeom prst="rect">
            <a:avLst/>
          </a:prstGeom>
          <a:noFill/>
          <a:ln w="34925" cap="flat" cmpd="sng">
            <a:solidFill>
              <a:srgbClr val="80008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15364" name="Text Box 4"/>
          <p:cNvSpPr txBox="1"/>
          <p:nvPr/>
        </p:nvSpPr>
        <p:spPr>
          <a:xfrm>
            <a:off x="5381625" y="4245769"/>
            <a:ext cx="232537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亚伯拉罕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林肯</a:t>
            </a:r>
          </a:p>
        </p:txBody>
      </p:sp>
      <p:sp>
        <p:nvSpPr>
          <p:cNvPr id="15365" name="Text Box 5"/>
          <p:cNvSpPr txBox="1"/>
          <p:nvPr/>
        </p:nvSpPr>
        <p:spPr>
          <a:xfrm>
            <a:off x="5651897" y="4677966"/>
            <a:ext cx="170688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400" dirty="0">
                <a:latin typeface="仿宋" panose="02010609060101010101" pitchFamily="49" charset="-122"/>
                <a:ea typeface="仿宋" panose="02010609060101010101" pitchFamily="49" charset="-122"/>
              </a:rPr>
              <a:t>1809</a:t>
            </a:r>
            <a:r>
              <a:rPr lang="zh-CN" altLang="en-US" sz="2400" dirty="0">
                <a:latin typeface="仿宋" panose="02010609060101010101" pitchFamily="49" charset="-122"/>
                <a:ea typeface="仿宋" panose="02010609060101010101" pitchFamily="49" charset="-122"/>
              </a:rPr>
              <a:t>－</a:t>
            </a:r>
            <a:r>
              <a:rPr lang="en-US" altLang="zh-CN" sz="2400" dirty="0">
                <a:latin typeface="仿宋" panose="02010609060101010101" pitchFamily="49" charset="-122"/>
                <a:ea typeface="仿宋" panose="02010609060101010101" pitchFamily="49" charset="-122"/>
              </a:rPr>
              <a:t>1865</a:t>
            </a:r>
          </a:p>
        </p:txBody>
      </p:sp>
      <p:sp>
        <p:nvSpPr>
          <p:cNvPr id="16390" name="Text Box 6"/>
          <p:cNvSpPr txBox="1"/>
          <p:nvPr/>
        </p:nvSpPr>
        <p:spPr>
          <a:xfrm>
            <a:off x="714348" y="1071552"/>
            <a:ext cx="3655219" cy="330136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67627" tIns="35242" rIns="67627" bIns="35242">
            <a:spAutoFit/>
          </a:bodyPr>
          <a:lstStyle/>
          <a:p>
            <a:endParaRPr lang="zh-CN" altLang="en-US" sz="30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sz="30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3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1860</a:t>
            </a:r>
            <a:r>
              <a:rPr lang="zh-CN" altLang="en-US" sz="3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  <a:r>
              <a:rPr lang="en-US" altLang="zh-CN" sz="3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11</a:t>
            </a:r>
            <a:r>
              <a:rPr lang="zh-CN" altLang="en-US" sz="3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月林肯当选为美国第</a:t>
            </a:r>
            <a:r>
              <a:rPr lang="en-US" altLang="zh-CN" sz="3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16</a:t>
            </a:r>
            <a:r>
              <a:rPr lang="zh-CN" altLang="en-US" sz="3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任总统</a:t>
            </a:r>
          </a:p>
          <a:p>
            <a:endParaRPr lang="zh-CN" altLang="en-US" sz="30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sz="30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sz="30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393" name="AutoShape 9">
            <a:hlinkClick r:id="" action="ppaction://hlinkshowjump?jump=nextslide"/>
          </p:cNvPr>
          <p:cNvSpPr/>
          <p:nvPr/>
        </p:nvSpPr>
        <p:spPr>
          <a:xfrm>
            <a:off x="500034" y="0"/>
            <a:ext cx="3720703" cy="1185863"/>
          </a:xfrm>
          <a:prstGeom prst="actionButtonBlank">
            <a:avLst/>
          </a:prstGeom>
          <a:solidFill>
            <a:srgbClr val="FFFF00">
              <a:alpha val="83920"/>
            </a:srgbClr>
          </a:solidFill>
          <a:ln w="222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67627" tIns="35242" rIns="67627" bIns="35242" anchor="ctr"/>
          <a:lstStyle/>
          <a:p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战争开始的标志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39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3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0" grpId="0" build="allAtOnce" bldLvl="0" animBg="1"/>
      <p:bldP spid="16393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9" name="Text Box 3"/>
          <p:cNvSpPr txBox="1"/>
          <p:nvPr/>
        </p:nvSpPr>
        <p:spPr>
          <a:xfrm>
            <a:off x="285720" y="285734"/>
            <a:ext cx="8456295" cy="45243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</a:rPr>
              <a:t>转折点</a:t>
            </a:r>
            <a:r>
              <a:rPr lang="zh-CN" altLang="en-US" sz="3200" b="1" dirty="0" smtClean="0">
                <a:solidFill>
                  <a:srgbClr val="FF0000"/>
                </a:solidFill>
              </a:rPr>
              <a:t>：两个法令的颁布（</a:t>
            </a:r>
            <a:r>
              <a:rPr lang="en-US" sz="3200" b="1" dirty="0" smtClean="0">
                <a:solidFill>
                  <a:srgbClr val="FF0000"/>
                </a:solidFill>
              </a:rPr>
              <a:t>1862</a:t>
            </a:r>
            <a:r>
              <a:rPr lang="zh-CN" altLang="en-US" sz="3200" b="1" dirty="0" smtClean="0">
                <a:solidFill>
                  <a:srgbClr val="FF0000"/>
                </a:solidFill>
              </a:rPr>
              <a:t>年</a:t>
            </a:r>
            <a:r>
              <a:rPr lang="en-US" sz="3200" b="1" dirty="0" smtClean="0">
                <a:solidFill>
                  <a:srgbClr val="FF0000"/>
                </a:solidFill>
              </a:rPr>
              <a:t>9</a:t>
            </a:r>
            <a:r>
              <a:rPr lang="zh-CN" altLang="en-US" sz="3200" b="1" dirty="0" smtClean="0">
                <a:solidFill>
                  <a:srgbClr val="FF0000"/>
                </a:solidFill>
              </a:rPr>
              <a:t>月）</a:t>
            </a:r>
          </a:p>
          <a:p>
            <a:r>
              <a:rPr lang="zh-CN" altLang="en-US" sz="3200" b="1" dirty="0" smtClean="0">
                <a:solidFill>
                  <a:srgbClr val="FF0000"/>
                </a:solidFill>
              </a:rPr>
              <a:t>①内容：</a:t>
            </a:r>
            <a:r>
              <a:rPr lang="en-US" sz="3200" b="1" dirty="0" smtClean="0">
                <a:solidFill>
                  <a:srgbClr val="FF0000"/>
                </a:solidFill>
              </a:rPr>
              <a:t>1862</a:t>
            </a:r>
            <a:r>
              <a:rPr lang="zh-CN" altLang="en-US" sz="3200" b="1" dirty="0" smtClean="0">
                <a:solidFill>
                  <a:srgbClr val="FF0000"/>
                </a:solidFill>
              </a:rPr>
              <a:t>年</a:t>
            </a:r>
            <a:r>
              <a:rPr lang="en-US" altLang="zh-CN" sz="3200" b="1" dirty="0" smtClean="0">
                <a:solidFill>
                  <a:srgbClr val="FF0000"/>
                </a:solidFill>
              </a:rPr>
              <a:t>《</a:t>
            </a:r>
            <a:r>
              <a:rPr lang="zh-CN" altLang="en-US" sz="3200" b="1" dirty="0" smtClean="0">
                <a:solidFill>
                  <a:srgbClr val="FF0000"/>
                </a:solidFill>
              </a:rPr>
              <a:t>宅地法</a:t>
            </a:r>
            <a:r>
              <a:rPr lang="en-US" altLang="zh-CN" sz="3200" b="1" dirty="0" smtClean="0">
                <a:solidFill>
                  <a:srgbClr val="FF0000"/>
                </a:solidFill>
              </a:rPr>
              <a:t>》</a:t>
            </a:r>
            <a:r>
              <a:rPr lang="zh-CN" altLang="en-US" sz="3200" b="1" dirty="0" smtClean="0">
                <a:solidFill>
                  <a:srgbClr val="FF0000"/>
                </a:solidFill>
              </a:rPr>
              <a:t>，鼓励农民到西部耕种。是解决人民土地问题的法令。</a:t>
            </a:r>
            <a:r>
              <a:rPr lang="en-US" altLang="zh-CN" sz="3200" b="1" dirty="0" smtClean="0">
                <a:solidFill>
                  <a:srgbClr val="FF0000"/>
                </a:solidFill>
              </a:rPr>
              <a:t>《</a:t>
            </a:r>
            <a:r>
              <a:rPr lang="zh-CN" altLang="en-US" sz="3200" b="1" dirty="0" smtClean="0">
                <a:solidFill>
                  <a:srgbClr val="FF0000"/>
                </a:solidFill>
              </a:rPr>
              <a:t>解放黑人奴隶宣言</a:t>
            </a:r>
            <a:r>
              <a:rPr lang="en-US" altLang="zh-CN" sz="3200" b="1" dirty="0" smtClean="0">
                <a:solidFill>
                  <a:srgbClr val="FF0000"/>
                </a:solidFill>
              </a:rPr>
              <a:t>》</a:t>
            </a:r>
            <a:r>
              <a:rPr lang="zh-CN" altLang="en-US" sz="3200" b="1" dirty="0" smtClean="0">
                <a:solidFill>
                  <a:srgbClr val="FF0000"/>
                </a:solidFill>
              </a:rPr>
              <a:t>，宣布从</a:t>
            </a:r>
            <a:r>
              <a:rPr lang="en-US" sz="3200" b="1" dirty="0" smtClean="0">
                <a:solidFill>
                  <a:srgbClr val="FF0000"/>
                </a:solidFill>
              </a:rPr>
              <a:t>1863</a:t>
            </a:r>
            <a:r>
              <a:rPr lang="zh-CN" altLang="en-US" sz="3200" b="1" dirty="0" smtClean="0">
                <a:solidFill>
                  <a:srgbClr val="FF0000"/>
                </a:solidFill>
              </a:rPr>
              <a:t>年元旦起，南方叛乱地区的奴隶永远获得认真自由，并可以以自由人身份加入北方军队。</a:t>
            </a:r>
          </a:p>
          <a:p>
            <a:r>
              <a:rPr lang="zh-CN" altLang="en-US" sz="3200" b="1" dirty="0" smtClean="0">
                <a:solidFill>
                  <a:srgbClr val="FF0000"/>
                </a:solidFill>
              </a:rPr>
              <a:t>②作用：这两个法令深得人心，调动了农民尤其是黑人的积极性。他们踊跃参军作战，扭转了战场上的被动局面。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57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7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2"/>
          <p:cNvSpPr/>
          <p:nvPr/>
        </p:nvSpPr>
        <p:spPr>
          <a:xfrm>
            <a:off x="261461" y="866934"/>
            <a:ext cx="8574405" cy="235331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noFill/>
          </a:ln>
        </p:spPr>
        <p:txBody>
          <a:bodyPr wrap="square" anchor="ctr">
            <a:spAutoFit/>
          </a:bodyPr>
          <a:lstStyle/>
          <a:p>
            <a:r>
              <a:rPr lang="en-US" altLang="zh-CN" sz="2700" b="1" dirty="0">
                <a:latin typeface="Arial" panose="020B0604020202020204" pitchFamily="34" charset="0"/>
                <a:ea typeface="宋体" panose="02010600030101010101" pitchFamily="2" charset="-122"/>
              </a:rPr>
              <a:t>    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黑人在南部联盟的后方发动起义，展开游击战争，牵制敌人</a:t>
            </a:r>
            <a:r>
              <a:rPr lang="en-US" altLang="zh-CN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4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万兵力。</a:t>
            </a:r>
          </a:p>
          <a:p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</a:t>
            </a:r>
            <a:r>
              <a:rPr lang="en-US" altLang="zh-CN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50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万黑人奴隶逃跑，严重破坏了南部种植园经济</a:t>
            </a:r>
          </a:p>
          <a:p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</a:t>
            </a:r>
            <a:r>
              <a:rPr lang="en-US" altLang="zh-CN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20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万黑人应征入伍</a:t>
            </a:r>
          </a:p>
          <a:p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</a:t>
            </a:r>
            <a:r>
              <a:rPr lang="en-US" altLang="zh-CN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25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万人担任军队的后勤工作</a:t>
            </a:r>
          </a:p>
          <a:p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</a:t>
            </a:r>
            <a:r>
              <a:rPr lang="en-US" altLang="zh-CN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18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万多黑人直接参加了战斗，其中</a:t>
            </a:r>
            <a:r>
              <a:rPr lang="en-US" altLang="zh-CN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13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万多来自南部叛乱各州</a:t>
            </a:r>
          </a:p>
        </p:txBody>
      </p:sp>
      <p:sp>
        <p:nvSpPr>
          <p:cNvPr id="37890" name="Text Box 3"/>
          <p:cNvSpPr txBox="1"/>
          <p:nvPr/>
        </p:nvSpPr>
        <p:spPr>
          <a:xfrm>
            <a:off x="260985" y="236220"/>
            <a:ext cx="7427595" cy="55308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3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解放黑人奴隶宣言</a:t>
            </a:r>
            <a:r>
              <a:rPr lang="en-US" altLang="zh-CN" sz="3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3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对战局的影响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045369" y="3208973"/>
            <a:ext cx="6747510" cy="1337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auto">
              <a:spcBef>
                <a:spcPts val="0"/>
              </a:spcBef>
            </a:pPr>
            <a:r>
              <a:rPr lang="en-US" altLang="zh-CN" sz="27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①</a:t>
            </a:r>
            <a:r>
              <a:rPr lang="zh-CN" altLang="en-US" sz="27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解放了黑人奴隶；</a:t>
            </a:r>
            <a:endParaRPr lang="en-US" altLang="zh-CN" sz="27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fontAlgn="auto">
              <a:spcBef>
                <a:spcPts val="0"/>
              </a:spcBef>
            </a:pPr>
            <a:r>
              <a:rPr lang="en-US" altLang="zh-CN" sz="27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②</a:t>
            </a:r>
            <a:r>
              <a:rPr lang="zh-CN" altLang="en-US" sz="27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黑人踊跃参军，北方军队获得雄厚兵源；</a:t>
            </a:r>
            <a:endParaRPr lang="zh-CN" altLang="en-US" sz="27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fontAlgn="auto">
              <a:spcBef>
                <a:spcPts val="0"/>
              </a:spcBef>
            </a:pPr>
            <a:r>
              <a:rPr lang="en-US" altLang="zh-CN" sz="27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③</a:t>
            </a:r>
            <a:r>
              <a:rPr lang="zh-CN" altLang="en-US" sz="27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加速了北方的胜利。</a:t>
            </a:r>
            <a:endParaRPr lang="zh-CN" altLang="en-US" sz="27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47112" name="Text Box 8"/>
          <p:cNvSpPr txBox="1"/>
          <p:nvPr/>
        </p:nvSpPr>
        <p:spPr>
          <a:xfrm>
            <a:off x="36830" y="4595495"/>
            <a:ext cx="9086850" cy="46037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 cap="flat" cmpd="sng">
            <a:solidFill>
              <a:schemeClr val="folHlink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00206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作用：提高了黑人奴隶为争取自身自由的斗争积极性，扭转了战局</a:t>
            </a:r>
            <a:endParaRPr lang="zh-CN" altLang="en-US" sz="2400" dirty="0">
              <a:solidFill>
                <a:srgbClr val="002060"/>
              </a:solidFill>
              <a:latin typeface="Arial" panose="020B0604020202020204" pitchFamily="34" charset="0"/>
              <a:ea typeface="华文中宋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2000"/>
                                        <p:tgtEl>
                                          <p:spTgt spid="47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7112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ac900fc8c398f3209244dfc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23999" contrast="-12000"/>
          </a:blip>
          <a:stretch>
            <a:fillRect/>
          </a:stretch>
        </p:blipFill>
        <p:spPr>
          <a:xfrm>
            <a:off x="922735" y="516731"/>
            <a:ext cx="7266384" cy="4572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83" name="WordArt 3" descr="weave"/>
          <p:cNvSpPr>
            <a:spLocks noChangeArrowheads="1" noChangeShapeType="1"/>
          </p:cNvSpPr>
          <p:nvPr/>
        </p:nvSpPr>
        <p:spPr bwMode="auto">
          <a:xfrm>
            <a:off x="1450181" y="126206"/>
            <a:ext cx="4239816" cy="390525"/>
          </a:xfrm>
          <a:prstGeom prst="rect">
            <a:avLst/>
          </a:prstGeom>
        </p:spPr>
        <p:txBody>
          <a:bodyPr wrap="none" numCol="1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Flat1" dir="r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700" b="0" i="0" u="none" strike="noStrike" kern="1200" cap="none" spc="0" normalizeH="0" baseline="0" noProof="0" dirty="0">
                <a:ln w="9525">
                  <a:round/>
                </a:ln>
                <a:blipFill dpi="0" rotWithShape="0">
                  <a:blip r:embed="rId3"/>
                  <a:srcRect/>
                  <a:tile tx="0" ty="0" sx="100000" sy="100000" flip="none" algn="tl"/>
                </a:blip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老黑奴约翰的回忆：</a:t>
            </a:r>
          </a:p>
        </p:txBody>
      </p:sp>
      <p:sp>
        <p:nvSpPr>
          <p:cNvPr id="19460" name="Text Box 4"/>
          <p:cNvSpPr txBox="1"/>
          <p:nvPr/>
        </p:nvSpPr>
        <p:spPr>
          <a:xfrm>
            <a:off x="1834754" y="1110853"/>
            <a:ext cx="5470922" cy="36461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100" b="1" dirty="0">
                <a:solidFill>
                  <a:srgbClr val="1F1F1F"/>
                </a:solidFill>
                <a:latin typeface="楷体" panose="02010609060101010101" pitchFamily="49" charset="-122"/>
                <a:ea typeface="楷体" panose="02010609060101010101" pitchFamily="49" charset="-122"/>
                <a:sym typeface="XinGothic-SinaWeibo" charset="0"/>
              </a:rPr>
              <a:t>大约在186</a:t>
            </a:r>
            <a:r>
              <a:rPr lang="en-US" altLang="zh-CN" sz="2100" b="1" dirty="0">
                <a:solidFill>
                  <a:srgbClr val="1F1F1F"/>
                </a:solidFill>
                <a:latin typeface="楷体" panose="02010609060101010101" pitchFamily="49" charset="-122"/>
                <a:ea typeface="楷体" panose="02010609060101010101" pitchFamily="49" charset="-122"/>
                <a:sym typeface="XinGothic-SinaWeibo" charset="0"/>
              </a:rPr>
              <a:t>2</a:t>
            </a:r>
            <a:r>
              <a:rPr lang="zh-CN" altLang="en-US" sz="2100" b="1" dirty="0">
                <a:solidFill>
                  <a:srgbClr val="1F1F1F"/>
                </a:solidFill>
                <a:latin typeface="楷体" panose="02010609060101010101" pitchFamily="49" charset="-122"/>
                <a:ea typeface="楷体" panose="02010609060101010101" pitchFamily="49" charset="-122"/>
                <a:sym typeface="XinGothic-SinaWeibo" charset="0"/>
              </a:rPr>
              <a:t>年的9月，我那时还是一个小男孩，大约10岁左右。我听说林肯颁布了《解放黑人奴隶宣言》 ，使南方所有蓄奴州的黑人都获得了自由。……虽然时值冬天，夜间寒冷异常，但是每个人己开始作离开的准备。谁也不再理会女主人——她正打算到联邦边境去。整个夜晚，黑人们都在屋外跳啊，唱啊。第二天早晨，天亮了，我们背着一大堆羊毛毯、衣服，手里拎着锅碗等炊具和鸡鸭出发了。哦，对了，林肯还颁布了《宅地法》 ，这使很多人在西部有了自己的土地。</a:t>
            </a:r>
          </a:p>
        </p:txBody>
      </p:sp>
      <p:sp>
        <p:nvSpPr>
          <p:cNvPr id="20485" name="Rectangle 5"/>
          <p:cNvSpPr/>
          <p:nvPr/>
        </p:nvSpPr>
        <p:spPr>
          <a:xfrm>
            <a:off x="2649141" y="1110854"/>
            <a:ext cx="854869" cy="342900"/>
          </a:xfrm>
          <a:prstGeom prst="rect">
            <a:avLst/>
          </a:prstGeom>
          <a:noFill/>
          <a:ln w="254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endParaRPr lang="zh-CN" altLang="en-US" sz="100" dirty="0">
              <a:latin typeface="Arial" panose="020B0604020202020204" pitchFamily="34" charset="0"/>
            </a:endParaRPr>
          </a:p>
        </p:txBody>
      </p:sp>
      <p:sp>
        <p:nvSpPr>
          <p:cNvPr id="20486" name="Rectangle 6"/>
          <p:cNvSpPr/>
          <p:nvPr/>
        </p:nvSpPr>
        <p:spPr>
          <a:xfrm>
            <a:off x="1866900" y="1795463"/>
            <a:ext cx="1637110" cy="342900"/>
          </a:xfrm>
          <a:prstGeom prst="rect">
            <a:avLst/>
          </a:prstGeom>
          <a:noFill/>
          <a:ln w="254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endParaRPr lang="zh-CN" altLang="en-US" sz="100" dirty="0">
              <a:latin typeface="Arial" panose="020B0604020202020204" pitchFamily="34" charset="0"/>
            </a:endParaRPr>
          </a:p>
        </p:txBody>
      </p:sp>
      <p:sp>
        <p:nvSpPr>
          <p:cNvPr id="20487" name="Rectangle 7"/>
          <p:cNvSpPr/>
          <p:nvPr/>
        </p:nvSpPr>
        <p:spPr>
          <a:xfrm>
            <a:off x="5881688" y="1452563"/>
            <a:ext cx="1423988" cy="342900"/>
          </a:xfrm>
          <a:prstGeom prst="rect">
            <a:avLst/>
          </a:prstGeom>
          <a:noFill/>
          <a:ln w="254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endParaRPr lang="zh-CN" altLang="en-US" sz="100" dirty="0">
              <a:latin typeface="Arial" panose="020B0604020202020204" pitchFamily="34" charset="0"/>
            </a:endParaRPr>
          </a:p>
        </p:txBody>
      </p:sp>
      <p:sp>
        <p:nvSpPr>
          <p:cNvPr id="20488" name="Rectangle 8"/>
          <p:cNvSpPr/>
          <p:nvPr/>
        </p:nvSpPr>
        <p:spPr>
          <a:xfrm>
            <a:off x="5442347" y="4021931"/>
            <a:ext cx="1353740" cy="342900"/>
          </a:xfrm>
          <a:prstGeom prst="rect">
            <a:avLst/>
          </a:prstGeom>
          <a:noFill/>
          <a:ln w="254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endParaRPr lang="zh-CN" altLang="en-US" sz="1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5" grpId="0" bldLvl="0" animBg="1"/>
      <p:bldP spid="20486" grpId="0" bldLvl="0" animBg="1"/>
      <p:bldP spid="20487" grpId="0" bldLvl="0" animBg="1"/>
      <p:bldP spid="20488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Text Box 2"/>
          <p:cNvSpPr txBox="1"/>
          <p:nvPr/>
        </p:nvSpPr>
        <p:spPr>
          <a:xfrm>
            <a:off x="1439466" y="4450556"/>
            <a:ext cx="6265069" cy="41402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1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《</a:t>
            </a:r>
            <a:r>
              <a:rPr lang="zh-CN" altLang="en-US" sz="2100" b="1" dirty="0">
                <a:latin typeface="Times New Roman" panose="02020603050405020304" pitchFamily="18" charset="0"/>
                <a:ea typeface="宋体" panose="02010600030101010101" pitchFamily="2" charset="-122"/>
              </a:rPr>
              <a:t>解放黑人奴隶宣言</a:t>
            </a:r>
            <a:r>
              <a:rPr lang="en-US" altLang="zh-CN" sz="21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》</a:t>
            </a:r>
            <a:r>
              <a:rPr lang="zh-CN" altLang="en-US" sz="21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发表后民众拥护林肯的情景</a:t>
            </a:r>
          </a:p>
        </p:txBody>
      </p:sp>
      <p:pic>
        <p:nvPicPr>
          <p:cNvPr id="40962" name="Picture 3" descr="图片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0"/>
            <a:ext cx="6787515" cy="446151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2"/>
          <p:cNvSpPr>
            <a:spLocks noGrp="1" noRot="1"/>
          </p:cNvSpPr>
          <p:nvPr>
            <p:ph type="title"/>
          </p:nvPr>
        </p:nvSpPr>
        <p:spPr>
          <a:xfrm>
            <a:off x="522446" y="260509"/>
            <a:ext cx="3996214" cy="658178"/>
          </a:xfrm>
          <a:solidFill>
            <a:srgbClr val="FFFF99"/>
          </a:solidFill>
        </p:spPr>
        <p:txBody>
          <a:bodyPr wrap="square" lIns="68580" tIns="34290" rIns="68580" bIns="34290" anchor="ctr">
            <a:normAutofit fontScale="90000"/>
          </a:bodyPr>
          <a:lstStyle/>
          <a:p>
            <a:pPr eaLnBrk="1" hangingPunct="1"/>
            <a:r>
              <a:rPr lang="zh-CN" altLang="en-US" b="1" dirty="0"/>
              <a:t>北方军队中的黑人</a:t>
            </a:r>
          </a:p>
        </p:txBody>
      </p:sp>
      <p:pic>
        <p:nvPicPr>
          <p:cNvPr id="59395" name="Picture 3" descr="北方军队中的黑人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4864" y="1155383"/>
            <a:ext cx="5181600" cy="329279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3011" name="Picture 5" descr="W02010082547765553388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0781" y="1155145"/>
            <a:ext cx="2143125" cy="3350419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2"/>
          <p:cNvSpPr>
            <a:spLocks noGrp="1" noRot="1"/>
          </p:cNvSpPr>
          <p:nvPr>
            <p:ph type="title"/>
          </p:nvPr>
        </p:nvSpPr>
        <p:spPr>
          <a:xfrm>
            <a:off x="4996339" y="797243"/>
            <a:ext cx="2662238" cy="844154"/>
          </a:xfrm>
          <a:solidFill>
            <a:srgbClr val="FFFF99"/>
          </a:solidFill>
        </p:spPr>
        <p:txBody>
          <a:bodyPr wrap="square" lIns="68580" tIns="34290" rIns="68580" bIns="34290" anchor="ctr">
            <a:normAutofit fontScale="90000"/>
          </a:bodyPr>
          <a:lstStyle/>
          <a:p>
            <a:pPr eaLnBrk="1" hangingPunct="1"/>
            <a:r>
              <a:rPr lang="zh-CN" altLang="en-US" b="1" dirty="0"/>
              <a:t>葛底斯堡战役</a:t>
            </a:r>
          </a:p>
        </p:txBody>
      </p:sp>
      <p:pic>
        <p:nvPicPr>
          <p:cNvPr id="60419" name="Picture 3" descr="1863年葛底斯堡战役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1513" y="637461"/>
            <a:ext cx="3005138" cy="386834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0420" name="Text Box 4"/>
          <p:cNvSpPr txBox="1"/>
          <p:nvPr/>
        </p:nvSpPr>
        <p:spPr>
          <a:xfrm>
            <a:off x="3799999" y="1729264"/>
            <a:ext cx="5179695" cy="26765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4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</a:t>
            </a: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美国历史上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规模最大</a:t>
            </a: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的一场战斗。在葛底斯堡方圆不到</a:t>
            </a:r>
            <a:r>
              <a:rPr lang="en-US" altLang="zh-CN" sz="24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25</a:t>
            </a: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平方英里，人口不足</a:t>
            </a:r>
            <a:r>
              <a:rPr lang="en-US" altLang="zh-CN" sz="24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2400</a:t>
            </a: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人的小镇辖地，双方集结了近</a:t>
            </a:r>
            <a:r>
              <a:rPr lang="en-US" altLang="zh-CN" sz="24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17.2</a:t>
            </a: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万兵力和</a:t>
            </a:r>
            <a:r>
              <a:rPr lang="en-US" altLang="zh-CN" sz="24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634</a:t>
            </a: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门大炮。</a:t>
            </a:r>
          </a:p>
          <a:p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战役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扭转</a:t>
            </a: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了战局，此后南方同盟军转入了战略防御，联邦军完全掌握了战争主动权。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2"/>
          <p:cNvSpPr txBox="1"/>
          <p:nvPr/>
        </p:nvSpPr>
        <p:spPr>
          <a:xfrm>
            <a:off x="1314450" y="114300"/>
            <a:ext cx="3399235" cy="50673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700" b="1" dirty="0">
                <a:latin typeface="黑体" panose="02010609060101010101" pitchFamily="49" charset="-122"/>
                <a:ea typeface="黑体" panose="02010609060101010101" pitchFamily="49" charset="-122"/>
              </a:rPr>
              <a:t>1863</a:t>
            </a:r>
            <a:r>
              <a:rPr lang="zh-CN" altLang="en-US" sz="2700" b="1" dirty="0"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  <a:r>
              <a:rPr lang="zh-CN" altLang="en-US" sz="2700" b="1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葛底斯堡</a:t>
            </a:r>
            <a:r>
              <a:rPr lang="zh-CN" altLang="en-US" sz="2700" b="1" dirty="0">
                <a:latin typeface="黑体" panose="02010609060101010101" pitchFamily="49" charset="-122"/>
                <a:ea typeface="黑体" panose="02010609060101010101" pitchFamily="49" charset="-122"/>
              </a:rPr>
              <a:t>战役</a:t>
            </a:r>
          </a:p>
        </p:txBody>
      </p:sp>
      <p:sp>
        <p:nvSpPr>
          <p:cNvPr id="23555" name="Text Box 3"/>
          <p:cNvSpPr txBox="1"/>
          <p:nvPr/>
        </p:nvSpPr>
        <p:spPr>
          <a:xfrm>
            <a:off x="4686300" y="114300"/>
            <a:ext cx="3314700" cy="50673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700" b="1" dirty="0">
                <a:solidFill>
                  <a:srgbClr val="66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北军转入全面反攻</a:t>
            </a:r>
          </a:p>
        </p:txBody>
      </p:sp>
      <p:pic>
        <p:nvPicPr>
          <p:cNvPr id="23556" name="Picture 4" descr="美国南北战争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685800"/>
            <a:ext cx="6858000" cy="44577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 bldLvl="0"/>
      <p:bldP spid="23554" grpId="1" bldLvl="0"/>
      <p:bldP spid="23554" grpId="2" bldLvl="0"/>
      <p:bldP spid="23554" grpId="3" bldLvl="0"/>
      <p:bldP spid="23554" grpId="4" bldLvl="0"/>
      <p:bldP spid="23554" grpId="5" bldLvl="0"/>
      <p:bldP spid="23554" grpId="6" bldLvl="0"/>
      <p:bldP spid="23554" grpId="7" bldLvl="0"/>
      <p:bldP spid="23554" grpId="8" bldLvl="0" animBg="1"/>
      <p:bldP spid="23555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 Box 3"/>
          <p:cNvSpPr txBox="1"/>
          <p:nvPr/>
        </p:nvSpPr>
        <p:spPr>
          <a:xfrm>
            <a:off x="941070" y="231458"/>
            <a:ext cx="1727597" cy="50673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700" b="1" dirty="0">
                <a:latin typeface="Arial" panose="020B0604020202020204" pitchFamily="34" charset="0"/>
                <a:ea typeface="宋体" panose="02010600030101010101" pitchFamily="2" charset="-122"/>
              </a:rPr>
              <a:t>3.</a:t>
            </a:r>
            <a:r>
              <a:rPr lang="zh-CN" altLang="en-US" sz="2700" b="1" dirty="0">
                <a:latin typeface="Arial" panose="020B0604020202020204" pitchFamily="34" charset="0"/>
                <a:ea typeface="宋体" panose="02010600030101010101" pitchFamily="2" charset="-122"/>
              </a:rPr>
              <a:t>结束：</a:t>
            </a:r>
          </a:p>
        </p:txBody>
      </p:sp>
      <p:sp>
        <p:nvSpPr>
          <p:cNvPr id="47107" name="Text Box 4"/>
          <p:cNvSpPr txBox="1"/>
          <p:nvPr/>
        </p:nvSpPr>
        <p:spPr>
          <a:xfrm>
            <a:off x="2516744" y="231458"/>
            <a:ext cx="5616178" cy="50673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700" b="1" dirty="0">
                <a:latin typeface="Arial" panose="020B0604020202020204" pitchFamily="34" charset="0"/>
                <a:ea typeface="宋体" panose="02010600030101010101" pitchFamily="2" charset="-122"/>
              </a:rPr>
              <a:t>1865</a:t>
            </a:r>
            <a:r>
              <a:rPr lang="zh-CN" altLang="en-US" sz="2700" b="1" dirty="0">
                <a:latin typeface="Arial" panose="020B0604020202020204" pitchFamily="34" charset="0"/>
                <a:ea typeface="宋体" panose="02010600030101010101" pitchFamily="2" charset="-122"/>
              </a:rPr>
              <a:t>年，攻占里士满，南方投降，</a:t>
            </a:r>
          </a:p>
        </p:txBody>
      </p:sp>
      <p:pic>
        <p:nvPicPr>
          <p:cNvPr id="47109" name="Picture 6" descr="p-troiani09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1790" y="877570"/>
            <a:ext cx="6316345" cy="3433445"/>
          </a:xfrm>
          <a:prstGeom prst="rect">
            <a:avLst/>
          </a:prstGeom>
          <a:noFill/>
          <a:ln w="76200" cap="flat" cmpd="sng">
            <a:noFill/>
            <a:prstDash val="solid"/>
            <a:miter/>
            <a:headEnd type="none" w="med" len="med"/>
            <a:tailEnd type="none" w="med" len="med"/>
          </a:ln>
        </p:spPr>
      </p:pic>
      <p:sp>
        <p:nvSpPr>
          <p:cNvPr id="47110" name="Text Box 7"/>
          <p:cNvSpPr txBox="1"/>
          <p:nvPr/>
        </p:nvSpPr>
        <p:spPr>
          <a:xfrm>
            <a:off x="2668905" y="4537472"/>
            <a:ext cx="4098131" cy="55308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000" b="1" dirty="0">
                <a:latin typeface="黑体" panose="02010609060101010101" pitchFamily="49" charset="-122"/>
                <a:ea typeface="黑体" panose="02010609060101010101" pitchFamily="49" charset="-122"/>
              </a:rPr>
              <a:t>1865</a:t>
            </a:r>
            <a:r>
              <a:rPr lang="zh-CN" altLang="en-US" sz="3000" b="1" dirty="0">
                <a:latin typeface="黑体" panose="02010609060101010101" pitchFamily="49" charset="-122"/>
                <a:ea typeface="黑体" panose="02010609060101010101" pitchFamily="49" charset="-122"/>
              </a:rPr>
              <a:t>年，南方投降仪式</a:t>
            </a:r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2" descr="surrender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18000" y="2409825"/>
            <a:ext cx="3829050" cy="2397919"/>
          </a:xfrm>
          <a:prstGeom prst="rect">
            <a:avLst/>
          </a:prstGeom>
          <a:noFill/>
          <a:ln w="57150" cap="flat" cmpd="thickThin">
            <a:solidFill>
              <a:srgbClr val="FFFFCC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46082" name="Text Box 3"/>
          <p:cNvSpPr txBox="1"/>
          <p:nvPr/>
        </p:nvSpPr>
        <p:spPr>
          <a:xfrm>
            <a:off x="5144770" y="4400550"/>
            <a:ext cx="3003947" cy="41402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南方签署投降协议</a:t>
            </a:r>
          </a:p>
        </p:txBody>
      </p:sp>
      <p:pic>
        <p:nvPicPr>
          <p:cNvPr id="46083" name="Picture 4" descr="南北讨论投降事宜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1848" y="0"/>
            <a:ext cx="3829050" cy="2555081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6084" name="Text Box 5"/>
          <p:cNvSpPr txBox="1"/>
          <p:nvPr/>
        </p:nvSpPr>
        <p:spPr>
          <a:xfrm>
            <a:off x="1297623" y="1762125"/>
            <a:ext cx="3205163" cy="41402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1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南北将领商讨投降事宜</a:t>
            </a:r>
          </a:p>
        </p:txBody>
      </p:sp>
    </p:spTree>
  </p:cSld>
  <p:clrMapOvr>
    <a:masterClrMapping/>
  </p:clrMapOvr>
  <p:transition>
    <p:fade thruBlk="1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291" name="Group 3"/>
          <p:cNvGraphicFramePr>
            <a:graphicFrameLocks noGrp="1"/>
          </p:cNvGraphicFramePr>
          <p:nvPr/>
        </p:nvGraphicFramePr>
        <p:xfrm>
          <a:off x="1077754" y="909479"/>
          <a:ext cx="6987540" cy="4206240"/>
        </p:xfrm>
        <a:graphic>
          <a:graphicData uri="http://schemas.openxmlformats.org/drawingml/2006/table">
            <a:tbl>
              <a:tblPr/>
              <a:tblGrid>
                <a:gridCol w="3394075"/>
                <a:gridCol w="1863090"/>
                <a:gridCol w="1730375"/>
              </a:tblGrid>
              <a:tr h="52260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项  目</a:t>
                      </a: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北  方</a:t>
                      </a: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南  方</a:t>
                      </a: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641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人口（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1860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）</a:t>
                      </a: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2200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</a:t>
                      </a: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900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</a:t>
                      </a: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641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移民（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1861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rPr>
                        <a:t>—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1865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）</a:t>
                      </a: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80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</a:t>
                      </a: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rPr>
                        <a:t>——</a:t>
                      </a: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641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军队服役总人数</a:t>
                      </a: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150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</a:t>
                      </a: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100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</a:t>
                      </a: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578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黑人部队（至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1865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）</a:t>
                      </a: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18.6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</a:t>
                      </a: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rPr>
                        <a:t>——</a:t>
                      </a: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641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工业产量（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1860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）</a:t>
                      </a: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91%</a:t>
                      </a: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9%</a:t>
                      </a: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578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铁路（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1860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）</a:t>
                      </a: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万多千米</a:t>
                      </a: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1.4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万千米</a:t>
                      </a: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641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海军（至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1865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）</a:t>
                      </a: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700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艘</a:t>
                      </a: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少数快船</a:t>
                      </a: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0760" name="WordArt 41"/>
          <p:cNvSpPr>
            <a:spLocks noTextEdit="1"/>
          </p:cNvSpPr>
          <p:nvPr/>
        </p:nvSpPr>
        <p:spPr>
          <a:xfrm>
            <a:off x="814864" y="79851"/>
            <a:ext cx="4531043" cy="62103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1040"/>
              </a:avLst>
            </a:prstTxWarp>
            <a:normAutofit/>
          </a:bodyPr>
          <a:lstStyle/>
          <a:p>
            <a:pPr algn="ctr"/>
            <a:r>
              <a:rPr lang="zh-CN" altLang="en-US" sz="3300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北方为什么能获胜？</a:t>
            </a:r>
            <a:endParaRPr lang="zh-CN" altLang="en-US" sz="3300" b="1">
              <a:ln w="19050" cap="flat" cmpd="sng">
                <a:solidFill>
                  <a:srgbClr val="99CC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8436" name="AutoShape 4"/>
          <p:cNvSpPr/>
          <p:nvPr/>
        </p:nvSpPr>
        <p:spPr>
          <a:xfrm>
            <a:off x="2574131" y="1245394"/>
            <a:ext cx="4323160" cy="2402681"/>
          </a:xfrm>
          <a:prstGeom prst="cloudCallout">
            <a:avLst>
              <a:gd name="adj1" fmla="val -43750"/>
              <a:gd name="adj2" fmla="val 70000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lIns="67627" tIns="35242" rIns="67627" bIns="35242" anchor="ctr"/>
          <a:lstStyle/>
          <a:p>
            <a:pPr algn="ctr"/>
            <a:r>
              <a:rPr lang="zh-CN" altLang="en-US" sz="2100" b="1" dirty="0">
                <a:solidFill>
                  <a:srgbClr val="0000FF"/>
                </a:solidFill>
                <a:latin typeface="Arial" panose="020B0604020202020204" pitchFamily="34" charset="0"/>
                <a:sym typeface="宋体" panose="02010600030101010101" pitchFamily="2" charset="-122"/>
              </a:rPr>
              <a:t>“</a:t>
            </a:r>
            <a:r>
              <a:rPr lang="zh-CN" altLang="en-US" sz="2100" b="1" dirty="0">
                <a:solidFill>
                  <a:srgbClr val="0000FF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我们会像一头巨象踩扁</a:t>
            </a:r>
          </a:p>
          <a:p>
            <a:pPr algn="ctr"/>
            <a:r>
              <a:rPr lang="zh-CN" altLang="en-US" sz="2100" b="1" dirty="0">
                <a:solidFill>
                  <a:srgbClr val="0000FF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一只耗子似地踏平这场叛乱</a:t>
            </a:r>
            <a:r>
              <a:rPr lang="zh-CN" altLang="en-US" sz="2100" b="1" dirty="0">
                <a:solidFill>
                  <a:srgbClr val="0000FF"/>
                </a:solidFill>
                <a:latin typeface="Arial" panose="020B0604020202020204" pitchFamily="34" charset="0"/>
                <a:sym typeface="宋体" panose="02010600030101010101" pitchFamily="2" charset="-122"/>
              </a:rPr>
              <a:t>”</a:t>
            </a:r>
            <a:endParaRPr lang="zh-CN" altLang="en-US" sz="2100" b="1" dirty="0">
              <a:solidFill>
                <a:srgbClr val="0000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 algn="ctr"/>
            <a:endParaRPr lang="zh-CN" altLang="en-US" sz="100" dirty="0">
              <a:latin typeface="Arial" panose="020B0604020202020204" pitchFamily="34" charset="0"/>
            </a:endParaRPr>
          </a:p>
        </p:txBody>
      </p:sp>
      <p:sp>
        <p:nvSpPr>
          <p:cNvPr id="80911" name="Text Box 15"/>
          <p:cNvSpPr txBox="1"/>
          <p:nvPr/>
        </p:nvSpPr>
        <p:spPr>
          <a:xfrm>
            <a:off x="391001" y="1245394"/>
            <a:ext cx="8180546" cy="3491865"/>
          </a:xfrm>
          <a:prstGeom prst="rect">
            <a:avLst/>
          </a:prstGeom>
          <a:solidFill>
            <a:srgbClr val="FFFFCC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zh-CN" sz="28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      </a:t>
            </a:r>
            <a:r>
              <a:rPr lang="zh-CN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胜利原因：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    </a:t>
            </a:r>
            <a:r>
              <a:rPr lang="en-US" altLang="zh-CN" sz="28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1.</a:t>
            </a:r>
            <a:r>
              <a:rPr lang="zh-CN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战争的正义性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    </a:t>
            </a:r>
            <a:r>
              <a:rPr lang="en-US" altLang="zh-CN" sz="28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2.</a:t>
            </a:r>
            <a:r>
              <a:rPr lang="zh-CN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人民积极支持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    </a:t>
            </a:r>
            <a:r>
              <a:rPr lang="en-US" altLang="zh-CN" sz="28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3.</a:t>
            </a:r>
            <a:r>
              <a:rPr lang="zh-CN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林肯政府措施有力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    </a:t>
            </a:r>
            <a:r>
              <a:rPr lang="en-US" altLang="zh-CN" sz="28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4.</a:t>
            </a:r>
            <a:r>
              <a:rPr lang="zh-CN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北方先进南方落后（根本原因）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endParaRPr lang="zh-CN" altLang="en-US" sz="2800" b="1" dirty="0">
              <a:solidFill>
                <a:srgbClr val="C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09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09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09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843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8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84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84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"/>
                                        <p:tgtEl>
                                          <p:spTgt spid="18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500"/>
                                        <p:tgtEl>
                                          <p:spTgt spid="1843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 build="allAtOnce" bldLvl="0" animBg="1"/>
      <p:bldP spid="18436" grpId="1" build="allAtOnce" bldLvl="0" animBg="1"/>
      <p:bldP spid="80911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4" name="Text Box 4"/>
          <p:cNvSpPr txBox="1"/>
          <p:nvPr/>
        </p:nvSpPr>
        <p:spPr>
          <a:xfrm>
            <a:off x="69533" y="109538"/>
            <a:ext cx="8994458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南北战争结束不久，拥护奴隶派的狂热分子在剧院刺杀了林肯。</a:t>
            </a:r>
          </a:p>
        </p:txBody>
      </p:sp>
      <p:sp>
        <p:nvSpPr>
          <p:cNvPr id="40963" name="Rectangle 27"/>
          <p:cNvSpPr/>
          <p:nvPr/>
        </p:nvSpPr>
        <p:spPr>
          <a:xfrm>
            <a:off x="2336245" y="4277678"/>
            <a:ext cx="5183981" cy="50673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algn="l" eaLnBrk="1" fontAlgn="base" hangingPunct="1"/>
            <a:r>
              <a:rPr lang="en-US" altLang="x-none" sz="2700" b="1" strike="noStrike" noProof="1">
                <a:solidFill>
                  <a:srgbClr val="3D10FC"/>
                </a:solidFill>
                <a:effectLst/>
                <a:latin typeface="隶书" pitchFamily="49" charset="-122"/>
                <a:ea typeface="隶书" pitchFamily="49" charset="-122"/>
                <a:cs typeface="+mn-ea"/>
              </a:rPr>
              <a:t>1865</a:t>
            </a:r>
            <a:r>
              <a:rPr lang="zh-CN" altLang="en-US" sz="2700" b="1" strike="noStrike" noProof="1">
                <a:solidFill>
                  <a:srgbClr val="3D10FC"/>
                </a:solidFill>
                <a:effectLst/>
                <a:latin typeface="隶书" pitchFamily="49" charset="-122"/>
                <a:ea typeface="隶书" pitchFamily="49" charset="-122"/>
                <a:cs typeface="+mn-ea"/>
              </a:rPr>
              <a:t>年</a:t>
            </a:r>
            <a:r>
              <a:rPr lang="en-US" altLang="x-none" sz="2700" b="1" strike="noStrike" noProof="1">
                <a:solidFill>
                  <a:srgbClr val="3D10FC"/>
                </a:solidFill>
                <a:effectLst/>
                <a:latin typeface="隶书" pitchFamily="49" charset="-122"/>
                <a:ea typeface="隶书" pitchFamily="49" charset="-122"/>
                <a:cs typeface="+mn-ea"/>
              </a:rPr>
              <a:t>4</a:t>
            </a:r>
            <a:r>
              <a:rPr lang="zh-CN" altLang="en-US" sz="2700" b="1" strike="noStrike" noProof="1">
                <a:solidFill>
                  <a:srgbClr val="3D10FC"/>
                </a:solidFill>
                <a:effectLst/>
                <a:latin typeface="隶书" pitchFamily="49" charset="-122"/>
                <a:ea typeface="隶书" pitchFamily="49" charset="-122"/>
                <a:cs typeface="+mn-ea"/>
              </a:rPr>
              <a:t>月</a:t>
            </a:r>
            <a:r>
              <a:rPr lang="en-US" altLang="x-none" sz="2700" b="1" strike="noStrike" noProof="1">
                <a:solidFill>
                  <a:srgbClr val="3D10FC"/>
                </a:solidFill>
                <a:effectLst/>
                <a:latin typeface="隶书" pitchFamily="49" charset="-122"/>
                <a:ea typeface="隶书" pitchFamily="49" charset="-122"/>
                <a:cs typeface="+mn-ea"/>
              </a:rPr>
              <a:t>15</a:t>
            </a:r>
            <a:r>
              <a:rPr lang="zh-CN" altLang="en-US" sz="2700" b="1" strike="noStrike" noProof="1">
                <a:solidFill>
                  <a:srgbClr val="3D10FC"/>
                </a:solidFill>
                <a:effectLst/>
                <a:latin typeface="隶书" pitchFamily="49" charset="-122"/>
                <a:ea typeface="隶书" pitchFamily="49" charset="-122"/>
                <a:cs typeface="+mn-ea"/>
              </a:rPr>
              <a:t>日凌晨，林肯去世</a:t>
            </a:r>
            <a:endParaRPr lang="zh-CN" altLang="en-US" sz="2700" b="1" strike="noStrike" noProof="1">
              <a:solidFill>
                <a:srgbClr val="3D10FC"/>
              </a:solidFill>
              <a:effectLst/>
              <a:latin typeface="隶书" pitchFamily="49" charset="-122"/>
              <a:ea typeface="隶书" pitchFamily="49" charset="-122"/>
            </a:endParaRPr>
          </a:p>
        </p:txBody>
      </p:sp>
      <p:grpSp>
        <p:nvGrpSpPr>
          <p:cNvPr id="43012" name="Group 2"/>
          <p:cNvGrpSpPr/>
          <p:nvPr/>
        </p:nvGrpSpPr>
        <p:grpSpPr>
          <a:xfrm>
            <a:off x="1503284" y="650558"/>
            <a:ext cx="6136481" cy="3515916"/>
            <a:chOff x="0" y="0"/>
            <a:chExt cx="5034" cy="2767"/>
          </a:xfrm>
        </p:grpSpPr>
        <p:pic>
          <p:nvPicPr>
            <p:cNvPr id="43013" name="Picture 3" descr="tem048"/>
            <p:cNvPicPr>
              <a:picLocks noChangeAspect="1"/>
            </p:cNvPicPr>
            <p:nvPr/>
          </p:nvPicPr>
          <p:blipFill>
            <a:blip r:embed="rId2"/>
            <a:srcRect t="10064"/>
            <a:stretch>
              <a:fillRect/>
            </a:stretch>
          </p:blipFill>
          <p:spPr>
            <a:xfrm>
              <a:off x="0" y="278"/>
              <a:ext cx="5034" cy="2489"/>
            </a:xfrm>
            <a:prstGeom prst="rect">
              <a:avLst/>
            </a:prstGeom>
            <a:noFill/>
            <a:ln w="127000" cap="flat" cmpd="sng">
              <a:solidFill>
                <a:schemeClr val="bg1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sp>
          <p:nvSpPr>
            <p:cNvPr id="43014" name="Text Box 4"/>
            <p:cNvSpPr txBox="1"/>
            <p:nvPr/>
          </p:nvSpPr>
          <p:spPr>
            <a:xfrm>
              <a:off x="0" y="0"/>
              <a:ext cx="4936" cy="290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 wrap="square" lIns="0" tIns="0" rIns="0" bIns="0" anchor="t">
              <a:spAutoFit/>
            </a:bodyPr>
            <a:lstStyle/>
            <a:p>
              <a:pPr algn="ctr"/>
              <a:r>
                <a:rPr lang="zh-CN" altLang="en-US" sz="2400" b="1" dirty="0">
                  <a:solidFill>
                    <a:srgbClr val="C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蒲斯刺杀林肯于华盛顿福特戏院</a:t>
              </a:r>
            </a:p>
          </p:txBody>
        </p:sp>
      </p:grp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3" name="图片 41986" descr="比重表"/>
          <p:cNvPicPr>
            <a:picLocks noChangeAspect="1"/>
          </p:cNvPicPr>
          <p:nvPr/>
        </p:nvPicPr>
        <p:blipFill>
          <a:blip r:embed="rId2">
            <a:grayscl/>
          </a:blip>
          <a:stretch>
            <a:fillRect/>
          </a:stretch>
        </p:blipFill>
        <p:spPr>
          <a:xfrm>
            <a:off x="4936331" y="1036320"/>
            <a:ext cx="4203383" cy="31108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0965" name="矩形 41988"/>
          <p:cNvSpPr/>
          <p:nvPr/>
        </p:nvSpPr>
        <p:spPr>
          <a:xfrm>
            <a:off x="282893" y="1182529"/>
            <a:ext cx="4653915" cy="2646521"/>
          </a:xfrm>
          <a:prstGeom prst="rect">
            <a:avLst/>
          </a:prstGeom>
          <a:noFill/>
          <a:ln w="9525">
            <a:noFill/>
          </a:ln>
        </p:spPr>
        <p:txBody>
          <a:bodyPr lIns="0" rIns="0" anchor="t"/>
          <a:lstStyle/>
          <a:p>
            <a:pPr marL="342900" indent="-342900" eaLnBrk="0" hangingPunct="0">
              <a:spcBef>
                <a:spcPct val="20000"/>
              </a:spcBef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       美国南北战争粉碎了奴隶主的反动势力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从而维护了美国的统一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……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如果美国分裂成了两个或者更多的国家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或者北方没有赢得胜利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美国就不可能成为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20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世纪世界第一强国。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342900" indent="-342900" algn="r" eaLnBrk="0" hangingPunct="0">
              <a:spcBef>
                <a:spcPct val="20000"/>
              </a:spcBef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摘自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大国崛起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</a:p>
        </p:txBody>
      </p:sp>
      <p:sp>
        <p:nvSpPr>
          <p:cNvPr id="41994" name="TextBox 8"/>
          <p:cNvSpPr txBox="1"/>
          <p:nvPr/>
        </p:nvSpPr>
        <p:spPr>
          <a:xfrm>
            <a:off x="127397" y="149543"/>
            <a:ext cx="1554480" cy="50673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r>
              <a:rPr lang="zh-CN" altLang="en-US" sz="2700" b="1" noProof="1">
                <a:effectLst/>
                <a:latin typeface="隶书" pitchFamily="49" charset="-122"/>
                <a:ea typeface="隶书" pitchFamily="49" charset="-122"/>
                <a:cs typeface="+mn-ea"/>
              </a:rPr>
              <a:t>引导探究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818799" y="149543"/>
            <a:ext cx="7044214" cy="8756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55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北方的胜利使美国最终维护了统一，这对美国的发展产生了什么影响？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3"/>
          <p:cNvSpPr txBox="1"/>
          <p:nvPr/>
        </p:nvSpPr>
        <p:spPr>
          <a:xfrm>
            <a:off x="1601391" y="1059419"/>
            <a:ext cx="6399609" cy="2159794"/>
          </a:xfrm>
          <a:prstGeom prst="rect">
            <a:avLst/>
          </a:prstGeom>
          <a:noFill/>
          <a:ln w="9525">
            <a:noFill/>
          </a:ln>
        </p:spPr>
        <p:txBody>
          <a:bodyPr wrap="none" anchor="t"/>
          <a:lstStyle/>
          <a:p>
            <a:pPr marL="457200" indent="-457200" eaLnBrk="0" fontAlgn="t" hangingPunct="0">
              <a:spcBef>
                <a:spcPct val="50000"/>
              </a:spcBef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维护了</a:t>
            </a:r>
            <a:r>
              <a:rPr lang="zh-CN" altLang="en-US" sz="2400" b="1" u="sng" dirty="0">
                <a:latin typeface="黑体" panose="02010609060101010101" pitchFamily="49" charset="-122"/>
                <a:ea typeface="黑体" panose="02010609060101010101" pitchFamily="49" charset="-122"/>
              </a:rPr>
              <a:t>              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</a:p>
          <a:p>
            <a:pPr marL="457200" indent="-457200" eaLnBrk="0" fontAlgn="t" hangingPunct="0">
              <a:spcBef>
                <a:spcPct val="50000"/>
              </a:spcBef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废除了</a:t>
            </a:r>
            <a:r>
              <a:rPr lang="zh-CN" altLang="en-US" sz="2400" b="1" u="sng" dirty="0">
                <a:latin typeface="黑体" panose="02010609060101010101" pitchFamily="49" charset="-122"/>
                <a:ea typeface="黑体" panose="02010609060101010101" pitchFamily="49" charset="-122"/>
              </a:rPr>
              <a:t>              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</a:p>
          <a:p>
            <a:pPr marL="457200" indent="-457200" eaLnBrk="0" fontAlgn="t" hangingPunct="0">
              <a:spcBef>
                <a:spcPct val="50000"/>
              </a:spcBef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清除了</a:t>
            </a:r>
            <a:r>
              <a:rPr lang="zh-CN" altLang="en-US" sz="2400" b="1" u="sng" dirty="0">
                <a:latin typeface="黑体" panose="02010609060101010101" pitchFamily="49" charset="-122"/>
                <a:ea typeface="黑体" panose="02010609060101010101" pitchFamily="49" charset="-122"/>
              </a:rPr>
              <a:t>               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障碍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</a:p>
          <a:p>
            <a:pPr marL="457200" indent="-457200" eaLnBrk="0" fontAlgn="t" hangingPunct="0">
              <a:spcBef>
                <a:spcPct val="50000"/>
              </a:spcBef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为</a:t>
            </a:r>
            <a:r>
              <a:rPr lang="zh-CN" altLang="en-US" sz="2400" b="1" u="sng" dirty="0">
                <a:latin typeface="黑体" panose="02010609060101010101" pitchFamily="49" charset="-122"/>
                <a:ea typeface="黑体" panose="02010609060101010101" pitchFamily="49" charset="-122"/>
              </a:rPr>
              <a:t>               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发展创造了条件。</a:t>
            </a:r>
          </a:p>
        </p:txBody>
      </p:sp>
      <p:sp>
        <p:nvSpPr>
          <p:cNvPr id="41987" name="TextBox 7"/>
          <p:cNvSpPr txBox="1"/>
          <p:nvPr/>
        </p:nvSpPr>
        <p:spPr>
          <a:xfrm>
            <a:off x="386715" y="192644"/>
            <a:ext cx="6156722" cy="50673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l" eaLnBrk="0" hangingPunct="0"/>
            <a:r>
              <a:rPr lang="zh-CN" altLang="en-US" sz="2400" b="1" dirty="0">
                <a:latin typeface="隶书" pitchFamily="49" charset="-122"/>
                <a:ea typeface="隶书" pitchFamily="49" charset="-122"/>
              </a:rPr>
              <a:t>引导探究</a:t>
            </a:r>
            <a:r>
              <a:rPr lang="zh-CN" altLang="en-US" sz="2700" b="1" dirty="0">
                <a:latin typeface="隶书" pitchFamily="49" charset="-122"/>
                <a:ea typeface="隶书" pitchFamily="49" charset="-122"/>
              </a:rPr>
              <a:t>    </a:t>
            </a:r>
            <a:r>
              <a:rPr lang="zh-CN" altLang="en-US" sz="2700" b="1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美国南北战争的意义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2527578" y="2139554"/>
            <a:ext cx="2480310" cy="43751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 eaLnBrk="0" hangingPunct="0"/>
            <a:r>
              <a:rPr lang="zh-CN" altLang="en-US" sz="2250" b="1" dirty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  <a:sym typeface="Arial" panose="020B0604020202020204" pitchFamily="34" charset="0"/>
              </a:rPr>
              <a:t> 资本主义发展的 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2247900" y="2680097"/>
            <a:ext cx="2000250" cy="4375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 eaLnBrk="0" hangingPunct="0"/>
            <a:r>
              <a:rPr lang="zh-CN" altLang="en-US" sz="2250" b="1" dirty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  <a:sym typeface="Arial" panose="020B0604020202020204" pitchFamily="34" charset="0"/>
              </a:rPr>
              <a:t>资本主义经济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2656324" y="1059656"/>
            <a:ext cx="1617980" cy="43751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 eaLnBrk="0" hangingPunct="0"/>
            <a:r>
              <a:rPr lang="zh-CN" altLang="en-US" sz="2250" b="1" dirty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  <a:sym typeface="Arial" panose="020B0604020202020204" pitchFamily="34" charset="0"/>
              </a:rPr>
              <a:t>国家的统一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644458" y="1585913"/>
            <a:ext cx="1330960" cy="43751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 eaLnBrk="0" hangingPunct="0"/>
            <a:r>
              <a:rPr lang="zh-CN" altLang="zh-CN" sz="2250" b="1" dirty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  <a:sym typeface="宋体" panose="02010600030101010101" pitchFamily="2" charset="-122"/>
              </a:rPr>
              <a:t>黑奴制度</a:t>
            </a:r>
          </a:p>
        </p:txBody>
      </p:sp>
      <p:sp>
        <p:nvSpPr>
          <p:cNvPr id="33797" name="Text Box 5"/>
          <p:cNvSpPr txBox="1"/>
          <p:nvPr/>
        </p:nvSpPr>
        <p:spPr>
          <a:xfrm>
            <a:off x="438150" y="3328511"/>
            <a:ext cx="1622108" cy="59880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300" b="1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性质：</a:t>
            </a:r>
          </a:p>
        </p:txBody>
      </p:sp>
      <p:sp>
        <p:nvSpPr>
          <p:cNvPr id="33795" name="Text Box 3"/>
          <p:cNvSpPr txBox="1"/>
          <p:nvPr/>
        </p:nvSpPr>
        <p:spPr>
          <a:xfrm>
            <a:off x="2247662" y="3374708"/>
            <a:ext cx="3629025" cy="55308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0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第二次</a:t>
            </a:r>
            <a:r>
              <a:rPr lang="zh-CN" altLang="en-US" sz="30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资产阶级革命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" fill="hold"/>
                                        <p:tgtEl>
                                          <p:spTgt spid="33795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7" grpId="0"/>
      <p:bldP spid="33797" grpId="0" bldLvl="0" animBg="1"/>
      <p:bldP spid="3379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2009021209581197ca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4350" y="519430"/>
            <a:ext cx="2289175" cy="28555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0723" name="矩形 2"/>
          <p:cNvSpPr/>
          <p:nvPr/>
        </p:nvSpPr>
        <p:spPr>
          <a:xfrm>
            <a:off x="3376057" y="517684"/>
            <a:ext cx="4768453" cy="39693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00" dirty="0">
                <a:latin typeface="Arial" panose="020B0604020202020204" pitchFamily="34" charset="0"/>
              </a:rPr>
              <a:t>         </a:t>
            </a:r>
            <a:r>
              <a:rPr lang="zh-CN" altLang="en-US" sz="28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亚伯拉罕</a:t>
            </a:r>
            <a:r>
              <a:rPr lang="en-US" altLang="zh-CN" sz="28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sz="28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林肯 </a:t>
            </a:r>
            <a:r>
              <a:rPr lang="zh-CN" altLang="en-US" sz="2800" b="1" dirty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美国第</a:t>
            </a:r>
            <a:r>
              <a:rPr lang="en-US" altLang="zh-CN" sz="2800" b="1" dirty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16</a:t>
            </a:r>
            <a:r>
              <a:rPr lang="zh-CN" altLang="en-US" sz="2800" b="1" dirty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任总统，他为推动美国社会向前发展作出了巨大贡献，受到美国人民的崇敬。他的不幸逝世引起了国内外巨大震动，有</a:t>
            </a:r>
            <a:r>
              <a:rPr lang="en-US" altLang="zh-CN" sz="2800" b="1" dirty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700</a:t>
            </a:r>
            <a:r>
              <a:rPr lang="zh-CN" altLang="en-US" sz="2800" b="1" dirty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多万人停立在道路两旁向出殡的行列致哀，有</a:t>
            </a:r>
            <a:r>
              <a:rPr lang="en-US" altLang="zh-CN" sz="2800" b="1" dirty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150</a:t>
            </a:r>
            <a:r>
              <a:rPr lang="zh-CN" altLang="en-US" sz="2800" b="1" dirty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万人瞻仰了林肯的遗容。</a:t>
            </a:r>
            <a:endParaRPr lang="en-US" altLang="zh-CN" sz="2800" b="1" dirty="0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>
    <p:fade thruBlk="1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3"/>
          <p:cNvSpPr txBox="1"/>
          <p:nvPr/>
        </p:nvSpPr>
        <p:spPr>
          <a:xfrm>
            <a:off x="1131094" y="1526381"/>
            <a:ext cx="4536281" cy="4077891"/>
          </a:xfrm>
          <a:prstGeom prst="rect">
            <a:avLst/>
          </a:prstGeom>
          <a:noFill/>
          <a:ln w="9525">
            <a:noFill/>
          </a:ln>
        </p:spPr>
        <p:txBody>
          <a:bodyPr lIns="68539" tIns="34269" rIns="68539" bIns="34269"/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22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岁  生意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失败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23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岁  竞选州议员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失败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24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岁  生意再次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失败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25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岁  当选州议员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26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岁  爱人去世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27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岁  精神崩溃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29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岁  竞选州议长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失败</a:t>
            </a:r>
            <a:endParaRPr lang="en-US" altLang="zh-CN" sz="24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34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岁  竞选国会议员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失败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37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岁  当选国会议员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endParaRPr lang="zh-CN" altLang="en-US" sz="24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1747" name="Rectangle 4"/>
          <p:cNvSpPr txBox="1"/>
          <p:nvPr/>
        </p:nvSpPr>
        <p:spPr>
          <a:xfrm>
            <a:off x="3894535" y="1258491"/>
            <a:ext cx="4212431" cy="2072878"/>
          </a:xfrm>
          <a:prstGeom prst="rect">
            <a:avLst/>
          </a:prstGeom>
          <a:noFill/>
          <a:ln w="9525">
            <a:noFill/>
          </a:ln>
        </p:spPr>
        <p:txBody>
          <a:bodyPr lIns="68539" tIns="34269" rIns="68539" bIns="34269"/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39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岁  竞选国会议员连任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失败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46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岁  竞选参议员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失败</a:t>
            </a:r>
            <a:endParaRPr lang="en-US" altLang="zh-CN" sz="24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endParaRPr lang="en-US" altLang="zh-CN" sz="24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47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岁  竞选副总统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失败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49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岁  竞选参议员再次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失败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51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岁  当选美国总统</a:t>
            </a:r>
          </a:p>
        </p:txBody>
      </p:sp>
      <p:sp>
        <p:nvSpPr>
          <p:cNvPr id="31748" name="AutoShape 10"/>
          <p:cNvSpPr/>
          <p:nvPr/>
        </p:nvSpPr>
        <p:spPr>
          <a:xfrm>
            <a:off x="6941106" y="3331369"/>
            <a:ext cx="1133475" cy="972741"/>
          </a:xfrm>
          <a:prstGeom prst="irregularSeal1">
            <a:avLst/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68539" tIns="34269" rIns="68539" bIns="34269" anchor="ctr"/>
          <a:lstStyle/>
          <a:p>
            <a:r>
              <a:rPr lang="zh-CN" altLang="en-US" sz="2400" b="1" dirty="0">
                <a:solidFill>
                  <a:srgbClr val="F7FD0F"/>
                </a:solidFill>
                <a:latin typeface="Calibri" panose="020F0502020204030204" charset="0"/>
                <a:ea typeface="幼圆" pitchFamily="49" charset="-122"/>
              </a:rPr>
              <a:t>成功</a:t>
            </a:r>
          </a:p>
        </p:txBody>
      </p:sp>
      <p:pic>
        <p:nvPicPr>
          <p:cNvPr id="5" name="图片 9" descr="林肯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310" y="-71755"/>
            <a:ext cx="1454785" cy="1613535"/>
          </a:xfrm>
          <a:prstGeom prst="rect">
            <a:avLst/>
          </a:prstGeom>
          <a:noFill/>
          <a:ln w="9525">
            <a:noFill/>
          </a:ln>
          <a:effectLst>
            <a:outerShdw dist="35921" dir="2699999" algn="ctr" rotWithShape="0">
              <a:srgbClr val="808080"/>
            </a:outerShdw>
          </a:effectLst>
        </p:spPr>
      </p:pic>
      <p:sp>
        <p:nvSpPr>
          <p:cNvPr id="6" name="文本框 10"/>
          <p:cNvSpPr txBox="1"/>
          <p:nvPr/>
        </p:nvSpPr>
        <p:spPr>
          <a:xfrm>
            <a:off x="2724785" y="75565"/>
            <a:ext cx="5526405" cy="1066165"/>
          </a:xfrm>
          <a:prstGeom prst="rect">
            <a:avLst/>
          </a:prstGeom>
          <a:solidFill>
            <a:schemeClr val="accent1"/>
          </a:solidFill>
          <a:ln w="38100" cap="flat" cmpd="sng">
            <a:solidFill>
              <a:srgbClr val="CC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lIns="67627" tIns="35242" rIns="67627" bIns="35242">
            <a:spAutoFit/>
          </a:bodyPr>
          <a:lstStyle/>
          <a:p>
            <a:pPr>
              <a:lnSpc>
                <a:spcPct val="90000"/>
              </a:lnSpc>
            </a:pPr>
            <a:r>
              <a:rPr lang="zh-CN" altLang="en-US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他是一个“不会被困难所吓倒，不会为成功所迷惑的人，他不屈不挠地迈向自己的伟大目标</a:t>
            </a:r>
            <a:r>
              <a:rPr lang="en-US" altLang="zh-CN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……    </a:t>
            </a:r>
            <a:r>
              <a:rPr lang="en-US" altLang="zh-CN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---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马克思</a:t>
            </a:r>
            <a:endParaRPr lang="zh-CN" altLang="en-US" sz="16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" name="TextBox 2"/>
          <p:cNvSpPr txBox="1">
            <a:spLocks noChangeArrowheads="1"/>
          </p:cNvSpPr>
          <p:nvPr/>
        </p:nvSpPr>
        <p:spPr bwMode="auto">
          <a:xfrm>
            <a:off x="4612085" y="4563984"/>
            <a:ext cx="3907790" cy="574675"/>
          </a:xfrm>
          <a:prstGeom prst="rect">
            <a:avLst/>
          </a:prstGeom>
          <a:noFill/>
          <a:ln>
            <a:noFill/>
          </a:ln>
        </p:spPr>
        <p:txBody>
          <a:bodyPr wrap="none" lIns="68539" tIns="34269" rIns="68539" bIns="34269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一位永不退缩的伟人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5b21b84ce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8535" y="209550"/>
            <a:ext cx="5800725" cy="37623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2771" name="WordArt 3"/>
          <p:cNvSpPr/>
          <p:nvPr/>
        </p:nvSpPr>
        <p:spPr>
          <a:xfrm>
            <a:off x="4745117" y="379175"/>
            <a:ext cx="1543050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1010" b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林肯纪念堂</a:t>
            </a:r>
          </a:p>
        </p:txBody>
      </p:sp>
      <p:sp>
        <p:nvSpPr>
          <p:cNvPr id="32772" name="Text Box 4"/>
          <p:cNvSpPr txBox="1"/>
          <p:nvPr/>
        </p:nvSpPr>
        <p:spPr>
          <a:xfrm>
            <a:off x="1608535" y="4264819"/>
            <a:ext cx="6080522" cy="7372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1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这座希腊神殿式建筑的</a:t>
            </a:r>
            <a:r>
              <a:rPr lang="en-US" altLang="zh-CN" sz="21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Tahoma" panose="020B0604030504040204" pitchFamily="34" charset="0"/>
              </a:rPr>
              <a:t>56</a:t>
            </a:r>
            <a:r>
              <a:rPr lang="zh-CN" altLang="en-US" sz="21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级台阶</a:t>
            </a:r>
            <a:r>
              <a:rPr lang="zh-CN" altLang="en-US" sz="21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象征着林肯一生走过的</a:t>
            </a:r>
            <a:r>
              <a:rPr lang="en-US" altLang="zh-CN" sz="21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Tahoma" panose="020B0604030504040204" pitchFamily="34" charset="0"/>
              </a:rPr>
              <a:t>56</a:t>
            </a:r>
            <a:r>
              <a:rPr lang="zh-CN" altLang="en-US" sz="21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年，</a:t>
            </a:r>
            <a:r>
              <a:rPr lang="en-US" altLang="zh-CN" sz="21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Tahoma" panose="020B0604030504040204" pitchFamily="34" charset="0"/>
              </a:rPr>
              <a:t>36</a:t>
            </a:r>
            <a:r>
              <a:rPr lang="zh-CN" altLang="en-US" sz="21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个廊柱</a:t>
            </a:r>
            <a:r>
              <a:rPr lang="zh-CN" altLang="en-US" sz="21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代表了他遇刺时的</a:t>
            </a:r>
            <a:r>
              <a:rPr lang="en-US" altLang="zh-CN" sz="21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Tahoma" panose="020B0604030504040204" pitchFamily="34" charset="0"/>
              </a:rPr>
              <a:t>36</a:t>
            </a:r>
            <a:r>
              <a:rPr lang="zh-CN" altLang="en-US" sz="21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个州。</a:t>
            </a:r>
            <a:endParaRPr lang="zh-CN" altLang="en-US" sz="21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fade thruBlk="1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5" name="Rectangle 3"/>
          <p:cNvSpPr/>
          <p:nvPr/>
        </p:nvSpPr>
        <p:spPr>
          <a:xfrm>
            <a:off x="4212590" y="164465"/>
            <a:ext cx="4420870" cy="3107690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lstStyle/>
          <a:p>
            <a:r>
              <a:rPr lang="zh-CN" altLang="en-US" sz="2800" b="1" dirty="0">
                <a:solidFill>
                  <a:srgbClr val="0000CC"/>
                </a:solidFill>
                <a:latin typeface="华文中宋" pitchFamily="2" charset="-122"/>
                <a:ea typeface="华文中宋" pitchFamily="2" charset="-122"/>
              </a:rPr>
              <a:t>他是一位达到了伟大境界而仍能保持自己优良品质的罕有的人物</a:t>
            </a:r>
            <a:r>
              <a:rPr lang="en-US" altLang="zh-CN" sz="2800" b="1" dirty="0">
                <a:solidFill>
                  <a:srgbClr val="0000CC"/>
                </a:solidFill>
                <a:latin typeface="华文中宋" pitchFamily="2" charset="-122"/>
                <a:ea typeface="华文中宋" pitchFamily="2" charset="-122"/>
              </a:rPr>
              <a:t>……</a:t>
            </a:r>
            <a:r>
              <a:rPr lang="zh-CN" altLang="en-US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以至于只有在他成为殉难者倒下去之后，全世界才发现他是一位英雄。 </a:t>
            </a:r>
          </a:p>
          <a:p>
            <a:pPr algn="r"/>
            <a:endParaRPr lang="zh-CN" altLang="en-US" sz="2800" b="1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pic>
        <p:nvPicPr>
          <p:cNvPr id="36867" name="Picture 4" descr="l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8861" y="622221"/>
            <a:ext cx="3053953" cy="4446984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矩形 5"/>
          <p:cNvSpPr/>
          <p:nvPr/>
        </p:nvSpPr>
        <p:spPr>
          <a:xfrm>
            <a:off x="4392930" y="2962910"/>
            <a:ext cx="4213860" cy="2214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在美国历史和人类历史上，林肯必将与华盛顿齐名。</a:t>
            </a: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  </a:t>
            </a:r>
            <a:r>
              <a:rPr lang="en-US" altLang="zh-CN" sz="2800" b="1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--</a:t>
            </a:r>
            <a:r>
              <a:rPr lang="zh-CN" altLang="en-US" sz="2800" b="1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马克思</a:t>
            </a:r>
          </a:p>
        </p:txBody>
      </p:sp>
      <p:sp>
        <p:nvSpPr>
          <p:cNvPr id="7" name="矩形 6"/>
          <p:cNvSpPr/>
          <p:nvPr/>
        </p:nvSpPr>
        <p:spPr>
          <a:xfrm>
            <a:off x="408940" y="1195070"/>
            <a:ext cx="3053715" cy="6451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464646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他为了人民拯救了联邦，永久地活在人民的心里。</a:t>
            </a:r>
            <a:r>
              <a:rPr kumimoji="0" lang="zh-CN" altLang="zh-CN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</a:p>
        </p:txBody>
      </p:sp>
      <p:sp>
        <p:nvSpPr>
          <p:cNvPr id="36870" name="WordArt 5"/>
          <p:cNvSpPr>
            <a:spLocks noTextEdit="1"/>
          </p:cNvSpPr>
          <p:nvPr/>
        </p:nvSpPr>
        <p:spPr>
          <a:xfrm>
            <a:off x="571580" y="296228"/>
            <a:ext cx="2807494" cy="594122"/>
          </a:xfrm>
          <a:prstGeom prst="rect">
            <a:avLst/>
          </a:prstGeom>
        </p:spPr>
        <p:txBody>
          <a:bodyPr wrap="none" fromWordArt="1">
            <a:prstTxWarp prst="textArchUp">
              <a:avLst>
                <a:gd name="adj" fmla="val 10800019"/>
              </a:avLst>
            </a:prstTxWarp>
            <a:normAutofit/>
          </a:bodyPr>
          <a:lstStyle/>
          <a:p>
            <a:pPr algn="ctr" eaLnBrk="0" hangingPunct="0"/>
            <a:r>
              <a:rPr lang="zh-CN" altLang="en-US" sz="2700" b="1">
                <a:ln w="635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国人心中的林肯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1669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1669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1669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6915" grpId="0"/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915" name="Group 3"/>
          <p:cNvGrpSpPr/>
          <p:nvPr/>
        </p:nvGrpSpPr>
        <p:grpSpPr>
          <a:xfrm>
            <a:off x="1188403" y="3173016"/>
            <a:ext cx="2591991" cy="1697831"/>
            <a:chOff x="120" y="-39"/>
            <a:chExt cx="2177" cy="1426"/>
          </a:xfrm>
        </p:grpSpPr>
        <p:pic>
          <p:nvPicPr>
            <p:cNvPr id="38928" name="Picture 4" descr="c71d0e38e13860c3b211c78a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20" y="-39"/>
              <a:ext cx="2177" cy="1426"/>
            </a:xfrm>
            <a:prstGeom prst="rect">
              <a:avLst/>
            </a:prstGeom>
            <a:noFill/>
            <a:ln w="57150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sp>
          <p:nvSpPr>
            <p:cNvPr id="38929" name="Text Box 5"/>
            <p:cNvSpPr txBox="1"/>
            <p:nvPr/>
          </p:nvSpPr>
          <p:spPr>
            <a:xfrm>
              <a:off x="740" y="46"/>
              <a:ext cx="1528" cy="54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1800" b="1" dirty="0">
                  <a:solidFill>
                    <a:srgbClr val="333300"/>
                  </a:solidFill>
                  <a:latin typeface="Arial" panose="020B0604020202020204" pitchFamily="34" charset="0"/>
                  <a:ea typeface="华文行楷" charset="-122"/>
                </a:rPr>
                <a:t>“林肯号”航母</a:t>
              </a:r>
              <a:r>
                <a:rPr lang="zh-CN" altLang="en-US" sz="1800" b="1" dirty="0">
                  <a:solidFill>
                    <a:srgbClr val="333300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/>
              </a:r>
              <a:br>
                <a:rPr lang="zh-CN" altLang="en-US" sz="1800" b="1" dirty="0">
                  <a:solidFill>
                    <a:srgbClr val="333300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</a:br>
              <a:endParaRPr lang="zh-CN" altLang="en-US" sz="1800" b="1" dirty="0">
                <a:solidFill>
                  <a:srgbClr val="333300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</p:grpSp>
      <p:pic>
        <p:nvPicPr>
          <p:cNvPr id="38916" name="Picture 6" descr="bd5084541f24ece7b745aea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50619" y="863997"/>
            <a:ext cx="2862263" cy="1295400"/>
          </a:xfrm>
          <a:prstGeom prst="rect">
            <a:avLst/>
          </a:prstGeom>
          <a:noFill/>
          <a:ln w="762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pic>
      <p:grpSp>
        <p:nvGrpSpPr>
          <p:cNvPr id="38917" name="Group 7"/>
          <p:cNvGrpSpPr/>
          <p:nvPr/>
        </p:nvGrpSpPr>
        <p:grpSpPr>
          <a:xfrm>
            <a:off x="442675" y="645875"/>
            <a:ext cx="3321844" cy="2214563"/>
            <a:chOff x="0" y="0"/>
            <a:chExt cx="2971" cy="2450"/>
          </a:xfrm>
        </p:grpSpPr>
        <p:grpSp>
          <p:nvGrpSpPr>
            <p:cNvPr id="38924" name="Group 8"/>
            <p:cNvGrpSpPr>
              <a:grpSpLocks noChangeAspect="1"/>
            </p:cNvGrpSpPr>
            <p:nvPr/>
          </p:nvGrpSpPr>
          <p:grpSpPr>
            <a:xfrm>
              <a:off x="0" y="0"/>
              <a:ext cx="2971" cy="2450"/>
              <a:chOff x="0" y="0"/>
              <a:chExt cx="5262" cy="3311"/>
            </a:xfrm>
          </p:grpSpPr>
          <p:pic>
            <p:nvPicPr>
              <p:cNvPr id="38926" name="Picture 9" descr="367120090608042637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0" y="0"/>
                <a:ext cx="5262" cy="3311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38927" name="Picture 10" descr="1_2009021803504712Arss"/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495" y="91"/>
                <a:ext cx="227" cy="363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  <p:sp>
          <p:nvSpPr>
            <p:cNvPr id="13323" name="WordArt 11" descr="20070206_455571"/>
            <p:cNvSpPr>
              <a:spLocks noChangeArrowheads="1" noChangeShapeType="1"/>
            </p:cNvSpPr>
            <p:nvPr/>
          </p:nvSpPr>
          <p:spPr bwMode="auto">
            <a:xfrm>
              <a:off x="1270" y="1633"/>
              <a:ext cx="1432" cy="293"/>
            </a:xfrm>
            <a:prstGeom prst="rect">
              <a:avLst/>
            </a:prstGeom>
          </p:spPr>
          <p:txBody>
            <a:bodyPr wrap="none" numCol="1" fromWordArt="1">
              <a:prstTxWarp prst="textPlain">
                <a:avLst>
                  <a:gd name="adj" fmla="val 50000"/>
                </a:avLst>
              </a:prstTxWarp>
              <a:scene3d>
                <a:camera prst="legacyObliqueRight"/>
                <a:lightRig rig="legacyFlat1" dir="r"/>
              </a:scene3d>
              <a:sp3d extrusionH="100000" prstMaterial="legacyMatte">
                <a:extrusionClr>
                  <a:srgbClr val="663300"/>
                </a:extrusionClr>
              </a:sp3d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2700" b="1" i="0" u="none" strike="noStrike" kern="1200" cap="none" spc="0" normalizeH="0" baseline="0" noProof="0">
                  <a:ln w="9525">
                    <a:round/>
                  </a:ln>
                  <a:blipFill dpi="0" rotWithShape="0">
                    <a:blip r:embed="rId6"/>
                    <a:srcRect/>
                    <a:stretch>
                      <a:fillRect/>
                    </a:stretch>
                  </a:blipFill>
                  <a:effectLst/>
                  <a:uLnTx/>
                  <a:uFillTx/>
                  <a:latin typeface="宋体" panose="02010600030101010101" pitchFamily="2" charset="-122"/>
                  <a:ea typeface="宋体" panose="02010600030101010101" pitchFamily="2" charset="-122"/>
                  <a:cs typeface="+mn-cs"/>
                </a:rPr>
                <a:t>Lincoln</a:t>
              </a:r>
              <a:endParaRPr kumimoji="0" lang="zh-CN" altLang="en-US" sz="2700" b="1" i="0" u="none" strike="noStrike" kern="1200" cap="none" spc="0" normalizeH="0" baseline="0" noProof="0">
                <a:ln w="9525">
                  <a:round/>
                </a:ln>
                <a:blipFill dpi="0" rotWithShape="0">
                  <a:blip r:embed="rId6"/>
                  <a:srcRect/>
                  <a:stretch>
                    <a:fillRect/>
                  </a:stretch>
                </a:blip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38918" name="Group 13"/>
          <p:cNvGrpSpPr/>
          <p:nvPr/>
        </p:nvGrpSpPr>
        <p:grpSpPr>
          <a:xfrm>
            <a:off x="5704761" y="2842022"/>
            <a:ext cx="2753915" cy="1944290"/>
            <a:chOff x="0" y="0"/>
            <a:chExt cx="2313" cy="1633"/>
          </a:xfrm>
        </p:grpSpPr>
        <p:pic>
          <p:nvPicPr>
            <p:cNvPr id="38922" name="Picture 14" descr="800px-Lincoln%27s_Tomb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0" y="0"/>
              <a:ext cx="2267" cy="1633"/>
            </a:xfrm>
            <a:prstGeom prst="rect">
              <a:avLst/>
            </a:prstGeom>
            <a:noFill/>
            <a:ln w="76200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sp>
          <p:nvSpPr>
            <p:cNvPr id="38923" name="Text Box 15"/>
            <p:cNvSpPr txBox="1"/>
            <p:nvPr/>
          </p:nvSpPr>
          <p:spPr>
            <a:xfrm>
              <a:off x="1315" y="29"/>
              <a:ext cx="998" cy="30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1800" b="1" dirty="0">
                  <a:solidFill>
                    <a:schemeClr val="bg1"/>
                  </a:solidFill>
                  <a:latin typeface="Arial" panose="020B0604020202020204" pitchFamily="34" charset="0"/>
                  <a:ea typeface="华文行楷" charset="-122"/>
                </a:rPr>
                <a:t>林肯陵墓</a:t>
              </a:r>
            </a:p>
          </p:txBody>
        </p:sp>
      </p:grpSp>
      <p:pic>
        <p:nvPicPr>
          <p:cNvPr id="38919" name="Picture 16" descr="m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086225" y="2516981"/>
            <a:ext cx="1403747" cy="135136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" name="矩形 19"/>
          <p:cNvSpPr/>
          <p:nvPr/>
        </p:nvSpPr>
        <p:spPr>
          <a:xfrm>
            <a:off x="5715652" y="142541"/>
            <a:ext cx="1562100" cy="5067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700" b="1" i="0" u="none" strike="noStrike" kern="10" cap="all" spc="0" normalizeH="0" baseline="0" noProof="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触摸林肯</a:t>
            </a:r>
          </a:p>
        </p:txBody>
      </p:sp>
    </p:spTree>
  </p:cSld>
  <p:clrMapOvr>
    <a:masterClrMapping/>
  </p:clrMapOvr>
  <p:transition spd="slow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2" descr="Mt%20Rushmor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2020" y="380524"/>
            <a:ext cx="7299484" cy="420624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3795" name="椭圆形标注 8"/>
          <p:cNvSpPr/>
          <p:nvPr/>
        </p:nvSpPr>
        <p:spPr>
          <a:xfrm>
            <a:off x="5893911" y="1332071"/>
            <a:ext cx="1614488" cy="2268141"/>
          </a:xfrm>
          <a:prstGeom prst="wedgeEllipseCallout">
            <a:avLst>
              <a:gd name="adj1" fmla="val 58417"/>
              <a:gd name="adj2" fmla="val 20968"/>
            </a:avLst>
          </a:prstGeom>
          <a:noFill/>
          <a:ln w="762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algn="ctr"/>
            <a:endParaRPr lang="zh-CN" altLang="en-US" sz="100" dirty="0">
              <a:solidFill>
                <a:srgbClr val="FFFFFF"/>
              </a:solidFill>
              <a:latin typeface="Calibri" panose="020F0502020204030204" charset="0"/>
            </a:endParaRPr>
          </a:p>
        </p:txBody>
      </p:sp>
      <p:sp>
        <p:nvSpPr>
          <p:cNvPr id="33796" name="Rectangle 16"/>
          <p:cNvSpPr/>
          <p:nvPr/>
        </p:nvSpPr>
        <p:spPr>
          <a:xfrm>
            <a:off x="1337707" y="4691261"/>
            <a:ext cx="6398419" cy="46037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r>
              <a:rPr lang="zh-CN" altLang="en-US" sz="2400" b="1" dirty="0">
                <a:latin typeface="隶书" pitchFamily="49" charset="-122"/>
                <a:ea typeface="隶书" pitchFamily="49" charset="-122"/>
              </a:rPr>
              <a:t>拉什莫尔山国家纪念公园，俗称总统山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Rot="1"/>
          </p:cNvSpPr>
          <p:nvPr/>
        </p:nvSpPr>
        <p:spPr>
          <a:xfrm>
            <a:off x="511493" y="78581"/>
            <a:ext cx="2645093" cy="665798"/>
          </a:xfrm>
          <a:prstGeom prst="rect">
            <a:avLst/>
          </a:prstGeom>
        </p:spPr>
        <p:txBody>
          <a:bodyPr vert="horz" wrap="square" lIns="68580" tIns="34290" rIns="68580" bIns="3429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eaLnBrk="1" hangingPunct="1"/>
            <a:r>
              <a:rPr lang="zh-CN" altLang="en-US" sz="30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课堂小结</a:t>
            </a:r>
          </a:p>
        </p:txBody>
      </p:sp>
      <p:sp>
        <p:nvSpPr>
          <p:cNvPr id="56322" name="Text Box 3"/>
          <p:cNvSpPr txBox="1"/>
          <p:nvPr/>
        </p:nvSpPr>
        <p:spPr>
          <a:xfrm>
            <a:off x="2000250" y="4624388"/>
            <a:ext cx="1085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endParaRPr lang="zh-CN" altLang="zh-CN" sz="18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4820" name="Rectangle 4"/>
          <p:cNvSpPr/>
          <p:nvPr/>
        </p:nvSpPr>
        <p:spPr>
          <a:xfrm>
            <a:off x="1018699" y="884635"/>
            <a:ext cx="1458516" cy="3131344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55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起  因：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55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导火线：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55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开  始：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55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转  折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55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结  束：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55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性  质：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55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意  义：</a:t>
            </a:r>
          </a:p>
        </p:txBody>
      </p:sp>
      <p:sp>
        <p:nvSpPr>
          <p:cNvPr id="34821" name="Text Box 5"/>
          <p:cNvSpPr txBox="1"/>
          <p:nvPr/>
        </p:nvSpPr>
        <p:spPr>
          <a:xfrm>
            <a:off x="2385060" y="866775"/>
            <a:ext cx="539369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4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南北两种不同的经济制度之间的矛盾</a:t>
            </a:r>
          </a:p>
        </p:txBody>
      </p:sp>
      <p:sp>
        <p:nvSpPr>
          <p:cNvPr id="34822" name="Text Box 6"/>
          <p:cNvSpPr txBox="1"/>
          <p:nvPr/>
        </p:nvSpPr>
        <p:spPr>
          <a:xfrm>
            <a:off x="2385536" y="1352312"/>
            <a:ext cx="3294460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4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林肯当选美国总统</a:t>
            </a:r>
          </a:p>
        </p:txBody>
      </p:sp>
      <p:sp>
        <p:nvSpPr>
          <p:cNvPr id="34823" name="Text Box 7"/>
          <p:cNvSpPr txBox="1"/>
          <p:nvPr/>
        </p:nvSpPr>
        <p:spPr>
          <a:xfrm>
            <a:off x="2385536" y="1827371"/>
            <a:ext cx="4427935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4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1861</a:t>
            </a:r>
            <a:r>
              <a:rPr lang="zh-CN" altLang="en-US" sz="24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年</a:t>
            </a:r>
            <a:r>
              <a:rPr lang="en-US" altLang="zh-CN" sz="24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4</a:t>
            </a:r>
            <a:r>
              <a:rPr lang="zh-CN" altLang="en-US" sz="24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月，南方挑起内战</a:t>
            </a:r>
          </a:p>
        </p:txBody>
      </p:sp>
      <p:sp>
        <p:nvSpPr>
          <p:cNvPr id="34824" name="Text Box 8"/>
          <p:cNvSpPr txBox="1"/>
          <p:nvPr/>
        </p:nvSpPr>
        <p:spPr>
          <a:xfrm>
            <a:off x="2251234" y="2288858"/>
            <a:ext cx="545211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4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sz="24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解放黑人奴隶的宣言</a:t>
            </a:r>
            <a:r>
              <a:rPr lang="en-US" altLang="zh-CN" sz="24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》</a:t>
            </a:r>
            <a:r>
              <a:rPr lang="zh-CN" altLang="en-US" sz="24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、</a:t>
            </a:r>
            <a:r>
              <a:rPr lang="en-US" altLang="zh-CN" sz="24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sz="24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宅地法</a:t>
            </a:r>
            <a:r>
              <a:rPr lang="en-US" altLang="zh-CN" sz="24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》</a:t>
            </a:r>
          </a:p>
        </p:txBody>
      </p:sp>
      <p:sp>
        <p:nvSpPr>
          <p:cNvPr id="34825" name="Text Box 9"/>
          <p:cNvSpPr txBox="1"/>
          <p:nvPr/>
        </p:nvSpPr>
        <p:spPr>
          <a:xfrm>
            <a:off x="2385536" y="2774950"/>
            <a:ext cx="2862263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4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1865</a:t>
            </a:r>
            <a:r>
              <a:rPr lang="zh-CN" altLang="en-US" sz="24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年，北方胜利</a:t>
            </a:r>
          </a:p>
        </p:txBody>
      </p:sp>
      <p:sp>
        <p:nvSpPr>
          <p:cNvPr id="56329" name="Text Box 10"/>
          <p:cNvSpPr txBox="1"/>
          <p:nvPr/>
        </p:nvSpPr>
        <p:spPr>
          <a:xfrm>
            <a:off x="2693908" y="3365659"/>
            <a:ext cx="309880" cy="101473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endParaRPr lang="zh-CN" altLang="zh-CN" sz="60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4827" name="Text Box 11"/>
          <p:cNvSpPr txBox="1"/>
          <p:nvPr/>
        </p:nvSpPr>
        <p:spPr>
          <a:xfrm>
            <a:off x="2425541" y="3259931"/>
            <a:ext cx="5156597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24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是美国历史上的第二次资产阶级革命</a:t>
            </a:r>
          </a:p>
        </p:txBody>
      </p:sp>
      <p:sp>
        <p:nvSpPr>
          <p:cNvPr id="34828" name="Text Box 12"/>
          <p:cNvSpPr txBox="1"/>
          <p:nvPr/>
        </p:nvSpPr>
        <p:spPr>
          <a:xfrm>
            <a:off x="2425541" y="3817144"/>
            <a:ext cx="5223034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24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维护国家统一，废除奴隶制度，扫清资本主义发 展的又一障碍。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" fill="hold"/>
                                        <p:tgtEl>
                                          <p:spTgt spid="34821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" fill="hold"/>
                                        <p:tgtEl>
                                          <p:spTgt spid="3482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" fill="hold"/>
                                        <p:tgtEl>
                                          <p:spTgt spid="34823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" fill="hold"/>
                                        <p:tgtEl>
                                          <p:spTgt spid="34824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" fill="hold"/>
                                        <p:tgtEl>
                                          <p:spTgt spid="34825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" fill="hold"/>
                                        <p:tgtEl>
                                          <p:spTgt spid="34827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" fill="hold"/>
                                        <p:tgtEl>
                                          <p:spTgt spid="3482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1" grpId="0"/>
      <p:bldP spid="34822" grpId="0"/>
      <p:bldP spid="34823" grpId="0"/>
      <p:bldP spid="34824" grpId="0"/>
      <p:bldP spid="34825" grpId="0"/>
      <p:bldP spid="34827" grpId="0"/>
      <p:bldP spid="3482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Text Box 2"/>
          <p:cNvSpPr txBox="1"/>
          <p:nvPr/>
        </p:nvSpPr>
        <p:spPr>
          <a:xfrm>
            <a:off x="210503" y="360363"/>
            <a:ext cx="8722043" cy="1176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auto">
              <a:lnSpc>
                <a:spcPct val="100000"/>
              </a:lnSpc>
              <a:spcBef>
                <a:spcPts val="0"/>
              </a:spcBef>
            </a:pPr>
            <a:r>
              <a:rPr lang="en-US" altLang="zh-CN" sz="405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zh-CN" altLang="en-US" sz="405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zh-CN" altLang="en-US" sz="3300" b="1" dirty="0">
                <a:latin typeface="Arial" panose="020B0604020202020204" pitchFamily="34" charset="0"/>
                <a:ea typeface="宋体" panose="02010600030101010101" pitchFamily="2" charset="-122"/>
              </a:rPr>
              <a:t>   </a:t>
            </a:r>
            <a:r>
              <a:rPr lang="zh-CN" altLang="en-US" sz="3000" b="1" dirty="0">
                <a:latin typeface="Arial" panose="020B0604020202020204" pitchFamily="34" charset="0"/>
                <a:ea typeface="宋体" panose="02010600030101010101" pitchFamily="2" charset="-122"/>
              </a:rPr>
              <a:t>在美国资本主义发展史上存在过两大障碍，它们分别是什么？美国分别通过什么方式扫除了障碍？</a:t>
            </a:r>
          </a:p>
        </p:txBody>
      </p:sp>
      <p:sp>
        <p:nvSpPr>
          <p:cNvPr id="62469" name="Rectangle 5"/>
          <p:cNvSpPr/>
          <p:nvPr/>
        </p:nvSpPr>
        <p:spPr>
          <a:xfrm>
            <a:off x="676751" y="2024539"/>
            <a:ext cx="7636193" cy="5067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7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1.</a:t>
            </a:r>
            <a:r>
              <a:rPr lang="zh-CN" altLang="en-US" sz="27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独立战争扫除了第一个障碍</a:t>
            </a:r>
            <a:r>
              <a:rPr lang="en-US" altLang="zh-CN" sz="27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——</a:t>
            </a:r>
            <a:r>
              <a:rPr lang="zh-CN" altLang="en-US" sz="27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英殖民统治。</a:t>
            </a:r>
          </a:p>
        </p:txBody>
      </p:sp>
      <p:sp>
        <p:nvSpPr>
          <p:cNvPr id="62470" name="Text Box 6"/>
          <p:cNvSpPr txBox="1"/>
          <p:nvPr/>
        </p:nvSpPr>
        <p:spPr>
          <a:xfrm>
            <a:off x="676751" y="2717006"/>
            <a:ext cx="8055293" cy="5962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auto">
              <a:lnSpc>
                <a:spcPts val="3940"/>
              </a:lnSpc>
            </a:pPr>
            <a:r>
              <a:rPr lang="en-US" altLang="zh-CN" sz="27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2.</a:t>
            </a:r>
            <a:r>
              <a:rPr lang="zh-CN" altLang="en-US" sz="27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南北战争扫除了第二个障碍</a:t>
            </a:r>
            <a:r>
              <a:rPr lang="en-US" altLang="zh-CN" sz="27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——</a:t>
            </a:r>
            <a:r>
              <a:rPr lang="zh-CN" altLang="en-US" sz="27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黑人奴隶制。      </a:t>
            </a:r>
            <a:endParaRPr lang="zh-CN" altLang="en-US" sz="2700" b="1" dirty="0">
              <a:solidFill>
                <a:srgbClr val="00206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</p:spTree>
  </p:cSld>
  <p:clrMapOvr>
    <a:masterClrMapping/>
  </p:clrMapOvr>
  <p:transition spd="slow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9" grpId="0"/>
      <p:bldP spid="6247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/>
          <p:nvPr/>
        </p:nvSpPr>
        <p:spPr>
          <a:xfrm>
            <a:off x="1702594" y="0"/>
            <a:ext cx="5715000" cy="110680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/>
            <a:r>
              <a:rPr lang="zh-CN" altLang="en-US" sz="3300" b="1" dirty="0">
                <a:solidFill>
                  <a:srgbClr val="0000CC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独立战争、南北战争比较</a:t>
            </a:r>
          </a:p>
          <a:p>
            <a:pPr eaLnBrk="0" hangingPunct="0"/>
            <a:endParaRPr lang="zh-CN" altLang="en-US" sz="3300" dirty="0">
              <a:solidFill>
                <a:srgbClr val="0000CC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graphicFrame>
        <p:nvGraphicFramePr>
          <p:cNvPr id="34819" name="Group 3"/>
          <p:cNvGraphicFramePr>
            <a:graphicFrameLocks noGrp="1"/>
          </p:cNvGraphicFramePr>
          <p:nvPr/>
        </p:nvGraphicFramePr>
        <p:xfrm>
          <a:off x="1223963" y="685800"/>
          <a:ext cx="6776720" cy="4217035"/>
        </p:xfrm>
        <a:graphic>
          <a:graphicData uri="http://schemas.openxmlformats.org/drawingml/2006/table">
            <a:tbl>
              <a:tblPr/>
              <a:tblGrid>
                <a:gridCol w="1061720"/>
                <a:gridCol w="2880360"/>
                <a:gridCol w="283464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项目</a:t>
                      </a: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独立战争</a:t>
                      </a: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南北战争</a:t>
                      </a: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52514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时间</a:t>
                      </a: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35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35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10287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35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根本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原因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35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35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35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91694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意义</a:t>
                      </a: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35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35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12890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性质</a:t>
                      </a: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35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35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34845" name="Text Box 29"/>
          <p:cNvSpPr txBox="1"/>
          <p:nvPr/>
        </p:nvSpPr>
        <p:spPr>
          <a:xfrm>
            <a:off x="2433638" y="1257300"/>
            <a:ext cx="2457450" cy="4140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100" dirty="0">
                <a:latin typeface="Arial" panose="020B0604020202020204" pitchFamily="34" charset="0"/>
              </a:rPr>
              <a:t>    </a:t>
            </a:r>
            <a:r>
              <a:rPr lang="en-US" altLang="zh-CN" sz="2100" b="1" dirty="0">
                <a:solidFill>
                  <a:srgbClr val="FF0000"/>
                </a:solidFill>
                <a:latin typeface="Arial" panose="020B0604020202020204" pitchFamily="34" charset="0"/>
              </a:rPr>
              <a:t>1775</a:t>
            </a:r>
            <a:r>
              <a:rPr lang="zh-CN" altLang="en-US" sz="2100" b="1" dirty="0">
                <a:solidFill>
                  <a:srgbClr val="FF0000"/>
                </a:solidFill>
                <a:latin typeface="Arial" panose="020B0604020202020204" pitchFamily="34" charset="0"/>
              </a:rPr>
              <a:t>年</a:t>
            </a:r>
            <a:r>
              <a:rPr lang="en-US" altLang="zh-CN" sz="2100" b="1" dirty="0">
                <a:solidFill>
                  <a:srgbClr val="FF0000"/>
                </a:solidFill>
                <a:latin typeface="Arial" panose="020B0604020202020204" pitchFamily="34" charset="0"/>
              </a:rPr>
              <a:t>-1783</a:t>
            </a:r>
            <a:r>
              <a:rPr lang="zh-CN" altLang="en-US" sz="2100" b="1" dirty="0">
                <a:solidFill>
                  <a:srgbClr val="FF0000"/>
                </a:solidFill>
                <a:latin typeface="Arial" panose="020B0604020202020204" pitchFamily="34" charset="0"/>
              </a:rPr>
              <a:t>年</a:t>
            </a:r>
          </a:p>
        </p:txBody>
      </p:sp>
      <p:sp>
        <p:nvSpPr>
          <p:cNvPr id="34846" name="Text Box 30"/>
          <p:cNvSpPr txBox="1"/>
          <p:nvPr/>
        </p:nvSpPr>
        <p:spPr>
          <a:xfrm>
            <a:off x="5436394" y="1257300"/>
            <a:ext cx="2159794" cy="4140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100" b="1" dirty="0">
                <a:solidFill>
                  <a:srgbClr val="FF0000"/>
                </a:solidFill>
                <a:latin typeface="Arial" panose="020B0604020202020204" pitchFamily="34" charset="0"/>
              </a:rPr>
              <a:t>1861</a:t>
            </a:r>
            <a:r>
              <a:rPr lang="zh-CN" altLang="en-US" sz="2100" b="1" dirty="0">
                <a:solidFill>
                  <a:srgbClr val="FF0000"/>
                </a:solidFill>
                <a:latin typeface="Arial" panose="020B0604020202020204" pitchFamily="34" charset="0"/>
              </a:rPr>
              <a:t>年</a:t>
            </a:r>
            <a:r>
              <a:rPr lang="en-US" altLang="zh-CN" sz="2100" b="1" dirty="0">
                <a:solidFill>
                  <a:srgbClr val="FF0000"/>
                </a:solidFill>
                <a:latin typeface="Arial" panose="020B0604020202020204" pitchFamily="34" charset="0"/>
              </a:rPr>
              <a:t>-1865</a:t>
            </a:r>
            <a:r>
              <a:rPr lang="zh-CN" altLang="en-US" sz="2100" b="1" dirty="0">
                <a:solidFill>
                  <a:srgbClr val="FF0000"/>
                </a:solidFill>
                <a:latin typeface="Arial" panose="020B0604020202020204" pitchFamily="34" charset="0"/>
              </a:rPr>
              <a:t>年</a:t>
            </a:r>
          </a:p>
        </p:txBody>
      </p:sp>
      <p:sp>
        <p:nvSpPr>
          <p:cNvPr id="34847" name="Text Box 31"/>
          <p:cNvSpPr txBox="1"/>
          <p:nvPr/>
        </p:nvSpPr>
        <p:spPr>
          <a:xfrm>
            <a:off x="2358629" y="1815704"/>
            <a:ext cx="2880122" cy="7372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/>
            <a:r>
              <a:rPr lang="zh-CN" altLang="en-US" sz="21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英国殖民统治</a:t>
            </a:r>
            <a:r>
              <a:rPr lang="zh-CN" altLang="en-US" sz="21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阻碍了北美资本主义的发展</a:t>
            </a:r>
            <a:endParaRPr lang="zh-CN" altLang="en-US" sz="1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4848" name="Text Box 32"/>
          <p:cNvSpPr txBox="1"/>
          <p:nvPr/>
        </p:nvSpPr>
        <p:spPr>
          <a:xfrm>
            <a:off x="5219700" y="1815704"/>
            <a:ext cx="2726531" cy="7372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1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南方奴隶制</a:t>
            </a:r>
            <a:r>
              <a:rPr lang="zh-CN" altLang="en-US" sz="21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阻碍了美国资本主义的发展</a:t>
            </a:r>
          </a:p>
        </p:txBody>
      </p:sp>
      <p:sp>
        <p:nvSpPr>
          <p:cNvPr id="34849" name="Text Box 33"/>
          <p:cNvSpPr txBox="1"/>
          <p:nvPr/>
        </p:nvSpPr>
        <p:spPr>
          <a:xfrm>
            <a:off x="2423319" y="2683431"/>
            <a:ext cx="2633663" cy="10147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使美国脱离英国走向独立，为资本</a:t>
            </a:r>
            <a:r>
              <a:rPr lang="en-US" altLang="zh-CN" sz="2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	</a:t>
            </a: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主义发展扫清障碍</a:t>
            </a:r>
          </a:p>
        </p:txBody>
      </p:sp>
      <p:sp>
        <p:nvSpPr>
          <p:cNvPr id="34850" name="Text Box 34"/>
          <p:cNvSpPr txBox="1"/>
          <p:nvPr/>
        </p:nvSpPr>
        <p:spPr>
          <a:xfrm>
            <a:off x="5219700" y="2680097"/>
            <a:ext cx="2596754" cy="9220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维护了国家统一，废除了奴隶制，扫清了资本主义发展的又一大障碍。</a:t>
            </a:r>
          </a:p>
        </p:txBody>
      </p:sp>
      <p:sp>
        <p:nvSpPr>
          <p:cNvPr id="34851" name="Text Box 35"/>
          <p:cNvSpPr txBox="1"/>
          <p:nvPr/>
        </p:nvSpPr>
        <p:spPr>
          <a:xfrm>
            <a:off x="2784872" y="3786188"/>
            <a:ext cx="2106215" cy="899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1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民族解放战争、</a:t>
            </a:r>
          </a:p>
          <a:p>
            <a:pPr>
              <a:spcBef>
                <a:spcPct val="50000"/>
              </a:spcBef>
            </a:pPr>
            <a:r>
              <a:rPr lang="zh-CN" altLang="en-US" sz="21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资产阶级革命</a:t>
            </a:r>
          </a:p>
        </p:txBody>
      </p:sp>
      <p:sp>
        <p:nvSpPr>
          <p:cNvPr id="34852" name="Text Box 36"/>
          <p:cNvSpPr txBox="1"/>
          <p:nvPr/>
        </p:nvSpPr>
        <p:spPr>
          <a:xfrm>
            <a:off x="5523310" y="3992166"/>
            <a:ext cx="1944290" cy="4140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100" dirty="0">
                <a:latin typeface="Arial" panose="020B0604020202020204" pitchFamily="34" charset="0"/>
              </a:rPr>
              <a:t> </a:t>
            </a:r>
            <a:r>
              <a:rPr lang="zh-CN" altLang="en-US" sz="21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资产阶级革命</a:t>
            </a:r>
          </a:p>
        </p:txBody>
      </p:sp>
      <p:sp>
        <p:nvSpPr>
          <p:cNvPr id="42021" name="Text Box 37"/>
          <p:cNvSpPr txBox="1"/>
          <p:nvPr/>
        </p:nvSpPr>
        <p:spPr>
          <a:xfrm>
            <a:off x="6515100" y="4229100"/>
            <a:ext cx="742950" cy="1066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en-US" sz="100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34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34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500"/>
                                        <p:tgtEl>
                                          <p:spTgt spid="34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500"/>
                                        <p:tgtEl>
                                          <p:spTgt spid="34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348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2" dur="500"/>
                                        <p:tgtEl>
                                          <p:spTgt spid="34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48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48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3" dur="500"/>
                                        <p:tgtEl>
                                          <p:spTgt spid="34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45" grpId="0"/>
      <p:bldP spid="34846" grpId="0"/>
      <p:bldP spid="34847" grpId="0"/>
      <p:bldP spid="34848" grpId="0"/>
      <p:bldP spid="34849" grpId="0"/>
      <p:bldP spid="34850" grpId="0"/>
      <p:bldP spid="34851" grpId="0"/>
      <p:bldP spid="3485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6601" name="Group 41"/>
          <p:cNvGraphicFramePr>
            <a:graphicFrameLocks noGrp="1"/>
          </p:cNvGraphicFramePr>
          <p:nvPr/>
        </p:nvGraphicFramePr>
        <p:xfrm>
          <a:off x="927735" y="45720"/>
          <a:ext cx="7756525" cy="4961255"/>
        </p:xfrm>
        <a:graphic>
          <a:graphicData uri="http://schemas.openxmlformats.org/drawingml/2006/table">
            <a:tbl>
              <a:tblPr/>
              <a:tblGrid>
                <a:gridCol w="1407160"/>
                <a:gridCol w="2906395"/>
                <a:gridCol w="3442970"/>
              </a:tblGrid>
              <a:tr h="48768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2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琥珀" pitchFamily="2" charset="-122"/>
                          <a:ea typeface="华文琥珀" pitchFamily="2" charset="-122"/>
                        </a:rPr>
                        <a:t>项目</a:t>
                      </a:r>
                    </a:p>
                  </a:txBody>
                  <a:tcPr marL="27000" marR="27000" marT="27000" marB="270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195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25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琥珀" pitchFamily="2" charset="-122"/>
                          <a:ea typeface="华文琥珀" pitchFamily="2" charset="-122"/>
                        </a:rPr>
                        <a:t>独　立　战　争</a:t>
                      </a:r>
                    </a:p>
                  </a:txBody>
                  <a:tcPr marL="27000" marR="27000" marT="27000" marB="270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195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25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琥珀" pitchFamily="2" charset="-122"/>
                          <a:ea typeface="华文琥珀" pitchFamily="2" charset="-122"/>
                        </a:rPr>
                        <a:t>南　北　战　争</a:t>
                      </a:r>
                    </a:p>
                  </a:txBody>
                  <a:tcPr marL="27000" marR="27000" marT="27000" marB="270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195"/>
                      </a:schemeClr>
                    </a:solidFill>
                  </a:tcPr>
                </a:tc>
              </a:tr>
              <a:tr h="434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25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时间</a:t>
                      </a:r>
                    </a:p>
                  </a:txBody>
                  <a:tcPr marL="27000" marR="27000" marT="27000" marB="270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195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25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1775</a:t>
                      </a:r>
                      <a:r>
                        <a:rPr kumimoji="0" lang="zh-CN" altLang="en-US" sz="2025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～</a:t>
                      </a:r>
                      <a:r>
                        <a:rPr kumimoji="0" lang="en-US" altLang="zh-CN" sz="2025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1783</a:t>
                      </a:r>
                    </a:p>
                  </a:txBody>
                  <a:tcPr marL="27000" marR="27000" marT="27000" marB="270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25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1861</a:t>
                      </a:r>
                      <a:r>
                        <a:rPr kumimoji="0" lang="zh-CN" altLang="en-US" sz="2025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～</a:t>
                      </a:r>
                      <a:r>
                        <a:rPr kumimoji="0" lang="en-US" altLang="zh-CN" sz="2025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1865</a:t>
                      </a:r>
                    </a:p>
                  </a:txBody>
                  <a:tcPr marL="27000" marR="27000" marT="27000" marB="270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823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25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原因</a:t>
                      </a:r>
                    </a:p>
                  </a:txBody>
                  <a:tcPr marL="27000" marR="27000" marT="27000" marB="270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195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25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英国殖民统治严重阻碍北美资本主义的发展</a:t>
                      </a:r>
                    </a:p>
                  </a:txBody>
                  <a:tcPr marL="27000" marR="27000" marT="27000" marB="270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25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奴隶制种植园经济严重阻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25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碍美国资本主义经济发展</a:t>
                      </a:r>
                    </a:p>
                  </a:txBody>
                  <a:tcPr marL="27000" marR="27000" marT="27000" marB="270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053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25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领导者</a:t>
                      </a:r>
                    </a:p>
                  </a:txBody>
                  <a:tcPr marL="27000" marR="27000" marT="27000" marB="270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195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25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华盛顿</a:t>
                      </a:r>
                    </a:p>
                  </a:txBody>
                  <a:tcPr marL="27000" marR="27000" marT="27000" marB="270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25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林肯</a:t>
                      </a:r>
                    </a:p>
                  </a:txBody>
                  <a:tcPr marL="27000" marR="27000" marT="27000" marB="270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31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25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重要文献</a:t>
                      </a:r>
                    </a:p>
                  </a:txBody>
                  <a:tcPr marL="27000" marR="27000" marT="27000" marB="270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195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25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《</a:t>
                      </a:r>
                      <a:r>
                        <a:rPr kumimoji="0" lang="zh-CN" altLang="en-US" sz="2025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独立宣言</a:t>
                      </a:r>
                      <a:r>
                        <a:rPr kumimoji="0" lang="en-US" altLang="zh-CN" sz="2025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》</a:t>
                      </a:r>
                    </a:p>
                  </a:txBody>
                  <a:tcPr marL="27000" marR="27000" marT="27000" marB="270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25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《</a:t>
                      </a:r>
                      <a:r>
                        <a:rPr kumimoji="0" lang="zh-CN" altLang="en-US" sz="2025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宅地法</a:t>
                      </a:r>
                      <a:r>
                        <a:rPr kumimoji="0" lang="en-US" altLang="zh-CN" sz="2025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》《</a:t>
                      </a:r>
                      <a:r>
                        <a:rPr kumimoji="0" lang="zh-CN" altLang="en-US" sz="2025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解放黑奴宣言</a:t>
                      </a:r>
                      <a:r>
                        <a:rPr kumimoji="0" lang="en-US" altLang="zh-CN" sz="2025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》</a:t>
                      </a:r>
                    </a:p>
                  </a:txBody>
                  <a:tcPr marL="27000" marR="27000" marT="27000" marB="270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293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25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重要事件</a:t>
                      </a:r>
                    </a:p>
                  </a:txBody>
                  <a:tcPr marL="27000" marR="27000" marT="27000" marB="270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195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25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莱克星顿、萨拉托加</a:t>
                      </a:r>
                    </a:p>
                  </a:txBody>
                  <a:tcPr marL="27000" marR="27000" marT="27000" marB="270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025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细黑" pitchFamily="2" charset="-122"/>
                        <a:ea typeface="华文细黑" pitchFamily="2" charset="-122"/>
                      </a:endParaRPr>
                    </a:p>
                  </a:txBody>
                  <a:tcPr marL="27000" marR="27000" marT="27000" marB="270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453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25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结果</a:t>
                      </a:r>
                    </a:p>
                  </a:txBody>
                  <a:tcPr marL="27000" marR="27000" marT="27000" marB="270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195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25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成立了独立的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25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美利坚合众国</a:t>
                      </a:r>
                    </a:p>
                  </a:txBody>
                  <a:tcPr marL="27000" marR="27000" marT="27000" marB="270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25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维护了国家统一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25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废除了奴隶制</a:t>
                      </a:r>
                    </a:p>
                  </a:txBody>
                  <a:tcPr marL="27000" marR="27000" marT="27000" marB="270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516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25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性质</a:t>
                      </a:r>
                    </a:p>
                  </a:txBody>
                  <a:tcPr marL="27000" marR="27000" marT="27000" marB="270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195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25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民族解放战争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25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资产阶级革命</a:t>
                      </a:r>
                    </a:p>
                  </a:txBody>
                  <a:tcPr marL="27000" marR="27000" marT="27000" marB="270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25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美国内战是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25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第二次资产阶级革命</a:t>
                      </a:r>
                    </a:p>
                  </a:txBody>
                  <a:tcPr marL="27000" marR="27000" marT="27000" marB="270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3"/>
          <p:cNvSpPr txBox="1"/>
          <p:nvPr/>
        </p:nvSpPr>
        <p:spPr>
          <a:xfrm>
            <a:off x="1371600" y="685800"/>
            <a:ext cx="6215063" cy="235331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>
              <a:spcBef>
                <a:spcPct val="50000"/>
              </a:spcBef>
            </a:pPr>
            <a:r>
              <a:rPr lang="en-US" altLang="zh-CN" sz="21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1</a:t>
            </a:r>
            <a:r>
              <a:rPr lang="zh-CN" altLang="en-US" sz="21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、美国是一个崇尚自由的国家，更是一个崇拜英雄的国度，能赢得美国人民尊敬的美国总统并不多，美国人民心中却有两位被誉为“开国元勋”和“黑奴解放者”的伟大总统，他们分别是（        ）</a:t>
            </a:r>
          </a:p>
          <a:p>
            <a:pPr>
              <a:spcBef>
                <a:spcPct val="50000"/>
              </a:spcBef>
            </a:pPr>
            <a:r>
              <a:rPr lang="en-US" altLang="zh-CN" sz="21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A</a:t>
            </a:r>
            <a:r>
              <a:rPr lang="zh-CN" altLang="en-US" sz="21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、华盛顿、林肯                   </a:t>
            </a:r>
            <a:r>
              <a:rPr lang="en-US" altLang="zh-CN" sz="21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B</a:t>
            </a:r>
            <a:r>
              <a:rPr lang="zh-CN" altLang="en-US" sz="21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、杰斐逊、杜鲁门</a:t>
            </a:r>
          </a:p>
          <a:p>
            <a:pPr>
              <a:spcBef>
                <a:spcPct val="50000"/>
              </a:spcBef>
            </a:pPr>
            <a:r>
              <a:rPr lang="en-US" altLang="zh-CN" sz="21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C</a:t>
            </a:r>
            <a:r>
              <a:rPr lang="zh-CN" altLang="en-US" sz="21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、华盛顿、里根                   </a:t>
            </a:r>
            <a:r>
              <a:rPr lang="en-US" altLang="zh-CN" sz="21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C</a:t>
            </a:r>
            <a:r>
              <a:rPr lang="zh-CN" altLang="en-US" sz="21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、罗斯福、布什</a:t>
            </a:r>
          </a:p>
        </p:txBody>
      </p:sp>
      <p:sp>
        <p:nvSpPr>
          <p:cNvPr id="83973" name="Text Box 5"/>
          <p:cNvSpPr txBox="1"/>
          <p:nvPr/>
        </p:nvSpPr>
        <p:spPr>
          <a:xfrm>
            <a:off x="6025754" y="1588294"/>
            <a:ext cx="432197" cy="5530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 b="1" dirty="0">
                <a:solidFill>
                  <a:srgbClr val="FF0000"/>
                </a:solidFill>
                <a:latin typeface="Arial" panose="020B0604020202020204" pitchFamily="34" charset="0"/>
              </a:rPr>
              <a:t>A</a:t>
            </a:r>
          </a:p>
        </p:txBody>
      </p:sp>
      <p:sp>
        <p:nvSpPr>
          <p:cNvPr id="21508" name="Rectangle 5"/>
          <p:cNvSpPr/>
          <p:nvPr/>
        </p:nvSpPr>
        <p:spPr>
          <a:xfrm>
            <a:off x="1143000" y="3086100"/>
            <a:ext cx="6743700" cy="13836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>
              <a:spcBef>
                <a:spcPct val="50000"/>
              </a:spcBef>
            </a:pPr>
            <a:r>
              <a:rPr lang="en-US" altLang="zh-CN" sz="21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2.</a:t>
            </a:r>
            <a:r>
              <a:rPr lang="zh-CN" altLang="en-US" sz="21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美国内战前，南北矛盾的实质是（           ）</a:t>
            </a:r>
          </a:p>
          <a:p>
            <a:pPr>
              <a:spcBef>
                <a:spcPct val="50000"/>
              </a:spcBef>
            </a:pPr>
            <a:r>
              <a:rPr lang="en-US" altLang="zh-CN" sz="21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A</a:t>
            </a:r>
            <a:r>
              <a:rPr lang="zh-CN" altLang="en-US" sz="21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、两种社会制度的矛盾         </a:t>
            </a:r>
            <a:r>
              <a:rPr lang="en-US" altLang="zh-CN" sz="21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B</a:t>
            </a:r>
            <a:r>
              <a:rPr lang="zh-CN" altLang="en-US" sz="21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、两个剥削阶级的对立</a:t>
            </a:r>
          </a:p>
          <a:p>
            <a:pPr>
              <a:spcBef>
                <a:spcPct val="50000"/>
              </a:spcBef>
            </a:pPr>
            <a:r>
              <a:rPr lang="en-US" altLang="zh-CN" sz="21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C</a:t>
            </a:r>
            <a:r>
              <a:rPr lang="zh-CN" altLang="en-US" sz="21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、地方与中央的对立             </a:t>
            </a:r>
            <a:r>
              <a:rPr lang="en-US" altLang="zh-CN" sz="21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D</a:t>
            </a:r>
            <a:r>
              <a:rPr lang="zh-CN" altLang="en-US" sz="21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、两种经济制度的矛盾</a:t>
            </a:r>
          </a:p>
        </p:txBody>
      </p:sp>
      <p:sp>
        <p:nvSpPr>
          <p:cNvPr id="81927" name="Text Box 7"/>
          <p:cNvSpPr txBox="1"/>
          <p:nvPr/>
        </p:nvSpPr>
        <p:spPr>
          <a:xfrm>
            <a:off x="5632847" y="2994422"/>
            <a:ext cx="539353" cy="5530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 b="1" dirty="0">
                <a:solidFill>
                  <a:srgbClr val="FF0000"/>
                </a:solidFill>
                <a:latin typeface="Arial" panose="020B0604020202020204" pitchFamily="34" charset="0"/>
              </a:rPr>
              <a:t>D</a:t>
            </a:r>
          </a:p>
        </p:txBody>
      </p:sp>
      <p:sp>
        <p:nvSpPr>
          <p:cNvPr id="7" name="矩形 6"/>
          <p:cNvSpPr/>
          <p:nvPr/>
        </p:nvSpPr>
        <p:spPr>
          <a:xfrm>
            <a:off x="1257300" y="171450"/>
            <a:ext cx="2415540" cy="41402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1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达标检测</a:t>
            </a:r>
            <a:r>
              <a:rPr kumimoji="0" lang="en-US" altLang="zh-CN" sz="21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·</a:t>
            </a:r>
            <a:r>
              <a:rPr kumimoji="0" lang="zh-CN" altLang="en-US" sz="21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巩固新知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39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39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819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3" grpId="0"/>
      <p:bldP spid="8192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3"/>
          <p:cNvSpPr txBox="1"/>
          <p:nvPr/>
        </p:nvSpPr>
        <p:spPr>
          <a:xfrm>
            <a:off x="1385888" y="1545431"/>
            <a:ext cx="6265069" cy="1066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 sz="100" dirty="0">
              <a:latin typeface="Arial" panose="020B0604020202020204" pitchFamily="34" charset="0"/>
            </a:endParaRPr>
          </a:p>
        </p:txBody>
      </p:sp>
      <p:sp>
        <p:nvSpPr>
          <p:cNvPr id="22531" name="Text Box 4"/>
          <p:cNvSpPr txBox="1"/>
          <p:nvPr/>
        </p:nvSpPr>
        <p:spPr>
          <a:xfrm>
            <a:off x="1143000" y="114300"/>
            <a:ext cx="6946265" cy="18688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100" b="1" dirty="0">
                <a:solidFill>
                  <a:schemeClr val="tx1"/>
                </a:solidFill>
                <a:latin typeface="Arial" panose="020B0604020202020204" pitchFamily="34" charset="0"/>
              </a:rPr>
              <a:t>3</a:t>
            </a:r>
            <a:r>
              <a:rPr lang="zh-CN" altLang="en-US" sz="2100" b="1" dirty="0">
                <a:solidFill>
                  <a:schemeClr val="tx1"/>
                </a:solidFill>
                <a:latin typeface="Arial" panose="020B0604020202020204" pitchFamily="34" charset="0"/>
              </a:rPr>
              <a:t>、南北矛盾的焦点问题是（          ）</a:t>
            </a:r>
          </a:p>
          <a:p>
            <a:pPr>
              <a:spcBef>
                <a:spcPct val="50000"/>
              </a:spcBef>
            </a:pPr>
            <a:r>
              <a:rPr lang="zh-CN" altLang="en-US" sz="2100" b="1" dirty="0">
                <a:solidFill>
                  <a:schemeClr val="tx1"/>
                </a:solidFill>
                <a:latin typeface="Arial" panose="020B0604020202020204" pitchFamily="34" charset="0"/>
              </a:rPr>
              <a:t>     </a:t>
            </a:r>
            <a:r>
              <a:rPr lang="en-US" altLang="zh-CN" sz="2100" b="1" dirty="0">
                <a:solidFill>
                  <a:schemeClr val="tx1"/>
                </a:solidFill>
                <a:latin typeface="Arial" panose="020B0604020202020204" pitchFamily="34" charset="0"/>
              </a:rPr>
              <a:t>A</a:t>
            </a:r>
            <a:r>
              <a:rPr lang="zh-CN" altLang="en-US" sz="2100" b="1" dirty="0">
                <a:solidFill>
                  <a:schemeClr val="tx1"/>
                </a:solidFill>
                <a:latin typeface="Arial" panose="020B0604020202020204" pitchFamily="34" charset="0"/>
              </a:rPr>
              <a:t>、关税问题            </a:t>
            </a:r>
            <a:r>
              <a:rPr lang="en-US" altLang="zh-CN" sz="2100" b="1" dirty="0">
                <a:solidFill>
                  <a:schemeClr val="tx1"/>
                </a:solidFill>
                <a:latin typeface="Arial" panose="020B0604020202020204" pitchFamily="34" charset="0"/>
              </a:rPr>
              <a:t>B</a:t>
            </a:r>
            <a:r>
              <a:rPr lang="zh-CN" altLang="en-US" sz="2100" b="1" dirty="0">
                <a:solidFill>
                  <a:schemeClr val="tx1"/>
                </a:solidFill>
                <a:latin typeface="Arial" panose="020B0604020202020204" pitchFamily="34" charset="0"/>
              </a:rPr>
              <a:t>、奴隶制的存废问题     </a:t>
            </a:r>
          </a:p>
          <a:p>
            <a:pPr>
              <a:spcBef>
                <a:spcPct val="50000"/>
              </a:spcBef>
            </a:pPr>
            <a:r>
              <a:rPr lang="zh-CN" altLang="en-US" sz="2100" b="1" dirty="0">
                <a:solidFill>
                  <a:schemeClr val="tx1"/>
                </a:solidFill>
                <a:latin typeface="Arial" panose="020B0604020202020204" pitchFamily="34" charset="0"/>
              </a:rPr>
              <a:t>    </a:t>
            </a:r>
            <a:r>
              <a:rPr lang="en-US" altLang="zh-CN" sz="2100" b="1" dirty="0">
                <a:solidFill>
                  <a:schemeClr val="tx1"/>
                </a:solidFill>
                <a:latin typeface="Arial" panose="020B0604020202020204" pitchFamily="34" charset="0"/>
              </a:rPr>
              <a:t>C</a:t>
            </a:r>
            <a:r>
              <a:rPr lang="zh-CN" altLang="en-US" sz="2100" b="1" dirty="0">
                <a:solidFill>
                  <a:schemeClr val="tx1"/>
                </a:solidFill>
                <a:latin typeface="Arial" panose="020B0604020202020204" pitchFamily="34" charset="0"/>
              </a:rPr>
              <a:t>、向西部领土扩张的问题     </a:t>
            </a:r>
            <a:r>
              <a:rPr lang="en-US" altLang="zh-CN" sz="2100" b="1" dirty="0">
                <a:solidFill>
                  <a:schemeClr val="tx1"/>
                </a:solidFill>
                <a:latin typeface="Arial" panose="020B0604020202020204" pitchFamily="34" charset="0"/>
              </a:rPr>
              <a:t>D</a:t>
            </a:r>
            <a:r>
              <a:rPr lang="zh-CN" altLang="en-US" sz="2100" b="1" dirty="0">
                <a:solidFill>
                  <a:schemeClr val="tx1"/>
                </a:solidFill>
                <a:latin typeface="Arial" panose="020B0604020202020204" pitchFamily="34" charset="0"/>
              </a:rPr>
              <a:t>、争夺劳动力力的问题</a:t>
            </a:r>
          </a:p>
          <a:p>
            <a:pPr>
              <a:spcBef>
                <a:spcPct val="50000"/>
              </a:spcBef>
            </a:pPr>
            <a:endParaRPr lang="zh-CN" altLang="en-US" sz="2100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81926" name="Text Box 6"/>
          <p:cNvSpPr txBox="1"/>
          <p:nvPr/>
        </p:nvSpPr>
        <p:spPr>
          <a:xfrm>
            <a:off x="4572000" y="57150"/>
            <a:ext cx="432197" cy="5530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 b="1" dirty="0">
                <a:solidFill>
                  <a:srgbClr val="FF0000"/>
                </a:solidFill>
                <a:latin typeface="Arial" panose="020B0604020202020204" pitchFamily="34" charset="0"/>
              </a:rPr>
              <a:t>B</a:t>
            </a:r>
          </a:p>
        </p:txBody>
      </p:sp>
      <p:sp>
        <p:nvSpPr>
          <p:cNvPr id="22533" name="Rectangle 9"/>
          <p:cNvSpPr/>
          <p:nvPr/>
        </p:nvSpPr>
        <p:spPr>
          <a:xfrm>
            <a:off x="1198960" y="1428750"/>
            <a:ext cx="6344840" cy="13836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100" b="1" dirty="0">
                <a:solidFill>
                  <a:schemeClr val="tx1"/>
                </a:solidFill>
                <a:latin typeface="Arial" panose="020B0604020202020204" pitchFamily="34" charset="0"/>
              </a:rPr>
              <a:t>4</a:t>
            </a:r>
            <a:r>
              <a:rPr lang="zh-CN" altLang="en-US" sz="2100" b="1" dirty="0">
                <a:solidFill>
                  <a:schemeClr val="tx1"/>
                </a:solidFill>
                <a:latin typeface="Arial" panose="020B0604020202020204" pitchFamily="34" charset="0"/>
              </a:rPr>
              <a:t>、美国内战的性质是：　　　　（ 　　　）</a:t>
            </a:r>
          </a:p>
          <a:p>
            <a:pPr>
              <a:spcBef>
                <a:spcPct val="50000"/>
              </a:spcBef>
            </a:pPr>
            <a:r>
              <a:rPr lang="zh-CN" altLang="en-US" sz="2100" b="1" dirty="0">
                <a:solidFill>
                  <a:schemeClr val="tx1"/>
                </a:solidFill>
                <a:latin typeface="Arial" panose="020B0604020202020204" pitchFamily="34" charset="0"/>
              </a:rPr>
              <a:t>　</a:t>
            </a:r>
            <a:r>
              <a:rPr lang="en-US" altLang="zh-CN" sz="2100" b="1" dirty="0">
                <a:solidFill>
                  <a:schemeClr val="tx1"/>
                </a:solidFill>
                <a:latin typeface="Arial" panose="020B0604020202020204" pitchFamily="34" charset="0"/>
              </a:rPr>
              <a:t>A.</a:t>
            </a:r>
            <a:r>
              <a:rPr lang="zh-CN" altLang="en-US" sz="2100" b="1" dirty="0">
                <a:solidFill>
                  <a:schemeClr val="tx1"/>
                </a:solidFill>
                <a:latin typeface="Arial" panose="020B0604020202020204" pitchFamily="34" charset="0"/>
              </a:rPr>
              <a:t>资产阶级改革　　</a:t>
            </a:r>
            <a:r>
              <a:rPr lang="en-US" altLang="zh-CN" sz="2100" b="1" dirty="0">
                <a:solidFill>
                  <a:schemeClr val="tx1"/>
                </a:solidFill>
                <a:latin typeface="Arial" panose="020B0604020202020204" pitchFamily="34" charset="0"/>
              </a:rPr>
              <a:t>B.</a:t>
            </a:r>
            <a:r>
              <a:rPr lang="zh-CN" altLang="en-US" sz="2100" b="1" dirty="0">
                <a:solidFill>
                  <a:schemeClr val="tx1"/>
                </a:solidFill>
                <a:latin typeface="Arial" panose="020B0604020202020204" pitchFamily="34" charset="0"/>
              </a:rPr>
              <a:t>资产阶级革命</a:t>
            </a:r>
          </a:p>
          <a:p>
            <a:pPr>
              <a:spcBef>
                <a:spcPct val="50000"/>
              </a:spcBef>
            </a:pPr>
            <a:r>
              <a:rPr lang="zh-CN" altLang="en-US" sz="2100" b="1" dirty="0">
                <a:solidFill>
                  <a:schemeClr val="tx1"/>
                </a:solidFill>
                <a:latin typeface="Arial" panose="020B0604020202020204" pitchFamily="34" charset="0"/>
              </a:rPr>
              <a:t>　</a:t>
            </a:r>
            <a:r>
              <a:rPr lang="en-US" altLang="zh-CN" sz="2100" b="1" dirty="0">
                <a:solidFill>
                  <a:schemeClr val="tx1"/>
                </a:solidFill>
                <a:latin typeface="Arial" panose="020B0604020202020204" pitchFamily="34" charset="0"/>
              </a:rPr>
              <a:t>C.</a:t>
            </a:r>
            <a:r>
              <a:rPr lang="zh-CN" altLang="en-US" sz="2100" b="1" dirty="0">
                <a:solidFill>
                  <a:schemeClr val="tx1"/>
                </a:solidFill>
                <a:latin typeface="Arial" panose="020B0604020202020204" pitchFamily="34" charset="0"/>
              </a:rPr>
              <a:t>社会主义革命　　</a:t>
            </a:r>
            <a:r>
              <a:rPr lang="en-US" altLang="zh-CN" sz="2100" b="1" dirty="0">
                <a:solidFill>
                  <a:schemeClr val="tx1"/>
                </a:solidFill>
                <a:latin typeface="Arial" panose="020B0604020202020204" pitchFamily="34" charset="0"/>
              </a:rPr>
              <a:t>D.</a:t>
            </a:r>
            <a:r>
              <a:rPr lang="zh-CN" altLang="en-US" sz="2100" b="1" dirty="0">
                <a:solidFill>
                  <a:schemeClr val="tx1"/>
                </a:solidFill>
                <a:latin typeface="Arial" panose="020B0604020202020204" pitchFamily="34" charset="0"/>
              </a:rPr>
              <a:t>民族解放运动</a:t>
            </a:r>
          </a:p>
        </p:txBody>
      </p:sp>
      <p:sp>
        <p:nvSpPr>
          <p:cNvPr id="2" name="Text Box 6"/>
          <p:cNvSpPr txBox="1"/>
          <p:nvPr/>
        </p:nvSpPr>
        <p:spPr>
          <a:xfrm>
            <a:off x="5568554" y="1428750"/>
            <a:ext cx="432197" cy="5530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 b="1" dirty="0">
                <a:solidFill>
                  <a:srgbClr val="FF0000"/>
                </a:solidFill>
                <a:latin typeface="Arial" panose="020B0604020202020204" pitchFamily="34" charset="0"/>
              </a:rPr>
              <a:t>B</a:t>
            </a:r>
          </a:p>
        </p:txBody>
      </p:sp>
      <p:sp>
        <p:nvSpPr>
          <p:cNvPr id="22535" name="矩形 9"/>
          <p:cNvSpPr/>
          <p:nvPr/>
        </p:nvSpPr>
        <p:spPr>
          <a:xfrm>
            <a:off x="1200150" y="2743200"/>
            <a:ext cx="6800850" cy="235140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CN" sz="2100" b="1" dirty="0">
                <a:latin typeface="宋体" panose="02010600030101010101" pitchFamily="2" charset="-122"/>
              </a:rPr>
              <a:t>5</a:t>
            </a:r>
            <a:r>
              <a:rPr lang="zh-CN" altLang="en-US" sz="2100" b="1" dirty="0">
                <a:latin typeface="宋体" panose="02010600030101010101" pitchFamily="2" charset="-122"/>
              </a:rPr>
              <a:t>、</a:t>
            </a:r>
            <a:r>
              <a:rPr lang="en-US" altLang="zh-CN" sz="2100" b="1" dirty="0">
                <a:latin typeface="宋体" panose="02010600030101010101" pitchFamily="2" charset="-122"/>
              </a:rPr>
              <a:t>1862</a:t>
            </a:r>
            <a:r>
              <a:rPr lang="zh-CN" altLang="en-US" sz="2100" b="1" dirty="0">
                <a:latin typeface="宋体" panose="02010600030101010101" pitchFamily="2" charset="-122"/>
              </a:rPr>
              <a:t>年</a:t>
            </a:r>
            <a:r>
              <a:rPr lang="en-US" altLang="zh-CN" sz="2100" b="1" dirty="0">
                <a:latin typeface="宋体" panose="02010600030101010101" pitchFamily="2" charset="-122"/>
              </a:rPr>
              <a:t>9</a:t>
            </a:r>
            <a:r>
              <a:rPr lang="zh-CN" altLang="en-US" sz="2100" b="1" dirty="0">
                <a:latin typeface="宋体" panose="02010600030101010101" pitchFamily="2" charset="-122"/>
              </a:rPr>
              <a:t>月，林肯在签署某文件后庄严宣布：“在我的一生中，从来没有比此刻签署这个文件时更加坚信自己是正义的。”林肯签署的这份文件是（     ）</a:t>
            </a:r>
          </a:p>
          <a:p>
            <a:pPr>
              <a:lnSpc>
                <a:spcPct val="140000"/>
              </a:lnSpc>
            </a:pPr>
            <a:r>
              <a:rPr lang="en-US" altLang="zh-CN" sz="2100" b="1" dirty="0">
                <a:latin typeface="宋体" panose="02010600030101010101" pitchFamily="2" charset="-122"/>
              </a:rPr>
              <a:t>A</a:t>
            </a:r>
            <a:r>
              <a:rPr lang="zh-CN" altLang="en-US" sz="2100" b="1" dirty="0">
                <a:latin typeface="宋体" panose="02010600030101010101" pitchFamily="2" charset="-122"/>
              </a:rPr>
              <a:t>、</a:t>
            </a:r>
            <a:r>
              <a:rPr lang="en-US" altLang="zh-CN" sz="2100" b="1" dirty="0">
                <a:latin typeface="宋体" panose="02010600030101010101" pitchFamily="2" charset="-122"/>
              </a:rPr>
              <a:t>《</a:t>
            </a:r>
            <a:r>
              <a:rPr lang="zh-CN" altLang="en-US" sz="2100" b="1" dirty="0">
                <a:latin typeface="宋体" panose="02010600030101010101" pitchFamily="2" charset="-122"/>
              </a:rPr>
              <a:t>独立宣言</a:t>
            </a:r>
            <a:r>
              <a:rPr lang="en-US" altLang="zh-CN" sz="2100" b="1" dirty="0">
                <a:latin typeface="宋体" panose="02010600030101010101" pitchFamily="2" charset="-122"/>
              </a:rPr>
              <a:t>》          B</a:t>
            </a:r>
            <a:r>
              <a:rPr lang="zh-CN" altLang="en-US" sz="2100" b="1" dirty="0">
                <a:latin typeface="宋体" panose="02010600030101010101" pitchFamily="2" charset="-122"/>
              </a:rPr>
              <a:t>、</a:t>
            </a:r>
            <a:r>
              <a:rPr lang="en-US" altLang="zh-CN" sz="2100" b="1" dirty="0">
                <a:latin typeface="宋体" panose="02010600030101010101" pitchFamily="2" charset="-122"/>
              </a:rPr>
              <a:t>《</a:t>
            </a:r>
            <a:r>
              <a:rPr lang="zh-CN" altLang="en-US" sz="2100" b="1" dirty="0">
                <a:latin typeface="宋体" panose="02010600030101010101" pitchFamily="2" charset="-122"/>
              </a:rPr>
              <a:t>人权宣言</a:t>
            </a:r>
            <a:r>
              <a:rPr lang="en-US" altLang="zh-CN" sz="2100" b="1" dirty="0">
                <a:latin typeface="宋体" panose="02010600030101010101" pitchFamily="2" charset="-122"/>
              </a:rPr>
              <a:t>》  </a:t>
            </a:r>
          </a:p>
          <a:p>
            <a:pPr>
              <a:lnSpc>
                <a:spcPct val="140000"/>
              </a:lnSpc>
            </a:pPr>
            <a:r>
              <a:rPr lang="en-US" altLang="zh-CN" sz="2100" b="1" dirty="0">
                <a:latin typeface="宋体" panose="02010600030101010101" pitchFamily="2" charset="-122"/>
              </a:rPr>
              <a:t>C</a:t>
            </a:r>
            <a:r>
              <a:rPr lang="zh-CN" altLang="en-US" sz="2100" b="1" dirty="0">
                <a:latin typeface="宋体" panose="02010600030101010101" pitchFamily="2" charset="-122"/>
              </a:rPr>
              <a:t>、</a:t>
            </a:r>
            <a:r>
              <a:rPr lang="en-US" altLang="zh-CN" sz="2100" b="1" dirty="0">
                <a:latin typeface="宋体" panose="02010600030101010101" pitchFamily="2" charset="-122"/>
              </a:rPr>
              <a:t>《</a:t>
            </a:r>
            <a:r>
              <a:rPr lang="zh-CN" altLang="en-US" sz="2100" b="1" dirty="0">
                <a:latin typeface="宋体" panose="02010600030101010101" pitchFamily="2" charset="-122"/>
              </a:rPr>
              <a:t>解放黑人奴隶宣言</a:t>
            </a:r>
            <a:r>
              <a:rPr lang="en-US" altLang="zh-CN" sz="2100" b="1" dirty="0">
                <a:latin typeface="宋体" panose="02010600030101010101" pitchFamily="2" charset="-122"/>
              </a:rPr>
              <a:t>》  D</a:t>
            </a:r>
            <a:r>
              <a:rPr lang="zh-CN" altLang="en-US" sz="2100" b="1" dirty="0">
                <a:latin typeface="宋体" panose="02010600030101010101" pitchFamily="2" charset="-122"/>
              </a:rPr>
              <a:t>、废除农奴制法令</a:t>
            </a:r>
          </a:p>
        </p:txBody>
      </p:sp>
      <p:sp>
        <p:nvSpPr>
          <p:cNvPr id="11" name="Text Box 3"/>
          <p:cNvSpPr txBox="1"/>
          <p:nvPr/>
        </p:nvSpPr>
        <p:spPr>
          <a:xfrm>
            <a:off x="6172200" y="3600450"/>
            <a:ext cx="685800" cy="5530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 b="1" dirty="0">
                <a:solidFill>
                  <a:srgbClr val="FF0000"/>
                </a:solidFill>
                <a:latin typeface="Arial" panose="020B0604020202020204" pitchFamily="34" charset="0"/>
              </a:rPr>
              <a:t>C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19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6" grpId="0"/>
      <p:bldP spid="2" grpId="0"/>
      <p:bldP spid="11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龙腾四海">
  <a:themeElements>
    <a:clrScheme name="龙腾四海">
      <a:dk1>
        <a:sysClr val="windowText" lastClr="000000"/>
      </a:dk1>
      <a:lt1>
        <a:sysClr val="window" lastClr="FFFFFF"/>
      </a:lt1>
      <a:dk2>
        <a:srgbClr val="001B36"/>
      </a:dk2>
      <a:lt2>
        <a:srgbClr val="EDF8FE"/>
      </a:lt2>
      <a:accent1>
        <a:srgbClr val="477AB1"/>
      </a:accent1>
      <a:accent2>
        <a:srgbClr val="51848E"/>
      </a:accent2>
      <a:accent3>
        <a:srgbClr val="7B9B57"/>
      </a:accent3>
      <a:accent4>
        <a:srgbClr val="8B8D8C"/>
      </a:accent4>
      <a:accent5>
        <a:srgbClr val="8B7396"/>
      </a:accent5>
      <a:accent6>
        <a:srgbClr val="E89A53"/>
      </a:accent6>
      <a:hlink>
        <a:srgbClr val="0080FF"/>
      </a:hlink>
      <a:folHlink>
        <a:srgbClr val="FF00FF"/>
      </a:folHlink>
    </a:clrScheme>
    <a:fontScheme name="龙腾四海">
      <a:majorFont>
        <a:latin typeface="Maiandra GD"/>
        <a:ea typeface=""/>
        <a:cs typeface=""/>
        <a:font script="CYRL" typeface="Times New Roman"/>
        <a:font script="GREK" typeface="Times New Roman"/>
        <a:font script="Jpan" typeface="ＭＳ Ｐゴシック"/>
        <a:font script="Hang" typeface="HY중고딕"/>
        <a:font script="Hans" typeface="隶书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ambria"/>
        <a:ea typeface=""/>
        <a:cs typeface=""/>
        <a:font script="Jpan" typeface="ＭＳ Ｐ明朝"/>
        <a:font script="Hang" typeface="HY견명조"/>
        <a:font script="Hans" typeface="华文楷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龙腾四海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hueMod val="100000"/>
                <a:satMod val="250000"/>
              </a:schemeClr>
            </a:gs>
            <a:gs pos="75000">
              <a:schemeClr val="phClr">
                <a:tint val="80000"/>
                <a:shade val="100000"/>
                <a:hueMod val="100000"/>
                <a:satMod val="375000"/>
              </a:schemeClr>
            </a:gs>
            <a:gs pos="100000">
              <a:schemeClr val="phClr">
                <a:tint val="50000"/>
                <a:shade val="100000"/>
                <a:hueMod val="100000"/>
                <a:satMod val="5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50000"/>
                <a:hueMod val="100000"/>
                <a:satMod val="100000"/>
              </a:schemeClr>
              <a:schemeClr val="phClr">
                <a:tint val="100000"/>
                <a:shade val="75000"/>
                <a:hueMod val="100000"/>
                <a:satMod val="100000"/>
              </a:schemeClr>
            </a:duotone>
          </a:blip>
          <a:tile tx="0" ty="0" sx="50000" sy="50000" flip="none" algn="ctr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 fov="0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2700" h="12700" prst="relaxedInset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  <a:outerShdw blurRad="44450" dist="50800" dir="3300000" sx="99000" sy="99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contrasting" dir="tl">
              <a:rot lat="0" lon="0" rev="14220000"/>
            </a:lightRig>
          </a:scene3d>
          <a:sp3d prstMaterial="dkEdge">
            <a:bevelT w="63500" h="63500"/>
            <a:bevelB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bg1">
                <a:tint val="100000"/>
                <a:shade val="100000"/>
                <a:hueMod val="100000"/>
                <a:satMod val="150000"/>
              </a:schemeClr>
            </a:gs>
            <a:gs pos="55000">
              <a:schemeClr val="bg1">
                <a:tint val="100000"/>
                <a:shade val="90000"/>
                <a:hueMod val="100000"/>
                <a:satMod val="375000"/>
              </a:schemeClr>
            </a:gs>
            <a:gs pos="100000">
              <a:schemeClr val="phClr">
                <a:tint val="88000"/>
                <a:shade val="100000"/>
                <a:hueMod val="100000"/>
                <a:satMod val="500000"/>
              </a:schemeClr>
            </a:gs>
          </a:gsLst>
          <a:lin ang="5400000" scaled="1"/>
        </a:gradFill>
        <a:blipFill>
          <a:blip xmlns:r="http://schemas.openxmlformats.org/officeDocument/2006/relationships" r:embed="rId2">
            <a:duotone>
              <a:schemeClr val="phClr">
                <a:shade val="30000"/>
                <a:satMod val="555000"/>
              </a:schemeClr>
              <a:schemeClr val="phClr">
                <a:tint val="96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Dragon</Template>
  <TotalTime>85</TotalTime>
  <Words>1618</Words>
  <PresentationFormat>全屏显示(16:9)</PresentationFormat>
  <Paragraphs>218</Paragraphs>
  <Slides>29</Slides>
  <Notes>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29</vt:i4>
      </vt:variant>
    </vt:vector>
  </HeadingPairs>
  <TitlesOfParts>
    <vt:vector size="30" baseType="lpstr">
      <vt:lpstr>龙腾四海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北方军队中的黑人</vt:lpstr>
      <vt:lpstr>葛底斯堡战役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dcterms:created xsi:type="dcterms:W3CDTF">2017-01-16T14:31:00Z</dcterms:created>
  <dcterms:modified xsi:type="dcterms:W3CDTF">2018-12-14T12:38:37Z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TC010690672052</vt:lpwstr>
  </property>
  <property fmtid="{D5CDD505-2E9C-101B-9397-08002B2CF9AE}" pid="3" name="KSOProductBuildVer">
    <vt:lpwstr>2052-10.1.0.7521</vt:lpwstr>
  </property>
</Properties>
</file>