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9"/>
  </p:notesMasterIdLst>
  <p:handoutMasterIdLst>
    <p:handoutMasterId r:id="rId20"/>
  </p:handoutMasterIdLst>
  <p:sldIdLst>
    <p:sldId id="364" r:id="rId4"/>
    <p:sldId id="365" r:id="rId5"/>
    <p:sldId id="372" r:id="rId6"/>
    <p:sldId id="373" r:id="rId7"/>
    <p:sldId id="368" r:id="rId8"/>
    <p:sldId id="374" r:id="rId9"/>
    <p:sldId id="340" r:id="rId10"/>
    <p:sldId id="341" r:id="rId11"/>
    <p:sldId id="355" r:id="rId12"/>
    <p:sldId id="357" r:id="rId13"/>
    <p:sldId id="375" r:id="rId14"/>
    <p:sldId id="342" r:id="rId15"/>
    <p:sldId id="383" r:id="rId16"/>
    <p:sldId id="384" r:id="rId17"/>
    <p:sldId id="386" r:id="rId18"/>
  </p:sldIdLst>
  <p:sldSz cx="9144000" cy="6858000" type="screen4x3"/>
  <p:notesSz cx="6858000" cy="9144000"/>
  <p:defaultTextStyle>
    <a:defPPr>
      <a:defRPr lang="en-US"/>
    </a:defPPr>
    <a:lvl1pPr marL="0" lvl="0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3300"/>
    <a:srgbClr val="CC3300"/>
    <a:srgbClr val="FF6699"/>
    <a:srgbClr val="003300"/>
    <a:srgbClr val="99FF33"/>
    <a:srgbClr val="A9F6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632"/>
    <p:restoredTop sz="94695"/>
  </p:normalViewPr>
  <p:slideViewPr>
    <p:cSldViewPr showGuides="1">
      <p:cViewPr>
        <p:scale>
          <a:sx n="98" d="100"/>
          <a:sy n="98" d="100"/>
        </p:scale>
        <p:origin x="-1344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sz="1200" b="0" dirty="0">
                <a:solidFill>
                  <a:schemeClr val="tx1"/>
                </a:solidFill>
              </a:rPr>
            </a:fld>
            <a:endParaRPr lang="zh-CN" altLang="en-US" sz="1200" b="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1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8436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81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1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81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sz="1200" b="0" dirty="0">
                <a:solidFill>
                  <a:schemeClr val="tx1"/>
                </a:solidFill>
              </a:rPr>
            </a:fld>
            <a:endParaRPr lang="zh-CN" altLang="en-US" sz="1200" b="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30"/>
          <p:cNvSpPr>
            <a:spLocks noChangeShapeType="1"/>
          </p:cNvSpPr>
          <p:nvPr/>
        </p:nvSpPr>
        <p:spPr bwMode="auto">
          <a:xfrm flipV="1">
            <a:off x="3529013" y="6669088"/>
            <a:ext cx="4283075" cy="0"/>
          </a:xfrm>
          <a:prstGeom prst="line">
            <a:avLst/>
          </a:prstGeom>
          <a:noFill/>
          <a:ln w="63500" cmpd="thickThin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077" name="Picture 38" descr="校徽修定稿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CFBFB"/>
              </a:clrFrom>
              <a:clrTo>
                <a:srgbClr val="FCFB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757238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Picture 39" descr="c77d36584911b7c6270095a87f943a8e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650" y="-26987"/>
            <a:ext cx="3311525" cy="72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博学  审问  慎思  笃行</a:t>
            </a: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30"/>
          <p:cNvSpPr>
            <a:spLocks noChangeShapeType="1"/>
          </p:cNvSpPr>
          <p:nvPr/>
        </p:nvSpPr>
        <p:spPr bwMode="auto">
          <a:xfrm flipV="1">
            <a:off x="3529013" y="6669088"/>
            <a:ext cx="4283075" cy="0"/>
          </a:xfrm>
          <a:prstGeom prst="line">
            <a:avLst/>
          </a:prstGeom>
          <a:noFill/>
          <a:ln w="63500" cmpd="thickThin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077" name="Picture 38" descr="校徽修定稿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CFBFB"/>
              </a:clrFrom>
              <a:clrTo>
                <a:srgbClr val="FCFB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757238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Picture 39" descr="c77d36584911b7c6270095a87f943a8e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650" y="-26987"/>
            <a:ext cx="3311525" cy="72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博学  审问  慎思  笃行</a:t>
            </a: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Line 22"/>
          <p:cNvSpPr>
            <a:spLocks noChangeShapeType="1"/>
          </p:cNvSpPr>
          <p:nvPr/>
        </p:nvSpPr>
        <p:spPr bwMode="auto">
          <a:xfrm>
            <a:off x="0" y="6381750"/>
            <a:ext cx="9144000" cy="0"/>
          </a:xfrm>
          <a:prstGeom prst="line">
            <a:avLst/>
          </a:prstGeom>
          <a:noFill/>
          <a:ln w="50800" cmpd="dbl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2056" name="Picture 24" descr="校徽修定稿"/>
          <p:cNvPicPr>
            <a:picLocks noChangeAspect="1"/>
          </p:cNvPicPr>
          <p:nvPr userDrawn="1"/>
        </p:nvPicPr>
        <p:blipFill>
          <a:blip r:embed="rId12">
            <a:clrChange>
              <a:clrFrom>
                <a:srgbClr val="FCFBFB"/>
              </a:clrFrom>
              <a:clrTo>
                <a:srgbClr val="FCFB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813" y="6381750"/>
            <a:ext cx="471487" cy="47625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Line 22"/>
          <p:cNvSpPr>
            <a:spLocks noChangeShapeType="1"/>
          </p:cNvSpPr>
          <p:nvPr/>
        </p:nvSpPr>
        <p:spPr bwMode="auto">
          <a:xfrm>
            <a:off x="0" y="6381750"/>
            <a:ext cx="9144000" cy="0"/>
          </a:xfrm>
          <a:prstGeom prst="line">
            <a:avLst/>
          </a:prstGeom>
          <a:noFill/>
          <a:ln w="50800" cmpd="dbl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2056" name="Picture 24" descr="校徽修定稿"/>
          <p:cNvPicPr>
            <a:picLocks noChangeAspect="1"/>
          </p:cNvPicPr>
          <p:nvPr userDrawn="1"/>
        </p:nvPicPr>
        <p:blipFill>
          <a:blip r:embed="rId12">
            <a:clrChange>
              <a:clrFrom>
                <a:srgbClr val="FCFBFB"/>
              </a:clrFrom>
              <a:clrTo>
                <a:srgbClr val="FCFB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813" y="6381750"/>
            <a:ext cx="471487" cy="47625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8" name="TextBox 1"/>
          <p:cNvSpPr txBox="1"/>
          <p:nvPr/>
        </p:nvSpPr>
        <p:spPr>
          <a:xfrm>
            <a:off x="1979613" y="1268413"/>
            <a:ext cx="5400675" cy="2168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5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九年级下册第</a:t>
            </a:r>
            <a:r>
              <a:rPr lang="en-US" altLang="zh-CN" sz="5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5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</a:t>
            </a:r>
            <a:endParaRPr lang="en-US" altLang="zh-CN" sz="5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俄国的改革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2" name="TextBox 1"/>
          <p:cNvSpPr txBox="1"/>
          <p:nvPr/>
        </p:nvSpPr>
        <p:spPr>
          <a:xfrm>
            <a:off x="26035" y="99378"/>
            <a:ext cx="51133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自学思考归纳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TextBox 2"/>
          <p:cNvSpPr txBox="1"/>
          <p:nvPr/>
        </p:nvSpPr>
        <p:spPr>
          <a:xfrm>
            <a:off x="263208" y="1042670"/>
            <a:ext cx="8424862" cy="39382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（一）彼得一世改革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1.背景：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2.改革人：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3.时间：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4.内容：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5.评价：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（二）废除农奴制的改革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1.根本原因：</a:t>
            </a:r>
            <a:r>
              <a:rPr lang="zh-CN" altLang="en-US" sz="1800" u="sng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阻碍了         的发展</a:t>
            </a:r>
            <a:endParaRPr lang="zh-CN" altLang="en-US" sz="1800" u="sng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2.时间：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3.人物：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4.目的：       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5.主要内容：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6.实质：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地主阶级与沙皇勾结起来对农奴的双重压榨和掠夺。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7.性质：                         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8.影响（评价）：            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8194" name="图片 4" descr="timg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83188" y="908050"/>
            <a:ext cx="3960812" cy="3862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图片 174085" descr="比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908050"/>
            <a:ext cx="5003800" cy="3754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TextBox 5"/>
          <p:cNvSpPr txBox="1"/>
          <p:nvPr/>
        </p:nvSpPr>
        <p:spPr>
          <a:xfrm>
            <a:off x="539750" y="4941888"/>
            <a:ext cx="4319588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彼得一世骑士铜像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圣彼得堡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TextBox 6"/>
          <p:cNvSpPr txBox="1"/>
          <p:nvPr/>
        </p:nvSpPr>
        <p:spPr>
          <a:xfrm>
            <a:off x="5364163" y="5300663"/>
            <a:ext cx="36353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俄罗斯的标志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双头鹰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5350" name="矩形 185349"/>
          <p:cNvSpPr/>
          <p:nvPr/>
        </p:nvSpPr>
        <p:spPr>
          <a:xfrm>
            <a:off x="323850" y="763588"/>
            <a:ext cx="8607425" cy="4431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ts val="1200"/>
              </a:spcBef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政治：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建立中央集权的行政体制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ts val="1200"/>
              </a:spcBef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经济：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鼓励兴办手工工场。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ts val="1200"/>
              </a:spcBef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军事：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奖励军功。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ts val="1200"/>
              </a:spcBef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社会：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发展文化教育，改革社会习俗。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TextBox 15"/>
          <p:cNvSpPr txBox="1"/>
          <p:nvPr/>
        </p:nvSpPr>
        <p:spPr>
          <a:xfrm>
            <a:off x="179388" y="115888"/>
            <a:ext cx="381635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彼得一世改革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5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0242" name="Picture 7" descr="tem134-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981075"/>
            <a:ext cx="3733800" cy="480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Box 2"/>
          <p:cNvSpPr txBox="1"/>
          <p:nvPr/>
        </p:nvSpPr>
        <p:spPr>
          <a:xfrm>
            <a:off x="4500563" y="981075"/>
            <a:ext cx="4175125" cy="4832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割胡子，本来是一件微不足道的事情，但在当时的俄国，却是破天荒的大胆举动，是彼得决心在俄国破除陈规陋习，转变人们观念的开端。在他看来，胡须是宗教、迷信、偏见和旧势力的象征。他要带领俄国臣民朝着欧洲的文明方向迈进，就必须先拿胡须开刀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6" name="矩形 190467"/>
          <p:cNvSpPr/>
          <p:nvPr/>
        </p:nvSpPr>
        <p:spPr>
          <a:xfrm>
            <a:off x="179388" y="260350"/>
            <a:ext cx="5256212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dirty="0">
                <a:latin typeface="Arial" panose="020B0604020202020204" pitchFamily="34" charset="0"/>
                <a:ea typeface="黑体" panose="02010609060101010101" pitchFamily="49" charset="-122"/>
              </a:rPr>
              <a:t>彼得一世改革</a:t>
            </a:r>
            <a:endParaRPr lang="zh-CN" altLang="en-US" sz="48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67" name="文本框 190468"/>
          <p:cNvSpPr txBox="1"/>
          <p:nvPr/>
        </p:nvSpPr>
        <p:spPr>
          <a:xfrm>
            <a:off x="733425" y="1557338"/>
            <a:ext cx="157480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8" name="文本框 190469"/>
          <p:cNvSpPr txBox="1"/>
          <p:nvPr/>
        </p:nvSpPr>
        <p:spPr>
          <a:xfrm>
            <a:off x="684213" y="2565400"/>
            <a:ext cx="1573212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影响：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文本框 190471"/>
          <p:cNvSpPr txBox="1"/>
          <p:nvPr/>
        </p:nvSpPr>
        <p:spPr>
          <a:xfrm>
            <a:off x="3400425" y="35782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90474" name="矩形 190473"/>
          <p:cNvSpPr/>
          <p:nvPr/>
        </p:nvSpPr>
        <p:spPr>
          <a:xfrm>
            <a:off x="2195513" y="1557338"/>
            <a:ext cx="66976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自上而下的封建性改革。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0482" name="矩形 190481"/>
          <p:cNvSpPr/>
          <p:nvPr/>
        </p:nvSpPr>
        <p:spPr>
          <a:xfrm>
            <a:off x="179070" y="4466590"/>
            <a:ext cx="90017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、开启了俄国的近代化进程，客观上促进了俄国资本主义的发展。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0483" name="矩形 190482"/>
          <p:cNvSpPr/>
          <p:nvPr/>
        </p:nvSpPr>
        <p:spPr>
          <a:xfrm>
            <a:off x="73025" y="3162300"/>
            <a:ext cx="8702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、增强俄国经济、军事实力，跻身欧洲强国之列；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4" grpId="0"/>
      <p:bldP spid="190482" grpId="0"/>
      <p:bldP spid="1904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2290" name="Picture 2" descr="911901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052513"/>
            <a:ext cx="3816350" cy="2789237"/>
          </a:xfrm>
          <a:prstGeom prst="rect">
            <a:avLst/>
          </a:prstGeom>
          <a:noFill/>
          <a:ln w="317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2291" name="Picture 4" descr="91190107"/>
          <p:cNvPicPr>
            <a:picLocks noChangeAspect="1"/>
          </p:cNvPicPr>
          <p:nvPr/>
        </p:nvPicPr>
        <p:blipFill>
          <a:blip r:embed="rId2"/>
          <a:srcRect t="8089" b="4800"/>
          <a:stretch>
            <a:fillRect/>
          </a:stretch>
        </p:blipFill>
        <p:spPr>
          <a:xfrm>
            <a:off x="5076825" y="981075"/>
            <a:ext cx="3168650" cy="2881313"/>
          </a:xfrm>
          <a:prstGeom prst="rect">
            <a:avLst/>
          </a:prstGeom>
          <a:noFill/>
          <a:ln w="317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04487" name="Rectangle 7"/>
          <p:cNvSpPr/>
          <p:nvPr/>
        </p:nvSpPr>
        <p:spPr>
          <a:xfrm>
            <a:off x="468313" y="3933825"/>
            <a:ext cx="8135937" cy="13843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17—18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世纪，正当西欧国家开始走上资本主义道路的时侯，俄国仍固守</a:t>
            </a:r>
            <a:r>
              <a:rPr lang="zh-CN" altLang="en-US" sz="28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封建的农奴制度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。农奴没有人身自由，可以被买卖，没有土地和财产。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4490" name="Rectangle 10"/>
          <p:cNvSpPr/>
          <p:nvPr/>
        </p:nvSpPr>
        <p:spPr>
          <a:xfrm>
            <a:off x="0" y="5373688"/>
            <a:ext cx="8893175" cy="1066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根本原因：俄国封建农奴制严重阻碍了资本主义的发展。</a:t>
            </a:r>
            <a:endParaRPr lang="zh-CN" altLang="en-US" sz="32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4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 animBg="1"/>
      <p:bldP spid="40449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3314" name="Picture 2" descr="klmy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24400" y="0"/>
            <a:ext cx="4419600" cy="35163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315" name="Group 4"/>
          <p:cNvGrpSpPr/>
          <p:nvPr/>
        </p:nvGrpSpPr>
        <p:grpSpPr>
          <a:xfrm>
            <a:off x="0" y="1989138"/>
            <a:ext cx="9144000" cy="2857500"/>
            <a:chOff x="0" y="1800"/>
            <a:chExt cx="5760" cy="1800"/>
          </a:xfrm>
        </p:grpSpPr>
        <p:sp>
          <p:nvSpPr>
            <p:cNvPr id="13323" name="Rectangle 5"/>
            <p:cNvSpPr/>
            <p:nvPr/>
          </p:nvSpPr>
          <p:spPr>
            <a:xfrm>
              <a:off x="0" y="1800"/>
              <a:ext cx="5760" cy="18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4" name="Rectangle 6"/>
            <p:cNvSpPr/>
            <p:nvPr/>
          </p:nvSpPr>
          <p:spPr>
            <a:xfrm>
              <a:off x="0" y="1800"/>
              <a:ext cx="1728" cy="11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l">
                <a:spcBef>
                  <a:spcPct val="0"/>
                </a:spcBef>
              </a:pPr>
              <a:r>
                <a:rPr lang="zh-CN" altLang="en-US" sz="1000" b="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10600" b="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 </a:t>
              </a:r>
              <a:r>
                <a:rPr lang="zh-CN" altLang="en-US" sz="1000" b="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                                                                                                           </a:t>
              </a:r>
              <a:endParaRPr lang="zh-CN" altLang="en-US" sz="1000" b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3316" name="Group 7"/>
          <p:cNvGrpSpPr/>
          <p:nvPr/>
        </p:nvGrpSpPr>
        <p:grpSpPr>
          <a:xfrm>
            <a:off x="0" y="1773238"/>
            <a:ext cx="9144000" cy="2857500"/>
            <a:chOff x="0" y="1800"/>
            <a:chExt cx="5760" cy="1800"/>
          </a:xfrm>
        </p:grpSpPr>
        <p:sp>
          <p:nvSpPr>
            <p:cNvPr id="13321" name="Rectangle 8"/>
            <p:cNvSpPr/>
            <p:nvPr/>
          </p:nvSpPr>
          <p:spPr>
            <a:xfrm>
              <a:off x="0" y="1800"/>
              <a:ext cx="5760" cy="18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22" name="Rectangle 9"/>
            <p:cNvSpPr/>
            <p:nvPr/>
          </p:nvSpPr>
          <p:spPr>
            <a:xfrm>
              <a:off x="0" y="1800"/>
              <a:ext cx="1728" cy="12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l">
                <a:spcBef>
                  <a:spcPct val="0"/>
                </a:spcBef>
              </a:pPr>
              <a:r>
                <a:rPr lang="zh-CN" altLang="en-US" sz="1000" b="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11400" b="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 </a:t>
              </a:r>
              <a:r>
                <a:rPr lang="zh-CN" altLang="en-US" sz="1000" b="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                                                                                                           </a:t>
              </a:r>
              <a:endParaRPr lang="zh-CN" altLang="en-US" sz="1000" b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13317" name="Picture 10" descr="p73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92613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5515" name="Rectangle 11"/>
          <p:cNvSpPr/>
          <p:nvPr/>
        </p:nvSpPr>
        <p:spPr>
          <a:xfrm>
            <a:off x="468313" y="4797425"/>
            <a:ext cx="81375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直接原因：克里木战争战败，激化了国内的矛盾。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95288" y="3860800"/>
            <a:ext cx="345598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sz="3200" kern="1200" cap="none" spc="0" normalizeH="0" baseline="0" noProof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楷体_GB2312" charset="-122"/>
                <a:cs typeface="Arial" panose="020B0604020202020204" pitchFamily="34" charset="0"/>
              </a:rPr>
              <a:t>俄国：帆船、马车</a:t>
            </a:r>
            <a:endParaRPr kumimoji="0" lang="zh-CN" sz="3200" kern="1200" cap="none" spc="0" normalizeH="0" baseline="0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楷体_GB2312" charset="-122"/>
              <a:cs typeface="Arial" panose="020B0604020202020204" pitchFamily="34" charset="0"/>
            </a:endParaRPr>
          </a:p>
        </p:txBody>
      </p:sp>
      <p:sp>
        <p:nvSpPr>
          <p:cNvPr id="12" name="Text Box 3"/>
          <p:cNvSpPr txBox="1"/>
          <p:nvPr/>
        </p:nvSpPr>
        <p:spPr>
          <a:xfrm>
            <a:off x="3995738" y="3860800"/>
            <a:ext cx="46085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x-none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英国法国：汽船、铁路</a:t>
            </a:r>
            <a:endParaRPr lang="zh-CN" altLang="x-none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5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5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2370" name="Text Box 2"/>
          <p:cNvSpPr txBox="1">
            <a:spLocks noChangeArrowheads="1"/>
          </p:cNvSpPr>
          <p:nvPr/>
        </p:nvSpPr>
        <p:spPr bwMode="auto">
          <a:xfrm>
            <a:off x="468313" y="549275"/>
            <a:ext cx="4032250" cy="2800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l" defTabSz="914400">
              <a:buClrTx/>
              <a:buSzTx/>
              <a:buFontTx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迷你简启体" pitchFamily="1" charset="-122"/>
                <a:ea typeface="迷你简启体" pitchFamily="1" charset="-122"/>
                <a:cs typeface="Arial" panose="020B0604020202020204" pitchFamily="34" charset="0"/>
              </a:rPr>
              <a:t>    </a:t>
            </a:r>
            <a:r>
              <a:rPr kumimoji="0" lang="zh-CN" altLang="en-US" sz="3600" kern="1200" cap="none" spc="0" normalizeH="0" baseline="0" noProof="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与其等农民自下而上起来解放自己，不如自上而下解放农民。</a:t>
            </a:r>
            <a:r>
              <a:rPr kumimoji="0" lang="zh-CN" altLang="en-US" sz="3600" kern="120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       </a:t>
            </a:r>
            <a:r>
              <a:rPr kumimoji="0" lang="en-US" altLang="zh-CN" sz="3200" kern="1200" cap="none" spc="0" normalizeH="0" baseline="0" noProof="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/>
                <a:ea typeface="迷你简启体" pitchFamily="1" charset="-122"/>
                <a:cs typeface="Arial" panose="020B0604020202020204" pitchFamily="34" charset="0"/>
              </a:rPr>
              <a:t>——</a:t>
            </a:r>
            <a:r>
              <a:rPr kumimoji="0" lang="zh-CN" altLang="en-US" sz="3200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迷你简启体" pitchFamily="1" charset="-122"/>
                <a:ea typeface="迷你简启体" pitchFamily="1" charset="-122"/>
                <a:cs typeface="Arial" panose="020B0604020202020204" pitchFamily="34" charset="0"/>
              </a:rPr>
              <a:t>沙皇亚历山大二世  </a:t>
            </a:r>
            <a:endParaRPr kumimoji="0" lang="zh-CN" altLang="en-US" sz="3200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迷你简启体" pitchFamily="1" charset="-122"/>
              <a:ea typeface="迷你简启体" pitchFamily="1" charset="-122"/>
              <a:cs typeface="Arial" panose="020B0604020202020204" pitchFamily="34" charset="0"/>
            </a:endParaRPr>
          </a:p>
        </p:txBody>
      </p:sp>
      <p:graphicFrame>
        <p:nvGraphicFramePr>
          <p:cNvPr id="1026" name="Object 3"/>
          <p:cNvGraphicFramePr/>
          <p:nvPr/>
        </p:nvGraphicFramePr>
        <p:xfrm>
          <a:off x="4953000" y="228600"/>
          <a:ext cx="3381375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486025" imgH="2838450" progId="Paint.Picture">
                  <p:embed/>
                </p:oleObj>
              </mc:Choice>
              <mc:Fallback>
                <p:oleObj name="" r:id="rId1" imgW="2486025" imgH="283845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53000" y="228600"/>
                        <a:ext cx="3381375" cy="358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7"/>
          <p:cNvSpPr txBox="1"/>
          <p:nvPr/>
        </p:nvSpPr>
        <p:spPr>
          <a:xfrm>
            <a:off x="395288" y="4581525"/>
            <a:ext cx="8280400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改革的目的：巩固统治，缓和阶级矛盾，避免人民革命。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4418" name="Rectangle 2"/>
          <p:cNvSpPr/>
          <p:nvPr/>
        </p:nvSpPr>
        <p:spPr>
          <a:xfrm>
            <a:off x="2960688" y="2288223"/>
            <a:ext cx="5562600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①农奴获得人身自由；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②农奴在获得人身自由的同时，通过赎买的方式获得一块“份地”；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4419" name="AutoShape 3"/>
          <p:cNvSpPr/>
          <p:nvPr/>
        </p:nvSpPr>
        <p:spPr>
          <a:xfrm>
            <a:off x="2484438" y="1989138"/>
            <a:ext cx="304800" cy="3048000"/>
          </a:xfrm>
          <a:prstGeom prst="leftBrace">
            <a:avLst>
              <a:gd name="adj1" fmla="val 83333"/>
              <a:gd name="adj2" fmla="val 50000"/>
            </a:avLst>
          </a:prstGeom>
          <a:noFill/>
          <a:ln w="889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4420" name="Rectangle 4"/>
          <p:cNvSpPr/>
          <p:nvPr/>
        </p:nvSpPr>
        <p:spPr>
          <a:xfrm>
            <a:off x="179388" y="3068638"/>
            <a:ext cx="224155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改革内容</a:t>
            </a:r>
            <a:endParaRPr lang="zh-CN" altLang="en-US" sz="40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1" name="Rectangle 5"/>
          <p:cNvSpPr/>
          <p:nvPr/>
        </p:nvSpPr>
        <p:spPr>
          <a:xfrm>
            <a:off x="107950" y="404813"/>
            <a:ext cx="8820150" cy="661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7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</a:t>
            </a:r>
            <a:r>
              <a:rPr lang="zh-CN" altLang="en-US" sz="37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废除农奴制</a:t>
            </a:r>
            <a:r>
              <a:rPr lang="zh-CN" altLang="en-US" sz="37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改革的内容（</a:t>
            </a:r>
            <a:r>
              <a:rPr lang="en-US" altLang="zh-CN" sz="37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37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年改革）</a:t>
            </a:r>
            <a:endParaRPr lang="zh-CN" altLang="en-US" sz="37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4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4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4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18" grpId="0"/>
      <p:bldP spid="444419" grpId="0" animBg="1"/>
      <p:bldP spid="4444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250825" y="476250"/>
            <a:ext cx="8893175" cy="286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x-none" sz="36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请你们相信，为了保护地主的利益</a:t>
            </a:r>
            <a:r>
              <a:rPr lang="zh-CN" altLang="zh-CN" sz="36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x-none" sz="36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凡是能做的一切都做到了。</a:t>
            </a:r>
            <a:endParaRPr lang="zh-CN" altLang="x-none" sz="36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36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</a:t>
            </a:r>
            <a:r>
              <a:rPr lang="zh-CN" altLang="zh-CN" sz="36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x-none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亚历山大二世</a:t>
            </a:r>
            <a:endParaRPr lang="zh-CN" altLang="x-none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x-none" sz="3600" dirty="0">
                <a:latin typeface="黑体" panose="02010609060101010101" pitchFamily="49" charset="-122"/>
                <a:ea typeface="黑体" panose="02010609060101010101" pitchFamily="49" charset="-122"/>
              </a:rPr>
              <a:t>沙皇的这段话是什么意思？说明了什么？</a:t>
            </a:r>
            <a:endParaRPr lang="zh-CN" altLang="x-none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323850" y="3644900"/>
            <a:ext cx="8569325" cy="3046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zh-CN" sz="3200" dirty="0">
                <a:solidFill>
                  <a:schemeClr val="tx2"/>
                </a:solidFill>
                <a:latin typeface="Verdana" panose="020B0604030504040204" pitchFamily="34" charset="0"/>
              </a:rPr>
              <a:t>    </a:t>
            </a:r>
            <a:r>
              <a:rPr lang="zh-CN" altLang="x-none" sz="3600" dirty="0">
                <a:solidFill>
                  <a:srgbClr val="0000FF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这段话说明改革最大限度地</a:t>
            </a:r>
            <a:r>
              <a:rPr lang="zh-CN" altLang="x-none" sz="3600" dirty="0">
                <a:solidFill>
                  <a:srgbClr val="FF33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维护了地主阶级的利益。</a:t>
            </a:r>
            <a:r>
              <a:rPr lang="zh-CN" altLang="x-none" sz="3600" dirty="0">
                <a:solidFill>
                  <a:srgbClr val="0000FF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沙皇的话说明农奴制改革</a:t>
            </a:r>
            <a:r>
              <a:rPr lang="zh-CN" altLang="x-none" sz="3600" dirty="0">
                <a:solidFill>
                  <a:srgbClr val="FF33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实质上是沙皇政府和地主阶级勾结起来对农民进行的敲诈和掠夺。</a:t>
            </a:r>
            <a:endParaRPr lang="zh-CN" altLang="x-none" sz="3600" dirty="0">
              <a:solidFill>
                <a:srgbClr val="FF3300"/>
              </a:solidFill>
              <a:latin typeface="Verdana" panose="020B0604030504040204" pitchFamily="34" charset="0"/>
              <a:ea typeface="黑体" panose="02010609060101010101" pitchFamily="49" charset="-122"/>
            </a:endParaRPr>
          </a:p>
          <a:p>
            <a:endParaRPr lang="zh-CN" altLang="zh-CN" sz="32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Text Box 3"/>
          <p:cNvSpPr txBox="1"/>
          <p:nvPr/>
        </p:nvSpPr>
        <p:spPr>
          <a:xfrm>
            <a:off x="5580063" y="476250"/>
            <a:ext cx="549275" cy="24796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沙皇亚历山大二世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387" name="Picture 7" descr="p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56325" y="0"/>
            <a:ext cx="2633663" cy="3984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6541" name="Text Box 13"/>
          <p:cNvSpPr txBox="1">
            <a:spLocks noChangeArrowheads="1"/>
          </p:cNvSpPr>
          <p:nvPr/>
        </p:nvSpPr>
        <p:spPr bwMode="auto">
          <a:xfrm>
            <a:off x="323850" y="188913"/>
            <a:ext cx="1908175" cy="5191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1" lang="zh-CN" altLang="en-US" sz="2800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历史作用</a:t>
            </a:r>
            <a:r>
              <a:rPr kumimoji="1" lang="en-US" altLang="zh-CN" sz="2800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:</a:t>
            </a:r>
            <a:endParaRPr kumimoji="1" lang="en-US" altLang="zh-CN" sz="2800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6389" name="Text Box 14"/>
          <p:cNvSpPr txBox="1"/>
          <p:nvPr/>
        </p:nvSpPr>
        <p:spPr>
          <a:xfrm>
            <a:off x="179388" y="765175"/>
            <a:ext cx="5184775" cy="953135"/>
          </a:xfrm>
          <a:prstGeom prst="rect">
            <a:avLst/>
          </a:prstGeom>
          <a:solidFill>
            <a:srgbClr val="FFFFFF"/>
          </a:solidFill>
          <a:ln w="317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进步作用：俄国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废除了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农奴制，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走上了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发展资本主义的道路。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0" name="Text Box 17"/>
          <p:cNvSpPr txBox="1"/>
          <p:nvPr/>
        </p:nvSpPr>
        <p:spPr>
          <a:xfrm>
            <a:off x="250825" y="3141663"/>
            <a:ext cx="5761038" cy="1938020"/>
          </a:xfrm>
          <a:prstGeom prst="rect">
            <a:avLst/>
          </a:prstGeom>
          <a:noFill/>
          <a:ln w="317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局限性：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经济上：农民背上了更为沉重的经济包袱。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政治上：沙皇俄国的专制制度并没有发生本质性的改变。沙皇俄国的近代化步伐依然沉重而缓慢。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1" name="Rectangle 18"/>
          <p:cNvSpPr/>
          <p:nvPr/>
        </p:nvSpPr>
        <p:spPr>
          <a:xfrm>
            <a:off x="250825" y="5157788"/>
            <a:ext cx="85693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性质：是一次自上而下的资产阶级性质的改革。</a:t>
            </a:r>
            <a:endParaRPr lang="zh-CN" altLang="en-US" sz="36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Box 1"/>
          <p:cNvSpPr txBox="1"/>
          <p:nvPr/>
        </p:nvSpPr>
        <p:spPr>
          <a:xfrm>
            <a:off x="107950" y="115888"/>
            <a:ext cx="34559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相同点：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TextBox 2"/>
          <p:cNvSpPr txBox="1"/>
          <p:nvPr/>
        </p:nvSpPr>
        <p:spPr>
          <a:xfrm>
            <a:off x="107950" y="765175"/>
            <a:ext cx="8785225" cy="5016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、改革的方式相同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（都是沙皇自上而下的改革）</a:t>
            </a:r>
            <a:endParaRPr lang="en-US" altLang="zh-CN" sz="4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、影响相同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（都促进了俄国资本主义的发展。彼得一世的改革，为俄国资本主义的发展准备了有利条件；废除农奴制改革，俄国走上了资本主义发展道路。推动了俄国的进步；增强了俄国的经济实力。）</a:t>
            </a:r>
            <a:endParaRPr lang="en-US" altLang="zh-CN" sz="4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70" name="TextBox 1"/>
          <p:cNvSpPr txBox="1"/>
          <p:nvPr/>
        </p:nvSpPr>
        <p:spPr>
          <a:xfrm>
            <a:off x="0" y="115888"/>
            <a:ext cx="2303463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TextBox 2"/>
          <p:cNvSpPr txBox="1"/>
          <p:nvPr/>
        </p:nvSpPr>
        <p:spPr>
          <a:xfrm>
            <a:off x="107950" y="765175"/>
            <a:ext cx="8928100" cy="5262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、背景不同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（彼得一世改革在于改变俄国落后面貌；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年改革，是俄国农奴制出现严重危机）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、改革内容不同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（彼得一世改革主要是加强中央集权，扩大军事力量，发展经济，推动学校教育，改革社会习俗，丝毫未触动农奴制度；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年改革内容主要是废除农奴制度。）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、改革性质不同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（彼得一世改革属于封建地主阶级性质的改革，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年改革属于资产阶级性质的改革。 ）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spcBef>
                <a:spcPct val="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、影响不同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（彼得一世的改革加强了俄国农奴制度，增强了国力，使俄国走上扩张侵略道路；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年改革虽然很不彻底，但使俄国走上资本主义道路，是俄国历史上的一个重大转折点。 ）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2" name="TextBox 1"/>
          <p:cNvSpPr txBox="1"/>
          <p:nvPr/>
        </p:nvSpPr>
        <p:spPr>
          <a:xfrm>
            <a:off x="26035" y="99378"/>
            <a:ext cx="51133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知识整合：俄国的改革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TextBox 2"/>
          <p:cNvSpPr txBox="1"/>
          <p:nvPr/>
        </p:nvSpPr>
        <p:spPr>
          <a:xfrm>
            <a:off x="263208" y="1042670"/>
            <a:ext cx="8424862" cy="5477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（一）彼得一世改革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1.背景：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俄国的落后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2.改革人：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彼得一世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3.时间：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</a:t>
            </a:r>
            <a:endParaRPr lang="zh-CN" altLang="en-US" sz="1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4.内容：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政治：建立中央集权的行政体制。        经济：鼓励兴办手工工场。</a:t>
            </a:r>
            <a:endParaRPr lang="zh-CN" altLang="en-US" sz="1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军事：奖励军功。社会：发展文化教育，改革社会习俗。</a:t>
            </a:r>
            <a:endParaRPr lang="zh-CN" altLang="en-US" sz="1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5.评价：</a:t>
            </a:r>
            <a:r>
              <a:rPr lang="zh-CN" altLang="en-US" sz="18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是一次自上而下的封建性质的改革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，增强了俄国的经济、军事实力，开启了俄国近代化进程。客观上促进了俄国资本主义的发展。农奴制进一步强化。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（二）废除农奴制的改革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1.根本原因：</a:t>
            </a:r>
            <a:r>
              <a:rPr lang="zh-CN" altLang="en-US" sz="1800" u="sng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18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封建农奴制 阻碍了俄国资本主义的发展</a:t>
            </a:r>
            <a:endParaRPr lang="zh-CN" altLang="en-US" sz="1800" u="sng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2.时间： 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3.人物：  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亚历山大二世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4.目的：</a:t>
            </a:r>
            <a:r>
              <a:rPr lang="zh-CN" altLang="en-US" sz="18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巩固统治，缓和阶级矛盾，避免人民革命。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5.主要内容：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农奴获得人身自由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农奴在获得自由的同时获得一块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份地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，但必须出钱赎买。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6.实质：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地主阶级与沙皇勾结起来对农奴的双重压榨和掠夺。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7.性质：   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自上而下的资产阶级性质的改革 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8.影响（评价）：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进步性： 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俄国废除了农奴制，走上了发展资本主义的道路。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</a:t>
            </a:r>
            <a:r>
              <a:rPr lang="en-US" altLang="zh-CN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	        </a:t>
            </a: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局限性：1.经济上：农民背上了更为沉重的经济包袱。</a:t>
            </a:r>
            <a:endParaRPr lang="zh-CN" altLang="en-US" sz="1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ts val="2000"/>
              </a:lnSpc>
              <a:spcBef>
                <a:spcPts val="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2.政治上：沙皇俄国的专制制度并没有发生本质性的改变。沙皇俄国的近代化步伐依然沉重而缓慢。      </a:t>
            </a:r>
            <a:r>
              <a:rPr lang="zh-CN" altLang="en-US" sz="1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</a:t>
            </a:r>
            <a:endParaRPr lang="zh-CN" altLang="en-US" sz="1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2409</Words>
  <Application>WPS 演示</Application>
  <PresentationFormat>全屏显示(4:3)</PresentationFormat>
  <Paragraphs>127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1" baseType="lpstr">
      <vt:lpstr>Arial</vt:lpstr>
      <vt:lpstr>宋体</vt:lpstr>
      <vt:lpstr>Wingdings</vt:lpstr>
      <vt:lpstr>Calibri</vt:lpstr>
      <vt:lpstr>黑体</vt:lpstr>
      <vt:lpstr>Times New Roman</vt:lpstr>
      <vt:lpstr>楷体_GB2312</vt:lpstr>
      <vt:lpstr>迷你简启体</vt:lpstr>
      <vt:lpstr>Arial</vt:lpstr>
      <vt:lpstr>Verdana</vt:lpstr>
      <vt:lpstr>微软雅黑</vt:lpstr>
      <vt:lpstr>Arial Unicode MS</vt:lpstr>
      <vt:lpstr>新宋体</vt:lpstr>
      <vt:lpstr>Office 主题</vt:lpstr>
      <vt:lpstr>1_Office 主题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 PowerTemplate</dc:title>
  <dc:creator>雨林木风</dc:creator>
  <cp:lastModifiedBy>相忘于江湖</cp:lastModifiedBy>
  <cp:revision>629</cp:revision>
  <dcterms:created xsi:type="dcterms:W3CDTF">2012-07-02T02:34:00Z</dcterms:created>
  <dcterms:modified xsi:type="dcterms:W3CDTF">2018-10-23T12:41:02Z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