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54FA25-74C9-4E37-9037-240A23AE041E}" type="datetimeFigureOut">
              <a:rPr lang="zh-CN" altLang="en-US" smtClean="0"/>
              <a:t>2019/11/5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4627CF-15D5-4890-A9C4-F09081CEF0C8}" type="slidenum">
              <a:rPr lang="zh-CN" altLang="en-US" smtClean="0"/>
              <a:t>‹#›</a:t>
            </a:fld>
            <a:endParaRPr lang="zh-CN" altLang="en-US"/>
          </a:p>
        </p:txBody>
      </p:sp>
    </p:spTree>
    <p:extLst>
      <p:ext uri="{BB962C8B-B14F-4D97-AF65-F5344CB8AC3E}">
        <p14:creationId xmlns:p14="http://schemas.microsoft.com/office/powerpoint/2010/main" val="2295896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ECE4C4F9-ED25-4BCF-A5F6-3018E56B00F0}" type="slidenum">
              <a:rPr lang="zh-CN" altLang="en-US" smtClean="0"/>
              <a:pPr>
                <a:defRPr/>
              </a:pPr>
              <a:t>21</a:t>
            </a:fld>
            <a:endParaRPr lang="en-US" altLang="zh-CN"/>
          </a:p>
        </p:txBody>
      </p:sp>
    </p:spTree>
    <p:extLst>
      <p:ext uri="{BB962C8B-B14F-4D97-AF65-F5344CB8AC3E}">
        <p14:creationId xmlns:p14="http://schemas.microsoft.com/office/powerpoint/2010/main" val="2025639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p:spPr>
        <p:txBody>
          <a:bodyPr/>
          <a:lstStyle/>
          <a:p>
            <a:endParaRPr lang="zh-CN" altLang="en-US"/>
          </a:p>
        </p:txBody>
      </p:sp>
      <p:sp>
        <p:nvSpPr>
          <p:cNvPr id="4" name="日期占位符 3"/>
          <p:cNvSpPr>
            <a:spLocks noGrp="1"/>
          </p:cNvSpPr>
          <p:nvPr>
            <p:ph type="dt" sz="half" idx="10"/>
          </p:nvPr>
        </p:nvSpPr>
        <p:spPr>
          <a:xfrm>
            <a:off x="457200" y="6245225"/>
            <a:ext cx="2133600" cy="476250"/>
          </a:xfrm>
        </p:spPr>
        <p:txBody>
          <a:bodyPr/>
          <a:lstStyle>
            <a:lvl1pPr>
              <a:defRPr/>
            </a:lvl1pPr>
          </a:lstStyle>
          <a:p>
            <a:endParaRPr lang="zh-CN" altLang="zh-CN"/>
          </a:p>
        </p:txBody>
      </p:sp>
      <p:sp>
        <p:nvSpPr>
          <p:cNvPr id="5" name="页脚占位符 4"/>
          <p:cNvSpPr>
            <a:spLocks noGrp="1"/>
          </p:cNvSpPr>
          <p:nvPr>
            <p:ph type="ftr" sz="quarter" idx="11"/>
          </p:nvPr>
        </p:nvSpPr>
        <p:spPr>
          <a:xfrm>
            <a:off x="3124200" y="6245225"/>
            <a:ext cx="2895600" cy="476250"/>
          </a:xfrm>
        </p:spPr>
        <p:txBody>
          <a:bodyPr/>
          <a:lstStyle>
            <a:lvl1pPr>
              <a:defRPr/>
            </a:lvl1pPr>
          </a:lstStyle>
          <a:p>
            <a:endParaRPr lang="zh-CN" altLang="zh-CN"/>
          </a:p>
        </p:txBody>
      </p:sp>
      <p:sp>
        <p:nvSpPr>
          <p:cNvPr id="6" name="灯片编号占位符 5"/>
          <p:cNvSpPr>
            <a:spLocks noGrp="1"/>
          </p:cNvSpPr>
          <p:nvPr>
            <p:ph type="sldNum" sz="quarter" idx="12"/>
          </p:nvPr>
        </p:nvSpPr>
        <p:spPr>
          <a:xfrm>
            <a:off x="6553200" y="6245225"/>
            <a:ext cx="2133600" cy="476250"/>
          </a:xfrm>
        </p:spPr>
        <p:txBody>
          <a:bodyPr/>
          <a:lstStyle>
            <a:lvl1pPr>
              <a:defRPr/>
            </a:lvl1pPr>
          </a:lstStyle>
          <a:p>
            <a:fld id="{F7E945F2-5F8B-4BBE-B7D7-514D88A41B9E}" type="slidenum">
              <a:rPr lang="zh-CN" altLang="zh-CN"/>
              <a:pPr/>
              <a:t>‹#›</a:t>
            </a:fld>
            <a:endParaRPr lang="zh-CN" altLang="zh-CN"/>
          </a:p>
        </p:txBody>
      </p:sp>
    </p:spTree>
    <p:extLst>
      <p:ext uri="{BB962C8B-B14F-4D97-AF65-F5344CB8AC3E}">
        <p14:creationId xmlns:p14="http://schemas.microsoft.com/office/powerpoint/2010/main" val="36620622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2840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2019/11/5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12&#12289;13&#35838;/Local%20Settings/Temp/Rar$DI00.875/&#36763;&#20133;&#38761;&#21629;&#65288;&#35838;&#20214;&#65289;.ppt"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slide" Target="slide1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对象 3073"/>
          <p:cNvGraphicFramePr>
            <a:graphicFrameLocks/>
          </p:cNvGraphicFramePr>
          <p:nvPr/>
        </p:nvGraphicFramePr>
        <p:xfrm>
          <a:off x="762000" y="0"/>
          <a:ext cx="7620000" cy="6858000"/>
        </p:xfrm>
        <a:graphic>
          <a:graphicData uri="http://schemas.openxmlformats.org/presentationml/2006/ole">
            <mc:AlternateContent xmlns:mc="http://schemas.openxmlformats.org/markup-compatibility/2006">
              <mc:Choice xmlns:v="urn:schemas-microsoft-com:vml" Requires="v">
                <p:oleObj spid="_x0000_s1032" r:id="rId3" imgW="3467584" imgH="5200000" progId="Paint.Picture">
                  <p:embed/>
                </p:oleObj>
              </mc:Choice>
              <mc:Fallback>
                <p:oleObj r:id="rId3" imgW="3467584" imgH="5200000" progId="Paint.Picture">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0"/>
                        <a:ext cx="7620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pic>
        <p:nvPicPr>
          <p:cNvPr id="2051" name="图片 3074" descr="未命名"/>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3200400"/>
            <a:ext cx="76200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矩形 3075"/>
          <p:cNvSpPr>
            <a:spLocks noChangeArrowheads="1" noChangeShapeType="1" noTextEdit="1"/>
          </p:cNvSpPr>
          <p:nvPr/>
        </p:nvSpPr>
        <p:spPr bwMode="auto">
          <a:xfrm>
            <a:off x="1397000" y="1219200"/>
            <a:ext cx="6096000" cy="1752600"/>
          </a:xfrm>
          <a:prstGeom prst="rect">
            <a:avLst/>
          </a:prstGeom>
        </p:spPr>
        <p:txBody>
          <a:bodyPr wrap="none" fromWordArt="1">
            <a:prstTxWarp prst="textPlain">
              <a:avLst>
                <a:gd name="adj" fmla="val 50000"/>
              </a:avLst>
            </a:prstTxWarp>
          </a:bodyPr>
          <a:lstStyle/>
          <a:p>
            <a:pPr algn="ctr"/>
            <a:r>
              <a:rPr lang="zh-CN" altLang="en-US" sz="4000" b="1" kern="10">
                <a:ln w="19050">
                  <a:solidFill>
                    <a:srgbClr val="99CCFF"/>
                  </a:solidFill>
                  <a:round/>
                  <a:headEnd/>
                  <a:tailEnd/>
                </a:ln>
                <a:solidFill>
                  <a:srgbClr val="0066CC"/>
                </a:solidFill>
                <a:effectLst>
                  <a:outerShdw dist="35921" dir="2700000" algn="ctr" rotWithShape="0">
                    <a:srgbClr val="990000"/>
                  </a:outerShdw>
                </a:effectLst>
                <a:latin typeface="华文行楷"/>
                <a:ea typeface="华文行楷"/>
              </a:rPr>
              <a:t>辛亥革命</a:t>
            </a:r>
          </a:p>
        </p:txBody>
      </p:sp>
    </p:spTree>
    <p:extLst>
      <p:ext uri="{BB962C8B-B14F-4D97-AF65-F5344CB8AC3E}">
        <p14:creationId xmlns:p14="http://schemas.microsoft.com/office/powerpoint/2010/main" val="4083231121"/>
      </p:ext>
    </p:extLst>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矩形 62938"/>
          <p:cNvSpPr>
            <a:spLocks noChangeArrowheads="1"/>
          </p:cNvSpPr>
          <p:nvPr/>
        </p:nvSpPr>
        <p:spPr bwMode="auto">
          <a:xfrm>
            <a:off x="107504" y="4653136"/>
            <a:ext cx="8888859"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711200" algn="just">
              <a:lnSpc>
                <a:spcPct val="150000"/>
              </a:lnSpc>
              <a:spcBef>
                <a:spcPct val="50000"/>
              </a:spcBef>
              <a:buFont typeface="Arial" pitchFamily="34" charset="0"/>
              <a:buNone/>
            </a:pPr>
            <a:r>
              <a:rPr lang="zh-CN" altLang="en-US" sz="3200" b="1" dirty="0" smtClean="0">
                <a:latin typeface="Times New Roman" pitchFamily="18" charset="0"/>
                <a:ea typeface="仿宋_GB2312" pitchFamily="49" charset="-122"/>
              </a:rPr>
              <a:t>了解孙中山三民主义的基本内容，理解辛亥革命与中华民国建立对中国结束帝制、建立民国的意义及局限性。</a:t>
            </a:r>
            <a:endParaRPr lang="zh-CN" altLang="en-US" sz="3200" b="1" dirty="0">
              <a:latin typeface="Times New Roman" pitchFamily="18" charset="0"/>
              <a:ea typeface="仿宋_GB2312" pitchFamily="49" charset="-122"/>
            </a:endParaRPr>
          </a:p>
          <a:p>
            <a:pPr indent="711200" algn="just">
              <a:lnSpc>
                <a:spcPct val="150000"/>
              </a:lnSpc>
              <a:spcBef>
                <a:spcPct val="50000"/>
              </a:spcBef>
              <a:buFont typeface="Arial" pitchFamily="34" charset="0"/>
              <a:buNone/>
            </a:pPr>
            <a:endParaRPr lang="zh-CN" altLang="en-US" sz="3200" b="1" dirty="0">
              <a:latin typeface="Times New Roman" pitchFamily="18" charset="0"/>
              <a:ea typeface="仿宋_GB2312" pitchFamily="49" charset="-122"/>
            </a:endParaRPr>
          </a:p>
        </p:txBody>
      </p:sp>
      <p:sp>
        <p:nvSpPr>
          <p:cNvPr id="3075" name="文本框 62995"/>
          <p:cNvSpPr txBox="1">
            <a:spLocks noChangeArrowheads="1"/>
          </p:cNvSpPr>
          <p:nvPr/>
        </p:nvSpPr>
        <p:spPr bwMode="auto">
          <a:xfrm>
            <a:off x="8580438" y="2225675"/>
            <a:ext cx="41592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b="1">
                <a:solidFill>
                  <a:schemeClr val="bg1"/>
                </a:solidFill>
                <a:ea typeface="黑体" pitchFamily="49" charset="-122"/>
              </a:rPr>
              <a:t>       </a:t>
            </a:r>
            <a:r>
              <a:rPr lang="zh-CN" altLang="en-US" b="1">
                <a:solidFill>
                  <a:schemeClr val="bg1"/>
                </a:solidFill>
                <a:ea typeface="黑体" pitchFamily="49" charset="-122"/>
              </a:rPr>
              <a:t>栏目链接</a:t>
            </a:r>
          </a:p>
        </p:txBody>
      </p:sp>
      <p:pic>
        <p:nvPicPr>
          <p:cNvPr id="3076" name="图片 56362" descr="课标要求副本"/>
          <p:cNvPicPr>
            <a:picLocks noChangeAspect="1" noChangeArrowheads="1"/>
          </p:cNvPicPr>
          <p:nvPr/>
        </p:nvPicPr>
        <p:blipFill>
          <a:blip r:embed="rId2">
            <a:extLst>
              <a:ext uri="{BEBA8EAE-BF5A-486C-A8C5-ECC9F3942E4B}">
                <a14:imgProps xmlns:a14="http://schemas.microsoft.com/office/drawing/2010/main">
                  <a14:imgLayer r:embed="rId3">
                    <a14:imgEffect>
                      <a14:artisticPlasticWrap/>
                    </a14:imgEffect>
                  </a14:imgLayer>
                </a14:imgProps>
              </a:ext>
              <a:ext uri="{28A0092B-C50C-407E-A947-70E740481C1C}">
                <a14:useLocalDpi xmlns:a14="http://schemas.microsoft.com/office/drawing/2010/main" val="0"/>
              </a:ext>
            </a:extLst>
          </a:blip>
          <a:srcRect/>
          <a:stretch>
            <a:fillRect/>
          </a:stretch>
        </p:blipFill>
        <p:spPr bwMode="auto">
          <a:xfrm>
            <a:off x="712788" y="527050"/>
            <a:ext cx="8016875" cy="369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264565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2124075" y="549275"/>
            <a:ext cx="3740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zh-CN" sz="4000" b="1" dirty="0">
                <a:solidFill>
                  <a:srgbClr val="FF0000"/>
                </a:solidFill>
                <a:latin typeface="Times New Roman" pitchFamily="18" charset="0"/>
                <a:ea typeface="隶书" pitchFamily="49" charset="-122"/>
              </a:rPr>
              <a:t>辛亥革命的概念</a:t>
            </a:r>
          </a:p>
        </p:txBody>
      </p:sp>
      <p:pic>
        <p:nvPicPr>
          <p:cNvPr id="6147" name="Picture 3"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75" y="1196975"/>
            <a:ext cx="7391400"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字方塊 2"/>
          <p:cNvSpPr txBox="1"/>
          <p:nvPr/>
        </p:nvSpPr>
        <p:spPr>
          <a:xfrm>
            <a:off x="7036" y="3748207"/>
            <a:ext cx="9029460" cy="3416320"/>
          </a:xfrm>
          <a:prstGeom prst="rect">
            <a:avLst/>
          </a:prstGeom>
          <a:noFill/>
        </p:spPr>
        <p:txBody>
          <a:bodyPr wrap="square" rtlCol="0">
            <a:spAutoFit/>
          </a:bodyPr>
          <a:lstStyle/>
          <a:p>
            <a:r>
              <a:rPr lang="zh-CN" altLang="en-US" sz="3200" b="1" dirty="0" smtClean="0">
                <a:solidFill>
                  <a:srgbClr val="0000FF"/>
                </a:solidFill>
                <a:latin typeface="黑体" panose="02010609060101010101" charset="-122"/>
                <a:ea typeface="黑体" panose="02010609060101010101" charset="-122"/>
                <a:cs typeface="黑体" panose="02010609060101010101" charset="-122"/>
              </a:rPr>
              <a:t>辛亥革命，广义上指</a:t>
            </a:r>
            <a:r>
              <a:rPr lang="zh-CN" altLang="en-US" sz="3200" b="1" dirty="0" smtClean="0">
                <a:latin typeface="黑体" panose="02010609060101010101" charset="-122"/>
                <a:ea typeface="黑体" panose="02010609060101010101" charset="-122"/>
                <a:cs typeface="黑体" panose="02010609060101010101" charset="-122"/>
              </a:rPr>
              <a:t>自</a:t>
            </a:r>
            <a:r>
              <a:rPr lang="en-US" altLang="zh-CN" sz="3200" b="1" dirty="0">
                <a:latin typeface="黑体" panose="02010609060101010101" charset="-122"/>
                <a:ea typeface="黑体" panose="02010609060101010101" charset="-122"/>
                <a:cs typeface="黑体" panose="02010609060101010101" charset="-122"/>
              </a:rPr>
              <a:t>19</a:t>
            </a:r>
            <a:r>
              <a:rPr lang="zh-CN" altLang="en-US" sz="3200" b="1" dirty="0" smtClean="0">
                <a:latin typeface="黑体" panose="02010609060101010101" charset="-122"/>
                <a:ea typeface="黑体" panose="02010609060101010101" charset="-122"/>
                <a:cs typeface="黑体" panose="02010609060101010101" charset="-122"/>
              </a:rPr>
              <a:t>世纪末</a:t>
            </a:r>
            <a:r>
              <a:rPr lang="zh-CN" altLang="en-US" sz="3200" b="1" dirty="0" smtClean="0">
                <a:latin typeface="黑体" panose="02010609060101010101" charset="-122"/>
                <a:ea typeface="黑体" panose="02010609060101010101" charset="-122"/>
                <a:cs typeface="黑体" panose="02010609060101010101" charset="-122"/>
                <a:sym typeface="+mn-ea"/>
              </a:rPr>
              <a:t>以</a:t>
            </a:r>
            <a:r>
              <a:rPr lang="zh-CN" altLang="en-US" sz="3200" b="1" dirty="0">
                <a:latin typeface="黑体" panose="02010609060101010101" charset="-122"/>
                <a:ea typeface="黑体" panose="02010609060101010101" charset="-122"/>
                <a:cs typeface="黑体" panose="02010609060101010101" charset="-122"/>
                <a:sym typeface="+mn-ea"/>
              </a:rPr>
              <a:t>孙中山为代表的资产阶级革命派为推翻清王朝，建立资产阶级民主共和国而进行的一系列的革命运动。</a:t>
            </a:r>
            <a:endParaRPr lang="zh-CN" altLang="en-US" sz="3200" b="1" dirty="0">
              <a:latin typeface="黑体" panose="02010609060101010101" charset="-122"/>
              <a:ea typeface="黑体" panose="02010609060101010101" charset="-122"/>
              <a:cs typeface="黑体" panose="02010609060101010101" charset="-122"/>
            </a:endParaRPr>
          </a:p>
          <a:p>
            <a:r>
              <a:rPr lang="zh-CN" altLang="en-US" sz="3200" b="1" dirty="0" smtClean="0">
                <a:solidFill>
                  <a:srgbClr val="0000FF"/>
                </a:solidFill>
                <a:latin typeface="黑体" panose="02010609060101010101" charset="-122"/>
                <a:ea typeface="黑体" panose="02010609060101010101" charset="-122"/>
                <a:cs typeface="黑体" panose="02010609060101010101" charset="-122"/>
              </a:rPr>
              <a:t>辛亥革命，狭义上指</a:t>
            </a:r>
            <a:r>
              <a:rPr lang="zh-CN" altLang="en-US" sz="3200" b="1" dirty="0">
                <a:latin typeface="黑体" panose="02010609060101010101" charset="-122"/>
                <a:ea typeface="黑体" panose="02010609060101010101" charset="-122"/>
                <a:cs typeface="黑体" panose="02010609060101010101" charset="-122"/>
              </a:rPr>
              <a:t>的</a:t>
            </a:r>
            <a:r>
              <a:rPr lang="zh-CN" altLang="en-US" sz="3200" b="1" dirty="0" smtClean="0">
                <a:latin typeface="黑体" panose="02010609060101010101" charset="-122"/>
                <a:ea typeface="黑体" panose="02010609060101010101" charset="-122"/>
                <a:cs typeface="黑体" panose="02010609060101010101" charset="-122"/>
              </a:rPr>
              <a:t>是</a:t>
            </a:r>
            <a:r>
              <a:rPr lang="en-US" altLang="zh-CN" sz="3200" b="1" dirty="0" smtClean="0">
                <a:latin typeface="黑体" panose="02010609060101010101" charset="-122"/>
                <a:ea typeface="黑体" panose="02010609060101010101" charset="-122"/>
                <a:cs typeface="黑体" panose="02010609060101010101" charset="-122"/>
              </a:rPr>
              <a:t>1911</a:t>
            </a:r>
            <a:r>
              <a:rPr lang="zh-CN" altLang="en-US" sz="3200" b="1" dirty="0">
                <a:latin typeface="黑体" panose="02010609060101010101" charset="-122"/>
                <a:ea typeface="黑体" panose="02010609060101010101" charset="-122"/>
                <a:cs typeface="黑体" panose="02010609060101010101" charset="-122"/>
              </a:rPr>
              <a:t>年</a:t>
            </a:r>
            <a:r>
              <a:rPr lang="en-US" altLang="zh-CN" sz="3200" b="1" dirty="0">
                <a:latin typeface="黑体" panose="02010609060101010101" charset="-122"/>
                <a:ea typeface="黑体" panose="02010609060101010101" charset="-122"/>
                <a:cs typeface="黑体" panose="02010609060101010101" charset="-122"/>
              </a:rPr>
              <a:t>10</a:t>
            </a:r>
            <a:r>
              <a:rPr lang="zh-CN" altLang="en-US" sz="3200" b="1" dirty="0">
                <a:latin typeface="黑体" panose="02010609060101010101" charset="-122"/>
                <a:ea typeface="黑体" panose="02010609060101010101" charset="-122"/>
                <a:cs typeface="黑体" panose="02010609060101010101" charset="-122"/>
              </a:rPr>
              <a:t>月</a:t>
            </a:r>
            <a:r>
              <a:rPr lang="en-US" altLang="zh-CN" sz="3200" b="1" dirty="0">
                <a:latin typeface="黑体" panose="02010609060101010101" charset="-122"/>
                <a:ea typeface="黑体" panose="02010609060101010101" charset="-122"/>
                <a:cs typeface="黑体" panose="02010609060101010101" charset="-122"/>
              </a:rPr>
              <a:t>10</a:t>
            </a:r>
            <a:r>
              <a:rPr lang="zh-CN" altLang="en-US" sz="3200" b="1" dirty="0" smtClean="0">
                <a:latin typeface="黑体" panose="02010609060101010101" charset="-122"/>
                <a:ea typeface="黑体" panose="02010609060101010101" charset="-122"/>
                <a:cs typeface="黑体" panose="02010609060101010101" charset="-122"/>
              </a:rPr>
              <a:t>日爆发的武昌起义。</a:t>
            </a:r>
            <a:endParaRPr lang="en-US" altLang="zh-CN" sz="3200" b="1" dirty="0" smtClean="0">
              <a:latin typeface="黑体" panose="02010609060101010101" charset="-122"/>
              <a:ea typeface="黑体" panose="02010609060101010101" charset="-122"/>
              <a:cs typeface="黑体" panose="02010609060101010101" charset="-122"/>
            </a:endParaRPr>
          </a:p>
          <a:p>
            <a:endParaRPr lang="zh-CN" altLang="en-US" sz="2800" b="1" dirty="0">
              <a:latin typeface="黑体" panose="02010609060101010101" charset="-122"/>
              <a:ea typeface="黑体" panose="02010609060101010101" charset="-122"/>
              <a:cs typeface="黑体" panose="02010609060101010101" charset="-122"/>
            </a:endParaRPr>
          </a:p>
          <a:p>
            <a:r>
              <a:rPr lang="zh-CN" altLang="en-US" sz="2800" b="1" dirty="0" smtClean="0">
                <a:latin typeface="黑体" panose="02010609060101010101" charset="-122"/>
                <a:ea typeface="黑体" panose="02010609060101010101" charset="-122"/>
                <a:cs typeface="黑体" panose="02010609060101010101" charset="-122"/>
              </a:rPr>
              <a:t> </a:t>
            </a:r>
            <a:endParaRPr lang="zh-CN" altLang="en-US" sz="2800" b="1" dirty="0">
              <a:latin typeface="黑体" panose="02010609060101010101" charset="-122"/>
              <a:ea typeface="黑体" panose="02010609060101010101" charset="-122"/>
              <a:cs typeface="黑体" panose="02010609060101010101" charset="-122"/>
            </a:endParaRPr>
          </a:p>
        </p:txBody>
      </p:sp>
    </p:spTree>
    <p:extLst>
      <p:ext uri="{BB962C8B-B14F-4D97-AF65-F5344CB8AC3E}">
        <p14:creationId xmlns:p14="http://schemas.microsoft.com/office/powerpoint/2010/main" val="4254708439"/>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8" name="Text Box 4"/>
          <p:cNvSpPr txBox="1">
            <a:spLocks noChangeArrowheads="1"/>
          </p:cNvSpPr>
          <p:nvPr/>
        </p:nvSpPr>
        <p:spPr bwMode="auto">
          <a:xfrm>
            <a:off x="57686" y="30163"/>
            <a:ext cx="921277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4400" b="1" dirty="0" smtClean="0">
                <a:solidFill>
                  <a:schemeClr val="tx2"/>
                </a:solidFill>
                <a:ea typeface="华文新魏" pitchFamily="2" charset="-122"/>
              </a:rPr>
              <a:t>读</a:t>
            </a:r>
            <a:r>
              <a:rPr lang="zh-CN" altLang="en-US" sz="4400" b="1" dirty="0">
                <a:solidFill>
                  <a:schemeClr val="tx2"/>
                </a:solidFill>
                <a:ea typeface="华文新魏" pitchFamily="2" charset="-122"/>
              </a:rPr>
              <a:t>诗观图，感悟一个世纪前的中国。</a:t>
            </a:r>
          </a:p>
        </p:txBody>
      </p:sp>
      <p:grpSp>
        <p:nvGrpSpPr>
          <p:cNvPr id="149509" name="Group 5"/>
          <p:cNvGrpSpPr>
            <a:grpSpLocks/>
          </p:cNvGrpSpPr>
          <p:nvPr/>
        </p:nvGrpSpPr>
        <p:grpSpPr bwMode="auto">
          <a:xfrm>
            <a:off x="395288" y="908050"/>
            <a:ext cx="8382000" cy="4313238"/>
            <a:chOff x="240" y="576"/>
            <a:chExt cx="5280" cy="2717"/>
          </a:xfrm>
        </p:grpSpPr>
        <p:sp>
          <p:nvSpPr>
            <p:cNvPr id="149510" name="Rectangle 6"/>
            <p:cNvSpPr>
              <a:spLocks noChangeArrowheads="1"/>
            </p:cNvSpPr>
            <p:nvPr/>
          </p:nvSpPr>
          <p:spPr bwMode="auto">
            <a:xfrm>
              <a:off x="240" y="816"/>
              <a:ext cx="3024" cy="1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dirty="0">
                  <a:solidFill>
                    <a:srgbClr val="FF0000"/>
                  </a:solidFill>
                  <a:latin typeface="华文行楷" pitchFamily="2" charset="-122"/>
                  <a:ea typeface="华文行楷" pitchFamily="2" charset="-122"/>
                </a:rPr>
                <a:t>猛回头，祖国鼾眠如故。</a:t>
              </a:r>
              <a:br>
                <a:rPr lang="zh-CN" altLang="en-US" sz="3200" b="1" dirty="0">
                  <a:solidFill>
                    <a:srgbClr val="FF0000"/>
                  </a:solidFill>
                  <a:latin typeface="华文行楷" pitchFamily="2" charset="-122"/>
                  <a:ea typeface="华文行楷" pitchFamily="2" charset="-122"/>
                </a:rPr>
              </a:br>
              <a:r>
                <a:rPr lang="zh-CN" altLang="en-US" sz="3200" b="1" dirty="0">
                  <a:solidFill>
                    <a:srgbClr val="FF0000"/>
                  </a:solidFill>
                  <a:latin typeface="华文行楷" pitchFamily="2" charset="-122"/>
                  <a:ea typeface="华文行楷" pitchFamily="2" charset="-122"/>
                </a:rPr>
                <a:t>外侮侵陵，内容腐败，</a:t>
              </a:r>
            </a:p>
            <a:p>
              <a:r>
                <a:rPr lang="zh-CN" altLang="en-US" sz="3200" b="1" dirty="0">
                  <a:solidFill>
                    <a:srgbClr val="FF0000"/>
                  </a:solidFill>
                  <a:latin typeface="华文行楷" pitchFamily="2" charset="-122"/>
                  <a:ea typeface="华文行楷" pitchFamily="2" charset="-122"/>
                </a:rPr>
                <a:t>没个英雄作主。</a:t>
              </a:r>
              <a:br>
                <a:rPr lang="zh-CN" altLang="en-US" sz="3200" b="1" dirty="0">
                  <a:solidFill>
                    <a:srgbClr val="FF0000"/>
                  </a:solidFill>
                  <a:latin typeface="华文行楷" pitchFamily="2" charset="-122"/>
                  <a:ea typeface="华文行楷" pitchFamily="2" charset="-122"/>
                </a:rPr>
              </a:br>
              <a:r>
                <a:rPr lang="zh-CN" altLang="en-US" sz="3200" b="1" dirty="0">
                  <a:solidFill>
                    <a:srgbClr val="FF0000"/>
                  </a:solidFill>
                  <a:latin typeface="华文行楷" pitchFamily="2" charset="-122"/>
                  <a:ea typeface="华文行楷" pitchFamily="2" charset="-122"/>
                </a:rPr>
                <a:t>天乎太瞽！</a:t>
              </a:r>
              <a:br>
                <a:rPr lang="zh-CN" altLang="en-US" sz="3200" b="1" dirty="0">
                  <a:solidFill>
                    <a:srgbClr val="FF0000"/>
                  </a:solidFill>
                  <a:latin typeface="华文行楷" pitchFamily="2" charset="-122"/>
                  <a:ea typeface="华文行楷" pitchFamily="2" charset="-122"/>
                </a:rPr>
              </a:br>
              <a:r>
                <a:rPr lang="zh-CN" altLang="en-US" sz="3200" b="1" dirty="0">
                  <a:solidFill>
                    <a:srgbClr val="FF0000"/>
                  </a:solidFill>
                  <a:latin typeface="华文行楷" pitchFamily="2" charset="-122"/>
                  <a:ea typeface="华文行楷" pitchFamily="2" charset="-122"/>
                </a:rPr>
                <a:t>看如此江山，忍归胡虏？</a:t>
              </a:r>
              <a:br>
                <a:rPr lang="zh-CN" altLang="en-US" sz="3200" b="1" dirty="0">
                  <a:solidFill>
                    <a:srgbClr val="FF0000"/>
                  </a:solidFill>
                  <a:latin typeface="华文行楷" pitchFamily="2" charset="-122"/>
                  <a:ea typeface="华文行楷" pitchFamily="2" charset="-122"/>
                </a:rPr>
              </a:br>
              <a:r>
                <a:rPr lang="zh-CN" altLang="en-US" sz="3200" b="1" dirty="0">
                  <a:solidFill>
                    <a:srgbClr val="FF0000"/>
                  </a:solidFill>
                  <a:latin typeface="华文行楷" pitchFamily="2" charset="-122"/>
                  <a:ea typeface="华文行楷" pitchFamily="2" charset="-122"/>
                </a:rPr>
                <a:t>豆剖瓜分，都为吾故土。</a:t>
              </a:r>
            </a:p>
          </p:txBody>
        </p:sp>
        <p:sp>
          <p:nvSpPr>
            <p:cNvPr id="149511" name="Text Box 7"/>
            <p:cNvSpPr txBox="1">
              <a:spLocks noChangeArrowheads="1"/>
            </p:cNvSpPr>
            <p:nvPr/>
          </p:nvSpPr>
          <p:spPr bwMode="auto">
            <a:xfrm>
              <a:off x="432" y="2928"/>
              <a:ext cx="268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chemeClr val="accent2"/>
                  </a:solidFill>
                </a:rPr>
                <a:t>——</a:t>
              </a:r>
              <a:r>
                <a:rPr lang="zh-CN" altLang="en-US" sz="3200" b="1">
                  <a:solidFill>
                    <a:schemeClr val="accent2"/>
                  </a:solidFill>
                </a:rPr>
                <a:t>秋瑾</a:t>
              </a:r>
              <a:r>
                <a:rPr lang="en-US" altLang="zh-CN" sz="3200" b="1">
                  <a:solidFill>
                    <a:schemeClr val="accent2"/>
                  </a:solidFill>
                </a:rPr>
                <a:t>《</a:t>
              </a:r>
              <a:r>
                <a:rPr lang="zh-CN" altLang="en-US" sz="3200" b="1">
                  <a:solidFill>
                    <a:schemeClr val="accent2"/>
                  </a:solidFill>
                </a:rPr>
                <a:t>如此江山</a:t>
              </a:r>
              <a:r>
                <a:rPr lang="en-US" altLang="zh-CN" sz="3200" b="1">
                  <a:solidFill>
                    <a:schemeClr val="accent2"/>
                  </a:solidFill>
                </a:rPr>
                <a:t>》</a:t>
              </a:r>
            </a:p>
          </p:txBody>
        </p:sp>
        <p:pic>
          <p:nvPicPr>
            <p:cNvPr id="149512" name="Picture 8" descr="秋瑾"/>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a:off x="3264" y="576"/>
              <a:ext cx="2256" cy="2688"/>
            </a:xfrm>
            <a:prstGeom prst="rect">
              <a:avLst/>
            </a:prstGeom>
            <a:noFill/>
            <a:extLst>
              <a:ext uri="{909E8E84-426E-40DD-AFC4-6F175D3DCCD1}">
                <a14:hiddenFill xmlns:a14="http://schemas.microsoft.com/office/drawing/2010/main">
                  <a:solidFill>
                    <a:srgbClr val="FFFFFF"/>
                  </a:solidFill>
                </a14:hiddenFill>
              </a:ext>
            </a:extLst>
          </p:spPr>
        </p:pic>
      </p:grpSp>
      <p:sp>
        <p:nvSpPr>
          <p:cNvPr id="149513" name="Text Box 9"/>
          <p:cNvSpPr txBox="1">
            <a:spLocks noChangeArrowheads="1"/>
          </p:cNvSpPr>
          <p:nvPr/>
        </p:nvSpPr>
        <p:spPr bwMode="auto">
          <a:xfrm>
            <a:off x="0" y="5410200"/>
            <a:ext cx="871855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a:solidFill>
                  <a:schemeClr val="tx2"/>
                </a:solidFill>
                <a:latin typeface="隶书" pitchFamily="49" charset="-122"/>
                <a:ea typeface="隶书" pitchFamily="49" charset="-122"/>
              </a:rPr>
              <a:t>思考：诗歌反映一个世纪前的中国怎样的局面？</a:t>
            </a:r>
          </a:p>
          <a:p>
            <a:r>
              <a:rPr lang="zh-CN" altLang="en-US" sz="3200" b="1">
                <a:solidFill>
                  <a:schemeClr val="tx2"/>
                </a:solidFill>
                <a:latin typeface="隶书" pitchFamily="49" charset="-122"/>
                <a:ea typeface="隶书" pitchFamily="49" charset="-122"/>
              </a:rPr>
              <a:t>      诗歌体现了作者怎样的抱负？</a:t>
            </a:r>
          </a:p>
        </p:txBody>
      </p:sp>
    </p:spTree>
    <p:extLst>
      <p:ext uri="{BB962C8B-B14F-4D97-AF65-F5344CB8AC3E}">
        <p14:creationId xmlns:p14="http://schemas.microsoft.com/office/powerpoint/2010/main" val="27717186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9508">
                                            <p:txEl>
                                              <p:pRg st="0" end="0"/>
                                            </p:txEl>
                                          </p:spTgt>
                                        </p:tgtEl>
                                        <p:attrNameLst>
                                          <p:attrName>style.visibility</p:attrName>
                                        </p:attrNameLst>
                                      </p:cBhvr>
                                      <p:to>
                                        <p:strVal val="visible"/>
                                      </p:to>
                                    </p:set>
                                    <p:animEffect transition="in" filter="dissolve">
                                      <p:cBhvr>
                                        <p:cTn id="7" dur="500"/>
                                        <p:tgtEl>
                                          <p:spTgt spid="14950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nodeType="clickEffect">
                                  <p:stCondLst>
                                    <p:cond delay="0"/>
                                  </p:stCondLst>
                                  <p:childTnLst>
                                    <p:set>
                                      <p:cBhvr>
                                        <p:cTn id="11" dur="1" fill="hold">
                                          <p:stCondLst>
                                            <p:cond delay="0"/>
                                          </p:stCondLst>
                                        </p:cTn>
                                        <p:tgtEl>
                                          <p:spTgt spid="149509"/>
                                        </p:tgtEl>
                                        <p:attrNameLst>
                                          <p:attrName>style.visibility</p:attrName>
                                        </p:attrNameLst>
                                      </p:cBhvr>
                                      <p:to>
                                        <p:strVal val="visible"/>
                                      </p:to>
                                    </p:set>
                                    <p:anim calcmode="lin" valueType="num">
                                      <p:cBhvr additive="base">
                                        <p:cTn id="12" dur="500" fill="hold"/>
                                        <p:tgtEl>
                                          <p:spTgt spid="149509"/>
                                        </p:tgtEl>
                                        <p:attrNameLst>
                                          <p:attrName>ppt_x</p:attrName>
                                        </p:attrNameLst>
                                      </p:cBhvr>
                                      <p:tavLst>
                                        <p:tav tm="0">
                                          <p:val>
                                            <p:strVal val="0-#ppt_w/2"/>
                                          </p:val>
                                        </p:tav>
                                        <p:tav tm="100000">
                                          <p:val>
                                            <p:strVal val="#ppt_x"/>
                                          </p:val>
                                        </p:tav>
                                      </p:tavLst>
                                    </p:anim>
                                    <p:anim calcmode="lin" valueType="num">
                                      <p:cBhvr additive="base">
                                        <p:cTn id="13" dur="500" fill="hold"/>
                                        <p:tgtEl>
                                          <p:spTgt spid="149509"/>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ntr" presetSubtype="37" fill="hold" grpId="0" nodeType="clickEffect">
                                  <p:stCondLst>
                                    <p:cond delay="0"/>
                                  </p:stCondLst>
                                  <p:childTnLst>
                                    <p:set>
                                      <p:cBhvr>
                                        <p:cTn id="17" dur="1" fill="hold">
                                          <p:stCondLst>
                                            <p:cond delay="0"/>
                                          </p:stCondLst>
                                        </p:cTn>
                                        <p:tgtEl>
                                          <p:spTgt spid="149513">
                                            <p:txEl>
                                              <p:pRg st="0" end="0"/>
                                            </p:txEl>
                                          </p:spTgt>
                                        </p:tgtEl>
                                        <p:attrNameLst>
                                          <p:attrName>style.visibility</p:attrName>
                                        </p:attrNameLst>
                                      </p:cBhvr>
                                      <p:to>
                                        <p:strVal val="visible"/>
                                      </p:to>
                                    </p:set>
                                    <p:animEffect transition="in" filter="barn(outVertical)">
                                      <p:cBhvr>
                                        <p:cTn id="18" dur="500"/>
                                        <p:tgtEl>
                                          <p:spTgt spid="149513">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6" presetClass="entr" presetSubtype="37" fill="hold" grpId="0" nodeType="clickEffect">
                                  <p:stCondLst>
                                    <p:cond delay="0"/>
                                  </p:stCondLst>
                                  <p:childTnLst>
                                    <p:set>
                                      <p:cBhvr>
                                        <p:cTn id="22" dur="1" fill="hold">
                                          <p:stCondLst>
                                            <p:cond delay="0"/>
                                          </p:stCondLst>
                                        </p:cTn>
                                        <p:tgtEl>
                                          <p:spTgt spid="149513">
                                            <p:txEl>
                                              <p:pRg st="1" end="1"/>
                                            </p:txEl>
                                          </p:spTgt>
                                        </p:tgtEl>
                                        <p:attrNameLst>
                                          <p:attrName>style.visibility</p:attrName>
                                        </p:attrNameLst>
                                      </p:cBhvr>
                                      <p:to>
                                        <p:strVal val="visible"/>
                                      </p:to>
                                    </p:set>
                                    <p:animEffect transition="in" filter="barn(outVertical)">
                                      <p:cBhvr>
                                        <p:cTn id="23" dur="500"/>
                                        <p:tgtEl>
                                          <p:spTgt spid="1495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8" grpId="0" build="p" autoUpdateAnimBg="0"/>
      <p:bldP spid="149513"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45" name="Picture 17"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99034"/>
            <a:ext cx="7092950" cy="2052637"/>
          </a:xfrm>
          <a:prstGeom prst="rect">
            <a:avLst/>
          </a:prstGeom>
          <a:noFill/>
          <a:extLst>
            <a:ext uri="{909E8E84-426E-40DD-AFC4-6F175D3DCCD1}">
              <a14:hiddenFill xmlns:a14="http://schemas.microsoft.com/office/drawing/2010/main">
                <a:solidFill>
                  <a:srgbClr val="FFFFFF"/>
                </a:solidFill>
              </a14:hiddenFill>
            </a:ext>
          </a:extLst>
        </p:spPr>
      </p:pic>
      <p:sp>
        <p:nvSpPr>
          <p:cNvPr id="227337" name="Line 9"/>
          <p:cNvSpPr>
            <a:spLocks noChangeShapeType="1"/>
          </p:cNvSpPr>
          <p:nvPr/>
        </p:nvSpPr>
        <p:spPr bwMode="auto">
          <a:xfrm>
            <a:off x="1835696" y="4800600"/>
            <a:ext cx="1325563"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7338" name="Text Box 10"/>
          <p:cNvSpPr txBox="1">
            <a:spLocks noChangeArrowheads="1"/>
          </p:cNvSpPr>
          <p:nvPr/>
        </p:nvSpPr>
        <p:spPr bwMode="auto">
          <a:xfrm>
            <a:off x="3491880" y="4419600"/>
            <a:ext cx="504093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4000" dirty="0">
                <a:solidFill>
                  <a:srgbClr val="FF0000"/>
                </a:solidFill>
                <a:latin typeface="华文行楷" pitchFamily="2" charset="-122"/>
                <a:ea typeface="华文行楷" pitchFamily="2" charset="-122"/>
              </a:rPr>
              <a:t>辛亥革命</a:t>
            </a:r>
            <a:r>
              <a:rPr lang="zh-CN" altLang="en-US" sz="4000" dirty="0" smtClean="0">
                <a:solidFill>
                  <a:srgbClr val="FF0000"/>
                </a:solidFill>
                <a:latin typeface="华文行楷" pitchFamily="2" charset="-122"/>
                <a:ea typeface="华文行楷" pitchFamily="2" charset="-122"/>
              </a:rPr>
              <a:t>的</a:t>
            </a:r>
            <a:r>
              <a:rPr kumimoji="0" lang="zh-CN" altLang="en-US" sz="4000" dirty="0" smtClean="0">
                <a:solidFill>
                  <a:srgbClr val="FF0000"/>
                </a:solidFill>
                <a:latin typeface="华文行楷" pitchFamily="2" charset="-122"/>
                <a:ea typeface="华文行楷" pitchFamily="2" charset="-122"/>
              </a:rPr>
              <a:t>背景</a:t>
            </a:r>
            <a:endParaRPr kumimoji="0" lang="zh-CN" altLang="en-US" sz="4000" dirty="0">
              <a:solidFill>
                <a:srgbClr val="FF0000"/>
              </a:solidFill>
              <a:latin typeface="华文行楷" pitchFamily="2" charset="-122"/>
              <a:ea typeface="华文行楷" pitchFamily="2" charset="-122"/>
            </a:endParaRPr>
          </a:p>
        </p:txBody>
      </p:sp>
      <p:sp>
        <p:nvSpPr>
          <p:cNvPr id="227344" name="Text Box 16"/>
          <p:cNvSpPr txBox="1">
            <a:spLocks noChangeArrowheads="1"/>
          </p:cNvSpPr>
          <p:nvPr/>
        </p:nvSpPr>
        <p:spPr bwMode="auto">
          <a:xfrm>
            <a:off x="1856437" y="2276872"/>
            <a:ext cx="65532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kumimoji="0" lang="zh-CN" altLang="en-US" sz="4400" b="1" dirty="0">
                <a:solidFill>
                  <a:schemeClr val="tx1"/>
                </a:solidFill>
                <a:latin typeface="黑体" pitchFamily="2" charset="-122"/>
              </a:rPr>
              <a:t>第一章 </a:t>
            </a:r>
            <a:r>
              <a:rPr lang="zh-CN" altLang="en-US" sz="4400" b="1" dirty="0" smtClean="0">
                <a:latin typeface="黑体" pitchFamily="2" charset="-122"/>
              </a:rPr>
              <a:t>山雨欲来风满楼</a:t>
            </a:r>
            <a:endParaRPr kumimoji="0" lang="zh-CN" altLang="en-US" sz="4400" b="1" dirty="0">
              <a:solidFill>
                <a:schemeClr val="tx1"/>
              </a:solidFill>
              <a:latin typeface="黑体" pitchFamily="2" charset="-122"/>
            </a:endParaRPr>
          </a:p>
          <a:p>
            <a:pPr algn="l"/>
            <a:endParaRPr kumimoji="0" lang="en-US" altLang="zh-CN" sz="4000" b="0" dirty="0">
              <a:solidFill>
                <a:schemeClr val="tx1"/>
              </a:solidFill>
              <a:latin typeface="黑体" pitchFamily="2" charset="-122"/>
            </a:endParaRPr>
          </a:p>
        </p:txBody>
      </p:sp>
    </p:spTree>
    <p:extLst>
      <p:ext uri="{BB962C8B-B14F-4D97-AF65-F5344CB8AC3E}">
        <p14:creationId xmlns:p14="http://schemas.microsoft.com/office/powerpoint/2010/main" val="23586480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846594" y="2399026"/>
            <a:ext cx="184666" cy="369332"/>
          </a:xfrm>
          <a:prstGeom prst="rect">
            <a:avLst/>
          </a:prstGeom>
          <a:noFill/>
        </p:spPr>
        <p:txBody>
          <a:bodyPr wrap="none" rtlCol="0">
            <a:spAutoFit/>
          </a:bodyPr>
          <a:lstStyle/>
          <a:p>
            <a:endParaRPr kumimoji="1" lang="zh-TW" altLang="en-US" dirty="0"/>
          </a:p>
        </p:txBody>
      </p:sp>
      <p:sp>
        <p:nvSpPr>
          <p:cNvPr id="9" name="圆角矩形 3"/>
          <p:cNvSpPr/>
          <p:nvPr/>
        </p:nvSpPr>
        <p:spPr>
          <a:xfrm>
            <a:off x="0" y="692755"/>
            <a:ext cx="4781688" cy="5227289"/>
          </a:xfrm>
          <a:prstGeom prst="roundRect">
            <a:avLst>
              <a:gd name="adj" fmla="val 11668"/>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lnSpc>
                <a:spcPct val="125000"/>
              </a:lnSpc>
              <a:spcBef>
                <a:spcPts val="0"/>
              </a:spcBef>
              <a:spcAft>
                <a:spcPts val="0"/>
              </a:spcAft>
            </a:pPr>
            <a:r>
              <a:rPr lang="zh-CN" altLang="en-US" sz="2400" b="1" dirty="0">
                <a:solidFill>
                  <a:srgbClr val="0000FF"/>
                </a:solidFill>
                <a:latin typeface="华文行楷" pitchFamily="2" charset="-122"/>
                <a:ea typeface="华文行楷" pitchFamily="2" charset="-122"/>
                <a:cs typeface="黑体" panose="02010609060101010101" charset="-122"/>
              </a:rPr>
              <a:t>清末新政内容</a:t>
            </a:r>
            <a:endParaRPr lang="zh-CN" altLang="en-US" sz="2400" dirty="0">
              <a:solidFill>
                <a:srgbClr val="0000FF"/>
              </a:solidFill>
              <a:latin typeface="华文行楷" pitchFamily="2" charset="-122"/>
              <a:ea typeface="华文行楷" pitchFamily="2" charset="-122"/>
              <a:cs typeface="黑体" panose="02010609060101010101" charset="-122"/>
            </a:endParaRPr>
          </a:p>
          <a:p>
            <a:pPr algn="just">
              <a:lnSpc>
                <a:spcPct val="125000"/>
              </a:lnSpc>
              <a:spcBef>
                <a:spcPts val="0"/>
              </a:spcBef>
              <a:spcAft>
                <a:spcPts val="0"/>
              </a:spcAft>
            </a:pPr>
            <a:r>
              <a:rPr lang="zh-CN" altLang="en-US" sz="2400" dirty="0">
                <a:latin typeface="华文行楷" pitchFamily="2" charset="-122"/>
                <a:ea typeface="华文行楷" pitchFamily="2" charset="-122"/>
                <a:cs typeface="楷体" panose="02010609060101010101" pitchFamily="49" charset="-122"/>
              </a:rPr>
              <a:t>    清末新政主要包括下列内容：改革官制，改总理各国事务衙门为外务部，新设商部、学部和巡警部等中央机构；编练新军，拟在全国编练新军36镇，并要求各省设立督练公所；倡导创办工商企业，颁布了一系列工商业规章和奖励实业办法；推行教育改革，废除科举，兴办学堂，建立起一套较为完整的学校制度。</a:t>
            </a:r>
          </a:p>
        </p:txBody>
      </p:sp>
      <p:pic>
        <p:nvPicPr>
          <p:cNvPr id="6" name="圖片 5" descr="清末新政.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5200" y="945251"/>
            <a:ext cx="3819554" cy="2706746"/>
          </a:xfrm>
          <a:prstGeom prst="rect">
            <a:avLst/>
          </a:prstGeom>
        </p:spPr>
      </p:pic>
      <p:sp>
        <p:nvSpPr>
          <p:cNvPr id="11" name="文字方塊 10"/>
          <p:cNvSpPr txBox="1"/>
          <p:nvPr/>
        </p:nvSpPr>
        <p:spPr>
          <a:xfrm>
            <a:off x="5402644" y="3789040"/>
            <a:ext cx="2954655" cy="461665"/>
          </a:xfrm>
          <a:prstGeom prst="rect">
            <a:avLst/>
          </a:prstGeom>
          <a:noFill/>
        </p:spPr>
        <p:txBody>
          <a:bodyPr wrap="none" rtlCol="0">
            <a:spAutoFit/>
          </a:bodyPr>
          <a:lstStyle/>
          <a:p>
            <a:r>
              <a:rPr kumimoji="1" lang="zh-CN" altLang="en-US" sz="2400" dirty="0" smtClean="0">
                <a:latin typeface="黑体" panose="02010609060101010101" charset="-122"/>
                <a:ea typeface="黑体" panose="02010609060101010101" charset="-122"/>
                <a:cs typeface="黑体" panose="02010609060101010101" charset="-122"/>
              </a:rPr>
              <a:t>督办政务处（新政）</a:t>
            </a:r>
            <a:endParaRPr kumimoji="1" lang="zh-TW" altLang="en-US" sz="2400" dirty="0">
              <a:latin typeface="黑体" panose="02010609060101010101" charset="-122"/>
              <a:ea typeface="黑体" panose="02010609060101010101" charset="-122"/>
              <a:cs typeface="黑体" panose="02010609060101010101" charset="-122"/>
            </a:endParaRPr>
          </a:p>
        </p:txBody>
      </p:sp>
      <p:sp>
        <p:nvSpPr>
          <p:cNvPr id="12" name="標題 11"/>
          <p:cNvSpPr>
            <a:spLocks noGrp="1"/>
          </p:cNvSpPr>
          <p:nvPr>
            <p:ph type="title"/>
          </p:nvPr>
        </p:nvSpPr>
        <p:spPr>
          <a:xfrm>
            <a:off x="457200" y="-171400"/>
            <a:ext cx="8229600" cy="1143000"/>
          </a:xfrm>
        </p:spPr>
        <p:txBody>
          <a:bodyPr/>
          <a:lstStyle/>
          <a:p>
            <a:r>
              <a:rPr kumimoji="1" lang="zh-CN" altLang="en-US" dirty="0" smtClean="0">
                <a:solidFill>
                  <a:srgbClr val="FF0000"/>
                </a:solidFill>
                <a:latin typeface="黑体" panose="02010609060101010101" charset="-122"/>
                <a:ea typeface="黑体" panose="02010609060101010101" charset="-122"/>
                <a:cs typeface="黑体" panose="02010609060101010101" charset="-122"/>
              </a:rPr>
              <a:t>清政府的“自救”</a:t>
            </a:r>
            <a:endParaRPr kumimoji="1" lang="zh-TW" altLang="en-US" dirty="0">
              <a:solidFill>
                <a:srgbClr val="FF0000"/>
              </a:solidFill>
              <a:latin typeface="黑体" panose="02010609060101010101" charset="-122"/>
              <a:ea typeface="黑体" panose="02010609060101010101" charset="-122"/>
              <a:cs typeface="黑体" panose="02010609060101010101" charset="-122"/>
            </a:endParaRPr>
          </a:p>
        </p:txBody>
      </p:sp>
      <p:sp>
        <p:nvSpPr>
          <p:cNvPr id="13" name="文字方塊 12"/>
          <p:cNvSpPr txBox="1"/>
          <p:nvPr/>
        </p:nvSpPr>
        <p:spPr>
          <a:xfrm>
            <a:off x="4797223" y="4581128"/>
            <a:ext cx="4165499" cy="1200328"/>
          </a:xfrm>
          <a:prstGeom prst="rect">
            <a:avLst/>
          </a:prstGeom>
          <a:noFill/>
        </p:spPr>
        <p:txBody>
          <a:bodyPr wrap="square" rtlCol="0">
            <a:spAutoFit/>
          </a:bodyPr>
          <a:lstStyle/>
          <a:p>
            <a:r>
              <a:rPr kumimoji="1" lang="en-US" altLang="zh-CN" sz="2400" b="1" dirty="0" smtClean="0">
                <a:solidFill>
                  <a:srgbClr val="0000FF"/>
                </a:solidFill>
              </a:rPr>
              <a:t>  </a:t>
            </a:r>
            <a:r>
              <a:rPr kumimoji="1" lang="zh-CN" altLang="en-US" sz="2400" b="1" dirty="0" smtClean="0">
                <a:solidFill>
                  <a:srgbClr val="0000FF"/>
                </a:solidFill>
              </a:rPr>
              <a:t>思考：清政府的举措能否扭转中国的命运，为中国找到真正的道路，为什么？</a:t>
            </a:r>
            <a:endParaRPr kumimoji="1" lang="zh-TW" altLang="en-US" sz="2400" b="1" dirty="0">
              <a:solidFill>
                <a:srgbClr val="0000FF"/>
              </a:solidFill>
            </a:endParaRPr>
          </a:p>
        </p:txBody>
      </p:sp>
      <p:sp>
        <p:nvSpPr>
          <p:cNvPr id="2" name="TextBox 1"/>
          <p:cNvSpPr txBox="1"/>
          <p:nvPr/>
        </p:nvSpPr>
        <p:spPr>
          <a:xfrm>
            <a:off x="251521" y="5920044"/>
            <a:ext cx="8105778" cy="954107"/>
          </a:xfrm>
          <a:prstGeom prst="rect">
            <a:avLst/>
          </a:prstGeom>
          <a:solidFill>
            <a:schemeClr val="accent6">
              <a:lumMod val="20000"/>
              <a:lumOff val="80000"/>
            </a:schemeClr>
          </a:solidFill>
        </p:spPr>
        <p:txBody>
          <a:bodyPr wrap="square" rtlCol="0">
            <a:spAutoFit/>
          </a:bodyPr>
          <a:lstStyle/>
          <a:p>
            <a:r>
              <a:rPr lang="zh-CN" altLang="en-US" sz="2800" b="1" dirty="0" smtClean="0">
                <a:solidFill>
                  <a:srgbClr val="FF0000"/>
                </a:solidFill>
                <a:latin typeface="黑体" pitchFamily="49" charset="-122"/>
                <a:ea typeface="黑体" pitchFamily="49" charset="-122"/>
              </a:rPr>
              <a:t>社会根源：清政府的“自救”</a:t>
            </a:r>
            <a:r>
              <a:rPr lang="en-US" altLang="zh-CN" sz="2800" b="1" dirty="0" smtClean="0">
                <a:solidFill>
                  <a:srgbClr val="FF0000"/>
                </a:solidFill>
                <a:latin typeface="黑体" pitchFamily="49" charset="-122"/>
                <a:ea typeface="黑体" pitchFamily="49" charset="-122"/>
              </a:rPr>
              <a:t>——</a:t>
            </a:r>
            <a:r>
              <a:rPr lang="zh-CN" altLang="en-US" sz="2800" b="1" dirty="0" smtClean="0">
                <a:solidFill>
                  <a:srgbClr val="FF0000"/>
                </a:solidFill>
                <a:latin typeface="黑体" pitchFamily="49" charset="-122"/>
                <a:ea typeface="黑体" pitchFamily="49" charset="-122"/>
              </a:rPr>
              <a:t>“新政”不可能为中国找到真正的出路。</a:t>
            </a:r>
            <a:endParaRPr lang="zh-CN" altLang="en-US" sz="2800" b="1"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val="1688405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6" name="Group 2"/>
          <p:cNvGraphicFramePr>
            <a:graphicFrameLocks noGrp="1"/>
          </p:cNvGraphicFramePr>
          <p:nvPr>
            <p:ph idx="1"/>
          </p:nvPr>
        </p:nvGraphicFramePr>
        <p:xfrm>
          <a:off x="323850" y="692150"/>
          <a:ext cx="8229600" cy="4497389"/>
        </p:xfrm>
        <a:graphic>
          <a:graphicData uri="http://schemas.openxmlformats.org/drawingml/2006/table">
            <a:tbl>
              <a:tblPr/>
              <a:tblGrid>
                <a:gridCol w="747713"/>
                <a:gridCol w="3251200"/>
                <a:gridCol w="4230687"/>
              </a:tblGrid>
              <a:tr h="603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微软雅黑" pitchFamily="34"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黑体" pitchFamily="49" charset="-122"/>
                          <a:ea typeface="黑体" pitchFamily="49" charset="-122"/>
                        </a:rPr>
                        <a:t>兴中会</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黑体" pitchFamily="49" charset="-122"/>
                          <a:ea typeface="黑体" pitchFamily="49" charset="-122"/>
                        </a:rPr>
                        <a:t>同盟会</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81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Times New Roman" pitchFamily="18" charset="0"/>
                          <a:ea typeface="黑体" pitchFamily="49" charset="-122"/>
                        </a:rPr>
                        <a:t>建立</a:t>
                      </a:r>
                      <a:endParaRPr kumimoji="0" lang="zh-CN" sz="2400" b="0" i="0" u="none" strike="noStrike" cap="none" normalizeH="0" baseline="0" smtClean="0">
                        <a:ln>
                          <a:noFill/>
                        </a:ln>
                        <a:solidFill>
                          <a:schemeClr val="tx1"/>
                        </a:solidFill>
                        <a:effectLst/>
                        <a:latin typeface="Arial" pitchFamily="34" charset="0"/>
                        <a:ea typeface="黑体"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0" i="0" u="none" strike="noStrike" cap="none" normalizeH="0" baseline="0" smtClean="0">
                          <a:ln>
                            <a:noFill/>
                          </a:ln>
                          <a:solidFill>
                            <a:schemeClr val="tx1"/>
                          </a:solidFill>
                          <a:effectLst/>
                          <a:latin typeface="黑体" pitchFamily="49" charset="-122"/>
                          <a:ea typeface="黑体" pitchFamily="49" charset="-122"/>
                        </a:rPr>
                        <a:t>1894</a:t>
                      </a:r>
                      <a:r>
                        <a:rPr kumimoji="0" lang="zh-CN" sz="2400" b="0" i="0" u="none" strike="noStrike" cap="none" normalizeH="0" baseline="0" smtClean="0">
                          <a:ln>
                            <a:noFill/>
                          </a:ln>
                          <a:solidFill>
                            <a:schemeClr val="tx1"/>
                          </a:solidFill>
                          <a:effectLst/>
                          <a:latin typeface="黑体" pitchFamily="49" charset="-122"/>
                          <a:ea typeface="黑体" pitchFamily="49" charset="-122"/>
                        </a:rPr>
                        <a:t>年，檀香山</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0" i="0" u="none" strike="noStrike" cap="none" normalizeH="0" baseline="0" smtClean="0">
                          <a:ln>
                            <a:noFill/>
                          </a:ln>
                          <a:solidFill>
                            <a:schemeClr val="tx1"/>
                          </a:solidFill>
                          <a:effectLst/>
                          <a:latin typeface="黑体" pitchFamily="49" charset="-122"/>
                          <a:ea typeface="黑体" pitchFamily="49" charset="-122"/>
                        </a:rPr>
                        <a:t>1905</a:t>
                      </a:r>
                      <a:r>
                        <a:rPr kumimoji="0" lang="zh-CN" sz="2400" b="0" i="0" u="none" strike="noStrike" cap="none" normalizeH="0" baseline="0" smtClean="0">
                          <a:ln>
                            <a:noFill/>
                          </a:ln>
                          <a:solidFill>
                            <a:schemeClr val="tx1"/>
                          </a:solidFill>
                          <a:effectLst/>
                          <a:latin typeface="黑体" pitchFamily="49" charset="-122"/>
                          <a:ea typeface="黑体" pitchFamily="49" charset="-122"/>
                        </a:rPr>
                        <a:t>年，日本东京</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826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Times New Roman" pitchFamily="18" charset="0"/>
                          <a:ea typeface="黑体" pitchFamily="49" charset="-122"/>
                        </a:rPr>
                        <a:t>纲领</a:t>
                      </a:r>
                      <a:endParaRPr kumimoji="0" lang="zh-CN" sz="2400" b="0" i="0" u="none" strike="noStrike" cap="none" normalizeH="0" baseline="0" smtClean="0">
                        <a:ln>
                          <a:noFill/>
                        </a:ln>
                        <a:solidFill>
                          <a:schemeClr val="tx1"/>
                        </a:solidFill>
                        <a:effectLst/>
                        <a:latin typeface="Arial" pitchFamily="34" charset="0"/>
                        <a:ea typeface="黑体"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黑体" pitchFamily="49" charset="-122"/>
                          <a:ea typeface="黑体" pitchFamily="49" charset="-122"/>
                        </a:rPr>
                        <a:t>驱除鞑虏，恢复中华，创立合众政府</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黑体" pitchFamily="49" charset="-122"/>
                          <a:ea typeface="黑体" pitchFamily="49" charset="-122"/>
                        </a:rPr>
                        <a:t>驱除鞑虏，恢复中华，创立民国，平均地权</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50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Times New Roman" pitchFamily="18" charset="0"/>
                          <a:ea typeface="黑体" pitchFamily="49" charset="-122"/>
                        </a:rPr>
                        <a:t>地位</a:t>
                      </a:r>
                      <a:endParaRPr kumimoji="0" lang="zh-CN" sz="2400" b="0" i="0" u="none" strike="noStrike" cap="none" normalizeH="0" baseline="0" smtClean="0">
                        <a:ln>
                          <a:noFill/>
                        </a:ln>
                        <a:solidFill>
                          <a:schemeClr val="tx1"/>
                        </a:solidFill>
                        <a:effectLst/>
                        <a:latin typeface="Arial" pitchFamily="34" charset="0"/>
                        <a:ea typeface="黑体"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黑体" pitchFamily="49" charset="-122"/>
                          <a:ea typeface="黑体" pitchFamily="49" charset="-122"/>
                        </a:rPr>
                        <a:t>中国第一个资产阶级民主革命团体</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黑体" pitchFamily="49" charset="-122"/>
                          <a:ea typeface="黑体" pitchFamily="49" charset="-122"/>
                        </a:rPr>
                        <a:t>第一个统一的资产阶级革命政党</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794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Times New Roman" pitchFamily="18" charset="0"/>
                          <a:ea typeface="黑体" pitchFamily="49" charset="-122"/>
                        </a:rPr>
                        <a:t>影响</a:t>
                      </a:r>
                      <a:endParaRPr kumimoji="0" lang="zh-CN" sz="2400" b="0" i="0" u="none" strike="noStrike" cap="none" normalizeH="0" baseline="0" smtClean="0">
                        <a:ln>
                          <a:noFill/>
                        </a:ln>
                        <a:solidFill>
                          <a:schemeClr val="tx1"/>
                        </a:solidFill>
                        <a:effectLst/>
                        <a:latin typeface="Arial" pitchFamily="34" charset="0"/>
                        <a:ea typeface="黑体"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黑体" pitchFamily="49" charset="-122"/>
                          <a:ea typeface="黑体" pitchFamily="49" charset="-122"/>
                        </a:rPr>
                        <a:t>民主革命团体纷纷出现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smtClean="0">
                          <a:ln>
                            <a:noFill/>
                          </a:ln>
                          <a:solidFill>
                            <a:schemeClr val="tx1"/>
                          </a:solidFill>
                          <a:effectLst/>
                          <a:latin typeface="黑体" pitchFamily="49" charset="-122"/>
                          <a:ea typeface="黑体" pitchFamily="49" charset="-122"/>
                        </a:rPr>
                        <a:t>成为辛亥革命的领导核心</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292" name="Text Box 28">
            <a:hlinkClick r:id="rId2"/>
          </p:cNvPr>
          <p:cNvSpPr txBox="1">
            <a:spLocks noChangeArrowheads="1"/>
          </p:cNvSpPr>
          <p:nvPr/>
        </p:nvSpPr>
        <p:spPr bwMode="auto">
          <a:xfrm>
            <a:off x="138409" y="5589240"/>
            <a:ext cx="856895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sz="3200" b="1" dirty="0" smtClean="0">
                <a:solidFill>
                  <a:srgbClr val="FF0000"/>
                </a:solidFill>
                <a:latin typeface="Times New Roman" pitchFamily="18" charset="0"/>
                <a:ea typeface="黑体" pitchFamily="49" charset="-122"/>
              </a:rPr>
              <a:t>组织</a:t>
            </a:r>
            <a:r>
              <a:rPr lang="zh-CN" altLang="en-US" sz="3200" b="1" dirty="0">
                <a:solidFill>
                  <a:srgbClr val="FF0000"/>
                </a:solidFill>
                <a:latin typeface="Times New Roman" pitchFamily="18" charset="0"/>
                <a:ea typeface="黑体" pitchFamily="49" charset="-122"/>
              </a:rPr>
              <a:t>基础</a:t>
            </a:r>
            <a:r>
              <a:rPr lang="zh-CN" altLang="zh-CN" sz="3200" b="1" dirty="0" smtClean="0">
                <a:solidFill>
                  <a:srgbClr val="FF0000"/>
                </a:solidFill>
                <a:latin typeface="Times New Roman" pitchFamily="18" charset="0"/>
                <a:ea typeface="黑体" pitchFamily="49" charset="-122"/>
              </a:rPr>
              <a:t>——</a:t>
            </a:r>
            <a:r>
              <a:rPr lang="zh-CN" altLang="en-US" sz="3200" b="1" dirty="0">
                <a:solidFill>
                  <a:srgbClr val="FF0000"/>
                </a:solidFill>
                <a:latin typeface="Times New Roman" pitchFamily="18" charset="0"/>
                <a:ea typeface="黑体" pitchFamily="49" charset="-122"/>
              </a:rPr>
              <a:t>资产阶级</a:t>
            </a:r>
            <a:r>
              <a:rPr lang="zh-CN" sz="3200" b="1" dirty="0" smtClean="0">
                <a:solidFill>
                  <a:srgbClr val="FF0000"/>
                </a:solidFill>
                <a:latin typeface="Times New Roman" pitchFamily="18" charset="0"/>
                <a:ea typeface="黑体" pitchFamily="49" charset="-122"/>
              </a:rPr>
              <a:t>革命</a:t>
            </a:r>
            <a:r>
              <a:rPr lang="zh-CN" sz="3200" b="1" dirty="0">
                <a:solidFill>
                  <a:srgbClr val="FF0000"/>
                </a:solidFill>
                <a:latin typeface="Times New Roman" pitchFamily="18" charset="0"/>
                <a:ea typeface="黑体" pitchFamily="49" charset="-122"/>
              </a:rPr>
              <a:t>团体和</a:t>
            </a:r>
            <a:r>
              <a:rPr lang="zh-CN" sz="3200" b="1" dirty="0" smtClean="0">
                <a:solidFill>
                  <a:srgbClr val="FF0000"/>
                </a:solidFill>
                <a:latin typeface="Times New Roman" pitchFamily="18" charset="0"/>
                <a:ea typeface="黑体" pitchFamily="49" charset="-122"/>
              </a:rPr>
              <a:t>政党</a:t>
            </a:r>
            <a:r>
              <a:rPr lang="zh-CN" altLang="en-US" sz="3200" b="1" dirty="0" smtClean="0">
                <a:solidFill>
                  <a:srgbClr val="FF0000"/>
                </a:solidFill>
                <a:latin typeface="Times New Roman" pitchFamily="18" charset="0"/>
                <a:ea typeface="黑体" pitchFamily="49" charset="-122"/>
              </a:rPr>
              <a:t>的建立</a:t>
            </a:r>
            <a:endParaRPr lang="zh-CN" sz="3200" b="1" dirty="0">
              <a:solidFill>
                <a:srgbClr val="FF0000"/>
              </a:solidFill>
              <a:latin typeface="Times New Roman" pitchFamily="18" charset="0"/>
              <a:ea typeface="黑体" pitchFamily="49" charset="-122"/>
            </a:endParaRPr>
          </a:p>
        </p:txBody>
      </p:sp>
    </p:spTree>
    <p:extLst>
      <p:ext uri="{BB962C8B-B14F-4D97-AF65-F5344CB8AC3E}">
        <p14:creationId xmlns:p14="http://schemas.microsoft.com/office/powerpoint/2010/main" val="530395997"/>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9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36280" y="659954"/>
            <a:ext cx="8459629" cy="5460469"/>
          </a:xfrm>
          <a:prstGeom prst="rect">
            <a:avLst/>
          </a:prstGeom>
        </p:spPr>
        <p:style>
          <a:lnRef idx="2">
            <a:schemeClr val="dk1"/>
          </a:lnRef>
          <a:fillRef idx="1">
            <a:schemeClr val="lt1"/>
          </a:fillRef>
          <a:effectRef idx="0">
            <a:schemeClr val="dk1"/>
          </a:effectRef>
          <a:fontRef idx="minor">
            <a:schemeClr val="dk1"/>
          </a:fontRef>
        </p:style>
        <p:txBody>
          <a:bodyPr wrap="square" rtlCol="0" anchor="t">
            <a:spAutoFit/>
          </a:bodyPr>
          <a:lstStyle/>
          <a:p>
            <a:pPr algn="just">
              <a:lnSpc>
                <a:spcPct val="125000"/>
              </a:lnSpc>
              <a:spcBef>
                <a:spcPts val="0"/>
              </a:spcBef>
              <a:spcAft>
                <a:spcPts val="0"/>
              </a:spcAft>
            </a:pPr>
            <a:r>
              <a:rPr lang="en-US" altLang="zh-CN" sz="2800" dirty="0" smtClean="0">
                <a:latin typeface="楷体" panose="02010609060101010101" pitchFamily="49" charset="-122"/>
                <a:ea typeface="楷体" panose="02010609060101010101" pitchFamily="49" charset="-122"/>
                <a:cs typeface="楷体" panose="02010609060101010101" pitchFamily="49" charset="-122"/>
              </a:rPr>
              <a:t>      </a:t>
            </a:r>
            <a:r>
              <a:rPr lang="zh-CN" altLang="en-US" sz="2800" b="1" dirty="0" smtClean="0">
                <a:latin typeface="黑体" pitchFamily="49" charset="-122"/>
                <a:ea typeface="黑体" pitchFamily="49" charset="-122"/>
                <a:cs typeface="楷体" panose="02010609060101010101" pitchFamily="49" charset="-122"/>
              </a:rPr>
              <a:t>我们并不恨满</a:t>
            </a:r>
            <a:r>
              <a:rPr lang="zh-CN" altLang="en-US" sz="2800" b="1" dirty="0">
                <a:latin typeface="黑体" pitchFamily="49" charset="-122"/>
                <a:ea typeface="黑体" pitchFamily="49" charset="-122"/>
                <a:cs typeface="楷体" panose="02010609060101010101" pitchFamily="49" charset="-122"/>
              </a:rPr>
              <a:t>洲人，是恨害汉人的满洲人……如果满人始终执迷，仍然要把持政权，制驭汉族，那就汉族一日不死，一日不能坐视的</a:t>
            </a:r>
            <a:r>
              <a:rPr lang="zh-CN" altLang="en-US" sz="2800" b="1" dirty="0" smtClean="0">
                <a:latin typeface="黑体" pitchFamily="49" charset="-122"/>
                <a:ea typeface="黑体" pitchFamily="49" charset="-122"/>
                <a:cs typeface="楷体" panose="02010609060101010101" pitchFamily="49" charset="-122"/>
              </a:rPr>
              <a:t>！</a:t>
            </a:r>
            <a:r>
              <a:rPr lang="zh-CN" altLang="en-US" sz="2800" b="1" dirty="0" smtClean="0">
                <a:latin typeface="黑体" pitchFamily="49" charset="-122"/>
                <a:ea typeface="黑体" pitchFamily="49" charset="-122"/>
                <a:cs typeface="黑体" panose="02010609060101010101" charset="-122"/>
              </a:rPr>
              <a:t> </a:t>
            </a:r>
            <a:endParaRPr lang="en-US" altLang="zh-CN" sz="2800" b="1" dirty="0" smtClean="0">
              <a:latin typeface="黑体" pitchFamily="49" charset="-122"/>
              <a:ea typeface="黑体" pitchFamily="49" charset="-122"/>
              <a:cs typeface="黑体" panose="02010609060101010101" charset="-122"/>
            </a:endParaRPr>
          </a:p>
          <a:p>
            <a:pPr algn="just">
              <a:lnSpc>
                <a:spcPct val="125000"/>
              </a:lnSpc>
              <a:spcBef>
                <a:spcPts val="0"/>
              </a:spcBef>
              <a:spcAft>
                <a:spcPts val="0"/>
              </a:spcAft>
            </a:pPr>
            <a:r>
              <a:rPr lang="zh-CN" altLang="en-US" sz="2800" b="1" dirty="0" smtClean="0">
                <a:latin typeface="黑体" pitchFamily="49" charset="-122"/>
                <a:ea typeface="黑体" pitchFamily="49" charset="-122"/>
                <a:cs typeface="黑体" panose="02010609060101010101" charset="-122"/>
              </a:rPr>
              <a:t> </a:t>
            </a:r>
            <a:r>
              <a:rPr lang="en-US" altLang="zh-CN" sz="2800" b="1" dirty="0" smtClean="0">
                <a:latin typeface="黑体" pitchFamily="49" charset="-122"/>
                <a:ea typeface="黑体" pitchFamily="49" charset="-122"/>
                <a:cs typeface="黑体" panose="02010609060101010101" charset="-122"/>
              </a:rPr>
              <a:t>   </a:t>
            </a:r>
            <a:r>
              <a:rPr lang="zh-CN" altLang="en-US" sz="2800" b="1" dirty="0" smtClean="0">
                <a:latin typeface="黑体" pitchFamily="49" charset="-122"/>
                <a:ea typeface="黑体" pitchFamily="49" charset="-122"/>
                <a:cs typeface="楷体" panose="02010609060101010101" pitchFamily="49" charset="-122"/>
              </a:rPr>
              <a:t>政治</a:t>
            </a:r>
            <a:r>
              <a:rPr lang="zh-CN" altLang="en-US" sz="2800" b="1" dirty="0">
                <a:latin typeface="黑体" pitchFamily="49" charset="-122"/>
                <a:ea typeface="黑体" pitchFamily="49" charset="-122"/>
                <a:cs typeface="楷体" panose="02010609060101010101" pitchFamily="49" charset="-122"/>
              </a:rPr>
              <a:t>革命的结果，是建立民主立宪政体。照现在这样的政治论起来，就算汉人为君主，也不能不革命……所以我们定要由平民革命，建国民政府。</a:t>
            </a:r>
          </a:p>
          <a:p>
            <a:pPr algn="just">
              <a:lnSpc>
                <a:spcPct val="125000"/>
              </a:lnSpc>
              <a:spcBef>
                <a:spcPts val="0"/>
              </a:spcBef>
              <a:spcAft>
                <a:spcPts val="0"/>
              </a:spcAft>
            </a:pPr>
            <a:r>
              <a:rPr lang="zh-CN" altLang="en-US" sz="2800" b="1" dirty="0" smtClean="0">
                <a:latin typeface="黑体" pitchFamily="49" charset="-122"/>
                <a:ea typeface="黑体" pitchFamily="49" charset="-122"/>
                <a:cs typeface="黑体" panose="02010609060101010101" charset="-122"/>
              </a:rPr>
              <a:t> </a:t>
            </a:r>
            <a:r>
              <a:rPr lang="en-US" altLang="zh-CN" sz="2800" b="1" dirty="0" smtClean="0">
                <a:latin typeface="黑体" pitchFamily="49" charset="-122"/>
                <a:ea typeface="黑体" pitchFamily="49" charset="-122"/>
                <a:cs typeface="黑体" panose="02010609060101010101" charset="-122"/>
              </a:rPr>
              <a:t>  </a:t>
            </a:r>
            <a:r>
              <a:rPr lang="zh-CN" altLang="en-US" sz="2800" b="1" dirty="0" smtClean="0">
                <a:latin typeface="黑体" pitchFamily="49" charset="-122"/>
                <a:ea typeface="黑体" pitchFamily="49" charset="-122"/>
                <a:cs typeface="楷体" panose="02010609060101010101" pitchFamily="49" charset="-122"/>
              </a:rPr>
              <a:t>文明之</a:t>
            </a:r>
            <a:r>
              <a:rPr lang="zh-CN" altLang="en-US" sz="2800" b="1" dirty="0">
                <a:latin typeface="黑体" pitchFamily="49" charset="-122"/>
                <a:ea typeface="黑体" pitchFamily="49" charset="-122"/>
                <a:cs typeface="楷体" panose="02010609060101010101" pitchFamily="49" charset="-122"/>
              </a:rPr>
              <a:t>福祉，国民平等以享之。当社会改变经济组织，核定地价，其现有之地价，仍属原主。所有革命后社会改良进步之增价，则归于国家，为国民所共享</a:t>
            </a:r>
            <a:r>
              <a:rPr lang="zh-CN" altLang="en-US" sz="2800" b="1" dirty="0" smtClean="0">
                <a:latin typeface="黑体" pitchFamily="49" charset="-122"/>
                <a:ea typeface="黑体" pitchFamily="49" charset="-122"/>
                <a:cs typeface="楷体" panose="02010609060101010101" pitchFamily="49" charset="-122"/>
              </a:rPr>
              <a:t>。</a:t>
            </a:r>
            <a:endParaRPr lang="zh-CN" altLang="en-US" sz="2800" b="1" dirty="0">
              <a:latin typeface="黑体" pitchFamily="49" charset="-122"/>
              <a:ea typeface="黑体" pitchFamily="49" charset="-122"/>
              <a:cs typeface="楷体" panose="02010609060101010101" pitchFamily="49" charset="-122"/>
            </a:endParaRPr>
          </a:p>
        </p:txBody>
      </p:sp>
      <p:sp>
        <p:nvSpPr>
          <p:cNvPr id="2" name="文字方塊 1"/>
          <p:cNvSpPr txBox="1"/>
          <p:nvPr/>
        </p:nvSpPr>
        <p:spPr>
          <a:xfrm>
            <a:off x="203868" y="104249"/>
            <a:ext cx="8392041" cy="861774"/>
          </a:xfrm>
          <a:prstGeom prst="rect">
            <a:avLst/>
          </a:prstGeom>
          <a:noFill/>
        </p:spPr>
        <p:txBody>
          <a:bodyPr wrap="none" rtlCol="0">
            <a:spAutoFit/>
          </a:bodyPr>
          <a:lstStyle/>
          <a:p>
            <a:r>
              <a:rPr lang="zh-CN" altLang="en-US" sz="3200" b="1" dirty="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1906年《民报》创刊周年庆祝</a:t>
            </a:r>
            <a:r>
              <a:rPr lang="zh-CN" altLang="en-US" sz="3200" b="1" dirty="0" smtClean="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大会的演说</a:t>
            </a:r>
            <a:r>
              <a:rPr lang="en-US" altLang="zh-CN" sz="3200" b="1" dirty="0" smtClean="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200" b="1" dirty="0">
              <a:solidFill>
                <a:srgbClr val="0000FF"/>
              </a:solidFill>
              <a:latin typeface="宋体" panose="02010600030101010101" pitchFamily="2" charset="-122"/>
              <a:ea typeface="宋体" panose="02010600030101010101" pitchFamily="2" charset="-122"/>
              <a:cs typeface="宋体" panose="02010600030101010101" pitchFamily="2" charset="-122"/>
              <a:sym typeface="+mn-ea"/>
            </a:endParaRPr>
          </a:p>
          <a:p>
            <a:endParaRPr kumimoji="1" lang="zh-TW" altLang="en-US" dirty="0"/>
          </a:p>
        </p:txBody>
      </p:sp>
      <p:sp>
        <p:nvSpPr>
          <p:cNvPr id="3" name="文字方塊 2"/>
          <p:cNvSpPr txBox="1"/>
          <p:nvPr/>
        </p:nvSpPr>
        <p:spPr>
          <a:xfrm>
            <a:off x="235224" y="6151783"/>
            <a:ext cx="8392041" cy="1077218"/>
          </a:xfrm>
          <a:prstGeom prst="rect">
            <a:avLst/>
          </a:prstGeom>
          <a:noFill/>
        </p:spPr>
        <p:txBody>
          <a:bodyPr wrap="none" rtlCol="0">
            <a:spAutoFit/>
          </a:bodyPr>
          <a:lstStyle/>
          <a:p>
            <a:r>
              <a:rPr lang="zh-CN" altLang="zh-TW" sz="3200" b="1" dirty="0">
                <a:solidFill>
                  <a:srgbClr val="000090"/>
                </a:solidFill>
              </a:rPr>
              <a:t>根据材料，分析三民主义的具体内涵及地位。</a:t>
            </a:r>
          </a:p>
          <a:p>
            <a:endParaRPr kumimoji="1" lang="zh-TW" altLang="en-US" sz="3200" dirty="0">
              <a:solidFill>
                <a:srgbClr val="000090"/>
              </a:solidFill>
            </a:endParaRPr>
          </a:p>
        </p:txBody>
      </p:sp>
    </p:spTree>
    <p:extLst>
      <p:ext uri="{BB962C8B-B14F-4D97-AF65-F5344CB8AC3E}">
        <p14:creationId xmlns:p14="http://schemas.microsoft.com/office/powerpoint/2010/main" val="32643601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125422" y="3477261"/>
            <a:ext cx="1560028" cy="537845"/>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黑体" panose="02010609060101010101" charset="-122"/>
                <a:ea typeface="黑体" panose="02010609060101010101" charset="-122"/>
              </a:rPr>
              <a:t>创立民国</a:t>
            </a:r>
          </a:p>
        </p:txBody>
      </p:sp>
      <p:sp>
        <p:nvSpPr>
          <p:cNvPr id="10" name="圆角矩形 9"/>
          <p:cNvSpPr/>
          <p:nvPr/>
        </p:nvSpPr>
        <p:spPr>
          <a:xfrm>
            <a:off x="125422" y="4213861"/>
            <a:ext cx="1560027" cy="537845"/>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黑体" panose="02010609060101010101" charset="-122"/>
                <a:ea typeface="黑体" panose="02010609060101010101" charset="-122"/>
              </a:rPr>
              <a:t>平均地权</a:t>
            </a:r>
          </a:p>
        </p:txBody>
      </p:sp>
      <p:sp>
        <p:nvSpPr>
          <p:cNvPr id="12" name="圆角矩形 11"/>
          <p:cNvSpPr/>
          <p:nvPr/>
        </p:nvSpPr>
        <p:spPr>
          <a:xfrm>
            <a:off x="125422" y="2366645"/>
            <a:ext cx="1560028" cy="92075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黑体" panose="02010609060101010101" charset="-122"/>
                <a:ea typeface="黑体" panose="02010609060101010101" charset="-122"/>
              </a:rPr>
              <a:t>驱除鞑虏</a:t>
            </a:r>
          </a:p>
          <a:p>
            <a:pPr algn="ctr"/>
            <a:r>
              <a:rPr lang="zh-CN" altLang="en-US" sz="2400" dirty="0">
                <a:latin typeface="黑体" panose="02010609060101010101" charset="-122"/>
                <a:ea typeface="黑体" panose="02010609060101010101" charset="-122"/>
              </a:rPr>
              <a:t>恢复中华</a:t>
            </a:r>
          </a:p>
        </p:txBody>
      </p:sp>
      <p:sp>
        <p:nvSpPr>
          <p:cNvPr id="13" name="圆角矩形 12"/>
          <p:cNvSpPr/>
          <p:nvPr/>
        </p:nvSpPr>
        <p:spPr>
          <a:xfrm>
            <a:off x="2222660" y="3414541"/>
            <a:ext cx="1477328" cy="537845"/>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黑体" panose="02010609060101010101" charset="-122"/>
                <a:ea typeface="黑体" panose="02010609060101010101" charset="-122"/>
              </a:rPr>
              <a:t>民权主义</a:t>
            </a:r>
          </a:p>
        </p:txBody>
      </p:sp>
      <p:sp>
        <p:nvSpPr>
          <p:cNvPr id="14" name="圆角矩形 13"/>
          <p:cNvSpPr/>
          <p:nvPr/>
        </p:nvSpPr>
        <p:spPr>
          <a:xfrm>
            <a:off x="2222659" y="4182501"/>
            <a:ext cx="1548765" cy="537845"/>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a:latin typeface="黑体" panose="02010609060101010101" charset="-122"/>
                <a:ea typeface="黑体" panose="02010609060101010101" charset="-122"/>
              </a:rPr>
              <a:t>民生主义</a:t>
            </a:r>
          </a:p>
        </p:txBody>
      </p:sp>
      <p:sp>
        <p:nvSpPr>
          <p:cNvPr id="15" name="圆角矩形 14"/>
          <p:cNvSpPr/>
          <p:nvPr/>
        </p:nvSpPr>
        <p:spPr>
          <a:xfrm>
            <a:off x="2222660" y="2495696"/>
            <a:ext cx="1477327" cy="537845"/>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smtClean="0">
                <a:latin typeface="黑体" panose="02010609060101010101" charset="-122"/>
                <a:ea typeface="黑体" panose="02010609060101010101" charset="-122"/>
              </a:rPr>
              <a:t>民族主义</a:t>
            </a:r>
            <a:endParaRPr lang="zh-CN" altLang="en-US" sz="2400" dirty="0">
              <a:latin typeface="黑体" panose="02010609060101010101" charset="-122"/>
              <a:ea typeface="黑体" panose="02010609060101010101" charset="-122"/>
            </a:endParaRPr>
          </a:p>
        </p:txBody>
      </p:sp>
      <p:sp>
        <p:nvSpPr>
          <p:cNvPr id="16" name="圆角矩形 15"/>
          <p:cNvSpPr/>
          <p:nvPr/>
        </p:nvSpPr>
        <p:spPr>
          <a:xfrm>
            <a:off x="4312444" y="2132468"/>
            <a:ext cx="4605814" cy="963794"/>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zh-CN" altLang="en-US" sz="2400" dirty="0">
                <a:latin typeface="黑体" panose="02010609060101010101" charset="-122"/>
                <a:ea typeface="黑体" panose="02010609060101010101" charset="-122"/>
              </a:rPr>
              <a:t>推翻清政府统治，反对民族压迫（民族革命）</a:t>
            </a:r>
          </a:p>
        </p:txBody>
      </p:sp>
      <p:sp>
        <p:nvSpPr>
          <p:cNvPr id="17" name="圆角矩形 16"/>
          <p:cNvSpPr/>
          <p:nvPr/>
        </p:nvSpPr>
        <p:spPr>
          <a:xfrm>
            <a:off x="4312444" y="3241404"/>
            <a:ext cx="4605814" cy="92646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zh-CN" altLang="en-US" sz="2400" dirty="0">
                <a:latin typeface="黑体" panose="02010609060101010101" charset="-122"/>
                <a:ea typeface="黑体" panose="02010609060101010101" charset="-122"/>
              </a:rPr>
              <a:t>推翻君主专制政体，建立资产阶级共和国（政治革命）</a:t>
            </a:r>
          </a:p>
        </p:txBody>
      </p:sp>
      <p:sp>
        <p:nvSpPr>
          <p:cNvPr id="18" name="圆角矩形 17"/>
          <p:cNvSpPr/>
          <p:nvPr/>
        </p:nvSpPr>
        <p:spPr>
          <a:xfrm>
            <a:off x="4312444" y="4213860"/>
            <a:ext cx="4605814" cy="944829"/>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zh-CN" altLang="en-US" sz="2400" dirty="0">
                <a:latin typeface="黑体" panose="02010609060101010101" charset="-122"/>
                <a:ea typeface="黑体" panose="02010609060101010101" charset="-122"/>
              </a:rPr>
              <a:t>核定地价，涨价归公，国民共享（社会革命）</a:t>
            </a:r>
          </a:p>
        </p:txBody>
      </p:sp>
      <p:sp>
        <p:nvSpPr>
          <p:cNvPr id="22" name="右箭头 21"/>
          <p:cNvSpPr/>
          <p:nvPr/>
        </p:nvSpPr>
        <p:spPr>
          <a:xfrm>
            <a:off x="1751648" y="2630316"/>
            <a:ext cx="471011" cy="268605"/>
          </a:xfrm>
          <a:prstGeom prst="rightArrow">
            <a:avLst>
              <a:gd name="adj1" fmla="val 50000"/>
              <a:gd name="adj2" fmla="val 76359"/>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3" name="右箭头 22"/>
          <p:cNvSpPr/>
          <p:nvPr/>
        </p:nvSpPr>
        <p:spPr>
          <a:xfrm>
            <a:off x="1751648" y="3549161"/>
            <a:ext cx="471011" cy="268605"/>
          </a:xfrm>
          <a:prstGeom prst="rightArrow">
            <a:avLst>
              <a:gd name="adj1" fmla="val 50000"/>
              <a:gd name="adj2" fmla="val 76359"/>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4" name="右箭头 23"/>
          <p:cNvSpPr/>
          <p:nvPr/>
        </p:nvSpPr>
        <p:spPr>
          <a:xfrm>
            <a:off x="1751648" y="4317121"/>
            <a:ext cx="471011" cy="268605"/>
          </a:xfrm>
          <a:prstGeom prst="rightArrow">
            <a:avLst>
              <a:gd name="adj1" fmla="val 50000"/>
              <a:gd name="adj2" fmla="val 76359"/>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6" name="右箭头 25"/>
          <p:cNvSpPr/>
          <p:nvPr/>
        </p:nvSpPr>
        <p:spPr>
          <a:xfrm flipH="1">
            <a:off x="3771424" y="2629681"/>
            <a:ext cx="469800" cy="268605"/>
          </a:xfrm>
          <a:prstGeom prst="rightArrow">
            <a:avLst>
              <a:gd name="adj1" fmla="val 50000"/>
              <a:gd name="adj2" fmla="val 76359"/>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7" name="右箭头 26"/>
          <p:cNvSpPr/>
          <p:nvPr/>
        </p:nvSpPr>
        <p:spPr>
          <a:xfrm flipH="1">
            <a:off x="3771424" y="3549161"/>
            <a:ext cx="469800" cy="268605"/>
          </a:xfrm>
          <a:prstGeom prst="rightArrow">
            <a:avLst>
              <a:gd name="adj1" fmla="val 50000"/>
              <a:gd name="adj2" fmla="val 76359"/>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8" name="右箭头 27"/>
          <p:cNvSpPr/>
          <p:nvPr/>
        </p:nvSpPr>
        <p:spPr>
          <a:xfrm flipH="1">
            <a:off x="3771424" y="4317121"/>
            <a:ext cx="469800" cy="268605"/>
          </a:xfrm>
          <a:prstGeom prst="rightArrow">
            <a:avLst>
              <a:gd name="adj1" fmla="val 50000"/>
              <a:gd name="adj2" fmla="val 76359"/>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 name="圓角矩形 1"/>
          <p:cNvSpPr/>
          <p:nvPr/>
        </p:nvSpPr>
        <p:spPr>
          <a:xfrm>
            <a:off x="125422" y="2366646"/>
            <a:ext cx="1560027" cy="920749"/>
          </a:xfrm>
          <a:prstGeom prst="roundRect">
            <a:avLst/>
          </a:prstGeom>
          <a:solidFill>
            <a:srgbClr val="000090"/>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kumimoji="1" lang="zh-CN" altLang="en-US" sz="3600" dirty="0" smtClean="0"/>
              <a:t>前提</a:t>
            </a:r>
            <a:endParaRPr kumimoji="1" lang="zh-TW" altLang="en-US" sz="3600" dirty="0"/>
          </a:p>
        </p:txBody>
      </p:sp>
      <p:sp>
        <p:nvSpPr>
          <p:cNvPr id="3" name="圓角矩形 2"/>
          <p:cNvSpPr/>
          <p:nvPr/>
        </p:nvSpPr>
        <p:spPr>
          <a:xfrm>
            <a:off x="125421" y="3477261"/>
            <a:ext cx="1560028" cy="537845"/>
          </a:xfrm>
          <a:prstGeom prst="round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zh-CN" altLang="en-US" sz="3600" dirty="0" smtClean="0"/>
              <a:t>核心</a:t>
            </a:r>
            <a:endParaRPr kumimoji="1" lang="zh-TW" altLang="en-US" sz="3600" dirty="0"/>
          </a:p>
        </p:txBody>
      </p:sp>
      <p:sp>
        <p:nvSpPr>
          <p:cNvPr id="5" name="圓角矩形 4"/>
          <p:cNvSpPr/>
          <p:nvPr/>
        </p:nvSpPr>
        <p:spPr>
          <a:xfrm>
            <a:off x="125421" y="4213861"/>
            <a:ext cx="1560028" cy="537845"/>
          </a:xfrm>
          <a:prstGeom prst="roundRect">
            <a:avLst/>
          </a:prstGeom>
          <a:solidFill>
            <a:srgbClr val="00009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zh-CN" altLang="en-US" sz="3600" dirty="0" smtClean="0"/>
              <a:t>保障</a:t>
            </a:r>
            <a:endParaRPr kumimoji="1" lang="zh-TW" altLang="en-US" sz="3600" dirty="0"/>
          </a:p>
        </p:txBody>
      </p:sp>
      <p:sp>
        <p:nvSpPr>
          <p:cNvPr id="4" name="TextBox 3"/>
          <p:cNvSpPr txBox="1"/>
          <p:nvPr/>
        </p:nvSpPr>
        <p:spPr>
          <a:xfrm>
            <a:off x="1187624" y="5589240"/>
            <a:ext cx="3877985" cy="584775"/>
          </a:xfrm>
          <a:prstGeom prst="rect">
            <a:avLst/>
          </a:prstGeom>
          <a:noFill/>
        </p:spPr>
        <p:txBody>
          <a:bodyPr wrap="none" rtlCol="0">
            <a:spAutoFit/>
          </a:bodyPr>
          <a:lstStyle/>
          <a:p>
            <a:r>
              <a:rPr lang="zh-CN" altLang="en-US" sz="3200" b="1" dirty="0" smtClean="0">
                <a:solidFill>
                  <a:srgbClr val="FF0000"/>
                </a:solidFill>
                <a:latin typeface="黑体" pitchFamily="49" charset="-122"/>
                <a:ea typeface="黑体" pitchFamily="49" charset="-122"/>
              </a:rPr>
              <a:t>思想基础：三民主义</a:t>
            </a:r>
            <a:endParaRPr lang="zh-CN" altLang="en-US" sz="3200" b="1"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val="264097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5480" y="2132856"/>
            <a:ext cx="9073008" cy="4525963"/>
          </a:xfrm>
        </p:spPr>
        <p:txBody>
          <a:bodyPr/>
          <a:lstStyle/>
          <a:p>
            <a:pPr marL="0" indent="0">
              <a:buNone/>
            </a:pPr>
            <a:r>
              <a:rPr lang="zh-CN" altLang="en-US" sz="3600" b="1" dirty="0" smtClean="0">
                <a:latin typeface="华文行楷" pitchFamily="2" charset="-122"/>
                <a:ea typeface="华文行楷" pitchFamily="2" charset="-122"/>
              </a:rPr>
              <a:t>        孙中山在</a:t>
            </a:r>
            <a:r>
              <a:rPr lang="en-US" altLang="zh-CN" sz="3600" b="1" dirty="0" smtClean="0">
                <a:latin typeface="华文行楷" pitchFamily="2" charset="-122"/>
                <a:ea typeface="华文行楷" pitchFamily="2" charset="-122"/>
              </a:rPr>
              <a:t>《</a:t>
            </a:r>
            <a:r>
              <a:rPr lang="zh-CN" altLang="en-US" sz="3600" b="1" dirty="0" smtClean="0">
                <a:latin typeface="华文行楷" pitchFamily="2" charset="-122"/>
                <a:ea typeface="华文行楷" pitchFamily="2" charset="-122"/>
              </a:rPr>
              <a:t>民报</a:t>
            </a:r>
            <a:r>
              <a:rPr lang="en-US" altLang="zh-CN" sz="3600" b="1" dirty="0" smtClean="0">
                <a:latin typeface="华文行楷" pitchFamily="2" charset="-122"/>
                <a:ea typeface="华文行楷" pitchFamily="2" charset="-122"/>
              </a:rPr>
              <a:t>》</a:t>
            </a:r>
            <a:r>
              <a:rPr lang="zh-CN" altLang="en-US" sz="3600" b="1" dirty="0" smtClean="0">
                <a:latin typeface="华文行楷" pitchFamily="2" charset="-122"/>
                <a:ea typeface="华文行楷" pitchFamily="2" charset="-122"/>
              </a:rPr>
              <a:t>发刊词中说：</a:t>
            </a:r>
            <a:endParaRPr lang="en-US" altLang="zh-CN" sz="3600" b="1" dirty="0" smtClean="0">
              <a:latin typeface="华文行楷" pitchFamily="2" charset="-122"/>
              <a:ea typeface="华文行楷" pitchFamily="2" charset="-122"/>
            </a:endParaRPr>
          </a:p>
          <a:p>
            <a:pPr marL="0" indent="0">
              <a:buNone/>
            </a:pPr>
            <a:r>
              <a:rPr lang="en-US" altLang="zh-CN" sz="3600" b="1" dirty="0" smtClean="0">
                <a:latin typeface="华文行楷" pitchFamily="2" charset="-122"/>
                <a:ea typeface="华文行楷" pitchFamily="2" charset="-122"/>
              </a:rPr>
              <a:t>        ……</a:t>
            </a:r>
            <a:r>
              <a:rPr lang="zh-CN" altLang="en-US" sz="3600" b="1" dirty="0" smtClean="0">
                <a:latin typeface="华文行楷" pitchFamily="2" charset="-122"/>
                <a:ea typeface="华文行楷" pitchFamily="2" charset="-122"/>
              </a:rPr>
              <a:t>余维</a:t>
            </a:r>
            <a:r>
              <a:rPr lang="zh-CN" altLang="en-US" sz="3600" b="1" dirty="0">
                <a:latin typeface="华文行楷" pitchFamily="2" charset="-122"/>
                <a:ea typeface="华文行楷" pitchFamily="2" charset="-122"/>
              </a:rPr>
              <a:t>欧美之进化</a:t>
            </a:r>
            <a:r>
              <a:rPr lang="en-US" altLang="zh-CN" sz="3600" b="1" dirty="0">
                <a:latin typeface="华文行楷" pitchFamily="2" charset="-122"/>
                <a:ea typeface="华文行楷" pitchFamily="2" charset="-122"/>
              </a:rPr>
              <a:t>,</a:t>
            </a:r>
            <a:r>
              <a:rPr lang="zh-CN" altLang="en-US" sz="3600" b="1" dirty="0">
                <a:latin typeface="华文行楷" pitchFamily="2" charset="-122"/>
                <a:ea typeface="华文行楷" pitchFamily="2" charset="-122"/>
              </a:rPr>
              <a:t>凡以三大主义</a:t>
            </a:r>
            <a:r>
              <a:rPr lang="en-US" altLang="zh-CN" sz="3600" b="1" dirty="0">
                <a:latin typeface="华文行楷" pitchFamily="2" charset="-122"/>
                <a:ea typeface="华文行楷" pitchFamily="2" charset="-122"/>
              </a:rPr>
              <a:t>:</a:t>
            </a:r>
            <a:r>
              <a:rPr lang="zh-CN" altLang="en-US" sz="3600" b="1" dirty="0">
                <a:latin typeface="华文行楷" pitchFamily="2" charset="-122"/>
                <a:ea typeface="华文行楷" pitchFamily="2" charset="-122"/>
              </a:rPr>
              <a:t>曰民族、曰民权、曰民生</a:t>
            </a:r>
            <a:r>
              <a:rPr lang="en-US" altLang="zh-CN" sz="3600" b="1" dirty="0" smtClean="0">
                <a:latin typeface="华文行楷" pitchFamily="2" charset="-122"/>
                <a:ea typeface="华文行楷" pitchFamily="2" charset="-122"/>
              </a:rPr>
              <a:t>……</a:t>
            </a:r>
            <a:r>
              <a:rPr lang="zh-CN" altLang="en-US" sz="3600" b="1" dirty="0">
                <a:latin typeface="华文行楷" pitchFamily="2" charset="-122"/>
                <a:ea typeface="华文行楷" pitchFamily="2" charset="-122"/>
              </a:rPr>
              <a:t>今者中国以千年专制之毒而不解，异族残之，外邦逼之，民族主义、民权主义、殆不可以须臾</a:t>
            </a:r>
            <a:r>
              <a:rPr lang="zh-CN" altLang="en-US" sz="3600" b="1" dirty="0" smtClean="0">
                <a:latin typeface="华文行楷" pitchFamily="2" charset="-122"/>
                <a:ea typeface="华文行楷" pitchFamily="2" charset="-122"/>
              </a:rPr>
              <a:t>缓。</a:t>
            </a:r>
            <a:r>
              <a:rPr lang="zh-CN" altLang="en-US" sz="3600" b="1" dirty="0">
                <a:latin typeface="华文行楷" pitchFamily="2" charset="-122"/>
                <a:ea typeface="华文行楷" pitchFamily="2" charset="-122"/>
              </a:rPr>
              <a:t>而民生主义欧美所虑积重难返者，中国独受病未深而去之</a:t>
            </a:r>
            <a:r>
              <a:rPr lang="zh-CN" altLang="en-US" sz="3600" b="1" dirty="0" smtClean="0">
                <a:latin typeface="华文行楷" pitchFamily="2" charset="-122"/>
                <a:ea typeface="华文行楷" pitchFamily="2" charset="-122"/>
              </a:rPr>
              <a:t>易。</a:t>
            </a:r>
            <a:endParaRPr lang="en-US" altLang="zh-CN" sz="3600" b="1" dirty="0" smtClean="0">
              <a:latin typeface="华文行楷" pitchFamily="2" charset="-122"/>
              <a:ea typeface="华文行楷" pitchFamily="2" charset="-122"/>
            </a:endParaRPr>
          </a:p>
          <a:p>
            <a:pPr marL="0" indent="0">
              <a:buNone/>
            </a:pPr>
            <a:endParaRPr lang="zh-CN" altLang="en-US" sz="3600" b="1" dirty="0">
              <a:latin typeface="华文行楷" pitchFamily="2" charset="-122"/>
              <a:ea typeface="华文行楷" pitchFamily="2" charset="-122"/>
            </a:endParaRPr>
          </a:p>
          <a:p>
            <a:endParaRPr lang="zh-CN" altLang="en-US" dirty="0"/>
          </a:p>
        </p:txBody>
      </p:sp>
      <p:sp>
        <p:nvSpPr>
          <p:cNvPr id="4" name="矩形 3"/>
          <p:cNvSpPr/>
          <p:nvPr/>
        </p:nvSpPr>
        <p:spPr>
          <a:xfrm>
            <a:off x="107504" y="461863"/>
            <a:ext cx="8892480" cy="1754326"/>
          </a:xfrm>
          <a:prstGeom prst="rect">
            <a:avLst/>
          </a:prstGeom>
        </p:spPr>
        <p:txBody>
          <a:bodyPr wrap="square">
            <a:spAutoFit/>
          </a:bodyPr>
          <a:lstStyle/>
          <a:p>
            <a:r>
              <a:rPr lang="zh-CN" altLang="zh-CN" sz="3600" b="1" kern="0" dirty="0" smtClean="0">
                <a:solidFill>
                  <a:srgbClr val="FF0000"/>
                </a:solidFill>
                <a:latin typeface="黑体" panose="02010609060101010101" charset="-122"/>
                <a:ea typeface="黑体" panose="02010609060101010101" charset="-122"/>
              </a:rPr>
              <a:t>【</a:t>
            </a:r>
            <a:r>
              <a:rPr lang="zh-CN" altLang="en-US" sz="3600" b="1" kern="0" dirty="0" smtClean="0">
                <a:solidFill>
                  <a:srgbClr val="FF0000"/>
                </a:solidFill>
                <a:latin typeface="黑体" panose="02010609060101010101" charset="-122"/>
                <a:ea typeface="黑体" panose="02010609060101010101" charset="-122"/>
              </a:rPr>
              <a:t>合作</a:t>
            </a:r>
            <a:r>
              <a:rPr lang="zh-CN" altLang="zh-CN" sz="3600" b="1" kern="0" dirty="0" smtClean="0">
                <a:solidFill>
                  <a:srgbClr val="FF0000"/>
                </a:solidFill>
                <a:latin typeface="黑体" panose="02010609060101010101" charset="-122"/>
                <a:ea typeface="黑体" panose="02010609060101010101" charset="-122"/>
              </a:rPr>
              <a:t>探究】</a:t>
            </a:r>
            <a:r>
              <a:rPr lang="zh-CN" altLang="en-US" sz="3600" b="1" dirty="0">
                <a:solidFill>
                  <a:srgbClr val="FF0000"/>
                </a:solidFill>
                <a:latin typeface="+mn-ea"/>
                <a:ea typeface="+mn-ea"/>
              </a:rPr>
              <a:t>阅读孙中山这段话，分析三民主义的积极意义和</a:t>
            </a:r>
            <a:r>
              <a:rPr lang="zh-CN" altLang="en-US" sz="3600" b="1" dirty="0" smtClean="0">
                <a:solidFill>
                  <a:srgbClr val="FF0000"/>
                </a:solidFill>
                <a:latin typeface="+mn-ea"/>
                <a:ea typeface="+mn-ea"/>
              </a:rPr>
              <a:t>局限？</a:t>
            </a:r>
            <a:endParaRPr lang="en-US" altLang="zh-CN" sz="3600" b="1" dirty="0">
              <a:solidFill>
                <a:srgbClr val="FF0000"/>
              </a:solidFill>
              <a:latin typeface="+mn-ea"/>
              <a:ea typeface="+mn-ea"/>
            </a:endParaRPr>
          </a:p>
          <a:p>
            <a:endParaRPr lang="zh-CN" altLang="zh-CN" sz="3600" b="1" kern="0" dirty="0">
              <a:latin typeface="黑体" panose="02010609060101010101" charset="-122"/>
              <a:ea typeface="黑体" panose="02010609060101010101" charset="-122"/>
            </a:endParaRPr>
          </a:p>
        </p:txBody>
      </p:sp>
    </p:spTree>
    <p:extLst>
      <p:ext uri="{BB962C8B-B14F-4D97-AF65-F5344CB8AC3E}">
        <p14:creationId xmlns:p14="http://schemas.microsoft.com/office/powerpoint/2010/main" val="30305118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79512" y="908720"/>
            <a:ext cx="8229600" cy="4525963"/>
          </a:xfrm>
        </p:spPr>
        <p:txBody>
          <a:bodyPr>
            <a:normAutofit fontScale="92500" lnSpcReduction="10000"/>
          </a:bodyPr>
          <a:lstStyle/>
          <a:p>
            <a:pPr marL="0" indent="0">
              <a:buNone/>
            </a:pPr>
            <a:r>
              <a:rPr lang="zh-CN" altLang="en-US" sz="2800" b="1" dirty="0" smtClean="0">
                <a:solidFill>
                  <a:srgbClr val="FF0000"/>
                </a:solidFill>
              </a:rPr>
              <a:t>积极：</a:t>
            </a:r>
            <a:r>
              <a:rPr lang="zh-CN" altLang="zh-CN" sz="2800" b="1" dirty="0" smtClean="0">
                <a:latin typeface="华文行楷" pitchFamily="2" charset="-122"/>
                <a:ea typeface="华文行楷" pitchFamily="2" charset="-122"/>
              </a:rPr>
              <a:t>孙中山</a:t>
            </a:r>
            <a:r>
              <a:rPr lang="zh-CN" altLang="zh-CN" sz="2800" b="1" dirty="0">
                <a:latin typeface="华文行楷" pitchFamily="2" charset="-122"/>
                <a:ea typeface="华文行楷" pitchFamily="2" charset="-122"/>
              </a:rPr>
              <a:t>将其革命主张概括为解决民族、民权、民生三大问题，也确立了民族独立、民主政治、民生幸福三大目标。这确实是当时的中国亟待解决的问题，反映了时代的要求和人民的愿望，代表着当时最进步的思想，具有积极意义</a:t>
            </a:r>
            <a:r>
              <a:rPr lang="zh-CN" altLang="zh-CN" sz="2800" b="1" dirty="0" smtClean="0">
                <a:latin typeface="华文行楷" pitchFamily="2" charset="-122"/>
                <a:ea typeface="华文行楷" pitchFamily="2" charset="-122"/>
              </a:rPr>
              <a:t>。</a:t>
            </a:r>
            <a:endParaRPr lang="en-US" altLang="zh-CN" sz="2800" b="1" dirty="0" smtClean="0">
              <a:latin typeface="华文行楷" pitchFamily="2" charset="-122"/>
              <a:ea typeface="华文行楷" pitchFamily="2" charset="-122"/>
            </a:endParaRPr>
          </a:p>
          <a:p>
            <a:pPr marL="0" indent="0">
              <a:buNone/>
            </a:pPr>
            <a:r>
              <a:rPr lang="zh-CN" altLang="en-US" sz="2800" b="1" dirty="0" smtClean="0">
                <a:solidFill>
                  <a:srgbClr val="FF0000"/>
                </a:solidFill>
              </a:rPr>
              <a:t>局限</a:t>
            </a:r>
            <a:r>
              <a:rPr lang="zh-CN" altLang="en-US" sz="2800" b="1" dirty="0" smtClean="0"/>
              <a:t>：</a:t>
            </a:r>
            <a:r>
              <a:rPr lang="zh-CN" altLang="zh-CN" sz="2800" b="1" dirty="0" smtClean="0">
                <a:latin typeface="华文行楷" pitchFamily="2" charset="-122"/>
                <a:ea typeface="华文行楷" pitchFamily="2" charset="-122"/>
              </a:rPr>
              <a:t>这</a:t>
            </a:r>
            <a:r>
              <a:rPr lang="zh-CN" altLang="zh-CN" sz="2800" b="1" dirty="0">
                <a:latin typeface="华文行楷" pitchFamily="2" charset="-122"/>
                <a:ea typeface="华文行楷" pitchFamily="2" charset="-122"/>
              </a:rPr>
              <a:t>段史料也说明，孙中山这时所阐述的三民主义明显有所偏重，认为民族主义、民权主义“殆不可以须臾缓”，而民生主义“中国独受病未深，而去之易”。这表明孙中山此时关注的主要是政治上的革命，对社会革命考虑不多。实际上民生主义问题同样是中国亟待解决的根本问题，而且不容易解决。</a:t>
            </a:r>
          </a:p>
          <a:p>
            <a:pPr marL="0" indent="0">
              <a:buNone/>
            </a:pPr>
            <a:endParaRPr lang="zh-CN" altLang="en-US" sz="2800" b="1" dirty="0"/>
          </a:p>
        </p:txBody>
      </p:sp>
    </p:spTree>
    <p:extLst>
      <p:ext uri="{BB962C8B-B14F-4D97-AF65-F5344CB8AC3E}">
        <p14:creationId xmlns:p14="http://schemas.microsoft.com/office/powerpoint/2010/main" val="31755211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qiy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622300"/>
            <a:ext cx="8783638" cy="5905500"/>
          </a:xfrm>
          <a:prstGeom prst="rect">
            <a:avLst/>
          </a:prstGeom>
          <a:noFill/>
          <a:ln w="9525" cmpd="sng">
            <a:solidFill>
              <a:srgbClr val="FF6600"/>
            </a:solidFill>
            <a:miter lim="800000"/>
            <a:headEnd/>
            <a:tailEnd/>
          </a:ln>
          <a:extLst>
            <a:ext uri="{909E8E84-426E-40DD-AFC4-6F175D3DCCD1}">
              <a14:hiddenFill xmlns:a14="http://schemas.microsoft.com/office/drawing/2010/main">
                <a:solidFill>
                  <a:srgbClr val="FFFFFF"/>
                </a:solidFill>
              </a14:hiddenFill>
            </a:ext>
          </a:extLst>
        </p:spPr>
      </p:pic>
      <p:sp>
        <p:nvSpPr>
          <p:cNvPr id="13315" name="AutoShape 3"/>
          <p:cNvSpPr>
            <a:spLocks noChangeArrowheads="1"/>
          </p:cNvSpPr>
          <p:nvPr/>
        </p:nvSpPr>
        <p:spPr bwMode="auto">
          <a:xfrm>
            <a:off x="1331913" y="5157788"/>
            <a:ext cx="1368425" cy="792162"/>
          </a:xfrm>
          <a:prstGeom prst="wedgeRoundRectCallout">
            <a:avLst>
              <a:gd name="adj1" fmla="val 46171"/>
              <a:gd name="adj2" fmla="val 110120"/>
              <a:gd name="adj3" fmla="val 16667"/>
            </a:avLst>
          </a:prstGeom>
          <a:solidFill>
            <a:srgbClr val="8000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sz="1400" b="1">
                <a:solidFill>
                  <a:srgbClr val="00FFFF"/>
                </a:solidFill>
              </a:rPr>
              <a:t>镇南关起义</a:t>
            </a:r>
          </a:p>
          <a:p>
            <a:pPr algn="ctr"/>
            <a:r>
              <a:rPr lang="zh-CN" altLang="zh-CN" sz="1400" b="1">
                <a:solidFill>
                  <a:srgbClr val="00FFFF"/>
                </a:solidFill>
              </a:rPr>
              <a:t>1907</a:t>
            </a:r>
            <a:r>
              <a:rPr lang="zh-CN" sz="1400" b="1">
                <a:solidFill>
                  <a:srgbClr val="00FFFF"/>
                </a:solidFill>
              </a:rPr>
              <a:t>年</a:t>
            </a:r>
            <a:r>
              <a:rPr lang="zh-CN" altLang="zh-CN" sz="1400" b="1">
                <a:solidFill>
                  <a:srgbClr val="00FFFF"/>
                </a:solidFill>
              </a:rPr>
              <a:t>12</a:t>
            </a:r>
            <a:r>
              <a:rPr lang="zh-CN" sz="1400" b="1">
                <a:solidFill>
                  <a:srgbClr val="00FFFF"/>
                </a:solidFill>
              </a:rPr>
              <a:t>月</a:t>
            </a:r>
          </a:p>
          <a:p>
            <a:pPr algn="ctr"/>
            <a:r>
              <a:rPr lang="zh-CN" sz="1400" b="1">
                <a:solidFill>
                  <a:srgbClr val="00FFFF"/>
                </a:solidFill>
              </a:rPr>
              <a:t>孙中山</a:t>
            </a:r>
            <a:r>
              <a:rPr lang="zh-CN" altLang="zh-CN" sz="1400" b="1">
                <a:solidFill>
                  <a:srgbClr val="00FFFF"/>
                </a:solidFill>
              </a:rPr>
              <a:t>.</a:t>
            </a:r>
            <a:r>
              <a:rPr lang="zh-CN" sz="1400" b="1">
                <a:solidFill>
                  <a:srgbClr val="00FFFF"/>
                </a:solidFill>
              </a:rPr>
              <a:t>黄兴</a:t>
            </a:r>
          </a:p>
        </p:txBody>
      </p:sp>
      <p:sp>
        <p:nvSpPr>
          <p:cNvPr id="13316" name="AutoShape 4">
            <a:hlinkClick r:id="rId3" action="ppaction://hlinksldjump"/>
          </p:cNvPr>
          <p:cNvSpPr>
            <a:spLocks noChangeArrowheads="1"/>
          </p:cNvSpPr>
          <p:nvPr/>
        </p:nvSpPr>
        <p:spPr bwMode="auto">
          <a:xfrm>
            <a:off x="3203575" y="4038600"/>
            <a:ext cx="1139825" cy="903288"/>
          </a:xfrm>
          <a:prstGeom prst="wedgeRoundRectCallout">
            <a:avLst>
              <a:gd name="adj1" fmla="val 86074"/>
              <a:gd name="adj2" fmla="val -1319"/>
              <a:gd name="adj3" fmla="val 16667"/>
            </a:avLst>
          </a:prstGeom>
          <a:solidFill>
            <a:srgbClr val="8000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b="1">
                <a:solidFill>
                  <a:srgbClr val="00FFFF"/>
                </a:solidFill>
              </a:rPr>
              <a:t>萍浏醴起义</a:t>
            </a:r>
          </a:p>
        </p:txBody>
      </p:sp>
      <p:sp>
        <p:nvSpPr>
          <p:cNvPr id="13317" name="AutoShape 5">
            <a:hlinkClick r:id="rId4" action="ppaction://hlinksldjump"/>
          </p:cNvPr>
          <p:cNvSpPr>
            <a:spLocks noChangeArrowheads="1"/>
          </p:cNvSpPr>
          <p:nvPr/>
        </p:nvSpPr>
        <p:spPr bwMode="auto">
          <a:xfrm>
            <a:off x="5181600" y="5257800"/>
            <a:ext cx="1550988" cy="609600"/>
          </a:xfrm>
          <a:prstGeom prst="wedgeRoundRectCallout">
            <a:avLst>
              <a:gd name="adj1" fmla="val -64431"/>
              <a:gd name="adj2" fmla="val 81509"/>
              <a:gd name="adj3" fmla="val 16667"/>
            </a:avLst>
          </a:prstGeom>
          <a:solidFill>
            <a:srgbClr val="9933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b="1">
                <a:solidFill>
                  <a:srgbClr val="00FFFF"/>
                </a:solidFill>
              </a:rPr>
              <a:t>黄花岗起义</a:t>
            </a:r>
          </a:p>
        </p:txBody>
      </p:sp>
      <p:sp>
        <p:nvSpPr>
          <p:cNvPr id="13318" name="AutoShape 6">
            <a:hlinkClick r:id="rId3" action="ppaction://hlinksldjump"/>
          </p:cNvPr>
          <p:cNvSpPr>
            <a:spLocks noChangeArrowheads="1"/>
          </p:cNvSpPr>
          <p:nvPr/>
        </p:nvSpPr>
        <p:spPr bwMode="auto">
          <a:xfrm>
            <a:off x="6400800" y="3962400"/>
            <a:ext cx="1195388" cy="609600"/>
          </a:xfrm>
          <a:prstGeom prst="wedgeRoundRectCallout">
            <a:avLst>
              <a:gd name="adj1" fmla="val -49204"/>
              <a:gd name="adj2" fmla="val -95051"/>
              <a:gd name="adj3" fmla="val 16667"/>
            </a:avLst>
          </a:prstGeom>
          <a:solidFill>
            <a:srgbClr val="9933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b="1">
                <a:solidFill>
                  <a:srgbClr val="00FFFF"/>
                </a:solidFill>
              </a:rPr>
              <a:t>浙皖起义</a:t>
            </a:r>
          </a:p>
        </p:txBody>
      </p:sp>
      <p:sp>
        <p:nvSpPr>
          <p:cNvPr id="2" name="TextBox 1"/>
          <p:cNvSpPr txBox="1"/>
          <p:nvPr/>
        </p:nvSpPr>
        <p:spPr>
          <a:xfrm>
            <a:off x="467544" y="160635"/>
            <a:ext cx="8480207" cy="523220"/>
          </a:xfrm>
          <a:prstGeom prst="rect">
            <a:avLst/>
          </a:prstGeom>
          <a:noFill/>
        </p:spPr>
        <p:txBody>
          <a:bodyPr wrap="none" rtlCol="0">
            <a:spAutoFit/>
          </a:bodyPr>
          <a:lstStyle/>
          <a:p>
            <a:r>
              <a:rPr lang="zh-CN" altLang="en-US" sz="2800" b="1" dirty="0" smtClean="0">
                <a:solidFill>
                  <a:srgbClr val="FF0000"/>
                </a:solidFill>
                <a:latin typeface="黑体" pitchFamily="49" charset="-122"/>
                <a:ea typeface="黑体" pitchFamily="49" charset="-122"/>
              </a:rPr>
              <a:t>军事基础：组织多次武装起义，给清政府以沉重打击</a:t>
            </a:r>
            <a:endParaRPr lang="zh-CN" altLang="en-US" sz="2800" b="1"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val="65182763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ipe(right)">
                                      <p:cBhvr>
                                        <p:cTn id="7" dur="2000"/>
                                        <p:tgtEl>
                                          <p:spTgt spid="133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diamond(in)">
                                      <p:cBhvr>
                                        <p:cTn id="12" dur="1000"/>
                                        <p:tgtEl>
                                          <p:spTgt spid="133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13316"/>
                                        </p:tgtEl>
                                        <p:attrNameLst>
                                          <p:attrName>style.visibility</p:attrName>
                                        </p:attrNameLst>
                                      </p:cBhvr>
                                      <p:to>
                                        <p:strVal val="visible"/>
                                      </p:to>
                                    </p:set>
                                    <p:animEffect transition="in" filter="barn(outHorizontal)">
                                      <p:cBhvr>
                                        <p:cTn id="17" dur="500"/>
                                        <p:tgtEl>
                                          <p:spTgt spid="1331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5" fill="hold" grpId="0" nodeType="clickEffect">
                                  <p:stCondLst>
                                    <p:cond delay="0"/>
                                  </p:stCondLst>
                                  <p:iterate type="wd">
                                    <p:tmPct val="100000"/>
                                  </p:iterate>
                                  <p:childTnLst>
                                    <p:set>
                                      <p:cBhvr>
                                        <p:cTn id="21" dur="1" fill="hold">
                                          <p:stCondLst>
                                            <p:cond delay="0"/>
                                          </p:stCondLst>
                                        </p:cTn>
                                        <p:tgtEl>
                                          <p:spTgt spid="13317"/>
                                        </p:tgtEl>
                                        <p:attrNameLst>
                                          <p:attrName>style.visibility</p:attrName>
                                        </p:attrNameLst>
                                      </p:cBhvr>
                                      <p:to>
                                        <p:strVal val="visible"/>
                                      </p:to>
                                    </p:set>
                                    <p:animEffect transition="in" filter="blinds(vertical)">
                                      <p:cBhvr>
                                        <p:cTn id="22" dur="300"/>
                                        <p:tgtEl>
                                          <p:spTgt spid="1331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3318"/>
                                        </p:tgtEl>
                                        <p:attrNameLst>
                                          <p:attrName>style.visibility</p:attrName>
                                        </p:attrNameLst>
                                      </p:cBhvr>
                                      <p:to>
                                        <p:strVal val="visible"/>
                                      </p:to>
                                    </p:set>
                                    <p:animEffect transition="in" filter="dissolve">
                                      <p:cBhvr>
                                        <p:cTn id="27" dur="500"/>
                                        <p:tgtEl>
                                          <p:spTgt spid="13318"/>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nimBg="1" autoUpdateAnimBg="0"/>
      <p:bldP spid="13316" grpId="0" animBg="1" autoUpdateAnimBg="0"/>
      <p:bldP spid="13317" grpId="0" animBg="1" autoUpdateAnimBg="0"/>
      <p:bldP spid="13318" grpId="0" animBg="1" autoUpdateAnimBg="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黄花岗烈士墓"/>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549275"/>
            <a:ext cx="3744912"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3"/>
          <p:cNvSpPr>
            <a:spLocks noChangeArrowheads="1"/>
          </p:cNvSpPr>
          <p:nvPr/>
        </p:nvSpPr>
        <p:spPr bwMode="auto">
          <a:xfrm>
            <a:off x="539750" y="3573463"/>
            <a:ext cx="2622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sz="2400" u="sng">
                <a:solidFill>
                  <a:srgbClr val="1C1C1C"/>
                </a:solidFill>
                <a:effectLst>
                  <a:outerShdw blurRad="38100" dist="38100" dir="2700000" algn="tl">
                    <a:srgbClr val="C0C0C0"/>
                  </a:outerShdw>
                </a:effectLst>
                <a:latin typeface="Times New Roman" pitchFamily="18" charset="0"/>
                <a:ea typeface="黑体" pitchFamily="49" charset="-122"/>
              </a:rPr>
              <a:t>黄花岗七十二烈士</a:t>
            </a:r>
          </a:p>
        </p:txBody>
      </p:sp>
      <p:sp>
        <p:nvSpPr>
          <p:cNvPr id="14340" name="Text Box 4"/>
          <p:cNvSpPr txBox="1">
            <a:spLocks noChangeArrowheads="1"/>
          </p:cNvSpPr>
          <p:nvPr/>
        </p:nvSpPr>
        <p:spPr bwMode="auto">
          <a:xfrm>
            <a:off x="4140200" y="836613"/>
            <a:ext cx="4824413" cy="2282825"/>
          </a:xfrm>
          <a:prstGeom prst="rect">
            <a:avLst/>
          </a:prstGeom>
          <a:solidFill>
            <a:srgbClr val="FF99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sz="2400" b="1">
                <a:solidFill>
                  <a:schemeClr val="tx2"/>
                </a:solidFill>
                <a:latin typeface="Times New Roman" pitchFamily="18" charset="0"/>
              </a:rPr>
              <a:t>然是役也，碧血横飞，浩气四塞，草木为之含悲，风云因而变色，全国久蛰之人心乃大兴奋</a:t>
            </a:r>
            <a:r>
              <a:rPr lang="zh-CN" altLang="zh-CN" sz="2400" b="1">
                <a:solidFill>
                  <a:schemeClr val="tx2"/>
                </a:solidFill>
                <a:latin typeface="宋体"/>
              </a:rPr>
              <a:t>……</a:t>
            </a:r>
            <a:r>
              <a:rPr lang="zh-CN" sz="2400" b="1">
                <a:solidFill>
                  <a:schemeClr val="tx2"/>
                </a:solidFill>
                <a:latin typeface="Times New Roman" pitchFamily="18" charset="0"/>
              </a:rPr>
              <a:t>则斯役之价值，直可惊天地，泣鬼</a:t>
            </a:r>
            <a:r>
              <a:rPr lang="zh-CN" sz="2400" b="1">
                <a:solidFill>
                  <a:schemeClr val="tx2"/>
                </a:solidFill>
                <a:latin typeface="宋体" pitchFamily="2" charset="-122"/>
              </a:rPr>
              <a:t>神，与武昌革命之役并寿。  </a:t>
            </a:r>
          </a:p>
          <a:p>
            <a:r>
              <a:rPr lang="zh-CN" sz="2400" b="1">
                <a:solidFill>
                  <a:schemeClr val="tx2"/>
                </a:solidFill>
                <a:latin typeface="宋体" pitchFamily="2" charset="-122"/>
              </a:rPr>
              <a:t>                   </a:t>
            </a:r>
            <a:r>
              <a:rPr lang="zh-CN" altLang="zh-CN" sz="2400" b="1">
                <a:solidFill>
                  <a:schemeClr val="tx2"/>
                </a:solidFill>
                <a:latin typeface="宋体" pitchFamily="2" charset="-122"/>
              </a:rPr>
              <a:t>——</a:t>
            </a:r>
            <a:r>
              <a:rPr lang="zh-CN" sz="2400" b="1">
                <a:solidFill>
                  <a:schemeClr val="tx2"/>
                </a:solidFill>
                <a:latin typeface="宋体" pitchFamily="2" charset="-122"/>
              </a:rPr>
              <a:t>孙中山</a:t>
            </a:r>
            <a:endParaRPr lang="zh-CN" sz="2400">
              <a:solidFill>
                <a:schemeClr val="tx2"/>
              </a:solidFill>
              <a:latin typeface="Times New Roman" pitchFamily="18" charset="0"/>
            </a:endParaRPr>
          </a:p>
        </p:txBody>
      </p:sp>
      <p:sp>
        <p:nvSpPr>
          <p:cNvPr id="14341" name="Text Box 5"/>
          <p:cNvSpPr txBox="1">
            <a:spLocks noChangeArrowheads="1"/>
          </p:cNvSpPr>
          <p:nvPr/>
        </p:nvSpPr>
        <p:spPr bwMode="auto">
          <a:xfrm>
            <a:off x="323850" y="4076700"/>
            <a:ext cx="8424863" cy="222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a:lnSpc>
                <a:spcPct val="90000"/>
              </a:lnSpc>
              <a:spcBef>
                <a:spcPct val="50000"/>
              </a:spcBef>
            </a:pPr>
            <a:r>
              <a:rPr lang="zh-CN" altLang="zh-CN" sz="2400" b="1">
                <a:solidFill>
                  <a:srgbClr val="0000FF"/>
                </a:solidFill>
              </a:rPr>
              <a:t>   </a:t>
            </a:r>
            <a:r>
              <a:rPr lang="zh-CN" sz="2000" b="1">
                <a:solidFill>
                  <a:srgbClr val="0000FF"/>
                </a:solidFill>
              </a:rPr>
              <a:t>吾至爱汝，即此爱汝一念，使吾勇就死也。吾自遇汝以来，常愿天下有情人都成眷属；然遍地腥云，满街狼犬，称心快意，几家能彀？司马春衫，吾不能学太上之忘情也。语云：仁者 “老吾老，以及人之老；幼吾幼，以及人之幼”。吾充吾爱汝之心，助天下人爱其所爱，所以敢先汝而死，不顾汝也。汝体吾此心，于啼泣之余，亦以天下人为念，当亦乐牺牲吾身与 汝身之福利，为天下人谋永福也。汝其勿悲！</a:t>
            </a:r>
          </a:p>
          <a:p>
            <a:pPr>
              <a:lnSpc>
                <a:spcPct val="90000"/>
              </a:lnSpc>
              <a:spcBef>
                <a:spcPct val="50000"/>
              </a:spcBef>
            </a:pPr>
            <a:r>
              <a:rPr lang="zh-CN" sz="2000" b="1">
                <a:solidFill>
                  <a:srgbClr val="0000FF"/>
                </a:solidFill>
              </a:rPr>
              <a:t>                                                                             </a:t>
            </a:r>
            <a:r>
              <a:rPr lang="zh-CN" altLang="zh-CN" sz="2000" b="1">
                <a:solidFill>
                  <a:srgbClr val="0000FF"/>
                </a:solidFill>
              </a:rPr>
              <a:t>——</a:t>
            </a:r>
            <a:r>
              <a:rPr lang="zh-CN" sz="2000" b="1">
                <a:solidFill>
                  <a:srgbClr val="0000FF"/>
                </a:solidFill>
              </a:rPr>
              <a:t>林觉民</a:t>
            </a:r>
            <a:r>
              <a:rPr lang="zh-CN" altLang="zh-CN" sz="2000" b="1">
                <a:solidFill>
                  <a:srgbClr val="0000FF"/>
                </a:solidFill>
              </a:rPr>
              <a:t>《</a:t>
            </a:r>
            <a:r>
              <a:rPr lang="zh-CN" sz="2000" b="1">
                <a:solidFill>
                  <a:srgbClr val="0000FF"/>
                </a:solidFill>
              </a:rPr>
              <a:t>与妻书</a:t>
            </a:r>
            <a:r>
              <a:rPr lang="zh-CN" altLang="zh-CN" sz="2000" b="1">
                <a:solidFill>
                  <a:srgbClr val="0000FF"/>
                </a:solidFill>
              </a:rPr>
              <a:t>》</a:t>
            </a:r>
          </a:p>
        </p:txBody>
      </p:sp>
    </p:spTree>
    <p:extLst>
      <p:ext uri="{BB962C8B-B14F-4D97-AF65-F5344CB8AC3E}">
        <p14:creationId xmlns:p14="http://schemas.microsoft.com/office/powerpoint/2010/main" val="276801642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ipe(right)">
                                      <p:cBhvr>
                                        <p:cTn id="7" dur="20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wipe(left)">
                                      <p:cBhvr>
                                        <p:cTn id="12" dur="2000"/>
                                        <p:tgtEl>
                                          <p:spTgt spid="143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4340"/>
                                        </p:tgtEl>
                                        <p:attrNameLst>
                                          <p:attrName>style.visibility</p:attrName>
                                        </p:attrNameLst>
                                      </p:cBhvr>
                                      <p:to>
                                        <p:strVal val="visible"/>
                                      </p:to>
                                    </p:set>
                                    <p:animEffect transition="in" filter="diamond(in)">
                                      <p:cBhvr>
                                        <p:cTn id="17" dur="2000"/>
                                        <p:tgtEl>
                                          <p:spTgt spid="1434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4341"/>
                                        </p:tgtEl>
                                        <p:attrNameLst>
                                          <p:attrName>style.visibility</p:attrName>
                                        </p:attrNameLst>
                                      </p:cBhvr>
                                      <p:to>
                                        <p:strVal val="visible"/>
                                      </p:to>
                                    </p:set>
                                    <p:anim calcmode="lin" valueType="num">
                                      <p:cBhvr additive="base">
                                        <p:cTn id="22" dur="500" fill="hold"/>
                                        <p:tgtEl>
                                          <p:spTgt spid="14341"/>
                                        </p:tgtEl>
                                        <p:attrNameLst>
                                          <p:attrName>ppt_x</p:attrName>
                                        </p:attrNameLst>
                                      </p:cBhvr>
                                      <p:tavLst>
                                        <p:tav tm="0">
                                          <p:val>
                                            <p:strVal val="#ppt_x"/>
                                          </p:val>
                                        </p:tav>
                                        <p:tav tm="100000">
                                          <p:val>
                                            <p:strVal val="#ppt_x"/>
                                          </p:val>
                                        </p:tav>
                                      </p:tavLst>
                                    </p:anim>
                                    <p:anim calcmode="lin" valueType="num">
                                      <p:cBhvr additive="base">
                                        <p:cTn id="23"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utoUpdateAnimBg="0"/>
      <p:bldP spid="14340" grpId="0" bldLvl="0" animBg="1" autoUpdateAnimBg="0"/>
      <p:bldP spid="14341"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8" name="Text Box 4"/>
          <p:cNvSpPr txBox="1">
            <a:spLocks noChangeArrowheads="1"/>
          </p:cNvSpPr>
          <p:nvPr/>
        </p:nvSpPr>
        <p:spPr bwMode="auto">
          <a:xfrm>
            <a:off x="7848600" y="5943600"/>
            <a:ext cx="641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溥仪</a:t>
            </a:r>
          </a:p>
        </p:txBody>
      </p:sp>
      <p:sp>
        <p:nvSpPr>
          <p:cNvPr id="134149" name="Text Box 5"/>
          <p:cNvSpPr txBox="1">
            <a:spLocks noChangeArrowheads="1"/>
          </p:cNvSpPr>
          <p:nvPr/>
        </p:nvSpPr>
        <p:spPr bwMode="auto">
          <a:xfrm>
            <a:off x="454025" y="477043"/>
            <a:ext cx="265649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rPr>
              <a:t>清廷预备立宪</a:t>
            </a:r>
          </a:p>
        </p:txBody>
      </p:sp>
      <p:sp>
        <p:nvSpPr>
          <p:cNvPr id="134151" name="Text Box 7"/>
          <p:cNvSpPr txBox="1">
            <a:spLocks noChangeArrowheads="1"/>
          </p:cNvSpPr>
          <p:nvPr/>
        </p:nvSpPr>
        <p:spPr bwMode="auto">
          <a:xfrm>
            <a:off x="74758" y="3140968"/>
            <a:ext cx="4158109"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400" b="1" dirty="0"/>
              <a:t>        </a:t>
            </a:r>
            <a:r>
              <a:rPr lang="zh-CN" altLang="en-US" sz="2400" b="1" dirty="0"/>
              <a:t>随着民主革命运动的蓬勃发展，立宪的呼声越来越高。</a:t>
            </a:r>
            <a:r>
              <a:rPr lang="en-US" altLang="zh-CN" sz="2400" b="1" dirty="0"/>
              <a:t>1906</a:t>
            </a:r>
            <a:r>
              <a:rPr lang="zh-CN" altLang="en-US" sz="2400" b="1" dirty="0"/>
              <a:t>年，清政府宣布“预备仿行宪政”，借立宪之名行集权之实。</a:t>
            </a:r>
            <a:r>
              <a:rPr lang="en-US" altLang="zh-CN" sz="2400" b="1" dirty="0"/>
              <a:t>1911</a:t>
            </a:r>
            <a:r>
              <a:rPr lang="zh-CN" altLang="en-US" sz="2400" b="1" dirty="0"/>
              <a:t>年，清政府成立以奕</a:t>
            </a:r>
            <a:r>
              <a:rPr lang="zh-CN" altLang="en-US" sz="2400" b="1" dirty="0">
                <a:solidFill>
                  <a:srgbClr val="000000"/>
                </a:solidFill>
              </a:rPr>
              <a:t>劻</a:t>
            </a:r>
            <a:r>
              <a:rPr lang="zh-CN" altLang="en-US" sz="2400" b="1" dirty="0"/>
              <a:t>为总理大臣的“皇族内阁”。“预备立宪”的骗局彻底败露。</a:t>
            </a:r>
          </a:p>
        </p:txBody>
      </p:sp>
      <p:pic>
        <p:nvPicPr>
          <p:cNvPr id="134152" name="Picture 8"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5613" y="1281113"/>
            <a:ext cx="3441700" cy="5300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24898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4149"/>
                                        </p:tgtEl>
                                        <p:attrNameLst>
                                          <p:attrName>style.visibility</p:attrName>
                                        </p:attrNameLst>
                                      </p:cBhvr>
                                      <p:to>
                                        <p:strVal val="visible"/>
                                      </p:to>
                                    </p:set>
                                    <p:anim calcmode="lin" valueType="num">
                                      <p:cBhvr additive="base">
                                        <p:cTn id="7" dur="500" fill="hold"/>
                                        <p:tgtEl>
                                          <p:spTgt spid="134149"/>
                                        </p:tgtEl>
                                        <p:attrNameLst>
                                          <p:attrName>ppt_x</p:attrName>
                                        </p:attrNameLst>
                                      </p:cBhvr>
                                      <p:tavLst>
                                        <p:tav tm="0">
                                          <p:val>
                                            <p:strVal val="0-#ppt_w/2"/>
                                          </p:val>
                                        </p:tav>
                                        <p:tav tm="100000">
                                          <p:val>
                                            <p:strVal val="#ppt_x"/>
                                          </p:val>
                                        </p:tav>
                                      </p:tavLst>
                                    </p:anim>
                                    <p:anim calcmode="lin" valueType="num">
                                      <p:cBhvr additive="base">
                                        <p:cTn id="8" dur="500" fill="hold"/>
                                        <p:tgtEl>
                                          <p:spTgt spid="1341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Grp="1" noChangeArrowheads="1"/>
          </p:cNvSpPr>
          <p:nvPr>
            <p:ph type="body" idx="1"/>
          </p:nvPr>
        </p:nvSpPr>
        <p:spPr>
          <a:xfrm>
            <a:off x="0" y="-3255"/>
            <a:ext cx="9144000" cy="3457575"/>
          </a:xfrm>
          <a:noFill/>
          <a:ln/>
        </p:spPr>
        <p:txBody>
          <a:bodyPr>
            <a:normAutofit fontScale="92500" lnSpcReduction="10000"/>
          </a:bodyPr>
          <a:lstStyle/>
          <a:p>
            <a:pPr>
              <a:lnSpc>
                <a:spcPct val="90000"/>
              </a:lnSpc>
              <a:spcBef>
                <a:spcPct val="50000"/>
              </a:spcBef>
              <a:buFontTx/>
              <a:buNone/>
            </a:pPr>
            <a:r>
              <a:rPr lang="zh-CN" altLang="en-US" b="1" dirty="0">
                <a:latin typeface="华文行楷" pitchFamily="2" charset="-122"/>
                <a:ea typeface="华文行楷" pitchFamily="2" charset="-122"/>
              </a:rPr>
              <a:t> </a:t>
            </a:r>
            <a:r>
              <a:rPr lang="zh-CN" altLang="en-US" b="1" dirty="0" smtClean="0">
                <a:latin typeface="华文行楷" pitchFamily="2" charset="-122"/>
                <a:ea typeface="华文行楷" pitchFamily="2" charset="-122"/>
              </a:rPr>
              <a:t>         </a:t>
            </a:r>
            <a:r>
              <a:rPr lang="zh-CN" altLang="en-US" sz="2800" b="1" dirty="0" smtClean="0">
                <a:latin typeface="华文行楷" pitchFamily="2" charset="-122"/>
                <a:ea typeface="华文行楷" pitchFamily="2" charset="-122"/>
              </a:rPr>
              <a:t>保</a:t>
            </a:r>
            <a:r>
              <a:rPr lang="zh-CN" altLang="en-US" sz="2800" b="1" dirty="0">
                <a:latin typeface="华文行楷" pitchFamily="2" charset="-122"/>
                <a:ea typeface="华文行楷" pitchFamily="2" charset="-122"/>
              </a:rPr>
              <a:t>路运动是因英、美、德、法四个帝国主义国家勾结清政府夺取已准归商办的粤汉、川汉两路路权而激发起来的。借用外债修筑两路的谈判从1908年起已开始进行，由于帝国主义国家之间的矛盾，到1910年5月它们才达成借款协定。1911年4月清政府代表、邮传部尚书盛宣怀与四国公使议定了借款合同细节，等待各该国政府批准后就要正式签字了。 要批准这个出卖路权的合同，必须将商办铁路收归官办。于是，清政府在5月9日下达了“干路均归国有”的“上谕”，5月20日正式签字借款合同。“干路国有”的消息传到四川，群情汹汹，要求抵制。</a:t>
            </a:r>
          </a:p>
        </p:txBody>
      </p:sp>
      <p:sp>
        <p:nvSpPr>
          <p:cNvPr id="15363" name="Text Box 3"/>
          <p:cNvSpPr txBox="1">
            <a:spLocks noChangeArrowheads="1"/>
          </p:cNvSpPr>
          <p:nvPr/>
        </p:nvSpPr>
        <p:spPr bwMode="auto">
          <a:xfrm>
            <a:off x="296625" y="4509120"/>
            <a:ext cx="8497888" cy="85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a:lnSpc>
                <a:spcPct val="90000"/>
              </a:lnSpc>
              <a:spcBef>
                <a:spcPct val="50000"/>
              </a:spcBef>
            </a:pPr>
            <a:r>
              <a:rPr lang="zh-CN" altLang="en-US" sz="2800" b="1" dirty="0">
                <a:solidFill>
                  <a:srgbClr val="0000FF"/>
                </a:solidFill>
              </a:rPr>
              <a:t>思考：据上述材料回答保路运动的主要目的。其与武昌起义的关系如何？</a:t>
            </a:r>
          </a:p>
        </p:txBody>
      </p:sp>
      <p:sp>
        <p:nvSpPr>
          <p:cNvPr id="2" name="TextBox 1"/>
          <p:cNvSpPr txBox="1"/>
          <p:nvPr/>
        </p:nvSpPr>
        <p:spPr>
          <a:xfrm>
            <a:off x="539552" y="5877272"/>
            <a:ext cx="7007046" cy="523220"/>
          </a:xfrm>
          <a:prstGeom prst="rect">
            <a:avLst/>
          </a:prstGeom>
          <a:noFill/>
        </p:spPr>
        <p:txBody>
          <a:bodyPr wrap="none" rtlCol="0">
            <a:spAutoFit/>
          </a:bodyPr>
          <a:lstStyle/>
          <a:p>
            <a:r>
              <a:rPr lang="zh-CN" altLang="en-US" sz="2800" b="1" dirty="0" smtClean="0">
                <a:solidFill>
                  <a:srgbClr val="FF0000"/>
                </a:solidFill>
                <a:latin typeface="黑体" pitchFamily="49" charset="-122"/>
                <a:ea typeface="黑体" pitchFamily="49" charset="-122"/>
              </a:rPr>
              <a:t>时机成熟：四川的保路运动发展成武装起义</a:t>
            </a:r>
            <a:endParaRPr lang="zh-CN" altLang="en-US" sz="2800" b="1"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val="330604891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Grp="1" noChangeArrowheads="1"/>
          </p:cNvSpPr>
          <p:nvPr>
            <p:ph type="body" idx="1"/>
          </p:nvPr>
        </p:nvSpPr>
        <p:spPr>
          <a:xfrm>
            <a:off x="35496" y="44625"/>
            <a:ext cx="9073008" cy="5976764"/>
          </a:xfrm>
          <a:noFill/>
          <a:ln/>
        </p:spPr>
        <p:txBody>
          <a:bodyPr>
            <a:normAutofit lnSpcReduction="10000"/>
          </a:bodyPr>
          <a:lstStyle/>
          <a:p>
            <a:pPr marL="0" indent="0">
              <a:lnSpc>
                <a:spcPct val="80000"/>
              </a:lnSpc>
              <a:buNone/>
            </a:pPr>
            <a:r>
              <a:rPr lang="zh-CN" altLang="en-US" sz="3600" b="1" dirty="0" smtClean="0">
                <a:solidFill>
                  <a:srgbClr val="FF0000"/>
                </a:solidFill>
              </a:rPr>
              <a:t>一、背景</a:t>
            </a:r>
            <a:endParaRPr lang="en-US" altLang="zh-CN" sz="3600" b="1" dirty="0">
              <a:solidFill>
                <a:srgbClr val="FF0000"/>
              </a:solidFill>
            </a:endParaRPr>
          </a:p>
          <a:p>
            <a:pPr marL="0" indent="0">
              <a:lnSpc>
                <a:spcPct val="80000"/>
              </a:lnSpc>
              <a:buNone/>
            </a:pPr>
            <a:r>
              <a:rPr lang="zh-CN" altLang="en-US" sz="4000" b="1" dirty="0" smtClean="0">
                <a:solidFill>
                  <a:srgbClr val="0000FF"/>
                </a:solidFill>
                <a:latin typeface="黑体" pitchFamily="49" charset="-122"/>
                <a:ea typeface="黑体" pitchFamily="49" charset="-122"/>
              </a:rPr>
              <a:t>1．</a:t>
            </a:r>
            <a:r>
              <a:rPr lang="zh-CN" altLang="en-US" sz="4000" b="1" dirty="0">
                <a:solidFill>
                  <a:srgbClr val="0000FF"/>
                </a:solidFill>
                <a:latin typeface="黑体" pitchFamily="49" charset="-122"/>
                <a:ea typeface="黑体" pitchFamily="49" charset="-122"/>
              </a:rPr>
              <a:t>社会根源</a:t>
            </a:r>
            <a:r>
              <a:rPr lang="zh-CN" altLang="en-US" sz="4000" b="1" dirty="0">
                <a:latin typeface="黑体" pitchFamily="49" charset="-122"/>
                <a:ea typeface="黑体" pitchFamily="49" charset="-122"/>
              </a:rPr>
              <a:t>：清政府的“自救”</a:t>
            </a:r>
            <a:r>
              <a:rPr lang="en-US" altLang="zh-CN" sz="4000" b="1" dirty="0">
                <a:latin typeface="黑体" pitchFamily="49" charset="-122"/>
                <a:ea typeface="黑体" pitchFamily="49" charset="-122"/>
              </a:rPr>
              <a:t>——</a:t>
            </a:r>
            <a:r>
              <a:rPr lang="zh-CN" altLang="en-US" sz="4000" b="1" dirty="0">
                <a:latin typeface="黑体" pitchFamily="49" charset="-122"/>
                <a:ea typeface="黑体" pitchFamily="49" charset="-122"/>
              </a:rPr>
              <a:t>“新政”不可能为中国找到真正的出路。</a:t>
            </a:r>
          </a:p>
          <a:p>
            <a:pPr marL="0" indent="0">
              <a:lnSpc>
                <a:spcPct val="80000"/>
              </a:lnSpc>
              <a:buNone/>
            </a:pPr>
            <a:r>
              <a:rPr lang="zh-CN" altLang="en-US" sz="4000" b="1" dirty="0" smtClean="0">
                <a:solidFill>
                  <a:srgbClr val="0000FF"/>
                </a:solidFill>
                <a:latin typeface="黑体" pitchFamily="49" charset="-122"/>
                <a:ea typeface="黑体" pitchFamily="49" charset="-122"/>
              </a:rPr>
              <a:t>2．</a:t>
            </a:r>
            <a:r>
              <a:rPr lang="zh-CN" altLang="zh-CN" sz="4000" b="1" dirty="0">
                <a:solidFill>
                  <a:srgbClr val="0000FF"/>
                </a:solidFill>
                <a:latin typeface="Times New Roman" pitchFamily="18" charset="0"/>
                <a:ea typeface="黑体" pitchFamily="49" charset="-122"/>
              </a:rPr>
              <a:t>组织</a:t>
            </a:r>
            <a:r>
              <a:rPr lang="zh-CN" altLang="en-US" sz="4000" b="1" dirty="0" smtClean="0">
                <a:solidFill>
                  <a:srgbClr val="0000FF"/>
                </a:solidFill>
                <a:latin typeface="Times New Roman" pitchFamily="18" charset="0"/>
                <a:ea typeface="黑体" pitchFamily="49" charset="-122"/>
              </a:rPr>
              <a:t>基础</a:t>
            </a:r>
            <a:r>
              <a:rPr lang="en-US" altLang="zh-CN" sz="4000" b="1" dirty="0">
                <a:latin typeface="Times New Roman" pitchFamily="18" charset="0"/>
                <a:ea typeface="黑体" pitchFamily="49" charset="-122"/>
              </a:rPr>
              <a:t>:</a:t>
            </a:r>
            <a:r>
              <a:rPr lang="zh-CN" altLang="en-US" sz="4000" b="1" dirty="0" smtClean="0">
                <a:latin typeface="Times New Roman" pitchFamily="18" charset="0"/>
                <a:ea typeface="黑体" pitchFamily="49" charset="-122"/>
              </a:rPr>
              <a:t>资产阶级</a:t>
            </a:r>
            <a:r>
              <a:rPr lang="zh-CN" altLang="zh-CN" sz="4000" b="1" dirty="0" smtClean="0">
                <a:latin typeface="Times New Roman" pitchFamily="18" charset="0"/>
                <a:ea typeface="黑体" pitchFamily="49" charset="-122"/>
              </a:rPr>
              <a:t>革命</a:t>
            </a:r>
            <a:r>
              <a:rPr lang="zh-CN" altLang="zh-CN" sz="4000" b="1" dirty="0">
                <a:latin typeface="Times New Roman" pitchFamily="18" charset="0"/>
                <a:ea typeface="黑体" pitchFamily="49" charset="-122"/>
              </a:rPr>
              <a:t>团体和政党</a:t>
            </a:r>
            <a:r>
              <a:rPr lang="zh-CN" altLang="en-US" sz="4000" b="1" dirty="0">
                <a:latin typeface="Times New Roman" pitchFamily="18" charset="0"/>
                <a:ea typeface="黑体" pitchFamily="49" charset="-122"/>
              </a:rPr>
              <a:t>的建立</a:t>
            </a:r>
            <a:endParaRPr lang="zh-CN" altLang="zh-CN" sz="4000" b="1" dirty="0">
              <a:latin typeface="Times New Roman" pitchFamily="18" charset="0"/>
              <a:ea typeface="黑体" pitchFamily="49" charset="-122"/>
            </a:endParaRPr>
          </a:p>
          <a:p>
            <a:pPr marL="0" indent="0">
              <a:lnSpc>
                <a:spcPct val="80000"/>
              </a:lnSpc>
              <a:buNone/>
            </a:pPr>
            <a:r>
              <a:rPr lang="zh-CN" altLang="en-US" sz="4000" b="1" dirty="0" smtClean="0">
                <a:solidFill>
                  <a:srgbClr val="0000FF"/>
                </a:solidFill>
                <a:latin typeface="黑体" pitchFamily="49" charset="-122"/>
                <a:ea typeface="黑体" pitchFamily="49" charset="-122"/>
              </a:rPr>
              <a:t>3</a:t>
            </a:r>
            <a:r>
              <a:rPr lang="en-US" altLang="zh-CN" sz="4000" b="1" dirty="0" smtClean="0">
                <a:solidFill>
                  <a:srgbClr val="0000FF"/>
                </a:solidFill>
                <a:latin typeface="黑体" pitchFamily="49" charset="-122"/>
                <a:ea typeface="黑体" pitchFamily="49" charset="-122"/>
              </a:rPr>
              <a:t>.</a:t>
            </a:r>
            <a:r>
              <a:rPr lang="zh-CN" altLang="en-US" sz="4000" b="1" dirty="0" smtClean="0">
                <a:solidFill>
                  <a:srgbClr val="0000FF"/>
                </a:solidFill>
                <a:latin typeface="黑体" pitchFamily="49" charset="-122"/>
                <a:ea typeface="黑体" pitchFamily="49" charset="-122"/>
              </a:rPr>
              <a:t>思想</a:t>
            </a:r>
            <a:r>
              <a:rPr lang="zh-CN" altLang="en-US" sz="4000" b="1" dirty="0">
                <a:solidFill>
                  <a:srgbClr val="0000FF"/>
                </a:solidFill>
                <a:latin typeface="黑体" pitchFamily="49" charset="-122"/>
                <a:ea typeface="黑体" pitchFamily="49" charset="-122"/>
              </a:rPr>
              <a:t>基础</a:t>
            </a:r>
            <a:r>
              <a:rPr lang="zh-CN" altLang="en-US" sz="4000" b="1" dirty="0">
                <a:latin typeface="黑体" pitchFamily="49" charset="-122"/>
                <a:ea typeface="黑体" pitchFamily="49" charset="-122"/>
              </a:rPr>
              <a:t>：</a:t>
            </a:r>
            <a:r>
              <a:rPr lang="zh-CN" altLang="en-US" sz="4000" b="1" dirty="0" smtClean="0">
                <a:latin typeface="黑体" pitchFamily="49" charset="-122"/>
                <a:ea typeface="黑体" pitchFamily="49" charset="-122"/>
              </a:rPr>
              <a:t>三民主义</a:t>
            </a:r>
            <a:endParaRPr lang="en-US" altLang="zh-CN" sz="4000" b="1" dirty="0" smtClean="0">
              <a:latin typeface="黑体" pitchFamily="49" charset="-122"/>
              <a:ea typeface="黑体" pitchFamily="49" charset="-122"/>
            </a:endParaRPr>
          </a:p>
          <a:p>
            <a:pPr marL="0" indent="0">
              <a:lnSpc>
                <a:spcPct val="80000"/>
              </a:lnSpc>
              <a:buNone/>
            </a:pPr>
            <a:r>
              <a:rPr lang="en-US" altLang="zh-CN" sz="4000" b="1" dirty="0" smtClean="0">
                <a:solidFill>
                  <a:srgbClr val="0000FF"/>
                </a:solidFill>
                <a:latin typeface="黑体" pitchFamily="49" charset="-122"/>
                <a:ea typeface="黑体" pitchFamily="49" charset="-122"/>
              </a:rPr>
              <a:t>4.</a:t>
            </a:r>
            <a:r>
              <a:rPr lang="zh-CN" altLang="en-US" sz="4000" b="1" dirty="0" smtClean="0">
                <a:solidFill>
                  <a:srgbClr val="0000FF"/>
                </a:solidFill>
                <a:latin typeface="黑体" pitchFamily="49" charset="-122"/>
                <a:ea typeface="黑体" pitchFamily="49" charset="-122"/>
              </a:rPr>
              <a:t>军事</a:t>
            </a:r>
            <a:r>
              <a:rPr lang="zh-CN" altLang="en-US" sz="4000" b="1" dirty="0">
                <a:solidFill>
                  <a:srgbClr val="0000FF"/>
                </a:solidFill>
                <a:latin typeface="黑体" pitchFamily="49" charset="-122"/>
                <a:ea typeface="黑体" pitchFamily="49" charset="-122"/>
              </a:rPr>
              <a:t>基础</a:t>
            </a:r>
            <a:r>
              <a:rPr lang="zh-CN" altLang="en-US" sz="4000" b="1" dirty="0">
                <a:latin typeface="黑体" pitchFamily="49" charset="-122"/>
                <a:ea typeface="黑体" pitchFamily="49" charset="-122"/>
              </a:rPr>
              <a:t>：组织多次武装起义，给清政府以沉重</a:t>
            </a:r>
            <a:r>
              <a:rPr lang="zh-CN" altLang="en-US" sz="4000" b="1" dirty="0" smtClean="0">
                <a:latin typeface="黑体" pitchFamily="49" charset="-122"/>
                <a:ea typeface="黑体" pitchFamily="49" charset="-122"/>
              </a:rPr>
              <a:t>打击</a:t>
            </a:r>
            <a:endParaRPr lang="en-US" altLang="zh-CN" sz="4000" b="1" dirty="0" smtClean="0">
              <a:latin typeface="黑体" pitchFamily="49" charset="-122"/>
              <a:ea typeface="黑体" pitchFamily="49" charset="-122"/>
            </a:endParaRPr>
          </a:p>
          <a:p>
            <a:pPr marL="0" indent="0">
              <a:lnSpc>
                <a:spcPct val="80000"/>
              </a:lnSpc>
              <a:buNone/>
            </a:pPr>
            <a:r>
              <a:rPr lang="en-US" altLang="zh-CN" sz="4000" b="1" dirty="0" smtClean="0">
                <a:solidFill>
                  <a:srgbClr val="0000FF"/>
                </a:solidFill>
                <a:latin typeface="黑体" pitchFamily="49" charset="-122"/>
                <a:ea typeface="黑体" pitchFamily="49" charset="-122"/>
              </a:rPr>
              <a:t>5.</a:t>
            </a:r>
            <a:r>
              <a:rPr lang="zh-CN" altLang="en-US" sz="4000" b="1" dirty="0" smtClean="0">
                <a:solidFill>
                  <a:srgbClr val="0000FF"/>
                </a:solidFill>
                <a:latin typeface="黑体" pitchFamily="49" charset="-122"/>
                <a:ea typeface="黑体" pitchFamily="49" charset="-122"/>
              </a:rPr>
              <a:t>预备立宪</a:t>
            </a:r>
            <a:r>
              <a:rPr lang="en-US" altLang="zh-CN" sz="4000" b="1" dirty="0" smtClean="0">
                <a:latin typeface="黑体" pitchFamily="49" charset="-122"/>
                <a:ea typeface="黑体" pitchFamily="49" charset="-122"/>
              </a:rPr>
              <a:t>:</a:t>
            </a:r>
            <a:r>
              <a:rPr lang="zh-CN" altLang="en-US" sz="4000" b="1" dirty="0" smtClean="0">
                <a:latin typeface="黑体" pitchFamily="49" charset="-122"/>
                <a:ea typeface="黑体" pitchFamily="49" charset="-122"/>
              </a:rPr>
              <a:t>清政府的预备立宪最后以“皇族内阁”的建立，宣告失败。</a:t>
            </a:r>
            <a:endParaRPr lang="zh-CN" altLang="en-US" sz="4000" b="1" dirty="0">
              <a:latin typeface="黑体" pitchFamily="49" charset="-122"/>
              <a:ea typeface="黑体" pitchFamily="49" charset="-122"/>
            </a:endParaRPr>
          </a:p>
          <a:p>
            <a:pPr marL="0" indent="0">
              <a:lnSpc>
                <a:spcPct val="80000"/>
              </a:lnSpc>
              <a:buNone/>
            </a:pPr>
            <a:r>
              <a:rPr lang="en-US" altLang="zh-CN" sz="4000" b="1" dirty="0" smtClean="0">
                <a:solidFill>
                  <a:srgbClr val="0000FF"/>
                </a:solidFill>
                <a:latin typeface="黑体" pitchFamily="49" charset="-122"/>
                <a:ea typeface="黑体" pitchFamily="49" charset="-122"/>
              </a:rPr>
              <a:t>6</a:t>
            </a:r>
            <a:r>
              <a:rPr lang="en-US" altLang="zh-CN" sz="4000" b="1" dirty="0">
                <a:solidFill>
                  <a:srgbClr val="0000FF"/>
                </a:solidFill>
                <a:latin typeface="黑体" pitchFamily="49" charset="-122"/>
                <a:ea typeface="黑体" pitchFamily="49" charset="-122"/>
              </a:rPr>
              <a:t>.</a:t>
            </a:r>
            <a:r>
              <a:rPr lang="zh-CN" altLang="en-US" sz="4000" b="1" dirty="0" smtClean="0">
                <a:solidFill>
                  <a:srgbClr val="0000FF"/>
                </a:solidFill>
                <a:latin typeface="黑体" pitchFamily="49" charset="-122"/>
                <a:ea typeface="黑体" pitchFamily="49" charset="-122"/>
              </a:rPr>
              <a:t>时机</a:t>
            </a:r>
            <a:r>
              <a:rPr lang="zh-CN" altLang="en-US" sz="4000" b="1" dirty="0">
                <a:solidFill>
                  <a:srgbClr val="0000FF"/>
                </a:solidFill>
                <a:latin typeface="黑体" pitchFamily="49" charset="-122"/>
                <a:ea typeface="黑体" pitchFamily="49" charset="-122"/>
              </a:rPr>
              <a:t>成熟</a:t>
            </a:r>
            <a:r>
              <a:rPr lang="zh-CN" altLang="en-US" sz="4000" b="1" dirty="0">
                <a:latin typeface="黑体" pitchFamily="49" charset="-122"/>
                <a:ea typeface="黑体" pitchFamily="49" charset="-122"/>
              </a:rPr>
              <a:t>：四川的保路运动发展成武装起义</a:t>
            </a:r>
          </a:p>
          <a:p>
            <a:pPr marL="0" indent="0">
              <a:lnSpc>
                <a:spcPct val="80000"/>
              </a:lnSpc>
              <a:buNone/>
            </a:pPr>
            <a:endParaRPr lang="zh-CN" altLang="en-US" sz="3600" b="1" dirty="0">
              <a:latin typeface="黑体" pitchFamily="49" charset="-122"/>
              <a:ea typeface="黑体" pitchFamily="49" charset="-122"/>
            </a:endParaRPr>
          </a:p>
        </p:txBody>
      </p:sp>
    </p:spTree>
    <p:extLst>
      <p:ext uri="{BB962C8B-B14F-4D97-AF65-F5344CB8AC3E}">
        <p14:creationId xmlns:p14="http://schemas.microsoft.com/office/powerpoint/2010/main" val="2451782378"/>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45" name="Picture 17"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99034"/>
            <a:ext cx="7092950" cy="2052637"/>
          </a:xfrm>
          <a:prstGeom prst="rect">
            <a:avLst/>
          </a:prstGeom>
          <a:noFill/>
          <a:extLst>
            <a:ext uri="{909E8E84-426E-40DD-AFC4-6F175D3DCCD1}">
              <a14:hiddenFill xmlns:a14="http://schemas.microsoft.com/office/drawing/2010/main">
                <a:solidFill>
                  <a:srgbClr val="FFFFFF"/>
                </a:solidFill>
              </a14:hiddenFill>
            </a:ext>
          </a:extLst>
        </p:spPr>
      </p:pic>
      <p:sp>
        <p:nvSpPr>
          <p:cNvPr id="227337" name="Line 9"/>
          <p:cNvSpPr>
            <a:spLocks noChangeShapeType="1"/>
          </p:cNvSpPr>
          <p:nvPr/>
        </p:nvSpPr>
        <p:spPr bwMode="auto">
          <a:xfrm>
            <a:off x="2166317" y="4800600"/>
            <a:ext cx="1325563"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7338" name="Text Box 10"/>
          <p:cNvSpPr txBox="1">
            <a:spLocks noChangeArrowheads="1"/>
          </p:cNvSpPr>
          <p:nvPr/>
        </p:nvSpPr>
        <p:spPr bwMode="auto">
          <a:xfrm>
            <a:off x="3923928" y="4509120"/>
            <a:ext cx="504093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4000" dirty="0">
                <a:solidFill>
                  <a:srgbClr val="FF0000"/>
                </a:solidFill>
                <a:latin typeface="华文行楷" pitchFamily="2" charset="-122"/>
                <a:ea typeface="华文行楷" pitchFamily="2" charset="-122"/>
              </a:rPr>
              <a:t>辛亥革命</a:t>
            </a:r>
            <a:r>
              <a:rPr lang="zh-CN" altLang="en-US" sz="4000" dirty="0" smtClean="0">
                <a:solidFill>
                  <a:srgbClr val="FF0000"/>
                </a:solidFill>
                <a:latin typeface="华文行楷" pitchFamily="2" charset="-122"/>
                <a:ea typeface="华文行楷" pitchFamily="2" charset="-122"/>
              </a:rPr>
              <a:t>的</a:t>
            </a:r>
            <a:r>
              <a:rPr lang="zh-CN" altLang="en-US" sz="4000" dirty="0">
                <a:solidFill>
                  <a:srgbClr val="FF0000"/>
                </a:solidFill>
                <a:latin typeface="华文行楷" pitchFamily="2" charset="-122"/>
                <a:ea typeface="华文行楷" pitchFamily="2" charset="-122"/>
              </a:rPr>
              <a:t>经过</a:t>
            </a:r>
            <a:endParaRPr kumimoji="0" lang="zh-CN" altLang="en-US" sz="4000" dirty="0">
              <a:solidFill>
                <a:srgbClr val="FF0000"/>
              </a:solidFill>
              <a:latin typeface="华文行楷" pitchFamily="2" charset="-122"/>
              <a:ea typeface="华文行楷" pitchFamily="2" charset="-122"/>
            </a:endParaRPr>
          </a:p>
        </p:txBody>
      </p:sp>
      <p:sp>
        <p:nvSpPr>
          <p:cNvPr id="227344" name="Text Box 16"/>
          <p:cNvSpPr txBox="1">
            <a:spLocks noChangeArrowheads="1"/>
          </p:cNvSpPr>
          <p:nvPr/>
        </p:nvSpPr>
        <p:spPr bwMode="auto">
          <a:xfrm>
            <a:off x="1856437" y="2276872"/>
            <a:ext cx="655320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kumimoji="0" lang="zh-CN" altLang="en-US" sz="4400" b="1" dirty="0" smtClean="0">
                <a:solidFill>
                  <a:schemeClr val="tx1"/>
                </a:solidFill>
                <a:latin typeface="黑体" pitchFamily="2" charset="-122"/>
              </a:rPr>
              <a:t>第二章  甘洒热血写春秋             </a:t>
            </a:r>
            <a:endParaRPr kumimoji="0" lang="en-US" altLang="zh-CN" sz="4000" b="0" dirty="0">
              <a:solidFill>
                <a:schemeClr val="tx1"/>
              </a:solidFill>
              <a:latin typeface="黑体" pitchFamily="2" charset="-122"/>
            </a:endParaRPr>
          </a:p>
        </p:txBody>
      </p:sp>
    </p:spTree>
    <p:extLst>
      <p:ext uri="{BB962C8B-B14F-4D97-AF65-F5344CB8AC3E}">
        <p14:creationId xmlns:p14="http://schemas.microsoft.com/office/powerpoint/2010/main" val="29347875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8724" name="Group 4"/>
          <p:cNvGrpSpPr>
            <a:grpSpLocks/>
          </p:cNvGrpSpPr>
          <p:nvPr/>
        </p:nvGrpSpPr>
        <p:grpSpPr bwMode="auto">
          <a:xfrm>
            <a:off x="1979712" y="457200"/>
            <a:ext cx="3963888" cy="5289879"/>
            <a:chOff x="0" y="240"/>
            <a:chExt cx="3744" cy="2954"/>
          </a:xfrm>
        </p:grpSpPr>
        <p:pic>
          <p:nvPicPr>
            <p:cNvPr id="158725" name="Picture 5" descr="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0"/>
              <a:ext cx="3744" cy="2592"/>
            </a:xfrm>
            <a:prstGeom prst="rect">
              <a:avLst/>
            </a:prstGeom>
            <a:noFill/>
            <a:extLst>
              <a:ext uri="{909E8E84-426E-40DD-AFC4-6F175D3DCCD1}">
                <a14:hiddenFill xmlns:a14="http://schemas.microsoft.com/office/drawing/2010/main">
                  <a:solidFill>
                    <a:srgbClr val="FFFFFF"/>
                  </a:solidFill>
                </a14:hiddenFill>
              </a:ext>
            </a:extLst>
          </p:spPr>
        </p:pic>
        <p:sp>
          <p:nvSpPr>
            <p:cNvPr id="158726" name="Rectangle 6"/>
            <p:cNvSpPr>
              <a:spLocks noChangeArrowheads="1"/>
            </p:cNvSpPr>
            <p:nvPr/>
          </p:nvSpPr>
          <p:spPr bwMode="auto">
            <a:xfrm>
              <a:off x="340" y="2836"/>
              <a:ext cx="2146" cy="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600" b="1" dirty="0">
                  <a:solidFill>
                    <a:srgbClr val="0033CC"/>
                  </a:solidFill>
                  <a:latin typeface="隶书" pitchFamily="49" charset="-122"/>
                  <a:ea typeface="隶书" pitchFamily="49" charset="-122"/>
                </a:rPr>
                <a:t>湖北军政府成立</a:t>
              </a:r>
            </a:p>
          </p:txBody>
        </p:sp>
      </p:grpSp>
      <p:grpSp>
        <p:nvGrpSpPr>
          <p:cNvPr id="158727" name="Group 7"/>
          <p:cNvGrpSpPr>
            <a:grpSpLocks/>
          </p:cNvGrpSpPr>
          <p:nvPr/>
        </p:nvGrpSpPr>
        <p:grpSpPr bwMode="auto">
          <a:xfrm>
            <a:off x="6019800" y="533400"/>
            <a:ext cx="2873375" cy="5162550"/>
            <a:chOff x="3792" y="240"/>
            <a:chExt cx="1810" cy="2920"/>
          </a:xfrm>
        </p:grpSpPr>
        <p:pic>
          <p:nvPicPr>
            <p:cNvPr id="158728" name="Picture 8" descr="0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2" y="240"/>
              <a:ext cx="1810" cy="2592"/>
            </a:xfrm>
            <a:prstGeom prst="rect">
              <a:avLst/>
            </a:prstGeom>
            <a:noFill/>
            <a:extLst>
              <a:ext uri="{909E8E84-426E-40DD-AFC4-6F175D3DCCD1}">
                <a14:hiddenFill xmlns:a14="http://schemas.microsoft.com/office/drawing/2010/main">
                  <a:solidFill>
                    <a:srgbClr val="FFFFFF"/>
                  </a:solidFill>
                </a14:hiddenFill>
              </a:ext>
            </a:extLst>
          </p:spPr>
        </p:pic>
        <p:sp>
          <p:nvSpPr>
            <p:cNvPr id="158729" name="Text Box 9"/>
            <p:cNvSpPr txBox="1">
              <a:spLocks noChangeArrowheads="1"/>
            </p:cNvSpPr>
            <p:nvPr/>
          </p:nvSpPr>
          <p:spPr bwMode="auto">
            <a:xfrm>
              <a:off x="4368" y="2832"/>
              <a:ext cx="912" cy="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3200" b="1">
                  <a:solidFill>
                    <a:srgbClr val="0033CC"/>
                  </a:solidFill>
                  <a:ea typeface="隶书" pitchFamily="49" charset="-122"/>
                </a:rPr>
                <a:t>黎元洪</a:t>
              </a:r>
            </a:p>
          </p:txBody>
        </p:sp>
      </p:grpSp>
      <p:sp>
        <p:nvSpPr>
          <p:cNvPr id="2" name="TextBox 1"/>
          <p:cNvSpPr txBox="1"/>
          <p:nvPr/>
        </p:nvSpPr>
        <p:spPr>
          <a:xfrm>
            <a:off x="0" y="188640"/>
            <a:ext cx="5868144" cy="1200329"/>
          </a:xfrm>
          <a:prstGeom prst="rect">
            <a:avLst/>
          </a:prstGeom>
          <a:noFill/>
        </p:spPr>
        <p:txBody>
          <a:bodyPr wrap="square" rtlCol="0">
            <a:spAutoFit/>
          </a:bodyPr>
          <a:lstStyle/>
          <a:p>
            <a:r>
              <a:rPr lang="zh-CN" altLang="en-US" sz="3600" b="1" dirty="0" smtClean="0">
                <a:solidFill>
                  <a:srgbClr val="FF0000"/>
                </a:solidFill>
                <a:latin typeface="黑体" pitchFamily="49" charset="-122"/>
                <a:ea typeface="黑体" pitchFamily="49" charset="-122"/>
              </a:rPr>
              <a:t>二、经过</a:t>
            </a:r>
            <a:endParaRPr lang="en-US" altLang="zh-CN" sz="3600" b="1" dirty="0" smtClean="0">
              <a:solidFill>
                <a:srgbClr val="FF0000"/>
              </a:solidFill>
              <a:latin typeface="黑体" pitchFamily="49" charset="-122"/>
              <a:ea typeface="黑体" pitchFamily="49" charset="-122"/>
            </a:endParaRPr>
          </a:p>
          <a:p>
            <a:r>
              <a:rPr lang="en-US" altLang="zh-CN" sz="3600" b="1" dirty="0" smtClean="0">
                <a:solidFill>
                  <a:srgbClr val="0000FF"/>
                </a:solidFill>
              </a:rPr>
              <a:t>1</a:t>
            </a:r>
            <a:r>
              <a:rPr lang="zh-CN" altLang="en-US" sz="3600" b="1" dirty="0" smtClean="0">
                <a:solidFill>
                  <a:srgbClr val="0000FF"/>
                </a:solidFill>
              </a:rPr>
              <a:t>、时间：</a:t>
            </a:r>
            <a:r>
              <a:rPr lang="en-US" altLang="zh-CN" sz="3600" b="1" dirty="0" smtClean="0">
                <a:solidFill>
                  <a:srgbClr val="0000FF"/>
                </a:solidFill>
              </a:rPr>
              <a:t>1911</a:t>
            </a:r>
            <a:r>
              <a:rPr lang="zh-CN" altLang="en-US" sz="3600" b="1" dirty="0" smtClean="0">
                <a:solidFill>
                  <a:srgbClr val="0000FF"/>
                </a:solidFill>
              </a:rPr>
              <a:t>年</a:t>
            </a:r>
            <a:r>
              <a:rPr lang="en-US" altLang="zh-CN" sz="3600" b="1" dirty="0" smtClean="0">
                <a:solidFill>
                  <a:srgbClr val="0000FF"/>
                </a:solidFill>
              </a:rPr>
              <a:t>10</a:t>
            </a:r>
            <a:r>
              <a:rPr lang="zh-CN" altLang="en-US" sz="3600" b="1" dirty="0" smtClean="0">
                <a:solidFill>
                  <a:srgbClr val="0000FF"/>
                </a:solidFill>
              </a:rPr>
              <a:t>月</a:t>
            </a:r>
            <a:r>
              <a:rPr lang="en-US" altLang="zh-CN" sz="3600" b="1" dirty="0" smtClean="0">
                <a:solidFill>
                  <a:srgbClr val="0000FF"/>
                </a:solidFill>
              </a:rPr>
              <a:t>10</a:t>
            </a:r>
            <a:r>
              <a:rPr lang="zh-CN" altLang="en-US" sz="3600" b="1" dirty="0" smtClean="0">
                <a:solidFill>
                  <a:srgbClr val="0000FF"/>
                </a:solidFill>
              </a:rPr>
              <a:t>日</a:t>
            </a:r>
            <a:endParaRPr lang="en-US" altLang="zh-CN" sz="3600" b="1" dirty="0" smtClean="0">
              <a:solidFill>
                <a:srgbClr val="0000FF"/>
              </a:solidFill>
            </a:endParaRPr>
          </a:p>
        </p:txBody>
      </p:sp>
      <p:sp>
        <p:nvSpPr>
          <p:cNvPr id="3" name="TextBox 2"/>
          <p:cNvSpPr txBox="1"/>
          <p:nvPr/>
        </p:nvSpPr>
        <p:spPr>
          <a:xfrm>
            <a:off x="107504" y="3592553"/>
            <a:ext cx="2051720" cy="3046988"/>
          </a:xfrm>
          <a:prstGeom prst="rect">
            <a:avLst/>
          </a:prstGeom>
          <a:noFill/>
        </p:spPr>
        <p:txBody>
          <a:bodyPr wrap="square" rtlCol="0">
            <a:spAutoFit/>
          </a:bodyPr>
          <a:lstStyle/>
          <a:p>
            <a:r>
              <a:rPr lang="en-US" altLang="zh-CN" sz="3200" b="1" dirty="0">
                <a:solidFill>
                  <a:srgbClr val="0000FF"/>
                </a:solidFill>
                <a:latin typeface="黑体" pitchFamily="49" charset="-122"/>
                <a:ea typeface="黑体" pitchFamily="49" charset="-122"/>
              </a:rPr>
              <a:t>2</a:t>
            </a:r>
            <a:r>
              <a:rPr lang="zh-CN" altLang="en-US" sz="3200" b="1" dirty="0">
                <a:solidFill>
                  <a:srgbClr val="0000FF"/>
                </a:solidFill>
                <a:latin typeface="黑体" pitchFamily="49" charset="-122"/>
                <a:ea typeface="黑体" pitchFamily="49" charset="-122"/>
              </a:rPr>
              <a:t>、结果：</a:t>
            </a:r>
            <a:r>
              <a:rPr lang="zh-CN" altLang="en-US" sz="3200" b="1" dirty="0"/>
              <a:t>成立湖北军政府，黎元洪为都督</a:t>
            </a:r>
            <a:endParaRPr lang="en-US" altLang="zh-CN" sz="3200" b="1" dirty="0"/>
          </a:p>
          <a:p>
            <a:endParaRPr lang="zh-CN" altLang="en-US" sz="3200" b="1" dirty="0"/>
          </a:p>
        </p:txBody>
      </p:sp>
    </p:spTree>
    <p:extLst>
      <p:ext uri="{BB962C8B-B14F-4D97-AF65-F5344CB8AC3E}">
        <p14:creationId xmlns:p14="http://schemas.microsoft.com/office/powerpoint/2010/main" val="19662840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58724"/>
                                        </p:tgtEl>
                                        <p:attrNameLst>
                                          <p:attrName>style.visibility</p:attrName>
                                        </p:attrNameLst>
                                      </p:cBhvr>
                                      <p:to>
                                        <p:strVal val="visible"/>
                                      </p:to>
                                    </p:set>
                                    <p:anim calcmode="lin" valueType="num">
                                      <p:cBhvr additive="base">
                                        <p:cTn id="7" dur="500" fill="hold"/>
                                        <p:tgtEl>
                                          <p:spTgt spid="158724"/>
                                        </p:tgtEl>
                                        <p:attrNameLst>
                                          <p:attrName>ppt_x</p:attrName>
                                        </p:attrNameLst>
                                      </p:cBhvr>
                                      <p:tavLst>
                                        <p:tav tm="0">
                                          <p:val>
                                            <p:strVal val="0-#ppt_w/2"/>
                                          </p:val>
                                        </p:tav>
                                        <p:tav tm="100000">
                                          <p:val>
                                            <p:strVal val="#ppt_x"/>
                                          </p:val>
                                        </p:tav>
                                      </p:tavLst>
                                    </p:anim>
                                    <p:anim calcmode="lin" valueType="num">
                                      <p:cBhvr additive="base">
                                        <p:cTn id="8" dur="500" fill="hold"/>
                                        <p:tgtEl>
                                          <p:spTgt spid="1587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58727"/>
                                        </p:tgtEl>
                                        <p:attrNameLst>
                                          <p:attrName>style.visibility</p:attrName>
                                        </p:attrNameLst>
                                      </p:cBhvr>
                                      <p:to>
                                        <p:strVal val="visible"/>
                                      </p:to>
                                    </p:set>
                                    <p:anim calcmode="lin" valueType="num">
                                      <p:cBhvr additive="base">
                                        <p:cTn id="13" dur="500" fill="hold"/>
                                        <p:tgtEl>
                                          <p:spTgt spid="158727"/>
                                        </p:tgtEl>
                                        <p:attrNameLst>
                                          <p:attrName>ppt_x</p:attrName>
                                        </p:attrNameLst>
                                      </p:cBhvr>
                                      <p:tavLst>
                                        <p:tav tm="0">
                                          <p:val>
                                            <p:strVal val="0-#ppt_w/2"/>
                                          </p:val>
                                        </p:tav>
                                        <p:tav tm="100000">
                                          <p:val>
                                            <p:strVal val="#ppt_x"/>
                                          </p:val>
                                        </p:tav>
                                      </p:tavLst>
                                    </p:anim>
                                    <p:anim calcmode="lin" valueType="num">
                                      <p:cBhvr additive="base">
                                        <p:cTn id="14" dur="500" fill="hold"/>
                                        <p:tgtEl>
                                          <p:spTgt spid="1587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2"/>
          <p:cNvGrpSpPr>
            <a:grpSpLocks/>
          </p:cNvGrpSpPr>
          <p:nvPr/>
        </p:nvGrpSpPr>
        <p:grpSpPr bwMode="auto">
          <a:xfrm>
            <a:off x="442913" y="620713"/>
            <a:ext cx="8305800" cy="5932487"/>
            <a:chOff x="0" y="0"/>
            <a:chExt cx="5232" cy="3984"/>
          </a:xfrm>
        </p:grpSpPr>
        <p:pic>
          <p:nvPicPr>
            <p:cNvPr id="18435" name="Picture 3" descr="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232" cy="3984"/>
            </a:xfrm>
            <a:prstGeom prst="rect">
              <a:avLst/>
            </a:prstGeom>
            <a:noFill/>
            <a:ln w="57150" cmpd="sng">
              <a:solidFill>
                <a:srgbClr val="FF9900"/>
              </a:solidFill>
              <a:miter lim="800000"/>
              <a:headEnd/>
              <a:tailEnd/>
            </a:ln>
            <a:extLst>
              <a:ext uri="{909E8E84-426E-40DD-AFC4-6F175D3DCCD1}">
                <a14:hiddenFill xmlns:a14="http://schemas.microsoft.com/office/drawing/2010/main">
                  <a:solidFill>
                    <a:srgbClr val="FFFFFF"/>
                  </a:solidFill>
                </a14:hiddenFill>
              </a:ext>
            </a:extLst>
          </p:spPr>
        </p:pic>
        <p:sp>
          <p:nvSpPr>
            <p:cNvPr id="18436" name="Text Box 4"/>
            <p:cNvSpPr txBox="1">
              <a:spLocks noChangeArrowheads="1"/>
            </p:cNvSpPr>
            <p:nvPr/>
          </p:nvSpPr>
          <p:spPr bwMode="auto">
            <a:xfrm>
              <a:off x="0" y="0"/>
              <a:ext cx="2266" cy="309"/>
            </a:xfrm>
            <a:prstGeom prst="rect">
              <a:avLst/>
            </a:prstGeom>
            <a:solidFill>
              <a:srgbClr val="FFFF00"/>
            </a:solidFill>
            <a:ln w="57150" cmpd="sng">
              <a:solidFill>
                <a:srgbClr val="FF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pPr>
              <a:r>
                <a:rPr lang="zh-CN" sz="2800" b="1">
                  <a:solidFill>
                    <a:srgbClr val="FF0000"/>
                  </a:solidFill>
                  <a:effectLst>
                    <a:outerShdw blurRad="38100" dist="38100" dir="2700000" algn="tl">
                      <a:srgbClr val="000000"/>
                    </a:outerShdw>
                  </a:effectLst>
                  <a:ea typeface="黑体" pitchFamily="49" charset="-122"/>
                </a:rPr>
                <a:t>武昌起义后全国形势</a:t>
              </a:r>
            </a:p>
          </p:txBody>
        </p:sp>
      </p:grpSp>
      <p:grpSp>
        <p:nvGrpSpPr>
          <p:cNvPr id="18437" name="Group 5"/>
          <p:cNvGrpSpPr>
            <a:grpSpLocks/>
          </p:cNvGrpSpPr>
          <p:nvPr/>
        </p:nvGrpSpPr>
        <p:grpSpPr bwMode="auto">
          <a:xfrm>
            <a:off x="971550" y="836613"/>
            <a:ext cx="6210300" cy="5740400"/>
            <a:chOff x="0" y="0"/>
            <a:chExt cx="3912" cy="3616"/>
          </a:xfrm>
        </p:grpSpPr>
        <p:sp>
          <p:nvSpPr>
            <p:cNvPr id="18438" name="未知"/>
            <p:cNvSpPr>
              <a:spLocks/>
            </p:cNvSpPr>
            <p:nvPr/>
          </p:nvSpPr>
          <p:spPr bwMode="auto">
            <a:xfrm>
              <a:off x="0" y="0"/>
              <a:ext cx="3912" cy="3616"/>
            </a:xfrm>
            <a:custGeom>
              <a:avLst/>
              <a:gdLst>
                <a:gd name="T0" fmla="*/ 2076 w 3912"/>
                <a:gd name="T1" fmla="*/ 84 h 3616"/>
                <a:gd name="T2" fmla="*/ 1968 w 3912"/>
                <a:gd name="T3" fmla="*/ 192 h 3616"/>
                <a:gd name="T4" fmla="*/ 2076 w 3912"/>
                <a:gd name="T5" fmla="*/ 312 h 3616"/>
                <a:gd name="T6" fmla="*/ 1776 w 3912"/>
                <a:gd name="T7" fmla="*/ 720 h 3616"/>
                <a:gd name="T8" fmla="*/ 1608 w 3912"/>
                <a:gd name="T9" fmla="*/ 816 h 3616"/>
                <a:gd name="T10" fmla="*/ 1596 w 3912"/>
                <a:gd name="T11" fmla="*/ 1080 h 3616"/>
                <a:gd name="T12" fmla="*/ 1392 w 3912"/>
                <a:gd name="T13" fmla="*/ 1344 h 3616"/>
                <a:gd name="T14" fmla="*/ 1140 w 3912"/>
                <a:gd name="T15" fmla="*/ 1452 h 3616"/>
                <a:gd name="T16" fmla="*/ 1020 w 3912"/>
                <a:gd name="T17" fmla="*/ 1308 h 3616"/>
                <a:gd name="T18" fmla="*/ 828 w 3912"/>
                <a:gd name="T19" fmla="*/ 1392 h 3616"/>
                <a:gd name="T20" fmla="*/ 336 w 3912"/>
                <a:gd name="T21" fmla="*/ 1332 h 3616"/>
                <a:gd name="T22" fmla="*/ 180 w 3912"/>
                <a:gd name="T23" fmla="*/ 1716 h 3616"/>
                <a:gd name="T24" fmla="*/ 216 w 3912"/>
                <a:gd name="T25" fmla="*/ 2244 h 3616"/>
                <a:gd name="T26" fmla="*/ 36 w 3912"/>
                <a:gd name="T27" fmla="*/ 2532 h 3616"/>
                <a:gd name="T28" fmla="*/ 12 w 3912"/>
                <a:gd name="T29" fmla="*/ 2688 h 3616"/>
                <a:gd name="T30" fmla="*/ 228 w 3912"/>
                <a:gd name="T31" fmla="*/ 2880 h 3616"/>
                <a:gd name="T32" fmla="*/ 492 w 3912"/>
                <a:gd name="T33" fmla="*/ 3096 h 3616"/>
                <a:gd name="T34" fmla="*/ 672 w 3912"/>
                <a:gd name="T35" fmla="*/ 3180 h 3616"/>
                <a:gd name="T36" fmla="*/ 888 w 3912"/>
                <a:gd name="T37" fmla="*/ 3000 h 3616"/>
                <a:gd name="T38" fmla="*/ 1416 w 3912"/>
                <a:gd name="T39" fmla="*/ 2976 h 3616"/>
                <a:gd name="T40" fmla="*/ 1572 w 3912"/>
                <a:gd name="T41" fmla="*/ 3096 h 3616"/>
                <a:gd name="T42" fmla="*/ 1968 w 3912"/>
                <a:gd name="T43" fmla="*/ 3264 h 3616"/>
                <a:gd name="T44" fmla="*/ 1968 w 3912"/>
                <a:gd name="T45" fmla="*/ 3432 h 3616"/>
                <a:gd name="T46" fmla="*/ 1896 w 3912"/>
                <a:gd name="T47" fmla="*/ 3396 h 3616"/>
                <a:gd name="T48" fmla="*/ 1956 w 3912"/>
                <a:gd name="T49" fmla="*/ 3612 h 3616"/>
                <a:gd name="T50" fmla="*/ 2184 w 3912"/>
                <a:gd name="T51" fmla="*/ 3504 h 3616"/>
                <a:gd name="T52" fmla="*/ 2220 w 3912"/>
                <a:gd name="T53" fmla="*/ 3360 h 3616"/>
                <a:gd name="T54" fmla="*/ 2148 w 3912"/>
                <a:gd name="T55" fmla="*/ 3156 h 3616"/>
                <a:gd name="T56" fmla="*/ 2628 w 3912"/>
                <a:gd name="T57" fmla="*/ 3036 h 3616"/>
                <a:gd name="T58" fmla="*/ 2676 w 3912"/>
                <a:gd name="T59" fmla="*/ 2892 h 3616"/>
                <a:gd name="T60" fmla="*/ 2892 w 3912"/>
                <a:gd name="T61" fmla="*/ 2964 h 3616"/>
                <a:gd name="T62" fmla="*/ 3180 w 3912"/>
                <a:gd name="T63" fmla="*/ 2808 h 3616"/>
                <a:gd name="T64" fmla="*/ 3300 w 3912"/>
                <a:gd name="T65" fmla="*/ 2700 h 3616"/>
                <a:gd name="T66" fmla="*/ 3456 w 3912"/>
                <a:gd name="T67" fmla="*/ 2556 h 3616"/>
                <a:gd name="T68" fmla="*/ 3600 w 3912"/>
                <a:gd name="T69" fmla="*/ 2352 h 3616"/>
                <a:gd name="T70" fmla="*/ 3900 w 3912"/>
                <a:gd name="T71" fmla="*/ 1848 h 3616"/>
                <a:gd name="T72" fmla="*/ 3684 w 3912"/>
                <a:gd name="T73" fmla="*/ 1644 h 3616"/>
                <a:gd name="T74" fmla="*/ 3744 w 3912"/>
                <a:gd name="T75" fmla="*/ 1572 h 3616"/>
                <a:gd name="T76" fmla="*/ 3792 w 3912"/>
                <a:gd name="T77" fmla="*/ 1404 h 3616"/>
                <a:gd name="T78" fmla="*/ 3600 w 3912"/>
                <a:gd name="T79" fmla="*/ 1164 h 3616"/>
                <a:gd name="T80" fmla="*/ 3420 w 3912"/>
                <a:gd name="T81" fmla="*/ 1020 h 3616"/>
                <a:gd name="T82" fmla="*/ 3276 w 3912"/>
                <a:gd name="T83" fmla="*/ 996 h 3616"/>
                <a:gd name="T84" fmla="*/ 3072 w 3912"/>
                <a:gd name="T85" fmla="*/ 1020 h 3616"/>
                <a:gd name="T86" fmla="*/ 2832 w 3912"/>
                <a:gd name="T87" fmla="*/ 1224 h 3616"/>
                <a:gd name="T88" fmla="*/ 2892 w 3912"/>
                <a:gd name="T89" fmla="*/ 1560 h 3616"/>
                <a:gd name="T90" fmla="*/ 2604 w 3912"/>
                <a:gd name="T91" fmla="*/ 1488 h 3616"/>
                <a:gd name="T92" fmla="*/ 2184 w 3912"/>
                <a:gd name="T93" fmla="*/ 1332 h 3616"/>
                <a:gd name="T94" fmla="*/ 2052 w 3912"/>
                <a:gd name="T95" fmla="*/ 1128 h 3616"/>
                <a:gd name="T96" fmla="*/ 2424 w 3912"/>
                <a:gd name="T97" fmla="*/ 1020 h 3616"/>
                <a:gd name="T98" fmla="*/ 2556 w 3912"/>
                <a:gd name="T99" fmla="*/ 696 h 3616"/>
                <a:gd name="T100" fmla="*/ 2520 w 3912"/>
                <a:gd name="T101" fmla="*/ 384 h 3616"/>
                <a:gd name="T102" fmla="*/ 2304 w 3912"/>
                <a:gd name="T103" fmla="*/ 12 h 3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12" h="3616">
                  <a:moveTo>
                    <a:pt x="2280" y="12"/>
                  </a:moveTo>
                  <a:cubicBezTo>
                    <a:pt x="2194" y="41"/>
                    <a:pt x="2298" y="0"/>
                    <a:pt x="2208" y="60"/>
                  </a:cubicBezTo>
                  <a:cubicBezTo>
                    <a:pt x="2182" y="77"/>
                    <a:pt x="2080" y="83"/>
                    <a:pt x="2076" y="84"/>
                  </a:cubicBezTo>
                  <a:cubicBezTo>
                    <a:pt x="2068" y="96"/>
                    <a:pt x="2058" y="107"/>
                    <a:pt x="2052" y="120"/>
                  </a:cubicBezTo>
                  <a:cubicBezTo>
                    <a:pt x="2046" y="131"/>
                    <a:pt x="2048" y="146"/>
                    <a:pt x="2040" y="156"/>
                  </a:cubicBezTo>
                  <a:cubicBezTo>
                    <a:pt x="2023" y="177"/>
                    <a:pt x="1992" y="184"/>
                    <a:pt x="1968" y="192"/>
                  </a:cubicBezTo>
                  <a:cubicBezTo>
                    <a:pt x="1972" y="204"/>
                    <a:pt x="1971" y="219"/>
                    <a:pt x="1980" y="228"/>
                  </a:cubicBezTo>
                  <a:cubicBezTo>
                    <a:pt x="2000" y="248"/>
                    <a:pt x="2052" y="276"/>
                    <a:pt x="2052" y="276"/>
                  </a:cubicBezTo>
                  <a:cubicBezTo>
                    <a:pt x="2060" y="288"/>
                    <a:pt x="2070" y="299"/>
                    <a:pt x="2076" y="312"/>
                  </a:cubicBezTo>
                  <a:cubicBezTo>
                    <a:pt x="2086" y="335"/>
                    <a:pt x="2100" y="384"/>
                    <a:pt x="2100" y="384"/>
                  </a:cubicBezTo>
                  <a:cubicBezTo>
                    <a:pt x="2076" y="400"/>
                    <a:pt x="2044" y="408"/>
                    <a:pt x="2028" y="432"/>
                  </a:cubicBezTo>
                  <a:cubicBezTo>
                    <a:pt x="1959" y="536"/>
                    <a:pt x="1903" y="678"/>
                    <a:pt x="1776" y="720"/>
                  </a:cubicBezTo>
                  <a:cubicBezTo>
                    <a:pt x="1756" y="716"/>
                    <a:pt x="1736" y="713"/>
                    <a:pt x="1716" y="708"/>
                  </a:cubicBezTo>
                  <a:cubicBezTo>
                    <a:pt x="1692" y="701"/>
                    <a:pt x="1644" y="684"/>
                    <a:pt x="1644" y="684"/>
                  </a:cubicBezTo>
                  <a:cubicBezTo>
                    <a:pt x="1581" y="700"/>
                    <a:pt x="1537" y="694"/>
                    <a:pt x="1608" y="816"/>
                  </a:cubicBezTo>
                  <a:cubicBezTo>
                    <a:pt x="1613" y="825"/>
                    <a:pt x="1709" y="847"/>
                    <a:pt x="1728" y="852"/>
                  </a:cubicBezTo>
                  <a:cubicBezTo>
                    <a:pt x="1736" y="864"/>
                    <a:pt x="1751" y="874"/>
                    <a:pt x="1752" y="888"/>
                  </a:cubicBezTo>
                  <a:cubicBezTo>
                    <a:pt x="1764" y="1072"/>
                    <a:pt x="1745" y="1063"/>
                    <a:pt x="1596" y="1080"/>
                  </a:cubicBezTo>
                  <a:cubicBezTo>
                    <a:pt x="1527" y="1097"/>
                    <a:pt x="1499" y="1120"/>
                    <a:pt x="1476" y="1188"/>
                  </a:cubicBezTo>
                  <a:cubicBezTo>
                    <a:pt x="1472" y="1232"/>
                    <a:pt x="1485" y="1281"/>
                    <a:pt x="1464" y="1320"/>
                  </a:cubicBezTo>
                  <a:cubicBezTo>
                    <a:pt x="1452" y="1342"/>
                    <a:pt x="1416" y="1336"/>
                    <a:pt x="1392" y="1344"/>
                  </a:cubicBezTo>
                  <a:cubicBezTo>
                    <a:pt x="1380" y="1348"/>
                    <a:pt x="1356" y="1356"/>
                    <a:pt x="1356" y="1356"/>
                  </a:cubicBezTo>
                  <a:cubicBezTo>
                    <a:pt x="1328" y="1439"/>
                    <a:pt x="1343" y="1436"/>
                    <a:pt x="1260" y="1464"/>
                  </a:cubicBezTo>
                  <a:cubicBezTo>
                    <a:pt x="1220" y="1460"/>
                    <a:pt x="1171" y="1477"/>
                    <a:pt x="1140" y="1452"/>
                  </a:cubicBezTo>
                  <a:cubicBezTo>
                    <a:pt x="1115" y="1432"/>
                    <a:pt x="1146" y="1382"/>
                    <a:pt x="1128" y="1356"/>
                  </a:cubicBezTo>
                  <a:cubicBezTo>
                    <a:pt x="1113" y="1335"/>
                    <a:pt x="1080" y="1340"/>
                    <a:pt x="1056" y="1332"/>
                  </a:cubicBezTo>
                  <a:cubicBezTo>
                    <a:pt x="1042" y="1327"/>
                    <a:pt x="1032" y="1316"/>
                    <a:pt x="1020" y="1308"/>
                  </a:cubicBezTo>
                  <a:cubicBezTo>
                    <a:pt x="1013" y="1288"/>
                    <a:pt x="1004" y="1248"/>
                    <a:pt x="984" y="1236"/>
                  </a:cubicBezTo>
                  <a:cubicBezTo>
                    <a:pt x="963" y="1223"/>
                    <a:pt x="912" y="1212"/>
                    <a:pt x="912" y="1212"/>
                  </a:cubicBezTo>
                  <a:cubicBezTo>
                    <a:pt x="878" y="1262"/>
                    <a:pt x="881" y="1383"/>
                    <a:pt x="828" y="1392"/>
                  </a:cubicBezTo>
                  <a:cubicBezTo>
                    <a:pt x="773" y="1402"/>
                    <a:pt x="716" y="1400"/>
                    <a:pt x="660" y="1404"/>
                  </a:cubicBezTo>
                  <a:cubicBezTo>
                    <a:pt x="592" y="1427"/>
                    <a:pt x="573" y="1405"/>
                    <a:pt x="516" y="1380"/>
                  </a:cubicBezTo>
                  <a:cubicBezTo>
                    <a:pt x="457" y="1354"/>
                    <a:pt x="399" y="1342"/>
                    <a:pt x="336" y="1332"/>
                  </a:cubicBezTo>
                  <a:cubicBezTo>
                    <a:pt x="238" y="1341"/>
                    <a:pt x="204" y="1332"/>
                    <a:pt x="132" y="1380"/>
                  </a:cubicBezTo>
                  <a:cubicBezTo>
                    <a:pt x="111" y="1443"/>
                    <a:pt x="115" y="1412"/>
                    <a:pt x="132" y="1512"/>
                  </a:cubicBezTo>
                  <a:cubicBezTo>
                    <a:pt x="139" y="1553"/>
                    <a:pt x="154" y="1669"/>
                    <a:pt x="180" y="1716"/>
                  </a:cubicBezTo>
                  <a:cubicBezTo>
                    <a:pt x="249" y="1840"/>
                    <a:pt x="213" y="1743"/>
                    <a:pt x="240" y="1824"/>
                  </a:cubicBezTo>
                  <a:cubicBezTo>
                    <a:pt x="232" y="1915"/>
                    <a:pt x="239" y="2033"/>
                    <a:pt x="156" y="2088"/>
                  </a:cubicBezTo>
                  <a:cubicBezTo>
                    <a:pt x="133" y="2158"/>
                    <a:pt x="158" y="2205"/>
                    <a:pt x="216" y="2244"/>
                  </a:cubicBezTo>
                  <a:cubicBezTo>
                    <a:pt x="220" y="2256"/>
                    <a:pt x="228" y="2267"/>
                    <a:pt x="228" y="2280"/>
                  </a:cubicBezTo>
                  <a:cubicBezTo>
                    <a:pt x="228" y="2326"/>
                    <a:pt x="177" y="2330"/>
                    <a:pt x="144" y="2352"/>
                  </a:cubicBezTo>
                  <a:cubicBezTo>
                    <a:pt x="122" y="2418"/>
                    <a:pt x="75" y="2474"/>
                    <a:pt x="36" y="2532"/>
                  </a:cubicBezTo>
                  <a:cubicBezTo>
                    <a:pt x="22" y="2553"/>
                    <a:pt x="20" y="2580"/>
                    <a:pt x="12" y="2604"/>
                  </a:cubicBezTo>
                  <a:cubicBezTo>
                    <a:pt x="8" y="2616"/>
                    <a:pt x="0" y="2640"/>
                    <a:pt x="0" y="2640"/>
                  </a:cubicBezTo>
                  <a:cubicBezTo>
                    <a:pt x="4" y="2656"/>
                    <a:pt x="3" y="2674"/>
                    <a:pt x="12" y="2688"/>
                  </a:cubicBezTo>
                  <a:cubicBezTo>
                    <a:pt x="41" y="2732"/>
                    <a:pt x="132" y="2738"/>
                    <a:pt x="180" y="2748"/>
                  </a:cubicBezTo>
                  <a:cubicBezTo>
                    <a:pt x="158" y="2836"/>
                    <a:pt x="126" y="2835"/>
                    <a:pt x="192" y="2868"/>
                  </a:cubicBezTo>
                  <a:cubicBezTo>
                    <a:pt x="203" y="2874"/>
                    <a:pt x="216" y="2876"/>
                    <a:pt x="228" y="2880"/>
                  </a:cubicBezTo>
                  <a:cubicBezTo>
                    <a:pt x="261" y="2929"/>
                    <a:pt x="260" y="2989"/>
                    <a:pt x="312" y="3024"/>
                  </a:cubicBezTo>
                  <a:cubicBezTo>
                    <a:pt x="323" y="3031"/>
                    <a:pt x="337" y="3030"/>
                    <a:pt x="348" y="3036"/>
                  </a:cubicBezTo>
                  <a:cubicBezTo>
                    <a:pt x="395" y="3060"/>
                    <a:pt x="441" y="3079"/>
                    <a:pt x="492" y="3096"/>
                  </a:cubicBezTo>
                  <a:cubicBezTo>
                    <a:pt x="506" y="3101"/>
                    <a:pt x="515" y="3114"/>
                    <a:pt x="528" y="3120"/>
                  </a:cubicBezTo>
                  <a:cubicBezTo>
                    <a:pt x="551" y="3130"/>
                    <a:pt x="579" y="3130"/>
                    <a:pt x="600" y="3144"/>
                  </a:cubicBezTo>
                  <a:cubicBezTo>
                    <a:pt x="647" y="3175"/>
                    <a:pt x="622" y="3163"/>
                    <a:pt x="672" y="3180"/>
                  </a:cubicBezTo>
                  <a:cubicBezTo>
                    <a:pt x="689" y="3130"/>
                    <a:pt x="677" y="3115"/>
                    <a:pt x="648" y="3072"/>
                  </a:cubicBezTo>
                  <a:cubicBezTo>
                    <a:pt x="689" y="3067"/>
                    <a:pt x="777" y="3062"/>
                    <a:pt x="816" y="3036"/>
                  </a:cubicBezTo>
                  <a:cubicBezTo>
                    <a:pt x="839" y="3021"/>
                    <a:pt x="859" y="3003"/>
                    <a:pt x="888" y="3000"/>
                  </a:cubicBezTo>
                  <a:cubicBezTo>
                    <a:pt x="956" y="2993"/>
                    <a:pt x="1024" y="2992"/>
                    <a:pt x="1092" y="2988"/>
                  </a:cubicBezTo>
                  <a:cubicBezTo>
                    <a:pt x="1156" y="2967"/>
                    <a:pt x="1219" y="2944"/>
                    <a:pt x="1284" y="2928"/>
                  </a:cubicBezTo>
                  <a:cubicBezTo>
                    <a:pt x="1339" y="2939"/>
                    <a:pt x="1370" y="2946"/>
                    <a:pt x="1416" y="2976"/>
                  </a:cubicBezTo>
                  <a:cubicBezTo>
                    <a:pt x="1432" y="3000"/>
                    <a:pt x="1448" y="3024"/>
                    <a:pt x="1464" y="3048"/>
                  </a:cubicBezTo>
                  <a:cubicBezTo>
                    <a:pt x="1478" y="3069"/>
                    <a:pt x="1512" y="3064"/>
                    <a:pt x="1536" y="3072"/>
                  </a:cubicBezTo>
                  <a:cubicBezTo>
                    <a:pt x="1550" y="3077"/>
                    <a:pt x="1559" y="3090"/>
                    <a:pt x="1572" y="3096"/>
                  </a:cubicBezTo>
                  <a:cubicBezTo>
                    <a:pt x="1595" y="3106"/>
                    <a:pt x="1644" y="3120"/>
                    <a:pt x="1644" y="3120"/>
                  </a:cubicBezTo>
                  <a:cubicBezTo>
                    <a:pt x="1983" y="3108"/>
                    <a:pt x="2017" y="3010"/>
                    <a:pt x="1956" y="3192"/>
                  </a:cubicBezTo>
                  <a:cubicBezTo>
                    <a:pt x="1960" y="3216"/>
                    <a:pt x="1956" y="3243"/>
                    <a:pt x="1968" y="3264"/>
                  </a:cubicBezTo>
                  <a:cubicBezTo>
                    <a:pt x="1974" y="3275"/>
                    <a:pt x="1992" y="3273"/>
                    <a:pt x="2004" y="3276"/>
                  </a:cubicBezTo>
                  <a:cubicBezTo>
                    <a:pt x="2109" y="3306"/>
                    <a:pt x="2002" y="3271"/>
                    <a:pt x="2088" y="3300"/>
                  </a:cubicBezTo>
                  <a:cubicBezTo>
                    <a:pt x="2036" y="3335"/>
                    <a:pt x="2011" y="3389"/>
                    <a:pt x="1968" y="3432"/>
                  </a:cubicBezTo>
                  <a:cubicBezTo>
                    <a:pt x="1937" y="3463"/>
                    <a:pt x="1888" y="3470"/>
                    <a:pt x="1848" y="3480"/>
                  </a:cubicBezTo>
                  <a:cubicBezTo>
                    <a:pt x="1908" y="3440"/>
                    <a:pt x="1876" y="3468"/>
                    <a:pt x="1932" y="3384"/>
                  </a:cubicBezTo>
                  <a:cubicBezTo>
                    <a:pt x="1939" y="3373"/>
                    <a:pt x="1896" y="3396"/>
                    <a:pt x="1896" y="3396"/>
                  </a:cubicBezTo>
                  <a:cubicBezTo>
                    <a:pt x="1872" y="3432"/>
                    <a:pt x="1848" y="3468"/>
                    <a:pt x="1824" y="3504"/>
                  </a:cubicBezTo>
                  <a:cubicBezTo>
                    <a:pt x="1816" y="3516"/>
                    <a:pt x="1800" y="3540"/>
                    <a:pt x="1800" y="3540"/>
                  </a:cubicBezTo>
                  <a:cubicBezTo>
                    <a:pt x="1865" y="3584"/>
                    <a:pt x="1883" y="3594"/>
                    <a:pt x="1956" y="3612"/>
                  </a:cubicBezTo>
                  <a:cubicBezTo>
                    <a:pt x="2000" y="3606"/>
                    <a:pt x="2053" y="3616"/>
                    <a:pt x="2088" y="3588"/>
                  </a:cubicBezTo>
                  <a:cubicBezTo>
                    <a:pt x="2099" y="3579"/>
                    <a:pt x="2101" y="3561"/>
                    <a:pt x="2112" y="3552"/>
                  </a:cubicBezTo>
                  <a:cubicBezTo>
                    <a:pt x="2134" y="3533"/>
                    <a:pt x="2160" y="3520"/>
                    <a:pt x="2184" y="3504"/>
                  </a:cubicBezTo>
                  <a:cubicBezTo>
                    <a:pt x="2196" y="3496"/>
                    <a:pt x="2220" y="3480"/>
                    <a:pt x="2220" y="3480"/>
                  </a:cubicBezTo>
                  <a:cubicBezTo>
                    <a:pt x="2224" y="3468"/>
                    <a:pt x="2232" y="3457"/>
                    <a:pt x="2232" y="3444"/>
                  </a:cubicBezTo>
                  <a:cubicBezTo>
                    <a:pt x="2232" y="3416"/>
                    <a:pt x="2231" y="3386"/>
                    <a:pt x="2220" y="3360"/>
                  </a:cubicBezTo>
                  <a:cubicBezTo>
                    <a:pt x="2206" y="3328"/>
                    <a:pt x="2129" y="3322"/>
                    <a:pt x="2100" y="3312"/>
                  </a:cubicBezTo>
                  <a:cubicBezTo>
                    <a:pt x="2104" y="3264"/>
                    <a:pt x="2098" y="3214"/>
                    <a:pt x="2112" y="3168"/>
                  </a:cubicBezTo>
                  <a:cubicBezTo>
                    <a:pt x="2116" y="3156"/>
                    <a:pt x="2136" y="3158"/>
                    <a:pt x="2148" y="3156"/>
                  </a:cubicBezTo>
                  <a:cubicBezTo>
                    <a:pt x="2180" y="3150"/>
                    <a:pt x="2212" y="3149"/>
                    <a:pt x="2244" y="3144"/>
                  </a:cubicBezTo>
                  <a:cubicBezTo>
                    <a:pt x="2301" y="3135"/>
                    <a:pt x="2356" y="3111"/>
                    <a:pt x="2412" y="3096"/>
                  </a:cubicBezTo>
                  <a:cubicBezTo>
                    <a:pt x="2484" y="3076"/>
                    <a:pt x="2557" y="3060"/>
                    <a:pt x="2628" y="3036"/>
                  </a:cubicBezTo>
                  <a:cubicBezTo>
                    <a:pt x="2636" y="3012"/>
                    <a:pt x="2644" y="2988"/>
                    <a:pt x="2652" y="2964"/>
                  </a:cubicBezTo>
                  <a:cubicBezTo>
                    <a:pt x="2656" y="2952"/>
                    <a:pt x="2660" y="2940"/>
                    <a:pt x="2664" y="2928"/>
                  </a:cubicBezTo>
                  <a:cubicBezTo>
                    <a:pt x="2668" y="2916"/>
                    <a:pt x="2676" y="2892"/>
                    <a:pt x="2676" y="2892"/>
                  </a:cubicBezTo>
                  <a:cubicBezTo>
                    <a:pt x="2696" y="2896"/>
                    <a:pt x="2720" y="2891"/>
                    <a:pt x="2736" y="2904"/>
                  </a:cubicBezTo>
                  <a:cubicBezTo>
                    <a:pt x="2880" y="3016"/>
                    <a:pt x="2717" y="2954"/>
                    <a:pt x="2820" y="2988"/>
                  </a:cubicBezTo>
                  <a:cubicBezTo>
                    <a:pt x="2844" y="2980"/>
                    <a:pt x="2871" y="2978"/>
                    <a:pt x="2892" y="2964"/>
                  </a:cubicBezTo>
                  <a:cubicBezTo>
                    <a:pt x="2904" y="2956"/>
                    <a:pt x="2915" y="2946"/>
                    <a:pt x="2928" y="2940"/>
                  </a:cubicBezTo>
                  <a:cubicBezTo>
                    <a:pt x="3022" y="2898"/>
                    <a:pt x="3021" y="2914"/>
                    <a:pt x="3108" y="2856"/>
                  </a:cubicBezTo>
                  <a:cubicBezTo>
                    <a:pt x="3132" y="2840"/>
                    <a:pt x="3156" y="2824"/>
                    <a:pt x="3180" y="2808"/>
                  </a:cubicBezTo>
                  <a:cubicBezTo>
                    <a:pt x="3192" y="2800"/>
                    <a:pt x="3216" y="2784"/>
                    <a:pt x="3216" y="2784"/>
                  </a:cubicBezTo>
                  <a:cubicBezTo>
                    <a:pt x="3285" y="2681"/>
                    <a:pt x="3193" y="2802"/>
                    <a:pt x="3276" y="2736"/>
                  </a:cubicBezTo>
                  <a:cubicBezTo>
                    <a:pt x="3287" y="2727"/>
                    <a:pt x="3291" y="2711"/>
                    <a:pt x="3300" y="2700"/>
                  </a:cubicBezTo>
                  <a:cubicBezTo>
                    <a:pt x="3329" y="2665"/>
                    <a:pt x="3337" y="2664"/>
                    <a:pt x="3372" y="2640"/>
                  </a:cubicBezTo>
                  <a:cubicBezTo>
                    <a:pt x="3441" y="2537"/>
                    <a:pt x="3349" y="2658"/>
                    <a:pt x="3432" y="2592"/>
                  </a:cubicBezTo>
                  <a:cubicBezTo>
                    <a:pt x="3443" y="2583"/>
                    <a:pt x="3446" y="2566"/>
                    <a:pt x="3456" y="2556"/>
                  </a:cubicBezTo>
                  <a:cubicBezTo>
                    <a:pt x="3466" y="2546"/>
                    <a:pt x="3480" y="2540"/>
                    <a:pt x="3492" y="2532"/>
                  </a:cubicBezTo>
                  <a:cubicBezTo>
                    <a:pt x="3514" y="2499"/>
                    <a:pt x="3574" y="2430"/>
                    <a:pt x="3588" y="2388"/>
                  </a:cubicBezTo>
                  <a:cubicBezTo>
                    <a:pt x="3592" y="2376"/>
                    <a:pt x="3594" y="2363"/>
                    <a:pt x="3600" y="2352"/>
                  </a:cubicBezTo>
                  <a:cubicBezTo>
                    <a:pt x="3628" y="2301"/>
                    <a:pt x="3661" y="2260"/>
                    <a:pt x="3684" y="2208"/>
                  </a:cubicBezTo>
                  <a:cubicBezTo>
                    <a:pt x="3727" y="2112"/>
                    <a:pt x="3747" y="2030"/>
                    <a:pt x="3840" y="1968"/>
                  </a:cubicBezTo>
                  <a:cubicBezTo>
                    <a:pt x="3897" y="1882"/>
                    <a:pt x="3881" y="1924"/>
                    <a:pt x="3900" y="1848"/>
                  </a:cubicBezTo>
                  <a:cubicBezTo>
                    <a:pt x="3904" y="1812"/>
                    <a:pt x="3912" y="1776"/>
                    <a:pt x="3912" y="1740"/>
                  </a:cubicBezTo>
                  <a:cubicBezTo>
                    <a:pt x="3912" y="1650"/>
                    <a:pt x="3838" y="1646"/>
                    <a:pt x="3768" y="1632"/>
                  </a:cubicBezTo>
                  <a:cubicBezTo>
                    <a:pt x="3740" y="1636"/>
                    <a:pt x="3712" y="1638"/>
                    <a:pt x="3684" y="1644"/>
                  </a:cubicBezTo>
                  <a:cubicBezTo>
                    <a:pt x="3672" y="1646"/>
                    <a:pt x="3654" y="1667"/>
                    <a:pt x="3648" y="1656"/>
                  </a:cubicBezTo>
                  <a:cubicBezTo>
                    <a:pt x="3632" y="1625"/>
                    <a:pt x="3699" y="1611"/>
                    <a:pt x="3708" y="1608"/>
                  </a:cubicBezTo>
                  <a:cubicBezTo>
                    <a:pt x="3720" y="1596"/>
                    <a:pt x="3728" y="1578"/>
                    <a:pt x="3744" y="1572"/>
                  </a:cubicBezTo>
                  <a:cubicBezTo>
                    <a:pt x="3850" y="1530"/>
                    <a:pt x="3815" y="1600"/>
                    <a:pt x="3840" y="1524"/>
                  </a:cubicBezTo>
                  <a:cubicBezTo>
                    <a:pt x="3797" y="1481"/>
                    <a:pt x="3754" y="1447"/>
                    <a:pt x="3696" y="1428"/>
                  </a:cubicBezTo>
                  <a:cubicBezTo>
                    <a:pt x="3727" y="1418"/>
                    <a:pt x="3769" y="1427"/>
                    <a:pt x="3792" y="1404"/>
                  </a:cubicBezTo>
                  <a:cubicBezTo>
                    <a:pt x="3801" y="1395"/>
                    <a:pt x="3786" y="1379"/>
                    <a:pt x="3780" y="1368"/>
                  </a:cubicBezTo>
                  <a:cubicBezTo>
                    <a:pt x="3752" y="1311"/>
                    <a:pt x="3696" y="1304"/>
                    <a:pt x="3648" y="1272"/>
                  </a:cubicBezTo>
                  <a:cubicBezTo>
                    <a:pt x="3610" y="1215"/>
                    <a:pt x="3629" y="1250"/>
                    <a:pt x="3600" y="1164"/>
                  </a:cubicBezTo>
                  <a:cubicBezTo>
                    <a:pt x="3591" y="1137"/>
                    <a:pt x="3568" y="1116"/>
                    <a:pt x="3552" y="1092"/>
                  </a:cubicBezTo>
                  <a:cubicBezTo>
                    <a:pt x="3544" y="1080"/>
                    <a:pt x="3542" y="1061"/>
                    <a:pt x="3528" y="1056"/>
                  </a:cubicBezTo>
                  <a:cubicBezTo>
                    <a:pt x="3523" y="1054"/>
                    <a:pt x="3421" y="1020"/>
                    <a:pt x="3420" y="1020"/>
                  </a:cubicBezTo>
                  <a:cubicBezTo>
                    <a:pt x="3406" y="1015"/>
                    <a:pt x="3397" y="1002"/>
                    <a:pt x="3384" y="996"/>
                  </a:cubicBezTo>
                  <a:cubicBezTo>
                    <a:pt x="3361" y="986"/>
                    <a:pt x="3312" y="972"/>
                    <a:pt x="3312" y="972"/>
                  </a:cubicBezTo>
                  <a:cubicBezTo>
                    <a:pt x="3300" y="980"/>
                    <a:pt x="3286" y="986"/>
                    <a:pt x="3276" y="996"/>
                  </a:cubicBezTo>
                  <a:cubicBezTo>
                    <a:pt x="3266" y="1006"/>
                    <a:pt x="3264" y="1024"/>
                    <a:pt x="3252" y="1032"/>
                  </a:cubicBezTo>
                  <a:cubicBezTo>
                    <a:pt x="3231" y="1045"/>
                    <a:pt x="3180" y="1056"/>
                    <a:pt x="3180" y="1056"/>
                  </a:cubicBezTo>
                  <a:cubicBezTo>
                    <a:pt x="3144" y="1044"/>
                    <a:pt x="3104" y="1041"/>
                    <a:pt x="3072" y="1020"/>
                  </a:cubicBezTo>
                  <a:cubicBezTo>
                    <a:pt x="3025" y="989"/>
                    <a:pt x="3050" y="1001"/>
                    <a:pt x="3000" y="984"/>
                  </a:cubicBezTo>
                  <a:cubicBezTo>
                    <a:pt x="2955" y="1051"/>
                    <a:pt x="2965" y="1062"/>
                    <a:pt x="2976" y="1152"/>
                  </a:cubicBezTo>
                  <a:cubicBezTo>
                    <a:pt x="2955" y="1236"/>
                    <a:pt x="2926" y="1212"/>
                    <a:pt x="2832" y="1224"/>
                  </a:cubicBezTo>
                  <a:cubicBezTo>
                    <a:pt x="2803" y="1310"/>
                    <a:pt x="2822" y="1275"/>
                    <a:pt x="2784" y="1332"/>
                  </a:cubicBezTo>
                  <a:cubicBezTo>
                    <a:pt x="2800" y="1381"/>
                    <a:pt x="2826" y="1400"/>
                    <a:pt x="2868" y="1428"/>
                  </a:cubicBezTo>
                  <a:cubicBezTo>
                    <a:pt x="2896" y="1469"/>
                    <a:pt x="2922" y="1508"/>
                    <a:pt x="2892" y="1560"/>
                  </a:cubicBezTo>
                  <a:cubicBezTo>
                    <a:pt x="2881" y="1579"/>
                    <a:pt x="2838" y="1590"/>
                    <a:pt x="2820" y="1596"/>
                  </a:cubicBezTo>
                  <a:cubicBezTo>
                    <a:pt x="2689" y="1552"/>
                    <a:pt x="2888" y="1622"/>
                    <a:pt x="2748" y="1560"/>
                  </a:cubicBezTo>
                  <a:cubicBezTo>
                    <a:pt x="2599" y="1494"/>
                    <a:pt x="2754" y="1588"/>
                    <a:pt x="2604" y="1488"/>
                  </a:cubicBezTo>
                  <a:cubicBezTo>
                    <a:pt x="2541" y="1446"/>
                    <a:pt x="2416" y="1445"/>
                    <a:pt x="2352" y="1440"/>
                  </a:cubicBezTo>
                  <a:cubicBezTo>
                    <a:pt x="2189" y="1386"/>
                    <a:pt x="2338" y="1452"/>
                    <a:pt x="2256" y="1380"/>
                  </a:cubicBezTo>
                  <a:cubicBezTo>
                    <a:pt x="2234" y="1361"/>
                    <a:pt x="2208" y="1348"/>
                    <a:pt x="2184" y="1332"/>
                  </a:cubicBezTo>
                  <a:cubicBezTo>
                    <a:pt x="2172" y="1324"/>
                    <a:pt x="2148" y="1308"/>
                    <a:pt x="2148" y="1308"/>
                  </a:cubicBezTo>
                  <a:cubicBezTo>
                    <a:pt x="2124" y="1272"/>
                    <a:pt x="2090" y="1241"/>
                    <a:pt x="2076" y="1200"/>
                  </a:cubicBezTo>
                  <a:cubicBezTo>
                    <a:pt x="2068" y="1176"/>
                    <a:pt x="2052" y="1128"/>
                    <a:pt x="2052" y="1128"/>
                  </a:cubicBezTo>
                  <a:cubicBezTo>
                    <a:pt x="2105" y="1048"/>
                    <a:pt x="2053" y="1104"/>
                    <a:pt x="2220" y="1104"/>
                  </a:cubicBezTo>
                  <a:cubicBezTo>
                    <a:pt x="2252" y="1104"/>
                    <a:pt x="2284" y="1096"/>
                    <a:pt x="2316" y="1092"/>
                  </a:cubicBezTo>
                  <a:cubicBezTo>
                    <a:pt x="2361" y="1077"/>
                    <a:pt x="2385" y="1046"/>
                    <a:pt x="2424" y="1020"/>
                  </a:cubicBezTo>
                  <a:cubicBezTo>
                    <a:pt x="2471" y="949"/>
                    <a:pt x="2494" y="918"/>
                    <a:pt x="2520" y="840"/>
                  </a:cubicBezTo>
                  <a:cubicBezTo>
                    <a:pt x="2530" y="809"/>
                    <a:pt x="2536" y="776"/>
                    <a:pt x="2544" y="744"/>
                  </a:cubicBezTo>
                  <a:cubicBezTo>
                    <a:pt x="2548" y="728"/>
                    <a:pt x="2556" y="696"/>
                    <a:pt x="2556" y="696"/>
                  </a:cubicBezTo>
                  <a:cubicBezTo>
                    <a:pt x="2553" y="685"/>
                    <a:pt x="2540" y="626"/>
                    <a:pt x="2532" y="612"/>
                  </a:cubicBezTo>
                  <a:cubicBezTo>
                    <a:pt x="2502" y="559"/>
                    <a:pt x="2467" y="524"/>
                    <a:pt x="2448" y="468"/>
                  </a:cubicBezTo>
                  <a:cubicBezTo>
                    <a:pt x="2465" y="416"/>
                    <a:pt x="2466" y="402"/>
                    <a:pt x="2520" y="384"/>
                  </a:cubicBezTo>
                  <a:cubicBezTo>
                    <a:pt x="2592" y="276"/>
                    <a:pt x="2492" y="133"/>
                    <a:pt x="2400" y="72"/>
                  </a:cubicBezTo>
                  <a:cubicBezTo>
                    <a:pt x="2392" y="60"/>
                    <a:pt x="2388" y="44"/>
                    <a:pt x="2376" y="36"/>
                  </a:cubicBezTo>
                  <a:cubicBezTo>
                    <a:pt x="2355" y="23"/>
                    <a:pt x="2304" y="12"/>
                    <a:pt x="2304" y="12"/>
                  </a:cubicBezTo>
                  <a:cubicBezTo>
                    <a:pt x="2247" y="26"/>
                    <a:pt x="2241" y="31"/>
                    <a:pt x="2280" y="12"/>
                  </a:cubicBezTo>
                  <a:close/>
                </a:path>
              </a:pathLst>
            </a:custGeom>
            <a:solidFill>
              <a:srgbClr val="FF0000"/>
            </a:solidFill>
            <a:ln w="9525" cmpd="sng">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439" name="未知"/>
            <p:cNvSpPr>
              <a:spLocks/>
            </p:cNvSpPr>
            <p:nvPr/>
          </p:nvSpPr>
          <p:spPr bwMode="auto">
            <a:xfrm>
              <a:off x="1788" y="3300"/>
              <a:ext cx="285" cy="257"/>
            </a:xfrm>
            <a:custGeom>
              <a:avLst/>
              <a:gdLst>
                <a:gd name="T0" fmla="*/ 252 w 285"/>
                <a:gd name="T1" fmla="*/ 0 h 257"/>
                <a:gd name="T2" fmla="*/ 180 w 285"/>
                <a:gd name="T3" fmla="*/ 48 h 257"/>
                <a:gd name="T4" fmla="*/ 72 w 285"/>
                <a:gd name="T5" fmla="*/ 96 h 257"/>
                <a:gd name="T6" fmla="*/ 24 w 285"/>
                <a:gd name="T7" fmla="*/ 168 h 257"/>
                <a:gd name="T8" fmla="*/ 0 w 285"/>
                <a:gd name="T9" fmla="*/ 240 h 257"/>
                <a:gd name="T10" fmla="*/ 108 w 285"/>
                <a:gd name="T11" fmla="*/ 216 h 257"/>
                <a:gd name="T12" fmla="*/ 168 w 285"/>
                <a:gd name="T13" fmla="*/ 168 h 257"/>
                <a:gd name="T14" fmla="*/ 192 w 285"/>
                <a:gd name="T15" fmla="*/ 132 h 257"/>
                <a:gd name="T16" fmla="*/ 228 w 285"/>
                <a:gd name="T17" fmla="*/ 108 h 257"/>
                <a:gd name="T18" fmla="*/ 264 w 285"/>
                <a:gd name="T19" fmla="*/ 0 h 257"/>
                <a:gd name="T20" fmla="*/ 252 w 285"/>
                <a:gd name="T2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257">
                  <a:moveTo>
                    <a:pt x="252" y="0"/>
                  </a:moveTo>
                  <a:cubicBezTo>
                    <a:pt x="228" y="16"/>
                    <a:pt x="207" y="39"/>
                    <a:pt x="180" y="48"/>
                  </a:cubicBezTo>
                  <a:cubicBezTo>
                    <a:pt x="94" y="77"/>
                    <a:pt x="129" y="58"/>
                    <a:pt x="72" y="96"/>
                  </a:cubicBezTo>
                  <a:cubicBezTo>
                    <a:pt x="56" y="120"/>
                    <a:pt x="33" y="141"/>
                    <a:pt x="24" y="168"/>
                  </a:cubicBezTo>
                  <a:cubicBezTo>
                    <a:pt x="16" y="192"/>
                    <a:pt x="0" y="240"/>
                    <a:pt x="0" y="240"/>
                  </a:cubicBezTo>
                  <a:cubicBezTo>
                    <a:pt x="50" y="257"/>
                    <a:pt x="65" y="245"/>
                    <a:pt x="108" y="216"/>
                  </a:cubicBezTo>
                  <a:cubicBezTo>
                    <a:pt x="177" y="113"/>
                    <a:pt x="85" y="234"/>
                    <a:pt x="168" y="168"/>
                  </a:cubicBezTo>
                  <a:cubicBezTo>
                    <a:pt x="179" y="159"/>
                    <a:pt x="182" y="142"/>
                    <a:pt x="192" y="132"/>
                  </a:cubicBezTo>
                  <a:cubicBezTo>
                    <a:pt x="202" y="122"/>
                    <a:pt x="216" y="116"/>
                    <a:pt x="228" y="108"/>
                  </a:cubicBezTo>
                  <a:cubicBezTo>
                    <a:pt x="283" y="25"/>
                    <a:pt x="285" y="63"/>
                    <a:pt x="264" y="0"/>
                  </a:cubicBezTo>
                  <a:cubicBezTo>
                    <a:pt x="220" y="15"/>
                    <a:pt x="217" y="18"/>
                    <a:pt x="252" y="0"/>
                  </a:cubicBezTo>
                  <a:close/>
                </a:path>
              </a:pathLst>
            </a:custGeom>
            <a:solidFill>
              <a:srgbClr val="FF0000"/>
            </a:solidFill>
            <a:ln w="9525" cmpd="sng">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8440" name="Oval 8"/>
          <p:cNvSpPr>
            <a:spLocks noChangeArrowheads="1"/>
          </p:cNvSpPr>
          <p:nvPr/>
        </p:nvSpPr>
        <p:spPr bwMode="auto">
          <a:xfrm>
            <a:off x="5334000" y="1143000"/>
            <a:ext cx="304800" cy="304800"/>
          </a:xfrm>
          <a:prstGeom prst="ellipse">
            <a:avLst/>
          </a:prstGeom>
          <a:solidFill>
            <a:srgbClr val="FF0000"/>
          </a:solidFill>
          <a:ln w="57150" cmpd="sng">
            <a:solidFill>
              <a:srgbClr val="3333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8441" name="Text Box 9"/>
          <p:cNvSpPr txBox="1">
            <a:spLocks noChangeArrowheads="1"/>
          </p:cNvSpPr>
          <p:nvPr/>
        </p:nvSpPr>
        <p:spPr bwMode="auto">
          <a:xfrm>
            <a:off x="5029200" y="623888"/>
            <a:ext cx="12954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sz="2800" b="1">
                <a:solidFill>
                  <a:srgbClr val="3333FF"/>
                </a:solidFill>
                <a:effectLst>
                  <a:outerShdw blurRad="38100" dist="38100" dir="2700000" algn="tl">
                    <a:srgbClr val="C0C0C0"/>
                  </a:outerShdw>
                </a:effectLst>
                <a:ea typeface="黑体" pitchFamily="49" charset="-122"/>
              </a:rPr>
              <a:t>北京</a:t>
            </a:r>
          </a:p>
        </p:txBody>
      </p:sp>
      <p:pic>
        <p:nvPicPr>
          <p:cNvPr id="18442" name="Picture 10" descr="火炬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9675" y="2819400"/>
            <a:ext cx="61912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3" name="Text Box 11"/>
          <p:cNvSpPr txBox="1">
            <a:spLocks noChangeArrowheads="1"/>
          </p:cNvSpPr>
          <p:nvPr/>
        </p:nvSpPr>
        <p:spPr bwMode="auto">
          <a:xfrm>
            <a:off x="5013325" y="3168650"/>
            <a:ext cx="16922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FFFF00"/>
                </a:solidFill>
                <a:effectLst>
                  <a:outerShdw blurRad="38100" dist="38100" dir="2700000" algn="tl">
                    <a:srgbClr val="C0C0C0"/>
                  </a:outerShdw>
                </a:effectLst>
                <a:ea typeface="黑体" pitchFamily="49" charset="-122"/>
              </a:rPr>
              <a:t>★</a:t>
            </a:r>
            <a:r>
              <a:rPr lang="zh-CN" sz="2800" b="1">
                <a:solidFill>
                  <a:srgbClr val="FFFF00"/>
                </a:solidFill>
                <a:effectLst>
                  <a:outerShdw blurRad="38100" dist="38100" dir="2700000" algn="tl">
                    <a:srgbClr val="C0C0C0"/>
                  </a:outerShdw>
                </a:effectLst>
                <a:ea typeface="黑体" pitchFamily="49" charset="-122"/>
              </a:rPr>
              <a:t>武昌</a:t>
            </a:r>
          </a:p>
        </p:txBody>
      </p:sp>
      <p:sp>
        <p:nvSpPr>
          <p:cNvPr id="18444" name="Text Box 12"/>
          <p:cNvSpPr txBox="1">
            <a:spLocks noChangeArrowheads="1"/>
          </p:cNvSpPr>
          <p:nvPr/>
        </p:nvSpPr>
        <p:spPr bwMode="auto">
          <a:xfrm>
            <a:off x="1475656" y="3657600"/>
            <a:ext cx="4163144"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3200" b="1" dirty="0" smtClean="0">
                <a:solidFill>
                  <a:srgbClr val="0000FF"/>
                </a:solidFill>
                <a:effectLst>
                  <a:outerShdw blurRad="38100" dist="38100" dir="2700000" algn="tl">
                    <a:srgbClr val="C0C0C0"/>
                  </a:outerShdw>
                </a:effectLst>
                <a:ea typeface="黑体" pitchFamily="49" charset="-122"/>
              </a:rPr>
              <a:t>3</a:t>
            </a:r>
            <a:r>
              <a:rPr lang="zh-CN" altLang="en-US" sz="3200" b="1" dirty="0" smtClean="0">
                <a:solidFill>
                  <a:srgbClr val="0000FF"/>
                </a:solidFill>
                <a:effectLst>
                  <a:outerShdw blurRad="38100" dist="38100" dir="2700000" algn="tl">
                    <a:srgbClr val="C0C0C0"/>
                  </a:outerShdw>
                </a:effectLst>
                <a:ea typeface="黑体" pitchFamily="49" charset="-122"/>
              </a:rPr>
              <a:t>、影响</a:t>
            </a:r>
            <a:r>
              <a:rPr lang="zh-CN" altLang="en-US" sz="3200" b="1" dirty="0" smtClean="0">
                <a:solidFill>
                  <a:srgbClr val="FFFF00"/>
                </a:solidFill>
                <a:effectLst>
                  <a:outerShdw blurRad="38100" dist="38100" dir="2700000" algn="tl">
                    <a:srgbClr val="C0C0C0"/>
                  </a:outerShdw>
                </a:effectLst>
                <a:ea typeface="黑体" pitchFamily="49" charset="-122"/>
              </a:rPr>
              <a:t>：</a:t>
            </a:r>
            <a:r>
              <a:rPr lang="zh-CN" sz="3200" b="1" dirty="0" smtClean="0">
                <a:solidFill>
                  <a:srgbClr val="FFFF00"/>
                </a:solidFill>
                <a:effectLst>
                  <a:outerShdw blurRad="38100" dist="38100" dir="2700000" algn="tl">
                    <a:srgbClr val="C0C0C0"/>
                  </a:outerShdw>
                </a:effectLst>
                <a:ea typeface="黑体" pitchFamily="49" charset="-122"/>
              </a:rPr>
              <a:t>武昌起义</a:t>
            </a:r>
            <a:r>
              <a:rPr lang="zh-CN" sz="3200" b="1" dirty="0">
                <a:solidFill>
                  <a:srgbClr val="FFFF00"/>
                </a:solidFill>
                <a:effectLst>
                  <a:outerShdw blurRad="38100" dist="38100" dir="2700000" algn="tl">
                    <a:srgbClr val="C0C0C0"/>
                  </a:outerShdw>
                </a:effectLst>
                <a:ea typeface="黑体" pitchFamily="49" charset="-122"/>
              </a:rPr>
              <a:t>后</a:t>
            </a:r>
            <a:r>
              <a:rPr lang="zh-CN" sz="3200" b="1" dirty="0" smtClean="0">
                <a:solidFill>
                  <a:srgbClr val="FFFF00"/>
                </a:solidFill>
                <a:effectLst>
                  <a:outerShdw blurRad="38100" dist="38100" dir="2700000" algn="tl">
                    <a:srgbClr val="C0C0C0"/>
                  </a:outerShdw>
                </a:effectLst>
                <a:ea typeface="黑体" pitchFamily="49" charset="-122"/>
              </a:rPr>
              <a:t>全国</a:t>
            </a:r>
            <a:r>
              <a:rPr lang="zh-CN" altLang="zh-CN" sz="3200" b="1" dirty="0" smtClean="0">
                <a:solidFill>
                  <a:srgbClr val="FFFF00"/>
                </a:solidFill>
                <a:effectLst>
                  <a:outerShdw blurRad="38100" dist="38100" dir="2700000" algn="tl">
                    <a:srgbClr val="C0C0C0"/>
                  </a:outerShdw>
                </a:effectLst>
                <a:ea typeface="黑体" pitchFamily="49" charset="-122"/>
              </a:rPr>
              <a:t>15</a:t>
            </a:r>
            <a:r>
              <a:rPr lang="zh-CN" sz="3200" b="1" dirty="0">
                <a:solidFill>
                  <a:srgbClr val="FFFF00"/>
                </a:solidFill>
                <a:effectLst>
                  <a:outerShdw blurRad="38100" dist="38100" dir="2700000" algn="tl">
                    <a:srgbClr val="C0C0C0"/>
                  </a:outerShdw>
                </a:effectLst>
                <a:ea typeface="黑体" pitchFamily="49" charset="-122"/>
              </a:rPr>
              <a:t>个省宣布独立</a:t>
            </a:r>
          </a:p>
        </p:txBody>
      </p:sp>
    </p:spTree>
    <p:extLst>
      <p:ext uri="{BB962C8B-B14F-4D97-AF65-F5344CB8AC3E}">
        <p14:creationId xmlns:p14="http://schemas.microsoft.com/office/powerpoint/2010/main" val="376006604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1000" fill="hold"/>
                                        <p:tgtEl>
                                          <p:spTgt spid="18434"/>
                                        </p:tgtEl>
                                        <p:attrNameLst>
                                          <p:attrName>ppt_x</p:attrName>
                                        </p:attrNameLst>
                                      </p:cBhvr>
                                      <p:tavLst>
                                        <p:tav tm="0">
                                          <p:val>
                                            <p:strVal val="#ppt_x-.2"/>
                                          </p:val>
                                        </p:tav>
                                        <p:tav tm="100000">
                                          <p:val>
                                            <p:strVal val="#ppt_x"/>
                                          </p:val>
                                        </p:tav>
                                      </p:tavLst>
                                    </p:anim>
                                    <p:anim calcmode="lin" valueType="num">
                                      <p:cBhvr>
                                        <p:cTn id="8" dur="1000" fill="hold"/>
                                        <p:tgtEl>
                                          <p:spTgt spid="1843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43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8441"/>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8440"/>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53" presetClass="entr" presetSubtype="0" fill="hold" grpId="0" nodeType="clickEffect">
                                  <p:stCondLst>
                                    <p:cond delay="0"/>
                                  </p:stCondLst>
                                  <p:childTnLst>
                                    <p:set>
                                      <p:cBhvr>
                                        <p:cTn id="19" dur="1" fill="hold">
                                          <p:stCondLst>
                                            <p:cond delay="0"/>
                                          </p:stCondLst>
                                        </p:cTn>
                                        <p:tgtEl>
                                          <p:spTgt spid="18443"/>
                                        </p:tgtEl>
                                        <p:attrNameLst>
                                          <p:attrName>style.visibility</p:attrName>
                                        </p:attrNameLst>
                                      </p:cBhvr>
                                      <p:to>
                                        <p:strVal val="visible"/>
                                      </p:to>
                                    </p:set>
                                    <p:anim calcmode="lin" valueType="num">
                                      <p:cBhvr>
                                        <p:cTn id="20" dur="1000" fill="hold"/>
                                        <p:tgtEl>
                                          <p:spTgt spid="18443"/>
                                        </p:tgtEl>
                                        <p:attrNameLst>
                                          <p:attrName>ppt_w</p:attrName>
                                        </p:attrNameLst>
                                      </p:cBhvr>
                                      <p:tavLst>
                                        <p:tav tm="0">
                                          <p:val>
                                            <p:fltVal val="0"/>
                                          </p:val>
                                        </p:tav>
                                        <p:tav tm="100000">
                                          <p:val>
                                            <p:strVal val="#ppt_w"/>
                                          </p:val>
                                        </p:tav>
                                      </p:tavLst>
                                    </p:anim>
                                    <p:anim calcmode="lin" valueType="num">
                                      <p:cBhvr>
                                        <p:cTn id="21" dur="1000" fill="hold"/>
                                        <p:tgtEl>
                                          <p:spTgt spid="18443"/>
                                        </p:tgtEl>
                                        <p:attrNameLst>
                                          <p:attrName>ppt_h</p:attrName>
                                        </p:attrNameLst>
                                      </p:cBhvr>
                                      <p:tavLst>
                                        <p:tav tm="0">
                                          <p:val>
                                            <p:fltVal val="0"/>
                                          </p:val>
                                        </p:tav>
                                        <p:tav tm="100000">
                                          <p:val>
                                            <p:strVal val="#ppt_h"/>
                                          </p:val>
                                        </p:tav>
                                      </p:tavLst>
                                    </p:anim>
                                    <p:animEffect transition="in" filter="fade">
                                      <p:cBhvr>
                                        <p:cTn id="22" dur="1000"/>
                                        <p:tgtEl>
                                          <p:spTgt spid="1844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32" fill="hold" nodeType="clickEffect">
                                  <p:stCondLst>
                                    <p:cond delay="0"/>
                                  </p:stCondLst>
                                  <p:childTnLst>
                                    <p:set>
                                      <p:cBhvr>
                                        <p:cTn id="26" dur="1" fill="hold">
                                          <p:stCondLst>
                                            <p:cond delay="0"/>
                                          </p:stCondLst>
                                        </p:cTn>
                                        <p:tgtEl>
                                          <p:spTgt spid="18442"/>
                                        </p:tgtEl>
                                        <p:attrNameLst>
                                          <p:attrName>style.visibility</p:attrName>
                                        </p:attrNameLst>
                                      </p:cBhvr>
                                      <p:to>
                                        <p:strVal val="visible"/>
                                      </p:to>
                                    </p:set>
                                    <p:anim calcmode="lin" valueType="num">
                                      <p:cBhvr>
                                        <p:cTn id="27" dur="500" fill="hold"/>
                                        <p:tgtEl>
                                          <p:spTgt spid="18442"/>
                                        </p:tgtEl>
                                        <p:attrNameLst>
                                          <p:attrName>ppt_w</p:attrName>
                                        </p:attrNameLst>
                                      </p:cBhvr>
                                      <p:tavLst>
                                        <p:tav tm="0">
                                          <p:val>
                                            <p:strVal val="4*#ppt_w"/>
                                          </p:val>
                                        </p:tav>
                                        <p:tav tm="100000">
                                          <p:val>
                                            <p:strVal val="#ppt_w"/>
                                          </p:val>
                                        </p:tav>
                                      </p:tavLst>
                                    </p:anim>
                                    <p:anim calcmode="lin" valueType="num">
                                      <p:cBhvr>
                                        <p:cTn id="28" dur="500" fill="hold"/>
                                        <p:tgtEl>
                                          <p:spTgt spid="18442"/>
                                        </p:tgtEl>
                                        <p:attrNameLst>
                                          <p:attrName>ppt_h</p:attrName>
                                        </p:attrNameLst>
                                      </p:cBhvr>
                                      <p:tavLst>
                                        <p:tav tm="0">
                                          <p:val>
                                            <p:strVal val="4*#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nodeType="clickEffect">
                                  <p:stCondLst>
                                    <p:cond delay="0"/>
                                  </p:stCondLst>
                                  <p:childTnLst>
                                    <p:set>
                                      <p:cBhvr>
                                        <p:cTn id="32" dur="1" fill="hold">
                                          <p:stCondLst>
                                            <p:cond delay="0"/>
                                          </p:stCondLst>
                                        </p:cTn>
                                        <p:tgtEl>
                                          <p:spTgt spid="18437"/>
                                        </p:tgtEl>
                                        <p:attrNameLst>
                                          <p:attrName>style.visibility</p:attrName>
                                        </p:attrNameLst>
                                      </p:cBhvr>
                                      <p:to>
                                        <p:strVal val="visible"/>
                                      </p:to>
                                    </p:set>
                                    <p:animEffect transition="in" filter="dissolve">
                                      <p:cBhvr>
                                        <p:cTn id="33" dur="2000"/>
                                        <p:tgtEl>
                                          <p:spTgt spid="18437"/>
                                        </p:tgtEl>
                                      </p:cBhvr>
                                    </p:animEffect>
                                  </p:childTnLst>
                                </p:cTn>
                              </p:par>
                            </p:childTnLst>
                          </p:cTn>
                        </p:par>
                        <p:par>
                          <p:cTn id="34" fill="hold" nodeType="afterGroup">
                            <p:stCondLst>
                              <p:cond delay="2000"/>
                            </p:stCondLst>
                            <p:childTnLst>
                              <p:par>
                                <p:cTn id="35" presetID="23" presetClass="entr" presetSubtype="16" fill="hold" grpId="0" nodeType="afterEffect">
                                  <p:stCondLst>
                                    <p:cond delay="0"/>
                                  </p:stCondLst>
                                  <p:childTnLst>
                                    <p:set>
                                      <p:cBhvr>
                                        <p:cTn id="36" dur="1" fill="hold">
                                          <p:stCondLst>
                                            <p:cond delay="0"/>
                                          </p:stCondLst>
                                        </p:cTn>
                                        <p:tgtEl>
                                          <p:spTgt spid="18444"/>
                                        </p:tgtEl>
                                        <p:attrNameLst>
                                          <p:attrName>style.visibility</p:attrName>
                                        </p:attrNameLst>
                                      </p:cBhvr>
                                      <p:to>
                                        <p:strVal val="visible"/>
                                      </p:to>
                                    </p:set>
                                    <p:anim calcmode="lin" valueType="num">
                                      <p:cBhvr>
                                        <p:cTn id="37" dur="2000" fill="hold"/>
                                        <p:tgtEl>
                                          <p:spTgt spid="18444"/>
                                        </p:tgtEl>
                                        <p:attrNameLst>
                                          <p:attrName>ppt_w</p:attrName>
                                        </p:attrNameLst>
                                      </p:cBhvr>
                                      <p:tavLst>
                                        <p:tav tm="0">
                                          <p:val>
                                            <p:fltVal val="0"/>
                                          </p:val>
                                        </p:tav>
                                        <p:tav tm="100000">
                                          <p:val>
                                            <p:strVal val="#ppt_w"/>
                                          </p:val>
                                        </p:tav>
                                      </p:tavLst>
                                    </p:anim>
                                    <p:anim calcmode="lin" valueType="num">
                                      <p:cBhvr>
                                        <p:cTn id="38" dur="2000" fill="hold"/>
                                        <p:tgtEl>
                                          <p:spTgt spid="184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0" grpId="0" animBg="1"/>
      <p:bldP spid="18441" grpId="0" autoUpdateAnimBg="0"/>
      <p:bldP spid="18443" grpId="0" autoUpdateAnimBg="0"/>
      <p:bldP spid="18444"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45" name="Picture 17"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99034"/>
            <a:ext cx="7092950" cy="2052637"/>
          </a:xfrm>
          <a:prstGeom prst="rect">
            <a:avLst/>
          </a:prstGeom>
          <a:noFill/>
          <a:extLst>
            <a:ext uri="{909E8E84-426E-40DD-AFC4-6F175D3DCCD1}">
              <a14:hiddenFill xmlns:a14="http://schemas.microsoft.com/office/drawing/2010/main">
                <a:solidFill>
                  <a:srgbClr val="FFFFFF"/>
                </a:solidFill>
              </a14:hiddenFill>
            </a:ext>
          </a:extLst>
        </p:spPr>
      </p:pic>
      <p:sp>
        <p:nvSpPr>
          <p:cNvPr id="227337" name="Line 9"/>
          <p:cNvSpPr>
            <a:spLocks noChangeShapeType="1"/>
          </p:cNvSpPr>
          <p:nvPr/>
        </p:nvSpPr>
        <p:spPr bwMode="auto">
          <a:xfrm>
            <a:off x="2166317" y="4800600"/>
            <a:ext cx="1325563"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7338" name="Text Box 10"/>
          <p:cNvSpPr txBox="1">
            <a:spLocks noChangeArrowheads="1"/>
          </p:cNvSpPr>
          <p:nvPr/>
        </p:nvSpPr>
        <p:spPr bwMode="auto">
          <a:xfrm>
            <a:off x="3923928" y="4509120"/>
            <a:ext cx="504093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4000" dirty="0">
                <a:solidFill>
                  <a:srgbClr val="FF0000"/>
                </a:solidFill>
                <a:latin typeface="华文行楷" pitchFamily="2" charset="-122"/>
                <a:ea typeface="华文行楷" pitchFamily="2" charset="-122"/>
              </a:rPr>
              <a:t>辛亥革命</a:t>
            </a:r>
            <a:r>
              <a:rPr lang="zh-CN" altLang="en-US" sz="4000" dirty="0" smtClean="0">
                <a:solidFill>
                  <a:srgbClr val="FF0000"/>
                </a:solidFill>
                <a:latin typeface="华文行楷" pitchFamily="2" charset="-122"/>
                <a:ea typeface="华文行楷" pitchFamily="2" charset="-122"/>
              </a:rPr>
              <a:t>的</a:t>
            </a:r>
            <a:r>
              <a:rPr lang="zh-CN" altLang="en-US" sz="4000" dirty="0">
                <a:solidFill>
                  <a:srgbClr val="FF0000"/>
                </a:solidFill>
                <a:latin typeface="华文行楷" pitchFamily="2" charset="-122"/>
                <a:ea typeface="华文行楷" pitchFamily="2" charset="-122"/>
              </a:rPr>
              <a:t>结果</a:t>
            </a:r>
            <a:endParaRPr kumimoji="0" lang="zh-CN" altLang="en-US" sz="4000" dirty="0">
              <a:solidFill>
                <a:srgbClr val="FF0000"/>
              </a:solidFill>
              <a:latin typeface="华文行楷" pitchFamily="2" charset="-122"/>
              <a:ea typeface="华文行楷" pitchFamily="2" charset="-122"/>
            </a:endParaRPr>
          </a:p>
        </p:txBody>
      </p:sp>
      <p:sp>
        <p:nvSpPr>
          <p:cNvPr id="227344" name="Text Box 16"/>
          <p:cNvSpPr txBox="1">
            <a:spLocks noChangeArrowheads="1"/>
          </p:cNvSpPr>
          <p:nvPr/>
        </p:nvSpPr>
        <p:spPr bwMode="auto">
          <a:xfrm>
            <a:off x="1475656" y="2276872"/>
            <a:ext cx="693398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0"/>
              </a:spcBef>
            </a:pPr>
            <a:r>
              <a:rPr kumimoji="0" lang="zh-CN" altLang="en-US" sz="4400" b="1" dirty="0" smtClean="0">
                <a:solidFill>
                  <a:schemeClr val="tx1"/>
                </a:solidFill>
                <a:latin typeface="黑体" pitchFamily="2" charset="-122"/>
              </a:rPr>
              <a:t>第三章   无可奈何花落去</a:t>
            </a:r>
            <a:endParaRPr kumimoji="0" lang="en-US" altLang="zh-CN" sz="4000" b="0" dirty="0">
              <a:solidFill>
                <a:schemeClr val="tx1"/>
              </a:solidFill>
              <a:latin typeface="黑体" pitchFamily="2" charset="-122"/>
            </a:endParaRPr>
          </a:p>
        </p:txBody>
      </p:sp>
    </p:spTree>
    <p:extLst>
      <p:ext uri="{BB962C8B-B14F-4D97-AF65-F5344CB8AC3E}">
        <p14:creationId xmlns:p14="http://schemas.microsoft.com/office/powerpoint/2010/main" val="31257911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Text Box 4"/>
          <p:cNvSpPr txBox="1">
            <a:spLocks noChangeArrowheads="1"/>
          </p:cNvSpPr>
          <p:nvPr/>
        </p:nvSpPr>
        <p:spPr bwMode="auto">
          <a:xfrm>
            <a:off x="454024" y="5219700"/>
            <a:ext cx="8294439"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dirty="0">
                <a:latin typeface="宋体" charset="-122"/>
              </a:rPr>
              <a:t>    </a:t>
            </a:r>
            <a:r>
              <a:rPr lang="en-US" altLang="zh-CN" sz="2400" b="1" dirty="0">
                <a:latin typeface="宋体" charset="-122"/>
              </a:rPr>
              <a:t>1912</a:t>
            </a:r>
            <a:r>
              <a:rPr lang="zh-CN" altLang="en-US" sz="2400" b="1" dirty="0">
                <a:latin typeface="宋体" charset="-122"/>
              </a:rPr>
              <a:t>年</a:t>
            </a:r>
            <a:r>
              <a:rPr lang="en-US" altLang="zh-CN" sz="2400" b="1" dirty="0">
                <a:latin typeface="宋体" charset="-122"/>
              </a:rPr>
              <a:t>1</a:t>
            </a:r>
            <a:r>
              <a:rPr lang="zh-CN" altLang="en-US" sz="2400" b="1" dirty="0">
                <a:latin typeface="宋体" charset="-122"/>
              </a:rPr>
              <a:t>月</a:t>
            </a:r>
            <a:r>
              <a:rPr lang="en-US" altLang="zh-CN" sz="2400" b="1" dirty="0">
                <a:latin typeface="宋体" charset="-122"/>
              </a:rPr>
              <a:t>1</a:t>
            </a:r>
            <a:r>
              <a:rPr lang="zh-CN" altLang="en-US" sz="2400" b="1" dirty="0">
                <a:latin typeface="宋体" charset="-122"/>
              </a:rPr>
              <a:t>日，孙中山赴南京就任临时大总统，沿途受到广大群众的热烈欢呼。晚上，孙中山宣誓就职，宣告中华民国正式成立。</a:t>
            </a:r>
            <a:r>
              <a:rPr lang="en-US" altLang="zh-CN" sz="2400" b="1" dirty="0">
                <a:latin typeface="宋体" charset="-122"/>
              </a:rPr>
              <a:t>1</a:t>
            </a:r>
            <a:r>
              <a:rPr lang="zh-CN" altLang="en-US" sz="2400" b="1" dirty="0">
                <a:latin typeface="宋体" charset="-122"/>
              </a:rPr>
              <a:t>月</a:t>
            </a:r>
            <a:r>
              <a:rPr lang="en-US" altLang="zh-CN" sz="2400" b="1" dirty="0">
                <a:latin typeface="宋体" charset="-122"/>
              </a:rPr>
              <a:t>3</a:t>
            </a:r>
            <a:r>
              <a:rPr lang="zh-CN" altLang="en-US" sz="2400" b="1" dirty="0">
                <a:latin typeface="宋体" charset="-122"/>
              </a:rPr>
              <a:t>日，在孙中山的主持下，南京临时政府正式成立。</a:t>
            </a:r>
          </a:p>
        </p:txBody>
      </p:sp>
      <p:sp>
        <p:nvSpPr>
          <p:cNvPr id="20496" name="Text Box 16"/>
          <p:cNvSpPr txBox="1">
            <a:spLocks noChangeArrowheads="1"/>
          </p:cNvSpPr>
          <p:nvPr/>
        </p:nvSpPr>
        <p:spPr bwMode="auto">
          <a:xfrm>
            <a:off x="5546725" y="3797300"/>
            <a:ext cx="134684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b="1" dirty="0">
                <a:solidFill>
                  <a:srgbClr val="FF0000"/>
                </a:solidFill>
              </a:rPr>
              <a:t>孙中山题词</a:t>
            </a:r>
          </a:p>
        </p:txBody>
      </p:sp>
      <p:sp>
        <p:nvSpPr>
          <p:cNvPr id="20497" name="Rectangle 17"/>
          <p:cNvSpPr>
            <a:spLocks noChangeArrowheads="1"/>
          </p:cNvSpPr>
          <p:nvPr/>
        </p:nvSpPr>
        <p:spPr bwMode="auto">
          <a:xfrm>
            <a:off x="1684338" y="4454525"/>
            <a:ext cx="2508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b="1" dirty="0">
                <a:solidFill>
                  <a:srgbClr val="FF0000"/>
                </a:solidFill>
                <a:latin typeface="宋体" charset="-122"/>
              </a:rPr>
              <a:t>在南京就任中华民国临时大总统的孙中山 </a:t>
            </a:r>
          </a:p>
        </p:txBody>
      </p:sp>
      <p:sp>
        <p:nvSpPr>
          <p:cNvPr id="20501" name="Text Box 21"/>
          <p:cNvSpPr txBox="1">
            <a:spLocks noChangeArrowheads="1"/>
          </p:cNvSpPr>
          <p:nvPr/>
        </p:nvSpPr>
        <p:spPr bwMode="auto">
          <a:xfrm>
            <a:off x="454025" y="548680"/>
            <a:ext cx="290977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b="1" dirty="0" smtClean="0">
                <a:solidFill>
                  <a:srgbClr val="0000FF"/>
                </a:solidFill>
              </a:rPr>
              <a:t>1</a:t>
            </a:r>
            <a:r>
              <a:rPr lang="zh-CN" altLang="en-US" sz="2800" b="1" dirty="0" smtClean="0">
                <a:solidFill>
                  <a:srgbClr val="0000FF"/>
                </a:solidFill>
              </a:rPr>
              <a:t>、中华民国成立</a:t>
            </a:r>
            <a:endParaRPr lang="zh-CN" altLang="en-US" sz="2800" b="1" dirty="0">
              <a:solidFill>
                <a:srgbClr val="0000FF"/>
              </a:solidFill>
            </a:endParaRPr>
          </a:p>
        </p:txBody>
      </p:sp>
      <p:pic>
        <p:nvPicPr>
          <p:cNvPr id="20504" name="Picture 24"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6888" y="1228725"/>
            <a:ext cx="2347912" cy="3040063"/>
          </a:xfrm>
          <a:prstGeom prst="rect">
            <a:avLst/>
          </a:prstGeom>
          <a:noFill/>
          <a:extLst>
            <a:ext uri="{909E8E84-426E-40DD-AFC4-6F175D3DCCD1}">
              <a14:hiddenFill xmlns:a14="http://schemas.microsoft.com/office/drawing/2010/main">
                <a:solidFill>
                  <a:srgbClr val="FFFFFF"/>
                </a:solidFill>
              </a14:hiddenFill>
            </a:ext>
          </a:extLst>
        </p:spPr>
      </p:pic>
      <p:pic>
        <p:nvPicPr>
          <p:cNvPr id="20505" name="Picture 25" descr="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2925" y="2144713"/>
            <a:ext cx="3940175" cy="1284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78020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10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625" y="1471613"/>
            <a:ext cx="6202363" cy="4217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9811" name="Rectangle 1027"/>
          <p:cNvSpPr>
            <a:spLocks noChangeArrowheads="1"/>
          </p:cNvSpPr>
          <p:nvPr/>
        </p:nvSpPr>
        <p:spPr bwMode="auto">
          <a:xfrm>
            <a:off x="683567" y="5877272"/>
            <a:ext cx="822853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dirty="0"/>
              <a:t>孙中山以大总统名义主持中华民国临时政府第一次内阁会议</a:t>
            </a:r>
          </a:p>
        </p:txBody>
      </p:sp>
      <p:sp>
        <p:nvSpPr>
          <p:cNvPr id="119815" name="Text Box 1031"/>
          <p:cNvSpPr txBox="1">
            <a:spLocks noChangeArrowheads="1"/>
          </p:cNvSpPr>
          <p:nvPr/>
        </p:nvSpPr>
        <p:spPr bwMode="auto">
          <a:xfrm>
            <a:off x="454025" y="660400"/>
            <a:ext cx="252184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400" b="1" dirty="0" smtClean="0">
                <a:solidFill>
                  <a:srgbClr val="0000FF"/>
                </a:solidFill>
              </a:rPr>
              <a:t>1</a:t>
            </a:r>
            <a:r>
              <a:rPr lang="zh-CN" altLang="en-US" sz="2400" b="1" dirty="0" smtClean="0">
                <a:solidFill>
                  <a:srgbClr val="0000FF"/>
                </a:solidFill>
              </a:rPr>
              <a:t>、中华民国</a:t>
            </a:r>
            <a:r>
              <a:rPr lang="zh-CN" altLang="en-US" sz="2400" b="1" dirty="0">
                <a:solidFill>
                  <a:srgbClr val="0000FF"/>
                </a:solidFill>
              </a:rPr>
              <a:t>成立</a:t>
            </a:r>
          </a:p>
        </p:txBody>
      </p:sp>
    </p:spTree>
    <p:extLst>
      <p:ext uri="{BB962C8B-B14F-4D97-AF65-F5344CB8AC3E}">
        <p14:creationId xmlns:p14="http://schemas.microsoft.com/office/powerpoint/2010/main" val="40298271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ChangeArrowheads="1"/>
          </p:cNvSpPr>
          <p:nvPr/>
        </p:nvSpPr>
        <p:spPr bwMode="auto">
          <a:xfrm>
            <a:off x="277813" y="5868988"/>
            <a:ext cx="8472487"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000" b="1" dirty="0">
                <a:solidFill>
                  <a:srgbClr val="0000FF"/>
                </a:solidFill>
              </a:rPr>
              <a:t>       </a:t>
            </a:r>
            <a:r>
              <a:rPr lang="zh-CN" altLang="en-US" sz="2000" b="1" dirty="0" smtClean="0">
                <a:solidFill>
                  <a:srgbClr val="0000FF"/>
                </a:solidFill>
              </a:rPr>
              <a:t>中华民国</a:t>
            </a:r>
            <a:r>
              <a:rPr lang="zh-CN" altLang="en-US" sz="2000" b="1" dirty="0">
                <a:solidFill>
                  <a:srgbClr val="0000FF"/>
                </a:solidFill>
              </a:rPr>
              <a:t>成立以后，清宣统帝溥仪于</a:t>
            </a:r>
            <a:r>
              <a:rPr lang="en-US" altLang="zh-CN" sz="2000" b="1" dirty="0">
                <a:solidFill>
                  <a:srgbClr val="0000FF"/>
                </a:solidFill>
              </a:rPr>
              <a:t>1912</a:t>
            </a:r>
            <a:r>
              <a:rPr lang="zh-CN" altLang="en-US" sz="2000" b="1" dirty="0">
                <a:solidFill>
                  <a:srgbClr val="0000FF"/>
                </a:solidFill>
              </a:rPr>
              <a:t>年</a:t>
            </a:r>
            <a:r>
              <a:rPr lang="en-US" altLang="zh-CN" sz="2000" b="1" dirty="0">
                <a:solidFill>
                  <a:srgbClr val="0000FF"/>
                </a:solidFill>
              </a:rPr>
              <a:t>2</a:t>
            </a:r>
            <a:r>
              <a:rPr lang="zh-CN" altLang="en-US" sz="2000" b="1" dirty="0">
                <a:solidFill>
                  <a:srgbClr val="0000FF"/>
                </a:solidFill>
              </a:rPr>
              <a:t>月宣布“退位”</a:t>
            </a:r>
            <a:r>
              <a:rPr lang="zh-CN" altLang="en-US" sz="2000" b="1" dirty="0" smtClean="0">
                <a:solidFill>
                  <a:srgbClr val="0000FF"/>
                </a:solidFill>
              </a:rPr>
              <a:t>，宣告统治中国</a:t>
            </a:r>
            <a:r>
              <a:rPr lang="en-US" altLang="zh-CN" sz="2000" b="1" dirty="0" smtClean="0">
                <a:solidFill>
                  <a:srgbClr val="0000FF"/>
                </a:solidFill>
              </a:rPr>
              <a:t>260</a:t>
            </a:r>
            <a:r>
              <a:rPr lang="zh-CN" altLang="en-US" sz="2000" b="1" dirty="0" smtClean="0">
                <a:solidFill>
                  <a:srgbClr val="0000FF"/>
                </a:solidFill>
              </a:rPr>
              <a:t>多年的清王朝结束。从此</a:t>
            </a:r>
            <a:r>
              <a:rPr lang="zh-CN" altLang="en-US" sz="2000" b="1" dirty="0">
                <a:solidFill>
                  <a:srgbClr val="0000FF"/>
                </a:solidFill>
              </a:rPr>
              <a:t>，二千年的中国封建专制政体宣告结束。</a:t>
            </a:r>
          </a:p>
        </p:txBody>
      </p:sp>
      <p:sp>
        <p:nvSpPr>
          <p:cNvPr id="118788" name="Rectangle 4"/>
          <p:cNvSpPr>
            <a:spLocks noChangeArrowheads="1"/>
          </p:cNvSpPr>
          <p:nvPr/>
        </p:nvSpPr>
        <p:spPr bwMode="auto">
          <a:xfrm>
            <a:off x="1547664" y="5376905"/>
            <a:ext cx="63722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400" b="1" dirty="0" smtClean="0"/>
              <a:t>《</a:t>
            </a:r>
            <a:r>
              <a:rPr lang="zh-CN" altLang="en-US" sz="2400" b="1" dirty="0" smtClean="0"/>
              <a:t>清帝逊位诏书</a:t>
            </a:r>
            <a:r>
              <a:rPr lang="en-US" altLang="zh-CN" sz="2400" b="1" dirty="0" smtClean="0"/>
              <a:t>》</a:t>
            </a:r>
            <a:r>
              <a:rPr lang="zh-CN" altLang="en-US" sz="2400" b="1" dirty="0" smtClean="0"/>
              <a:t>（</a:t>
            </a:r>
            <a:r>
              <a:rPr lang="zh-CN" altLang="en-US" sz="2400" b="1" dirty="0"/>
              <a:t>原件存中国国家博物馆）</a:t>
            </a:r>
          </a:p>
        </p:txBody>
      </p:sp>
      <p:sp>
        <p:nvSpPr>
          <p:cNvPr id="118793" name="Text Box 9"/>
          <p:cNvSpPr txBox="1">
            <a:spLocks noChangeArrowheads="1"/>
          </p:cNvSpPr>
          <p:nvPr/>
        </p:nvSpPr>
        <p:spPr bwMode="auto">
          <a:xfrm>
            <a:off x="323528" y="198735"/>
            <a:ext cx="21691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b="1" dirty="0" smtClean="0">
                <a:solidFill>
                  <a:srgbClr val="0000FF"/>
                </a:solidFill>
                <a:latin typeface="黑体" pitchFamily="49" charset="-122"/>
                <a:ea typeface="黑体" pitchFamily="49" charset="-122"/>
              </a:rPr>
              <a:t>2</a:t>
            </a:r>
            <a:r>
              <a:rPr lang="zh-CN" altLang="en-US" sz="2800" b="1" dirty="0" smtClean="0">
                <a:solidFill>
                  <a:srgbClr val="0000FF"/>
                </a:solidFill>
                <a:latin typeface="黑体" pitchFamily="49" charset="-122"/>
                <a:ea typeface="黑体" pitchFamily="49" charset="-122"/>
              </a:rPr>
              <a:t>、帝制终结</a:t>
            </a:r>
            <a:endParaRPr lang="zh-CN" altLang="en-US" sz="2800" b="1" dirty="0">
              <a:solidFill>
                <a:srgbClr val="0000FF"/>
              </a:solidFill>
              <a:latin typeface="黑体" pitchFamily="49" charset="-122"/>
              <a:ea typeface="黑体" pitchFamily="49" charset="-122"/>
            </a:endParaRPr>
          </a:p>
        </p:txBody>
      </p:sp>
      <p:pic>
        <p:nvPicPr>
          <p:cNvPr id="118796" name="Picture 12" descr="C:\Documents and Settings\robinson\My Documents\My Picture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813" y="1028700"/>
            <a:ext cx="8637587" cy="4337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88507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Text Box 4"/>
          <p:cNvSpPr txBox="1">
            <a:spLocks noChangeArrowheads="1"/>
          </p:cNvSpPr>
          <p:nvPr/>
        </p:nvSpPr>
        <p:spPr bwMode="auto">
          <a:xfrm>
            <a:off x="369481" y="238653"/>
            <a:ext cx="50738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b="1" dirty="0" smtClean="0">
                <a:solidFill>
                  <a:srgbClr val="0000FF"/>
                </a:solidFill>
              </a:rPr>
              <a:t>3</a:t>
            </a:r>
            <a:r>
              <a:rPr lang="zh-CN" altLang="en-US" sz="2800" b="1" dirty="0" smtClean="0">
                <a:solidFill>
                  <a:srgbClr val="0000FF"/>
                </a:solidFill>
              </a:rPr>
              <a:t>、颁布</a:t>
            </a:r>
            <a:r>
              <a:rPr lang="en-US" altLang="zh-CN" sz="2800" b="1" dirty="0" smtClean="0">
                <a:solidFill>
                  <a:srgbClr val="0000FF"/>
                </a:solidFill>
              </a:rPr>
              <a:t>《</a:t>
            </a:r>
            <a:r>
              <a:rPr lang="zh-CN" altLang="en-US" sz="2800" b="1" dirty="0">
                <a:solidFill>
                  <a:srgbClr val="0000FF"/>
                </a:solidFill>
              </a:rPr>
              <a:t>中华民国临时约法</a:t>
            </a:r>
            <a:r>
              <a:rPr lang="en-US" altLang="zh-CN" sz="2800" b="1" dirty="0">
                <a:solidFill>
                  <a:srgbClr val="0000FF"/>
                </a:solidFill>
              </a:rPr>
              <a:t>》</a:t>
            </a:r>
          </a:p>
        </p:txBody>
      </p:sp>
      <p:sp>
        <p:nvSpPr>
          <p:cNvPr id="87051" name="Text Box 11"/>
          <p:cNvSpPr txBox="1">
            <a:spLocks noChangeArrowheads="1"/>
          </p:cNvSpPr>
          <p:nvPr/>
        </p:nvSpPr>
        <p:spPr bwMode="auto">
          <a:xfrm>
            <a:off x="611560" y="5359400"/>
            <a:ext cx="8424936"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000" b="1" dirty="0"/>
              <a:t>        </a:t>
            </a:r>
            <a:r>
              <a:rPr lang="en-US" altLang="zh-CN" sz="2000" b="1" dirty="0" smtClean="0"/>
              <a:t>1912</a:t>
            </a:r>
            <a:r>
              <a:rPr lang="zh-CN" altLang="en-US" sz="2000" b="1" dirty="0" smtClean="0"/>
              <a:t>年</a:t>
            </a:r>
            <a:r>
              <a:rPr lang="en-US" altLang="zh-CN" sz="2000" b="1" dirty="0" smtClean="0"/>
              <a:t>3</a:t>
            </a:r>
            <a:r>
              <a:rPr lang="zh-CN" altLang="en-US" sz="2000" b="1" dirty="0"/>
              <a:t>月</a:t>
            </a:r>
            <a:r>
              <a:rPr lang="en-US" altLang="zh-CN" sz="2000" b="1" dirty="0"/>
              <a:t>11</a:t>
            </a:r>
            <a:r>
              <a:rPr lang="zh-CN" altLang="en-US" sz="2000" b="1" dirty="0" smtClean="0"/>
              <a:t>日，为防止袁世凯专权，颁布</a:t>
            </a:r>
            <a:r>
              <a:rPr lang="en-US" altLang="zh-CN" sz="2000" b="1" dirty="0"/>
              <a:t>《</a:t>
            </a:r>
            <a:r>
              <a:rPr lang="zh-CN" altLang="en-US" sz="2000" b="1" dirty="0"/>
              <a:t>中华民国临时约法</a:t>
            </a:r>
            <a:r>
              <a:rPr lang="en-US" altLang="zh-CN" sz="2000" b="1" dirty="0"/>
              <a:t>》</a:t>
            </a:r>
            <a:r>
              <a:rPr lang="zh-CN" altLang="en-US" sz="2000" b="1" dirty="0"/>
              <a:t>。它确立了“主权在民”的原则，较为全面地具体地规定了人民的权利和自由。</a:t>
            </a:r>
            <a:r>
              <a:rPr lang="en-US" altLang="zh-CN" sz="2000" b="1" dirty="0"/>
              <a:t>《</a:t>
            </a:r>
            <a:r>
              <a:rPr lang="zh-CN" altLang="en-US" sz="2000" b="1" dirty="0"/>
              <a:t>中华民国临时约法</a:t>
            </a:r>
            <a:r>
              <a:rPr lang="en-US" altLang="zh-CN" sz="2000" b="1" dirty="0"/>
              <a:t>》</a:t>
            </a:r>
            <a:r>
              <a:rPr lang="zh-CN" altLang="en-US" sz="2000" b="1" dirty="0"/>
              <a:t>是中国历史上第一部具有资产阶级</a:t>
            </a:r>
            <a:r>
              <a:rPr lang="zh-CN" altLang="en-US" sz="2000" b="1" dirty="0" smtClean="0"/>
              <a:t>共和国宪法性质的文件</a:t>
            </a:r>
            <a:r>
              <a:rPr lang="zh-CN" altLang="en-US" sz="2000" b="1" dirty="0"/>
              <a:t>。</a:t>
            </a:r>
          </a:p>
        </p:txBody>
      </p:sp>
      <p:pic>
        <p:nvPicPr>
          <p:cNvPr id="87054" name="Picture 14"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7100" y="1028700"/>
            <a:ext cx="3028950" cy="422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3791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61659" y="478345"/>
            <a:ext cx="3775393" cy="523220"/>
          </a:xfrm>
          <a:prstGeom prst="rect">
            <a:avLst/>
          </a:prstGeom>
          <a:noFill/>
        </p:spPr>
        <p:txBody>
          <a:bodyPr wrap="none" rtlCol="0">
            <a:spAutoFit/>
          </a:bodyPr>
          <a:lstStyle/>
          <a:p>
            <a:r>
              <a:rPr kumimoji="1" lang="en-US" altLang="zh-TW" sz="2800" b="1" dirty="0" smtClean="0">
                <a:ln w="10541" cmpd="sng">
                  <a:solidFill>
                    <a:schemeClr val="accent1">
                      <a:shade val="88000"/>
                      <a:satMod val="110000"/>
                    </a:schemeClr>
                  </a:solidFill>
                  <a:prstDash val="solid"/>
                </a:ln>
                <a:solidFill>
                  <a:srgbClr val="0000FF"/>
                </a:solidFill>
                <a:latin typeface="黑体" pitchFamily="49" charset="-122"/>
                <a:ea typeface="黑体" pitchFamily="49" charset="-122"/>
              </a:rPr>
              <a:t>《</a:t>
            </a:r>
            <a:r>
              <a:rPr kumimoji="1" lang="zh-CN" altLang="en-US" sz="2800" b="1" dirty="0" smtClean="0">
                <a:ln w="10541" cmpd="sng">
                  <a:solidFill>
                    <a:schemeClr val="accent1">
                      <a:shade val="88000"/>
                      <a:satMod val="110000"/>
                    </a:schemeClr>
                  </a:solidFill>
                  <a:prstDash val="solid"/>
                </a:ln>
                <a:solidFill>
                  <a:srgbClr val="0000FF"/>
                </a:solidFill>
                <a:latin typeface="黑体" pitchFamily="49" charset="-122"/>
                <a:ea typeface="黑体" pitchFamily="49" charset="-122"/>
              </a:rPr>
              <a:t>中华民国临时约法</a:t>
            </a:r>
            <a:r>
              <a:rPr kumimoji="1" lang="en-US" altLang="zh-CN" sz="2800" b="1" dirty="0" smtClean="0">
                <a:ln w="10541" cmpd="sng">
                  <a:solidFill>
                    <a:schemeClr val="accent1">
                      <a:shade val="88000"/>
                      <a:satMod val="110000"/>
                    </a:schemeClr>
                  </a:solidFill>
                  <a:prstDash val="solid"/>
                </a:ln>
                <a:solidFill>
                  <a:srgbClr val="0000FF"/>
                </a:solidFill>
                <a:latin typeface="黑体" pitchFamily="49" charset="-122"/>
                <a:ea typeface="黑体" pitchFamily="49" charset="-122"/>
              </a:rPr>
              <a:t>》</a:t>
            </a:r>
            <a:endParaRPr kumimoji="1" lang="zh-TW" altLang="en-US" sz="2800" b="1" dirty="0">
              <a:ln w="10541" cmpd="sng">
                <a:solidFill>
                  <a:schemeClr val="accent1">
                    <a:shade val="88000"/>
                    <a:satMod val="110000"/>
                  </a:schemeClr>
                </a:solidFill>
                <a:prstDash val="solid"/>
              </a:ln>
              <a:solidFill>
                <a:srgbClr val="0000FF"/>
              </a:solidFill>
              <a:latin typeface="黑体" pitchFamily="49" charset="-122"/>
              <a:ea typeface="黑体" pitchFamily="49" charset="-122"/>
            </a:endParaRPr>
          </a:p>
        </p:txBody>
      </p:sp>
      <p:sp>
        <p:nvSpPr>
          <p:cNvPr id="7" name="文字方塊 6"/>
          <p:cNvSpPr txBox="1"/>
          <p:nvPr/>
        </p:nvSpPr>
        <p:spPr>
          <a:xfrm>
            <a:off x="3419872" y="509122"/>
            <a:ext cx="5440913" cy="461665"/>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16200000" scaled="0"/>
          </a:gradFill>
        </p:spPr>
        <p:style>
          <a:lnRef idx="1">
            <a:schemeClr val="accent1"/>
          </a:lnRef>
          <a:fillRef idx="3">
            <a:schemeClr val="accent1"/>
          </a:fillRef>
          <a:effectRef idx="2">
            <a:schemeClr val="accent1"/>
          </a:effectRef>
          <a:fontRef idx="minor">
            <a:schemeClr val="lt1"/>
          </a:fontRef>
        </p:style>
        <p:txBody>
          <a:bodyPr wrap="none" rtlCol="0">
            <a:spAutoFit/>
          </a:bodyPr>
          <a:lstStyle/>
          <a:p>
            <a:r>
              <a:rPr lang="en-US" altLang="zh-TW" sz="2400" b="1" dirty="0" smtClean="0">
                <a:solidFill>
                  <a:srgbClr val="FF0000"/>
                </a:solidFill>
              </a:rPr>
              <a:t>——</a:t>
            </a:r>
            <a:r>
              <a:rPr lang="zh-TW" altLang="en-US" sz="2400" b="1" dirty="0" smtClean="0">
                <a:solidFill>
                  <a:srgbClr val="FF0000"/>
                </a:solidFill>
              </a:rPr>
              <a:t>是</a:t>
            </a:r>
            <a:r>
              <a:rPr lang="zh-TW" altLang="en-US" sz="2400" b="1" dirty="0">
                <a:solidFill>
                  <a:srgbClr val="FF0000"/>
                </a:solidFill>
              </a:rPr>
              <a:t>中国第一部资产阶级宪法性文件</a:t>
            </a:r>
            <a:endParaRPr kumimoji="1" lang="zh-TW" altLang="en-US" sz="2400" b="1" dirty="0">
              <a:solidFill>
                <a:srgbClr val="FF0000"/>
              </a:solidFill>
            </a:endParaRPr>
          </a:p>
        </p:txBody>
      </p:sp>
      <p:sp>
        <p:nvSpPr>
          <p:cNvPr id="8" name="文字方塊 7"/>
          <p:cNvSpPr txBox="1"/>
          <p:nvPr/>
        </p:nvSpPr>
        <p:spPr>
          <a:xfrm>
            <a:off x="215991" y="1248306"/>
            <a:ext cx="8974467"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TW" altLang="en-US" sz="2400" b="1" dirty="0">
                <a:latin typeface="华文细黑" panose="02010600040101010101" charset="-122"/>
                <a:ea typeface="华文细黑" panose="02010600040101010101" charset="-122"/>
                <a:cs typeface="华文细黑" panose="02010600040101010101" charset="-122"/>
              </a:rPr>
              <a:t>第一条 中华民国由中华人民组织。</a:t>
            </a:r>
          </a:p>
          <a:p>
            <a:r>
              <a:rPr lang="zh-TW" altLang="en-US" sz="2400" b="1" dirty="0">
                <a:latin typeface="华文细黑" panose="02010600040101010101" charset="-122"/>
                <a:ea typeface="华文细黑" panose="02010600040101010101" charset="-122"/>
                <a:cs typeface="华文细黑" panose="02010600040101010101" charset="-122"/>
              </a:rPr>
              <a:t>第二条 中华民国之主权属于国民</a:t>
            </a:r>
            <a:r>
              <a:rPr lang="zh-TW" altLang="en-US" sz="2400" b="1" dirty="0" smtClean="0">
                <a:latin typeface="华文细黑" panose="02010600040101010101" charset="-122"/>
                <a:ea typeface="华文细黑" panose="02010600040101010101" charset="-122"/>
                <a:cs typeface="华文细黑" panose="02010600040101010101" charset="-122"/>
              </a:rPr>
              <a:t>全体</a:t>
            </a:r>
            <a:endParaRPr lang="en-US" altLang="zh-TW" sz="2400" b="1" dirty="0" smtClean="0">
              <a:latin typeface="华文细黑" panose="02010600040101010101" charset="-122"/>
              <a:ea typeface="华文细黑" panose="02010600040101010101" charset="-122"/>
              <a:cs typeface="华文细黑" panose="02010600040101010101" charset="-122"/>
            </a:endParaRPr>
          </a:p>
        </p:txBody>
      </p:sp>
      <p:sp>
        <p:nvSpPr>
          <p:cNvPr id="11" name="矩形 10"/>
          <p:cNvSpPr/>
          <p:nvPr/>
        </p:nvSpPr>
        <p:spPr>
          <a:xfrm>
            <a:off x="190503" y="3498839"/>
            <a:ext cx="8928009"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TW" altLang="en-US" sz="2400" b="1" dirty="0" smtClean="0">
                <a:solidFill>
                  <a:schemeClr val="tx1"/>
                </a:solidFill>
                <a:latin typeface="华文细黑" panose="02010600040101010101" charset="-122"/>
                <a:ea typeface="华文细黑" panose="02010600040101010101" charset="-122"/>
                <a:cs typeface="华文细黑" panose="02010600040101010101" charset="-122"/>
              </a:rPr>
              <a:t>第三十五条 </a:t>
            </a:r>
            <a:r>
              <a:rPr lang="zh-TW" altLang="en-US" sz="2400" b="1" dirty="0">
                <a:solidFill>
                  <a:schemeClr val="tx1"/>
                </a:solidFill>
                <a:latin typeface="华文细黑" panose="02010600040101010101" charset="-122"/>
                <a:ea typeface="华文细黑" panose="02010600040101010101" charset="-122"/>
                <a:cs typeface="华文细黑" panose="02010600040101010101" charset="-122"/>
              </a:rPr>
              <a:t>临时大总统经参议院之同意，得宣战媾和及缔结条约。</a:t>
            </a:r>
          </a:p>
        </p:txBody>
      </p:sp>
      <p:cxnSp>
        <p:nvCxnSpPr>
          <p:cNvPr id="13" name="直線接點 12"/>
          <p:cNvCxnSpPr/>
          <p:nvPr/>
        </p:nvCxnSpPr>
        <p:spPr>
          <a:xfrm>
            <a:off x="1162510" y="2033135"/>
            <a:ext cx="4262535" cy="0"/>
          </a:xfrm>
          <a:prstGeom prst="line">
            <a:avLst/>
          </a:prstGeom>
          <a:ln w="38100" cmpd="sng">
            <a:solidFill>
              <a:schemeClr val="accent6"/>
            </a:solidFill>
          </a:ln>
        </p:spPr>
        <p:style>
          <a:lnRef idx="2">
            <a:schemeClr val="accent1"/>
          </a:lnRef>
          <a:fillRef idx="0">
            <a:schemeClr val="accent1"/>
          </a:fillRef>
          <a:effectRef idx="1">
            <a:schemeClr val="accent1"/>
          </a:effectRef>
          <a:fontRef idx="minor">
            <a:schemeClr val="tx1"/>
          </a:fontRef>
        </p:style>
      </p:cxnSp>
      <p:sp>
        <p:nvSpPr>
          <p:cNvPr id="2" name="矩形 1"/>
          <p:cNvSpPr/>
          <p:nvPr/>
        </p:nvSpPr>
        <p:spPr>
          <a:xfrm>
            <a:off x="196875" y="4355499"/>
            <a:ext cx="8921637"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TW" altLang="en-US" sz="2400" b="1" dirty="0">
                <a:latin typeface="华文细黑" panose="02010600040101010101" charset="-122"/>
                <a:ea typeface="华文细黑" panose="02010600040101010101" charset="-122"/>
                <a:cs typeface="华文细黑" panose="02010600040101010101" charset="-122"/>
              </a:rPr>
              <a:t>第五十一条 法官独立审判不受上级官厅之干涉</a:t>
            </a:r>
            <a:r>
              <a:rPr lang="zh-TW" altLang="en-US" sz="2400" b="1" dirty="0" smtClean="0">
                <a:latin typeface="华文细黑" panose="02010600040101010101" charset="-122"/>
                <a:ea typeface="华文细黑" panose="02010600040101010101" charset="-122"/>
                <a:cs typeface="华文细黑" panose="02010600040101010101" charset="-122"/>
              </a:rPr>
              <a:t>。</a:t>
            </a:r>
            <a:endParaRPr lang="en-US" altLang="zh-TW" sz="2400" b="1" dirty="0" smtClean="0">
              <a:latin typeface="华文细黑" panose="02010600040101010101" charset="-122"/>
              <a:ea typeface="华文细黑" panose="02010600040101010101" charset="-122"/>
              <a:cs typeface="华文细黑" panose="02010600040101010101" charset="-122"/>
            </a:endParaRPr>
          </a:p>
        </p:txBody>
      </p:sp>
      <p:sp>
        <p:nvSpPr>
          <p:cNvPr id="6" name="文字方塊 5"/>
          <p:cNvSpPr txBox="1"/>
          <p:nvPr/>
        </p:nvSpPr>
        <p:spPr>
          <a:xfrm>
            <a:off x="196875" y="2312826"/>
            <a:ext cx="8915265"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b="1" dirty="0">
                <a:latin typeface="华文细黑" panose="02010600040101010101" charset="-122"/>
                <a:ea typeface="华文细黑" panose="02010600040101010101" charset="-122"/>
                <a:cs typeface="华文细黑" panose="02010600040101010101" charset="-122"/>
              </a:rPr>
              <a:t>第十九条</a:t>
            </a:r>
            <a:r>
              <a:rPr lang="en-US" altLang="zh-CN" sz="2400" b="1" dirty="0">
                <a:latin typeface="华文细黑" panose="02010600040101010101" charset="-122"/>
                <a:ea typeface="华文细黑" panose="02010600040101010101" charset="-122"/>
                <a:cs typeface="华文细黑" panose="02010600040101010101" charset="-122"/>
              </a:rPr>
              <a:t> </a:t>
            </a:r>
            <a:r>
              <a:rPr lang="zh-CN" altLang="en-US" sz="2400" b="1" dirty="0">
                <a:latin typeface="华文细黑" panose="02010600040101010101" charset="-122"/>
                <a:ea typeface="华文细黑" panose="02010600040101010101" charset="-122"/>
                <a:cs typeface="华文细黑" panose="02010600040101010101" charset="-122"/>
              </a:rPr>
              <a:t>第</a:t>
            </a:r>
            <a:r>
              <a:rPr lang="zh-TW" altLang="en-US" sz="2400" b="1" dirty="0">
                <a:latin typeface="华文细黑" panose="02010600040101010101" charset="-122"/>
                <a:ea typeface="华文细黑" panose="02010600040101010101" charset="-122"/>
                <a:cs typeface="华文细黑" panose="02010600040101010101" charset="-122"/>
              </a:rPr>
              <a:t>十一</a:t>
            </a:r>
            <a:r>
              <a:rPr lang="zh-CN" altLang="en-US" sz="2400" b="1" dirty="0">
                <a:latin typeface="华文细黑" panose="02010600040101010101" charset="-122"/>
                <a:ea typeface="华文细黑" panose="02010600040101010101" charset="-122"/>
                <a:cs typeface="华文细黑" panose="02010600040101010101" charset="-122"/>
              </a:rPr>
              <a:t>款</a:t>
            </a:r>
            <a:r>
              <a:rPr lang="zh-TW" altLang="en-US" sz="2400" b="1" dirty="0">
                <a:latin typeface="华文细黑" panose="02010600040101010101" charset="-122"/>
                <a:ea typeface="华文细黑" panose="02010600040101010101" charset="-122"/>
                <a:cs typeface="华文细黑" panose="02010600040101010101" charset="-122"/>
              </a:rPr>
              <a:t> 参议院对于临时大总统认为有谋叛行为时，得以总员五分四以上之出席，</a:t>
            </a:r>
            <a:r>
              <a:rPr lang="zh-TW" altLang="en-US" sz="2400" b="1" dirty="0" smtClean="0">
                <a:latin typeface="华文细黑" panose="02010600040101010101" charset="-122"/>
                <a:ea typeface="华文细黑" panose="02010600040101010101" charset="-122"/>
                <a:cs typeface="华文细黑" panose="02010600040101010101" charset="-122"/>
              </a:rPr>
              <a:t>出席员四分三以上之可决弹劾之。</a:t>
            </a:r>
            <a:endParaRPr lang="en-US" altLang="zh-TW" sz="2400" b="1" dirty="0" smtClean="0">
              <a:latin typeface="华文细黑" panose="02010600040101010101" charset="-122"/>
              <a:ea typeface="华文细黑" panose="02010600040101010101" charset="-122"/>
              <a:cs typeface="华文细黑" panose="02010600040101010101" charset="-122"/>
            </a:endParaRPr>
          </a:p>
        </p:txBody>
      </p:sp>
      <p:sp>
        <p:nvSpPr>
          <p:cNvPr id="12" name="文字方塊 11"/>
          <p:cNvSpPr txBox="1"/>
          <p:nvPr/>
        </p:nvSpPr>
        <p:spPr>
          <a:xfrm>
            <a:off x="185791" y="5238486"/>
            <a:ext cx="8993582" cy="12003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kumimoji="1" lang="en-US" altLang="zh-CN" sz="2400" b="1" dirty="0" smtClean="0"/>
              <a:t>《</a:t>
            </a:r>
            <a:r>
              <a:rPr kumimoji="1" lang="zh-CN" altLang="en-US" sz="2400" b="1" dirty="0" smtClean="0"/>
              <a:t>约法</a:t>
            </a:r>
            <a:r>
              <a:rPr kumimoji="1" lang="en-US" altLang="zh-CN" sz="2400" b="1" dirty="0" smtClean="0"/>
              <a:t>》</a:t>
            </a:r>
            <a:r>
              <a:rPr kumimoji="1" lang="zh-CN" altLang="en-US" sz="2400" b="1" dirty="0" smtClean="0"/>
              <a:t>特别规定责任内阁制，内阁总理由议会的多数党产生，总理可以驳回总统的意见，总统发布命令必须由内阁总理副署才能生效。</a:t>
            </a:r>
            <a:endParaRPr kumimoji="1" lang="zh-TW" altLang="en-US" sz="2400" b="1" dirty="0"/>
          </a:p>
        </p:txBody>
      </p:sp>
      <p:cxnSp>
        <p:nvCxnSpPr>
          <p:cNvPr id="16" name="直線接點 15"/>
          <p:cNvCxnSpPr/>
          <p:nvPr/>
        </p:nvCxnSpPr>
        <p:spPr>
          <a:xfrm>
            <a:off x="2712530" y="5686968"/>
            <a:ext cx="1590529" cy="0"/>
          </a:xfrm>
          <a:prstGeom prst="line">
            <a:avLst/>
          </a:prstGeom>
          <a:ln w="38100" cmpd="sng">
            <a:solidFill>
              <a:schemeClr val="accent6"/>
            </a:solidFill>
          </a:ln>
        </p:spPr>
        <p:style>
          <a:lnRef idx="2">
            <a:schemeClr val="accent1"/>
          </a:lnRef>
          <a:fillRef idx="0">
            <a:schemeClr val="accent1"/>
          </a:fillRef>
          <a:effectRef idx="1">
            <a:schemeClr val="accent1"/>
          </a:effectRef>
          <a:fontRef idx="minor">
            <a:schemeClr val="tx1"/>
          </a:fontRef>
        </p:style>
      </p:cxnSp>
      <p:cxnSp>
        <p:nvCxnSpPr>
          <p:cNvPr id="19" name="直線接點 18"/>
          <p:cNvCxnSpPr/>
          <p:nvPr/>
        </p:nvCxnSpPr>
        <p:spPr>
          <a:xfrm>
            <a:off x="3991384" y="3045191"/>
            <a:ext cx="4183195" cy="0"/>
          </a:xfrm>
          <a:prstGeom prst="line">
            <a:avLst/>
          </a:prstGeom>
          <a:ln w="38100" cmpd="sng">
            <a:solidFill>
              <a:schemeClr val="accent6"/>
            </a:solidFill>
          </a:ln>
        </p:spPr>
        <p:style>
          <a:lnRef idx="2">
            <a:schemeClr val="accent1"/>
          </a:lnRef>
          <a:fillRef idx="0">
            <a:schemeClr val="accent1"/>
          </a:fillRef>
          <a:effectRef idx="1">
            <a:schemeClr val="accent1"/>
          </a:effectRef>
          <a:fontRef idx="minor">
            <a:schemeClr val="tx1"/>
          </a:fontRef>
        </p:style>
      </p:cxnSp>
      <p:sp>
        <p:nvSpPr>
          <p:cNvPr id="9" name="文字方塊 8"/>
          <p:cNvSpPr txBox="1"/>
          <p:nvPr/>
        </p:nvSpPr>
        <p:spPr>
          <a:xfrm>
            <a:off x="6840271" y="1556083"/>
            <a:ext cx="2339102"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r>
              <a:rPr kumimoji="1" lang="zh-CN" altLang="en-US" sz="2800" b="1" dirty="0" smtClean="0"/>
              <a:t>主权在民原则</a:t>
            </a:r>
            <a:endParaRPr kumimoji="1" lang="zh-TW" altLang="en-US" sz="2800" b="1" dirty="0"/>
          </a:p>
        </p:txBody>
      </p:sp>
      <p:sp>
        <p:nvSpPr>
          <p:cNvPr id="10" name="文字方塊 9"/>
          <p:cNvSpPr txBox="1"/>
          <p:nvPr/>
        </p:nvSpPr>
        <p:spPr>
          <a:xfrm>
            <a:off x="6552184" y="2472846"/>
            <a:ext cx="2627923" cy="953135"/>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kumimoji="1" lang="en-US" altLang="zh-CN" sz="2800" b="1" dirty="0" smtClean="0"/>
              <a:t>    </a:t>
            </a:r>
            <a:r>
              <a:rPr kumimoji="1" lang="zh-CN" altLang="en-US" sz="2800" b="1" dirty="0" smtClean="0"/>
              <a:t>三权分立、</a:t>
            </a:r>
          </a:p>
          <a:p>
            <a:r>
              <a:rPr kumimoji="1" lang="zh-CN" altLang="en-US" sz="2800" b="1" dirty="0" smtClean="0"/>
              <a:t>分权制衡原则</a:t>
            </a:r>
            <a:endParaRPr kumimoji="1" lang="zh-TW" altLang="en-US" sz="2800" b="1" dirty="0"/>
          </a:p>
        </p:txBody>
      </p:sp>
      <p:sp>
        <p:nvSpPr>
          <p:cNvPr id="14" name="文字方塊 13"/>
          <p:cNvSpPr txBox="1"/>
          <p:nvPr/>
        </p:nvSpPr>
        <p:spPr>
          <a:xfrm>
            <a:off x="6697468" y="5363802"/>
            <a:ext cx="2492990"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r>
              <a:rPr kumimoji="1" lang="zh-CN" altLang="en-US" sz="3600" b="1" dirty="0" smtClean="0"/>
              <a:t>责任内阁制</a:t>
            </a:r>
            <a:endParaRPr kumimoji="1" lang="zh-TW" altLang="en-US" sz="3600" b="1" dirty="0"/>
          </a:p>
        </p:txBody>
      </p:sp>
      <p:cxnSp>
        <p:nvCxnSpPr>
          <p:cNvPr id="17" name="直線接點 16"/>
          <p:cNvCxnSpPr/>
          <p:nvPr/>
        </p:nvCxnSpPr>
        <p:spPr>
          <a:xfrm>
            <a:off x="1875692" y="3924480"/>
            <a:ext cx="3663462" cy="0"/>
          </a:xfrm>
          <a:prstGeom prst="line">
            <a:avLst/>
          </a:prstGeom>
          <a:ln w="38100" cmpd="sng">
            <a:solidFill>
              <a:schemeClr val="accent6"/>
            </a:solidFill>
          </a:ln>
        </p:spPr>
        <p:style>
          <a:lnRef idx="2">
            <a:schemeClr val="accent1"/>
          </a:lnRef>
          <a:fillRef idx="0">
            <a:schemeClr val="accent1"/>
          </a:fillRef>
          <a:effectRef idx="1">
            <a:schemeClr val="accent1"/>
          </a:effectRef>
          <a:fontRef idx="minor">
            <a:schemeClr val="tx1"/>
          </a:fontRef>
        </p:style>
      </p:cxnSp>
      <p:sp>
        <p:nvSpPr>
          <p:cNvPr id="3" name="圓角矩形 2"/>
          <p:cNvSpPr/>
          <p:nvPr/>
        </p:nvSpPr>
        <p:spPr>
          <a:xfrm>
            <a:off x="215991" y="3498839"/>
            <a:ext cx="8814194" cy="1600747"/>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kumimoji="1" lang="zh-CN" altLang="en-US" sz="5400" dirty="0" smtClean="0"/>
              <a:t>中国法制史上的里程碑</a:t>
            </a:r>
            <a:endParaRPr kumimoji="1" lang="zh-TW" altLang="en-US" sz="5400" dirty="0"/>
          </a:p>
        </p:txBody>
      </p:sp>
    </p:spTree>
    <p:extLst>
      <p:ext uri="{BB962C8B-B14F-4D97-AF65-F5344CB8AC3E}">
        <p14:creationId xmlns:p14="http://schemas.microsoft.com/office/powerpoint/2010/main" val="8781869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
                                        </p:tgtEl>
                                        <p:attrNameLst>
                                          <p:attrName>ppt_w</p:attrName>
                                        </p:attrNameLst>
                                      </p:cBhvr>
                                      <p:tavLst>
                                        <p:tav tm="0">
                                          <p:val>
                                            <p:strVal val="#ppt_w*.05"/>
                                          </p:val>
                                        </p:tav>
                                        <p:tav tm="100000">
                                          <p:val>
                                            <p:strVal val="#ppt_w"/>
                                          </p:val>
                                        </p:tav>
                                      </p:tavLst>
                                    </p:anim>
                                    <p:anim calcmode="lin" valueType="num">
                                      <p:cBhvr>
                                        <p:cTn id="10" dur="1000" fill="hold"/>
                                        <p:tgtEl>
                                          <p:spTgt spid="1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5"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30" dur="1000" fill="hold"/>
                                        <p:tgtEl>
                                          <p:spTgt spid="19"/>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25" presetClass="entr" presetSubtype="0"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42" dur="1000" fill="hold"/>
                                        <p:tgtEl>
                                          <p:spTgt spid="17"/>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46" dur="1000" decel="50000">
                                          <p:stCondLst>
                                            <p:cond delay="0"/>
                                          </p:stCondLst>
                                        </p:cTn>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31"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000" fill="hold"/>
                                        <p:tgtEl>
                                          <p:spTgt spid="10"/>
                                        </p:tgtEl>
                                        <p:attrNameLst>
                                          <p:attrName>ppt_w</p:attrName>
                                        </p:attrNameLst>
                                      </p:cBhvr>
                                      <p:tavLst>
                                        <p:tav tm="0">
                                          <p:val>
                                            <p:fltVal val="0"/>
                                          </p:val>
                                        </p:tav>
                                        <p:tav tm="100000">
                                          <p:val>
                                            <p:strVal val="#ppt_w"/>
                                          </p:val>
                                        </p:tav>
                                      </p:tavLst>
                                    </p:anim>
                                    <p:anim calcmode="lin" valueType="num">
                                      <p:cBhvr>
                                        <p:cTn id="52" dur="1000" fill="hold"/>
                                        <p:tgtEl>
                                          <p:spTgt spid="10"/>
                                        </p:tgtEl>
                                        <p:attrNameLst>
                                          <p:attrName>ppt_h</p:attrName>
                                        </p:attrNameLst>
                                      </p:cBhvr>
                                      <p:tavLst>
                                        <p:tav tm="0">
                                          <p:val>
                                            <p:fltVal val="0"/>
                                          </p:val>
                                        </p:tav>
                                        <p:tav tm="100000">
                                          <p:val>
                                            <p:strVal val="#ppt_h"/>
                                          </p:val>
                                        </p:tav>
                                      </p:tavLst>
                                    </p:anim>
                                    <p:anim calcmode="lin" valueType="num">
                                      <p:cBhvr>
                                        <p:cTn id="53" dur="1000" fill="hold"/>
                                        <p:tgtEl>
                                          <p:spTgt spid="10"/>
                                        </p:tgtEl>
                                        <p:attrNameLst>
                                          <p:attrName>style.rotation</p:attrName>
                                        </p:attrNameLst>
                                      </p:cBhvr>
                                      <p:tavLst>
                                        <p:tav tm="0">
                                          <p:val>
                                            <p:fltVal val="90"/>
                                          </p:val>
                                        </p:tav>
                                        <p:tav tm="100000">
                                          <p:val>
                                            <p:fltVal val="0"/>
                                          </p:val>
                                        </p:tav>
                                      </p:tavLst>
                                    </p:anim>
                                    <p:animEffect transition="in" filter="fade">
                                      <p:cBhvr>
                                        <p:cTn id="54" dur="1000"/>
                                        <p:tgtEl>
                                          <p:spTgt spid="10"/>
                                        </p:tgtEl>
                                      </p:cBhvr>
                                    </p:animEffect>
                                  </p:childTnLst>
                                </p:cTn>
                              </p:par>
                            </p:childTnLst>
                          </p:cTn>
                        </p:par>
                      </p:childTnLst>
                    </p:cTn>
                  </p:par>
                  <p:par>
                    <p:cTn id="55" fill="hold">
                      <p:stCondLst>
                        <p:cond delay="indefinite"/>
                      </p:stCondLst>
                      <p:childTnLst>
                        <p:par>
                          <p:cTn id="56" fill="hold">
                            <p:stCondLst>
                              <p:cond delay="0"/>
                            </p:stCondLst>
                            <p:childTnLst>
                              <p:par>
                                <p:cTn id="57" presetID="25" presetClass="entr" presetSubtype="0" fill="hold" nodeType="click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62" dur="1000" fill="hold"/>
                                        <p:tgtEl>
                                          <p:spTgt spid="16"/>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16"/>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p:cTn id="71" dur="1000" fill="hold"/>
                                        <p:tgtEl>
                                          <p:spTgt spid="14"/>
                                        </p:tgtEl>
                                        <p:attrNameLst>
                                          <p:attrName>ppt_w</p:attrName>
                                        </p:attrNameLst>
                                      </p:cBhvr>
                                      <p:tavLst>
                                        <p:tav tm="0">
                                          <p:val>
                                            <p:fltVal val="0"/>
                                          </p:val>
                                        </p:tav>
                                        <p:tav tm="100000">
                                          <p:val>
                                            <p:strVal val="#ppt_w"/>
                                          </p:val>
                                        </p:tav>
                                      </p:tavLst>
                                    </p:anim>
                                    <p:anim calcmode="lin" valueType="num">
                                      <p:cBhvr>
                                        <p:cTn id="72" dur="1000" fill="hold"/>
                                        <p:tgtEl>
                                          <p:spTgt spid="14"/>
                                        </p:tgtEl>
                                        <p:attrNameLst>
                                          <p:attrName>ppt_h</p:attrName>
                                        </p:attrNameLst>
                                      </p:cBhvr>
                                      <p:tavLst>
                                        <p:tav tm="0">
                                          <p:val>
                                            <p:fltVal val="0"/>
                                          </p:val>
                                        </p:tav>
                                        <p:tav tm="100000">
                                          <p:val>
                                            <p:strVal val="#ppt_h"/>
                                          </p:val>
                                        </p:tav>
                                      </p:tavLst>
                                    </p:anim>
                                    <p:anim calcmode="lin" valueType="num">
                                      <p:cBhvr>
                                        <p:cTn id="73" dur="1000" fill="hold"/>
                                        <p:tgtEl>
                                          <p:spTgt spid="14"/>
                                        </p:tgtEl>
                                        <p:attrNameLst>
                                          <p:attrName>style.rotation</p:attrName>
                                        </p:attrNameLst>
                                      </p:cBhvr>
                                      <p:tavLst>
                                        <p:tav tm="0">
                                          <p:val>
                                            <p:fltVal val="90"/>
                                          </p:val>
                                        </p:tav>
                                        <p:tav tm="100000">
                                          <p:val>
                                            <p:fltVal val="0"/>
                                          </p:val>
                                        </p:tav>
                                      </p:tavLst>
                                    </p:anim>
                                    <p:animEffect transition="in" filter="fade">
                                      <p:cBhvr>
                                        <p:cTn id="74" dur="1000"/>
                                        <p:tgtEl>
                                          <p:spTgt spid="14"/>
                                        </p:tgtEl>
                                      </p:cBhvr>
                                    </p:animEffect>
                                  </p:childTnLst>
                                </p:cTn>
                              </p:par>
                            </p:childTnLst>
                          </p:cTn>
                        </p:par>
                      </p:childTnLst>
                    </p:cTn>
                  </p:par>
                  <p:par>
                    <p:cTn id="75" fill="hold">
                      <p:stCondLst>
                        <p:cond delay="indefinite"/>
                      </p:stCondLst>
                      <p:childTnLst>
                        <p:par>
                          <p:cTn id="76" fill="hold">
                            <p:stCondLst>
                              <p:cond delay="0"/>
                            </p:stCondLst>
                            <p:childTnLst>
                              <p:par>
                                <p:cTn id="77" presetID="23" presetClass="entr" presetSubtype="16" fill="hold" grpId="0" nodeType="click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p:cTn id="79" dur="500" fill="hold"/>
                                        <p:tgtEl>
                                          <p:spTgt spid="7"/>
                                        </p:tgtEl>
                                        <p:attrNameLst>
                                          <p:attrName>ppt_w</p:attrName>
                                        </p:attrNameLst>
                                      </p:cBhvr>
                                      <p:tavLst>
                                        <p:tav tm="0">
                                          <p:val>
                                            <p:fltVal val="0"/>
                                          </p:val>
                                        </p:tav>
                                        <p:tav tm="100000">
                                          <p:val>
                                            <p:strVal val="#ppt_w"/>
                                          </p:val>
                                        </p:tav>
                                      </p:tavLst>
                                    </p:anim>
                                    <p:anim calcmode="lin" valueType="num">
                                      <p:cBhvr>
                                        <p:cTn id="80"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81" fill="hold">
                      <p:stCondLst>
                        <p:cond delay="indefinite"/>
                      </p:stCondLst>
                      <p:childTnLst>
                        <p:par>
                          <p:cTn id="82" fill="hold">
                            <p:stCondLst>
                              <p:cond delay="0"/>
                            </p:stCondLst>
                            <p:childTnLst>
                              <p:par>
                                <p:cTn id="83" presetID="21" presetClass="entr" presetSubtype="1" fill="hold" nodeType="clickEffect">
                                  <p:stCondLst>
                                    <p:cond delay="0"/>
                                  </p:stCondLst>
                                  <p:childTnLst>
                                    <p:set>
                                      <p:cBhvr>
                                        <p:cTn id="84" dur="1" fill="hold">
                                          <p:stCondLst>
                                            <p:cond delay="0"/>
                                          </p:stCondLst>
                                        </p:cTn>
                                        <p:tgtEl>
                                          <p:spTgt spid="3">
                                            <p:txEl>
                                              <p:pRg st="0" end="0"/>
                                            </p:txEl>
                                          </p:spTgt>
                                        </p:tgtEl>
                                        <p:attrNameLst>
                                          <p:attrName>style.visibility</p:attrName>
                                        </p:attrNameLst>
                                      </p:cBhvr>
                                      <p:to>
                                        <p:strVal val="visible"/>
                                      </p:to>
                                    </p:set>
                                    <p:animEffect transition="in" filter="wheel(1)">
                                      <p:cBhvr>
                                        <p:cTn id="85" dur="2000"/>
                                        <p:tgtEl>
                                          <p:spTgt spid="3">
                                            <p:txEl>
                                              <p:pRg st="0" end="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21" presetClass="entr" presetSubtype="1" fill="hold" grpId="0" nodeType="clickEffect">
                                  <p:stCondLst>
                                    <p:cond delay="0"/>
                                  </p:stCondLst>
                                  <p:childTnLst>
                                    <p:set>
                                      <p:cBhvr>
                                        <p:cTn id="89" dur="1" fill="hold">
                                          <p:stCondLst>
                                            <p:cond delay="0"/>
                                          </p:stCondLst>
                                        </p:cTn>
                                        <p:tgtEl>
                                          <p:spTgt spid="3">
                                            <p:bg/>
                                          </p:spTgt>
                                        </p:tgtEl>
                                        <p:attrNameLst>
                                          <p:attrName>style.visibility</p:attrName>
                                        </p:attrNameLst>
                                      </p:cBhvr>
                                      <p:to>
                                        <p:strVal val="visible"/>
                                      </p:to>
                                    </p:set>
                                    <p:animEffect transition="in" filter="wheel(1)">
                                      <p:cBhvr>
                                        <p:cTn id="90" dur="2000"/>
                                        <p:tgtEl>
                                          <p:spTgt spid="3">
                                            <p:bg/>
                                          </p:spTgt>
                                        </p:tgtEl>
                                      </p:cBhvr>
                                    </p:animEffect>
                                  </p:childTnLst>
                                </p:cTn>
                              </p:par>
                              <p:par>
                                <p:cTn id="91" presetID="21" presetClass="entr" presetSubtype="1" fill="hold" grpId="0" nodeType="withEffect">
                                  <p:stCondLst>
                                    <p:cond delay="0"/>
                                  </p:stCondLst>
                                  <p:childTnLst>
                                    <p:set>
                                      <p:cBhvr>
                                        <p:cTn id="92" dur="1" fill="hold">
                                          <p:stCondLst>
                                            <p:cond delay="0"/>
                                          </p:stCondLst>
                                        </p:cTn>
                                        <p:tgtEl>
                                          <p:spTgt spid="3">
                                            <p:txEl>
                                              <p:pRg st="0" end="0"/>
                                            </p:txEl>
                                          </p:spTgt>
                                        </p:tgtEl>
                                        <p:attrNameLst>
                                          <p:attrName>style.visibility</p:attrName>
                                        </p:attrNameLst>
                                      </p:cBhvr>
                                      <p:to>
                                        <p:strVal val="visible"/>
                                      </p:to>
                                    </p:set>
                                    <p:animEffect transition="in" filter="wheel(1)">
                                      <p:cBhvr>
                                        <p:cTn id="93"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bldLvl="0" animBg="1"/>
      <p:bldP spid="14" grpId="0" animBg="1"/>
      <p:bldP spid="3" grpId="0" build="allAtOnce"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Text Box 4"/>
          <p:cNvSpPr txBox="1">
            <a:spLocks noChangeArrowheads="1"/>
          </p:cNvSpPr>
          <p:nvPr/>
        </p:nvSpPr>
        <p:spPr bwMode="auto">
          <a:xfrm>
            <a:off x="539552" y="5912768"/>
            <a:ext cx="259228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b="1" dirty="0">
                <a:solidFill>
                  <a:srgbClr val="FF0000"/>
                </a:solidFill>
                <a:latin typeface="宋体" charset="-122"/>
              </a:rPr>
              <a:t>1912</a:t>
            </a:r>
            <a:r>
              <a:rPr lang="zh-CN" altLang="en-US" b="1" dirty="0">
                <a:solidFill>
                  <a:srgbClr val="FF0000"/>
                </a:solidFill>
                <a:latin typeface="宋体" charset="-122"/>
              </a:rPr>
              <a:t>年</a:t>
            </a:r>
            <a:r>
              <a:rPr lang="en-US" altLang="zh-CN" b="1" dirty="0">
                <a:solidFill>
                  <a:srgbClr val="FF0000"/>
                </a:solidFill>
                <a:latin typeface="宋体" charset="-122"/>
              </a:rPr>
              <a:t>3</a:t>
            </a:r>
            <a:r>
              <a:rPr lang="zh-CN" altLang="en-US" b="1" dirty="0">
                <a:solidFill>
                  <a:srgbClr val="FF0000"/>
                </a:solidFill>
                <a:latin typeface="宋体" charset="-122"/>
              </a:rPr>
              <a:t>月</a:t>
            </a:r>
            <a:r>
              <a:rPr lang="en-US" altLang="zh-CN" b="1" dirty="0">
                <a:solidFill>
                  <a:srgbClr val="FF0000"/>
                </a:solidFill>
                <a:latin typeface="宋体" charset="-122"/>
              </a:rPr>
              <a:t>10</a:t>
            </a:r>
            <a:r>
              <a:rPr lang="zh-CN" altLang="en-US" b="1" dirty="0">
                <a:solidFill>
                  <a:srgbClr val="FF0000"/>
                </a:solidFill>
                <a:latin typeface="宋体" charset="-122"/>
              </a:rPr>
              <a:t>日，袁世凯在北京就任中华民国第二届临时大总统。</a:t>
            </a:r>
            <a:endParaRPr lang="zh-CN" altLang="en-US" b="1" dirty="0">
              <a:solidFill>
                <a:srgbClr val="FF0000"/>
              </a:solidFill>
            </a:endParaRPr>
          </a:p>
        </p:txBody>
      </p:sp>
      <p:sp>
        <p:nvSpPr>
          <p:cNvPr id="86025" name="Text Box 9"/>
          <p:cNvSpPr txBox="1">
            <a:spLocks noChangeArrowheads="1"/>
          </p:cNvSpPr>
          <p:nvPr/>
        </p:nvSpPr>
        <p:spPr bwMode="auto">
          <a:xfrm>
            <a:off x="454025" y="660400"/>
            <a:ext cx="343395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400" b="1" dirty="0" smtClean="0">
                <a:solidFill>
                  <a:srgbClr val="0000FF"/>
                </a:solidFill>
              </a:rPr>
              <a:t>4</a:t>
            </a:r>
            <a:r>
              <a:rPr lang="zh-CN" altLang="en-US" sz="2400" b="1" dirty="0" smtClean="0">
                <a:solidFill>
                  <a:srgbClr val="0000FF"/>
                </a:solidFill>
              </a:rPr>
              <a:t>、袁世凯</a:t>
            </a:r>
            <a:r>
              <a:rPr lang="zh-CN" altLang="en-US" sz="2400" b="1" dirty="0">
                <a:solidFill>
                  <a:srgbClr val="0000FF"/>
                </a:solidFill>
              </a:rPr>
              <a:t>篡夺革命果实</a:t>
            </a:r>
          </a:p>
        </p:txBody>
      </p:sp>
      <p:pic>
        <p:nvPicPr>
          <p:cNvPr id="86027" name="Picture 11"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578" y="1340768"/>
            <a:ext cx="358140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8" descr="C:\panoramas\0531\tem176-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0"/>
            <a:ext cx="4788024" cy="4924425"/>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7"/>
          <p:cNvSpPr txBox="1">
            <a:spLocks noChangeArrowheads="1"/>
          </p:cNvSpPr>
          <p:nvPr/>
        </p:nvSpPr>
        <p:spPr bwMode="auto">
          <a:xfrm>
            <a:off x="4229707" y="5157192"/>
            <a:ext cx="504056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dirty="0">
                <a:solidFill>
                  <a:srgbClr val="FF0000"/>
                </a:solidFill>
              </a:rPr>
              <a:t>袁世凯就任临时大总统后与北洋将领合影</a:t>
            </a:r>
          </a:p>
        </p:txBody>
      </p:sp>
    </p:spTree>
    <p:extLst>
      <p:ext uri="{BB962C8B-B14F-4D97-AF65-F5344CB8AC3E}">
        <p14:creationId xmlns:p14="http://schemas.microsoft.com/office/powerpoint/2010/main" val="10918595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45" name="Picture 17"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99034"/>
            <a:ext cx="7092950" cy="2052637"/>
          </a:xfrm>
          <a:prstGeom prst="rect">
            <a:avLst/>
          </a:prstGeom>
          <a:noFill/>
          <a:extLst>
            <a:ext uri="{909E8E84-426E-40DD-AFC4-6F175D3DCCD1}">
              <a14:hiddenFill xmlns:a14="http://schemas.microsoft.com/office/drawing/2010/main">
                <a:solidFill>
                  <a:srgbClr val="FFFFFF"/>
                </a:solidFill>
              </a14:hiddenFill>
            </a:ext>
          </a:extLst>
        </p:spPr>
      </p:pic>
      <p:sp>
        <p:nvSpPr>
          <p:cNvPr id="227337" name="Line 9"/>
          <p:cNvSpPr>
            <a:spLocks noChangeShapeType="1"/>
          </p:cNvSpPr>
          <p:nvPr/>
        </p:nvSpPr>
        <p:spPr bwMode="auto">
          <a:xfrm>
            <a:off x="2166317" y="4800600"/>
            <a:ext cx="1325563"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7338" name="Text Box 10"/>
          <p:cNvSpPr txBox="1">
            <a:spLocks noChangeArrowheads="1"/>
          </p:cNvSpPr>
          <p:nvPr/>
        </p:nvSpPr>
        <p:spPr bwMode="auto">
          <a:xfrm>
            <a:off x="3923928" y="4509120"/>
            <a:ext cx="504093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4000" dirty="0">
                <a:solidFill>
                  <a:srgbClr val="FF0000"/>
                </a:solidFill>
                <a:latin typeface="华文行楷" pitchFamily="2" charset="-122"/>
                <a:ea typeface="华文行楷" pitchFamily="2" charset="-122"/>
              </a:rPr>
              <a:t>辛亥革命</a:t>
            </a:r>
            <a:r>
              <a:rPr lang="zh-CN" altLang="en-US" sz="4000" dirty="0" smtClean="0">
                <a:solidFill>
                  <a:srgbClr val="FF0000"/>
                </a:solidFill>
                <a:latin typeface="华文行楷" pitchFamily="2" charset="-122"/>
                <a:ea typeface="华文行楷" pitchFamily="2" charset="-122"/>
              </a:rPr>
              <a:t>的功绩</a:t>
            </a:r>
            <a:endParaRPr kumimoji="0" lang="zh-CN" altLang="en-US" sz="4000" dirty="0">
              <a:solidFill>
                <a:srgbClr val="FF0000"/>
              </a:solidFill>
              <a:latin typeface="华文行楷" pitchFamily="2" charset="-122"/>
              <a:ea typeface="华文行楷" pitchFamily="2" charset="-122"/>
            </a:endParaRPr>
          </a:p>
        </p:txBody>
      </p:sp>
      <p:sp>
        <p:nvSpPr>
          <p:cNvPr id="227344" name="Text Box 16"/>
          <p:cNvSpPr txBox="1">
            <a:spLocks noChangeArrowheads="1"/>
          </p:cNvSpPr>
          <p:nvPr/>
        </p:nvSpPr>
        <p:spPr bwMode="auto">
          <a:xfrm>
            <a:off x="1485940" y="2296576"/>
            <a:ext cx="693398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0"/>
              </a:spcBef>
            </a:pPr>
            <a:r>
              <a:rPr kumimoji="0" lang="zh-CN" altLang="en-US" sz="4400" b="1" dirty="0" smtClean="0">
                <a:solidFill>
                  <a:schemeClr val="tx1"/>
                </a:solidFill>
                <a:latin typeface="黑体" pitchFamily="2" charset="-122"/>
              </a:rPr>
              <a:t>第四章  中山伟业传千秋     </a:t>
            </a:r>
            <a:endParaRPr kumimoji="0" lang="en-US" altLang="zh-CN" sz="4000" b="0" dirty="0">
              <a:solidFill>
                <a:schemeClr val="tx1"/>
              </a:solidFill>
              <a:latin typeface="黑体" pitchFamily="2" charset="-122"/>
            </a:endParaRPr>
          </a:p>
        </p:txBody>
      </p:sp>
    </p:spTree>
    <p:extLst>
      <p:ext uri="{BB962C8B-B14F-4D97-AF65-F5344CB8AC3E}">
        <p14:creationId xmlns:p14="http://schemas.microsoft.com/office/powerpoint/2010/main" val="25603765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468313" y="479425"/>
            <a:ext cx="8280400" cy="3076575"/>
          </a:xfrm>
          <a:prstGeom prst="rect">
            <a:avLst/>
          </a:prstGeom>
          <a:noFill/>
          <a:ln>
            <a:noFill/>
          </a:ln>
          <a:effectLst>
            <a:outerShdw dist="35921" dir="2700000" sy="50000" rotWithShape="0">
              <a:schemeClr val="bg2"/>
            </a:outerShdw>
          </a:effectLst>
          <a:extLst>
            <a:ext uri="{909E8E84-426E-40DD-AFC4-6F175D3DCCD1}">
              <a14:hiddenFill xmlns:a14="http://schemas.microsoft.com/office/drawing/2010/main">
                <a:gradFill rotWithShape="0">
                  <a:gsLst>
                    <a:gs pos="0">
                      <a:schemeClr val="accent1"/>
                    </a:gs>
                    <a:gs pos="100000">
                      <a:schemeClr val="bg1"/>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sz="2800" b="1" dirty="0">
                <a:latin typeface="宋体" pitchFamily="2" charset="-122"/>
              </a:rPr>
              <a:t>材料：辛亥革命开创了完全意义上的近代民族民主革命</a:t>
            </a:r>
            <a:r>
              <a:rPr lang="zh-CN" altLang="zh-CN" sz="2800" b="1" dirty="0">
                <a:latin typeface="宋体" pitchFamily="2" charset="-122"/>
              </a:rPr>
              <a:t>……</a:t>
            </a:r>
            <a:r>
              <a:rPr lang="zh-CN" sz="2800" b="1" dirty="0">
                <a:latin typeface="宋体" pitchFamily="2" charset="-122"/>
              </a:rPr>
              <a:t>为中国革命的进步打开了闸门，使反动统治秩序再也无法稳定下来。</a:t>
            </a:r>
          </a:p>
          <a:p>
            <a:r>
              <a:rPr lang="zh-CN" sz="2800" b="1" dirty="0">
                <a:latin typeface="楷体_GB2312" pitchFamily="49" charset="-122"/>
                <a:ea typeface="楷体_GB2312" pitchFamily="49" charset="-122"/>
              </a:rPr>
              <a:t>材料：约法规定中华民国主权属于国民全体，国民享有</a:t>
            </a:r>
            <a:r>
              <a:rPr lang="zh-CN" altLang="zh-CN" sz="2800" b="1" dirty="0">
                <a:latin typeface="楷体_GB2312" pitchFamily="49" charset="-122"/>
                <a:ea typeface="楷体_GB2312" pitchFamily="49" charset="-122"/>
              </a:rPr>
              <a:t>……</a:t>
            </a:r>
            <a:r>
              <a:rPr lang="zh-CN" sz="2800" b="1" dirty="0">
                <a:latin typeface="楷体_GB2312" pitchFamily="49" charset="-122"/>
                <a:ea typeface="楷体_GB2312" pitchFamily="49" charset="-122"/>
              </a:rPr>
              <a:t>等项权利。约法按照立法、行政、司法三权分立的原则构建政治体制。         </a:t>
            </a:r>
          </a:p>
          <a:p>
            <a:r>
              <a:rPr lang="zh-CN" sz="2800" b="1" dirty="0">
                <a:latin typeface="楷体_GB2312" pitchFamily="49" charset="-122"/>
                <a:ea typeface="楷体_GB2312" pitchFamily="49" charset="-122"/>
              </a:rPr>
              <a:t>       </a:t>
            </a:r>
            <a:r>
              <a:rPr lang="zh-CN" altLang="zh-CN" sz="2800" b="1" dirty="0">
                <a:latin typeface="楷体_GB2312" pitchFamily="49" charset="-122"/>
                <a:ea typeface="楷体_GB2312" pitchFamily="49" charset="-122"/>
              </a:rPr>
              <a:t>——</a:t>
            </a:r>
            <a:r>
              <a:rPr lang="zh-CN" sz="2800" b="1" dirty="0">
                <a:latin typeface="楷体_GB2312" pitchFamily="49" charset="-122"/>
                <a:ea typeface="楷体_GB2312" pitchFamily="49" charset="-122"/>
              </a:rPr>
              <a:t>据人教版</a:t>
            </a:r>
            <a:r>
              <a:rPr lang="zh-CN" altLang="zh-CN" sz="2800" b="1" dirty="0">
                <a:latin typeface="楷体_GB2312" pitchFamily="49" charset="-122"/>
                <a:ea typeface="楷体_GB2312" pitchFamily="49" charset="-122"/>
              </a:rPr>
              <a:t>《</a:t>
            </a:r>
            <a:r>
              <a:rPr lang="zh-CN" sz="2800" b="1" dirty="0">
                <a:latin typeface="楷体_GB2312" pitchFamily="49" charset="-122"/>
                <a:ea typeface="楷体_GB2312" pitchFamily="49" charset="-122"/>
              </a:rPr>
              <a:t>中国近现代史</a:t>
            </a:r>
            <a:r>
              <a:rPr lang="zh-CN" altLang="zh-CN" sz="2800" b="1" dirty="0">
                <a:latin typeface="楷体_GB2312" pitchFamily="49" charset="-122"/>
                <a:ea typeface="楷体_GB2312" pitchFamily="49" charset="-122"/>
              </a:rPr>
              <a:t>》(</a:t>
            </a:r>
            <a:r>
              <a:rPr lang="zh-CN" sz="2800" b="1" dirty="0">
                <a:latin typeface="楷体_GB2312" pitchFamily="49" charset="-122"/>
                <a:ea typeface="楷体_GB2312" pitchFamily="49" charset="-122"/>
              </a:rPr>
              <a:t>上册</a:t>
            </a:r>
            <a:r>
              <a:rPr lang="zh-CN" altLang="zh-CN" sz="2800" b="1" dirty="0">
                <a:latin typeface="楷体_GB2312" pitchFamily="49" charset="-122"/>
                <a:ea typeface="楷体_GB2312" pitchFamily="49" charset="-122"/>
              </a:rPr>
              <a:t>)</a:t>
            </a:r>
            <a:r>
              <a:rPr lang="zh-CN" sz="2800" b="1" dirty="0">
                <a:latin typeface="楷体_GB2312" pitchFamily="49" charset="-122"/>
                <a:ea typeface="楷体_GB2312" pitchFamily="49" charset="-122"/>
              </a:rPr>
              <a:t>整理</a:t>
            </a:r>
          </a:p>
        </p:txBody>
      </p:sp>
      <p:sp>
        <p:nvSpPr>
          <p:cNvPr id="34819" name="Text Box 3"/>
          <p:cNvSpPr txBox="1">
            <a:spLocks noChangeArrowheads="1"/>
          </p:cNvSpPr>
          <p:nvPr/>
        </p:nvSpPr>
        <p:spPr bwMode="auto">
          <a:xfrm>
            <a:off x="252413" y="3717925"/>
            <a:ext cx="8675687" cy="641350"/>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sz="3600" b="1">
                <a:solidFill>
                  <a:srgbClr val="FF9933"/>
                </a:solidFill>
                <a:latin typeface="黑体" pitchFamily="49" charset="-122"/>
                <a:ea typeface="黑体" pitchFamily="49" charset="-122"/>
              </a:rPr>
              <a:t>辛亥革命对当时中国</a:t>
            </a:r>
            <a:r>
              <a:rPr lang="zh-CN" sz="3600" b="1">
                <a:solidFill>
                  <a:srgbClr val="FF3300"/>
                </a:solidFill>
                <a:latin typeface="黑体" pitchFamily="49" charset="-122"/>
                <a:ea typeface="黑体" pitchFamily="49" charset="-122"/>
              </a:rPr>
              <a:t>政治</a:t>
            </a:r>
            <a:r>
              <a:rPr lang="zh-CN" sz="3600" b="1">
                <a:solidFill>
                  <a:srgbClr val="FF9933"/>
                </a:solidFill>
                <a:latin typeface="黑体" pitchFamily="49" charset="-122"/>
                <a:ea typeface="黑体" pitchFamily="49" charset="-122"/>
              </a:rPr>
              <a:t>引发哪些变化？</a:t>
            </a:r>
          </a:p>
        </p:txBody>
      </p:sp>
      <p:sp>
        <p:nvSpPr>
          <p:cNvPr id="34820" name="Text Box 4"/>
          <p:cNvSpPr txBox="1">
            <a:spLocks noChangeArrowheads="1"/>
          </p:cNvSpPr>
          <p:nvPr/>
        </p:nvSpPr>
        <p:spPr bwMode="auto">
          <a:xfrm>
            <a:off x="252412" y="4437112"/>
            <a:ext cx="8640067" cy="1815882"/>
          </a:xfrm>
          <a:prstGeom prst="rect">
            <a:avLst/>
          </a:prstGeom>
          <a:noFill/>
          <a:ln w="38100" cmpd="sng">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dirty="0" smtClean="0">
                <a:solidFill>
                  <a:srgbClr val="0000FF"/>
                </a:solidFill>
                <a:latin typeface="华文行楷" pitchFamily="2" charset="-122"/>
                <a:ea typeface="华文行楷" pitchFamily="2" charset="-122"/>
              </a:rPr>
              <a:t>政治</a:t>
            </a:r>
            <a:r>
              <a:rPr lang="zh-CN" altLang="en-US" sz="2800" b="1" dirty="0" smtClean="0">
                <a:solidFill>
                  <a:srgbClr val="C00000"/>
                </a:solidFill>
                <a:latin typeface="华文行楷" pitchFamily="2" charset="-122"/>
                <a:ea typeface="华文行楷" pitchFamily="2" charset="-122"/>
              </a:rPr>
              <a:t>：</a:t>
            </a:r>
            <a:r>
              <a:rPr lang="zh-CN" sz="2800" b="1" dirty="0" smtClean="0">
                <a:solidFill>
                  <a:srgbClr val="C00000"/>
                </a:solidFill>
                <a:latin typeface="华文行楷" pitchFamily="2" charset="-122"/>
                <a:ea typeface="华文行楷" pitchFamily="2" charset="-122"/>
              </a:rPr>
              <a:t>辛亥革命</a:t>
            </a:r>
            <a:r>
              <a:rPr lang="zh-CN" sz="2800" b="1" dirty="0">
                <a:solidFill>
                  <a:srgbClr val="C00000"/>
                </a:solidFill>
                <a:latin typeface="华文行楷" pitchFamily="2" charset="-122"/>
                <a:ea typeface="华文行楷" pitchFamily="2" charset="-122"/>
              </a:rPr>
              <a:t>推翻</a:t>
            </a:r>
            <a:r>
              <a:rPr lang="zh-CN" sz="2800" b="1" dirty="0" smtClean="0">
                <a:solidFill>
                  <a:srgbClr val="C00000"/>
                </a:solidFill>
                <a:latin typeface="华文行楷" pitchFamily="2" charset="-122"/>
                <a:ea typeface="华文行楷" pitchFamily="2" charset="-122"/>
              </a:rPr>
              <a:t>了</a:t>
            </a:r>
            <a:r>
              <a:rPr lang="zh-CN" altLang="en-US" sz="2800" b="1" dirty="0" smtClean="0">
                <a:solidFill>
                  <a:srgbClr val="C00000"/>
                </a:solidFill>
                <a:latin typeface="华文行楷" pitchFamily="2" charset="-122"/>
                <a:ea typeface="华文行楷" pitchFamily="2" charset="-122"/>
              </a:rPr>
              <a:t>清王朝统治，结束了中国</a:t>
            </a:r>
            <a:r>
              <a:rPr lang="zh-CN" altLang="en-US" sz="2800" b="1" dirty="0">
                <a:solidFill>
                  <a:srgbClr val="C00000"/>
                </a:solidFill>
                <a:latin typeface="华文行楷" pitchFamily="2" charset="-122"/>
                <a:ea typeface="华文行楷" pitchFamily="2" charset="-122"/>
              </a:rPr>
              <a:t>两</a:t>
            </a:r>
            <a:r>
              <a:rPr lang="zh-CN" sz="2800" b="1" dirty="0" smtClean="0">
                <a:solidFill>
                  <a:srgbClr val="C00000"/>
                </a:solidFill>
                <a:latin typeface="华文行楷" pitchFamily="2" charset="-122"/>
                <a:ea typeface="华文行楷" pitchFamily="2" charset="-122"/>
              </a:rPr>
              <a:t>千年的</a:t>
            </a:r>
            <a:r>
              <a:rPr lang="zh-CN" altLang="en-US" sz="2800" b="1" dirty="0">
                <a:solidFill>
                  <a:srgbClr val="C00000"/>
                </a:solidFill>
                <a:latin typeface="华文行楷" pitchFamily="2" charset="-122"/>
                <a:ea typeface="华文行楷" pitchFamily="2" charset="-122"/>
              </a:rPr>
              <a:t>君主</a:t>
            </a:r>
            <a:r>
              <a:rPr lang="zh-CN" sz="2800" b="1" dirty="0" smtClean="0">
                <a:solidFill>
                  <a:srgbClr val="C00000"/>
                </a:solidFill>
                <a:latin typeface="华文行楷" pitchFamily="2" charset="-122"/>
                <a:ea typeface="华文行楷" pitchFamily="2" charset="-122"/>
              </a:rPr>
              <a:t>专制制度</a:t>
            </a:r>
            <a:r>
              <a:rPr lang="zh-CN" sz="2800" b="1" dirty="0">
                <a:solidFill>
                  <a:srgbClr val="C00000"/>
                </a:solidFill>
                <a:latin typeface="华文行楷" pitchFamily="2" charset="-122"/>
                <a:ea typeface="华文行楷" pitchFamily="2" charset="-122"/>
              </a:rPr>
              <a:t>，</a:t>
            </a:r>
            <a:r>
              <a:rPr lang="zh-CN" sz="2800" b="1" dirty="0" smtClean="0">
                <a:solidFill>
                  <a:srgbClr val="C00000"/>
                </a:solidFill>
                <a:latin typeface="华文行楷" pitchFamily="2" charset="-122"/>
                <a:ea typeface="华文行楷" pitchFamily="2" charset="-122"/>
              </a:rPr>
              <a:t>建立</a:t>
            </a:r>
            <a:r>
              <a:rPr lang="zh-CN" altLang="en-US" sz="2800" b="1" dirty="0" smtClean="0">
                <a:solidFill>
                  <a:srgbClr val="C00000"/>
                </a:solidFill>
                <a:latin typeface="华文行楷" pitchFamily="2" charset="-122"/>
                <a:ea typeface="华文行楷" pitchFamily="2" charset="-122"/>
              </a:rPr>
              <a:t>起共和政体，</a:t>
            </a:r>
            <a:r>
              <a:rPr lang="zh-CN" sz="2800" b="1" dirty="0" smtClean="0">
                <a:solidFill>
                  <a:srgbClr val="C00000"/>
                </a:solidFill>
                <a:latin typeface="华文行楷" pitchFamily="2" charset="-122"/>
                <a:ea typeface="华文行楷" pitchFamily="2" charset="-122"/>
              </a:rPr>
              <a:t>颁布</a:t>
            </a:r>
            <a:r>
              <a:rPr lang="zh-CN" sz="2800" b="1" dirty="0">
                <a:solidFill>
                  <a:srgbClr val="C00000"/>
                </a:solidFill>
                <a:latin typeface="华文行楷" pitchFamily="2" charset="-122"/>
                <a:ea typeface="华文行楷" pitchFamily="2" charset="-122"/>
              </a:rPr>
              <a:t>了资产阶级宪法</a:t>
            </a:r>
            <a:r>
              <a:rPr lang="zh-CN" altLang="zh-CN" sz="2800" b="1" dirty="0" smtClean="0">
                <a:solidFill>
                  <a:srgbClr val="C00000"/>
                </a:solidFill>
                <a:latin typeface="华文行楷" pitchFamily="2" charset="-122"/>
                <a:ea typeface="华文行楷" pitchFamily="2" charset="-122"/>
              </a:rPr>
              <a:t>《</a:t>
            </a:r>
            <a:r>
              <a:rPr lang="zh-CN" sz="2800" b="1" dirty="0" smtClean="0">
                <a:solidFill>
                  <a:srgbClr val="C00000"/>
                </a:solidFill>
                <a:latin typeface="华文行楷" pitchFamily="2" charset="-122"/>
                <a:ea typeface="华文行楷" pitchFamily="2" charset="-122"/>
              </a:rPr>
              <a:t>中华民国临时约法</a:t>
            </a:r>
            <a:r>
              <a:rPr lang="zh-CN" altLang="zh-CN" sz="2800" b="1" dirty="0" smtClean="0">
                <a:solidFill>
                  <a:srgbClr val="C00000"/>
                </a:solidFill>
                <a:latin typeface="华文行楷" pitchFamily="2" charset="-122"/>
                <a:ea typeface="华文行楷" pitchFamily="2" charset="-122"/>
              </a:rPr>
              <a:t>》</a:t>
            </a:r>
            <a:r>
              <a:rPr lang="zh-CN" sz="2800" b="1" dirty="0">
                <a:solidFill>
                  <a:srgbClr val="C00000"/>
                </a:solidFill>
                <a:latin typeface="华文行楷" pitchFamily="2" charset="-122"/>
                <a:ea typeface="华文行楷" pitchFamily="2" charset="-122"/>
              </a:rPr>
              <a:t>，使中国政治民主化、法制化</a:t>
            </a:r>
            <a:r>
              <a:rPr lang="zh-CN" sz="2800" b="1" dirty="0" smtClean="0">
                <a:solidFill>
                  <a:srgbClr val="C00000"/>
                </a:solidFill>
                <a:latin typeface="华文行楷" pitchFamily="2" charset="-122"/>
                <a:ea typeface="华文行楷" pitchFamily="2" charset="-122"/>
              </a:rPr>
              <a:t>获得</a:t>
            </a:r>
            <a:r>
              <a:rPr lang="zh-CN" sz="2800" b="1" dirty="0">
                <a:solidFill>
                  <a:srgbClr val="C00000"/>
                </a:solidFill>
                <a:latin typeface="华文行楷" pitchFamily="2" charset="-122"/>
                <a:ea typeface="华文行楷" pitchFamily="2" charset="-122"/>
              </a:rPr>
              <a:t>重大突破。</a:t>
            </a:r>
          </a:p>
        </p:txBody>
      </p:sp>
    </p:spTree>
    <p:extLst>
      <p:ext uri="{BB962C8B-B14F-4D97-AF65-F5344CB8AC3E}">
        <p14:creationId xmlns:p14="http://schemas.microsoft.com/office/powerpoint/2010/main" val="523547749"/>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diamond(in)">
                                      <p:cBhvr>
                                        <p:cTn id="7" dur="2000"/>
                                        <p:tgtEl>
                                          <p:spTgt spid="348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819"/>
                                        </p:tgtEl>
                                        <p:attrNameLst>
                                          <p:attrName>style.visibility</p:attrName>
                                        </p:attrNameLst>
                                      </p:cBhvr>
                                      <p:to>
                                        <p:strVal val="visible"/>
                                      </p:to>
                                    </p:set>
                                    <p:animEffect transition="in" filter="wipe(left)">
                                      <p:cBhvr>
                                        <p:cTn id="12" dur="2000"/>
                                        <p:tgtEl>
                                          <p:spTgt spid="348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34820"/>
                                        </p:tgtEl>
                                        <p:attrNameLst>
                                          <p:attrName>style.visibility</p:attrName>
                                        </p:attrNameLst>
                                      </p:cBhvr>
                                      <p:to>
                                        <p:strVal val="visible"/>
                                      </p:to>
                                    </p:set>
                                    <p:anim calcmode="lin" valueType="num">
                                      <p:cBhvr>
                                        <p:cTn id="17" dur="2000" fill="hold"/>
                                        <p:tgtEl>
                                          <p:spTgt spid="34820"/>
                                        </p:tgtEl>
                                        <p:attrNameLst>
                                          <p:attrName>ppt_x</p:attrName>
                                        </p:attrNameLst>
                                      </p:cBhvr>
                                      <p:tavLst>
                                        <p:tav tm="0">
                                          <p:val>
                                            <p:strVal val="#ppt_x-.2"/>
                                          </p:val>
                                        </p:tav>
                                        <p:tav tm="100000">
                                          <p:val>
                                            <p:strVal val="#ppt_x"/>
                                          </p:val>
                                        </p:tav>
                                      </p:tavLst>
                                    </p:anim>
                                    <p:anim calcmode="lin" valueType="num">
                                      <p:cBhvr>
                                        <p:cTn id="18" dur="2000" fill="hold"/>
                                        <p:tgtEl>
                                          <p:spTgt spid="34820"/>
                                        </p:tgtEl>
                                        <p:attrNameLst>
                                          <p:attrName>ppt_y</p:attrName>
                                        </p:attrNameLst>
                                      </p:cBhvr>
                                      <p:tavLst>
                                        <p:tav tm="0">
                                          <p:val>
                                            <p:strVal val="#ppt_y"/>
                                          </p:val>
                                        </p:tav>
                                        <p:tav tm="100000">
                                          <p:val>
                                            <p:strVal val="#ppt_y"/>
                                          </p:val>
                                        </p:tav>
                                      </p:tavLst>
                                    </p:anim>
                                    <p:animEffect transition="in" filter="wipe(right)" prLst="gradientSize: 0.1">
                                      <p:cBhvr>
                                        <p:cTn id="19"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utoUpdateAnimBg="0"/>
      <p:bldP spid="34819" grpId="0" autoUpdateAnimBg="0"/>
      <p:bldP spid="34820"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0" y="373306"/>
            <a:ext cx="9113836" cy="3416320"/>
          </a:xfrm>
          <a:prstGeom prst="rect">
            <a:avLst/>
          </a:prstGeom>
          <a:noFill/>
          <a:ln>
            <a:noFill/>
          </a:ln>
          <a:effectLst>
            <a:outerShdw dist="35921" dir="2700000" sy="50000" rotWithShape="0">
              <a:schemeClr val="bg2"/>
            </a:outerShdw>
          </a:effectLst>
          <a:extLst>
            <a:ext uri="{909E8E84-426E-40DD-AFC4-6F175D3DCCD1}">
              <a14:hiddenFill xmlns:a14="http://schemas.microsoft.com/office/drawing/2010/main">
                <a:gradFill rotWithShape="0">
                  <a:gsLst>
                    <a:gs pos="0">
                      <a:schemeClr val="accent1"/>
                    </a:gs>
                    <a:gs pos="100000">
                      <a:schemeClr val="bg1"/>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sz="2400" b="1" dirty="0">
                <a:effectLst>
                  <a:outerShdw blurRad="38100" dist="38100" dir="2700000" algn="tl">
                    <a:srgbClr val="C0C0C0"/>
                  </a:outerShdw>
                </a:effectLst>
                <a:latin typeface="宋体" pitchFamily="2" charset="-122"/>
              </a:rPr>
              <a:t>材料：“中国处在大规模的工业发展的前夜，商业也将大规模地发展起来，再过五十年我们将有许多上海。”</a:t>
            </a:r>
          </a:p>
          <a:p>
            <a:r>
              <a:rPr lang="zh-CN" sz="2400" b="1" dirty="0">
                <a:effectLst>
                  <a:outerShdw blurRad="38100" dist="38100" dir="2700000" algn="tl">
                    <a:srgbClr val="C0C0C0"/>
                  </a:outerShdw>
                </a:effectLst>
                <a:latin typeface="宋体" pitchFamily="2" charset="-122"/>
              </a:rPr>
              <a:t>                    </a:t>
            </a:r>
            <a:r>
              <a:rPr lang="zh-CN" sz="2400" b="1" dirty="0" smtClean="0">
                <a:effectLst>
                  <a:outerShdw blurRad="38100" dist="38100" dir="2700000" algn="tl">
                    <a:srgbClr val="C0C0C0"/>
                  </a:outerShdw>
                </a:effectLst>
                <a:latin typeface="宋体" pitchFamily="2" charset="-122"/>
              </a:rPr>
              <a:t> </a:t>
            </a:r>
            <a:r>
              <a:rPr lang="zh-CN" altLang="zh-CN" sz="2400" b="1" dirty="0">
                <a:effectLst>
                  <a:outerShdw blurRad="38100" dist="38100" dir="2700000" algn="tl">
                    <a:srgbClr val="C0C0C0"/>
                  </a:outerShdw>
                </a:effectLst>
                <a:latin typeface="宋体" pitchFamily="2" charset="-122"/>
              </a:rPr>
              <a:t>——</a:t>
            </a:r>
            <a:r>
              <a:rPr lang="zh-CN" sz="2400" b="1" dirty="0">
                <a:effectLst>
                  <a:outerShdw blurRad="38100" dist="38100" dir="2700000" algn="tl">
                    <a:srgbClr val="C0C0C0"/>
                  </a:outerShdw>
                </a:effectLst>
                <a:latin typeface="宋体" pitchFamily="2" charset="-122"/>
              </a:rPr>
              <a:t>孙中山</a:t>
            </a:r>
            <a:r>
              <a:rPr lang="zh-CN" altLang="zh-CN" sz="2400" b="1" dirty="0">
                <a:effectLst>
                  <a:outerShdw blurRad="38100" dist="38100" dir="2700000" algn="tl">
                    <a:srgbClr val="C0C0C0"/>
                  </a:outerShdw>
                </a:effectLst>
                <a:latin typeface="宋体" pitchFamily="2" charset="-122"/>
              </a:rPr>
              <a:t>《</a:t>
            </a:r>
            <a:r>
              <a:rPr lang="zh-CN" sz="2400" b="1" dirty="0">
                <a:effectLst>
                  <a:outerShdw blurRad="38100" dist="38100" dir="2700000" algn="tl">
                    <a:srgbClr val="C0C0C0"/>
                  </a:outerShdw>
                </a:effectLst>
                <a:latin typeface="宋体" pitchFamily="2" charset="-122"/>
              </a:rPr>
              <a:t>中国革命的社会意义</a:t>
            </a:r>
            <a:r>
              <a:rPr lang="zh-CN" altLang="zh-CN" sz="2400" b="1" dirty="0">
                <a:effectLst>
                  <a:outerShdw blurRad="38100" dist="38100" dir="2700000" algn="tl">
                    <a:srgbClr val="C0C0C0"/>
                  </a:outerShdw>
                </a:effectLst>
                <a:latin typeface="宋体" pitchFamily="2" charset="-122"/>
              </a:rPr>
              <a:t>》</a:t>
            </a:r>
          </a:p>
          <a:p>
            <a:r>
              <a:rPr lang="zh-CN" sz="2400" b="1" dirty="0">
                <a:effectLst>
                  <a:outerShdw blurRad="38100" dist="38100" dir="2700000" algn="tl">
                    <a:srgbClr val="C0C0C0"/>
                  </a:outerShdw>
                </a:effectLst>
                <a:latin typeface="宋体" pitchFamily="2" charset="-122"/>
              </a:rPr>
              <a:t>材料：</a:t>
            </a:r>
            <a:r>
              <a:rPr lang="zh-CN" altLang="zh-CN" sz="2400" b="1" dirty="0">
                <a:effectLst>
                  <a:outerShdw blurRad="38100" dist="38100" dir="2700000" algn="tl">
                    <a:srgbClr val="C0C0C0"/>
                  </a:outerShdw>
                </a:effectLst>
                <a:latin typeface="宋体" pitchFamily="2" charset="-122"/>
              </a:rPr>
              <a:t>1912—1919</a:t>
            </a:r>
            <a:r>
              <a:rPr lang="zh-CN" sz="2400" b="1" dirty="0">
                <a:effectLst>
                  <a:outerShdw blurRad="38100" dist="38100" dir="2700000" algn="tl">
                    <a:srgbClr val="C0C0C0"/>
                  </a:outerShdw>
                </a:effectLst>
                <a:latin typeface="宋体" pitchFamily="2" charset="-122"/>
              </a:rPr>
              <a:t>年，中国新建厂矿企业达</a:t>
            </a:r>
            <a:r>
              <a:rPr lang="zh-CN" altLang="zh-CN" sz="2400" b="1" dirty="0">
                <a:effectLst>
                  <a:outerShdw blurRad="38100" dist="38100" dir="2700000" algn="tl">
                    <a:srgbClr val="C0C0C0"/>
                  </a:outerShdw>
                </a:effectLst>
                <a:latin typeface="宋体" pitchFamily="2" charset="-122"/>
              </a:rPr>
              <a:t>470</a:t>
            </a:r>
            <a:r>
              <a:rPr lang="zh-CN" sz="2400" b="1" dirty="0">
                <a:effectLst>
                  <a:outerShdw blurRad="38100" dist="38100" dir="2700000" algn="tl">
                    <a:srgbClr val="C0C0C0"/>
                  </a:outerShdw>
                </a:effectLst>
                <a:latin typeface="宋体" pitchFamily="2" charset="-122"/>
              </a:rPr>
              <a:t>多家，投资近</a:t>
            </a:r>
            <a:r>
              <a:rPr lang="zh-CN" altLang="zh-CN" sz="2400" b="1" dirty="0">
                <a:effectLst>
                  <a:outerShdw blurRad="38100" dist="38100" dir="2700000" algn="tl">
                    <a:srgbClr val="C0C0C0"/>
                  </a:outerShdw>
                </a:effectLst>
                <a:latin typeface="宋体" pitchFamily="2" charset="-122"/>
              </a:rPr>
              <a:t>1</a:t>
            </a:r>
            <a:r>
              <a:rPr lang="zh-CN" sz="2400" b="1" dirty="0">
                <a:effectLst>
                  <a:outerShdw blurRad="38100" dist="38100" dir="2700000" algn="tl">
                    <a:srgbClr val="C0C0C0"/>
                  </a:outerShdw>
                </a:effectLst>
                <a:latin typeface="宋体" pitchFamily="2" charset="-122"/>
              </a:rPr>
              <a:t>亿元，加上原有扩建新增资本达</a:t>
            </a:r>
            <a:r>
              <a:rPr lang="zh-CN" altLang="zh-CN" sz="2400" b="1" dirty="0">
                <a:effectLst>
                  <a:outerShdw blurRad="38100" dist="38100" dir="2700000" algn="tl">
                    <a:srgbClr val="C0C0C0"/>
                  </a:outerShdw>
                </a:effectLst>
                <a:latin typeface="宋体" pitchFamily="2" charset="-122"/>
              </a:rPr>
              <a:t>1.3</a:t>
            </a:r>
            <a:r>
              <a:rPr lang="zh-CN" sz="2400" b="1" dirty="0">
                <a:effectLst>
                  <a:outerShdw blurRad="38100" dist="38100" dir="2700000" algn="tl">
                    <a:srgbClr val="C0C0C0"/>
                  </a:outerShdw>
                </a:effectLst>
                <a:latin typeface="宋体" pitchFamily="2" charset="-122"/>
              </a:rPr>
              <a:t>亿元以上，相当于革命前</a:t>
            </a:r>
            <a:r>
              <a:rPr lang="zh-CN" altLang="zh-CN" sz="2400" b="1" dirty="0">
                <a:effectLst>
                  <a:outerShdw blurRad="38100" dist="38100" dir="2700000" algn="tl">
                    <a:srgbClr val="C0C0C0"/>
                  </a:outerShdw>
                </a:effectLst>
                <a:latin typeface="宋体" pitchFamily="2" charset="-122"/>
              </a:rPr>
              <a:t>50</a:t>
            </a:r>
            <a:r>
              <a:rPr lang="zh-CN" sz="2400" b="1" dirty="0">
                <a:effectLst>
                  <a:outerShdw blurRad="38100" dist="38100" dir="2700000" algn="tl">
                    <a:srgbClr val="C0C0C0"/>
                  </a:outerShdw>
                </a:effectLst>
                <a:latin typeface="宋体" pitchFamily="2" charset="-122"/>
              </a:rPr>
              <a:t>年的投资总额，中国工厂使用的蒸汽动力，</a:t>
            </a:r>
            <a:r>
              <a:rPr lang="zh-CN" altLang="zh-CN" sz="2400" b="1" dirty="0">
                <a:effectLst>
                  <a:outerShdw blurRad="38100" dist="38100" dir="2700000" algn="tl">
                    <a:srgbClr val="C0C0C0"/>
                  </a:outerShdw>
                </a:effectLst>
                <a:latin typeface="宋体" pitchFamily="2" charset="-122"/>
              </a:rPr>
              <a:t>1913</a:t>
            </a:r>
            <a:r>
              <a:rPr lang="zh-CN" sz="2400" b="1" dirty="0">
                <a:effectLst>
                  <a:outerShdw blurRad="38100" dist="38100" dir="2700000" algn="tl">
                    <a:srgbClr val="C0C0C0"/>
                  </a:outerShdw>
                </a:effectLst>
                <a:latin typeface="宋体" pitchFamily="2" charset="-122"/>
              </a:rPr>
              <a:t>年为</a:t>
            </a:r>
            <a:r>
              <a:rPr lang="zh-CN" altLang="zh-CN" sz="2400" b="1" dirty="0">
                <a:effectLst>
                  <a:outerShdw blurRad="38100" dist="38100" dir="2700000" algn="tl">
                    <a:srgbClr val="C0C0C0"/>
                  </a:outerShdw>
                </a:effectLst>
                <a:latin typeface="宋体" pitchFamily="2" charset="-122"/>
              </a:rPr>
              <a:t>43 448</a:t>
            </a:r>
            <a:r>
              <a:rPr lang="zh-CN" sz="2400" b="1" dirty="0">
                <a:effectLst>
                  <a:outerShdw blurRad="38100" dist="38100" dir="2700000" algn="tl">
                    <a:srgbClr val="C0C0C0"/>
                  </a:outerShdw>
                </a:effectLst>
                <a:latin typeface="宋体" pitchFamily="2" charset="-122"/>
              </a:rPr>
              <a:t>马力，</a:t>
            </a:r>
            <a:r>
              <a:rPr lang="zh-CN" altLang="zh-CN" sz="2400" b="1" dirty="0">
                <a:effectLst>
                  <a:outerShdw blurRad="38100" dist="38100" dir="2700000" algn="tl">
                    <a:srgbClr val="C0C0C0"/>
                  </a:outerShdw>
                </a:effectLst>
                <a:latin typeface="宋体" pitchFamily="2" charset="-122"/>
              </a:rPr>
              <a:t>1918</a:t>
            </a:r>
            <a:r>
              <a:rPr lang="zh-CN" sz="2400" b="1" dirty="0">
                <a:effectLst>
                  <a:outerShdw blurRad="38100" dist="38100" dir="2700000" algn="tl">
                    <a:srgbClr val="C0C0C0"/>
                  </a:outerShdw>
                </a:effectLst>
                <a:latin typeface="宋体" pitchFamily="2" charset="-122"/>
              </a:rPr>
              <a:t>年为</a:t>
            </a:r>
            <a:r>
              <a:rPr lang="zh-CN" altLang="zh-CN" sz="2400" b="1" dirty="0">
                <a:effectLst>
                  <a:outerShdw blurRad="38100" dist="38100" dir="2700000" algn="tl">
                    <a:srgbClr val="C0C0C0"/>
                  </a:outerShdw>
                </a:effectLst>
                <a:latin typeface="宋体" pitchFamily="2" charset="-122"/>
              </a:rPr>
              <a:t>82 750</a:t>
            </a:r>
            <a:r>
              <a:rPr lang="zh-CN" sz="2400" b="1" dirty="0">
                <a:effectLst>
                  <a:outerShdw blurRad="38100" dist="38100" dir="2700000" algn="tl">
                    <a:srgbClr val="C0C0C0"/>
                  </a:outerShdw>
                </a:effectLst>
                <a:latin typeface="宋体" pitchFamily="2" charset="-122"/>
              </a:rPr>
              <a:t>马力，约增加</a:t>
            </a:r>
            <a:r>
              <a:rPr lang="zh-CN" altLang="zh-CN" sz="2400" b="1" dirty="0">
                <a:effectLst>
                  <a:outerShdw blurRad="38100" dist="38100" dir="2700000" algn="tl">
                    <a:srgbClr val="C0C0C0"/>
                  </a:outerShdw>
                </a:effectLst>
                <a:latin typeface="宋体" pitchFamily="2" charset="-122"/>
              </a:rPr>
              <a:t>1</a:t>
            </a:r>
            <a:r>
              <a:rPr lang="zh-CN" sz="2400" b="1" dirty="0">
                <a:effectLst>
                  <a:outerShdw blurRad="38100" dist="38100" dir="2700000" algn="tl">
                    <a:srgbClr val="C0C0C0"/>
                  </a:outerShdw>
                </a:effectLst>
                <a:latin typeface="宋体" pitchFamily="2" charset="-122"/>
              </a:rPr>
              <a:t>倍。</a:t>
            </a:r>
          </a:p>
          <a:p>
            <a:r>
              <a:rPr lang="zh-CN" sz="2400" b="1" dirty="0">
                <a:effectLst>
                  <a:outerShdw blurRad="38100" dist="38100" dir="2700000" algn="tl">
                    <a:srgbClr val="C0C0C0"/>
                  </a:outerShdw>
                </a:effectLst>
                <a:latin typeface="宋体" pitchFamily="2" charset="-122"/>
              </a:rPr>
              <a:t>                      </a:t>
            </a:r>
            <a:r>
              <a:rPr lang="zh-CN" sz="2400" b="1" dirty="0" smtClean="0">
                <a:effectLst>
                  <a:outerShdw blurRad="38100" dist="38100" dir="2700000" algn="tl">
                    <a:srgbClr val="C0C0C0"/>
                  </a:outerShdw>
                </a:effectLst>
                <a:latin typeface="宋体" pitchFamily="2" charset="-122"/>
              </a:rPr>
              <a:t>──</a:t>
            </a:r>
            <a:r>
              <a:rPr lang="zh-CN" sz="2400" b="1" dirty="0">
                <a:effectLst>
                  <a:outerShdw blurRad="38100" dist="38100" dir="2700000" algn="tl">
                    <a:srgbClr val="C0C0C0"/>
                  </a:outerShdw>
                </a:effectLst>
                <a:latin typeface="宋体" pitchFamily="2" charset="-122"/>
              </a:rPr>
              <a:t>严中平</a:t>
            </a:r>
            <a:r>
              <a:rPr lang="zh-CN" altLang="zh-CN" sz="2400" b="1" dirty="0">
                <a:effectLst>
                  <a:outerShdw blurRad="38100" dist="38100" dir="2700000" algn="tl">
                    <a:srgbClr val="C0C0C0"/>
                  </a:outerShdw>
                </a:effectLst>
                <a:latin typeface="宋体" pitchFamily="2" charset="-122"/>
              </a:rPr>
              <a:t>《</a:t>
            </a:r>
            <a:r>
              <a:rPr lang="zh-CN" sz="2400" b="1" dirty="0">
                <a:effectLst>
                  <a:outerShdw blurRad="38100" dist="38100" dir="2700000" algn="tl">
                    <a:srgbClr val="C0C0C0"/>
                  </a:outerShdw>
                </a:effectLst>
                <a:latin typeface="宋体" pitchFamily="2" charset="-122"/>
              </a:rPr>
              <a:t>中国近代经济史资料</a:t>
            </a:r>
            <a:r>
              <a:rPr lang="zh-CN" altLang="zh-CN" sz="2400" b="1" dirty="0">
                <a:effectLst>
                  <a:outerShdw blurRad="38100" dist="38100" dir="2700000" algn="tl">
                    <a:srgbClr val="C0C0C0"/>
                  </a:outerShdw>
                </a:effectLst>
                <a:latin typeface="宋体" pitchFamily="2" charset="-122"/>
              </a:rPr>
              <a:t>》</a:t>
            </a:r>
          </a:p>
          <a:p>
            <a:endParaRPr lang="zh-CN" altLang="zh-CN" sz="2400" b="1" dirty="0">
              <a:effectLst>
                <a:outerShdw blurRad="38100" dist="38100" dir="2700000" algn="tl">
                  <a:srgbClr val="C0C0C0"/>
                </a:outerShdw>
              </a:effectLst>
              <a:latin typeface="宋体" pitchFamily="2" charset="-122"/>
            </a:endParaRPr>
          </a:p>
        </p:txBody>
      </p:sp>
      <p:sp>
        <p:nvSpPr>
          <p:cNvPr id="35843" name="Text Box 3"/>
          <p:cNvSpPr txBox="1">
            <a:spLocks noChangeArrowheads="1"/>
          </p:cNvSpPr>
          <p:nvPr/>
        </p:nvSpPr>
        <p:spPr bwMode="auto">
          <a:xfrm>
            <a:off x="129793" y="3645024"/>
            <a:ext cx="8675687" cy="641350"/>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altLang="en-US" sz="3600" b="1" dirty="0">
                <a:solidFill>
                  <a:srgbClr val="CC6600"/>
                </a:solidFill>
                <a:latin typeface="黑体" pitchFamily="49" charset="-122"/>
                <a:ea typeface="黑体" pitchFamily="49" charset="-122"/>
              </a:rPr>
              <a:t>辛亥革命对当</a:t>
            </a:r>
            <a:r>
              <a:rPr lang="zh-CN" altLang="en-US" sz="3600" b="1" dirty="0">
                <a:solidFill>
                  <a:srgbClr val="FF9933"/>
                </a:solidFill>
                <a:latin typeface="黑体" pitchFamily="49" charset="-122"/>
                <a:ea typeface="黑体" pitchFamily="49" charset="-122"/>
              </a:rPr>
              <a:t>时中国</a:t>
            </a:r>
            <a:r>
              <a:rPr lang="zh-CN" altLang="en-US" sz="3600" b="1" dirty="0">
                <a:solidFill>
                  <a:srgbClr val="FF0000"/>
                </a:solidFill>
                <a:latin typeface="黑体" pitchFamily="49" charset="-122"/>
                <a:ea typeface="黑体" pitchFamily="49" charset="-122"/>
              </a:rPr>
              <a:t>经济</a:t>
            </a:r>
            <a:r>
              <a:rPr lang="zh-CN" altLang="en-US" sz="3600" b="1" dirty="0">
                <a:solidFill>
                  <a:srgbClr val="FF9933"/>
                </a:solidFill>
                <a:latin typeface="黑体" pitchFamily="49" charset="-122"/>
                <a:ea typeface="黑体" pitchFamily="49" charset="-122"/>
              </a:rPr>
              <a:t>引发哪些变化</a:t>
            </a:r>
            <a:r>
              <a:rPr lang="en-US" sz="3600" b="1" dirty="0">
                <a:solidFill>
                  <a:srgbClr val="FF9933"/>
                </a:solidFill>
                <a:latin typeface="黑体" pitchFamily="49" charset="-122"/>
                <a:ea typeface="黑体" pitchFamily="49" charset="-122"/>
              </a:rPr>
              <a:t>？</a:t>
            </a:r>
            <a:endParaRPr lang="zh-CN" altLang="en-US" sz="3600" b="1" dirty="0">
              <a:solidFill>
                <a:srgbClr val="FF9933"/>
              </a:solidFill>
              <a:latin typeface="黑体" pitchFamily="49" charset="-122"/>
              <a:ea typeface="黑体" pitchFamily="49" charset="-122"/>
            </a:endParaRPr>
          </a:p>
        </p:txBody>
      </p:sp>
      <p:sp>
        <p:nvSpPr>
          <p:cNvPr id="35844" name="Text Box 4"/>
          <p:cNvSpPr txBox="1">
            <a:spLocks noChangeArrowheads="1"/>
          </p:cNvSpPr>
          <p:nvPr/>
        </p:nvSpPr>
        <p:spPr bwMode="auto">
          <a:xfrm>
            <a:off x="33337" y="4797152"/>
            <a:ext cx="9113837"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smtClean="0">
                <a:solidFill>
                  <a:srgbClr val="0000FF"/>
                </a:solidFill>
                <a:latin typeface="华文行楷" pitchFamily="2" charset="-122"/>
                <a:ea typeface="华文行楷" pitchFamily="2" charset="-122"/>
              </a:rPr>
              <a:t>经济：</a:t>
            </a:r>
            <a:r>
              <a:rPr lang="zh-CN" sz="2800" b="1" dirty="0" smtClean="0">
                <a:solidFill>
                  <a:srgbClr val="800000"/>
                </a:solidFill>
                <a:latin typeface="华文行楷" pitchFamily="2" charset="-122"/>
                <a:ea typeface="华文行楷" pitchFamily="2" charset="-122"/>
              </a:rPr>
              <a:t>南京</a:t>
            </a:r>
            <a:r>
              <a:rPr lang="zh-CN" sz="2800" b="1" dirty="0">
                <a:solidFill>
                  <a:srgbClr val="800000"/>
                </a:solidFill>
                <a:latin typeface="华文行楷" pitchFamily="2" charset="-122"/>
                <a:ea typeface="华文行楷" pitchFamily="2" charset="-122"/>
              </a:rPr>
              <a:t>临时政府颁布一系列保护民族资本主义发展的</a:t>
            </a:r>
            <a:r>
              <a:rPr lang="zh-CN" sz="2800" b="1" dirty="0" smtClean="0">
                <a:solidFill>
                  <a:srgbClr val="800000"/>
                </a:solidFill>
                <a:latin typeface="华文行楷" pitchFamily="2" charset="-122"/>
                <a:ea typeface="华文行楷" pitchFamily="2" charset="-122"/>
              </a:rPr>
              <a:t>法令和</a:t>
            </a:r>
            <a:r>
              <a:rPr lang="zh-CN" sz="2800" b="1" dirty="0">
                <a:solidFill>
                  <a:srgbClr val="800000"/>
                </a:solidFill>
                <a:latin typeface="华文行楷" pitchFamily="2" charset="-122"/>
                <a:ea typeface="华文行楷" pitchFamily="2" charset="-122"/>
              </a:rPr>
              <a:t>措施</a:t>
            </a:r>
            <a:r>
              <a:rPr lang="zh-CN" sz="2800" b="1" dirty="0" smtClean="0">
                <a:solidFill>
                  <a:srgbClr val="800000"/>
                </a:solidFill>
                <a:latin typeface="华文行楷" pitchFamily="2" charset="-122"/>
                <a:ea typeface="华文行楷" pitchFamily="2" charset="-122"/>
              </a:rPr>
              <a:t>，</a:t>
            </a:r>
            <a:r>
              <a:rPr lang="zh-CN" altLang="en-US" sz="2800" b="1" dirty="0" smtClean="0">
                <a:solidFill>
                  <a:srgbClr val="800000"/>
                </a:solidFill>
                <a:latin typeface="华文行楷" pitchFamily="2" charset="-122"/>
                <a:ea typeface="华文行楷" pitchFamily="2" charset="-122"/>
              </a:rPr>
              <a:t>打击了帝国主义在华势力，为民族资本主义的发展创造了有利条件。</a:t>
            </a:r>
            <a:endParaRPr lang="zh-CN" sz="2800" b="1" dirty="0">
              <a:solidFill>
                <a:srgbClr val="800000"/>
              </a:solidFill>
              <a:latin typeface="华文行楷" pitchFamily="2" charset="-122"/>
              <a:ea typeface="华文行楷" pitchFamily="2" charset="-122"/>
            </a:endParaRPr>
          </a:p>
        </p:txBody>
      </p:sp>
    </p:spTree>
    <p:extLst>
      <p:ext uri="{BB962C8B-B14F-4D97-AF65-F5344CB8AC3E}">
        <p14:creationId xmlns:p14="http://schemas.microsoft.com/office/powerpoint/2010/main" val="103585803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diamond(in)">
                                      <p:cBhvr>
                                        <p:cTn id="7" dur="2000"/>
                                        <p:tgtEl>
                                          <p:spTgt spid="358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843"/>
                                        </p:tgtEl>
                                        <p:attrNameLst>
                                          <p:attrName>style.visibility</p:attrName>
                                        </p:attrNameLst>
                                      </p:cBhvr>
                                      <p:to>
                                        <p:strVal val="visible"/>
                                      </p:to>
                                    </p:set>
                                    <p:animEffect transition="in" filter="wipe(left)">
                                      <p:cBhvr>
                                        <p:cTn id="12" dur="2000"/>
                                        <p:tgtEl>
                                          <p:spTgt spid="3584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35844"/>
                                        </p:tgtEl>
                                        <p:attrNameLst>
                                          <p:attrName>style.visibility</p:attrName>
                                        </p:attrNameLst>
                                      </p:cBhvr>
                                      <p:to>
                                        <p:strVal val="visible"/>
                                      </p:to>
                                    </p:set>
                                    <p:anim calcmode="lin" valueType="num">
                                      <p:cBhvr>
                                        <p:cTn id="17" dur="2000" fill="hold"/>
                                        <p:tgtEl>
                                          <p:spTgt spid="35844"/>
                                        </p:tgtEl>
                                        <p:attrNameLst>
                                          <p:attrName>ppt_x</p:attrName>
                                        </p:attrNameLst>
                                      </p:cBhvr>
                                      <p:tavLst>
                                        <p:tav tm="0">
                                          <p:val>
                                            <p:strVal val="#ppt_x-.2"/>
                                          </p:val>
                                        </p:tav>
                                        <p:tav tm="100000">
                                          <p:val>
                                            <p:strVal val="#ppt_x"/>
                                          </p:val>
                                        </p:tav>
                                      </p:tavLst>
                                    </p:anim>
                                    <p:anim calcmode="lin" valueType="num">
                                      <p:cBhvr>
                                        <p:cTn id="18" dur="2000" fill="hold"/>
                                        <p:tgtEl>
                                          <p:spTgt spid="35844"/>
                                        </p:tgtEl>
                                        <p:attrNameLst>
                                          <p:attrName>ppt_y</p:attrName>
                                        </p:attrNameLst>
                                      </p:cBhvr>
                                      <p:tavLst>
                                        <p:tav tm="0">
                                          <p:val>
                                            <p:strVal val="#ppt_y"/>
                                          </p:val>
                                        </p:tav>
                                        <p:tav tm="100000">
                                          <p:val>
                                            <p:strVal val="#ppt_y"/>
                                          </p:val>
                                        </p:tav>
                                      </p:tavLst>
                                    </p:anim>
                                    <p:animEffect transition="in" filter="wipe(right)" prLst="gradientSize: 0.1">
                                      <p:cBhvr>
                                        <p:cTn id="19" dur="20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autoUpdateAnimBg="0"/>
      <p:bldP spid="35843" grpId="0" autoUpdateAnimBg="0"/>
      <p:bldP spid="35844"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1" y="-106218"/>
            <a:ext cx="9036050" cy="2862322"/>
          </a:xfrm>
          <a:prstGeom prst="rect">
            <a:avLst/>
          </a:prstGeom>
          <a:noFill/>
          <a:ln>
            <a:noFill/>
          </a:ln>
          <a:effectLst>
            <a:outerShdw dist="35921" dir="2700000" sy="50000" rotWithShape="0">
              <a:schemeClr val="bg2"/>
            </a:outerShdw>
          </a:effectLst>
          <a:extLst>
            <a:ext uri="{909E8E84-426E-40DD-AFC4-6F175D3DCCD1}">
              <a14:hiddenFill xmlns:a14="http://schemas.microsoft.com/office/drawing/2010/main">
                <a:gradFill rotWithShape="0">
                  <a:gsLst>
                    <a:gs pos="0">
                      <a:schemeClr val="accent1"/>
                    </a:gs>
                    <a:gs pos="100000">
                      <a:schemeClr val="bg1"/>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sz="2000" b="1" dirty="0">
                <a:latin typeface="宋体" pitchFamily="2" charset="-122"/>
              </a:rPr>
              <a:t>材料</a:t>
            </a:r>
            <a:r>
              <a:rPr lang="zh-CN" altLang="zh-CN" sz="2000" b="1" dirty="0">
                <a:latin typeface="宋体" pitchFamily="2" charset="-122"/>
              </a:rPr>
              <a:t>:1915</a:t>
            </a:r>
            <a:r>
              <a:rPr lang="zh-CN" sz="2000" b="1" dirty="0">
                <a:latin typeface="宋体" pitchFamily="2" charset="-122"/>
              </a:rPr>
              <a:t>年，</a:t>
            </a:r>
            <a:r>
              <a:rPr lang="zh-CN" sz="2000" b="1" dirty="0">
                <a:solidFill>
                  <a:srgbClr val="FF3300"/>
                </a:solidFill>
                <a:latin typeface="宋体" pitchFamily="2" charset="-122"/>
              </a:rPr>
              <a:t>袁世凯</a:t>
            </a:r>
            <a:r>
              <a:rPr lang="zh-CN" sz="2000" b="1" dirty="0">
                <a:latin typeface="宋体" pitchFamily="2" charset="-122"/>
              </a:rPr>
              <a:t>公开复辟帝制，遭到全国人民的强烈反对，</a:t>
            </a:r>
            <a:r>
              <a:rPr lang="zh-CN" altLang="zh-CN" sz="2000" b="1" dirty="0">
                <a:solidFill>
                  <a:srgbClr val="FF3300"/>
                </a:solidFill>
                <a:latin typeface="宋体" pitchFamily="2" charset="-122"/>
              </a:rPr>
              <a:t>83</a:t>
            </a:r>
            <a:r>
              <a:rPr lang="zh-CN" sz="2000" b="1" dirty="0">
                <a:solidFill>
                  <a:srgbClr val="FF3300"/>
                </a:solidFill>
                <a:latin typeface="宋体" pitchFamily="2" charset="-122"/>
              </a:rPr>
              <a:t>天</a:t>
            </a:r>
            <a:r>
              <a:rPr lang="zh-CN" sz="2000" b="1" dirty="0">
                <a:latin typeface="宋体" pitchFamily="2" charset="-122"/>
              </a:rPr>
              <a:t>后，被迫取消帝制。</a:t>
            </a:r>
            <a:r>
              <a:rPr lang="zh-CN" altLang="zh-CN" sz="2000" b="1" dirty="0">
                <a:latin typeface="宋体" pitchFamily="2" charset="-122"/>
              </a:rPr>
              <a:t>1917</a:t>
            </a:r>
            <a:r>
              <a:rPr lang="zh-CN" sz="2000" b="1" dirty="0">
                <a:latin typeface="宋体" pitchFamily="2" charset="-122"/>
              </a:rPr>
              <a:t>年，军阀</a:t>
            </a:r>
            <a:r>
              <a:rPr lang="zh-CN" sz="2000" b="1" dirty="0">
                <a:solidFill>
                  <a:srgbClr val="FF3300"/>
                </a:solidFill>
                <a:latin typeface="宋体" pitchFamily="2" charset="-122"/>
              </a:rPr>
              <a:t>张勋</a:t>
            </a:r>
            <a:r>
              <a:rPr lang="zh-CN" sz="2000" b="1" dirty="0">
                <a:latin typeface="宋体" pitchFamily="2" charset="-122"/>
              </a:rPr>
              <a:t>拥戴清朝废帝溥仪登基，在全国人民的怒斥声中，</a:t>
            </a:r>
            <a:r>
              <a:rPr lang="zh-CN" altLang="zh-CN" sz="2000" b="1" dirty="0">
                <a:solidFill>
                  <a:srgbClr val="FF3300"/>
                </a:solidFill>
                <a:latin typeface="宋体" pitchFamily="2" charset="-122"/>
              </a:rPr>
              <a:t>12</a:t>
            </a:r>
            <a:r>
              <a:rPr lang="zh-CN" sz="2000" b="1" dirty="0">
                <a:solidFill>
                  <a:srgbClr val="FF3300"/>
                </a:solidFill>
                <a:latin typeface="宋体" pitchFamily="2" charset="-122"/>
              </a:rPr>
              <a:t>天</a:t>
            </a:r>
            <a:r>
              <a:rPr lang="zh-CN" sz="2000" b="1" dirty="0">
                <a:latin typeface="宋体" pitchFamily="2" charset="-122"/>
              </a:rPr>
              <a:t>后复辟丑剧就草草收场。                        </a:t>
            </a:r>
          </a:p>
          <a:p>
            <a:r>
              <a:rPr lang="zh-CN" sz="2000" b="1" dirty="0">
                <a:latin typeface="宋体" pitchFamily="2" charset="-122"/>
              </a:rPr>
              <a:t>                             </a:t>
            </a:r>
            <a:r>
              <a:rPr lang="zh-CN" altLang="zh-CN" sz="2000" b="1" dirty="0" smtClean="0">
                <a:latin typeface="宋体" pitchFamily="2" charset="-122"/>
              </a:rPr>
              <a:t>——</a:t>
            </a:r>
            <a:r>
              <a:rPr lang="zh-CN" sz="2000" b="1" dirty="0">
                <a:latin typeface="宋体" pitchFamily="2" charset="-122"/>
              </a:rPr>
              <a:t>据人教版</a:t>
            </a:r>
            <a:r>
              <a:rPr lang="zh-CN" altLang="zh-CN" sz="2000" b="1" dirty="0">
                <a:latin typeface="宋体" pitchFamily="2" charset="-122"/>
              </a:rPr>
              <a:t>《</a:t>
            </a:r>
            <a:r>
              <a:rPr lang="zh-CN" sz="2000" b="1" dirty="0">
                <a:latin typeface="宋体" pitchFamily="2" charset="-122"/>
              </a:rPr>
              <a:t>中国近现代史</a:t>
            </a:r>
            <a:r>
              <a:rPr lang="zh-CN" altLang="zh-CN" sz="2000" b="1" dirty="0">
                <a:latin typeface="宋体" pitchFamily="2" charset="-122"/>
              </a:rPr>
              <a:t>》(</a:t>
            </a:r>
            <a:r>
              <a:rPr lang="zh-CN" sz="2000" b="1" dirty="0">
                <a:latin typeface="宋体" pitchFamily="2" charset="-122"/>
              </a:rPr>
              <a:t>上册</a:t>
            </a:r>
            <a:r>
              <a:rPr lang="zh-CN" altLang="zh-CN" sz="2000" b="1" dirty="0">
                <a:latin typeface="宋体" pitchFamily="2" charset="-122"/>
              </a:rPr>
              <a:t>)</a:t>
            </a:r>
            <a:r>
              <a:rPr lang="zh-CN" sz="2000" b="1" dirty="0">
                <a:latin typeface="宋体" pitchFamily="2" charset="-122"/>
              </a:rPr>
              <a:t>整理</a:t>
            </a:r>
          </a:p>
          <a:p>
            <a:r>
              <a:rPr lang="zh-CN" sz="2000" b="1" dirty="0"/>
              <a:t>材料：辛亥革命后，民众都把辫子看成是甘心作清朝奴隶的标志，纷纷自行剪去；当时流行的服饰：中山装、西装、领带、皮鞋、礼帽</a:t>
            </a:r>
            <a:r>
              <a:rPr lang="zh-CN" altLang="zh-CN" sz="2000" b="1" dirty="0"/>
              <a:t>……           </a:t>
            </a:r>
          </a:p>
          <a:p>
            <a:r>
              <a:rPr lang="zh-CN" altLang="zh-CN" sz="2000" b="1" dirty="0"/>
              <a:t>                                                                 </a:t>
            </a:r>
          </a:p>
          <a:p>
            <a:r>
              <a:rPr lang="zh-CN" altLang="zh-CN" sz="2000" b="1" dirty="0"/>
              <a:t>                                                                             ——</a:t>
            </a:r>
            <a:r>
              <a:rPr lang="zh-CN" sz="2000" b="1" dirty="0"/>
              <a:t>人民版高一历史必修二</a:t>
            </a:r>
          </a:p>
          <a:p>
            <a:endParaRPr lang="zh-CN" altLang="zh-CN" sz="2000" b="1" dirty="0"/>
          </a:p>
        </p:txBody>
      </p:sp>
      <p:pic>
        <p:nvPicPr>
          <p:cNvPr id="36867" name="Picture 3" descr="SH2911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564904"/>
            <a:ext cx="208915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Picture 4" descr="minshu_040">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6506" y="2564904"/>
            <a:ext cx="20891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5" descr="无标题"/>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2564904"/>
            <a:ext cx="2232025"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Rectangle 6"/>
          <p:cNvSpPr>
            <a:spLocks noChangeArrowheads="1"/>
          </p:cNvSpPr>
          <p:nvPr/>
        </p:nvSpPr>
        <p:spPr bwMode="auto">
          <a:xfrm>
            <a:off x="1" y="4509120"/>
            <a:ext cx="9036048"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sz="2000" b="1" dirty="0">
                <a:latin typeface="宋体" pitchFamily="2" charset="-122"/>
              </a:rPr>
              <a:t>材料：</a:t>
            </a:r>
            <a:r>
              <a:rPr lang="zh-CN" altLang="zh-CN" sz="2000" b="1" dirty="0">
                <a:latin typeface="宋体" pitchFamily="2" charset="-122"/>
              </a:rPr>
              <a:t>1912</a:t>
            </a:r>
            <a:r>
              <a:rPr lang="zh-CN" sz="2000" b="1" dirty="0">
                <a:latin typeface="宋体" pitchFamily="2" charset="-122"/>
              </a:rPr>
              <a:t>年</a:t>
            </a:r>
            <a:r>
              <a:rPr lang="zh-CN" altLang="zh-CN" sz="2000" b="1" dirty="0">
                <a:latin typeface="宋体" pitchFamily="2" charset="-122"/>
              </a:rPr>
              <a:t>3</a:t>
            </a:r>
            <a:r>
              <a:rPr lang="zh-CN" sz="2000" b="1" dirty="0">
                <a:latin typeface="宋体" pitchFamily="2" charset="-122"/>
              </a:rPr>
              <a:t>月</a:t>
            </a:r>
            <a:r>
              <a:rPr lang="zh-CN" altLang="zh-CN" sz="2000" b="1" dirty="0">
                <a:latin typeface="宋体" pitchFamily="2" charset="-122"/>
              </a:rPr>
              <a:t>2</a:t>
            </a:r>
            <a:r>
              <a:rPr lang="zh-CN" sz="2000" b="1" dirty="0">
                <a:latin typeface="宋体" pitchFamily="2" charset="-122"/>
              </a:rPr>
              <a:t>日，孙中山以大总统的名义发布命令：“嗣后各官厅人员相称，咸以官职；民间普通称呼则曰先生，曰君，不得再沿前清官厅恶称。”           </a:t>
            </a:r>
          </a:p>
          <a:p>
            <a:pPr>
              <a:spcBef>
                <a:spcPct val="50000"/>
              </a:spcBef>
            </a:pPr>
            <a:r>
              <a:rPr lang="zh-CN" sz="2000" b="1" dirty="0">
                <a:latin typeface="宋体" pitchFamily="2" charset="-122"/>
              </a:rPr>
              <a:t>                                  </a:t>
            </a:r>
            <a:r>
              <a:rPr lang="zh-CN" altLang="zh-CN" sz="2000" b="1" dirty="0">
                <a:latin typeface="宋体" pitchFamily="2" charset="-122"/>
              </a:rPr>
              <a:t>—— </a:t>
            </a:r>
            <a:r>
              <a:rPr lang="zh-CN" sz="2000" b="1" dirty="0">
                <a:latin typeface="宋体" pitchFamily="2" charset="-122"/>
              </a:rPr>
              <a:t>陈旭麓</a:t>
            </a:r>
            <a:r>
              <a:rPr lang="zh-CN" altLang="zh-CN" sz="2000" b="1" dirty="0">
                <a:latin typeface="宋体" pitchFamily="2" charset="-122"/>
              </a:rPr>
              <a:t>《</a:t>
            </a:r>
            <a:r>
              <a:rPr lang="zh-CN" sz="2000" b="1" dirty="0">
                <a:latin typeface="宋体" pitchFamily="2" charset="-122"/>
              </a:rPr>
              <a:t>近代中国社会的新陈代谢</a:t>
            </a:r>
            <a:r>
              <a:rPr lang="zh-CN" altLang="zh-CN" sz="2000" b="1" dirty="0">
                <a:latin typeface="宋体" pitchFamily="2" charset="-122"/>
              </a:rPr>
              <a:t>》</a:t>
            </a:r>
          </a:p>
        </p:txBody>
      </p:sp>
      <p:sp>
        <p:nvSpPr>
          <p:cNvPr id="36871" name="Rectangle 7"/>
          <p:cNvSpPr>
            <a:spLocks noChangeArrowheads="1"/>
          </p:cNvSpPr>
          <p:nvPr/>
        </p:nvSpPr>
        <p:spPr bwMode="auto">
          <a:xfrm>
            <a:off x="114420" y="5897509"/>
            <a:ext cx="892162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sz="2800" b="1" dirty="0">
                <a:solidFill>
                  <a:srgbClr val="CC6600"/>
                </a:solidFill>
                <a:latin typeface="黑体" pitchFamily="49" charset="-122"/>
                <a:ea typeface="黑体" pitchFamily="49" charset="-122"/>
              </a:rPr>
              <a:t>思考：辛亥革命对当时中国</a:t>
            </a:r>
            <a:r>
              <a:rPr lang="zh-CN" sz="2800" b="1" dirty="0">
                <a:solidFill>
                  <a:srgbClr val="FF0000"/>
                </a:solidFill>
                <a:latin typeface="黑体" pitchFamily="49" charset="-122"/>
                <a:ea typeface="黑体" pitchFamily="49" charset="-122"/>
              </a:rPr>
              <a:t>思想文化</a:t>
            </a:r>
            <a:r>
              <a:rPr lang="zh-CN" sz="2800" b="1" dirty="0">
                <a:solidFill>
                  <a:srgbClr val="CC6600"/>
                </a:solidFill>
                <a:latin typeface="黑体" pitchFamily="49" charset="-122"/>
                <a:ea typeface="黑体" pitchFamily="49" charset="-122"/>
              </a:rPr>
              <a:t>、</a:t>
            </a:r>
            <a:r>
              <a:rPr lang="zh-CN" sz="2800" b="1" dirty="0">
                <a:solidFill>
                  <a:srgbClr val="FF0000"/>
                </a:solidFill>
                <a:latin typeface="黑体" pitchFamily="49" charset="-122"/>
                <a:ea typeface="黑体" pitchFamily="49" charset="-122"/>
              </a:rPr>
              <a:t>社会生活</a:t>
            </a:r>
            <a:r>
              <a:rPr lang="zh-CN" sz="2800" b="1" dirty="0">
                <a:solidFill>
                  <a:srgbClr val="CC6600"/>
                </a:solidFill>
                <a:latin typeface="黑体" pitchFamily="49" charset="-122"/>
                <a:ea typeface="黑体" pitchFamily="49" charset="-122"/>
              </a:rPr>
              <a:t>引发哪些变化？</a:t>
            </a:r>
          </a:p>
        </p:txBody>
      </p:sp>
      <p:sp>
        <p:nvSpPr>
          <p:cNvPr id="2" name="TextBox 1"/>
          <p:cNvSpPr txBox="1"/>
          <p:nvPr/>
        </p:nvSpPr>
        <p:spPr>
          <a:xfrm>
            <a:off x="-36513" y="908720"/>
            <a:ext cx="9072562" cy="2062103"/>
          </a:xfrm>
          <a:prstGeom prst="rect">
            <a:avLst/>
          </a:prstGeom>
          <a:solidFill>
            <a:schemeClr val="accent6">
              <a:lumMod val="20000"/>
              <a:lumOff val="80000"/>
            </a:schemeClr>
          </a:solidFill>
        </p:spPr>
        <p:txBody>
          <a:bodyPr wrap="square" rtlCol="0">
            <a:spAutoFit/>
          </a:bodyPr>
          <a:lstStyle/>
          <a:p>
            <a:r>
              <a:rPr lang="zh-CN" altLang="en-US" sz="3200" b="1" dirty="0" smtClean="0">
                <a:solidFill>
                  <a:srgbClr val="0000FF"/>
                </a:solidFill>
                <a:latin typeface="华文行楷" pitchFamily="2" charset="-122"/>
                <a:ea typeface="华文行楷" pitchFamily="2" charset="-122"/>
              </a:rPr>
              <a:t>思想、社会生活</a:t>
            </a:r>
            <a:r>
              <a:rPr lang="zh-CN" altLang="en-US" sz="3200" b="1" dirty="0" smtClean="0">
                <a:solidFill>
                  <a:srgbClr val="FF0000"/>
                </a:solidFill>
                <a:latin typeface="华文行楷" pitchFamily="2" charset="-122"/>
                <a:ea typeface="华文行楷" pitchFamily="2" charset="-122"/>
              </a:rPr>
              <a:t>：辛亥革命传播了民主共和理念，推动了中华民族思想的解放，促使社会思想文化和社会风俗等方面发生新的变化，冲破了封建主义的藩篱。</a:t>
            </a:r>
            <a:endParaRPr lang="zh-CN" altLang="en-US" sz="3200" b="1" dirty="0">
              <a:solidFill>
                <a:srgbClr val="FF0000"/>
              </a:solidFill>
              <a:latin typeface="华文行楷" pitchFamily="2" charset="-122"/>
              <a:ea typeface="华文行楷" pitchFamily="2" charset="-122"/>
            </a:endParaRPr>
          </a:p>
        </p:txBody>
      </p:sp>
    </p:spTree>
    <p:extLst>
      <p:ext uri="{BB962C8B-B14F-4D97-AF65-F5344CB8AC3E}">
        <p14:creationId xmlns:p14="http://schemas.microsoft.com/office/powerpoint/2010/main" val="207737659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1" y="1024320"/>
            <a:ext cx="9144000" cy="439991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kumimoji="1" lang="zh-CN" altLang="en-US" sz="2800" b="1" dirty="0" smtClean="0"/>
              <a:t>“临时政府在</a:t>
            </a:r>
            <a:r>
              <a:rPr kumimoji="1" lang="en-US" altLang="zh-CN" sz="2800" b="1" dirty="0" smtClean="0"/>
              <a:t>《</a:t>
            </a:r>
            <a:r>
              <a:rPr kumimoji="1" lang="zh-CN" altLang="en-US" sz="2800" b="1" dirty="0" smtClean="0"/>
              <a:t>宣告友邦书</a:t>
            </a:r>
            <a:r>
              <a:rPr kumimoji="1" lang="en-US" altLang="zh-CN" sz="2800" b="1" dirty="0" smtClean="0"/>
              <a:t>》</a:t>
            </a:r>
            <a:r>
              <a:rPr kumimoji="1" lang="zh-CN" altLang="en-US" sz="2800" b="1" dirty="0" smtClean="0"/>
              <a:t>中，重申承认清政府和帝国主义国家缔结的一切不平等条约，承担过去的外债和赔款，保护帝国主义在华的各种特权和权益。软弱的资产阶级革命派天真的认为，主动承受清朝卖国政府的可耻‘遗产’就可以换取帝国主义对临时政府的同情和承认。”</a:t>
            </a:r>
            <a:endParaRPr kumimoji="1" lang="en-US" altLang="zh-CN" sz="2800" b="1" dirty="0" smtClean="0"/>
          </a:p>
          <a:p>
            <a:endParaRPr kumimoji="1" lang="en-US" altLang="zh-CN" sz="2800" b="1" dirty="0" smtClean="0"/>
          </a:p>
          <a:p>
            <a:r>
              <a:rPr kumimoji="1" lang="zh-CN" altLang="en-US" sz="2800" b="1" dirty="0" smtClean="0"/>
              <a:t>“南京临时政府的各项法令，对资产阶级利益表现了热忱关切的态度，但对地主阶级利益，没有根本的触动，对广大农民的要求缺乏任何积极的反映</a:t>
            </a:r>
            <a:r>
              <a:rPr kumimoji="1" lang="zh-CN" altLang="zh-CN" sz="2800" b="1" dirty="0"/>
              <a:t>。</a:t>
            </a:r>
            <a:r>
              <a:rPr kumimoji="1" lang="zh-CN" altLang="en-US" sz="2800" b="1" dirty="0" smtClean="0"/>
              <a:t>”</a:t>
            </a:r>
          </a:p>
          <a:p>
            <a:r>
              <a:rPr kumimoji="1" lang="zh-CN" altLang="en-US" sz="2800" b="1" dirty="0" smtClean="0"/>
              <a:t>                                  </a:t>
            </a:r>
            <a:r>
              <a:rPr kumimoji="1" lang="en-US" altLang="zh-CN" sz="2800" b="1" dirty="0" smtClean="0"/>
              <a:t>——《</a:t>
            </a:r>
            <a:r>
              <a:rPr kumimoji="1" lang="zh-CN" altLang="en-US" sz="2800" b="1" dirty="0" smtClean="0"/>
              <a:t>中国近代史</a:t>
            </a:r>
            <a:r>
              <a:rPr kumimoji="1" lang="en-US" altLang="zh-CN" sz="2800" b="1" dirty="0" smtClean="0"/>
              <a:t>》</a:t>
            </a:r>
            <a:endParaRPr kumimoji="1" lang="zh-TW" altLang="en-US" sz="2800" b="1" dirty="0"/>
          </a:p>
        </p:txBody>
      </p:sp>
      <p:sp>
        <p:nvSpPr>
          <p:cNvPr id="5" name="文字方塊 4"/>
          <p:cNvSpPr txBox="1"/>
          <p:nvPr/>
        </p:nvSpPr>
        <p:spPr>
          <a:xfrm>
            <a:off x="470330" y="5600320"/>
            <a:ext cx="8156308" cy="1077218"/>
          </a:xfrm>
          <a:prstGeom prst="rect">
            <a:avLst/>
          </a:prstGeom>
          <a:noFill/>
        </p:spPr>
        <p:txBody>
          <a:bodyPr wrap="square" rtlCol="0">
            <a:spAutoFit/>
          </a:bodyPr>
          <a:lstStyle/>
          <a:p>
            <a:r>
              <a:rPr kumimoji="1"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黑体" panose="02010609060101010101" charset="-122"/>
                <a:ea typeface="黑体" panose="02010609060101010101" charset="-122"/>
                <a:cs typeface="黑体" panose="02010609060101010101" charset="-122"/>
              </a:rPr>
              <a:t>合作探究：根据材料并结合所学，辛亥革命</a:t>
            </a:r>
            <a:endParaRPr kumimoji="1" lang="en-US" altLang="zh-CN"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黑体" panose="02010609060101010101" charset="-122"/>
              <a:ea typeface="黑体" panose="02010609060101010101" charset="-122"/>
              <a:cs typeface="黑体" panose="02010609060101010101" charset="-122"/>
            </a:endParaRPr>
          </a:p>
          <a:p>
            <a:r>
              <a:rPr kumimoji="1" lang="en-US" altLang="zh-CN"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黑体" panose="02010609060101010101" charset="-122"/>
                <a:ea typeface="黑体" panose="02010609060101010101" charset="-122"/>
                <a:cs typeface="黑体" panose="02010609060101010101" charset="-122"/>
              </a:rPr>
              <a:t> </a:t>
            </a:r>
            <a:r>
              <a:rPr kumimoji="1" lang="en-US" altLang="zh-CN"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黑体" panose="02010609060101010101" charset="-122"/>
                <a:ea typeface="黑体" panose="02010609060101010101" charset="-122"/>
                <a:cs typeface="黑体" panose="02010609060101010101" charset="-122"/>
              </a:rPr>
              <a:t>         </a:t>
            </a:r>
            <a:r>
              <a:rPr kumimoji="1"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黑体" panose="02010609060101010101" charset="-122"/>
                <a:ea typeface="黑体" panose="02010609060101010101" charset="-122"/>
                <a:cs typeface="黑体" panose="02010609060101010101" charset="-122"/>
              </a:rPr>
              <a:t>的局限性有哪些？</a:t>
            </a:r>
            <a:endParaRPr kumimoji="1" lang="zh-TW"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黑体" panose="02010609060101010101" charset="-122"/>
              <a:ea typeface="黑体" panose="02010609060101010101" charset="-122"/>
              <a:cs typeface="黑体" panose="02010609060101010101" charset="-122"/>
            </a:endParaRPr>
          </a:p>
        </p:txBody>
      </p:sp>
      <p:sp>
        <p:nvSpPr>
          <p:cNvPr id="2" name="文字方塊 1"/>
          <p:cNvSpPr txBox="1"/>
          <p:nvPr/>
        </p:nvSpPr>
        <p:spPr>
          <a:xfrm>
            <a:off x="2257581" y="208787"/>
            <a:ext cx="4698722" cy="769441"/>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kumimoji="1" lang="zh-CN" altLang="en-US" sz="4400" b="1" dirty="0" smtClean="0">
                <a:solidFill>
                  <a:srgbClr val="0000FF"/>
                </a:solidFill>
                <a:latin typeface="黑体" panose="02010609060101010101" charset="-122"/>
                <a:ea typeface="黑体" panose="02010609060101010101" charset="-122"/>
                <a:cs typeface="黑体" panose="02010609060101010101" charset="-122"/>
              </a:rPr>
              <a:t>辛亥革命的局限性</a:t>
            </a:r>
            <a:endParaRPr kumimoji="1" lang="zh-TW" altLang="en-US" sz="4400" b="1" dirty="0">
              <a:solidFill>
                <a:srgbClr val="0000FF"/>
              </a:solidFill>
              <a:latin typeface="黑体" panose="02010609060101010101" charset="-122"/>
              <a:ea typeface="黑体" panose="02010609060101010101" charset="-122"/>
              <a:cs typeface="黑体" panose="02010609060101010101" charset="-122"/>
            </a:endParaRPr>
          </a:p>
        </p:txBody>
      </p:sp>
    </p:spTree>
    <p:extLst>
      <p:ext uri="{BB962C8B-B14F-4D97-AF65-F5344CB8AC3E}">
        <p14:creationId xmlns:p14="http://schemas.microsoft.com/office/powerpoint/2010/main" val="18111347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5"/>
                                        </p:tgtEl>
                                        <p:attrNameLst>
                                          <p:attrName>fillcolor</p:attrName>
                                        </p:attrNameLst>
                                      </p:cBhvr>
                                      <p:to>
                                        <a:schemeClr val="accent2"/>
                                      </p:to>
                                    </p:animClr>
                                    <p:set>
                                      <p:cBhvr>
                                        <p:cTn id="15" dur="2000" fill="hold"/>
                                        <p:tgtEl>
                                          <p:spTgt spid="5"/>
                                        </p:tgtEl>
                                        <p:attrNameLst>
                                          <p:attrName>fill.type</p:attrName>
                                        </p:attrNameLst>
                                      </p:cBhvr>
                                      <p:to>
                                        <p:strVal val="solid"/>
                                      </p:to>
                                    </p:set>
                                    <p:set>
                                      <p:cBhvr>
                                        <p:cTn id="16"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313553" y="1207353"/>
            <a:ext cx="8011289" cy="1077218"/>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kumimoji="1" lang="zh-TW" altLang="en-US" sz="3200" dirty="0" smtClean="0">
                <a:solidFill>
                  <a:srgbClr val="FF0000"/>
                </a:solidFill>
                <a:latin typeface="Zapf Dingbats"/>
                <a:ea typeface="Zapf Dingbats"/>
                <a:cs typeface="Zapf Dingbats"/>
                <a:sym typeface="Zapf Dingbats"/>
              </a:rPr>
              <a:t>✜</a:t>
            </a:r>
            <a:r>
              <a:rPr kumimoji="1" lang="zh-CN" altLang="en-US" sz="3200" dirty="0" smtClean="0">
                <a:solidFill>
                  <a:srgbClr val="FF0000"/>
                </a:solidFill>
                <a:sym typeface="Zapf Dingbats"/>
              </a:rPr>
              <a:t>没有解决近代中国社会的根本矛盾，没有完成民族独立、人民解放的历史任务。</a:t>
            </a:r>
            <a:endParaRPr kumimoji="1" lang="zh-TW" altLang="en-US" sz="3200" dirty="0">
              <a:solidFill>
                <a:srgbClr val="FF0000"/>
              </a:solidFill>
            </a:endParaRPr>
          </a:p>
        </p:txBody>
      </p:sp>
      <p:sp>
        <p:nvSpPr>
          <p:cNvPr id="4" name="文字方塊 3"/>
          <p:cNvSpPr txBox="1"/>
          <p:nvPr/>
        </p:nvSpPr>
        <p:spPr>
          <a:xfrm>
            <a:off x="313554" y="3418221"/>
            <a:ext cx="8011288" cy="1077218"/>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kumimoji="1" lang="zh-TW" altLang="en-US" sz="3200" dirty="0" smtClean="0">
                <a:solidFill>
                  <a:srgbClr val="FF0000"/>
                </a:solidFill>
                <a:latin typeface="Zapf Dingbats"/>
                <a:ea typeface="Zapf Dingbats"/>
                <a:cs typeface="Zapf Dingbats"/>
                <a:sym typeface="Zapf Dingbats"/>
              </a:rPr>
              <a:t>✜</a:t>
            </a:r>
            <a:r>
              <a:rPr kumimoji="1" lang="zh-CN" altLang="en-US" sz="3200" dirty="0" smtClean="0">
                <a:solidFill>
                  <a:srgbClr val="FF0000"/>
                </a:solidFill>
                <a:sym typeface="Zapf Dingbats"/>
              </a:rPr>
              <a:t>缺乏一个能够提出科学的革命纲领、能够发动群众、以及组织严密的革命政党的领导</a:t>
            </a:r>
            <a:r>
              <a:rPr kumimoji="1" lang="zh-CN" altLang="en-US" sz="3200" dirty="0" smtClean="0">
                <a:sym typeface="Zapf Dingbats"/>
              </a:rPr>
              <a:t>。</a:t>
            </a:r>
            <a:endParaRPr kumimoji="1" lang="zh-TW" altLang="en-US" sz="3200" dirty="0"/>
          </a:p>
        </p:txBody>
      </p:sp>
    </p:spTree>
    <p:extLst>
      <p:ext uri="{BB962C8B-B14F-4D97-AF65-F5344CB8AC3E}">
        <p14:creationId xmlns:p14="http://schemas.microsoft.com/office/powerpoint/2010/main" val="772590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
                                        <p:tgtEl>
                                          <p:spTgt spid="3"/>
                                        </p:tgtEl>
                                      </p:cBhvr>
                                    </p:animEffect>
                                    <p:anim calcmode="lin" valueType="num">
                                      <p:cBhvr>
                                        <p:cTn id="8" dur="400" fill="hold"/>
                                        <p:tgtEl>
                                          <p:spTgt spid="3"/>
                                        </p:tgtEl>
                                        <p:attrNameLst>
                                          <p:attrName>ppt_x</p:attrName>
                                        </p:attrNameLst>
                                      </p:cBhvr>
                                      <p:tavLst>
                                        <p:tav tm="0">
                                          <p:val>
                                            <p:strVal val="#ppt_x"/>
                                          </p:val>
                                        </p:tav>
                                        <p:tav tm="100000">
                                          <p:val>
                                            <p:strVal val="#ppt_x"/>
                                          </p:val>
                                        </p:tav>
                                      </p:tavLst>
                                    </p:anim>
                                    <p:anim calcmode="lin" valueType="num">
                                      <p:cBhvr>
                                        <p:cTn id="9" dur="400" fill="hold"/>
                                        <p:tgtEl>
                                          <p:spTgt spid="3"/>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
                                        <p:tgtEl>
                                          <p:spTgt spid="4"/>
                                        </p:tgtEl>
                                      </p:cBhvr>
                                    </p:animEffect>
                                    <p:anim calcmode="lin" valueType="num">
                                      <p:cBhvr>
                                        <p:cTn id="17" dur="400" fill="hold"/>
                                        <p:tgtEl>
                                          <p:spTgt spid="4"/>
                                        </p:tgtEl>
                                        <p:attrNameLst>
                                          <p:attrName>ppt_x</p:attrName>
                                        </p:attrNameLst>
                                      </p:cBhvr>
                                      <p:tavLst>
                                        <p:tav tm="0">
                                          <p:val>
                                            <p:strVal val="#ppt_x"/>
                                          </p:val>
                                        </p:tav>
                                        <p:tav tm="100000">
                                          <p:val>
                                            <p:strVal val="#ppt_x"/>
                                          </p:val>
                                        </p:tav>
                                      </p:tavLst>
                                    </p:anim>
                                    <p:anim calcmode="lin" valueType="num">
                                      <p:cBhvr>
                                        <p:cTn id="18" dur="400" fill="hold"/>
                                        <p:tgtEl>
                                          <p:spTgt spid="4"/>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2"/>
          <p:cNvGrpSpPr>
            <a:grpSpLocks/>
          </p:cNvGrpSpPr>
          <p:nvPr/>
        </p:nvGrpSpPr>
        <p:grpSpPr bwMode="auto">
          <a:xfrm>
            <a:off x="323850" y="692150"/>
            <a:ext cx="3827463" cy="1539875"/>
            <a:chOff x="0" y="0"/>
            <a:chExt cx="2411" cy="970"/>
          </a:xfrm>
        </p:grpSpPr>
        <p:pic>
          <p:nvPicPr>
            <p:cNvPr id="37891" name="Picture 3" descr="ws_prntim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11" cy="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WordArt 4"/>
            <p:cNvSpPr>
              <a:spLocks noChangeArrowheads="1" noChangeShapeType="1"/>
            </p:cNvSpPr>
            <p:nvPr/>
          </p:nvSpPr>
          <p:spPr bwMode="auto">
            <a:xfrm>
              <a:off x="363" y="300"/>
              <a:ext cx="1440" cy="354"/>
            </a:xfrm>
            <a:prstGeom prst="rect">
              <a:avLst/>
            </a:prstGeom>
          </p:spPr>
          <p:txBody>
            <a:bodyPr wrap="none" fromWordArt="1">
              <a:prstTxWarp prst="textPlain">
                <a:avLst>
                  <a:gd name="adj" fmla="val 50000"/>
                </a:avLst>
              </a:prstTxWarp>
            </a:bodyPr>
            <a:lstStyle/>
            <a:p>
              <a:pPr algn="ctr"/>
              <a:r>
                <a:rPr lang="zh-CN" altLang="en-US" sz="4400" b="1" kern="1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各抒已见</a:t>
              </a:r>
            </a:p>
          </p:txBody>
        </p:sp>
      </p:grpSp>
      <p:sp>
        <p:nvSpPr>
          <p:cNvPr id="37893" name="WordArt 5"/>
          <p:cNvSpPr>
            <a:spLocks noChangeArrowheads="1" noChangeShapeType="1"/>
          </p:cNvSpPr>
          <p:nvPr/>
        </p:nvSpPr>
        <p:spPr bwMode="auto">
          <a:xfrm>
            <a:off x="1187450" y="1844675"/>
            <a:ext cx="7200900" cy="4543425"/>
          </a:xfrm>
          <a:prstGeom prst="rect">
            <a:avLst/>
          </a:prstGeom>
        </p:spPr>
        <p:txBody>
          <a:bodyPr wrap="none" fromWordArt="1">
            <a:prstTxWarp prst="textSlantUp">
              <a:avLst>
                <a:gd name="adj" fmla="val 32056"/>
              </a:avLst>
            </a:prstTxWarp>
          </a:bodyPr>
          <a:lstStyle/>
          <a:p>
            <a:pPr algn="ctr"/>
            <a:r>
              <a:rPr lang="zh-CN" altLang="en-US" sz="4000" b="1">
                <a:ln w="9525" cmpd="sng">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75000"/>
                    </a:srgbClr>
                  </a:outerShdw>
                </a:effectLst>
                <a:latin typeface="华文中宋"/>
                <a:ea typeface="华文中宋"/>
              </a:rPr>
              <a:t>有人说：“辛亥革命胜利了”，</a:t>
            </a:r>
          </a:p>
          <a:p>
            <a:pPr algn="ctr"/>
            <a:r>
              <a:rPr lang="zh-CN" altLang="en-US" sz="4000" b="1">
                <a:ln w="9525" cmpd="sng">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75000"/>
                    </a:srgbClr>
                  </a:outerShdw>
                </a:effectLst>
                <a:latin typeface="华文中宋"/>
                <a:ea typeface="华文中宋"/>
              </a:rPr>
              <a:t>也有人说：“辛亥革命失败了”</a:t>
            </a:r>
          </a:p>
          <a:p>
            <a:pPr algn="ctr"/>
            <a:r>
              <a:rPr lang="zh-CN" altLang="en-US" sz="4000" b="1">
                <a:ln w="9525" cmpd="sng">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75000"/>
                    </a:srgbClr>
                  </a:outerShdw>
                </a:effectLst>
                <a:latin typeface="华文中宋"/>
                <a:ea typeface="华文中宋"/>
              </a:rPr>
              <a:t>你怎样评价辛亥革命，为什么？</a:t>
            </a:r>
          </a:p>
        </p:txBody>
      </p:sp>
    </p:spTree>
    <p:extLst>
      <p:ext uri="{BB962C8B-B14F-4D97-AF65-F5344CB8AC3E}">
        <p14:creationId xmlns:p14="http://schemas.microsoft.com/office/powerpoint/2010/main" val="135292734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p:cTn id="7" dur="1000" fill="hold"/>
                                        <p:tgtEl>
                                          <p:spTgt spid="37890"/>
                                        </p:tgtEl>
                                        <p:attrNameLst>
                                          <p:attrName>ppt_x</p:attrName>
                                        </p:attrNameLst>
                                      </p:cBhvr>
                                      <p:tavLst>
                                        <p:tav tm="0">
                                          <p:val>
                                            <p:strVal val="#ppt_x-.2"/>
                                          </p:val>
                                        </p:tav>
                                        <p:tav tm="100000">
                                          <p:val>
                                            <p:strVal val="#ppt_x"/>
                                          </p:val>
                                        </p:tav>
                                      </p:tavLst>
                                    </p:anim>
                                    <p:anim calcmode="lin" valueType="num">
                                      <p:cBhvr>
                                        <p:cTn id="8" dur="1000" fill="hold"/>
                                        <p:tgtEl>
                                          <p:spTgt spid="37890"/>
                                        </p:tgtEl>
                                        <p:attrNameLst>
                                          <p:attrName>ppt_y</p:attrName>
                                        </p:attrNameLst>
                                      </p:cBhvr>
                                      <p:tavLst>
                                        <p:tav tm="0">
                                          <p:val>
                                            <p:strVal val="#ppt_y"/>
                                          </p:val>
                                        </p:tav>
                                        <p:tav tm="100000">
                                          <p:val>
                                            <p:strVal val="#ppt_y"/>
                                          </p:val>
                                        </p:tav>
                                      </p:tavLst>
                                    </p:anim>
                                    <p:animEffect transition="in" filter="wipe(right)" prLst="gradientSize: 0.1">
                                      <p:cBhvr>
                                        <p:cTn id="9" dur="1000"/>
                                        <p:tgtEl>
                                          <p:spTgt spid="3789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37893"/>
                                        </p:tgtEl>
                                        <p:attrNameLst>
                                          <p:attrName>style.visibility</p:attrName>
                                        </p:attrNameLst>
                                      </p:cBhvr>
                                      <p:to>
                                        <p:strVal val="visible"/>
                                      </p:to>
                                    </p:set>
                                    <p:anim calcmode="lin" valueType="num">
                                      <p:cBhvr additive="base">
                                        <p:cTn id="14" dur="500" fill="hold"/>
                                        <p:tgtEl>
                                          <p:spTgt spid="37893"/>
                                        </p:tgtEl>
                                        <p:attrNameLst>
                                          <p:attrName>ppt_x</p:attrName>
                                        </p:attrNameLst>
                                      </p:cBhvr>
                                      <p:tavLst>
                                        <p:tav tm="0">
                                          <p:val>
                                            <p:strVal val="0-#ppt_w/2"/>
                                          </p:val>
                                        </p:tav>
                                        <p:tav tm="100000">
                                          <p:val>
                                            <p:strVal val="#ppt_x"/>
                                          </p:val>
                                        </p:tav>
                                      </p:tavLst>
                                    </p:anim>
                                    <p:anim calcmode="lin" valueType="num">
                                      <p:cBhvr additive="base">
                                        <p:cTn id="15" dur="500" fill="hold"/>
                                        <p:tgtEl>
                                          <p:spTgt spid="378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576385" y="283307"/>
            <a:ext cx="3427541" cy="646331"/>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kumimoji="1" lang="zh-CN" altLang="en-US" sz="3600" b="1" cap="all" dirty="0" smtClean="0">
                <a:ln w="0"/>
                <a:solidFill>
                  <a:srgbClr val="FF0000"/>
                </a:solidFill>
                <a:effectLst>
                  <a:reflection blurRad="12700" stA="50000" endPos="50000" dist="5000" dir="5400000" sy="-100000" rotWithShape="0"/>
                </a:effectLst>
              </a:rPr>
              <a:t>辛亥革命在今天</a:t>
            </a:r>
            <a:endParaRPr kumimoji="1" lang="zh-TW" altLang="en-US" sz="3600" b="1" cap="all" dirty="0">
              <a:ln w="0"/>
              <a:solidFill>
                <a:srgbClr val="FF0000"/>
              </a:solidFill>
              <a:effectLst>
                <a:reflection blurRad="12700" stA="50000" endPos="50000" dist="5000" dir="5400000" sy="-100000" rotWithShape="0"/>
              </a:effectLst>
            </a:endParaRPr>
          </a:p>
        </p:txBody>
      </p:sp>
      <p:sp>
        <p:nvSpPr>
          <p:cNvPr id="3" name="文字方塊 2"/>
          <p:cNvSpPr txBox="1"/>
          <p:nvPr/>
        </p:nvSpPr>
        <p:spPr>
          <a:xfrm>
            <a:off x="830385" y="1631462"/>
            <a:ext cx="184666" cy="369332"/>
          </a:xfrm>
          <a:prstGeom prst="rect">
            <a:avLst/>
          </a:prstGeom>
          <a:noFill/>
        </p:spPr>
        <p:txBody>
          <a:bodyPr wrap="none" rtlCol="0">
            <a:spAutoFit/>
          </a:bodyPr>
          <a:lstStyle/>
          <a:p>
            <a:endParaRPr kumimoji="1" lang="zh-TW" altLang="en-US" dirty="0"/>
          </a:p>
        </p:txBody>
      </p:sp>
      <p:sp>
        <p:nvSpPr>
          <p:cNvPr id="4" name="文字方塊 3"/>
          <p:cNvSpPr txBox="1"/>
          <p:nvPr/>
        </p:nvSpPr>
        <p:spPr>
          <a:xfrm>
            <a:off x="227965" y="2894330"/>
            <a:ext cx="8688705" cy="335343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altLang="zh-TW" sz="2400" b="1" dirty="0" smtClean="0"/>
              <a:t>      </a:t>
            </a:r>
            <a:r>
              <a:rPr lang="en-US" altLang="zh-TW" sz="2400" b="1" dirty="0"/>
              <a:t> </a:t>
            </a:r>
            <a:r>
              <a:rPr lang="zh-TW" altLang="en-US" sz="2400" b="1" dirty="0">
                <a:latin typeface="华文细黑" panose="02010600040101010101" charset="-122"/>
                <a:ea typeface="华文细黑" panose="02010600040101010101" charset="-122"/>
                <a:cs typeface="华文细黑" panose="02010600040101010101" charset="-122"/>
              </a:rPr>
              <a:t>孙中山先生始终坚定维护国家统一和民族团结，旗帜鲜明反对一切分裂国家、分裂民族的言论和行为。孙中山先生说：“中国是一个统一的国家，这一点已牢牢地印在我国的历史意识之中，正是这种意识才使我们能作为一个国家而被保存下来</a:t>
            </a:r>
            <a:r>
              <a:rPr lang="zh-TW" altLang="en-US" sz="2400" b="1" dirty="0" smtClean="0">
                <a:latin typeface="华文细黑" panose="02010600040101010101" charset="-122"/>
                <a:ea typeface="华文细黑" panose="02010600040101010101" charset="-122"/>
                <a:cs typeface="华文细黑" panose="02010600040101010101" charset="-122"/>
              </a:rPr>
              <a:t>。”</a:t>
            </a:r>
            <a:endParaRPr lang="en-US" altLang="zh-TW" sz="2400" b="1" dirty="0" smtClean="0">
              <a:latin typeface="华文细黑" panose="02010600040101010101" charset="-122"/>
              <a:ea typeface="华文细黑" panose="02010600040101010101" charset="-122"/>
              <a:cs typeface="华文细黑" panose="02010600040101010101" charset="-122"/>
            </a:endParaRPr>
          </a:p>
          <a:p>
            <a:r>
              <a:rPr lang="zh-CN" altLang="en-US" sz="2400" b="1" dirty="0" smtClean="0">
                <a:latin typeface="华文细黑" panose="02010600040101010101" charset="-122"/>
                <a:ea typeface="华文细黑" panose="02010600040101010101" charset="-122"/>
                <a:cs typeface="华文细黑" panose="02010600040101010101" charset="-122"/>
              </a:rPr>
              <a:t> </a:t>
            </a:r>
            <a:r>
              <a:rPr lang="en-US" altLang="zh-CN" sz="2400" b="1" dirty="0" smtClean="0">
                <a:latin typeface="华文细黑" panose="02010600040101010101" charset="-122"/>
                <a:ea typeface="华文细黑" panose="02010600040101010101" charset="-122"/>
                <a:cs typeface="华文细黑" panose="02010600040101010101" charset="-122"/>
              </a:rPr>
              <a:t>       </a:t>
            </a:r>
            <a:r>
              <a:rPr lang="zh-CN" altLang="en-US" sz="2400" b="1" dirty="0" smtClean="0">
                <a:latin typeface="华文细黑" panose="02010600040101010101" charset="-122"/>
                <a:ea typeface="华文细黑" panose="02010600040101010101" charset="-122"/>
                <a:cs typeface="华文细黑" panose="02010600040101010101" charset="-122"/>
              </a:rPr>
              <a:t>他强调</a:t>
            </a:r>
            <a:r>
              <a:rPr lang="zh-TW" altLang="en-US" sz="2400" b="1" dirty="0" smtClean="0">
                <a:latin typeface="华文细黑" panose="02010600040101010101" charset="-122"/>
                <a:ea typeface="华文细黑" panose="02010600040101010101" charset="-122"/>
                <a:cs typeface="华文细黑" panose="02010600040101010101" charset="-122"/>
              </a:rPr>
              <a:t>：</a:t>
            </a:r>
            <a:r>
              <a:rPr lang="zh-TW" altLang="en-US" sz="2400" b="1" dirty="0">
                <a:latin typeface="华文细黑" panose="02010600040101010101" charset="-122"/>
                <a:ea typeface="华文细黑" panose="02010600040101010101" charset="-122"/>
                <a:cs typeface="华文细黑" panose="02010600040101010101" charset="-122"/>
              </a:rPr>
              <a:t>“‘统一’是中国全体国民的希望。能够统一，全国人民便享福；不能统一，便要受害。”</a:t>
            </a:r>
            <a:endParaRPr lang="en-US" altLang="zh-TW" sz="2400" b="1" dirty="0">
              <a:latin typeface="华文细黑" panose="02010600040101010101" charset="-122"/>
              <a:ea typeface="华文细黑" panose="02010600040101010101" charset="-122"/>
              <a:cs typeface="华文细黑" panose="02010600040101010101" charset="-122"/>
            </a:endParaRPr>
          </a:p>
          <a:p>
            <a:r>
              <a:rPr lang="en-US" altLang="zh-TW" sz="2400" b="1" dirty="0">
                <a:latin typeface="华文细黑" panose="02010600040101010101" charset="-122"/>
                <a:ea typeface="华文细黑" panose="02010600040101010101" charset="-122"/>
                <a:cs typeface="华文细黑" panose="02010600040101010101" charset="-122"/>
              </a:rPr>
              <a:t>     </a:t>
            </a:r>
            <a:r>
              <a:rPr lang="en-US" altLang="zh-TW" sz="2400" b="1" dirty="0" smtClean="0">
                <a:latin typeface="华文细黑" panose="02010600040101010101" charset="-122"/>
                <a:ea typeface="华文细黑" panose="02010600040101010101" charset="-122"/>
                <a:cs typeface="华文细黑" panose="02010600040101010101" charset="-122"/>
              </a:rPr>
              <a:t>                 </a:t>
            </a:r>
            <a:r>
              <a:rPr lang="en-US" altLang="zh-TW" sz="2000" b="1" dirty="0" smtClean="0">
                <a:latin typeface="华文细黑" panose="02010600040101010101" charset="-122"/>
                <a:ea typeface="华文细黑" panose="02010600040101010101" charset="-122"/>
                <a:cs typeface="华文细黑" panose="02010600040101010101" charset="-122"/>
              </a:rPr>
              <a:t>—</a:t>
            </a:r>
            <a:r>
              <a:rPr lang="en-US" altLang="zh-TW" sz="2000" b="1" dirty="0">
                <a:latin typeface="华文细黑" panose="02010600040101010101" charset="-122"/>
                <a:ea typeface="华文细黑" panose="02010600040101010101" charset="-122"/>
                <a:cs typeface="华文细黑" panose="02010600040101010101" charset="-122"/>
              </a:rPr>
              <a:t>—</a:t>
            </a:r>
            <a:r>
              <a:rPr lang="zh-CN" altLang="en-US" sz="2000" b="1" dirty="0">
                <a:latin typeface="华文细黑" panose="02010600040101010101" charset="-122"/>
                <a:ea typeface="华文细黑" panose="02010600040101010101" charset="-122"/>
                <a:cs typeface="华文细黑" panose="02010600040101010101" charset="-122"/>
              </a:rPr>
              <a:t>习近平在纪念孙中山先生诞辰</a:t>
            </a:r>
            <a:r>
              <a:rPr lang="en-US" altLang="zh-CN" sz="2000" b="1" dirty="0">
                <a:latin typeface="华文细黑" panose="02010600040101010101" charset="-122"/>
                <a:ea typeface="华文细黑" panose="02010600040101010101" charset="-122"/>
                <a:cs typeface="华文细黑" panose="02010600040101010101" charset="-122"/>
              </a:rPr>
              <a:t>150</a:t>
            </a:r>
            <a:r>
              <a:rPr lang="zh-CN" altLang="en-US" sz="2000" b="1" dirty="0">
                <a:latin typeface="华文细黑" panose="02010600040101010101" charset="-122"/>
                <a:ea typeface="华文细黑" panose="02010600040101010101" charset="-122"/>
                <a:cs typeface="华文细黑" panose="02010600040101010101" charset="-122"/>
              </a:rPr>
              <a:t>周年大会上的讲话</a:t>
            </a:r>
            <a:endParaRPr kumimoji="1" lang="zh-TW" altLang="en-US" sz="2000" b="1" dirty="0">
              <a:latin typeface="华文细黑" panose="02010600040101010101" charset="-122"/>
              <a:ea typeface="华文细黑" panose="02010600040101010101" charset="-122"/>
              <a:cs typeface="华文细黑" panose="02010600040101010101" charset="-122"/>
            </a:endParaRPr>
          </a:p>
          <a:p>
            <a:endParaRPr kumimoji="1" lang="zh-TW" altLang="en-US" sz="2000" b="1" dirty="0">
              <a:latin typeface="华文细黑" panose="02010600040101010101" charset="-122"/>
              <a:ea typeface="华文细黑" panose="02010600040101010101" charset="-122"/>
              <a:cs typeface="华文细黑" panose="02010600040101010101" charset="-122"/>
            </a:endParaRPr>
          </a:p>
        </p:txBody>
      </p:sp>
      <p:pic>
        <p:nvPicPr>
          <p:cNvPr id="5" name="圖片 4" descr="讲话.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6075" y="283210"/>
            <a:ext cx="2566035" cy="2485390"/>
          </a:xfrm>
          <a:prstGeom prst="rect">
            <a:avLst/>
          </a:prstGeom>
        </p:spPr>
      </p:pic>
    </p:spTree>
    <p:extLst>
      <p:ext uri="{BB962C8B-B14F-4D97-AF65-F5344CB8AC3E}">
        <p14:creationId xmlns:p14="http://schemas.microsoft.com/office/powerpoint/2010/main" val="18422142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WordArt 2"/>
          <p:cNvSpPr>
            <a:spLocks noChangeArrowheads="1" noChangeShapeType="1"/>
          </p:cNvSpPr>
          <p:nvPr/>
        </p:nvSpPr>
        <p:spPr bwMode="auto">
          <a:xfrm>
            <a:off x="396875" y="765175"/>
            <a:ext cx="1828800" cy="520700"/>
          </a:xfrm>
          <a:prstGeom prst="rect">
            <a:avLst/>
          </a:prstGeom>
        </p:spPr>
        <p:txBody>
          <a:bodyPr wrap="none" fromWordArt="1">
            <a:prstTxWarp prst="textPlain">
              <a:avLst>
                <a:gd name="adj" fmla="val 50000"/>
              </a:avLst>
            </a:prstTxWarp>
          </a:bodyPr>
          <a:lstStyle/>
          <a:p>
            <a:pPr algn="ctr"/>
            <a:r>
              <a:rPr lang="zh-CN" altLang="en-US" sz="3600" kern="1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课堂练习</a:t>
            </a:r>
          </a:p>
        </p:txBody>
      </p:sp>
      <p:sp>
        <p:nvSpPr>
          <p:cNvPr id="40963" name="Text Box 3"/>
          <p:cNvSpPr txBox="1">
            <a:spLocks noChangeArrowheads="1"/>
          </p:cNvSpPr>
          <p:nvPr/>
        </p:nvSpPr>
        <p:spPr bwMode="auto">
          <a:xfrm>
            <a:off x="323850" y="1557338"/>
            <a:ext cx="849630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t>1．辛亥革命的爆发是各种因素综合作用的结果。下列有关辛亥革命爆发原因的表述，正确的是</a:t>
            </a:r>
          </a:p>
          <a:p>
            <a:r>
              <a:rPr lang="zh-CN" altLang="en-US" sz="2400"/>
              <a:t>①民族危机的日益加深　          </a:t>
            </a:r>
          </a:p>
          <a:p>
            <a:r>
              <a:rPr lang="zh-CN" altLang="en-US" sz="2400"/>
              <a:t>②清政府已日益成为帝国主义侵略的工具　</a:t>
            </a:r>
          </a:p>
          <a:p>
            <a:r>
              <a:rPr lang="zh-CN" altLang="en-US" sz="2400"/>
              <a:t>③资产阶级民主革命思想的传播　</a:t>
            </a:r>
          </a:p>
          <a:p>
            <a:r>
              <a:rPr lang="zh-CN" altLang="en-US" sz="2400"/>
              <a:t>④资产阶级革命政党和团体的成立</a:t>
            </a:r>
          </a:p>
          <a:p>
            <a:r>
              <a:rPr lang="zh-CN" altLang="en-US" sz="2400"/>
              <a:t>　A．①②③        B．②③④        C．①②④      D．①②③④</a:t>
            </a:r>
          </a:p>
        </p:txBody>
      </p:sp>
      <p:sp>
        <p:nvSpPr>
          <p:cNvPr id="40964" name="Text Box 4"/>
          <p:cNvSpPr txBox="1">
            <a:spLocks noChangeArrowheads="1"/>
          </p:cNvSpPr>
          <p:nvPr/>
        </p:nvSpPr>
        <p:spPr bwMode="auto">
          <a:xfrm>
            <a:off x="396875" y="4652963"/>
            <a:ext cx="828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t> 解析：①②是辛亥革命爆发的必要性因素，③④是辛亥革命爆发的可能性因素， 选</a:t>
            </a:r>
            <a:r>
              <a:rPr lang="zh-CN" altLang="en-US"/>
              <a:t> </a:t>
            </a:r>
            <a:r>
              <a:rPr lang="zh-CN" altLang="en-US" sz="2400"/>
              <a:t> D 。</a:t>
            </a:r>
          </a:p>
        </p:txBody>
      </p:sp>
    </p:spTree>
    <p:extLst>
      <p:ext uri="{BB962C8B-B14F-4D97-AF65-F5344CB8AC3E}">
        <p14:creationId xmlns:p14="http://schemas.microsoft.com/office/powerpoint/2010/main" val="1760248640"/>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additive="base">
                                        <p:cTn id="7" dur="500" fill="hold"/>
                                        <p:tgtEl>
                                          <p:spTgt spid="40962"/>
                                        </p:tgtEl>
                                        <p:attrNameLst>
                                          <p:attrName>ppt_x</p:attrName>
                                        </p:attrNameLst>
                                      </p:cBhvr>
                                      <p:tavLst>
                                        <p:tav tm="0">
                                          <p:val>
                                            <p:strVal val="#ppt_x"/>
                                          </p:val>
                                        </p:tav>
                                        <p:tav tm="100000">
                                          <p:val>
                                            <p:strVal val="#ppt_x"/>
                                          </p:val>
                                        </p:tav>
                                      </p:tavLst>
                                    </p:anim>
                                    <p:anim calcmode="lin" valueType="num">
                                      <p:cBhvr additive="base">
                                        <p:cTn id="8" dur="500" fill="hold"/>
                                        <p:tgtEl>
                                          <p:spTgt spid="4096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0963"/>
                                        </p:tgtEl>
                                        <p:attrNameLst>
                                          <p:attrName>style.visibility</p:attrName>
                                        </p:attrNameLst>
                                      </p:cBhvr>
                                      <p:to>
                                        <p:strVal val="visible"/>
                                      </p:to>
                                    </p:set>
                                    <p:animEffect transition="in" filter="box(in)">
                                      <p:cBhvr>
                                        <p:cTn id="13" dur="500"/>
                                        <p:tgtEl>
                                          <p:spTgt spid="4096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0964"/>
                                        </p:tgtEl>
                                        <p:attrNameLst>
                                          <p:attrName>style.visibility</p:attrName>
                                        </p:attrNameLst>
                                      </p:cBhvr>
                                      <p:to>
                                        <p:strVal val="visible"/>
                                      </p:to>
                                    </p:set>
                                    <p:animEffect transition="in" filter="checkerboard(across)">
                                      <p:cBhvr>
                                        <p:cTn id="18"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nimBg="1"/>
      <p:bldP spid="40963" grpId="0" bldLvl="0" autoUpdateAnimBg="0"/>
      <p:bldP spid="40964" grpId="0" bldLvl="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179388" y="908050"/>
            <a:ext cx="8713787" cy="265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t>2．某位导演准备拍电视连续剧《孙中山》时，需要为《中华民国临时约法》的诞生写一段“画外音”，如果要你为下列材料把关，你看哪一项不合适</a:t>
            </a:r>
          </a:p>
          <a:p>
            <a:r>
              <a:rPr lang="zh-CN" altLang="en-US" sz="2400"/>
              <a:t>　A．它是中国第一部资产阶级宪法</a:t>
            </a:r>
          </a:p>
          <a:p>
            <a:r>
              <a:rPr lang="zh-CN" altLang="en-US" sz="2400"/>
              <a:t>　B．它体现了资产阶级的革命性和民主性</a:t>
            </a:r>
          </a:p>
          <a:p>
            <a:r>
              <a:rPr lang="zh-CN" altLang="en-US" sz="2400"/>
              <a:t>　C．它特别规定总统制与三权分立的原则</a:t>
            </a:r>
          </a:p>
          <a:p>
            <a:r>
              <a:rPr lang="zh-CN" altLang="en-US" sz="2400"/>
              <a:t>　D．它是借鉴西方资本主义国家宪法的基本精神和原则制定的</a:t>
            </a:r>
          </a:p>
        </p:txBody>
      </p:sp>
      <p:sp>
        <p:nvSpPr>
          <p:cNvPr id="41987" name="Text Box 3"/>
          <p:cNvSpPr txBox="1">
            <a:spLocks noChangeArrowheads="1"/>
          </p:cNvSpPr>
          <p:nvPr/>
        </p:nvSpPr>
        <p:spPr bwMode="auto">
          <a:xfrm>
            <a:off x="396875" y="4292600"/>
            <a:ext cx="7993063"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t>解析：本题考查《中华民国临时约法》，为了限制袁世凯的权力，临时约法特别规定实行责任内阁制而非总统制，故C项的说法是不符合史实的，选C  。</a:t>
            </a:r>
          </a:p>
        </p:txBody>
      </p:sp>
    </p:spTree>
    <p:extLst>
      <p:ext uri="{BB962C8B-B14F-4D97-AF65-F5344CB8AC3E}">
        <p14:creationId xmlns:p14="http://schemas.microsoft.com/office/powerpoint/2010/main" val="1535308570"/>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 calcmode="lin" valueType="num">
                                      <p:cBhvr additive="base">
                                        <p:cTn id="7" dur="500" fill="hold"/>
                                        <p:tgtEl>
                                          <p:spTgt spid="41986"/>
                                        </p:tgtEl>
                                        <p:attrNameLst>
                                          <p:attrName>ppt_x</p:attrName>
                                        </p:attrNameLst>
                                      </p:cBhvr>
                                      <p:tavLst>
                                        <p:tav tm="0">
                                          <p:val>
                                            <p:strVal val="#ppt_x"/>
                                          </p:val>
                                        </p:tav>
                                        <p:tav tm="100000">
                                          <p:val>
                                            <p:strVal val="#ppt_x"/>
                                          </p:val>
                                        </p:tav>
                                      </p:tavLst>
                                    </p:anim>
                                    <p:anim calcmode="lin" valueType="num">
                                      <p:cBhvr additive="base">
                                        <p:cTn id="8" dur="500" fill="hold"/>
                                        <p:tgtEl>
                                          <p:spTgt spid="4198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1987"/>
                                        </p:tgtEl>
                                        <p:attrNameLst>
                                          <p:attrName>style.visibility</p:attrName>
                                        </p:attrNameLst>
                                      </p:cBhvr>
                                      <p:to>
                                        <p:strVal val="visible"/>
                                      </p:to>
                                    </p:set>
                                    <p:animEffect transition="in" filter="blinds(horizontal)">
                                      <p:cBhvr>
                                        <p:cTn id="13" dur="500"/>
                                        <p:tgtEl>
                                          <p:spTgt spid="4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ldLvl="0" autoUpdateAnimBg="0"/>
      <p:bldP spid="41987" grpId="0" bldLvl="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396875" y="765175"/>
            <a:ext cx="8424863" cy="338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t>3．历史学习小组讨论题：“为什么说辛亥革命为中国的进步打开了闸门，谱写了古老中国发展进步的历史新篇章？”以下是几位同学的发言，其中看法既正确又全面的同学是</a:t>
            </a:r>
          </a:p>
          <a:p>
            <a:r>
              <a:rPr lang="zh-CN" altLang="en-US" sz="2400"/>
              <a:t>　甲同学：辛亥革命完成了资产阶级民主革命的任务</a:t>
            </a:r>
          </a:p>
          <a:p>
            <a:r>
              <a:rPr lang="zh-CN" altLang="en-US" sz="2400"/>
              <a:t>　乙同学：辛亥革命推翻了中国的封建君主专制制度</a:t>
            </a:r>
          </a:p>
          <a:p>
            <a:r>
              <a:rPr lang="zh-CN" altLang="en-US" sz="2400"/>
              <a:t>　丙同学：辛亥革命使中国社会习俗发生了巨大变化</a:t>
            </a:r>
          </a:p>
          <a:p>
            <a:r>
              <a:rPr lang="zh-CN" altLang="en-US" sz="2400"/>
              <a:t>　丁同学：辛亥革命推进了中国民主进程和社会近代化</a:t>
            </a:r>
          </a:p>
          <a:p>
            <a:r>
              <a:rPr lang="zh-CN" altLang="en-US" sz="2400"/>
              <a:t>　A．甲同学      	B．乙同学      </a:t>
            </a:r>
          </a:p>
          <a:p>
            <a:r>
              <a:rPr lang="zh-CN" altLang="en-US" sz="2400"/>
              <a:t>   C．丙同学      	D．丁同学</a:t>
            </a:r>
          </a:p>
        </p:txBody>
      </p:sp>
      <p:sp>
        <p:nvSpPr>
          <p:cNvPr id="43011" name="Text Box 3"/>
          <p:cNvSpPr txBox="1">
            <a:spLocks noChangeArrowheads="1"/>
          </p:cNvSpPr>
          <p:nvPr/>
        </p:nvSpPr>
        <p:spPr bwMode="auto">
          <a:xfrm>
            <a:off x="323850" y="4365625"/>
            <a:ext cx="78486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a:t> </a:t>
            </a:r>
            <a:r>
              <a:rPr lang="zh-CN" altLang="en-US" sz="2400"/>
              <a:t>解析：本题考查学生的分析理解能力。从题干可知辛亥革命推动了中国民主进程和社会近代化的说法最为正确与全面，选 D。</a:t>
            </a:r>
          </a:p>
        </p:txBody>
      </p:sp>
    </p:spTree>
    <p:extLst>
      <p:ext uri="{BB962C8B-B14F-4D97-AF65-F5344CB8AC3E}">
        <p14:creationId xmlns:p14="http://schemas.microsoft.com/office/powerpoint/2010/main" val="66075928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additive="base">
                                        <p:cTn id="7" dur="500" fill="hold"/>
                                        <p:tgtEl>
                                          <p:spTgt spid="43010"/>
                                        </p:tgtEl>
                                        <p:attrNameLst>
                                          <p:attrName>ppt_x</p:attrName>
                                        </p:attrNameLst>
                                      </p:cBhvr>
                                      <p:tavLst>
                                        <p:tav tm="0">
                                          <p:val>
                                            <p:strVal val="#ppt_x"/>
                                          </p:val>
                                        </p:tav>
                                        <p:tav tm="100000">
                                          <p:val>
                                            <p:strVal val="#ppt_x"/>
                                          </p:val>
                                        </p:tav>
                                      </p:tavLst>
                                    </p:anim>
                                    <p:anim calcmode="lin" valueType="num">
                                      <p:cBhvr additive="base">
                                        <p:cTn id="8" dur="500" fill="hold"/>
                                        <p:tgtEl>
                                          <p:spTgt spid="430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3011"/>
                                        </p:tgtEl>
                                        <p:attrNameLst>
                                          <p:attrName>style.visibility</p:attrName>
                                        </p:attrNameLst>
                                      </p:cBhvr>
                                      <p:to>
                                        <p:strVal val="visible"/>
                                      </p:to>
                                    </p:set>
                                    <p:animEffect transition="in" filter="box(in)">
                                      <p:cBhvr>
                                        <p:cTn id="13" dur="500"/>
                                        <p:tgtEl>
                                          <p:spTgt spid="430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ldLvl="0" autoUpdateAnimBg="0"/>
      <p:bldP spid="43011" grpId="0" bldLvl="0" autoUpdateAnimBg="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2775</Words>
  <Application>Microsoft Office PowerPoint</Application>
  <PresentationFormat>全屏显示(4:3)</PresentationFormat>
  <Paragraphs>188</Paragraphs>
  <Slides>37</Slides>
  <Notes>1</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37</vt:i4>
      </vt:variant>
    </vt:vector>
  </HeadingPairs>
  <TitlesOfParts>
    <vt:vector size="39" baseType="lpstr">
      <vt:lpstr>Office 主题</vt:lpstr>
      <vt:lpstr>Bitmap Image</vt:lpstr>
      <vt:lpstr>PowerPoint 演示文稿</vt:lpstr>
      <vt:lpstr>PowerPoint 演示文稿</vt:lpstr>
      <vt:lpstr>PowerPoint 演示文稿</vt:lpstr>
      <vt:lpstr>PowerPoint 演示文稿</vt:lpstr>
      <vt:lpstr>PowerPoint 演示文稿</vt:lpstr>
      <vt:lpstr>清政府的“自救”</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Sangfor</cp:lastModifiedBy>
  <cp:revision>4</cp:revision>
  <dcterms:created xsi:type="dcterms:W3CDTF">2019-11-05T08:58:11Z</dcterms:created>
  <dcterms:modified xsi:type="dcterms:W3CDTF">2019-11-05T09:03:05Z</dcterms:modified>
</cp:coreProperties>
</file>