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7" r:id="rId3"/>
    <p:sldId id="319" r:id="rId4"/>
    <p:sldId id="256" r:id="rId5"/>
    <p:sldId id="291" r:id="rId6"/>
    <p:sldId id="258" r:id="rId7"/>
    <p:sldId id="288" r:id="rId8"/>
    <p:sldId id="259" r:id="rId9"/>
    <p:sldId id="278" r:id="rId10"/>
    <p:sldId id="279" r:id="rId12"/>
    <p:sldId id="281" r:id="rId13"/>
    <p:sldId id="282" r:id="rId14"/>
    <p:sldId id="280" r:id="rId15"/>
    <p:sldId id="320" r:id="rId16"/>
    <p:sldId id="285" r:id="rId17"/>
    <p:sldId id="286" r:id="rId18"/>
    <p:sldId id="283" r:id="rId19"/>
    <p:sldId id="287" r:id="rId20"/>
    <p:sldId id="260" r:id="rId21"/>
    <p:sldId id="262" r:id="rId22"/>
    <p:sldId id="263" r:id="rId23"/>
    <p:sldId id="264" r:id="rId24"/>
    <p:sldId id="266" r:id="rId25"/>
    <p:sldId id="265" r:id="rId26"/>
    <p:sldId id="269" r:id="rId27"/>
    <p:sldId id="349" r:id="rId28"/>
    <p:sldId id="267" r:id="rId29"/>
    <p:sldId id="268" r:id="rId30"/>
    <p:sldId id="270" r:id="rId31"/>
    <p:sldId id="271" r:id="rId32"/>
    <p:sldId id="272" r:id="rId33"/>
    <p:sldId id="273" r:id="rId34"/>
    <p:sldId id="274" r:id="rId3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特别工作室" initials="特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21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819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860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870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880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12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819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>
              <a:buClrTx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1506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7.xml"/><Relationship Id="rId5" Type="http://schemas.openxmlformats.org/officeDocument/2006/relationships/hyperlink" Target="97&#25402;&#36827;&#22823;&#21035;&#23665;.rm" TargetMode="External"/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hyperlink" Target="97&#25402;&#36827;&#22823;&#21035;&#23665;.rm" TargetMode="Externa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16.png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0.png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1.png"/><Relationship Id="rId2" Type="http://schemas.microsoft.com/office/2007/relationships/media" Target="file:///D:\&#21016;&#38597;&#23143;\2017-2018&#23398;&#24180;\&#20843;&#24180;&#32423;&#19978;&#20876;\&#35270;&#39057;\&#20154;&#27665;&#35299;&#25918;&#20891;&#21344;&#39046;&#21335;&#20140;%5b&#27969;&#30021;&#29256;%5d.flv" TargetMode="External"/><Relationship Id="rId1" Type="http://schemas.openxmlformats.org/officeDocument/2006/relationships/video" Target="file:///D:\&#21016;&#38597;&#23143;\2017-2018&#23398;&#24180;\&#20843;&#24180;&#32423;&#19978;&#20876;\&#35270;&#39057;\&#20154;&#27665;&#35299;&#25918;&#20891;&#21344;&#39046;&#21335;&#20140;%5b&#27969;&#30021;&#29256;%5d.flv" TargetMode="Externa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png"/><Relationship Id="rId8" Type="http://schemas.openxmlformats.org/officeDocument/2006/relationships/image" Target="../media/image49.png"/><Relationship Id="rId7" Type="http://schemas.openxmlformats.org/officeDocument/2006/relationships/image" Target="../media/image48.png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9" Type="http://schemas.openxmlformats.org/officeDocument/2006/relationships/notesSlide" Target="../notesSlides/notesSlide7.xml"/><Relationship Id="rId18" Type="http://schemas.openxmlformats.org/officeDocument/2006/relationships/slideLayout" Target="../slideLayouts/slideLayout7.xml"/><Relationship Id="rId17" Type="http://schemas.openxmlformats.org/officeDocument/2006/relationships/audio" Target="../media/audio2.wav"/><Relationship Id="rId16" Type="http://schemas.openxmlformats.org/officeDocument/2006/relationships/image" Target="../media/image57.jpeg"/><Relationship Id="rId15" Type="http://schemas.openxmlformats.org/officeDocument/2006/relationships/image" Target="../media/image56.png"/><Relationship Id="rId14" Type="http://schemas.openxmlformats.org/officeDocument/2006/relationships/image" Target="../media/image55.png"/><Relationship Id="rId13" Type="http://schemas.openxmlformats.org/officeDocument/2006/relationships/image" Target="../media/image54.png"/><Relationship Id="rId12" Type="http://schemas.openxmlformats.org/officeDocument/2006/relationships/image" Target="../media/image53.png"/><Relationship Id="rId11" Type="http://schemas.openxmlformats.org/officeDocument/2006/relationships/image" Target="../media/image52.png"/><Relationship Id="rId10" Type="http://schemas.openxmlformats.org/officeDocument/2006/relationships/image" Target="../media/image51.png"/><Relationship Id="rId1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6675" y="65405"/>
            <a:ext cx="6511290" cy="700405"/>
          </a:xfrm>
        </p:spPr>
        <p:txBody>
          <a:bodyPr/>
          <a:p>
            <a:r>
              <a:rPr lang="zh-CN" altLang="en-US" sz="3600"/>
              <a:t>第七单元 解放战争</a:t>
            </a:r>
            <a:endParaRPr lang="zh-CN" altLang="en-US" sz="360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9535" y="939165"/>
            <a:ext cx="9913620" cy="1482090"/>
          </a:xfrm>
        </p:spPr>
        <p:txBody>
          <a:bodyPr>
            <a:normAutofit/>
          </a:bodyPr>
          <a:p>
            <a:r>
              <a:rPr lang="zh-CN" altLang="en-US" sz="6000"/>
              <a:t>第</a:t>
            </a:r>
            <a:r>
              <a:rPr lang="en-US" altLang="zh-CN" sz="6000"/>
              <a:t>24</a:t>
            </a:r>
            <a:r>
              <a:rPr lang="zh-CN" altLang="en-US" sz="6000"/>
              <a:t>课  人民解放战争的胜利</a:t>
            </a:r>
            <a:endParaRPr lang="zh-CN" altLang="en-US" sz="6000"/>
          </a:p>
        </p:txBody>
      </p:sp>
      <p:pic>
        <p:nvPicPr>
          <p:cNvPr id="47107" name="图片 8195" descr="pjzy-jiniangua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150" y="1944370"/>
            <a:ext cx="10760075" cy="4457700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79755" y="873125"/>
            <a:ext cx="1103249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1946</a:t>
            </a:r>
            <a:r>
              <a:rPr lang="zh-CN" altLang="en-US" sz="3600" b="1">
                <a:solidFill>
                  <a:srgbClr val="FF0000"/>
                </a:solidFill>
              </a:rPr>
              <a:t>年</a:t>
            </a:r>
            <a:r>
              <a:rPr lang="en-US" altLang="zh-CN" sz="3600" b="1">
                <a:solidFill>
                  <a:srgbClr val="FF0000"/>
                </a:solidFill>
              </a:rPr>
              <a:t>6</a:t>
            </a:r>
            <a:r>
              <a:rPr lang="zh-CN" altLang="en-US" sz="3600" b="1">
                <a:solidFill>
                  <a:srgbClr val="FF0000"/>
                </a:solidFill>
              </a:rPr>
              <a:t>月</a:t>
            </a:r>
            <a:r>
              <a:rPr lang="zh-CN" altLang="en-US" sz="3600" b="1"/>
              <a:t>，国民党进攻</a:t>
            </a:r>
            <a:r>
              <a:rPr lang="zh-CN" altLang="en-US" sz="3600" b="1">
                <a:solidFill>
                  <a:srgbClr val="FF0000"/>
                </a:solidFill>
              </a:rPr>
              <a:t>中原解放区</a:t>
            </a:r>
            <a:r>
              <a:rPr lang="zh-CN" altLang="en-US" sz="3600" b="1"/>
              <a:t>，</a:t>
            </a:r>
            <a:r>
              <a:rPr lang="zh-CN" altLang="en-US" sz="3600" b="1" u="sng">
                <a:solidFill>
                  <a:srgbClr val="0221C2"/>
                </a:solidFill>
              </a:rPr>
              <a:t>标志内战爆发</a:t>
            </a:r>
            <a:r>
              <a:rPr lang="zh-CN" altLang="en-US" sz="3600" b="1"/>
              <a:t>。</a:t>
            </a:r>
            <a:endParaRPr lang="en-US" altLang="zh-CN" sz="3600" b="1"/>
          </a:p>
          <a:p>
            <a:endParaRPr lang="zh-CN" altLang="en-US" sz="3600" b="1"/>
          </a:p>
          <a:p>
            <a:r>
              <a:rPr lang="zh-CN" altLang="en-US" sz="3600" b="1"/>
              <a:t>在内战期间，由</a:t>
            </a:r>
            <a:r>
              <a:rPr lang="zh-CN" altLang="en-US" sz="3600" b="1" u="sng">
                <a:solidFill>
                  <a:srgbClr val="FF0000"/>
                </a:solidFill>
              </a:rPr>
              <a:t>中国国民党</a:t>
            </a:r>
            <a:r>
              <a:rPr lang="zh-CN" altLang="en-US" sz="3600" b="1"/>
              <a:t>控制的区域叫作</a:t>
            </a:r>
            <a:r>
              <a:rPr lang="zh-CN" altLang="en-US" sz="3600" b="1">
                <a:solidFill>
                  <a:srgbClr val="0221C2"/>
                </a:solidFill>
              </a:rPr>
              <a:t>国统区</a:t>
            </a:r>
            <a:r>
              <a:rPr lang="zh-CN" altLang="en-US" sz="3600" b="1"/>
              <a:t>，；由</a:t>
            </a:r>
            <a:r>
              <a:rPr lang="zh-CN" altLang="en-US" sz="3600" b="1" u="sng">
                <a:solidFill>
                  <a:srgbClr val="FF0000"/>
                </a:solidFill>
              </a:rPr>
              <a:t>中国共产党</a:t>
            </a:r>
            <a:r>
              <a:rPr lang="zh-CN" altLang="en-US" sz="3600" b="1"/>
              <a:t>控制的区域被称作</a:t>
            </a:r>
            <a:r>
              <a:rPr lang="zh-CN" altLang="en-US" sz="3600" b="1">
                <a:solidFill>
                  <a:srgbClr val="0221C2"/>
                </a:solidFill>
              </a:rPr>
              <a:t>解放区</a:t>
            </a:r>
            <a:r>
              <a:rPr lang="zh-CN" altLang="en-US" sz="3600" b="1"/>
              <a:t>。</a:t>
            </a:r>
            <a:endParaRPr lang="zh-CN" altLang="en-US" sz="3600" b="1"/>
          </a:p>
          <a:p>
            <a:endParaRPr lang="zh-CN" altLang="en-US" sz="3600" b="1"/>
          </a:p>
          <a:p>
            <a:r>
              <a:rPr lang="zh-CN" altLang="en-US" sz="3600" b="1"/>
              <a:t>直至</a:t>
            </a:r>
            <a:r>
              <a:rPr lang="en-US" altLang="zh-CN" sz="3600" b="1"/>
              <a:t>1949</a:t>
            </a:r>
            <a:r>
              <a:rPr lang="zh-CN" altLang="en-US" sz="3600" b="1"/>
              <a:t>年10月1日，中华人民共和国正式成立，国统区和解放区二词才退出了历史的舞台。</a:t>
            </a:r>
            <a:endParaRPr lang="zh-CN" altLang="en-US" sz="3600" b="1"/>
          </a:p>
        </p:txBody>
      </p:sp>
      <p:sp>
        <p:nvSpPr>
          <p:cNvPr id="5" name="圆角矩形 4"/>
          <p:cNvSpPr/>
          <p:nvPr/>
        </p:nvSpPr>
        <p:spPr>
          <a:xfrm>
            <a:off x="332740" y="611505"/>
            <a:ext cx="2437130" cy="10223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506085" y="611505"/>
            <a:ext cx="2242185" cy="10223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38200" y="916305"/>
            <a:ext cx="10515600" cy="1325563"/>
          </a:xfrm>
        </p:spPr>
        <p:txBody>
          <a:bodyPr/>
          <a:p>
            <a:pPr algn="ctr"/>
            <a:r>
              <a:rPr lang="zh-CN" altLang="en-US" b="1"/>
              <a:t>中国共产党</a:t>
            </a:r>
            <a:r>
              <a:rPr lang="zh-CN" altLang="en-US" b="1">
                <a:solidFill>
                  <a:srgbClr val="0221C2"/>
                </a:solidFill>
              </a:rPr>
              <a:t>土地政策</a:t>
            </a:r>
            <a:r>
              <a:rPr lang="zh-CN" altLang="en-US" b="1"/>
              <a:t>回顾</a:t>
            </a:r>
            <a:endParaRPr lang="zh-CN" altLang="en-US" b="1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1625" y="2145030"/>
            <a:ext cx="4951730" cy="390715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438900" y="4224020"/>
            <a:ext cx="355092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6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减租减息</a:t>
            </a:r>
            <a:endParaRPr lang="zh-CN" altLang="en-US" sz="66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52440" y="2974340"/>
            <a:ext cx="5324475" cy="11068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66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抗日战争时期</a:t>
            </a:r>
            <a:endParaRPr lang="zh-CN" altLang="en-US" sz="66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211455" y="-5715"/>
            <a:ext cx="7419975" cy="922020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一、解放区的土地改革</a:t>
            </a:r>
            <a:endParaRPr kumimoji="0" lang="zh-CN" altLang="en-US" sz="54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0114" name="组合 90113"/>
          <p:cNvGrpSpPr/>
          <p:nvPr/>
        </p:nvGrpSpPr>
        <p:grpSpPr>
          <a:xfrm>
            <a:off x="6456363" y="2060575"/>
            <a:ext cx="4392612" cy="3563938"/>
            <a:chOff x="0" y="0"/>
            <a:chExt cx="2767" cy="2245"/>
          </a:xfrm>
        </p:grpSpPr>
        <p:sp>
          <p:nvSpPr>
            <p:cNvPr id="90115" name="椭圆 90114"/>
            <p:cNvSpPr/>
            <p:nvPr/>
          </p:nvSpPr>
          <p:spPr>
            <a:xfrm>
              <a:off x="0" y="0"/>
              <a:ext cx="2245" cy="224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0116" name="文本框 90115"/>
            <p:cNvSpPr txBox="1"/>
            <p:nvPr/>
          </p:nvSpPr>
          <p:spPr>
            <a:xfrm>
              <a:off x="1520" y="452"/>
              <a:ext cx="124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20-30%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0117" name="组合 90116"/>
          <p:cNvGrpSpPr/>
          <p:nvPr/>
        </p:nvGrpSpPr>
        <p:grpSpPr>
          <a:xfrm>
            <a:off x="2279650" y="1916113"/>
            <a:ext cx="3563938" cy="3563937"/>
            <a:chOff x="0" y="0"/>
            <a:chExt cx="2245" cy="2245"/>
          </a:xfrm>
        </p:grpSpPr>
        <p:sp>
          <p:nvSpPr>
            <p:cNvPr id="90118" name="椭圆 90117"/>
            <p:cNvSpPr/>
            <p:nvPr/>
          </p:nvSpPr>
          <p:spPr>
            <a:xfrm>
              <a:off x="0" y="0"/>
              <a:ext cx="2245" cy="224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0119" name="文本框 90118"/>
            <p:cNvSpPr txBox="1"/>
            <p:nvPr/>
          </p:nvSpPr>
          <p:spPr>
            <a:xfrm>
              <a:off x="680" y="1316"/>
              <a:ext cx="1089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3600">
                  <a:latin typeface="Arial" panose="020B0604020202020204" pitchFamily="34" charset="0"/>
                  <a:sym typeface="+mn-ea"/>
                </a:rPr>
                <a:t>˃</a:t>
              </a:r>
              <a:r>
                <a:rPr lang="en-US" altLang="zh-CN" sz="3600" b="1">
                  <a:latin typeface="Arial" panose="020B0604020202020204" pitchFamily="34" charset="0"/>
                  <a:ea typeface="宋体" panose="02010600030101010101" pitchFamily="2" charset="-122"/>
                </a:rPr>
                <a:t>90%</a:t>
              </a:r>
              <a:endParaRPr lang="en-US" altLang="zh-CN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0120" name="文本框 90119"/>
          <p:cNvSpPr txBox="1"/>
          <p:nvPr/>
        </p:nvSpPr>
        <p:spPr>
          <a:xfrm>
            <a:off x="7239000" y="1189355"/>
            <a:ext cx="34582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占有土地比例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1" name="文本框 90120"/>
          <p:cNvSpPr txBox="1"/>
          <p:nvPr/>
        </p:nvSpPr>
        <p:spPr>
          <a:xfrm>
            <a:off x="2007235" y="1189355"/>
            <a:ext cx="41097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所占农村人口比例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0122" name="组合 90121"/>
          <p:cNvGrpSpPr/>
          <p:nvPr/>
        </p:nvGrpSpPr>
        <p:grpSpPr>
          <a:xfrm>
            <a:off x="2208213" y="1917700"/>
            <a:ext cx="2208059" cy="1851025"/>
            <a:chOff x="0" y="0"/>
            <a:chExt cx="1392" cy="1167"/>
          </a:xfrm>
        </p:grpSpPr>
        <p:pic>
          <p:nvPicPr>
            <p:cNvPr id="90123" name="图片 90122" descr="5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81007F"/>
                </a:clrFrom>
                <a:clrTo>
                  <a:srgbClr val="81007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1180" cy="11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0124" name="文本框 90123"/>
            <p:cNvSpPr txBox="1"/>
            <p:nvPr/>
          </p:nvSpPr>
          <p:spPr>
            <a:xfrm>
              <a:off x="440" y="90"/>
              <a:ext cx="95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3200">
                  <a:latin typeface="Arial" panose="020B0604020202020204" pitchFamily="34" charset="0"/>
                  <a:sym typeface="+mn-ea"/>
                </a:rPr>
                <a:t>˂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10%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0125" name="组合 90124"/>
          <p:cNvGrpSpPr/>
          <p:nvPr/>
        </p:nvGrpSpPr>
        <p:grpSpPr>
          <a:xfrm>
            <a:off x="6383338" y="2060575"/>
            <a:ext cx="3662362" cy="3671888"/>
            <a:chOff x="0" y="0"/>
            <a:chExt cx="2307" cy="2313"/>
          </a:xfrm>
        </p:grpSpPr>
        <p:pic>
          <p:nvPicPr>
            <p:cNvPr id="90126" name="图片 90125" descr="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81007F"/>
                </a:clrFrom>
                <a:clrTo>
                  <a:srgbClr val="81007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2307" cy="231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0127" name="文本框 90126"/>
            <p:cNvSpPr txBox="1"/>
            <p:nvPr/>
          </p:nvSpPr>
          <p:spPr>
            <a:xfrm>
              <a:off x="137" y="1316"/>
              <a:ext cx="1587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ctr"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  <a:ea typeface="宋体" panose="02010600030101010101" pitchFamily="2" charset="-122"/>
                </a:rPr>
                <a:t>70-80%</a:t>
              </a:r>
              <a:endParaRPr lang="en-US" altLang="zh-CN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0128" name="文本框 90127"/>
          <p:cNvSpPr txBox="1"/>
          <p:nvPr/>
        </p:nvSpPr>
        <p:spPr>
          <a:xfrm>
            <a:off x="2711450" y="5589588"/>
            <a:ext cx="12969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地主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9" name="文本框 90128"/>
          <p:cNvSpPr txBox="1"/>
          <p:nvPr/>
        </p:nvSpPr>
        <p:spPr>
          <a:xfrm>
            <a:off x="2711450" y="6216650"/>
            <a:ext cx="12969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农民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0" name="矩形 90129"/>
          <p:cNvSpPr/>
          <p:nvPr/>
        </p:nvSpPr>
        <p:spPr>
          <a:xfrm>
            <a:off x="4079875" y="6426200"/>
            <a:ext cx="1008063" cy="431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0131" name="矩形 90130"/>
          <p:cNvSpPr/>
          <p:nvPr/>
        </p:nvSpPr>
        <p:spPr>
          <a:xfrm>
            <a:off x="4079875" y="5734050"/>
            <a:ext cx="1008063" cy="4318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0132" name="文本框 90131"/>
          <p:cNvSpPr txBox="1"/>
          <p:nvPr/>
        </p:nvSpPr>
        <p:spPr>
          <a:xfrm>
            <a:off x="1359535" y="504190"/>
            <a:ext cx="10166350" cy="5835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中国的土地制度极不合理。阅读课本</a:t>
            </a:r>
            <a:r>
              <a:rPr lang="en-US" altLang="zh-CN" sz="3200" b="1">
                <a:latin typeface="Arial" panose="020B0604020202020204" pitchFamily="34" charset="0"/>
                <a:ea typeface="黑体" panose="02010609060101010101" pitchFamily="49" charset="-122"/>
              </a:rPr>
              <a:t>115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页材料研读</a:t>
            </a:r>
            <a:endParaRPr lang="zh-CN" altLang="en-US" sz="32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6568441" y="1275715"/>
            <a:ext cx="569214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r>
              <a:rPr lang="en-US" altLang="zh-CN" sz="4800" b="1">
                <a:solidFill>
                  <a:srgbClr val="0221C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4800" b="1">
                <a:solidFill>
                  <a:srgbClr val="0221C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、文件：</a:t>
            </a:r>
            <a:endParaRPr lang="zh-CN" altLang="en-US" sz="4800" b="1">
              <a:solidFill>
                <a:srgbClr val="0221C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《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中国土地法大纲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》</a:t>
            </a:r>
            <a:endParaRPr lang="zh-CN" altLang="en-US" sz="4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62800" y="2925445"/>
            <a:ext cx="450405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/>
              <a:t>时间：</a:t>
            </a:r>
            <a:endParaRPr lang="zh-CN" altLang="en-US" sz="4400" b="1"/>
          </a:p>
        </p:txBody>
      </p:sp>
      <p:sp>
        <p:nvSpPr>
          <p:cNvPr id="9" name="矩形 8"/>
          <p:cNvSpPr/>
          <p:nvPr/>
        </p:nvSpPr>
        <p:spPr>
          <a:xfrm>
            <a:off x="8656956" y="2925445"/>
            <a:ext cx="187706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1947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年</a:t>
            </a:r>
            <a:endParaRPr lang="zh-CN" altLang="en-US" sz="44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370" y="995045"/>
            <a:ext cx="6137275" cy="5826760"/>
          </a:xfrm>
          <a:prstGeom prst="rect">
            <a:avLst/>
          </a:prstGeom>
        </p:spPr>
      </p:pic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222250" y="-5715"/>
            <a:ext cx="7419975" cy="922020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一、解放区的土地改革</a:t>
            </a:r>
            <a:endParaRPr kumimoji="0" lang="zh-CN" altLang="en-US" sz="54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文本框 9"/>
          <p:cNvSpPr txBox="1"/>
          <p:nvPr/>
        </p:nvSpPr>
        <p:spPr>
          <a:xfrm>
            <a:off x="689610" y="1301115"/>
            <a:ext cx="11496040" cy="13220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p>
            <a:r>
              <a:rPr lang="en-US" altLang="zh-CN" sz="4000" b="1"/>
              <a:t>1</a:t>
            </a:r>
            <a:r>
              <a:rPr lang="zh-CN" altLang="en-US" sz="4000" b="1"/>
              <a:t>、没收地主土地，</a:t>
            </a:r>
            <a:r>
              <a:rPr lang="zh-CN" altLang="en-US" sz="4000" b="1">
                <a:solidFill>
                  <a:srgbClr val="FF0000"/>
                </a:solidFill>
              </a:rPr>
              <a:t>废除封建剥削的土地制度</a:t>
            </a:r>
            <a:r>
              <a:rPr lang="zh-CN" altLang="en-US" sz="4000" b="1"/>
              <a:t>。</a:t>
            </a:r>
            <a:endParaRPr lang="zh-CN" altLang="en-US" sz="4000" b="1"/>
          </a:p>
          <a:p>
            <a:r>
              <a:rPr lang="en-US" altLang="zh-CN" sz="4000" b="1"/>
              <a:t>2</a:t>
            </a:r>
            <a:r>
              <a:rPr lang="zh-CN" altLang="en-US" sz="4000" b="1"/>
              <a:t>、实行</a:t>
            </a:r>
            <a:r>
              <a:rPr lang="zh-CN" altLang="en-US" sz="4000" b="1">
                <a:solidFill>
                  <a:srgbClr val="FF0000"/>
                </a:solidFill>
              </a:rPr>
              <a:t>耕者有其田</a:t>
            </a:r>
            <a:r>
              <a:rPr lang="zh-CN" altLang="en-US" sz="4000" b="1"/>
              <a:t>，按照农村人口平均分配土地。</a:t>
            </a:r>
            <a:endParaRPr lang="zh-CN" altLang="en-US" sz="4000" b="1"/>
          </a:p>
        </p:txBody>
      </p:sp>
      <p:sp>
        <p:nvSpPr>
          <p:cNvPr id="7" name="矩形 6"/>
          <p:cNvSpPr/>
          <p:nvPr/>
        </p:nvSpPr>
        <p:spPr>
          <a:xfrm>
            <a:off x="1560196" y="372745"/>
            <a:ext cx="752856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《</a:t>
            </a:r>
            <a:r>
              <a:rPr lang="zh-CN" altLang="en-US" sz="4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中国土地法大纲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》</a:t>
            </a:r>
            <a:r>
              <a:rPr lang="zh-CN" altLang="en-US" sz="4800" b="1">
                <a:sym typeface="+mn-ea"/>
              </a:rPr>
              <a:t>内容：</a:t>
            </a:r>
            <a:endParaRPr lang="zh-CN" altLang="en-US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5710" y="2755265"/>
            <a:ext cx="7597775" cy="403352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97840" y="4119880"/>
            <a:ext cx="11195685" cy="1938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4000" b="1"/>
              <a:t>材料：原热河有80%的地区农民共分得土地240万亩;冀南、冀东、渤海地区，经过土地改革运动，贫雇农均获得了大量土地财产。</a:t>
            </a:r>
            <a:endParaRPr lang="zh-CN" altLang="en-US" sz="4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7" grpId="0"/>
      <p:bldP spid="2" grpId="0" bldLvl="0" animBg="1"/>
      <p:bldP spid="2" grpId="1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0840" y="626745"/>
            <a:ext cx="11809730" cy="5941060"/>
          </a:xfrm>
        </p:spPr>
        <p:txBody>
          <a:bodyPr>
            <a:noAutofit/>
          </a:bodyPr>
          <a:p>
            <a:endParaRPr lang="zh-CN" altLang="en-US" sz="25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3600" b="1">
                <a:solidFill>
                  <a:srgbClr val="0221C2"/>
                </a:solidFill>
              </a:rPr>
              <a:t>2</a:t>
            </a:r>
            <a:r>
              <a:rPr lang="zh-CN" altLang="en-US" sz="3600" b="1">
                <a:solidFill>
                  <a:srgbClr val="0221C2"/>
                </a:solidFill>
              </a:rPr>
              <a:t>、总路线：</a:t>
            </a:r>
            <a:endParaRPr lang="zh-CN" altLang="en-US" sz="3600" b="1">
              <a:solidFill>
                <a:srgbClr val="0221C2"/>
              </a:solidFill>
            </a:endParaRPr>
          </a:p>
          <a:p>
            <a:r>
              <a:rPr lang="zh-CN" altLang="en-US" sz="3600" b="1"/>
              <a:t>依靠                 ，团结             ，有步骤地、有分别地消灭封建性剥削的土地制度，发展农业生产。</a:t>
            </a:r>
            <a:endParaRPr lang="zh-CN" altLang="en-US" sz="3600" b="1"/>
          </a:p>
          <a:p>
            <a:pPr marL="0" indent="0">
              <a:buNone/>
            </a:pPr>
            <a:r>
              <a:rPr lang="en-US" altLang="zh-CN" sz="3600" b="1">
                <a:solidFill>
                  <a:srgbClr val="0221C2"/>
                </a:solidFill>
              </a:rPr>
              <a:t>3</a:t>
            </a:r>
            <a:r>
              <a:rPr lang="zh-CN" altLang="en-US" sz="3600" b="1">
                <a:solidFill>
                  <a:srgbClr val="0221C2"/>
                </a:solidFill>
              </a:rPr>
              <a:t>、结果：</a:t>
            </a:r>
            <a:endParaRPr lang="zh-CN" altLang="en-US" sz="3600" b="1">
              <a:solidFill>
                <a:srgbClr val="0221C2"/>
              </a:solidFill>
            </a:endParaRPr>
          </a:p>
          <a:p>
            <a:r>
              <a:rPr lang="zh-CN" altLang="en-US" sz="3600" b="1"/>
              <a:t>解放区的土地改革，使农村的阶级关系和土地占有状况发生了根本性变化。</a:t>
            </a:r>
            <a:endParaRPr lang="zh-CN" altLang="en-US" sz="3600" b="1"/>
          </a:p>
          <a:p>
            <a:pPr marL="0" indent="0">
              <a:buNone/>
            </a:pPr>
            <a:r>
              <a:rPr lang="en-US" altLang="zh-CN" sz="3600" b="1">
                <a:solidFill>
                  <a:srgbClr val="0221C2"/>
                </a:solidFill>
              </a:rPr>
              <a:t>4</a:t>
            </a:r>
            <a:r>
              <a:rPr lang="zh-CN" altLang="en-US" sz="3600" b="1">
                <a:solidFill>
                  <a:srgbClr val="0221C2"/>
                </a:solidFill>
              </a:rPr>
              <a:t>、意义：</a:t>
            </a:r>
            <a:endParaRPr lang="zh-CN" altLang="en-US" sz="3600" b="1">
              <a:solidFill>
                <a:srgbClr val="0221C2"/>
              </a:solidFill>
            </a:endParaRPr>
          </a:p>
          <a:p>
            <a:r>
              <a:rPr lang="zh-CN" altLang="en-US" sz="3600" b="1">
                <a:solidFill>
                  <a:srgbClr val="FF0000"/>
                </a:solidFill>
              </a:rPr>
              <a:t>激发</a:t>
            </a:r>
            <a:r>
              <a:rPr lang="zh-CN" altLang="en-US" sz="3600" b="1"/>
              <a:t>了农民革命和生产的</a:t>
            </a:r>
            <a:r>
              <a:rPr lang="zh-CN" altLang="en-US" sz="3600" b="1">
                <a:solidFill>
                  <a:srgbClr val="FF0000"/>
                </a:solidFill>
              </a:rPr>
              <a:t>积极性</a:t>
            </a:r>
            <a:endParaRPr lang="zh-CN" altLang="en-US" sz="3600" b="1">
              <a:solidFill>
                <a:srgbClr val="FF0000"/>
              </a:solidFill>
            </a:endParaRPr>
          </a:p>
          <a:p>
            <a:r>
              <a:rPr lang="zh-CN" altLang="en-US" sz="3600" b="1">
                <a:solidFill>
                  <a:srgbClr val="FF0000"/>
                </a:solidFill>
              </a:rPr>
              <a:t>为</a:t>
            </a:r>
            <a:r>
              <a:rPr lang="zh-CN" altLang="en-US" sz="3600" b="1"/>
              <a:t>人民解放战争的</a:t>
            </a:r>
            <a:r>
              <a:rPr lang="zh-CN" altLang="en-US" sz="3600" b="1">
                <a:solidFill>
                  <a:srgbClr val="FF0000"/>
                </a:solidFill>
              </a:rPr>
              <a:t>胜利提供</a:t>
            </a:r>
            <a:r>
              <a:rPr lang="zh-CN" altLang="en-US" sz="3600" b="1"/>
              <a:t>了重要的人力、物力</a:t>
            </a:r>
            <a:r>
              <a:rPr lang="zh-CN" altLang="en-US" sz="3600" b="1">
                <a:solidFill>
                  <a:srgbClr val="FF0000"/>
                </a:solidFill>
              </a:rPr>
              <a:t>保障</a:t>
            </a:r>
            <a:r>
              <a:rPr lang="zh-CN" altLang="en-US" sz="3600" b="1"/>
              <a:t>。</a:t>
            </a:r>
            <a:endParaRPr lang="zh-CN" altLang="en-US" sz="3600" b="1"/>
          </a:p>
        </p:txBody>
      </p:sp>
      <p:sp>
        <p:nvSpPr>
          <p:cNvPr id="4" name="矩形 3"/>
          <p:cNvSpPr/>
          <p:nvPr/>
        </p:nvSpPr>
        <p:spPr>
          <a:xfrm>
            <a:off x="1664970" y="1639570"/>
            <a:ext cx="171450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贫雇农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10431" y="1639570"/>
            <a:ext cx="120396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中农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96300" y="127635"/>
            <a:ext cx="3710940" cy="279273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162175" y="4613275"/>
            <a:ext cx="9919970" cy="5219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思考：解放区的土地改革对解放战争的胜利起到了什么作用？</a:t>
            </a:r>
            <a:endParaRPr lang="zh-CN" altLang="en-US" sz="2800" b="1"/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222250" y="-5715"/>
            <a:ext cx="7419975" cy="922020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一、解放区的土地改革</a:t>
            </a:r>
            <a:endParaRPr kumimoji="0" lang="zh-CN" altLang="en-US" sz="54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矩形 35841"/>
          <p:cNvSpPr/>
          <p:nvPr/>
        </p:nvSpPr>
        <p:spPr>
          <a:xfrm>
            <a:off x="5284788" y="4589463"/>
            <a:ext cx="935038" cy="1219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130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3" name="矩形 35842"/>
          <p:cNvSpPr/>
          <p:nvPr/>
        </p:nvSpPr>
        <p:spPr>
          <a:xfrm>
            <a:off x="6219825" y="1616075"/>
            <a:ext cx="1081088" cy="4191000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430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4851400" y="5883275"/>
            <a:ext cx="2378075" cy="645160"/>
          </a:xfrm>
          <a:prstGeom prst="rect">
            <a:avLst/>
          </a:prstGeom>
          <a:solidFill>
            <a:srgbClr val="333300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1946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月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7389813" y="5862638"/>
            <a:ext cx="2378075" cy="645160"/>
          </a:xfrm>
          <a:prstGeom prst="rect">
            <a:avLst/>
          </a:prstGeom>
          <a:solidFill>
            <a:srgbClr val="333300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1947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月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sp>
        <p:nvSpPr>
          <p:cNvPr id="35846" name="矩形 35845"/>
          <p:cNvSpPr/>
          <p:nvPr/>
        </p:nvSpPr>
        <p:spPr>
          <a:xfrm>
            <a:off x="8307388" y="2378075"/>
            <a:ext cx="1009650" cy="3429000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373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1649413" y="5168900"/>
            <a:ext cx="308927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</a:rPr>
              <a:t>人民解放军：</a:t>
            </a:r>
            <a:endParaRPr lang="zh-CN" altLang="en-US" sz="3200" b="1" dirty="0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36872" name="矩形 35847"/>
          <p:cNvSpPr/>
          <p:nvPr/>
        </p:nvSpPr>
        <p:spPr>
          <a:xfrm>
            <a:off x="4062413" y="5349875"/>
            <a:ext cx="3587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1649413" y="5861050"/>
            <a:ext cx="308927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</a:rPr>
              <a:t>国民党军队：</a:t>
            </a:r>
            <a:endParaRPr lang="zh-CN" altLang="en-US" sz="3200" b="1" dirty="0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35850" name="矩形 35849"/>
          <p:cNvSpPr/>
          <p:nvPr/>
        </p:nvSpPr>
        <p:spPr>
          <a:xfrm>
            <a:off x="7445375" y="4054475"/>
            <a:ext cx="863600" cy="17526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195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6875" name="矩形 35850"/>
          <p:cNvSpPr/>
          <p:nvPr/>
        </p:nvSpPr>
        <p:spPr>
          <a:xfrm>
            <a:off x="4060825" y="6070600"/>
            <a:ext cx="360363" cy="288925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6878" name="组合 35857"/>
          <p:cNvGrpSpPr>
            <a:grpSpLocks noChangeAspect="1"/>
          </p:cNvGrpSpPr>
          <p:nvPr/>
        </p:nvGrpSpPr>
        <p:grpSpPr>
          <a:xfrm>
            <a:off x="1524000" y="6654800"/>
            <a:ext cx="9142413" cy="217488"/>
            <a:chOff x="0" y="0"/>
            <a:chExt cx="5760" cy="137"/>
          </a:xfrm>
        </p:grpSpPr>
        <p:pic>
          <p:nvPicPr>
            <p:cNvPr id="36881" name="图片 35858" descr="7"/>
            <p:cNvPicPr>
              <a:picLocks noChangeAspect="1"/>
            </p:cNvPicPr>
            <p:nvPr/>
          </p:nvPicPr>
          <p:blipFill>
            <a:blip r:embed="rId1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6882" name="图片 35859" descr="14"/>
            <p:cNvPicPr>
              <a:picLocks noChangeAspect="1"/>
            </p:cNvPicPr>
            <p:nvPr/>
          </p:nvPicPr>
          <p:blipFill>
            <a:blip r:embed="rId2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5861" name="矩形 35860"/>
          <p:cNvSpPr/>
          <p:nvPr/>
        </p:nvSpPr>
        <p:spPr>
          <a:xfrm>
            <a:off x="1524000" y="689770"/>
            <a:ext cx="9144000" cy="7683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333300"/>
                </a:solidFill>
                <a:effectLst/>
                <a:uLnTx/>
                <a:uFillTx/>
                <a:latin typeface="Arial" panose="020B0604020202020204" pitchFamily="34" charset="0"/>
                <a:ea typeface="迷你简超粗圆" pitchFamily="2" charset="-122"/>
                <a:cs typeface="+mn-ea"/>
              </a:rPr>
              <a:t>      </a:t>
            </a:r>
            <a:r>
              <a:rPr kumimoji="0" lang="zh-CN" altLang="en-US" sz="4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r>
              <a:rPr kumimoji="0" lang="zh-CN" altLang="en-US" sz="44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1946—1947 国共双方军力对比</a:t>
            </a: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5862" name="文本框 35861"/>
          <p:cNvSpPr txBox="1"/>
          <p:nvPr/>
        </p:nvSpPr>
        <p:spPr>
          <a:xfrm>
            <a:off x="530225" y="2529205"/>
            <a:ext cx="5327650" cy="156845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4000" b="1" dirty="0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     </a:t>
            </a:r>
            <a:r>
              <a:rPr lang="zh-CN" altLang="en-US" sz="4800" b="1" dirty="0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 </a:t>
            </a: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1947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年夏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lvl="0" eaLnBrk="1" hangingPunct="1"/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战略反攻时机成熟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2" grpId="0" bldLvl="0" animBg="1"/>
      <p:bldP spid="35850" grpId="0" animBg="1"/>
      <p:bldP spid="358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矩形 38913"/>
          <p:cNvSpPr/>
          <p:nvPr/>
        </p:nvSpPr>
        <p:spPr>
          <a:xfrm>
            <a:off x="6003925" y="3048000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endParaRPr lang="zh-CN" altLang="en-US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39" name="标题 38914"/>
          <p:cNvSpPr>
            <a:spLocks noGrp="1"/>
          </p:cNvSpPr>
          <p:nvPr>
            <p:ph type="title"/>
          </p:nvPr>
        </p:nvSpPr>
        <p:spPr>
          <a:xfrm>
            <a:off x="2209800" y="609600"/>
            <a:ext cx="7772400" cy="1143000"/>
          </a:xfrm>
        </p:spPr>
        <p:txBody>
          <a:bodyPr vert="horz" wrap="square" lIns="91440" tIns="45720" rIns="91440" bIns="45720" anchor="ctr">
            <a:normAutofit fontScale="90000"/>
          </a:bodyPr>
          <a:p>
            <a:pPr lvl="0" eaLnBrk="1" hangingPunct="1"/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endParaRPr lang="zh-CN" altLang="en-US" dirty="0"/>
          </a:p>
        </p:txBody>
      </p:sp>
      <p:sp>
        <p:nvSpPr>
          <p:cNvPr id="39940" name="文本框 38915"/>
          <p:cNvSpPr txBox="1"/>
          <p:nvPr/>
        </p:nvSpPr>
        <p:spPr>
          <a:xfrm>
            <a:off x="4191000" y="6392863"/>
            <a:ext cx="23622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941" name="图片 38916" descr="20047191773670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0020" y="3241675"/>
            <a:ext cx="7037070" cy="3519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文本框 38917"/>
          <p:cNvSpPr txBox="1"/>
          <p:nvPr/>
        </p:nvSpPr>
        <p:spPr>
          <a:xfrm>
            <a:off x="9878695" y="3696970"/>
            <a:ext cx="736600" cy="20161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221C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邓小平</a:t>
            </a:r>
            <a:endParaRPr lang="zh-CN" altLang="en-US" sz="3600" b="1" dirty="0">
              <a:solidFill>
                <a:srgbClr val="0221C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文本框 38918"/>
          <p:cNvSpPr txBox="1"/>
          <p:nvPr/>
        </p:nvSpPr>
        <p:spPr>
          <a:xfrm>
            <a:off x="1646555" y="3696653"/>
            <a:ext cx="736600" cy="18002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221C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刘伯承</a:t>
            </a:r>
            <a:endParaRPr lang="zh-CN" altLang="en-US" sz="3600" b="1" dirty="0">
              <a:solidFill>
                <a:srgbClr val="0221C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4075" y="274955"/>
            <a:ext cx="10701020" cy="27997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1947</a:t>
            </a:r>
            <a:r>
              <a:rPr lang="zh-CN" altLang="en-US"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年夏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4400" b="1">
                <a:solidFill>
                  <a:srgbClr val="0221C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刘伯承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4400" b="1">
                <a:solidFill>
                  <a:srgbClr val="0221C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邓小平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率领</a:t>
            </a:r>
            <a:r>
              <a:rPr lang="zh-CN" altLang="en-US" sz="4400" b="1" u="sng">
                <a:latin typeface="宋体" panose="02010600030101010101" pitchFamily="2" charset="-122"/>
                <a:ea typeface="宋体" panose="02010600030101010101" pitchFamily="2" charset="-122"/>
              </a:rPr>
              <a:t>晋冀鲁豫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解放军主力，在山东西南强渡黄河天险，千里</a:t>
            </a:r>
            <a:r>
              <a:rPr lang="zh-CN" altLang="en-US"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挺进大别山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，向国民党统治区发动大规模进攻。</a:t>
            </a:r>
            <a:endParaRPr lang="zh-CN" altLang="en-US" sz="4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9939" name="图片 39938" descr="刘邓大军向大别山区的英山县城开进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5955" y="1443355"/>
            <a:ext cx="6334760" cy="463994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9940" name="矩形 39939"/>
          <p:cNvSpPr/>
          <p:nvPr/>
        </p:nvSpPr>
        <p:spPr>
          <a:xfrm>
            <a:off x="6713220" y="859473"/>
            <a:ext cx="55451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刘邓大军向大别山开进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39941" name="图片 39940" descr="集结在黄河滩上的刘、邓大军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0" y="859790"/>
            <a:ext cx="4182745" cy="5807710"/>
          </a:xfrm>
          <a:prstGeom prst="rect">
            <a:avLst/>
          </a:prstGeom>
          <a:solidFill>
            <a:srgbClr val="FF6600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9942" name="矩形 39941"/>
          <p:cNvSpPr/>
          <p:nvPr/>
        </p:nvSpPr>
        <p:spPr>
          <a:xfrm>
            <a:off x="4627880" y="763270"/>
            <a:ext cx="91757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集结在黄河滩上的刘、邓大军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40967" name="组合 39942"/>
          <p:cNvGrpSpPr/>
          <p:nvPr/>
        </p:nvGrpSpPr>
        <p:grpSpPr>
          <a:xfrm>
            <a:off x="1517650" y="-4762"/>
            <a:ext cx="9150350" cy="663575"/>
            <a:chOff x="0" y="0"/>
            <a:chExt cx="5767" cy="421"/>
          </a:xfrm>
        </p:grpSpPr>
        <p:grpSp>
          <p:nvGrpSpPr>
            <p:cNvPr id="40972" name="组合 39943"/>
            <p:cNvGrpSpPr>
              <a:grpSpLocks noChangeAspect="1"/>
            </p:cNvGrpSpPr>
            <p:nvPr/>
          </p:nvGrpSpPr>
          <p:grpSpPr>
            <a:xfrm rot="10800000">
              <a:off x="0" y="284"/>
              <a:ext cx="5760" cy="137"/>
              <a:chOff x="0" y="0"/>
              <a:chExt cx="5760" cy="137"/>
            </a:xfrm>
          </p:grpSpPr>
          <p:pic>
            <p:nvPicPr>
              <p:cNvPr id="40974" name="图片 39944" descr="7"/>
              <p:cNvPicPr>
                <a:picLocks noChangeAspect="1"/>
              </p:cNvPicPr>
              <p:nvPr/>
            </p:nvPicPr>
            <p:blipFill>
              <a:blip r:embed="rId3"/>
              <a:srcRect t="10446" b="86510"/>
              <a:stretch>
                <a:fillRect/>
              </a:stretch>
            </p:blipFill>
            <p:spPr>
              <a:xfrm rot="10800000">
                <a:off x="0" y="0"/>
                <a:ext cx="5760" cy="132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</p:pic>
          <p:pic>
            <p:nvPicPr>
              <p:cNvPr id="40975" name="图片 39945" descr="14"/>
              <p:cNvPicPr>
                <a:picLocks noChangeAspect="1"/>
              </p:cNvPicPr>
              <p:nvPr/>
            </p:nvPicPr>
            <p:blipFill>
              <a:blip r:embed="rId4"/>
              <a:srcRect l="35" t="82117" r="-35" b="10780"/>
              <a:stretch>
                <a:fillRect/>
              </a:stretch>
            </p:blipFill>
            <p:spPr>
              <a:xfrm>
                <a:off x="0" y="41"/>
                <a:ext cx="5760" cy="9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</p:pic>
        </p:grpSp>
        <p:sp>
          <p:nvSpPr>
            <p:cNvPr id="40973" name="矩形 39946"/>
            <p:cNvSpPr/>
            <p:nvPr/>
          </p:nvSpPr>
          <p:spPr>
            <a:xfrm>
              <a:off x="7" y="0"/>
              <a:ext cx="5760" cy="367"/>
            </a:xfrm>
            <a:prstGeom prst="rect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968" name="组合 39947"/>
          <p:cNvGrpSpPr>
            <a:grpSpLocks noChangeAspect="1"/>
          </p:cNvGrpSpPr>
          <p:nvPr/>
        </p:nvGrpSpPr>
        <p:grpSpPr>
          <a:xfrm>
            <a:off x="1524000" y="6667500"/>
            <a:ext cx="9142413" cy="217488"/>
            <a:chOff x="0" y="0"/>
            <a:chExt cx="5760" cy="137"/>
          </a:xfrm>
        </p:grpSpPr>
        <p:pic>
          <p:nvPicPr>
            <p:cNvPr id="40970" name="图片 39948" descr="7"/>
            <p:cNvPicPr>
              <a:picLocks noChangeAspect="1"/>
            </p:cNvPicPr>
            <p:nvPr/>
          </p:nvPicPr>
          <p:blipFill>
            <a:blip r:embed="rId3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0971" name="图片 39949" descr="14"/>
            <p:cNvPicPr>
              <a:picLocks noChangeAspect="1"/>
            </p:cNvPicPr>
            <p:nvPr/>
          </p:nvPicPr>
          <p:blipFill>
            <a:blip r:embed="rId4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3022" name="矩形 39950">
            <a:hlinkClick r:id="rId5" action="ppaction://hlinkfile"/>
          </p:cNvPr>
          <p:cNvSpPr>
            <a:spLocks noChangeArrowheads="1" noChangeShapeType="1" noTextEdit="1"/>
          </p:cNvSpPr>
          <p:nvPr/>
        </p:nvSpPr>
        <p:spPr bwMode="auto">
          <a:xfrm>
            <a:off x="1674813" y="44450"/>
            <a:ext cx="4060825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挺进大别山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战略进攻</a:t>
            </a:r>
            <a:endParaRPr kumimoji="0" lang="zh-CN" altLang="en-US" sz="3600" b="0" i="0" u="none" strike="noStrike" kern="10" cap="none" spc="0" normalizeH="0" baseline="0" noProof="0" smtClean="0">
              <a:ln w="9525">
                <a:solidFill>
                  <a:srgbClr val="C0C0C0"/>
                </a:solidFill>
                <a:round/>
              </a:ln>
              <a:solidFill>
                <a:srgbClr val="FFFFFF"/>
              </a:solidFill>
              <a:effectLst/>
              <a:uLnTx/>
              <a:uFillTx/>
              <a:latin typeface="迷你简淹水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2" name="矩形 48131"/>
          <p:cNvSpPr/>
          <p:nvPr/>
        </p:nvSpPr>
        <p:spPr>
          <a:xfrm>
            <a:off x="224155" y="5457508"/>
            <a:ext cx="55451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刘邓大军向大别山开进</a:t>
            </a:r>
            <a:endParaRPr lang="zh-CN" altLang="en-US" sz="4000" b="1" dirty="0">
              <a:solidFill>
                <a:schemeClr val="tx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8134" name="矩形 48133"/>
          <p:cNvSpPr/>
          <p:nvPr/>
        </p:nvSpPr>
        <p:spPr>
          <a:xfrm>
            <a:off x="1992313" y="1844675"/>
            <a:ext cx="60499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集结在黄河滩上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的刘、邓大军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41989" name="组合 48134"/>
          <p:cNvGrpSpPr/>
          <p:nvPr/>
        </p:nvGrpSpPr>
        <p:grpSpPr>
          <a:xfrm>
            <a:off x="1517650" y="-4762"/>
            <a:ext cx="9150350" cy="663575"/>
            <a:chOff x="0" y="0"/>
            <a:chExt cx="5767" cy="421"/>
          </a:xfrm>
        </p:grpSpPr>
        <p:grpSp>
          <p:nvGrpSpPr>
            <p:cNvPr id="41997" name="组合 48135"/>
            <p:cNvGrpSpPr>
              <a:grpSpLocks noChangeAspect="1"/>
            </p:cNvGrpSpPr>
            <p:nvPr/>
          </p:nvGrpSpPr>
          <p:grpSpPr>
            <a:xfrm rot="10800000">
              <a:off x="0" y="284"/>
              <a:ext cx="5760" cy="137"/>
              <a:chOff x="0" y="0"/>
              <a:chExt cx="5760" cy="137"/>
            </a:xfrm>
          </p:grpSpPr>
          <p:pic>
            <p:nvPicPr>
              <p:cNvPr id="41999" name="图片 48136" descr="7"/>
              <p:cNvPicPr>
                <a:picLocks noChangeAspect="1"/>
              </p:cNvPicPr>
              <p:nvPr/>
            </p:nvPicPr>
            <p:blipFill>
              <a:blip r:embed="rId1"/>
              <a:srcRect t="10446" b="86510"/>
              <a:stretch>
                <a:fillRect/>
              </a:stretch>
            </p:blipFill>
            <p:spPr>
              <a:xfrm rot="10800000">
                <a:off x="0" y="0"/>
                <a:ext cx="5760" cy="132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</p:pic>
          <p:pic>
            <p:nvPicPr>
              <p:cNvPr id="42000" name="图片 48137" descr="14"/>
              <p:cNvPicPr>
                <a:picLocks noChangeAspect="1"/>
              </p:cNvPicPr>
              <p:nvPr/>
            </p:nvPicPr>
            <p:blipFill>
              <a:blip r:embed="rId2"/>
              <a:srcRect l="35" t="82117" r="-35" b="10780"/>
              <a:stretch>
                <a:fillRect/>
              </a:stretch>
            </p:blipFill>
            <p:spPr>
              <a:xfrm>
                <a:off x="0" y="41"/>
                <a:ext cx="5760" cy="9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</p:pic>
        </p:grpSp>
        <p:sp>
          <p:nvSpPr>
            <p:cNvPr id="41998" name="矩形 48138"/>
            <p:cNvSpPr/>
            <p:nvPr/>
          </p:nvSpPr>
          <p:spPr>
            <a:xfrm>
              <a:off x="7" y="0"/>
              <a:ext cx="5760" cy="367"/>
            </a:xfrm>
            <a:prstGeom prst="rect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1990" name="组合 48139"/>
          <p:cNvGrpSpPr>
            <a:grpSpLocks noChangeAspect="1"/>
          </p:cNvGrpSpPr>
          <p:nvPr/>
        </p:nvGrpSpPr>
        <p:grpSpPr>
          <a:xfrm>
            <a:off x="1524000" y="6667500"/>
            <a:ext cx="9142413" cy="217488"/>
            <a:chOff x="0" y="0"/>
            <a:chExt cx="5760" cy="137"/>
          </a:xfrm>
        </p:grpSpPr>
        <p:pic>
          <p:nvPicPr>
            <p:cNvPr id="41995" name="图片 48140" descr="7"/>
            <p:cNvPicPr>
              <a:picLocks noChangeAspect="1"/>
            </p:cNvPicPr>
            <p:nvPr/>
          </p:nvPicPr>
          <p:blipFill>
            <a:blip r:embed="rId1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996" name="图片 48141" descr="14"/>
            <p:cNvPicPr>
              <a:picLocks noChangeAspect="1"/>
            </p:cNvPicPr>
            <p:nvPr/>
          </p:nvPicPr>
          <p:blipFill>
            <a:blip r:embed="rId2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044" name="矩形 48142">
            <a:hlinkClick r:id="rId3" action="ppaction://hlinkfile"/>
          </p:cNvPr>
          <p:cNvSpPr>
            <a:spLocks noChangeArrowheads="1" noChangeShapeType="1" noTextEdit="1"/>
          </p:cNvSpPr>
          <p:nvPr/>
        </p:nvSpPr>
        <p:spPr bwMode="auto">
          <a:xfrm>
            <a:off x="1674813" y="44450"/>
            <a:ext cx="4060825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挺进大别山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战略</a:t>
            </a:r>
            <a:r>
              <a:rPr lang="zh-CN" altLang="en-US" sz="3600" kern="1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sym typeface="+mn-ea"/>
              </a:rPr>
              <a:t>进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0C0C0"/>
                  </a:solidFill>
                  <a:round/>
                </a:ln>
                <a:solidFill>
                  <a:srgbClr val="FFFFFF"/>
                </a:solidFill>
                <a:effectLst/>
                <a:uLnTx/>
                <a:uFillTx/>
                <a:latin typeface="迷你简淹水"/>
                <a:ea typeface="宋体" panose="02010600030101010101" pitchFamily="2" charset="-122"/>
                <a:cs typeface="+mn-cs"/>
              </a:rPr>
              <a:t>攻</a:t>
            </a:r>
            <a:endParaRPr kumimoji="0" lang="zh-CN" altLang="en-US" sz="3600" b="0" i="0" u="none" strike="noStrike" kern="10" cap="none" spc="0" normalizeH="0" baseline="0" noProof="0" smtClean="0">
              <a:ln w="9525">
                <a:solidFill>
                  <a:srgbClr val="C0C0C0"/>
                </a:solidFill>
                <a:round/>
              </a:ln>
              <a:solidFill>
                <a:srgbClr val="FFFFFF"/>
              </a:solidFill>
              <a:effectLst/>
              <a:uLnTx/>
              <a:uFillTx/>
              <a:latin typeface="迷你简淹水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8144" name="图片 48143" descr="20070214143240d7b4d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388" y="692150"/>
            <a:ext cx="6604000" cy="41402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8146" name="图片 48145" descr="20098201528405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838" y="692150"/>
            <a:ext cx="6624637" cy="4608513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8145" name="图片 48144" descr="2010927171546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7403" y="2428558"/>
            <a:ext cx="5832475" cy="437515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zh-CN" dirty="0"/>
          </a:p>
        </p:txBody>
      </p:sp>
      <p:sp>
        <p:nvSpPr>
          <p:cNvPr id="50179" name="Rectangle 3"/>
          <p:cNvSpPr>
            <a:spLocks noGrp="1" noRot="1"/>
          </p:cNvSpPr>
          <p:nvPr>
            <p:ph idx="1"/>
          </p:nvPr>
        </p:nvSpPr>
        <p:spPr>
          <a:xfrm>
            <a:off x="1981200" y="1957388"/>
            <a:ext cx="8229600" cy="4525962"/>
          </a:xfrm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graphicFrame>
        <p:nvGraphicFramePr>
          <p:cNvPr id="50180" name="Object 5"/>
          <p:cNvGraphicFramePr>
            <a:graphicFrameLocks noChangeAspect="1"/>
          </p:cNvGraphicFramePr>
          <p:nvPr/>
        </p:nvGraphicFramePr>
        <p:xfrm>
          <a:off x="1535113" y="-36512"/>
          <a:ext cx="9067800" cy="681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105275" imgH="3352800" progId="Paint.Picture">
                  <p:embed/>
                </p:oleObj>
              </mc:Choice>
              <mc:Fallback>
                <p:oleObj name="" r:id="rId1" imgW="4105275" imgH="33528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35113" y="-36512"/>
                        <a:ext cx="9067800" cy="681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0181" name="Group 6"/>
          <p:cNvGrpSpPr/>
          <p:nvPr/>
        </p:nvGrpSpPr>
        <p:grpSpPr>
          <a:xfrm>
            <a:off x="1774825" y="1484313"/>
            <a:ext cx="6732588" cy="2630487"/>
            <a:chOff x="0" y="0"/>
            <a:chExt cx="4241" cy="1657"/>
          </a:xfrm>
        </p:grpSpPr>
        <p:sp>
          <p:nvSpPr>
            <p:cNvPr id="50195" name="未知"/>
            <p:cNvSpPr/>
            <p:nvPr/>
          </p:nvSpPr>
          <p:spPr>
            <a:xfrm>
              <a:off x="0" y="262"/>
              <a:ext cx="2209" cy="1395"/>
            </a:xfrm>
            <a:custGeom>
              <a:avLst/>
              <a:gdLst/>
              <a:ahLst/>
              <a:cxnLst>
                <a:cxn ang="0">
                  <a:pos x="577" y="0"/>
                </a:cxn>
                <a:cxn ang="0">
                  <a:pos x="312" y="266"/>
                </a:cxn>
                <a:cxn ang="0">
                  <a:pos x="447" y="245"/>
                </a:cxn>
                <a:cxn ang="0">
                  <a:pos x="241" y="576"/>
                </a:cxn>
                <a:cxn ang="0">
                  <a:pos x="74" y="1248"/>
                </a:cxn>
                <a:cxn ang="0">
                  <a:pos x="685" y="1342"/>
                </a:cxn>
                <a:cxn ang="0">
                  <a:pos x="985" y="928"/>
                </a:cxn>
                <a:cxn ang="0">
                  <a:pos x="1345" y="720"/>
                </a:cxn>
                <a:cxn ang="0">
                  <a:pos x="1009" y="720"/>
                </a:cxn>
                <a:cxn ang="0">
                  <a:pos x="1537" y="624"/>
                </a:cxn>
                <a:cxn ang="0">
                  <a:pos x="1873" y="576"/>
                </a:cxn>
                <a:cxn ang="0">
                  <a:pos x="1345" y="576"/>
                </a:cxn>
                <a:cxn ang="0">
                  <a:pos x="1201" y="624"/>
                </a:cxn>
                <a:cxn ang="0">
                  <a:pos x="1585" y="480"/>
                </a:cxn>
                <a:cxn ang="0">
                  <a:pos x="2017" y="480"/>
                </a:cxn>
                <a:cxn ang="0">
                  <a:pos x="2209" y="432"/>
                </a:cxn>
                <a:cxn ang="0">
                  <a:pos x="1777" y="432"/>
                </a:cxn>
                <a:cxn ang="0">
                  <a:pos x="1393" y="432"/>
                </a:cxn>
                <a:cxn ang="0">
                  <a:pos x="964" y="576"/>
                </a:cxn>
                <a:cxn ang="0">
                  <a:pos x="721" y="480"/>
                </a:cxn>
                <a:cxn ang="0">
                  <a:pos x="622" y="245"/>
                </a:cxn>
                <a:cxn ang="0">
                  <a:pos x="778" y="349"/>
                </a:cxn>
                <a:cxn ang="0">
                  <a:pos x="577" y="0"/>
                </a:cxn>
              </a:cxnLst>
              <a:pathLst>
                <a:path w="2209" h="1395">
                  <a:moveTo>
                    <a:pt x="577" y="0"/>
                  </a:moveTo>
                  <a:lnTo>
                    <a:pt x="312" y="266"/>
                  </a:lnTo>
                  <a:lnTo>
                    <a:pt x="447" y="245"/>
                  </a:lnTo>
                  <a:cubicBezTo>
                    <a:pt x="435" y="297"/>
                    <a:pt x="303" y="409"/>
                    <a:pt x="241" y="576"/>
                  </a:cubicBezTo>
                  <a:cubicBezTo>
                    <a:pt x="179" y="743"/>
                    <a:pt x="0" y="1120"/>
                    <a:pt x="74" y="1248"/>
                  </a:cubicBezTo>
                  <a:cubicBezTo>
                    <a:pt x="148" y="1376"/>
                    <a:pt x="533" y="1395"/>
                    <a:pt x="685" y="1342"/>
                  </a:cubicBezTo>
                  <a:cubicBezTo>
                    <a:pt x="837" y="1289"/>
                    <a:pt x="875" y="1032"/>
                    <a:pt x="985" y="928"/>
                  </a:cubicBezTo>
                  <a:cubicBezTo>
                    <a:pt x="1095" y="824"/>
                    <a:pt x="1341" y="755"/>
                    <a:pt x="1345" y="720"/>
                  </a:cubicBezTo>
                  <a:lnTo>
                    <a:pt x="1009" y="720"/>
                  </a:lnTo>
                  <a:lnTo>
                    <a:pt x="1537" y="624"/>
                  </a:lnTo>
                  <a:lnTo>
                    <a:pt x="1873" y="576"/>
                  </a:lnTo>
                  <a:lnTo>
                    <a:pt x="1345" y="576"/>
                  </a:lnTo>
                  <a:lnTo>
                    <a:pt x="1201" y="624"/>
                  </a:lnTo>
                  <a:lnTo>
                    <a:pt x="1585" y="480"/>
                  </a:lnTo>
                  <a:lnTo>
                    <a:pt x="2017" y="480"/>
                  </a:lnTo>
                  <a:lnTo>
                    <a:pt x="2209" y="432"/>
                  </a:lnTo>
                  <a:lnTo>
                    <a:pt x="1777" y="432"/>
                  </a:lnTo>
                  <a:lnTo>
                    <a:pt x="1393" y="432"/>
                  </a:lnTo>
                  <a:lnTo>
                    <a:pt x="964" y="576"/>
                  </a:lnTo>
                  <a:lnTo>
                    <a:pt x="721" y="480"/>
                  </a:lnTo>
                  <a:cubicBezTo>
                    <a:pt x="664" y="425"/>
                    <a:pt x="613" y="267"/>
                    <a:pt x="622" y="245"/>
                  </a:cubicBezTo>
                  <a:lnTo>
                    <a:pt x="778" y="349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bg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6" name="未知"/>
            <p:cNvSpPr/>
            <p:nvPr/>
          </p:nvSpPr>
          <p:spPr>
            <a:xfrm>
              <a:off x="2401" y="0"/>
              <a:ext cx="1840" cy="1395"/>
            </a:xfrm>
            <a:custGeom>
              <a:avLst/>
              <a:gdLst/>
              <a:ahLst/>
              <a:cxnLst>
                <a:cxn ang="0">
                  <a:pos x="1625" y="0"/>
                </a:cxn>
                <a:cxn ang="0">
                  <a:pos x="1152" y="214"/>
                </a:cxn>
                <a:cxn ang="0">
                  <a:pos x="1387" y="218"/>
                </a:cxn>
                <a:cxn ang="0">
                  <a:pos x="1056" y="435"/>
                </a:cxn>
                <a:cxn ang="0">
                  <a:pos x="672" y="550"/>
                </a:cxn>
                <a:cxn ang="0">
                  <a:pos x="0" y="694"/>
                </a:cxn>
                <a:cxn ang="0">
                  <a:pos x="144" y="694"/>
                </a:cxn>
                <a:cxn ang="0">
                  <a:pos x="288" y="646"/>
                </a:cxn>
                <a:cxn ang="0">
                  <a:pos x="576" y="646"/>
                </a:cxn>
                <a:cxn ang="0">
                  <a:pos x="912" y="742"/>
                </a:cxn>
                <a:cxn ang="0">
                  <a:pos x="1056" y="982"/>
                </a:cxn>
                <a:cxn ang="0">
                  <a:pos x="1201" y="1355"/>
                </a:cxn>
                <a:cxn ang="0">
                  <a:pos x="1584" y="1222"/>
                </a:cxn>
                <a:cxn ang="0">
                  <a:pos x="1824" y="982"/>
                </a:cxn>
                <a:cxn ang="0">
                  <a:pos x="1680" y="694"/>
                </a:cxn>
                <a:cxn ang="0">
                  <a:pos x="1536" y="454"/>
                </a:cxn>
                <a:cxn ang="0">
                  <a:pos x="1573" y="259"/>
                </a:cxn>
                <a:cxn ang="0">
                  <a:pos x="1680" y="406"/>
                </a:cxn>
                <a:cxn ang="0">
                  <a:pos x="1625" y="0"/>
                </a:cxn>
              </a:cxnLst>
              <a:pathLst>
                <a:path w="1840" h="1395">
                  <a:moveTo>
                    <a:pt x="1625" y="0"/>
                  </a:moveTo>
                  <a:lnTo>
                    <a:pt x="1152" y="214"/>
                  </a:lnTo>
                  <a:lnTo>
                    <a:pt x="1387" y="218"/>
                  </a:lnTo>
                  <a:cubicBezTo>
                    <a:pt x="1371" y="255"/>
                    <a:pt x="1175" y="380"/>
                    <a:pt x="1056" y="435"/>
                  </a:cubicBezTo>
                  <a:cubicBezTo>
                    <a:pt x="937" y="490"/>
                    <a:pt x="848" y="507"/>
                    <a:pt x="672" y="550"/>
                  </a:cubicBezTo>
                  <a:lnTo>
                    <a:pt x="0" y="694"/>
                  </a:lnTo>
                  <a:lnTo>
                    <a:pt x="144" y="694"/>
                  </a:lnTo>
                  <a:lnTo>
                    <a:pt x="288" y="646"/>
                  </a:lnTo>
                  <a:lnTo>
                    <a:pt x="576" y="646"/>
                  </a:lnTo>
                  <a:lnTo>
                    <a:pt x="912" y="742"/>
                  </a:lnTo>
                  <a:lnTo>
                    <a:pt x="1056" y="982"/>
                  </a:lnTo>
                  <a:lnTo>
                    <a:pt x="1201" y="1355"/>
                  </a:lnTo>
                  <a:cubicBezTo>
                    <a:pt x="1289" y="1395"/>
                    <a:pt x="1480" y="1284"/>
                    <a:pt x="1584" y="1222"/>
                  </a:cubicBezTo>
                  <a:cubicBezTo>
                    <a:pt x="1688" y="1160"/>
                    <a:pt x="1808" y="1070"/>
                    <a:pt x="1824" y="982"/>
                  </a:cubicBezTo>
                  <a:cubicBezTo>
                    <a:pt x="1840" y="894"/>
                    <a:pt x="1728" y="782"/>
                    <a:pt x="1680" y="694"/>
                  </a:cubicBezTo>
                  <a:lnTo>
                    <a:pt x="1536" y="454"/>
                  </a:lnTo>
                  <a:lnTo>
                    <a:pt x="1573" y="259"/>
                  </a:lnTo>
                  <a:lnTo>
                    <a:pt x="1680" y="406"/>
                  </a:lnTo>
                  <a:lnTo>
                    <a:pt x="1625" y="0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bg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3801" name="Text Box 9"/>
            <p:cNvSpPr txBox="1">
              <a:spLocks noChangeArrowheads="1"/>
            </p:cNvSpPr>
            <p:nvPr/>
          </p:nvSpPr>
          <p:spPr bwMode="auto">
            <a:xfrm>
              <a:off x="241" y="934"/>
              <a:ext cx="432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zh-CN" sz="4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楷体" panose="02010609060101010101" pitchFamily="49" charset="-122"/>
                  <a:cs typeface="+mn-cs"/>
                </a:rPr>
                <a:t>重</a:t>
              </a:r>
              <a:endParaRPr kumimoji="0" lang="zh-CN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33802" name="Text Box 10"/>
            <p:cNvSpPr txBox="1">
              <a:spLocks noChangeArrowheads="1"/>
            </p:cNvSpPr>
            <p:nvPr/>
          </p:nvSpPr>
          <p:spPr bwMode="auto">
            <a:xfrm>
              <a:off x="3553" y="598"/>
              <a:ext cx="576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zh-CN" sz="5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楷体" panose="02010609060101010101" pitchFamily="49" charset="-122"/>
                  <a:cs typeface="+mn-cs"/>
                </a:rPr>
                <a:t>点</a:t>
              </a: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+mn-cs"/>
              </a:endParaRPr>
            </a:p>
          </p:txBody>
        </p:sp>
      </p:grpSp>
      <p:grpSp>
        <p:nvGrpSpPr>
          <p:cNvPr id="50182" name="Group 11"/>
          <p:cNvGrpSpPr/>
          <p:nvPr/>
        </p:nvGrpSpPr>
        <p:grpSpPr>
          <a:xfrm>
            <a:off x="1600200" y="838200"/>
            <a:ext cx="2074863" cy="1314450"/>
            <a:chOff x="0" y="0"/>
            <a:chExt cx="1307" cy="828"/>
          </a:xfrm>
        </p:grpSpPr>
        <p:sp>
          <p:nvSpPr>
            <p:cNvPr id="50192" name="未知"/>
            <p:cNvSpPr/>
            <p:nvPr/>
          </p:nvSpPr>
          <p:spPr>
            <a:xfrm>
              <a:off x="0" y="384"/>
              <a:ext cx="542" cy="441"/>
            </a:xfrm>
            <a:custGeom>
              <a:avLst/>
              <a:gdLst/>
              <a:ahLst/>
              <a:cxnLst>
                <a:cxn ang="0">
                  <a:pos x="542" y="300"/>
                </a:cxn>
                <a:cxn ang="0">
                  <a:pos x="234" y="441"/>
                </a:cxn>
                <a:cxn ang="0">
                  <a:pos x="310" y="306"/>
                </a:cxn>
                <a:cxn ang="0">
                  <a:pos x="0" y="254"/>
                </a:cxn>
                <a:cxn ang="0">
                  <a:pos x="122" y="0"/>
                </a:cxn>
                <a:cxn ang="0">
                  <a:pos x="358" y="190"/>
                </a:cxn>
                <a:cxn ang="0">
                  <a:pos x="295" y="3"/>
                </a:cxn>
                <a:cxn ang="0">
                  <a:pos x="542" y="300"/>
                </a:cxn>
              </a:cxnLst>
              <a:pathLst>
                <a:path w="542" h="441">
                  <a:moveTo>
                    <a:pt x="542" y="300"/>
                  </a:moveTo>
                  <a:lnTo>
                    <a:pt x="234" y="441"/>
                  </a:lnTo>
                  <a:lnTo>
                    <a:pt x="310" y="306"/>
                  </a:lnTo>
                  <a:lnTo>
                    <a:pt x="0" y="254"/>
                  </a:lnTo>
                  <a:lnTo>
                    <a:pt x="122" y="0"/>
                  </a:lnTo>
                  <a:lnTo>
                    <a:pt x="358" y="190"/>
                  </a:lnTo>
                  <a:lnTo>
                    <a:pt x="295" y="3"/>
                  </a:lnTo>
                  <a:lnTo>
                    <a:pt x="542" y="30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3" name="未知"/>
            <p:cNvSpPr/>
            <p:nvPr/>
          </p:nvSpPr>
          <p:spPr>
            <a:xfrm rot="6899421">
              <a:off x="811" y="332"/>
              <a:ext cx="542" cy="441"/>
            </a:xfrm>
            <a:custGeom>
              <a:avLst/>
              <a:gdLst/>
              <a:ahLst/>
              <a:cxnLst>
                <a:cxn ang="0">
                  <a:pos x="542" y="300"/>
                </a:cxn>
                <a:cxn ang="0">
                  <a:pos x="234" y="441"/>
                </a:cxn>
                <a:cxn ang="0">
                  <a:pos x="310" y="306"/>
                </a:cxn>
                <a:cxn ang="0">
                  <a:pos x="0" y="254"/>
                </a:cxn>
                <a:cxn ang="0">
                  <a:pos x="122" y="0"/>
                </a:cxn>
                <a:cxn ang="0">
                  <a:pos x="358" y="190"/>
                </a:cxn>
                <a:cxn ang="0">
                  <a:pos x="295" y="3"/>
                </a:cxn>
                <a:cxn ang="0">
                  <a:pos x="542" y="300"/>
                </a:cxn>
              </a:cxnLst>
              <a:pathLst>
                <a:path w="542" h="441">
                  <a:moveTo>
                    <a:pt x="542" y="300"/>
                  </a:moveTo>
                  <a:lnTo>
                    <a:pt x="234" y="441"/>
                  </a:lnTo>
                  <a:lnTo>
                    <a:pt x="310" y="306"/>
                  </a:lnTo>
                  <a:lnTo>
                    <a:pt x="0" y="254"/>
                  </a:lnTo>
                  <a:lnTo>
                    <a:pt x="122" y="0"/>
                  </a:lnTo>
                  <a:lnTo>
                    <a:pt x="358" y="190"/>
                  </a:lnTo>
                  <a:lnTo>
                    <a:pt x="295" y="3"/>
                  </a:lnTo>
                  <a:lnTo>
                    <a:pt x="542" y="30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4" name="Line 14"/>
            <p:cNvSpPr/>
            <p:nvPr/>
          </p:nvSpPr>
          <p:spPr>
            <a:xfrm rot="1219888">
              <a:off x="384" y="0"/>
              <a:ext cx="384" cy="192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50183" name="Group 15"/>
          <p:cNvGrpSpPr/>
          <p:nvPr/>
        </p:nvGrpSpPr>
        <p:grpSpPr>
          <a:xfrm>
            <a:off x="6456363" y="620713"/>
            <a:ext cx="2886075" cy="1593850"/>
            <a:chOff x="0" y="0"/>
            <a:chExt cx="1818" cy="1004"/>
          </a:xfrm>
        </p:grpSpPr>
        <p:sp>
          <p:nvSpPr>
            <p:cNvPr id="50189" name="未知"/>
            <p:cNvSpPr/>
            <p:nvPr/>
          </p:nvSpPr>
          <p:spPr>
            <a:xfrm>
              <a:off x="0" y="563"/>
              <a:ext cx="542" cy="441"/>
            </a:xfrm>
            <a:custGeom>
              <a:avLst/>
              <a:gdLst/>
              <a:ahLst/>
              <a:cxnLst>
                <a:cxn ang="0">
                  <a:pos x="542" y="300"/>
                </a:cxn>
                <a:cxn ang="0">
                  <a:pos x="234" y="441"/>
                </a:cxn>
                <a:cxn ang="0">
                  <a:pos x="310" y="306"/>
                </a:cxn>
                <a:cxn ang="0">
                  <a:pos x="0" y="254"/>
                </a:cxn>
                <a:cxn ang="0">
                  <a:pos x="122" y="0"/>
                </a:cxn>
                <a:cxn ang="0">
                  <a:pos x="358" y="190"/>
                </a:cxn>
                <a:cxn ang="0">
                  <a:pos x="295" y="3"/>
                </a:cxn>
                <a:cxn ang="0">
                  <a:pos x="542" y="300"/>
                </a:cxn>
              </a:cxnLst>
              <a:pathLst>
                <a:path w="542" h="441">
                  <a:moveTo>
                    <a:pt x="542" y="300"/>
                  </a:moveTo>
                  <a:lnTo>
                    <a:pt x="234" y="441"/>
                  </a:lnTo>
                  <a:lnTo>
                    <a:pt x="310" y="306"/>
                  </a:lnTo>
                  <a:lnTo>
                    <a:pt x="0" y="254"/>
                  </a:lnTo>
                  <a:lnTo>
                    <a:pt x="122" y="0"/>
                  </a:lnTo>
                  <a:lnTo>
                    <a:pt x="358" y="190"/>
                  </a:lnTo>
                  <a:lnTo>
                    <a:pt x="295" y="3"/>
                  </a:lnTo>
                  <a:lnTo>
                    <a:pt x="542" y="30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0" name="未知"/>
            <p:cNvSpPr/>
            <p:nvPr/>
          </p:nvSpPr>
          <p:spPr>
            <a:xfrm>
              <a:off x="784" y="0"/>
              <a:ext cx="433" cy="510"/>
            </a:xfrm>
            <a:custGeom>
              <a:avLst/>
              <a:gdLst/>
              <a:ahLst/>
              <a:cxnLst>
                <a:cxn ang="0">
                  <a:pos x="238" y="510"/>
                </a:cxn>
                <a:cxn ang="0">
                  <a:pos x="0" y="268"/>
                </a:cxn>
                <a:cxn ang="0">
                  <a:pos x="157" y="289"/>
                </a:cxn>
                <a:cxn ang="0">
                  <a:pos x="33" y="0"/>
                </a:cxn>
                <a:cxn ang="0">
                  <a:pos x="376" y="12"/>
                </a:cxn>
                <a:cxn ang="0">
                  <a:pos x="278" y="299"/>
                </a:cxn>
                <a:cxn ang="0">
                  <a:pos x="433" y="176"/>
                </a:cxn>
                <a:cxn ang="0">
                  <a:pos x="238" y="510"/>
                </a:cxn>
              </a:cxnLst>
              <a:pathLst>
                <a:path w="433" h="510">
                  <a:moveTo>
                    <a:pt x="238" y="510"/>
                  </a:moveTo>
                  <a:lnTo>
                    <a:pt x="0" y="268"/>
                  </a:lnTo>
                  <a:lnTo>
                    <a:pt x="157" y="289"/>
                  </a:lnTo>
                  <a:lnTo>
                    <a:pt x="33" y="0"/>
                  </a:lnTo>
                  <a:lnTo>
                    <a:pt x="376" y="12"/>
                  </a:lnTo>
                  <a:lnTo>
                    <a:pt x="278" y="299"/>
                  </a:lnTo>
                  <a:lnTo>
                    <a:pt x="433" y="176"/>
                  </a:lnTo>
                  <a:lnTo>
                    <a:pt x="238" y="51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1" name="未知"/>
            <p:cNvSpPr/>
            <p:nvPr/>
          </p:nvSpPr>
          <p:spPr>
            <a:xfrm>
              <a:off x="1299" y="385"/>
              <a:ext cx="519" cy="519"/>
            </a:xfrm>
            <a:custGeom>
              <a:avLst/>
              <a:gdLst/>
              <a:ahLst/>
              <a:cxnLst>
                <a:cxn ang="0">
                  <a:pos x="0" y="346"/>
                </a:cxn>
                <a:cxn ang="0">
                  <a:pos x="226" y="93"/>
                </a:cxn>
                <a:cxn ang="0">
                  <a:pos x="190" y="225"/>
                </a:cxn>
                <a:cxn ang="0">
                  <a:pos x="519" y="0"/>
                </a:cxn>
                <a:cxn ang="0">
                  <a:pos x="506" y="453"/>
                </a:cxn>
                <a:cxn ang="0">
                  <a:pos x="213" y="373"/>
                </a:cxn>
                <a:cxn ang="0">
                  <a:pos x="346" y="519"/>
                </a:cxn>
                <a:cxn ang="0">
                  <a:pos x="0" y="346"/>
                </a:cxn>
              </a:cxnLst>
              <a:pathLst>
                <a:path w="519" h="519">
                  <a:moveTo>
                    <a:pt x="0" y="346"/>
                  </a:moveTo>
                  <a:lnTo>
                    <a:pt x="226" y="93"/>
                  </a:lnTo>
                  <a:lnTo>
                    <a:pt x="190" y="225"/>
                  </a:lnTo>
                  <a:lnTo>
                    <a:pt x="519" y="0"/>
                  </a:lnTo>
                  <a:lnTo>
                    <a:pt x="506" y="453"/>
                  </a:lnTo>
                  <a:lnTo>
                    <a:pt x="213" y="373"/>
                  </a:lnTo>
                  <a:lnTo>
                    <a:pt x="346" y="519"/>
                  </a:lnTo>
                  <a:lnTo>
                    <a:pt x="0" y="346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3811" name="未知"/>
          <p:cNvSpPr/>
          <p:nvPr/>
        </p:nvSpPr>
        <p:spPr>
          <a:xfrm>
            <a:off x="3071813" y="620713"/>
            <a:ext cx="4135437" cy="503872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pathLst>
              <a:path w="2605" h="3174">
                <a:moveTo>
                  <a:pt x="2186" y="3174"/>
                </a:moveTo>
                <a:lnTo>
                  <a:pt x="2289" y="2067"/>
                </a:lnTo>
                <a:lnTo>
                  <a:pt x="2062" y="2264"/>
                </a:lnTo>
                <a:cubicBezTo>
                  <a:pt x="1981" y="2050"/>
                  <a:pt x="1756" y="1162"/>
                  <a:pt x="1803" y="785"/>
                </a:cubicBezTo>
                <a:cubicBezTo>
                  <a:pt x="1850" y="408"/>
                  <a:pt x="2605" y="107"/>
                  <a:pt x="2343" y="0"/>
                </a:cubicBezTo>
                <a:lnTo>
                  <a:pt x="231" y="144"/>
                </a:lnTo>
                <a:cubicBezTo>
                  <a:pt x="0" y="280"/>
                  <a:pt x="714" y="451"/>
                  <a:pt x="955" y="816"/>
                </a:cubicBezTo>
                <a:cubicBezTo>
                  <a:pt x="1196" y="1181"/>
                  <a:pt x="1610" y="2103"/>
                  <a:pt x="1679" y="2336"/>
                </a:cubicBezTo>
                <a:lnTo>
                  <a:pt x="1369" y="2212"/>
                </a:lnTo>
                <a:lnTo>
                  <a:pt x="2186" y="3174"/>
                </a:lnTo>
                <a:close/>
              </a:path>
            </a:pathLst>
          </a:custGeom>
          <a:solidFill>
            <a:srgbClr val="FF99FF">
              <a:alpha val="100000"/>
            </a:srgbClr>
          </a:solidFill>
          <a:ln w="76200" cap="flat" cmpd="sng">
            <a:solidFill>
              <a:srgbClr val="FF0000">
                <a:alpha val="100000"/>
              </a:srgbClr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12" name="Oval 20"/>
          <p:cNvSpPr>
            <a:spLocks noChangeArrowheads="1"/>
          </p:cNvSpPr>
          <p:nvPr/>
        </p:nvSpPr>
        <p:spPr bwMode="auto">
          <a:xfrm>
            <a:off x="4656138" y="5880290"/>
            <a:ext cx="1814513" cy="834647"/>
          </a:xfrm>
          <a:prstGeom prst="ellipse">
            <a:avLst/>
          </a:prstGeom>
          <a:solidFill>
            <a:srgbClr val="0000FF"/>
          </a:solidFill>
          <a:ln w="76200" cmpd="sng">
            <a:solidFill>
              <a:schemeClr val="tx1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+mn-cs"/>
              </a:rPr>
              <a:t>武汉</a:t>
            </a:r>
            <a:endParaRPr kumimoji="0" lang="zh-CN" altLang="zh-CN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3813" name="Oval 21"/>
          <p:cNvSpPr>
            <a:spLocks noChangeArrowheads="1"/>
          </p:cNvSpPr>
          <p:nvPr/>
        </p:nvSpPr>
        <p:spPr bwMode="auto">
          <a:xfrm>
            <a:off x="7931150" y="4397565"/>
            <a:ext cx="1909763" cy="834647"/>
          </a:xfrm>
          <a:prstGeom prst="ellipse">
            <a:avLst/>
          </a:prstGeom>
          <a:solidFill>
            <a:srgbClr val="0000FF"/>
          </a:solidFill>
          <a:ln w="76200" cmpd="sng">
            <a:solidFill>
              <a:schemeClr val="tx1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+mn-cs"/>
              </a:rPr>
              <a:t>南京</a:t>
            </a:r>
            <a:endParaRPr kumimoji="0" lang="zh-CN" altLang="zh-CN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3814" name="Text Box 22"/>
          <p:cNvSpPr txBox="1"/>
          <p:nvPr/>
        </p:nvSpPr>
        <p:spPr>
          <a:xfrm>
            <a:off x="5167630" y="1341438"/>
            <a:ext cx="798195" cy="28082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zh-CN" sz="4000" b="1" dirty="0">
                <a:solidFill>
                  <a:srgbClr val="000000"/>
                </a:solidFill>
                <a:ea typeface="宋体" panose="02010600030101010101" pitchFamily="2" charset="-122"/>
              </a:rPr>
              <a:t>刘邓大军</a:t>
            </a:r>
            <a:endParaRPr lang="zh-CN" altLang="zh-CN" sz="4000" b="1" dirty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33815" name="Text Box 23"/>
          <p:cNvSpPr txBox="1"/>
          <p:nvPr/>
        </p:nvSpPr>
        <p:spPr>
          <a:xfrm>
            <a:off x="1919288" y="0"/>
            <a:ext cx="7200900" cy="922020"/>
          </a:xfrm>
          <a:prstGeom prst="rect">
            <a:avLst/>
          </a:prstGeom>
          <a:gradFill rotWithShape="1">
            <a:gsLst>
              <a:gs pos="0">
                <a:srgbClr val="0000CC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>
              <a:lnSpc>
                <a:spcPct val="100000"/>
              </a:lnSpc>
              <a:spcBef>
                <a:spcPct val="50000"/>
              </a:spcBef>
            </a:pPr>
            <a:r>
              <a:rPr lang="zh-CN" altLang="zh-CN" sz="54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揭开了战略进攻的序幕</a:t>
            </a:r>
            <a:endParaRPr lang="zh-CN" altLang="zh-CN" sz="54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2255" y="852170"/>
            <a:ext cx="989330" cy="56311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挺进大别山</a:t>
            </a:r>
            <a:endParaRPr lang="zh-CN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2" grpId="0" bldLvl="0" animBg="1"/>
      <p:bldP spid="33813" grpId="0" bldLvl="0" animBg="1"/>
      <p:bldP spid="33814" grpId="0"/>
      <p:bldP spid="3381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矩形 35841"/>
          <p:cNvSpPr/>
          <p:nvPr/>
        </p:nvSpPr>
        <p:spPr>
          <a:xfrm>
            <a:off x="4251643" y="4469448"/>
            <a:ext cx="935038" cy="1219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130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3" name="矩形 35842"/>
          <p:cNvSpPr/>
          <p:nvPr/>
        </p:nvSpPr>
        <p:spPr>
          <a:xfrm>
            <a:off x="5186680" y="1496060"/>
            <a:ext cx="1081088" cy="4191000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430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3818255" y="5763260"/>
            <a:ext cx="2378075" cy="645160"/>
          </a:xfrm>
          <a:prstGeom prst="rect">
            <a:avLst/>
          </a:prstGeom>
          <a:solidFill>
            <a:srgbClr val="333300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1946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月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6356668" y="5742623"/>
            <a:ext cx="2378075" cy="645160"/>
          </a:xfrm>
          <a:prstGeom prst="rect">
            <a:avLst/>
          </a:prstGeom>
          <a:solidFill>
            <a:srgbClr val="333300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1947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月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sp>
        <p:nvSpPr>
          <p:cNvPr id="35846" name="矩形 35845"/>
          <p:cNvSpPr/>
          <p:nvPr/>
        </p:nvSpPr>
        <p:spPr>
          <a:xfrm>
            <a:off x="7274243" y="2258060"/>
            <a:ext cx="1009650" cy="3429000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373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616268" y="5048885"/>
            <a:ext cx="308927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</a:rPr>
              <a:t>人民解放军：</a:t>
            </a:r>
            <a:endParaRPr lang="zh-CN" altLang="en-US" sz="3200" b="1" dirty="0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36872" name="矩形 35847"/>
          <p:cNvSpPr/>
          <p:nvPr/>
        </p:nvSpPr>
        <p:spPr>
          <a:xfrm>
            <a:off x="3029268" y="5229860"/>
            <a:ext cx="358775" cy="2889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616268" y="5741035"/>
            <a:ext cx="308927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</a:rPr>
              <a:t>国民党军队：</a:t>
            </a:r>
            <a:endParaRPr lang="zh-CN" altLang="en-US" sz="3200" b="1" dirty="0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35850" name="矩形 35849"/>
          <p:cNvSpPr/>
          <p:nvPr/>
        </p:nvSpPr>
        <p:spPr>
          <a:xfrm>
            <a:off x="6412230" y="3934460"/>
            <a:ext cx="863600" cy="17526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195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6875" name="矩形 35850"/>
          <p:cNvSpPr/>
          <p:nvPr/>
        </p:nvSpPr>
        <p:spPr>
          <a:xfrm>
            <a:off x="3027680" y="5950585"/>
            <a:ext cx="360363" cy="288925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6878" name="组合 35857"/>
          <p:cNvGrpSpPr>
            <a:grpSpLocks noChangeAspect="1"/>
          </p:cNvGrpSpPr>
          <p:nvPr/>
        </p:nvGrpSpPr>
        <p:grpSpPr>
          <a:xfrm>
            <a:off x="501650" y="6534785"/>
            <a:ext cx="11524615" cy="217805"/>
            <a:chOff x="0" y="0"/>
            <a:chExt cx="5760" cy="137"/>
          </a:xfrm>
        </p:grpSpPr>
        <p:pic>
          <p:nvPicPr>
            <p:cNvPr id="36881" name="图片 35858" descr="7"/>
            <p:cNvPicPr>
              <a:picLocks noChangeAspect="1"/>
            </p:cNvPicPr>
            <p:nvPr/>
          </p:nvPicPr>
          <p:blipFill>
            <a:blip r:embed="rId1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6882" name="图片 35859" descr="14"/>
            <p:cNvPicPr>
              <a:picLocks noChangeAspect="1"/>
            </p:cNvPicPr>
            <p:nvPr/>
          </p:nvPicPr>
          <p:blipFill>
            <a:blip r:embed="rId2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文本框 2"/>
          <p:cNvSpPr txBox="1"/>
          <p:nvPr/>
        </p:nvSpPr>
        <p:spPr>
          <a:xfrm>
            <a:off x="8908733" y="5742623"/>
            <a:ext cx="2378075" cy="645160"/>
          </a:xfrm>
          <a:prstGeom prst="rect">
            <a:avLst/>
          </a:prstGeom>
          <a:solidFill>
            <a:srgbClr val="333300"/>
          </a:solidFill>
          <a:ln w="9525">
            <a:noFill/>
            <a:miter/>
          </a:ln>
        </p:spPr>
        <p:txBody>
          <a:bodyPr>
            <a:spAutoFit/>
          </a:bodyPr>
          <a:p>
            <a:pPr lvl="0" eaLnBrk="1" hangingPunct="1"/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1948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7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艺黑" pitchFamily="65" charset="-122"/>
                <a:ea typeface="迷你简艺黑" pitchFamily="65" charset="-122"/>
              </a:rPr>
              <a:t>月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826625" y="2757805"/>
            <a:ext cx="1009650" cy="2929255"/>
          </a:xfrm>
          <a:prstGeom prst="rect">
            <a:avLst/>
          </a:prstGeom>
          <a:solidFill>
            <a:srgbClr val="808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365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964295" y="3359150"/>
            <a:ext cx="863600" cy="232791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280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99995" y="330835"/>
            <a:ext cx="6304280" cy="1014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60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国共双方军力对比</a:t>
            </a:r>
            <a:endParaRPr lang="zh-CN" altLang="en-US" sz="60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5" descr="image"/>
          <p:cNvPicPr>
            <a:picLocks noChangeAspect="1"/>
          </p:cNvPicPr>
          <p:nvPr/>
        </p:nvPicPr>
        <p:blipFill>
          <a:blip r:embed="rId1">
            <a:lum bright="23996" contrast="-6001"/>
          </a:blip>
          <a:stretch>
            <a:fillRect/>
          </a:stretch>
        </p:blipFill>
        <p:spPr>
          <a:xfrm>
            <a:off x="1352550" y="45085"/>
            <a:ext cx="4119245" cy="2727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2" name="Picture 7" descr="25284_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1213" y="0"/>
            <a:ext cx="491172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615" y="2952750"/>
            <a:ext cx="2851785" cy="3905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Line 9"/>
          <p:cNvSpPr/>
          <p:nvPr/>
        </p:nvSpPr>
        <p:spPr>
          <a:xfrm>
            <a:off x="5808663" y="0"/>
            <a:ext cx="0" cy="6858000"/>
          </a:xfrm>
          <a:prstGeom prst="line">
            <a:avLst/>
          </a:prstGeom>
          <a:ln w="76200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20485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08835" y="799465"/>
            <a:ext cx="647700" cy="692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CC99FF"/>
              </a:clrFrom>
              <a:clrTo>
                <a:srgbClr val="CC99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01050" y="44450"/>
            <a:ext cx="647700" cy="639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401638" y="179070"/>
            <a:ext cx="613410" cy="2592388"/>
          </a:xfrm>
          <a:prstGeom prst="rect">
            <a:avLst/>
          </a:prstGeom>
          <a:solidFill>
            <a:srgbClr val="FF0000">
              <a:alpha val="70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解放军的坦克</a:t>
            </a:r>
            <a:endParaRPr kumimoji="0" lang="zh-CN" altLang="en-US" sz="2800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307658" y="3556635"/>
            <a:ext cx="1044575" cy="2736850"/>
          </a:xfrm>
          <a:prstGeom prst="rect">
            <a:avLst/>
          </a:prstGeom>
          <a:solidFill>
            <a:srgbClr val="FF0000">
              <a:alpha val="70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解放区青年踊跃参加解放军</a:t>
            </a:r>
            <a:endParaRPr kumimoji="0" lang="zh-CN" altLang="en-US" sz="2800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5891213" y="5386705"/>
            <a:ext cx="5003800" cy="1322070"/>
          </a:xfrm>
          <a:prstGeom prst="rect">
            <a:avLst/>
          </a:prstGeom>
          <a:solidFill>
            <a:srgbClr val="0000FF">
              <a:alpha val="70000"/>
            </a:srgbClr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00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国民党靠</a:t>
            </a:r>
            <a:r>
              <a:rPr kumimoji="0" lang="zh-CN" altLang="en-US" sz="400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400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抓壮丁</a:t>
            </a:r>
            <a:r>
              <a:rPr kumimoji="0" lang="zh-CN" altLang="en-US" sz="400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”</a:t>
            </a:r>
            <a:r>
              <a:rPr kumimoji="0" lang="zh-CN" altLang="en-US" sz="400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补充兵源</a:t>
            </a:r>
            <a:endParaRPr kumimoji="0" lang="zh-CN" altLang="en-US" sz="400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Picture 145"/>
          <p:cNvPicPr>
            <a:picLocks noChangeAspect="1"/>
          </p:cNvPicPr>
          <p:nvPr/>
        </p:nvPicPr>
        <p:blipFill>
          <a:blip r:embed="rId1">
            <a:clrChange>
              <a:clrFrom>
                <a:srgbClr val="CC99FF"/>
              </a:clrFrom>
              <a:clrTo>
                <a:srgbClr val="CC99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01050" y="44450"/>
            <a:ext cx="647700" cy="639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6" name="Picture 1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950" y="692150"/>
            <a:ext cx="3708400" cy="290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Picture 1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692150"/>
            <a:ext cx="3922713" cy="30210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Picture 1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450" y="3757613"/>
            <a:ext cx="3240088" cy="298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Picture 15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0375" y="0"/>
            <a:ext cx="647700" cy="692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Picture 1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3163" y="3573463"/>
            <a:ext cx="2867025" cy="3284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1" name="Line 152"/>
          <p:cNvSpPr/>
          <p:nvPr/>
        </p:nvSpPr>
        <p:spPr>
          <a:xfrm>
            <a:off x="6096000" y="0"/>
            <a:ext cx="0" cy="6858000"/>
          </a:xfrm>
          <a:prstGeom prst="line">
            <a:avLst/>
          </a:prstGeom>
          <a:ln w="76200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091" name="Text Box 155"/>
          <p:cNvSpPr txBox="1">
            <a:spLocks noChangeArrowheads="1"/>
          </p:cNvSpPr>
          <p:nvPr/>
        </p:nvSpPr>
        <p:spPr bwMode="auto">
          <a:xfrm>
            <a:off x="1521778" y="260350"/>
            <a:ext cx="613410" cy="3529013"/>
          </a:xfrm>
          <a:prstGeom prst="rect">
            <a:avLst/>
          </a:prstGeom>
          <a:solidFill>
            <a:srgbClr val="FF0000">
              <a:alpha val="70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解放区人民踊跃支前</a:t>
            </a:r>
            <a:endParaRPr kumimoji="0" lang="zh-CN" altLang="en-US" sz="2800" b="0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092" name="Text Box 156"/>
          <p:cNvSpPr txBox="1">
            <a:spLocks noChangeArrowheads="1"/>
          </p:cNvSpPr>
          <p:nvPr/>
        </p:nvSpPr>
        <p:spPr bwMode="auto">
          <a:xfrm>
            <a:off x="1522413" y="4076700"/>
            <a:ext cx="1044575" cy="2592388"/>
          </a:xfrm>
          <a:prstGeom prst="rect">
            <a:avLst/>
          </a:prstGeom>
          <a:solidFill>
            <a:srgbClr val="FF0000">
              <a:alpha val="70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分到土地后喜悦的解放区农民</a:t>
            </a:r>
            <a:endParaRPr kumimoji="0" lang="zh-CN" altLang="en-US" sz="2800" b="0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093" name="Text Box 157"/>
          <p:cNvSpPr txBox="1">
            <a:spLocks noChangeArrowheads="1"/>
          </p:cNvSpPr>
          <p:nvPr/>
        </p:nvSpPr>
        <p:spPr bwMode="auto">
          <a:xfrm>
            <a:off x="9981566" y="44450"/>
            <a:ext cx="613410" cy="3744913"/>
          </a:xfrm>
          <a:prstGeom prst="rect">
            <a:avLst/>
          </a:prstGeom>
          <a:solidFill>
            <a:srgbClr val="0000FF">
              <a:alpha val="75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国统区学生的示威游行</a:t>
            </a:r>
            <a:endParaRPr kumimoji="0" lang="zh-CN" altLang="en-US" sz="2800" b="0" kern="1200" cap="none" spc="0" normalizeH="0" baseline="0" noProof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094" name="Text Box 158"/>
          <p:cNvSpPr txBox="1">
            <a:spLocks noChangeArrowheads="1"/>
          </p:cNvSpPr>
          <p:nvPr/>
        </p:nvSpPr>
        <p:spPr bwMode="auto">
          <a:xfrm>
            <a:off x="9200516" y="4149725"/>
            <a:ext cx="613410" cy="2374900"/>
          </a:xfrm>
          <a:prstGeom prst="rect">
            <a:avLst/>
          </a:prstGeom>
          <a:solidFill>
            <a:srgbClr val="0000FF">
              <a:alpha val="75000"/>
            </a:srgbClr>
          </a:soli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国统区的饥民</a:t>
            </a:r>
            <a:endParaRPr kumimoji="0" lang="zh-CN" altLang="en-US" sz="2800" b="0" kern="1200" cap="none" spc="0" normalizeH="0" baseline="0" noProof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3" name="Group 2"/>
          <p:cNvGrpSpPr/>
          <p:nvPr/>
        </p:nvGrpSpPr>
        <p:grpSpPr>
          <a:xfrm>
            <a:off x="1524000" y="692150"/>
            <a:ext cx="9144000" cy="5832475"/>
            <a:chOff x="0" y="0"/>
            <a:chExt cx="3120" cy="2352"/>
          </a:xfrm>
        </p:grpSpPr>
        <p:pic>
          <p:nvPicPr>
            <p:cNvPr id="23554" name="Picture 3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112" cy="234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5" name="Rectangle 4"/>
            <p:cNvSpPr/>
            <p:nvPr/>
          </p:nvSpPr>
          <p:spPr>
            <a:xfrm>
              <a:off x="0" y="0"/>
              <a:ext cx="3120" cy="2352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56" name="Group 5"/>
          <p:cNvGrpSpPr/>
          <p:nvPr/>
        </p:nvGrpSpPr>
        <p:grpSpPr>
          <a:xfrm>
            <a:off x="7754938" y="2284413"/>
            <a:ext cx="914400" cy="1117600"/>
            <a:chOff x="0" y="0"/>
            <a:chExt cx="576" cy="704"/>
          </a:xfrm>
        </p:grpSpPr>
        <p:sp>
          <p:nvSpPr>
            <p:cNvPr id="23557" name="AutoShape 6"/>
            <p:cNvSpPr/>
            <p:nvPr/>
          </p:nvSpPr>
          <p:spPr>
            <a:xfrm>
              <a:off x="384" y="0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8" name="AutoShape 7"/>
            <p:cNvSpPr/>
            <p:nvPr/>
          </p:nvSpPr>
          <p:spPr>
            <a:xfrm>
              <a:off x="0" y="363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9" name="AutoShape 8"/>
            <p:cNvSpPr/>
            <p:nvPr/>
          </p:nvSpPr>
          <p:spPr>
            <a:xfrm>
              <a:off x="192" y="202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60" name="Group 9"/>
          <p:cNvGrpSpPr/>
          <p:nvPr/>
        </p:nvGrpSpPr>
        <p:grpSpPr>
          <a:xfrm>
            <a:off x="6418263" y="3043238"/>
            <a:ext cx="1336675" cy="815975"/>
            <a:chOff x="0" y="0"/>
            <a:chExt cx="842" cy="514"/>
          </a:xfrm>
        </p:grpSpPr>
        <p:sp>
          <p:nvSpPr>
            <p:cNvPr id="23561" name="AutoShape 10"/>
            <p:cNvSpPr/>
            <p:nvPr/>
          </p:nvSpPr>
          <p:spPr>
            <a:xfrm>
              <a:off x="0" y="0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2" name="AutoShape 11"/>
            <p:cNvSpPr/>
            <p:nvPr/>
          </p:nvSpPr>
          <p:spPr>
            <a:xfrm>
              <a:off x="458" y="65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3" name="AutoShape 12"/>
            <p:cNvSpPr/>
            <p:nvPr/>
          </p:nvSpPr>
          <p:spPr>
            <a:xfrm>
              <a:off x="266" y="0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4" name="AutoShape 13"/>
            <p:cNvSpPr/>
            <p:nvPr/>
          </p:nvSpPr>
          <p:spPr>
            <a:xfrm>
              <a:off x="650" y="257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65" name="Group 14"/>
          <p:cNvGrpSpPr/>
          <p:nvPr/>
        </p:nvGrpSpPr>
        <p:grpSpPr>
          <a:xfrm>
            <a:off x="6840538" y="3859213"/>
            <a:ext cx="1219200" cy="523875"/>
            <a:chOff x="0" y="0"/>
            <a:chExt cx="768" cy="330"/>
          </a:xfrm>
        </p:grpSpPr>
        <p:sp>
          <p:nvSpPr>
            <p:cNvPr id="23566" name="AutoShape 15"/>
            <p:cNvSpPr/>
            <p:nvPr/>
          </p:nvSpPr>
          <p:spPr>
            <a:xfrm>
              <a:off x="192" y="96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r>
                <a:rPr lang="en-US" altLang="x-none" dirty="0">
                  <a:latin typeface="Times New Roman" panose="02020603050405020304" pitchFamily="18" charset="0"/>
                  <a:ea typeface="宋体" panose="02010600030101010101" pitchFamily="2" charset="-122"/>
                </a:rPr>
                <a:t>.</a:t>
              </a:r>
              <a:endParaRPr lang="en-US" altLang="x-none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67" name="AutoShape 16"/>
            <p:cNvSpPr/>
            <p:nvPr/>
          </p:nvSpPr>
          <p:spPr>
            <a:xfrm>
              <a:off x="576" y="0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8" name="AutoShape 17"/>
            <p:cNvSpPr/>
            <p:nvPr/>
          </p:nvSpPr>
          <p:spPr>
            <a:xfrm>
              <a:off x="0" y="96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69" name="Group 18"/>
          <p:cNvGrpSpPr/>
          <p:nvPr/>
        </p:nvGrpSpPr>
        <p:grpSpPr>
          <a:xfrm>
            <a:off x="6723063" y="4383088"/>
            <a:ext cx="879475" cy="717550"/>
            <a:chOff x="0" y="0"/>
            <a:chExt cx="554" cy="452"/>
          </a:xfrm>
        </p:grpSpPr>
        <p:sp>
          <p:nvSpPr>
            <p:cNvPr id="23570" name="AutoShape 19"/>
            <p:cNvSpPr/>
            <p:nvPr/>
          </p:nvSpPr>
          <p:spPr>
            <a:xfrm>
              <a:off x="266" y="0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1" name="AutoShape 20"/>
            <p:cNvSpPr/>
            <p:nvPr/>
          </p:nvSpPr>
          <p:spPr>
            <a:xfrm>
              <a:off x="362" y="226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2" name="AutoShape 21"/>
            <p:cNvSpPr/>
            <p:nvPr/>
          </p:nvSpPr>
          <p:spPr>
            <a:xfrm>
              <a:off x="0" y="192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3" name="AutoShape 22"/>
            <p:cNvSpPr/>
            <p:nvPr/>
          </p:nvSpPr>
          <p:spPr>
            <a:xfrm>
              <a:off x="192" y="226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74" name="Group 23"/>
          <p:cNvGrpSpPr/>
          <p:nvPr/>
        </p:nvGrpSpPr>
        <p:grpSpPr>
          <a:xfrm>
            <a:off x="5808663" y="3652838"/>
            <a:ext cx="609600" cy="1035050"/>
            <a:chOff x="0" y="0"/>
            <a:chExt cx="384" cy="652"/>
          </a:xfrm>
        </p:grpSpPr>
        <p:sp>
          <p:nvSpPr>
            <p:cNvPr id="23575" name="AutoShape 24"/>
            <p:cNvSpPr/>
            <p:nvPr/>
          </p:nvSpPr>
          <p:spPr>
            <a:xfrm>
              <a:off x="0" y="0"/>
              <a:ext cx="192" cy="36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6" name="AutoShape 25"/>
            <p:cNvSpPr/>
            <p:nvPr/>
          </p:nvSpPr>
          <p:spPr>
            <a:xfrm>
              <a:off x="192" y="288"/>
              <a:ext cx="192" cy="36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77" name="Text Box 26"/>
          <p:cNvSpPr txBox="1"/>
          <p:nvPr/>
        </p:nvSpPr>
        <p:spPr>
          <a:xfrm>
            <a:off x="7620000" y="2008188"/>
            <a:ext cx="894080" cy="52197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沈阳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78" name="Text Box 27"/>
          <p:cNvSpPr txBox="1"/>
          <p:nvPr/>
        </p:nvSpPr>
        <p:spPr>
          <a:xfrm>
            <a:off x="6197600" y="3054350"/>
            <a:ext cx="915988" cy="52197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北平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79" name="Text Box 28"/>
          <p:cNvSpPr txBox="1"/>
          <p:nvPr/>
        </p:nvSpPr>
        <p:spPr>
          <a:xfrm>
            <a:off x="6376988" y="5084763"/>
            <a:ext cx="925512" cy="52197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徐州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80" name="Text Box 29"/>
          <p:cNvSpPr txBox="1"/>
          <p:nvPr/>
        </p:nvSpPr>
        <p:spPr>
          <a:xfrm>
            <a:off x="8753475" y="2001838"/>
            <a:ext cx="604838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东北地区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81" name="Text Box 30"/>
          <p:cNvSpPr txBox="1"/>
          <p:nvPr/>
        </p:nvSpPr>
        <p:spPr>
          <a:xfrm>
            <a:off x="5173663" y="2403475"/>
            <a:ext cx="604837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华北地区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82" name="Text Box 31"/>
          <p:cNvSpPr txBox="1"/>
          <p:nvPr/>
        </p:nvSpPr>
        <p:spPr>
          <a:xfrm>
            <a:off x="7720013" y="4702175"/>
            <a:ext cx="604837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华东地区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28" name="Rectangle 32"/>
          <p:cNvSpPr/>
          <p:nvPr/>
        </p:nvSpPr>
        <p:spPr>
          <a:xfrm>
            <a:off x="201930" y="692150"/>
            <a:ext cx="4143375" cy="56311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algn="l" eaLnBrk="1" fontAlgn="base" hangingPunct="1"/>
            <a:r>
              <a:rPr lang="en-US" altLang="x-none" sz="2800" b="1" strike="noStrike" noProof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x-none" sz="4000" b="1" strike="noStrike" noProof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到</a:t>
            </a:r>
            <a:r>
              <a:rPr lang="en-US" altLang="x-none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1948</a:t>
            </a:r>
            <a:r>
              <a:rPr lang="zh-CN" altLang="en-US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年，人民解放军经过两年英勇奋战，消灭了国民党军队</a:t>
            </a:r>
            <a:r>
              <a:rPr lang="en-US" altLang="zh-CN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200</a:t>
            </a:r>
            <a:r>
              <a:rPr lang="zh-CN" altLang="en-US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多万，国民党军主力收缩到</a:t>
            </a:r>
            <a:r>
              <a:rPr lang="zh-CN" altLang="en-US" sz="4000" b="1" strike="noStrike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沈阳、北平、徐州等</a:t>
            </a:r>
            <a:r>
              <a:rPr lang="zh-CN" altLang="en-US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孤城，</a:t>
            </a:r>
            <a:r>
              <a:rPr lang="zh-CN" altLang="en-US" sz="4000" b="1" strike="noStrike" noProof="1" dirty="0">
                <a:solidFill>
                  <a:srgbClr val="0221C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被动防御</a:t>
            </a:r>
            <a:r>
              <a:rPr lang="zh-CN" altLang="en-US" sz="4000" b="1" strike="noStrike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作战。</a:t>
            </a:r>
            <a:endParaRPr lang="zh-CN" altLang="en-US" sz="4000" b="1" strike="noStrike" noProof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1330325" y="2907665"/>
            <a:ext cx="10053320" cy="2786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4000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   </a:t>
            </a:r>
            <a:r>
              <a:rPr lang="en-US" altLang="zh-CN" sz="40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4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国民党的力量严重</a:t>
            </a:r>
            <a:r>
              <a:rPr lang="zh-CN" altLang="en-US" sz="4800" dirty="0">
                <a:solidFill>
                  <a:srgbClr val="0221C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削弱</a:t>
            </a:r>
            <a:r>
              <a:rPr lang="zh-CN" altLang="en-US" sz="4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endParaRPr lang="zh-CN" altLang="en-US" sz="48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共产党的力量显著</a:t>
            </a:r>
            <a:r>
              <a:rPr lang="zh-CN" altLang="en-US" sz="4800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增强</a:t>
            </a:r>
            <a:r>
              <a:rPr lang="zh-CN" altLang="en-US" sz="4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endParaRPr lang="zh-CN" altLang="en-US" sz="48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sz="4800" u="sng" dirty="0">
                <a:solidFill>
                  <a:srgbClr val="C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决战</a:t>
            </a:r>
            <a:r>
              <a:rPr lang="zh-CN" altLang="en-US" sz="4800" u="sng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的时机已经成熟！！！</a:t>
            </a:r>
            <a:endParaRPr lang="zh-CN" altLang="en-US" sz="4800" u="sng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11268" name="表格 11267"/>
          <p:cNvGraphicFramePr/>
          <p:nvPr/>
        </p:nvGraphicFramePr>
        <p:xfrm>
          <a:off x="1784985" y="516255"/>
          <a:ext cx="9144000" cy="1955800"/>
        </p:xfrm>
        <a:graphic>
          <a:graphicData uri="http://schemas.openxmlformats.org/drawingml/2006/table">
            <a:tbl>
              <a:tblPr/>
              <a:tblGrid>
                <a:gridCol w="1524000"/>
                <a:gridCol w="1284605"/>
                <a:gridCol w="1943100"/>
                <a:gridCol w="1344295"/>
                <a:gridCol w="1524000"/>
                <a:gridCol w="1524000"/>
              </a:tblGrid>
              <a:tr h="5816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zh-CN" sz="32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FF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后方</a:t>
                      </a:r>
                      <a:endParaRPr lang="zh-CN" altLang="en-US" sz="3200" b="1" dirty="0">
                        <a:solidFill>
                          <a:srgbClr val="FFFF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FF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装备</a:t>
                      </a:r>
                      <a:endParaRPr lang="zh-CN" altLang="en-US" sz="3200" b="1" dirty="0">
                        <a:solidFill>
                          <a:srgbClr val="FFFF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FF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兵力</a:t>
                      </a:r>
                      <a:endParaRPr lang="zh-CN" altLang="en-US" sz="3200" b="1" dirty="0">
                        <a:solidFill>
                          <a:srgbClr val="FFFF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FF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士气</a:t>
                      </a:r>
                      <a:endParaRPr lang="zh-CN" altLang="en-US" sz="3200" b="1" dirty="0">
                        <a:solidFill>
                          <a:srgbClr val="FFFF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FF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形势</a:t>
                      </a:r>
                      <a:endParaRPr lang="zh-CN" altLang="en-US" sz="3200" b="1" dirty="0">
                        <a:solidFill>
                          <a:srgbClr val="FFFF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</a:tr>
              <a:tr h="68643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</a:rPr>
                        <a:t>共产党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巩固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大大改善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280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万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高昂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主动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</a:tr>
              <a:tr h="68770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99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</a:rPr>
                        <a:t>国民党</a:t>
                      </a:r>
                      <a:endParaRPr lang="zh-CN" altLang="en-US" sz="3200" b="1" dirty="0">
                        <a:solidFill>
                          <a:srgbClr val="000099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危机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略占优势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365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万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低落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</a:rPr>
                        <a:t>被动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3B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25645" y="365125"/>
            <a:ext cx="10515600" cy="1325563"/>
          </a:xfrm>
        </p:spPr>
        <p:txBody>
          <a:bodyPr/>
          <a:p>
            <a:r>
              <a:rPr lang="zh-CN" altLang="en-US" sz="3200" b="1">
                <a:solidFill>
                  <a:srgbClr val="0221C2"/>
                </a:solidFill>
              </a:rPr>
              <a:t>结合地图和</a:t>
            </a:r>
            <a:r>
              <a:rPr lang="en-US" altLang="zh-CN" sz="3200" b="1">
                <a:solidFill>
                  <a:srgbClr val="0221C2"/>
                </a:solidFill>
              </a:rPr>
              <a:t>116-117</a:t>
            </a:r>
            <a:r>
              <a:rPr lang="zh-CN" altLang="en-US" sz="3200" b="1">
                <a:solidFill>
                  <a:srgbClr val="0221C2"/>
                </a:solidFill>
              </a:rPr>
              <a:t>的内容，完成表格</a:t>
            </a:r>
            <a:endParaRPr lang="zh-CN" altLang="en-US" sz="3200" b="1">
              <a:solidFill>
                <a:srgbClr val="0221C2"/>
              </a:solidFill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10185" y="1269365"/>
            <a:ext cx="3694430" cy="5634990"/>
          </a:xfrm>
          <a:prstGeom prst="rect">
            <a:avLst/>
          </a:prstGeom>
        </p:spPr>
      </p:pic>
      <p:graphicFrame>
        <p:nvGraphicFramePr>
          <p:cNvPr id="5" name="表格 4"/>
          <p:cNvGraphicFramePr/>
          <p:nvPr/>
        </p:nvGraphicFramePr>
        <p:xfrm>
          <a:off x="4104640" y="1417320"/>
          <a:ext cx="7807960" cy="533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1990"/>
                <a:gridCol w="1951990"/>
                <a:gridCol w="1951990"/>
                <a:gridCol w="1951990"/>
              </a:tblGrid>
              <a:tr h="133477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战役名称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时间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作战部队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结果</a:t>
                      </a:r>
                      <a:endParaRPr lang="zh-CN" altLang="en-US" sz="2800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431665" y="282956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辽沈战役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31665" y="414020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淮海战役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31665" y="544195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平津战役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62980" y="2984500"/>
            <a:ext cx="1972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1948.9-11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/>
        </p:nvSpPr>
        <p:spPr>
          <a:xfrm>
            <a:off x="6062980" y="4399915"/>
            <a:ext cx="19723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1948.11-1949.1</a:t>
            </a:r>
            <a:endParaRPr lang="zh-CN" altLang="en-US" sz="2800" b="1"/>
          </a:p>
        </p:txBody>
      </p:sp>
      <p:sp>
        <p:nvSpPr>
          <p:cNvPr id="11" name="文本框 10"/>
          <p:cNvSpPr txBox="1"/>
          <p:nvPr/>
        </p:nvSpPr>
        <p:spPr>
          <a:xfrm>
            <a:off x="6150610" y="5687695"/>
            <a:ext cx="19723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1948.11-1949.1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7955915" y="2708910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东北人民解放军（林彪、罗荣桓）</a:t>
            </a:r>
            <a:endParaRPr lang="zh-CN" altLang="en-US" sz="2800" b="1"/>
          </a:p>
        </p:txBody>
      </p:sp>
      <p:sp>
        <p:nvSpPr>
          <p:cNvPr id="13" name="文本框 12"/>
          <p:cNvSpPr txBox="1"/>
          <p:nvPr/>
        </p:nvSpPr>
        <p:spPr>
          <a:xfrm>
            <a:off x="10003155" y="2829560"/>
            <a:ext cx="21304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解放</a:t>
            </a:r>
            <a:r>
              <a:rPr lang="zh-CN" altLang="en-US" sz="2800" b="1">
                <a:sym typeface="+mn-ea"/>
              </a:rPr>
              <a:t>东北全境</a:t>
            </a:r>
            <a:endParaRPr lang="zh-CN" altLang="en-US" sz="2800" b="1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35290" y="4092575"/>
            <a:ext cx="21304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中原野战军</a:t>
            </a:r>
            <a:endParaRPr lang="zh-CN" altLang="en-US" sz="2800" b="1"/>
          </a:p>
          <a:p>
            <a:r>
              <a:rPr lang="zh-CN" altLang="en-US" sz="2800" b="1"/>
              <a:t>华东野战军</a:t>
            </a:r>
            <a:endParaRPr lang="zh-CN" altLang="en-US" sz="2800" b="1"/>
          </a:p>
        </p:txBody>
      </p:sp>
      <p:sp>
        <p:nvSpPr>
          <p:cNvPr id="15" name="文本框 14"/>
          <p:cNvSpPr txBox="1"/>
          <p:nvPr/>
        </p:nvSpPr>
        <p:spPr>
          <a:xfrm>
            <a:off x="10003155" y="4092575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解放</a:t>
            </a:r>
            <a:r>
              <a:rPr lang="zh-CN" altLang="en-US" sz="2800" b="1"/>
              <a:t>长江中下游以北广大地区</a:t>
            </a:r>
            <a:endParaRPr lang="zh-CN" altLang="en-US" sz="2800" b="1"/>
          </a:p>
        </p:txBody>
      </p:sp>
      <p:sp>
        <p:nvSpPr>
          <p:cNvPr id="16" name="文本框 15"/>
          <p:cNvSpPr txBox="1"/>
          <p:nvPr/>
        </p:nvSpPr>
        <p:spPr>
          <a:xfrm>
            <a:off x="8035290" y="5520690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东北人民解放军、华北人民解放军</a:t>
            </a:r>
            <a:endParaRPr lang="zh-CN" altLang="en-US" sz="2800" b="1"/>
          </a:p>
        </p:txBody>
      </p:sp>
      <p:sp>
        <p:nvSpPr>
          <p:cNvPr id="17" name="文本框 16"/>
          <p:cNvSpPr txBox="1"/>
          <p:nvPr/>
        </p:nvSpPr>
        <p:spPr>
          <a:xfrm>
            <a:off x="10003155" y="5780405"/>
            <a:ext cx="21304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解放</a:t>
            </a:r>
            <a:r>
              <a:rPr lang="zh-CN" altLang="en-US" sz="2800" b="1"/>
              <a:t>华北全境</a:t>
            </a:r>
            <a:endParaRPr lang="zh-CN" altLang="en-US" sz="2800" b="1"/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435928" y="167958"/>
            <a:ext cx="5256213" cy="922020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  <a:miter lim="800000"/>
          </a:ln>
          <a:effectLst/>
        </p:spPr>
        <p:txBody>
          <a:bodyPr>
            <a:spAutoFit/>
          </a:bodyPr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二、三大战役</a:t>
            </a:r>
            <a:endParaRPr kumimoji="0" lang="zh-CN" altLang="en-US" sz="5400" b="1" kern="1200" cap="none" spc="0" normalizeH="0" baseline="0" noProof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 Box 17"/>
          <p:cNvSpPr txBox="1"/>
          <p:nvPr/>
        </p:nvSpPr>
        <p:spPr>
          <a:xfrm>
            <a:off x="5229860" y="858520"/>
            <a:ext cx="510286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结合材料，说一说，为什么最先打响的是辽沈战役？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9222" name="表格 9221"/>
          <p:cNvGraphicFramePr/>
          <p:nvPr/>
        </p:nvGraphicFramePr>
        <p:xfrm>
          <a:off x="1034415" y="681355"/>
          <a:ext cx="3778250" cy="3111500"/>
        </p:xfrm>
        <a:graphic>
          <a:graphicData uri="http://schemas.openxmlformats.org/drawingml/2006/table">
            <a:tbl>
              <a:tblPr/>
              <a:tblGrid>
                <a:gridCol w="984250"/>
                <a:gridCol w="1300480"/>
                <a:gridCol w="1493520"/>
              </a:tblGrid>
              <a:tr h="51816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国民党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共产党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东北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79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华北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79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华东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中原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西北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494" name="Text Box 110"/>
          <p:cNvSpPr txBox="1"/>
          <p:nvPr/>
        </p:nvSpPr>
        <p:spPr>
          <a:xfrm>
            <a:off x="5316855" y="3249295"/>
            <a:ext cx="6257925" cy="119888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兵力对比上解放军占优势。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②东北敌军已被解放军包围。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49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385" name="表格 16384"/>
          <p:cNvGraphicFramePr/>
          <p:nvPr/>
        </p:nvGraphicFramePr>
        <p:xfrm>
          <a:off x="6737350" y="839788"/>
          <a:ext cx="3810000" cy="5567045"/>
        </p:xfrm>
        <a:graphic>
          <a:graphicData uri="http://schemas.openxmlformats.org/drawingml/2006/table">
            <a:tbl>
              <a:tblPr/>
              <a:tblGrid>
                <a:gridCol w="1901825"/>
                <a:gridCol w="1908175"/>
              </a:tblGrid>
              <a:tr h="697230">
                <a:tc gridSpan="2"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淮海战役人民支前统计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985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民工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543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59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担架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30.5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万副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6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大小车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万辆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23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牲畜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76.7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万头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59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船只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8500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筹粮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9.6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亿斤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挑子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20.6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万副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7" name="Text Box 38"/>
          <p:cNvSpPr txBox="1"/>
          <p:nvPr/>
        </p:nvSpPr>
        <p:spPr>
          <a:xfrm>
            <a:off x="6737350" y="53975"/>
            <a:ext cx="1512888" cy="58356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材料二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18" name="Text Box 41"/>
          <p:cNvSpPr txBox="1"/>
          <p:nvPr/>
        </p:nvSpPr>
        <p:spPr>
          <a:xfrm>
            <a:off x="1524000" y="839788"/>
            <a:ext cx="4873625" cy="286131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材料一：淮海战役结束后不久，斯大林就在一次军事会议上发表看法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：“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万战胜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万，奇迹，奇迹。”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19" name="WordArt 44"/>
          <p:cNvSpPr>
            <a:spLocks noTextEdit="1"/>
          </p:cNvSpPr>
          <p:nvPr/>
        </p:nvSpPr>
        <p:spPr>
          <a:xfrm>
            <a:off x="1543050" y="3952875"/>
            <a:ext cx="1946275" cy="1060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想想看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20" name="Text Box 45"/>
          <p:cNvSpPr txBox="1"/>
          <p:nvPr/>
        </p:nvSpPr>
        <p:spPr>
          <a:xfrm>
            <a:off x="2162175" y="4862513"/>
            <a:ext cx="4465638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根据材料二，说说材料一中所述奇迹是如何创造的？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8350" name="Text Box 46"/>
          <p:cNvSpPr txBox="1"/>
          <p:nvPr/>
        </p:nvSpPr>
        <p:spPr>
          <a:xfrm>
            <a:off x="1766888" y="5172075"/>
            <a:ext cx="4970462" cy="119888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人民群众的全力支持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②解放军战士英勇作战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9095" y="53975"/>
            <a:ext cx="5739765" cy="3487420"/>
            <a:chOff x="1108" y="86"/>
            <a:chExt cx="6110" cy="4583"/>
          </a:xfrm>
        </p:grpSpPr>
        <p:pic>
          <p:nvPicPr>
            <p:cNvPr id="12324" name="Picture 10" descr="淮海战役中支前的民工”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108" y="86"/>
              <a:ext cx="6110" cy="458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25" name="Text Box 11"/>
            <p:cNvSpPr txBox="1"/>
            <p:nvPr/>
          </p:nvSpPr>
          <p:spPr>
            <a:xfrm>
              <a:off x="2336" y="3891"/>
              <a:ext cx="4371" cy="5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淮海战役中支前的民工</a:t>
              </a:r>
              <a:endParaRPr lang="zh-CN" altLang="en-US" sz="20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aphicFrame>
        <p:nvGraphicFramePr>
          <p:cNvPr id="29702" name="Object 8"/>
          <p:cNvGraphicFramePr>
            <a:graphicFrameLocks noChangeAspect="1"/>
          </p:cNvGraphicFramePr>
          <p:nvPr/>
        </p:nvGraphicFramePr>
        <p:xfrm>
          <a:off x="7473950" y="169863"/>
          <a:ext cx="1982788" cy="180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223645" imgH="1112520" progId="">
                  <p:embed/>
                </p:oleObj>
              </mc:Choice>
              <mc:Fallback>
                <p:oleObj name="" r:id="rId2" imgW="1223645" imgH="111252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473950" y="169863"/>
                        <a:ext cx="1982788" cy="180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51" name="AutoShape 47"/>
          <p:cNvSpPr/>
          <p:nvPr/>
        </p:nvSpPr>
        <p:spPr>
          <a:xfrm>
            <a:off x="2365375" y="3611880"/>
            <a:ext cx="5233670" cy="1560195"/>
          </a:xfrm>
          <a:prstGeom prst="wedgeRoundRectCallout">
            <a:avLst>
              <a:gd name="adj1" fmla="val 49174"/>
              <a:gd name="adj2" fmla="val -157244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淮海战役是人民群众用小车推出来的。</a:t>
            </a:r>
            <a:endParaRPr lang="zh-CN" altLang="en-US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98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8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50" grpId="0" bldLvl="0" animBg="1"/>
      <p:bldP spid="98351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2" descr="毛主席写给傅作义将军的亲笔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2788" y="0"/>
            <a:ext cx="3582987" cy="4467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Text Box 3"/>
          <p:cNvSpPr txBox="1"/>
          <p:nvPr/>
        </p:nvSpPr>
        <p:spPr>
          <a:xfrm>
            <a:off x="1524000" y="4467225"/>
            <a:ext cx="4410075" cy="5530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毛主席给</a:t>
            </a:r>
            <a:r>
              <a:rPr lang="zh-CN" altLang="en-US" sz="3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傅作义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将军的亲笔信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WordArt 4"/>
          <p:cNvSpPr>
            <a:spLocks noTextEdit="1"/>
          </p:cNvSpPr>
          <p:nvPr/>
        </p:nvSpPr>
        <p:spPr>
          <a:xfrm>
            <a:off x="447040" y="5020310"/>
            <a:ext cx="2016125" cy="13636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想想看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Rectangle 5"/>
          <p:cNvSpPr/>
          <p:nvPr/>
        </p:nvSpPr>
        <p:spPr>
          <a:xfrm>
            <a:off x="1621790" y="5548630"/>
            <a:ext cx="10623550" cy="755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609600" indent="-60960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结合所学知识，党中央为什么采取和平手段解放北平？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6" descr="u=4071676180,3970019082&amp;fm=2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013" y="0"/>
            <a:ext cx="4559300" cy="5364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9" name=" 219"/>
          <p:cNvSpPr/>
          <p:nvPr/>
        </p:nvSpPr>
        <p:spPr>
          <a:xfrm>
            <a:off x="2105025" y="3381375"/>
            <a:ext cx="1066800" cy="7620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>
              <a:solidFill>
                <a:srgbClr val="FFFFFF"/>
              </a:solidFill>
            </a:endParaRPr>
          </a:p>
        </p:txBody>
      </p:sp>
      <p:sp>
        <p:nvSpPr>
          <p:cNvPr id="117767" name="Text Box 7"/>
          <p:cNvSpPr txBox="1"/>
          <p:nvPr/>
        </p:nvSpPr>
        <p:spPr>
          <a:xfrm>
            <a:off x="1814513" y="246063"/>
            <a:ext cx="4127500" cy="452310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保障了北平人民生命和财产的安全，保护了古都的文物古迹。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②和平民主是当时的大势所趋，也是民心所向。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7" grpId="0" bldLvl="0" animBg="1"/>
      <p:bldP spid="21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1" name="表格 20480"/>
          <p:cNvGraphicFramePr/>
          <p:nvPr/>
        </p:nvGraphicFramePr>
        <p:xfrm>
          <a:off x="1570038" y="1443038"/>
          <a:ext cx="9116695" cy="4919345"/>
        </p:xfrm>
        <a:graphic>
          <a:graphicData uri="http://schemas.openxmlformats.org/drawingml/2006/table">
            <a:tbl>
              <a:tblPr/>
              <a:tblGrid>
                <a:gridCol w="974725"/>
                <a:gridCol w="1733550"/>
                <a:gridCol w="1103630"/>
                <a:gridCol w="1850390"/>
                <a:gridCol w="1071245"/>
                <a:gridCol w="2383155"/>
              </a:tblGrid>
              <a:tr h="10083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战役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名称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时间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指挥者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参战部队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歼敌人数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472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78689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935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林彪    罗荣桓  聂荣臻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422" name="Text Box 39"/>
          <p:cNvSpPr txBox="1"/>
          <p:nvPr/>
        </p:nvSpPr>
        <p:spPr>
          <a:xfrm>
            <a:off x="1619250" y="2498725"/>
            <a:ext cx="11382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辽沈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3" name="Text Box 40"/>
          <p:cNvSpPr txBox="1"/>
          <p:nvPr/>
        </p:nvSpPr>
        <p:spPr>
          <a:xfrm>
            <a:off x="1674813" y="3740150"/>
            <a:ext cx="115411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淮海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4" name="Text Box 41"/>
          <p:cNvSpPr txBox="1"/>
          <p:nvPr/>
        </p:nvSpPr>
        <p:spPr>
          <a:xfrm>
            <a:off x="1670050" y="5257800"/>
            <a:ext cx="130968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平津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5" name="Text Box 42"/>
          <p:cNvSpPr txBox="1"/>
          <p:nvPr/>
        </p:nvSpPr>
        <p:spPr>
          <a:xfrm>
            <a:off x="2717800" y="2532063"/>
            <a:ext cx="18478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6" name="Text Box 43"/>
          <p:cNvSpPr txBox="1"/>
          <p:nvPr/>
        </p:nvSpPr>
        <p:spPr>
          <a:xfrm>
            <a:off x="2584450" y="3840163"/>
            <a:ext cx="199707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7" name="Text Box 44"/>
          <p:cNvSpPr txBox="1"/>
          <p:nvPr/>
        </p:nvSpPr>
        <p:spPr>
          <a:xfrm>
            <a:off x="2573338" y="5287963"/>
            <a:ext cx="18923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8" name="Text Box 47"/>
          <p:cNvSpPr txBox="1"/>
          <p:nvPr/>
        </p:nvSpPr>
        <p:spPr>
          <a:xfrm>
            <a:off x="4324350" y="2465388"/>
            <a:ext cx="12017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林彪  罗荣桓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9" name="Text Box 49"/>
          <p:cNvSpPr txBox="1"/>
          <p:nvPr/>
        </p:nvSpPr>
        <p:spPr>
          <a:xfrm>
            <a:off x="5586413" y="2560638"/>
            <a:ext cx="164306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东北人民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0" name="Text Box 50"/>
          <p:cNvSpPr txBox="1"/>
          <p:nvPr/>
        </p:nvSpPr>
        <p:spPr>
          <a:xfrm>
            <a:off x="5508625" y="5357813"/>
            <a:ext cx="20780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东北解放军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华北解放军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1" name="Text Box 51"/>
          <p:cNvSpPr txBox="1"/>
          <p:nvPr/>
        </p:nvSpPr>
        <p:spPr>
          <a:xfrm>
            <a:off x="4273550" y="3328988"/>
            <a:ext cx="175895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刘伯承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邓小平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陈毅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粟裕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谭震林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2" name="Text Box 52"/>
          <p:cNvSpPr txBox="1"/>
          <p:nvPr/>
        </p:nvSpPr>
        <p:spPr>
          <a:xfrm>
            <a:off x="5475288" y="3811588"/>
            <a:ext cx="17272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中原解放军      华东解放军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3" name="Text Box 53"/>
          <p:cNvSpPr txBox="1"/>
          <p:nvPr/>
        </p:nvSpPr>
        <p:spPr>
          <a:xfrm>
            <a:off x="7319963" y="2665413"/>
            <a:ext cx="10795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47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4" name="Text Box 54"/>
          <p:cNvSpPr txBox="1"/>
          <p:nvPr/>
        </p:nvSpPr>
        <p:spPr>
          <a:xfrm>
            <a:off x="7353300" y="3935413"/>
            <a:ext cx="93662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55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5" name="Text Box 55"/>
          <p:cNvSpPr txBox="1"/>
          <p:nvPr/>
        </p:nvSpPr>
        <p:spPr>
          <a:xfrm>
            <a:off x="7343775" y="5441950"/>
            <a:ext cx="132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6" name="Text Box 56"/>
          <p:cNvSpPr txBox="1"/>
          <p:nvPr/>
        </p:nvSpPr>
        <p:spPr>
          <a:xfrm>
            <a:off x="8774113" y="2474913"/>
            <a:ext cx="174148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解放了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东北全境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7" name="Text Box 57">
            <a:hlinkClick r:id="" action="ppaction://noaction"/>
          </p:cNvPr>
          <p:cNvSpPr txBox="1"/>
          <p:nvPr/>
        </p:nvSpPr>
        <p:spPr>
          <a:xfrm>
            <a:off x="8578850" y="3802063"/>
            <a:ext cx="18669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奠定了解放长江以南各省的基础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8" name="Text Box 58"/>
          <p:cNvSpPr txBox="1"/>
          <p:nvPr/>
        </p:nvSpPr>
        <p:spPr>
          <a:xfrm>
            <a:off x="8685213" y="5353050"/>
            <a:ext cx="150018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华北全境基本解放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9" name="Text Box 59"/>
          <p:cNvSpPr txBox="1"/>
          <p:nvPr/>
        </p:nvSpPr>
        <p:spPr>
          <a:xfrm>
            <a:off x="3648075" y="620713"/>
            <a:ext cx="2519363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三大战役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40" name="Oval 70"/>
          <p:cNvSpPr/>
          <p:nvPr/>
        </p:nvSpPr>
        <p:spPr>
          <a:xfrm>
            <a:off x="1674813" y="260350"/>
            <a:ext cx="2339975" cy="863600"/>
          </a:xfrm>
          <a:prstGeom prst="ellipse">
            <a:avLst/>
          </a:prstGeom>
          <a:solidFill>
            <a:schemeClr val="accent1">
              <a:alpha val="47058"/>
            </a:scheme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一决胜负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6440" name="Text Box 72"/>
          <p:cNvSpPr txBox="1"/>
          <p:nvPr/>
        </p:nvSpPr>
        <p:spPr>
          <a:xfrm>
            <a:off x="5422900" y="4469130"/>
            <a:ext cx="5664200" cy="76835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>
              <a:buClrTx/>
            </a:pP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140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天歼灭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150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多万人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440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3"/>
          <p:cNvGrpSpPr/>
          <p:nvPr/>
        </p:nvGrpSpPr>
        <p:grpSpPr>
          <a:xfrm>
            <a:off x="1497013" y="3813175"/>
            <a:ext cx="38222237" cy="2844800"/>
            <a:chOff x="-8" y="2555"/>
            <a:chExt cx="24077" cy="1792"/>
          </a:xfrm>
        </p:grpSpPr>
        <p:pic>
          <p:nvPicPr>
            <p:cNvPr id="17410" name="Picture 4" descr="淮海战役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8" y="2573"/>
              <a:ext cx="4817" cy="17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1" name="Picture 5" descr="辽沈战役·攻克锦州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524" y="2570"/>
              <a:ext cx="3504" cy="177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2" name="Picture 6" descr="平津战役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02" y="2562"/>
              <a:ext cx="3744" cy="17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3" name="Picture 9" descr="淮海战役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23" y="2566"/>
              <a:ext cx="4817" cy="17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4" name="Picture 10" descr="辽沈战役·攻克锦州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565" y="2563"/>
              <a:ext cx="3504" cy="177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5" name="Picture 11" descr="平津战役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843" y="2555"/>
              <a:ext cx="3744" cy="17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16" name="Rectangle 14"/>
          <p:cNvSpPr/>
          <p:nvPr/>
        </p:nvSpPr>
        <p:spPr>
          <a:xfrm>
            <a:off x="3144838" y="649288"/>
            <a:ext cx="7212012" cy="755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609600" indent="-60960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三大战役的历史意义是？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8975" name="Text Box 15"/>
          <p:cNvSpPr txBox="1"/>
          <p:nvPr/>
        </p:nvSpPr>
        <p:spPr>
          <a:xfrm>
            <a:off x="2103438" y="1860550"/>
            <a:ext cx="8031162" cy="21228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国民党军队的主力基本上被消灭，大大加速了人民解放战争在全国的胜利。</a:t>
            </a:r>
            <a:endParaRPr lang="zh-CN" altLang="en-US" sz="4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8" name="Text Box 16"/>
          <p:cNvSpPr txBox="1"/>
          <p:nvPr/>
        </p:nvSpPr>
        <p:spPr>
          <a:xfrm>
            <a:off x="4125913" y="1296988"/>
            <a:ext cx="42926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140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天歼灭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150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多万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5.78035E-8 L -2.12466 5.78035E-8 " pathEditMode="relative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75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55370" y="1213485"/>
            <a:ext cx="10515600" cy="1325563"/>
          </a:xfrm>
        </p:spPr>
        <p:txBody>
          <a:bodyPr/>
          <a:p>
            <a:pPr algn="ctr"/>
            <a:r>
              <a:rPr lang="zh-CN" altLang="en-US" sz="6000" b="1">
                <a:solidFill>
                  <a:srgbClr val="FF0000"/>
                </a:solidFill>
              </a:rPr>
              <a:t>西柏坡会议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759835" y="2354580"/>
            <a:ext cx="6477635" cy="44145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76593" y="3962400"/>
            <a:ext cx="274510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1949.3</a:t>
            </a:r>
            <a:endParaRPr lang="en-US" altLang="zh-CN" sz="7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6910" y="404495"/>
            <a:ext cx="110464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/>
              <a:t>为迎接人民战争的最后胜利，准备新中国的建立</a:t>
            </a:r>
            <a:endParaRPr lang="zh-CN" altLang="en-US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45440" y="1454785"/>
            <a:ext cx="11501755" cy="23069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r>
              <a:rPr lang="zh-CN" altLang="en-US" sz="3600"/>
              <a:t>三大战役后，国民党能用于作战的部队为146万人。这些部队，多是新建或被歼后重建的，且分布在从新疆到台湾的广大地区，在战略上已无法组织有效防御，蒋介石为了赢得时间，提出</a:t>
            </a:r>
            <a:r>
              <a:rPr lang="en-US" altLang="zh-CN" sz="3600"/>
              <a:t>“</a:t>
            </a:r>
            <a:r>
              <a:rPr lang="zh-CN" altLang="en-US" sz="3600">
                <a:solidFill>
                  <a:srgbClr val="FF0000"/>
                </a:solidFill>
              </a:rPr>
              <a:t>划江而治</a:t>
            </a:r>
            <a:r>
              <a:rPr lang="en-US" altLang="zh-CN" sz="3600"/>
              <a:t>”</a:t>
            </a:r>
            <a:r>
              <a:rPr lang="zh-CN" altLang="en-US" sz="3600"/>
              <a:t>的方案。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8" descr="中国地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3213" y="1392238"/>
            <a:ext cx="6769100" cy="5338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Picture 10" descr="蒋介石"/>
          <p:cNvPicPr>
            <a:picLocks noChangeAspect="1"/>
          </p:cNvPicPr>
          <p:nvPr/>
        </p:nvPicPr>
        <p:blipFill>
          <a:blip r:embed="rId2"/>
          <a:srcRect l="9070" t="1187" r="11253" b="12955"/>
          <a:stretch>
            <a:fillRect/>
          </a:stretch>
        </p:blipFill>
        <p:spPr>
          <a:xfrm>
            <a:off x="8178800" y="2743200"/>
            <a:ext cx="1828800" cy="2325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11" descr="国民党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99" t="9081" r="7082" b="7698"/>
          <a:stretch>
            <a:fillRect/>
          </a:stretch>
        </p:blipFill>
        <p:spPr>
          <a:xfrm>
            <a:off x="8107363" y="1158875"/>
            <a:ext cx="1944687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12" descr="军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425" y="1158875"/>
            <a:ext cx="1943100" cy="14906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4"/>
          <p:cNvGrpSpPr/>
          <p:nvPr/>
        </p:nvGrpSpPr>
        <p:grpSpPr>
          <a:xfrm>
            <a:off x="5464175" y="4497388"/>
            <a:ext cx="2667000" cy="815975"/>
            <a:chOff x="2650" y="2811"/>
            <a:chExt cx="1680" cy="514"/>
          </a:xfrm>
        </p:grpSpPr>
        <p:sp>
          <p:nvSpPr>
            <p:cNvPr id="18438" name="Freeform 15"/>
            <p:cNvSpPr/>
            <p:nvPr/>
          </p:nvSpPr>
          <p:spPr>
            <a:xfrm>
              <a:off x="2650" y="2811"/>
              <a:ext cx="1451" cy="514"/>
            </a:xfrm>
            <a:custGeom>
              <a:avLst/>
              <a:gdLst/>
              <a:ahLst/>
              <a:cxnLst>
                <a:cxn ang="0">
                  <a:pos x="0" y="330"/>
                </a:cxn>
                <a:cxn ang="0">
                  <a:pos x="23" y="376"/>
                </a:cxn>
                <a:cxn ang="0">
                  <a:pos x="30" y="430"/>
                </a:cxn>
                <a:cxn ang="0">
                  <a:pos x="53" y="438"/>
                </a:cxn>
                <a:cxn ang="0">
                  <a:pos x="99" y="438"/>
                </a:cxn>
                <a:cxn ang="0">
                  <a:pos x="107" y="491"/>
                </a:cxn>
                <a:cxn ang="0">
                  <a:pos x="238" y="491"/>
                </a:cxn>
                <a:cxn ang="0">
                  <a:pos x="276" y="361"/>
                </a:cxn>
                <a:cxn ang="0">
                  <a:pos x="437" y="299"/>
                </a:cxn>
                <a:cxn ang="0">
                  <a:pos x="476" y="238"/>
                </a:cxn>
                <a:cxn ang="0">
                  <a:pos x="568" y="200"/>
                </a:cxn>
                <a:cxn ang="0">
                  <a:pos x="637" y="138"/>
                </a:cxn>
                <a:cxn ang="0">
                  <a:pos x="768" y="146"/>
                </a:cxn>
                <a:cxn ang="0">
                  <a:pos x="775" y="169"/>
                </a:cxn>
                <a:cxn ang="0">
                  <a:pos x="821" y="184"/>
                </a:cxn>
                <a:cxn ang="0">
                  <a:pos x="867" y="215"/>
                </a:cxn>
                <a:cxn ang="0">
                  <a:pos x="906" y="246"/>
                </a:cxn>
                <a:cxn ang="0">
                  <a:pos x="929" y="238"/>
                </a:cxn>
                <a:cxn ang="0">
                  <a:pos x="937" y="207"/>
                </a:cxn>
                <a:cxn ang="0">
                  <a:pos x="975" y="161"/>
                </a:cxn>
                <a:cxn ang="0">
                  <a:pos x="1082" y="192"/>
                </a:cxn>
                <a:cxn ang="0">
                  <a:pos x="1190" y="184"/>
                </a:cxn>
                <a:cxn ang="0">
                  <a:pos x="1198" y="161"/>
                </a:cxn>
                <a:cxn ang="0">
                  <a:pos x="1205" y="107"/>
                </a:cxn>
                <a:cxn ang="0">
                  <a:pos x="1298" y="0"/>
                </a:cxn>
                <a:cxn ang="0">
                  <a:pos x="1436" y="31"/>
                </a:cxn>
                <a:cxn ang="0">
                  <a:pos x="1451" y="69"/>
                </a:cxn>
              </a:cxnLst>
              <a:pathLst>
                <a:path w="1451" h="514">
                  <a:moveTo>
                    <a:pt x="0" y="330"/>
                  </a:moveTo>
                  <a:cubicBezTo>
                    <a:pt x="12" y="348"/>
                    <a:pt x="19" y="355"/>
                    <a:pt x="23" y="376"/>
                  </a:cubicBezTo>
                  <a:cubicBezTo>
                    <a:pt x="26" y="394"/>
                    <a:pt x="22" y="414"/>
                    <a:pt x="30" y="430"/>
                  </a:cubicBezTo>
                  <a:cubicBezTo>
                    <a:pt x="34" y="437"/>
                    <a:pt x="45" y="435"/>
                    <a:pt x="53" y="438"/>
                  </a:cubicBezTo>
                  <a:cubicBezTo>
                    <a:pt x="95" y="424"/>
                    <a:pt x="86" y="396"/>
                    <a:pt x="99" y="438"/>
                  </a:cubicBezTo>
                  <a:cubicBezTo>
                    <a:pt x="102" y="456"/>
                    <a:pt x="92" y="482"/>
                    <a:pt x="107" y="491"/>
                  </a:cubicBezTo>
                  <a:cubicBezTo>
                    <a:pt x="145" y="514"/>
                    <a:pt x="198" y="499"/>
                    <a:pt x="238" y="491"/>
                  </a:cubicBezTo>
                  <a:cubicBezTo>
                    <a:pt x="253" y="442"/>
                    <a:pt x="229" y="391"/>
                    <a:pt x="276" y="361"/>
                  </a:cubicBezTo>
                  <a:cubicBezTo>
                    <a:pt x="295" y="289"/>
                    <a:pt x="373" y="306"/>
                    <a:pt x="437" y="299"/>
                  </a:cubicBezTo>
                  <a:cubicBezTo>
                    <a:pt x="461" y="276"/>
                    <a:pt x="449" y="254"/>
                    <a:pt x="476" y="238"/>
                  </a:cubicBezTo>
                  <a:cubicBezTo>
                    <a:pt x="505" y="221"/>
                    <a:pt x="539" y="219"/>
                    <a:pt x="568" y="200"/>
                  </a:cubicBezTo>
                  <a:cubicBezTo>
                    <a:pt x="582" y="160"/>
                    <a:pt x="604" y="160"/>
                    <a:pt x="637" y="138"/>
                  </a:cubicBezTo>
                  <a:cubicBezTo>
                    <a:pt x="681" y="141"/>
                    <a:pt x="725" y="136"/>
                    <a:pt x="768" y="146"/>
                  </a:cubicBezTo>
                  <a:cubicBezTo>
                    <a:pt x="776" y="148"/>
                    <a:pt x="769" y="163"/>
                    <a:pt x="775" y="169"/>
                  </a:cubicBezTo>
                  <a:cubicBezTo>
                    <a:pt x="777" y="171"/>
                    <a:pt x="819" y="183"/>
                    <a:pt x="821" y="184"/>
                  </a:cubicBezTo>
                  <a:cubicBezTo>
                    <a:pt x="835" y="225"/>
                    <a:pt x="818" y="197"/>
                    <a:pt x="867" y="215"/>
                  </a:cubicBezTo>
                  <a:cubicBezTo>
                    <a:pt x="883" y="221"/>
                    <a:pt x="894" y="234"/>
                    <a:pt x="906" y="246"/>
                  </a:cubicBezTo>
                  <a:cubicBezTo>
                    <a:pt x="914" y="243"/>
                    <a:pt x="924" y="244"/>
                    <a:pt x="929" y="238"/>
                  </a:cubicBezTo>
                  <a:cubicBezTo>
                    <a:pt x="936" y="230"/>
                    <a:pt x="933" y="217"/>
                    <a:pt x="937" y="207"/>
                  </a:cubicBezTo>
                  <a:cubicBezTo>
                    <a:pt x="945" y="188"/>
                    <a:pt x="961" y="175"/>
                    <a:pt x="975" y="161"/>
                  </a:cubicBezTo>
                  <a:cubicBezTo>
                    <a:pt x="1012" y="169"/>
                    <a:pt x="1047" y="180"/>
                    <a:pt x="1082" y="192"/>
                  </a:cubicBezTo>
                  <a:cubicBezTo>
                    <a:pt x="1118" y="189"/>
                    <a:pt x="1155" y="193"/>
                    <a:pt x="1190" y="184"/>
                  </a:cubicBezTo>
                  <a:cubicBezTo>
                    <a:pt x="1198" y="182"/>
                    <a:pt x="1196" y="169"/>
                    <a:pt x="1198" y="161"/>
                  </a:cubicBezTo>
                  <a:cubicBezTo>
                    <a:pt x="1201" y="143"/>
                    <a:pt x="1199" y="124"/>
                    <a:pt x="1205" y="107"/>
                  </a:cubicBezTo>
                  <a:cubicBezTo>
                    <a:pt x="1221" y="64"/>
                    <a:pt x="1258" y="19"/>
                    <a:pt x="1298" y="0"/>
                  </a:cubicBezTo>
                  <a:cubicBezTo>
                    <a:pt x="1348" y="7"/>
                    <a:pt x="1388" y="19"/>
                    <a:pt x="1436" y="31"/>
                  </a:cubicBezTo>
                  <a:cubicBezTo>
                    <a:pt x="1445" y="59"/>
                    <a:pt x="1439" y="47"/>
                    <a:pt x="1451" y="69"/>
                  </a:cubicBezTo>
                </a:path>
              </a:pathLst>
            </a:custGeom>
            <a:noFill/>
            <a:ln w="762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9" name="Oval 16"/>
            <p:cNvSpPr/>
            <p:nvPr/>
          </p:nvSpPr>
          <p:spPr>
            <a:xfrm>
              <a:off x="3923" y="2840"/>
              <a:ext cx="91" cy="91"/>
            </a:xfrm>
            <a:prstGeom prst="ellipse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ClrTx/>
              </a:pP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0" name="WordArt 17"/>
            <p:cNvSpPr>
              <a:spLocks noTextEdit="1"/>
            </p:cNvSpPr>
            <p:nvPr/>
          </p:nvSpPr>
          <p:spPr>
            <a:xfrm>
              <a:off x="3742" y="2976"/>
              <a:ext cx="588" cy="305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100000"/>
                </a:avLst>
              </a:prstTxWarp>
              <a:normAutofit fontScale="70000"/>
              <a:scene3d>
                <a:camera prst="legacyPerspectiveFront">
                  <a:rot lat="20520000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p>
              <a:pPr algn="ctr"/>
              <a:r>
                <a:rPr lang="zh-CN" altLang="en-US" sz="3600" b="1"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南京</a:t>
              </a:r>
              <a:endPara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46450" name="AutoShape 18"/>
          <p:cNvSpPr/>
          <p:nvPr/>
        </p:nvSpPr>
        <p:spPr>
          <a:xfrm>
            <a:off x="5464175" y="1147763"/>
            <a:ext cx="2592388" cy="1657350"/>
          </a:xfrm>
          <a:prstGeom prst="cloudCallout">
            <a:avLst>
              <a:gd name="adj1" fmla="val 79088"/>
              <a:gd name="adj2" fmla="val 72222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国共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划江而治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，好不好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42" name="Picture 20" descr="m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1225" y="2808288"/>
            <a:ext cx="1790700" cy="2505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6451" name="AutoShape 19"/>
          <p:cNvSpPr/>
          <p:nvPr/>
        </p:nvSpPr>
        <p:spPr>
          <a:xfrm>
            <a:off x="3303588" y="4964113"/>
            <a:ext cx="3743325" cy="1217612"/>
          </a:xfrm>
          <a:prstGeom prst="wedgeRectCallout">
            <a:avLst>
              <a:gd name="adj1" fmla="val -43810"/>
              <a:gd name="adj2" fmla="val -84681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不行，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打过长江去，解放全中国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buClrTx/>
            </a:pP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6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50" grpId="0" bldLvl="0" animBg="1"/>
      <p:bldP spid="146451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70815"/>
            <a:ext cx="10515600" cy="1325563"/>
          </a:xfrm>
        </p:spPr>
        <p:txBody>
          <a:bodyPr/>
          <a:p>
            <a:pPr algn="ctr"/>
            <a:r>
              <a:rPr lang="zh-CN" altLang="en-US" b="1"/>
              <a:t>渡江战役，解放南京</a:t>
            </a:r>
            <a:endParaRPr lang="zh-CN" altLang="en-US" b="1"/>
          </a:p>
        </p:txBody>
      </p:sp>
      <p:pic>
        <p:nvPicPr>
          <p:cNvPr id="4" name="人民解放军占领南京[流畅版]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31240" y="1285875"/>
            <a:ext cx="10128885" cy="5231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2" descr="20T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7000" y="1287463"/>
            <a:ext cx="6858000" cy="4960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Oval 3"/>
          <p:cNvSpPr/>
          <p:nvPr/>
        </p:nvSpPr>
        <p:spPr>
          <a:xfrm>
            <a:off x="7518400" y="1820863"/>
            <a:ext cx="330200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581400" y="2354263"/>
            <a:ext cx="5257800" cy="3733800"/>
            <a:chOff x="748" y="1017"/>
            <a:chExt cx="4400" cy="3063"/>
          </a:xfrm>
        </p:grpSpPr>
        <p:pic>
          <p:nvPicPr>
            <p:cNvPr id="20484" name="Picture 5" descr="arrow2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33" y="1979"/>
              <a:ext cx="1315" cy="3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485" name="Picture 6" descr="arrow2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60" y="1298"/>
              <a:ext cx="102" cy="453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20486" name="Group 7"/>
            <p:cNvGrpSpPr/>
            <p:nvPr/>
          </p:nvGrpSpPr>
          <p:grpSpPr>
            <a:xfrm>
              <a:off x="748" y="1017"/>
              <a:ext cx="4400" cy="3063"/>
              <a:chOff x="748" y="1017"/>
              <a:chExt cx="4400" cy="3063"/>
            </a:xfrm>
          </p:grpSpPr>
          <p:pic>
            <p:nvPicPr>
              <p:cNvPr id="20487" name="Picture 8" descr="arrow20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19" y="2432"/>
                <a:ext cx="2132" cy="122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88" name="Picture 9" descr="arrow203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52" y="2886"/>
                <a:ext cx="1360" cy="54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89" name="Picture 10" descr="arrow204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8" y="2840"/>
                <a:ext cx="1497" cy="124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0" name="Picture 11" descr="arrow205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57" y="1017"/>
                <a:ext cx="1166" cy="12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1" name="Picture 12" descr="arrow206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35" y="1654"/>
                <a:ext cx="168" cy="2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2" name="Picture 13" descr="arrow20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014" y="1991"/>
                <a:ext cx="1134" cy="3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3" name="Picture 14" descr="arrow209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969" y="1225"/>
                <a:ext cx="771" cy="57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4" name="Picture 15" descr="arrow213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 rot="351869">
                <a:off x="2880" y="3793"/>
                <a:ext cx="774" cy="22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5" name="Picture 16" descr="arrow214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24" y="3339"/>
                <a:ext cx="1044" cy="58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20496" name="Oval 17"/>
          <p:cNvSpPr/>
          <p:nvPr/>
        </p:nvSpPr>
        <p:spPr>
          <a:xfrm>
            <a:off x="2203450" y="5084763"/>
            <a:ext cx="290513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58" name="Text Box 18"/>
          <p:cNvSpPr txBox="1">
            <a:spLocks noChangeArrowheads="1"/>
          </p:cNvSpPr>
          <p:nvPr/>
        </p:nvSpPr>
        <p:spPr bwMode="auto">
          <a:xfrm>
            <a:off x="7315200" y="3192463"/>
            <a:ext cx="1100138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上海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98" name="Oval 19"/>
          <p:cNvSpPr/>
          <p:nvPr/>
        </p:nvSpPr>
        <p:spPr>
          <a:xfrm>
            <a:off x="7823200" y="1820863"/>
            <a:ext cx="330200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0" name="Text Box 20"/>
          <p:cNvSpPr txBox="1">
            <a:spLocks noChangeArrowheads="1"/>
          </p:cNvSpPr>
          <p:nvPr/>
        </p:nvSpPr>
        <p:spPr bwMode="auto">
          <a:xfrm>
            <a:off x="6705600" y="2506663"/>
            <a:ext cx="106680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buClr>
                <a:srgbClr val="000000"/>
              </a:buClr>
            </a:pPr>
            <a:r>
              <a:rPr lang="zh-CN" altLang="en-US" sz="3200" b="1" noProof="1" dirty="0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江阴</a:t>
            </a:r>
            <a:endParaRPr lang="zh-CN" altLang="en-US" sz="3200" b="1" noProof="1" dirty="0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500" name="Oval 21"/>
          <p:cNvSpPr/>
          <p:nvPr/>
        </p:nvSpPr>
        <p:spPr>
          <a:xfrm>
            <a:off x="2508250" y="5229225"/>
            <a:ext cx="290513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2" name="Text Box 22"/>
          <p:cNvSpPr txBox="1">
            <a:spLocks noChangeArrowheads="1"/>
          </p:cNvSpPr>
          <p:nvPr/>
        </p:nvSpPr>
        <p:spPr bwMode="auto">
          <a:xfrm>
            <a:off x="2801938" y="4945063"/>
            <a:ext cx="1008063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湖口</a:t>
            </a:r>
            <a:endParaRPr kumimoji="0" lang="zh-CN" altLang="en-US" sz="3200" b="1" kern="1200" cap="none" spc="0" normalizeH="0" baseline="0" noProof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02" name="Group 23"/>
          <p:cNvGrpSpPr/>
          <p:nvPr/>
        </p:nvGrpSpPr>
        <p:grpSpPr>
          <a:xfrm>
            <a:off x="3124200" y="1439863"/>
            <a:ext cx="4648200" cy="3429000"/>
            <a:chOff x="340" y="405"/>
            <a:chExt cx="3900" cy="2798"/>
          </a:xfrm>
        </p:grpSpPr>
        <p:pic>
          <p:nvPicPr>
            <p:cNvPr id="20503" name="Picture 24" descr="arrow207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290" y="405"/>
              <a:ext cx="1950" cy="7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04" name="Picture 25" descr="arrow211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406247">
              <a:off x="1303" y="1011"/>
              <a:ext cx="1064" cy="128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05" name="Picture 26" descr="arrow212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 rot="-191635">
              <a:off x="340" y="2144"/>
              <a:ext cx="1271" cy="105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06" name="Oval 27"/>
          <p:cNvSpPr/>
          <p:nvPr/>
        </p:nvSpPr>
        <p:spPr>
          <a:xfrm>
            <a:off x="5638800" y="2217738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8" name="Text Box 2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334000" y="2384425"/>
            <a:ext cx="1084263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南京</a:t>
            </a:r>
            <a:endParaRPr kumimoji="0" lang="zh-CN" altLang="en-US" sz="3200" b="1" kern="1200" cap="none" spc="0" normalizeH="0" baseline="0" noProof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69" name="Text Box 29"/>
          <p:cNvSpPr txBox="1">
            <a:spLocks noChangeArrowheads="1"/>
          </p:cNvSpPr>
          <p:nvPr/>
        </p:nvSpPr>
        <p:spPr bwMode="auto">
          <a:xfrm>
            <a:off x="6210300" y="5051425"/>
            <a:ext cx="26250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浙                江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0" name="Text Box 30"/>
          <p:cNvSpPr txBox="1">
            <a:spLocks noChangeArrowheads="1"/>
          </p:cNvSpPr>
          <p:nvPr/>
        </p:nvSpPr>
        <p:spPr bwMode="auto">
          <a:xfrm>
            <a:off x="3292475" y="2316163"/>
            <a:ext cx="59118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安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1" name="Text Box 31"/>
          <p:cNvSpPr txBox="1">
            <a:spLocks noChangeArrowheads="1"/>
          </p:cNvSpPr>
          <p:nvPr/>
        </p:nvSpPr>
        <p:spPr bwMode="auto">
          <a:xfrm>
            <a:off x="5122863" y="4187825"/>
            <a:ext cx="59118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徽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2" name="Text Box 32"/>
          <p:cNvSpPr txBox="1">
            <a:spLocks noChangeArrowheads="1"/>
          </p:cNvSpPr>
          <p:nvPr/>
        </p:nvSpPr>
        <p:spPr bwMode="auto">
          <a:xfrm>
            <a:off x="6489700" y="2049463"/>
            <a:ext cx="19138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江         苏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3" name="Text Box 33"/>
          <p:cNvSpPr txBox="1">
            <a:spLocks noChangeArrowheads="1"/>
          </p:cNvSpPr>
          <p:nvPr/>
        </p:nvSpPr>
        <p:spPr bwMode="auto">
          <a:xfrm>
            <a:off x="3238500" y="5508625"/>
            <a:ext cx="17106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江       西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3" name="Oval 34"/>
          <p:cNvSpPr/>
          <p:nvPr/>
        </p:nvSpPr>
        <p:spPr>
          <a:xfrm>
            <a:off x="2962275" y="4792663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4" name="Oval 35"/>
          <p:cNvSpPr/>
          <p:nvPr/>
        </p:nvSpPr>
        <p:spPr>
          <a:xfrm>
            <a:off x="7162800" y="2370138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76" name="Text Box 36"/>
          <p:cNvSpPr txBox="1">
            <a:spLocks noChangeArrowheads="1"/>
          </p:cNvSpPr>
          <p:nvPr/>
        </p:nvSpPr>
        <p:spPr bwMode="auto">
          <a:xfrm>
            <a:off x="3819525" y="533400"/>
            <a:ext cx="4714875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buClr>
                <a:srgbClr val="000000"/>
              </a:buClr>
            </a:pPr>
            <a:r>
              <a:rPr lang="zh-CN" altLang="en-US" sz="4000" b="1" noProof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渡江战役示意图 </a:t>
            </a:r>
            <a:endParaRPr lang="zh-CN" altLang="en-US" sz="4000" b="1" noProof="1" dirty="0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89478" name="Text Box 38"/>
          <p:cNvSpPr txBox="1"/>
          <p:nvPr/>
        </p:nvSpPr>
        <p:spPr>
          <a:xfrm rot="1355595">
            <a:off x="4125595" y="3254375"/>
            <a:ext cx="7724775" cy="132207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80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国民党政权垮台</a:t>
            </a:r>
            <a:endParaRPr lang="zh-CN" altLang="en-US" sz="80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189479" name="Picture 39" descr="总统府日历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0650" y="1514475"/>
            <a:ext cx="3830955" cy="534352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78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4"/>
          <p:cNvSpPr/>
          <p:nvPr/>
        </p:nvSpPr>
        <p:spPr>
          <a:xfrm>
            <a:off x="2438400" y="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buClrTx/>
            </a:pPr>
            <a:r>
              <a:rPr lang="zh-CN" altLang="en-US" sz="4400" b="1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历史上宝岛台湾与祖国的离合</a:t>
            </a:r>
            <a:endParaRPr lang="zh-CN" altLang="en-US" sz="4400" b="1" dirty="0">
              <a:solidFill>
                <a:srgbClr val="8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1013" name="Text Box 5"/>
          <p:cNvSpPr txBox="1"/>
          <p:nvPr/>
        </p:nvSpPr>
        <p:spPr>
          <a:xfrm>
            <a:off x="1524000" y="1090613"/>
            <a:ext cx="2373313" cy="95313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明朝末年，荷兰侵占台湾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3911600" y="1098550"/>
            <a:ext cx="3416300" cy="952500"/>
            <a:chOff x="1504" y="692"/>
            <a:chExt cx="2152" cy="600"/>
          </a:xfrm>
        </p:grpSpPr>
        <p:sp>
          <p:nvSpPr>
            <p:cNvPr id="26628" name="Line 10"/>
            <p:cNvSpPr/>
            <p:nvPr/>
          </p:nvSpPr>
          <p:spPr>
            <a:xfrm>
              <a:off x="1504" y="990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29" name="Text Box 11"/>
            <p:cNvSpPr txBox="1"/>
            <p:nvPr/>
          </p:nvSpPr>
          <p:spPr>
            <a:xfrm>
              <a:off x="2161" y="692"/>
              <a:ext cx="1495" cy="600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1662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年，郑成功收复台湾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Group 24"/>
          <p:cNvGrpSpPr/>
          <p:nvPr/>
        </p:nvGrpSpPr>
        <p:grpSpPr>
          <a:xfrm>
            <a:off x="3905250" y="2900363"/>
            <a:ext cx="3430588" cy="1384300"/>
            <a:chOff x="1500" y="1827"/>
            <a:chExt cx="2161" cy="872"/>
          </a:xfrm>
        </p:grpSpPr>
        <p:sp>
          <p:nvSpPr>
            <p:cNvPr id="26631" name="Line 12"/>
            <p:cNvSpPr/>
            <p:nvPr/>
          </p:nvSpPr>
          <p:spPr>
            <a:xfrm>
              <a:off x="1500" y="2269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32" name="Text Box 13"/>
            <p:cNvSpPr txBox="1"/>
            <p:nvPr/>
          </p:nvSpPr>
          <p:spPr>
            <a:xfrm>
              <a:off x="2157" y="1827"/>
              <a:ext cx="1504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1945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年，抗战胜利，台湾光复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3905250" y="5470525"/>
            <a:ext cx="3138488" cy="644525"/>
            <a:chOff x="1500" y="3446"/>
            <a:chExt cx="1977" cy="406"/>
          </a:xfrm>
        </p:grpSpPr>
        <p:sp>
          <p:nvSpPr>
            <p:cNvPr id="26634" name="Line 14"/>
            <p:cNvSpPr/>
            <p:nvPr/>
          </p:nvSpPr>
          <p:spPr>
            <a:xfrm>
              <a:off x="1500" y="3672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35" name="Text Box 15"/>
            <p:cNvSpPr txBox="1"/>
            <p:nvPr/>
          </p:nvSpPr>
          <p:spPr>
            <a:xfrm>
              <a:off x="2157" y="3446"/>
              <a:ext cx="1320" cy="406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分离至今</a:t>
              </a:r>
              <a:endPara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1524000" y="2078038"/>
            <a:ext cx="2373313" cy="2203450"/>
            <a:chOff x="0" y="1309"/>
            <a:chExt cx="1495" cy="1388"/>
          </a:xfrm>
        </p:grpSpPr>
        <p:sp>
          <p:nvSpPr>
            <p:cNvPr id="26637" name="Text Box 6"/>
            <p:cNvSpPr txBox="1"/>
            <p:nvPr/>
          </p:nvSpPr>
          <p:spPr>
            <a:xfrm>
              <a:off x="0" y="1825"/>
              <a:ext cx="1495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1895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年，日本通过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马关条约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》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割占台湾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638" name="Line 19"/>
            <p:cNvSpPr/>
            <p:nvPr/>
          </p:nvSpPr>
          <p:spPr>
            <a:xfrm>
              <a:off x="742" y="1309"/>
              <a:ext cx="0" cy="50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6" name="Group 27"/>
          <p:cNvGrpSpPr/>
          <p:nvPr/>
        </p:nvGrpSpPr>
        <p:grpSpPr>
          <a:xfrm>
            <a:off x="1524000" y="4289425"/>
            <a:ext cx="2373313" cy="2198688"/>
            <a:chOff x="0" y="2702"/>
            <a:chExt cx="1495" cy="1385"/>
          </a:xfrm>
        </p:grpSpPr>
        <p:sp>
          <p:nvSpPr>
            <p:cNvPr id="26640" name="Text Box 7"/>
            <p:cNvSpPr txBox="1"/>
            <p:nvPr/>
          </p:nvSpPr>
          <p:spPr>
            <a:xfrm>
              <a:off x="0" y="3215"/>
              <a:ext cx="1495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1949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年，国民党残余势力败退台湾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641" name="Line 20"/>
            <p:cNvSpPr/>
            <p:nvPr/>
          </p:nvSpPr>
          <p:spPr>
            <a:xfrm>
              <a:off x="740" y="2702"/>
              <a:ext cx="0" cy="50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pic>
        <p:nvPicPr>
          <p:cNvPr id="171029" name="Picture 21" descr="15015"/>
          <p:cNvPicPr>
            <a:picLocks noChangeAspect="1"/>
          </p:cNvPicPr>
          <p:nvPr/>
        </p:nvPicPr>
        <p:blipFill>
          <a:blip r:embed="rId1">
            <a:lum bright="6000"/>
          </a:blip>
          <a:stretch>
            <a:fillRect/>
          </a:stretch>
        </p:blipFill>
        <p:spPr>
          <a:xfrm>
            <a:off x="7577138" y="1339850"/>
            <a:ext cx="2916237" cy="295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30" name="Text Box 22"/>
          <p:cNvSpPr txBox="1"/>
          <p:nvPr/>
        </p:nvSpPr>
        <p:spPr>
          <a:xfrm>
            <a:off x="7664450" y="4529138"/>
            <a:ext cx="300355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蒋介石逃往台湾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" name="Group 31"/>
          <p:cNvGrpSpPr/>
          <p:nvPr/>
        </p:nvGrpSpPr>
        <p:grpSpPr>
          <a:xfrm>
            <a:off x="7072313" y="5324475"/>
            <a:ext cx="2211387" cy="922338"/>
            <a:chOff x="3495" y="3354"/>
            <a:chExt cx="1393" cy="581"/>
          </a:xfrm>
        </p:grpSpPr>
        <p:sp>
          <p:nvSpPr>
            <p:cNvPr id="26645" name="Line 29"/>
            <p:cNvSpPr/>
            <p:nvPr/>
          </p:nvSpPr>
          <p:spPr>
            <a:xfrm>
              <a:off x="3495" y="3667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46" name="Text Box 30"/>
            <p:cNvSpPr txBox="1"/>
            <p:nvPr/>
          </p:nvSpPr>
          <p:spPr>
            <a:xfrm>
              <a:off x="4170" y="3354"/>
              <a:ext cx="718" cy="581"/>
            </a:xfrm>
            <a:prstGeom prst="rect">
              <a:avLst/>
            </a:prstGeom>
            <a:solidFill>
              <a:schemeClr val="bg1"/>
            </a:solidFill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buClrTx/>
              </a:pPr>
              <a:r>
                <a:rPr lang="en-US" altLang="zh-CN" sz="5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endParaRPr lang="en-US" altLang="zh-CN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3" grpId="0" bldLvl="0" animBg="1"/>
      <p:bldP spid="171030" grpId="0"/>
      <p:bldP spid="266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2" descr="1234794101196"/>
          <p:cNvPicPr>
            <a:picLocks noChangeAspect="1"/>
          </p:cNvPicPr>
          <p:nvPr/>
        </p:nvPicPr>
        <p:blipFill>
          <a:blip r:embed="rId1">
            <a:lum bright="14001" contrast="17998"/>
          </a:blip>
          <a:stretch>
            <a:fillRect/>
          </a:stretch>
        </p:blipFill>
        <p:spPr>
          <a:xfrm>
            <a:off x="2415540" y="1265555"/>
            <a:ext cx="8394065" cy="55029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WordArt 4"/>
          <p:cNvSpPr>
            <a:spLocks noTextEdit="1"/>
          </p:cNvSpPr>
          <p:nvPr/>
        </p:nvSpPr>
        <p:spPr>
          <a:xfrm>
            <a:off x="2570163" y="246063"/>
            <a:ext cx="676910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探究：历史的迷思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8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9697" name="表格 29696"/>
          <p:cNvGraphicFramePr/>
          <p:nvPr/>
        </p:nvGraphicFramePr>
        <p:xfrm>
          <a:off x="2225675" y="114300"/>
          <a:ext cx="7716520" cy="4985385"/>
        </p:xfrm>
        <a:graphic>
          <a:graphicData uri="http://schemas.openxmlformats.org/drawingml/2006/table">
            <a:tbl>
              <a:tblPr/>
              <a:tblGrid>
                <a:gridCol w="1981200"/>
                <a:gridCol w="3163570"/>
                <a:gridCol w="2571750"/>
              </a:tblGrid>
              <a:tr h="638175">
                <a:tc gridSpan="3"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解放战争开始时的力量对比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7627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国民党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共产党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781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拥有军队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16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武器装备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接收</a:t>
                      </a: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万日军的装备，取得美国大量武器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基本上是步枪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7627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拥有人口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448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拥有地区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大城市，绝大部分铁路交通线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小城镇、乡村、偏远地区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581" name="Text Box 51"/>
          <p:cNvSpPr txBox="1"/>
          <p:nvPr/>
        </p:nvSpPr>
        <p:spPr>
          <a:xfrm>
            <a:off x="3184525" y="5403850"/>
            <a:ext cx="72421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为什么共产党能在短短三年间就由弱变强，打败国民党呢？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82" name="WordArt 53"/>
          <p:cNvSpPr>
            <a:spLocks noTextEdit="1"/>
          </p:cNvSpPr>
          <p:nvPr/>
        </p:nvSpPr>
        <p:spPr>
          <a:xfrm>
            <a:off x="1827213" y="5086350"/>
            <a:ext cx="1987550" cy="15446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想想看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7270" name="Text Box 54"/>
          <p:cNvSpPr txBox="1"/>
          <p:nvPr/>
        </p:nvSpPr>
        <p:spPr>
          <a:xfrm>
            <a:off x="1501775" y="1498600"/>
            <a:ext cx="4881563" cy="230695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国民党：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①统治腐败，失去民心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②军队厌战，士气低落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③指挥失当，错误过多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7271" name="Text Box 55"/>
          <p:cNvSpPr txBox="1"/>
          <p:nvPr/>
        </p:nvSpPr>
        <p:spPr>
          <a:xfrm>
            <a:off x="6369050" y="1508125"/>
            <a:ext cx="4432300" cy="230695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共产党：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①战略战术运用得当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②解放军英勇善战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③人民群众大力支持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70" grpId="0" bldLvl="0" animBg="1"/>
      <p:bldP spid="137271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9988" name="Text Box 4"/>
          <p:cNvSpPr txBox="1"/>
          <p:nvPr/>
        </p:nvSpPr>
        <p:spPr>
          <a:xfrm>
            <a:off x="1524000" y="85725"/>
            <a:ext cx="914400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结合所学过的知识，归纳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1949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年国共关系演变的四个阶段。并根据这四个阶段的影响，谈谈对我们今天处理国共关系的启示。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89" name="Text Box 5"/>
          <p:cNvSpPr txBox="1"/>
          <p:nvPr/>
        </p:nvSpPr>
        <p:spPr>
          <a:xfrm>
            <a:off x="1538288" y="2017713"/>
            <a:ext cx="1651000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1924-1927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0" name="Text Box 6"/>
          <p:cNvSpPr txBox="1"/>
          <p:nvPr/>
        </p:nvSpPr>
        <p:spPr>
          <a:xfrm>
            <a:off x="1524000" y="3427413"/>
            <a:ext cx="1649413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1927-1937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1" name="Text Box 7"/>
          <p:cNvSpPr txBox="1"/>
          <p:nvPr/>
        </p:nvSpPr>
        <p:spPr>
          <a:xfrm>
            <a:off x="1524000" y="4921250"/>
            <a:ext cx="1679575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1937-1945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2" name="Text Box 8"/>
          <p:cNvSpPr txBox="1"/>
          <p:nvPr/>
        </p:nvSpPr>
        <p:spPr>
          <a:xfrm>
            <a:off x="1524000" y="6184900"/>
            <a:ext cx="1679575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1946-1949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00" name="Text Box 16"/>
          <p:cNvSpPr txBox="1"/>
          <p:nvPr/>
        </p:nvSpPr>
        <p:spPr>
          <a:xfrm>
            <a:off x="6356350" y="5969000"/>
            <a:ext cx="2398713" cy="82994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内战爆发，祖国至今未能统一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Group 38"/>
          <p:cNvGrpSpPr/>
          <p:nvPr/>
        </p:nvGrpSpPr>
        <p:grpSpPr>
          <a:xfrm>
            <a:off x="3192463" y="2005013"/>
            <a:ext cx="2239962" cy="519112"/>
            <a:chOff x="1051" y="1263"/>
            <a:chExt cx="1411" cy="327"/>
          </a:xfrm>
        </p:grpSpPr>
        <p:sp>
          <p:nvSpPr>
            <p:cNvPr id="25608" name="Rectangle 9"/>
            <p:cNvSpPr/>
            <p:nvPr/>
          </p:nvSpPr>
          <p:spPr>
            <a:xfrm>
              <a:off x="1364" y="1263"/>
              <a:ext cx="1098" cy="32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第一次合作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09" name="Line 20"/>
            <p:cNvSpPr/>
            <p:nvPr/>
          </p:nvSpPr>
          <p:spPr>
            <a:xfrm>
              <a:off x="1051" y="1408"/>
              <a:ext cx="320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3" name="Group 40"/>
          <p:cNvGrpSpPr/>
          <p:nvPr/>
        </p:nvGrpSpPr>
        <p:grpSpPr>
          <a:xfrm>
            <a:off x="3179763" y="3425825"/>
            <a:ext cx="2211387" cy="492125"/>
            <a:chOff x="1043" y="2158"/>
            <a:chExt cx="1393" cy="310"/>
          </a:xfrm>
        </p:grpSpPr>
        <p:sp>
          <p:nvSpPr>
            <p:cNvPr id="25611" name="Rectangle 10"/>
            <p:cNvSpPr/>
            <p:nvPr/>
          </p:nvSpPr>
          <p:spPr>
            <a:xfrm>
              <a:off x="1420" y="2158"/>
              <a:ext cx="1016" cy="31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  裂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2" name="Line 21"/>
            <p:cNvSpPr/>
            <p:nvPr/>
          </p:nvSpPr>
          <p:spPr>
            <a:xfrm>
              <a:off x="1043" y="2318"/>
              <a:ext cx="37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4" name="Group 44"/>
          <p:cNvGrpSpPr/>
          <p:nvPr/>
        </p:nvGrpSpPr>
        <p:grpSpPr>
          <a:xfrm>
            <a:off x="3206750" y="6180138"/>
            <a:ext cx="2168525" cy="492125"/>
            <a:chOff x="1060" y="3893"/>
            <a:chExt cx="1366" cy="310"/>
          </a:xfrm>
        </p:grpSpPr>
        <p:sp>
          <p:nvSpPr>
            <p:cNvPr id="25614" name="Rectangle 14"/>
            <p:cNvSpPr/>
            <p:nvPr/>
          </p:nvSpPr>
          <p:spPr>
            <a:xfrm>
              <a:off x="1410" y="3893"/>
              <a:ext cx="1016" cy="31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  裂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5" name="Line 22"/>
            <p:cNvSpPr/>
            <p:nvPr/>
          </p:nvSpPr>
          <p:spPr>
            <a:xfrm>
              <a:off x="1060" y="4045"/>
              <a:ext cx="37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5" name="Group 42"/>
          <p:cNvGrpSpPr/>
          <p:nvPr/>
        </p:nvGrpSpPr>
        <p:grpSpPr>
          <a:xfrm>
            <a:off x="3219450" y="4905375"/>
            <a:ext cx="2227263" cy="519113"/>
            <a:chOff x="1068" y="3090"/>
            <a:chExt cx="1403" cy="327"/>
          </a:xfrm>
        </p:grpSpPr>
        <p:sp>
          <p:nvSpPr>
            <p:cNvPr id="25617" name="Rectangle 13"/>
            <p:cNvSpPr/>
            <p:nvPr/>
          </p:nvSpPr>
          <p:spPr>
            <a:xfrm>
              <a:off x="1373" y="3090"/>
              <a:ext cx="1098" cy="32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第二次合作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8" name="Line 23"/>
            <p:cNvSpPr/>
            <p:nvPr/>
          </p:nvSpPr>
          <p:spPr>
            <a:xfrm>
              <a:off x="1068" y="3254"/>
              <a:ext cx="320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6" name="Group 39"/>
          <p:cNvGrpSpPr/>
          <p:nvPr/>
        </p:nvGrpSpPr>
        <p:grpSpPr>
          <a:xfrm>
            <a:off x="5411788" y="1790700"/>
            <a:ext cx="3478212" cy="1198563"/>
            <a:chOff x="2449" y="1128"/>
            <a:chExt cx="2191" cy="755"/>
          </a:xfrm>
        </p:grpSpPr>
        <p:sp>
          <p:nvSpPr>
            <p:cNvPr id="25620" name="Text Box 15"/>
            <p:cNvSpPr txBox="1"/>
            <p:nvPr/>
          </p:nvSpPr>
          <p:spPr>
            <a:xfrm>
              <a:off x="2938" y="1128"/>
              <a:ext cx="1702" cy="755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沉重打击了北洋军阀和帝国主义的反动统治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1" name="Line 24"/>
            <p:cNvSpPr/>
            <p:nvPr/>
          </p:nvSpPr>
          <p:spPr>
            <a:xfrm>
              <a:off x="2449" y="1425"/>
              <a:ext cx="48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7" name="Group 41"/>
          <p:cNvGrpSpPr/>
          <p:nvPr/>
        </p:nvGrpSpPr>
        <p:grpSpPr>
          <a:xfrm>
            <a:off x="5383213" y="3168650"/>
            <a:ext cx="3695700" cy="830263"/>
            <a:chOff x="2431" y="1996"/>
            <a:chExt cx="2328" cy="523"/>
          </a:xfrm>
        </p:grpSpPr>
        <p:sp>
          <p:nvSpPr>
            <p:cNvPr id="25623" name="Text Box 18"/>
            <p:cNvSpPr txBox="1"/>
            <p:nvPr/>
          </p:nvSpPr>
          <p:spPr>
            <a:xfrm>
              <a:off x="2811" y="1996"/>
              <a:ext cx="1948" cy="523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国家内战，给日本进一步侵华以可乘之机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4" name="Line 25"/>
            <p:cNvSpPr/>
            <p:nvPr/>
          </p:nvSpPr>
          <p:spPr>
            <a:xfrm>
              <a:off x="2431" y="2311"/>
              <a:ext cx="374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8" name="Group 43"/>
          <p:cNvGrpSpPr/>
          <p:nvPr/>
        </p:nvGrpSpPr>
        <p:grpSpPr>
          <a:xfrm>
            <a:off x="5424488" y="4503738"/>
            <a:ext cx="3667125" cy="1198563"/>
            <a:chOff x="2457" y="2837"/>
            <a:chExt cx="2310" cy="755"/>
          </a:xfrm>
        </p:grpSpPr>
        <p:sp>
          <p:nvSpPr>
            <p:cNvPr id="25626" name="Text Box 17"/>
            <p:cNvSpPr txBox="1"/>
            <p:nvPr/>
          </p:nvSpPr>
          <p:spPr>
            <a:xfrm>
              <a:off x="2848" y="2837"/>
              <a:ext cx="1919" cy="755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建立抗日民族统一战线，取得抗日战争的完全胜利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7" name="Line 26"/>
            <p:cNvSpPr/>
            <p:nvPr/>
          </p:nvSpPr>
          <p:spPr>
            <a:xfrm>
              <a:off x="2457" y="3243"/>
              <a:ext cx="38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sp>
        <p:nvSpPr>
          <p:cNvPr id="170011" name="Line 27"/>
          <p:cNvSpPr/>
          <p:nvPr/>
        </p:nvSpPr>
        <p:spPr>
          <a:xfrm>
            <a:off x="5381625" y="6411913"/>
            <a:ext cx="957263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6" name="Line 32"/>
          <p:cNvSpPr/>
          <p:nvPr/>
        </p:nvSpPr>
        <p:spPr>
          <a:xfrm>
            <a:off x="8897938" y="2176463"/>
            <a:ext cx="666750" cy="928687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7" name="Line 33"/>
          <p:cNvSpPr/>
          <p:nvPr/>
        </p:nvSpPr>
        <p:spPr>
          <a:xfrm flipV="1">
            <a:off x="9101138" y="3179763"/>
            <a:ext cx="420687" cy="188595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8" name="Line 34"/>
          <p:cNvSpPr/>
          <p:nvPr/>
        </p:nvSpPr>
        <p:spPr>
          <a:xfrm>
            <a:off x="9086850" y="3629025"/>
            <a:ext cx="652463" cy="155257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9" name="Line 35"/>
          <p:cNvSpPr/>
          <p:nvPr/>
        </p:nvSpPr>
        <p:spPr>
          <a:xfrm flipV="1">
            <a:off x="8751888" y="5718175"/>
            <a:ext cx="942975" cy="68262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20" name="Rectangle 36"/>
          <p:cNvSpPr/>
          <p:nvPr/>
        </p:nvSpPr>
        <p:spPr>
          <a:xfrm>
            <a:off x="9551988" y="2817813"/>
            <a:ext cx="1087437" cy="519112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21" name="Rectangle 37"/>
          <p:cNvSpPr/>
          <p:nvPr/>
        </p:nvSpPr>
        <p:spPr>
          <a:xfrm>
            <a:off x="9580563" y="5180013"/>
            <a:ext cx="1087437" cy="519112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弊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29" name="Text Box 45"/>
          <p:cNvSpPr txBox="1"/>
          <p:nvPr/>
        </p:nvSpPr>
        <p:spPr>
          <a:xfrm>
            <a:off x="11503025" y="3005455"/>
            <a:ext cx="8532813" cy="2799715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合则两利，分则两伤。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如今国共两党更须以民族利益为己任，再次携手合作，为祖国统一作出贡献。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0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4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70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 bldLvl="0" animBg="1"/>
      <p:bldP spid="169989" grpId="0" bldLvl="0" animBg="1"/>
      <p:bldP spid="169990" grpId="0" bldLvl="0" animBg="1"/>
      <p:bldP spid="169991" grpId="0" bldLvl="0" animBg="1"/>
      <p:bldP spid="169992" grpId="0" bldLvl="0" animBg="1"/>
      <p:bldP spid="170000" grpId="0" bldLvl="0" animBg="1"/>
      <p:bldP spid="170020" grpId="0" bldLvl="0" animBg="1"/>
      <p:bldP spid="170021" grpId="0" bldLvl="0" animBg="1"/>
      <p:bldP spid="170029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2772</Words>
  <Application>WPS 演示</Application>
  <PresentationFormat>宽屏</PresentationFormat>
  <Paragraphs>572</Paragraphs>
  <Slides>32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6" baseType="lpstr">
      <vt:lpstr>Arial</vt:lpstr>
      <vt:lpstr>宋体</vt:lpstr>
      <vt:lpstr>Wingdings</vt:lpstr>
      <vt:lpstr>汉仪中宋简</vt:lpstr>
      <vt:lpstr>黑体</vt:lpstr>
      <vt:lpstr>楷体_GB2312</vt:lpstr>
      <vt:lpstr>迷你简艺黑</vt:lpstr>
      <vt:lpstr>Times New Roman</vt:lpstr>
      <vt:lpstr>仿宋_GB2312</vt:lpstr>
      <vt:lpstr>迷你简超粗圆</vt:lpstr>
      <vt:lpstr>华文新魏</vt:lpstr>
      <vt:lpstr>隶书</vt:lpstr>
      <vt:lpstr>迷你简淹水</vt:lpstr>
      <vt:lpstr>Calibri Light</vt:lpstr>
      <vt:lpstr>Calibri</vt:lpstr>
      <vt:lpstr>微软雅黑</vt:lpstr>
      <vt:lpstr>楷体</vt:lpstr>
      <vt:lpstr>华文中宋</vt:lpstr>
      <vt:lpstr>Arial Unicode MS</vt:lpstr>
      <vt:lpstr>新宋体</vt:lpstr>
      <vt:lpstr>仿宋</vt:lpstr>
      <vt:lpstr>HelveticaNeue LT 43 LightEx</vt:lpstr>
      <vt:lpstr>Office 主题</vt:lpstr>
      <vt:lpstr>Paint.Picture</vt:lpstr>
      <vt:lpstr>第七单元 解放战争</vt:lpstr>
      <vt:lpstr>PowerPoint 演示文稿</vt:lpstr>
      <vt:lpstr>中国共产党土地政策回顾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结合地图和116-117的内容，完成表格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西柏坡会议</vt:lpstr>
      <vt:lpstr>PowerPoint 演示文稿</vt:lpstr>
      <vt:lpstr>PowerPoint 演示文稿</vt:lpstr>
      <vt:lpstr>渡江战役，解放南京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win7</dc:creator>
  <cp:lastModifiedBy>木笔</cp:lastModifiedBy>
  <cp:revision>40</cp:revision>
  <dcterms:created xsi:type="dcterms:W3CDTF">2017-12-15T01:54:00Z</dcterms:created>
  <dcterms:modified xsi:type="dcterms:W3CDTF">2017-12-21T02:29:46Z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