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mp3" ContentType="audio/unknown"/>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10" r:id="rId3"/>
    <p:sldId id="412" r:id="rId4"/>
    <p:sldId id="417" r:id="rId5"/>
    <p:sldId id="419" r:id="rId6"/>
    <p:sldId id="420" r:id="rId7"/>
    <p:sldId id="421" r:id="rId8"/>
    <p:sldId id="422" r:id="rId9"/>
    <p:sldId id="423" r:id="rId10"/>
    <p:sldId id="447" r:id="rId11"/>
    <p:sldId id="424" r:id="rId12"/>
    <p:sldId id="425" r:id="rId13"/>
    <p:sldId id="426" r:id="rId14"/>
    <p:sldId id="448" r:id="rId15"/>
    <p:sldId id="427" r:id="rId16"/>
    <p:sldId id="428" r:id="rId17"/>
    <p:sldId id="429" r:id="rId18"/>
    <p:sldId id="430" r:id="rId19"/>
    <p:sldId id="431" r:id="rId20"/>
    <p:sldId id="433" r:id="rId21"/>
    <p:sldId id="434" r:id="rId22"/>
    <p:sldId id="435" r:id="rId23"/>
    <p:sldId id="436" r:id="rId24"/>
    <p:sldId id="441" r:id="rId25"/>
    <p:sldId id="446" r:id="rId26"/>
    <p:sldId id="442" r:id="rId27"/>
    <p:sldId id="437" r:id="rId28"/>
    <p:sldId id="438" r:id="rId29"/>
    <p:sldId id="439" r:id="rId30"/>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89" d="100"/>
          <a:sy n="89" d="100"/>
        </p:scale>
        <p:origin x="-678" y="-108"/>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tags" Target="tags/tag63.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9.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6.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52.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851825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mtClean="0"/>
              <a:t>1947</a:t>
            </a:r>
            <a:r>
              <a:rPr lang="zh-CN" altLang="en-US" smtClean="0"/>
              <a:t>年</a:t>
            </a:r>
            <a:r>
              <a:rPr lang="en-US" altLang="zh-CN" smtClean="0"/>
              <a:t>6</a:t>
            </a:r>
            <a:r>
              <a:rPr lang="zh-CN" altLang="en-US" smtClean="0"/>
              <a:t>月美国国务卿马歇尔在哈佛大学发表演说，提出了“欧洲复兴计划”，即马歇尔计划。他宣布美国将向欧洲提供经济援助，使“自由制度”得以延续，美国还可以通过该计划进一步加强对西欧的领导。以经济方式实践杜鲁门主义的马歇尔计划在强化冷战并在两极格局的行程中起到关键作用。</a:t>
            </a:r>
          </a:p>
          <a:p>
            <a:endParaRPr lang="zh-CN" altLang="en-US"/>
          </a:p>
        </p:txBody>
      </p:sp>
      <p:sp>
        <p:nvSpPr>
          <p:cNvPr id="4" name="灯片编号占位符 3"/>
          <p:cNvSpPr>
            <a:spLocks noGrp="1"/>
          </p:cNvSpPr>
          <p:nvPr>
            <p:ph type="sldNum" sz="quarter" idx="10"/>
          </p:nvPr>
        </p:nvSpPr>
        <p:spPr/>
        <p:txBody>
          <a:bodyPr/>
          <a:lstStyle/>
          <a:p>
            <a:fld id="{823D9E8F-0E17-413F-9593-54D7C9D12AF8}" type="slidenum">
              <a:rPr lang="zh-CN" altLang="en-US" smtClean="0"/>
              <a:t>5</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389570"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389572"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a:t>9</a:t>
            </a:fld>
            <a:endParaRPr lang="zh-CN" altLang="en-US" sz="1200" b="0"/>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284098"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284100"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a:t>13</a:t>
            </a:fld>
            <a:endParaRPr lang="zh-CN" altLang="en-US" sz="1200" b="0"/>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285122"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285124"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a:t>24</a:t>
            </a:fld>
            <a:endParaRPr lang="zh-CN" altLang="en-US" sz="1200" b="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2020/7/12</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2020/7/12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2020/7/12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2020/7/12</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2020/7/12</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2020/7/12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2020/7/12</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2020/7/12</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2020/7/12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2020/7/12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2020/7/12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2020/7/12</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 Id="rId3"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oleObject" Target="../embeddings/oleObject1.bin" TargetMode="Internal" /><Relationship Id="rId4" Type="http://schemas.openxmlformats.org/officeDocument/2006/relationships/image" Target="../media/image9.emf" /><Relationship Id="rId5" Type="http://schemas.openxmlformats.org/officeDocument/2006/relationships/vmlDrawing" Target="../drawings/vmlDrawing1.v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 Id="rId3" Type="http://schemas.openxmlformats.org/officeDocument/2006/relationships/image" Target="../media/image1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 Id="rId3" Type="http://schemas.openxmlformats.org/officeDocument/2006/relationships/image" Target="../media/image1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oleObject" Target="../embeddings/oleObject2.bin" TargetMode="Internal" /><Relationship Id="rId4" Type="http://schemas.openxmlformats.org/officeDocument/2006/relationships/image" Target="../media/image16.emf" /><Relationship Id="rId5" Type="http://schemas.openxmlformats.org/officeDocument/2006/relationships/vmlDrawing" Target="../drawings/vmlDrawing2.v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openxmlformats.org/officeDocument/2006/relationships/image" Target="../media/image18.jpeg" /><Relationship Id="rId4" Type="http://schemas.openxmlformats.org/officeDocument/2006/relationships/image" Target="../media/image19.jpeg" /><Relationship Id="rId5" Type="http://schemas.openxmlformats.org/officeDocument/2006/relationships/image" Target="../media/image20.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 Id="rId3" Type="http://schemas.openxmlformats.org/officeDocument/2006/relationships/image" Target="../media/image2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 Id="rId3" Type="http://schemas.openxmlformats.org/officeDocument/2006/relationships/image" Target="../media/image27.jpeg" /><Relationship Id="rId4" Type="http://schemas.openxmlformats.org/officeDocument/2006/relationships/image" Target="../media/image28.jpeg" /><Relationship Id="rId5" Type="http://schemas.openxmlformats.org/officeDocument/2006/relationships/image" Target="../media/image29.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jpeg" /><Relationship Id="rId3" Type="http://schemas.openxmlformats.org/officeDocument/2006/relationships/image" Target="../media/image3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40.jpeg" /><Relationship Id="rId11" Type="http://schemas.openxmlformats.org/officeDocument/2006/relationships/image" Target="../media/image41.jpeg" /><Relationship Id="rId12" Type="http://schemas.openxmlformats.org/officeDocument/2006/relationships/image" Target="../media/image42.jpeg" /><Relationship Id="rId13" Type="http://schemas.openxmlformats.org/officeDocument/2006/relationships/image" Target="../media/image43.jpeg" /><Relationship Id="rId14" Type="http://schemas.openxmlformats.org/officeDocument/2006/relationships/image" Target="../media/image44.jpeg" /><Relationship Id="rId15" Type="http://schemas.openxmlformats.org/officeDocument/2006/relationships/image" Target="../media/image45.jpeg" /><Relationship Id="rId16" Type="http://schemas.openxmlformats.org/officeDocument/2006/relationships/image" Target="../media/image46.jpeg" /><Relationship Id="rId17" Type="http://schemas.openxmlformats.org/officeDocument/2006/relationships/image" Target="../media/image47.jpeg" /><Relationship Id="rId18" Type="http://schemas.openxmlformats.org/officeDocument/2006/relationships/image" Target="../media/image48.jpeg" /><Relationship Id="rId19" Type="http://schemas.openxmlformats.org/officeDocument/2006/relationships/image" Target="../media/image49.jpeg" /><Relationship Id="rId2" Type="http://schemas.openxmlformats.org/officeDocument/2006/relationships/image" Target="../media/image32.jpeg" /><Relationship Id="rId20" Type="http://schemas.openxmlformats.org/officeDocument/2006/relationships/image" Target="../media/image50.jpeg" /><Relationship Id="rId21" Type="http://schemas.openxmlformats.org/officeDocument/2006/relationships/image" Target="../media/image51.png" /><Relationship Id="rId22" Type="http://schemas.openxmlformats.org/officeDocument/2006/relationships/audio" Target="../media/media1.mp3" /><Relationship Id="rId23" Type="http://schemas.microsoft.com/office/2007/relationships/media" Target="../media/media1.mp3" TargetMode="Internal" /><Relationship Id="rId3" Type="http://schemas.openxmlformats.org/officeDocument/2006/relationships/image" Target="../media/image33.jpeg" /><Relationship Id="rId4" Type="http://schemas.openxmlformats.org/officeDocument/2006/relationships/image" Target="../media/image34.jpeg" /><Relationship Id="rId5" Type="http://schemas.openxmlformats.org/officeDocument/2006/relationships/image" Target="../media/image35.png" /><Relationship Id="rId6" Type="http://schemas.openxmlformats.org/officeDocument/2006/relationships/image" Target="../media/image36.jpeg" /><Relationship Id="rId7" Type="http://schemas.openxmlformats.org/officeDocument/2006/relationships/image" Target="../media/image37.jpeg" /><Relationship Id="rId8" Type="http://schemas.openxmlformats.org/officeDocument/2006/relationships/image" Target="../media/image38.jpeg" /><Relationship Id="rId9" Type="http://schemas.openxmlformats.org/officeDocument/2006/relationships/image" Target="../media/image3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oleObject" Target="../embeddings/oleObject3.bin" TargetMode="Internal" /><Relationship Id="rId4" Type="http://schemas.openxmlformats.org/officeDocument/2006/relationships/image" Target="../media/image52.emf" /><Relationship Id="rId5" Type="http://schemas.openxmlformats.org/officeDocument/2006/relationships/vmlDrawing" Target="../drawings/vmlDrawing3.v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3.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4.jpeg" /><Relationship Id="rId3" Type="http://schemas.openxmlformats.org/officeDocument/2006/relationships/image" Target="../media/image55.jpeg" /><Relationship Id="rId4" Type="http://schemas.openxmlformats.org/officeDocument/2006/relationships/image" Target="../media/image56.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7.png" /><Relationship Id="rId3" Type="http://schemas.openxmlformats.org/officeDocument/2006/relationships/image" Target="../media/image58.png" /><Relationship Id="rId4" Type="http://schemas.openxmlformats.org/officeDocument/2006/relationships/image" Target="../media/image5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5360" y="2468893"/>
            <a:ext cx="11203305" cy="1076325"/>
          </a:xfrm>
          <a:prstGeom prst="rect">
            <a:avLst/>
          </a:prstGeom>
        </p:spPr>
        <p:txBody>
          <a:bodyPr wrap="none">
            <a:spAutoFit/>
          </a:bodyPr>
          <a:lstStyle/>
          <a:p>
            <a:r>
              <a:rPr lang="zh-CN" altLang="en-US" sz="6400" b="1">
                <a:ln w="17780" cmpd="sng">
                  <a:solidFill>
                    <a:srgbClr val="FFFFFF"/>
                  </a:solidFill>
                  <a:prstDash val="solid"/>
                  <a:miter lim="800000"/>
                </a:ln>
                <a:solidFill>
                  <a:srgbClr val="FF0000"/>
                </a:solidFill>
                <a:effectLst>
                  <a:outerShdw blurRad="50800" algn="tl" rotWithShape="0">
                    <a:srgbClr val="000000"/>
                  </a:outerShdw>
                </a:effectLst>
                <a:latin typeface="黑体" panose="02010609060101010101" pitchFamily="49" charset="-122"/>
                <a:ea typeface="黑体" panose="02010609060101010101" pitchFamily="49" charset="-122"/>
              </a:rPr>
              <a:t>第</a:t>
            </a:r>
            <a:r>
              <a:rPr lang="en-US" altLang="zh-CN" sz="6400" b="1">
                <a:ln w="17780" cmpd="sng">
                  <a:solidFill>
                    <a:srgbClr val="FFFFFF"/>
                  </a:solidFill>
                  <a:prstDash val="solid"/>
                  <a:miter lim="800000"/>
                </a:ln>
                <a:solidFill>
                  <a:srgbClr val="FF0000"/>
                </a:solidFill>
                <a:effectLst>
                  <a:outerShdw blurRad="50800" algn="tl" rotWithShape="0">
                    <a:srgbClr val="000000"/>
                  </a:outerShdw>
                </a:effectLst>
                <a:latin typeface="黑体" panose="02010609060101010101" pitchFamily="49" charset="-122"/>
                <a:ea typeface="黑体" panose="02010609060101010101" pitchFamily="49" charset="-122"/>
              </a:rPr>
              <a:t>18</a:t>
            </a:r>
            <a:r>
              <a:rPr lang="zh-CN" altLang="en-US" sz="6400" b="1">
                <a:ln w="17780" cmpd="sng">
                  <a:solidFill>
                    <a:srgbClr val="FFFFFF"/>
                  </a:solidFill>
                  <a:prstDash val="solid"/>
                  <a:miter lim="800000"/>
                </a:ln>
                <a:solidFill>
                  <a:srgbClr val="FF0000"/>
                </a:solidFill>
                <a:effectLst>
                  <a:outerShdw blurRad="50800" algn="tl" rotWithShape="0">
                    <a:srgbClr val="000000"/>
                  </a:outerShdw>
                </a:effectLst>
                <a:latin typeface="黑体" panose="02010609060101010101" pitchFamily="49" charset="-122"/>
                <a:ea typeface="黑体" panose="02010609060101010101" pitchFamily="49" charset="-122"/>
              </a:rPr>
              <a:t>课 冷战与国际格局的演变</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0" y="0"/>
            <a:ext cx="10608501" cy="666115"/>
          </a:xfrm>
          <a:prstGeom prst="rect">
            <a:avLst/>
          </a:prstGeom>
          <a:solidFill>
            <a:schemeClr val="accent6">
              <a:lumMod val="50000"/>
            </a:schemeClr>
          </a:solidFill>
        </p:spPr>
        <p:txBody>
          <a:bodyPr wrap="square">
            <a:spAutoFit/>
          </a:bodyPr>
          <a:lstStyle/>
          <a:p>
            <a:r>
              <a:rPr lang="zh-CN" altLang="zh-CN" sz="3735" b="1">
                <a:solidFill>
                  <a:schemeClr val="bg1"/>
                </a:solidFill>
                <a:latin typeface="华文中宋" pitchFamily="2" charset="-122"/>
                <a:ea typeface="华文中宋" pitchFamily="2" charset="-122"/>
              </a:rPr>
              <a:t>一、冷战与两极格局的形成（</a:t>
            </a:r>
            <a:r>
              <a:rPr lang="en-US" altLang="zh-CN" sz="3735" b="1">
                <a:solidFill>
                  <a:schemeClr val="bg1"/>
                </a:solidFill>
                <a:latin typeface="华文中宋" pitchFamily="2" charset="-122"/>
                <a:ea typeface="华文中宋" pitchFamily="2" charset="-122"/>
              </a:rPr>
              <a:t>20</a:t>
            </a:r>
            <a:r>
              <a:rPr lang="zh-CN" altLang="zh-CN" sz="3735" b="1">
                <a:solidFill>
                  <a:schemeClr val="bg1"/>
                </a:solidFill>
                <a:latin typeface="华文中宋" pitchFamily="2" charset="-122"/>
                <a:ea typeface="华文中宋" pitchFamily="2" charset="-122"/>
              </a:rPr>
              <a:t>世</a:t>
            </a:r>
            <a:r>
              <a:rPr lang="zh-CN" altLang="en-US" sz="3735" b="1">
                <a:solidFill>
                  <a:schemeClr val="bg1"/>
                </a:solidFill>
                <a:latin typeface="华文中宋" pitchFamily="2" charset="-122"/>
                <a:ea typeface="华文中宋" pitchFamily="2" charset="-122"/>
              </a:rPr>
              <a:t>纪</a:t>
            </a:r>
            <a:r>
              <a:rPr lang="zh-CN" altLang="zh-CN" sz="3735" b="1">
                <a:solidFill>
                  <a:schemeClr val="bg1"/>
                </a:solidFill>
                <a:latin typeface="华文中宋" pitchFamily="2" charset="-122"/>
                <a:ea typeface="华文中宋" pitchFamily="2" charset="-122"/>
              </a:rPr>
              <a:t>四五十年代）</a:t>
            </a:r>
            <a:endParaRPr lang="zh-CN" altLang="zh-CN" sz="3735">
              <a:solidFill>
                <a:schemeClr val="bg1"/>
              </a:solidFill>
              <a:latin typeface="华文中宋" pitchFamily="2" charset="-122"/>
              <a:ea typeface="华文中宋" pitchFamily="2" charset="-122"/>
            </a:endParaRPr>
          </a:p>
        </p:txBody>
      </p:sp>
      <p:sp>
        <p:nvSpPr>
          <p:cNvPr id="5" name="矩形 4"/>
          <p:cNvSpPr/>
          <p:nvPr/>
        </p:nvSpPr>
        <p:spPr>
          <a:xfrm>
            <a:off x="285789" y="1732055"/>
            <a:ext cx="11521280" cy="2062103"/>
          </a:xfrm>
          <a:prstGeom prst="rect">
            <a:avLst/>
          </a:prstGeom>
        </p:spPr>
        <p:txBody>
          <a:bodyPr wrap="square">
            <a:spAutoFit/>
          </a:bodyPr>
          <a:lstStyle/>
          <a:p>
            <a:r>
              <a:rPr lang="en-US" altLang="zh-CN" sz="3200" b="1" smtClean="0">
                <a:latin typeface="华文中宋" pitchFamily="2" charset="-122"/>
                <a:ea typeface="华文中宋" pitchFamily="2" charset="-122"/>
              </a:rPr>
              <a:t> </a:t>
            </a:r>
            <a:r>
              <a:rPr lang="zh-CN" altLang="en-US" sz="3200" b="1" smtClean="0">
                <a:latin typeface="华文中宋" pitchFamily="2" charset="-122"/>
                <a:ea typeface="华文中宋" pitchFamily="2" charset="-122"/>
              </a:rPr>
              <a:t>指</a:t>
            </a:r>
            <a:r>
              <a:rPr lang="en-US" altLang="zh-CN" sz="3200" b="1">
                <a:latin typeface="华文中宋" pitchFamily="2" charset="-122"/>
                <a:ea typeface="华文中宋" pitchFamily="2" charset="-122"/>
              </a:rPr>
              <a:t>20</a:t>
            </a:r>
            <a:r>
              <a:rPr lang="zh-CN" altLang="en-US" sz="3200" b="1">
                <a:latin typeface="华文中宋" pitchFamily="2" charset="-122"/>
                <a:ea typeface="华文中宋" pitchFamily="2" charset="-122"/>
              </a:rPr>
              <a:t>世纪</a:t>
            </a:r>
            <a:r>
              <a:rPr lang="en-US" altLang="zh-CN" sz="3200" b="1">
                <a:latin typeface="华文中宋" pitchFamily="2" charset="-122"/>
                <a:ea typeface="华文中宋" pitchFamily="2" charset="-122"/>
              </a:rPr>
              <a:t>40</a:t>
            </a:r>
            <a:r>
              <a:rPr lang="zh-CN" altLang="en-US" sz="3200" b="1">
                <a:latin typeface="华文中宋" pitchFamily="2" charset="-122"/>
                <a:ea typeface="华文中宋" pitchFamily="2" charset="-122"/>
              </a:rPr>
              <a:t>年代中后期至</a:t>
            </a:r>
            <a:r>
              <a:rPr lang="en-US" altLang="zh-CN" sz="3200" b="1">
                <a:latin typeface="华文中宋" pitchFamily="2" charset="-122"/>
                <a:ea typeface="华文中宋" pitchFamily="2" charset="-122"/>
              </a:rPr>
              <a:t>80</a:t>
            </a:r>
            <a:r>
              <a:rPr lang="zh-CN" altLang="en-US" sz="3200" b="1">
                <a:latin typeface="华文中宋" pitchFamily="2" charset="-122"/>
                <a:ea typeface="华文中宋" pitchFamily="2" charset="-122"/>
              </a:rPr>
              <a:t>年代末</a:t>
            </a:r>
            <a:r>
              <a:rPr lang="en-US" altLang="zh-CN" sz="3200" b="1">
                <a:latin typeface="华文中宋" pitchFamily="2" charset="-122"/>
                <a:ea typeface="华文中宋" pitchFamily="2" charset="-122"/>
              </a:rPr>
              <a:t>90</a:t>
            </a:r>
            <a:r>
              <a:rPr lang="zh-CN" altLang="en-US" sz="3200" b="1">
                <a:latin typeface="华文中宋" pitchFamily="2" charset="-122"/>
                <a:ea typeface="华文中宋" pitchFamily="2" charset="-122"/>
              </a:rPr>
              <a:t>年代初，以美苏为首的两大集团之间逐步形成的既非战争又非和平的长期对峙与竞争状态。</a:t>
            </a:r>
          </a:p>
          <a:p>
            <a:r>
              <a:rPr lang="en-US" altLang="zh-CN" sz="3200" b="1" smtClean="0">
                <a:latin typeface="华文中宋" pitchFamily="2" charset="-122"/>
                <a:ea typeface="华文中宋" pitchFamily="2" charset="-122"/>
              </a:rPr>
              <a:t> </a:t>
            </a:r>
            <a:endParaRPr lang="zh-CN" altLang="en-US" sz="3200" b="1">
              <a:latin typeface="华文中宋" pitchFamily="2" charset="-122"/>
              <a:ea typeface="华文中宋" pitchFamily="2" charset="-122"/>
            </a:endParaRPr>
          </a:p>
        </p:txBody>
      </p:sp>
      <p:sp>
        <p:nvSpPr>
          <p:cNvPr id="2" name="矩形 1"/>
          <p:cNvSpPr/>
          <p:nvPr/>
        </p:nvSpPr>
        <p:spPr>
          <a:xfrm>
            <a:off x="335360" y="953929"/>
            <a:ext cx="3283585" cy="666115"/>
          </a:xfrm>
          <a:prstGeom prst="rect">
            <a:avLst/>
          </a:prstGeom>
        </p:spPr>
        <p:txBody>
          <a:bodyPr wrap="none">
            <a:spAutoFit/>
          </a:bodyPr>
          <a:lstStyle/>
          <a:p>
            <a:r>
              <a:rPr lang="en-US" altLang="zh-CN" sz="3735" b="1">
                <a:solidFill>
                  <a:prstClr val="black"/>
                </a:solidFill>
                <a:latin typeface="华文中宋" pitchFamily="2" charset="-122"/>
                <a:ea typeface="华文中宋" pitchFamily="2" charset="-122"/>
              </a:rPr>
              <a:t>1</a:t>
            </a:r>
            <a:r>
              <a:rPr lang="zh-CN" altLang="zh-CN" sz="3735" b="1">
                <a:solidFill>
                  <a:prstClr val="black"/>
                </a:solidFill>
                <a:latin typeface="华文中宋" pitchFamily="2" charset="-122"/>
                <a:ea typeface="华文中宋" pitchFamily="2" charset="-122"/>
              </a:rPr>
              <a:t>、冷战的定义</a:t>
            </a:r>
            <a:endParaRPr lang="zh-CN" altLang="en-US" sz="3735" b="1">
              <a:latin typeface="华文中宋" pitchFamily="2" charset="-122"/>
              <a:ea typeface="华文中宋" pitchFamily="2" charset="-122"/>
            </a:endParaRPr>
          </a:p>
        </p:txBody>
      </p:sp>
      <p:pic>
        <p:nvPicPr>
          <p:cNvPr id="2050" name="Picture 2" descr="https://timgsa.baidu.com/timg?image&amp;quality=80&amp;size=b9999_10000&amp;sec=1584271970076&amp;di=fd4cc6720b2681b882b6e2f8a24c6d89&amp;imgtype=0&amp;src=http%3A%2F%2Fgss0.baidu.com%2F7LsWdDW5_xN3otqbppnN2DJv%2Fbaidu%2Fpic%2Fitem%2F4afbfbedab64034f8ea00fd2a8c379310b551df1.jpg"/>
          <p:cNvPicPr>
            <a:picLocks noChangeAspect="1" noChangeArrowheads="1"/>
          </p:cNvPicPr>
          <p:nvPr/>
        </p:nvPicPr>
        <p:blipFill>
          <a:blip r:embed="rId2">
            <a:extLst>
              <a:ext uri="{28A0092B-C50C-407E-A947-70E740481C1C}">
                <a14:useLocalDpi xmlns:a14="http://schemas.microsoft.com/office/drawing/2010/main" val="0"/>
              </a:ext>
            </a:extLst>
          </a:blip>
          <a:srcRect l="3746" t="7284" r="10438" b="6723"/>
          <a:stretch>
            <a:fillRect/>
          </a:stretch>
        </p:blipFill>
        <p:spPr bwMode="auto">
          <a:xfrm>
            <a:off x="4004610" y="3894267"/>
            <a:ext cx="6256685" cy="191151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335360" y="13423"/>
            <a:ext cx="1852930" cy="666115"/>
          </a:xfrm>
          <a:prstGeom prst="rect">
            <a:avLst/>
          </a:prstGeom>
        </p:spPr>
        <p:txBody>
          <a:bodyPr wrap="none">
            <a:spAutoFit/>
          </a:bodyPr>
          <a:lstStyle/>
          <a:p>
            <a:pPr lvl="0"/>
            <a:r>
              <a:rPr lang="en-US" altLang="zh-CN" sz="3735" b="1">
                <a:solidFill>
                  <a:prstClr val="black"/>
                </a:solidFill>
                <a:latin typeface="华文中宋" pitchFamily="2" charset="-122"/>
                <a:ea typeface="华文中宋" pitchFamily="2" charset="-122"/>
              </a:rPr>
              <a:t>2</a:t>
            </a:r>
            <a:r>
              <a:rPr lang="zh-CN" altLang="zh-CN" sz="3735" b="1">
                <a:solidFill>
                  <a:prstClr val="black"/>
                </a:solidFill>
                <a:latin typeface="华文中宋" pitchFamily="2" charset="-122"/>
                <a:ea typeface="华文中宋" pitchFamily="2" charset="-122"/>
              </a:rPr>
              <a:t>、原因</a:t>
            </a:r>
          </a:p>
        </p:txBody>
      </p:sp>
      <p:sp>
        <p:nvSpPr>
          <p:cNvPr id="9" name="文本框 8"/>
          <p:cNvSpPr txBox="1"/>
          <p:nvPr/>
        </p:nvSpPr>
        <p:spPr>
          <a:xfrm>
            <a:off x="486544" y="894792"/>
            <a:ext cx="11705455" cy="3637919"/>
          </a:xfrm>
          <a:prstGeom prst="rect">
            <a:avLst/>
          </a:prstGeom>
          <a:noFill/>
          <a:ln>
            <a:solidFill>
              <a:srgbClr val="0070C0"/>
            </a:solidFill>
          </a:ln>
        </p:spPr>
        <p:txBody>
          <a:bodyPr wrap="square" rtlCol="0" anchor="t">
            <a:spAutoFit/>
          </a:bodyPr>
          <a:lstStyle/>
          <a:p>
            <a:pPr lvl="0">
              <a:lnSpc>
                <a:spcPct val="120000"/>
              </a:lnSpc>
            </a:pPr>
            <a:r>
              <a:rPr lang="en-US" altLang="zh-CN" sz="3200" b="1" smtClean="0">
                <a:latin typeface="楷体" panose="02010609060101010101" pitchFamily="49" charset="-122"/>
                <a:ea typeface="楷体" panose="02010609060101010101" pitchFamily="49" charset="-122"/>
                <a:sym typeface="+mn-ea"/>
              </a:rPr>
              <a:t>(</a:t>
            </a:r>
            <a:r>
              <a:rPr lang="en-US" altLang="zh-CN" sz="3200" b="1">
                <a:latin typeface="楷体" panose="02010609060101010101" pitchFamily="49" charset="-122"/>
                <a:ea typeface="楷体" panose="02010609060101010101" pitchFamily="49" charset="-122"/>
                <a:sym typeface="+mn-ea"/>
              </a:rPr>
              <a:t>1)</a:t>
            </a:r>
            <a:r>
              <a:rPr lang="zh-CN" altLang="en-US" sz="3200" b="1">
                <a:latin typeface="楷体" panose="02010609060101010101" pitchFamily="49" charset="-122"/>
                <a:ea typeface="楷体" panose="02010609060101010101" pitchFamily="49" charset="-122"/>
                <a:sym typeface="+mn-ea"/>
              </a:rPr>
              <a:t>制度差异：美国和苏联是两个社会制度完全不同的超级大国。</a:t>
            </a:r>
          </a:p>
          <a:p>
            <a:pPr lvl="0">
              <a:lnSpc>
                <a:spcPct val="120000"/>
              </a:lnSpc>
            </a:pPr>
            <a:r>
              <a:rPr lang="en-US" altLang="zh-CN" sz="3200" b="1">
                <a:latin typeface="楷体" panose="02010609060101010101" pitchFamily="49" charset="-122"/>
                <a:ea typeface="楷体" panose="02010609060101010101" pitchFamily="49" charset="-122"/>
                <a:sym typeface="+mn-ea"/>
              </a:rPr>
              <a:t>(2)</a:t>
            </a:r>
            <a:r>
              <a:rPr lang="zh-CN" altLang="en-US" sz="3200" b="1">
                <a:latin typeface="楷体" panose="02010609060101010101" pitchFamily="49" charset="-122"/>
                <a:ea typeface="楷体" panose="02010609060101010101" pitchFamily="49" charset="-122"/>
                <a:sym typeface="+mn-ea"/>
              </a:rPr>
              <a:t>同盟关系破裂：第二次世界大战结束后，美国和苏联战时同盟的基础不复存在。</a:t>
            </a:r>
          </a:p>
          <a:p>
            <a:pPr lvl="0">
              <a:lnSpc>
                <a:spcPct val="120000"/>
              </a:lnSpc>
            </a:pPr>
            <a:r>
              <a:rPr lang="en-US" altLang="zh-CN" sz="3200" b="1">
                <a:latin typeface="楷体" panose="02010609060101010101" pitchFamily="49" charset="-122"/>
                <a:ea typeface="楷体" panose="02010609060101010101" pitchFamily="49" charset="-122"/>
                <a:sym typeface="+mn-ea"/>
              </a:rPr>
              <a:t>(3)</a:t>
            </a:r>
            <a:r>
              <a:rPr lang="zh-CN" altLang="en-US" sz="3200" b="1">
                <a:latin typeface="楷体" panose="02010609060101010101" pitchFamily="49" charset="-122"/>
                <a:ea typeface="楷体" panose="02010609060101010101" pitchFamily="49" charset="-122"/>
                <a:sym typeface="+mn-ea"/>
              </a:rPr>
              <a:t>根本原因：两国的国家利益存在严重冲突，意识形态也尖锐对立。</a:t>
            </a:r>
          </a:p>
          <a:p>
            <a:pPr lvl="0">
              <a:lnSpc>
                <a:spcPct val="120000"/>
              </a:lnSpc>
            </a:pPr>
            <a:r>
              <a:rPr lang="en-US" altLang="zh-CN" sz="3200" b="1" smtClean="0">
                <a:latin typeface="楷体" panose="02010609060101010101" pitchFamily="49" charset="-122"/>
                <a:ea typeface="楷体" panose="02010609060101010101" pitchFamily="49" charset="-122"/>
                <a:sym typeface="+mn-ea"/>
              </a:rPr>
              <a:t> </a:t>
            </a:r>
            <a:endParaRPr lang="zh-CN" altLang="en-US" sz="3200" b="1">
              <a:latin typeface="楷体" pitchFamily="49" charset="-122"/>
              <a:ea typeface="楷体" pitchFamily="49" charset="-122"/>
              <a:sym typeface="+mn-ea"/>
            </a:endParaRPr>
          </a:p>
        </p:txBody>
      </p:sp>
      <p:pic>
        <p:nvPicPr>
          <p:cNvPr id="4098" name="Picture 2" descr="H:\直播课\18\图片\62e816fe1f2b4c2c9c3699cdecd3dcb7.jpeg"/>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19910" y="3942244"/>
            <a:ext cx="2208245" cy="2762839"/>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H:\直播课\18\图片\ec986bcd-a981-4ea2-a815-c9d1a6b58faa_watermark.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258192" y="3942244"/>
            <a:ext cx="2283151" cy="28757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341365" y="932723"/>
            <a:ext cx="11850635" cy="1876425"/>
          </a:xfrm>
          <a:prstGeom prst="rect">
            <a:avLst/>
          </a:prstGeom>
        </p:spPr>
        <p:txBody>
          <a:bodyPr wrap="square">
            <a:spAutoFit/>
          </a:bodyPr>
          <a:lstStyle/>
          <a:p>
            <a:pPr lvl="0">
              <a:spcAft>
                <a:spcPts val="1200"/>
              </a:spcAft>
            </a:pPr>
            <a:r>
              <a:rPr lang="zh-CN" altLang="en-US" sz="3200">
                <a:latin typeface="华文中宋" pitchFamily="2" charset="-122"/>
                <a:ea typeface="华文中宋" pitchFamily="2" charset="-122"/>
              </a:rPr>
              <a:t>（</a:t>
            </a:r>
            <a:r>
              <a:rPr lang="en-US" altLang="zh-CN" sz="3200">
                <a:latin typeface="华文中宋" pitchFamily="2" charset="-122"/>
                <a:ea typeface="华文中宋" pitchFamily="2" charset="-122"/>
              </a:rPr>
              <a:t>1</a:t>
            </a:r>
            <a:r>
              <a:rPr lang="zh-CN" altLang="en-US" sz="3200">
                <a:latin typeface="华文中宋" pitchFamily="2" charset="-122"/>
                <a:ea typeface="华文中宋" pitchFamily="2" charset="-122"/>
              </a:rPr>
              <a:t>）政治</a:t>
            </a:r>
            <a:endParaRPr lang="en-US" altLang="zh-CN" sz="3200">
              <a:latin typeface="华文中宋" pitchFamily="2" charset="-122"/>
              <a:ea typeface="华文中宋" pitchFamily="2" charset="-122"/>
            </a:endParaRPr>
          </a:p>
          <a:p>
            <a:pPr lvl="0">
              <a:spcAft>
                <a:spcPts val="1200"/>
              </a:spcAft>
            </a:pPr>
            <a:r>
              <a:rPr lang="en-US" altLang="zh-CN" sz="3200" smtClean="0">
                <a:latin typeface="华文中宋" pitchFamily="2" charset="-122"/>
                <a:ea typeface="华文中宋" pitchFamily="2" charset="-122"/>
              </a:rPr>
              <a:t>1947</a:t>
            </a:r>
            <a:r>
              <a:rPr lang="zh-CN" altLang="en-US" sz="3200" smtClean="0">
                <a:latin typeface="华文中宋" pitchFamily="2" charset="-122"/>
                <a:ea typeface="华文中宋" pitchFamily="2" charset="-122"/>
              </a:rPr>
              <a:t>年</a:t>
            </a:r>
            <a:r>
              <a:rPr lang="en-US" altLang="zh-CN" sz="3200" smtClean="0">
                <a:latin typeface="华文中宋" pitchFamily="2" charset="-122"/>
                <a:ea typeface="华文中宋" pitchFamily="2" charset="-122"/>
              </a:rPr>
              <a:t>3</a:t>
            </a:r>
            <a:r>
              <a:rPr lang="zh-CN" altLang="en-US" sz="3200" smtClean="0">
                <a:latin typeface="华文中宋" pitchFamily="2" charset="-122"/>
                <a:ea typeface="华文中宋" pitchFamily="2" charset="-122"/>
              </a:rPr>
              <a:t>月，</a:t>
            </a:r>
            <a:r>
              <a:rPr lang="zh-CN" altLang="en-US" sz="3200">
                <a:latin typeface="华文中宋" pitchFamily="2" charset="-122"/>
                <a:ea typeface="华文中宋" pitchFamily="2" charset="-122"/>
              </a:rPr>
              <a:t>美国提出“杜鲁门主义”，是美国发动冷战的标志。</a:t>
            </a:r>
            <a:endParaRPr lang="en-US" altLang="zh-CN" sz="3200">
              <a:latin typeface="华文中宋" pitchFamily="2" charset="-122"/>
              <a:ea typeface="华文中宋" pitchFamily="2" charset="-122"/>
            </a:endParaRPr>
          </a:p>
          <a:p>
            <a:pPr>
              <a:spcAft>
                <a:spcPts val="1200"/>
              </a:spcAft>
            </a:pPr>
            <a:r>
              <a:rPr lang="zh-CN" altLang="en-US" sz="3200" smtClean="0">
                <a:latin typeface="华文中宋" pitchFamily="2" charset="-122"/>
                <a:ea typeface="华文中宋" pitchFamily="2" charset="-122"/>
                <a:cs typeface="Times New Roman" panose="02020603050405020304"/>
              </a:rPr>
              <a:t>同年</a:t>
            </a:r>
            <a:r>
              <a:rPr lang="en-US" altLang="zh-CN" sz="3200" smtClean="0">
                <a:latin typeface="华文中宋" pitchFamily="2" charset="-122"/>
                <a:ea typeface="华文中宋" pitchFamily="2" charset="-122"/>
                <a:cs typeface="Times New Roman" panose="02020603050405020304"/>
              </a:rPr>
              <a:t>9</a:t>
            </a:r>
            <a:r>
              <a:rPr lang="zh-CN" altLang="en-US" sz="3200" smtClean="0">
                <a:latin typeface="华文中宋" pitchFamily="2" charset="-122"/>
                <a:ea typeface="华文中宋" pitchFamily="2" charset="-122"/>
                <a:cs typeface="Times New Roman" panose="02020603050405020304"/>
              </a:rPr>
              <a:t>月苏联和东欧国家</a:t>
            </a:r>
            <a:r>
              <a:rPr lang="zh-CN" altLang="en-US" sz="3200" smtClean="0">
                <a:latin typeface="华文中宋" pitchFamily="2" charset="-122"/>
                <a:ea typeface="华文中宋" pitchFamily="2" charset="-122"/>
              </a:rPr>
              <a:t>成立共产党</a:t>
            </a:r>
            <a:r>
              <a:rPr lang="zh-CN" altLang="en-US" sz="3200">
                <a:latin typeface="华文中宋" pitchFamily="2" charset="-122"/>
                <a:ea typeface="华文中宋" pitchFamily="2" charset="-122"/>
              </a:rPr>
              <a:t>和工人党情报局。</a:t>
            </a:r>
            <a:endParaRPr lang="zh-CN" altLang="en-US" sz="3200">
              <a:latin typeface="华文中宋" pitchFamily="2" charset="-122"/>
              <a:ea typeface="华文中宋" pitchFamily="2" charset="-122"/>
              <a:cs typeface="Times New Roman" panose="02020603050405020304"/>
            </a:endParaRPr>
          </a:p>
        </p:txBody>
      </p:sp>
      <p:sp>
        <p:nvSpPr>
          <p:cNvPr id="2" name="矩形 1"/>
          <p:cNvSpPr/>
          <p:nvPr/>
        </p:nvSpPr>
        <p:spPr>
          <a:xfrm>
            <a:off x="335360" y="235096"/>
            <a:ext cx="2806700" cy="666115"/>
          </a:xfrm>
          <a:prstGeom prst="rect">
            <a:avLst/>
          </a:prstGeom>
        </p:spPr>
        <p:txBody>
          <a:bodyPr wrap="none">
            <a:spAutoFit/>
          </a:bodyPr>
          <a:lstStyle/>
          <a:p>
            <a:r>
              <a:rPr lang="en-US" altLang="zh-CN" sz="3735" b="1">
                <a:latin typeface="华文中宋" pitchFamily="2" charset="-122"/>
                <a:ea typeface="华文中宋" pitchFamily="2" charset="-122"/>
              </a:rPr>
              <a:t>3</a:t>
            </a:r>
            <a:r>
              <a:rPr lang="zh-CN" altLang="zh-CN" sz="3735" b="1">
                <a:latin typeface="华文中宋" pitchFamily="2" charset="-122"/>
                <a:ea typeface="华文中宋" pitchFamily="2" charset="-122"/>
              </a:rPr>
              <a:t>、形成过程</a:t>
            </a:r>
          </a:p>
        </p:txBody>
      </p:sp>
      <p:sp>
        <p:nvSpPr>
          <p:cNvPr id="5" name="Text Box 2"/>
          <p:cNvSpPr txBox="1">
            <a:spLocks noChangeArrowheads="1"/>
          </p:cNvSpPr>
          <p:nvPr/>
        </p:nvSpPr>
        <p:spPr bwMode="auto">
          <a:xfrm>
            <a:off x="392645" y="3058895"/>
            <a:ext cx="11521280" cy="3538220"/>
          </a:xfrm>
          <a:prstGeom prst="rect">
            <a:avLst/>
          </a:prstGeom>
          <a:noFill/>
          <a:ln w="19050">
            <a:solidFill>
              <a:schemeClr val="accent2">
                <a:lumMod val="75000"/>
              </a:schemeClr>
            </a:solidFill>
            <a:prstDash val="solid"/>
            <a:miter lim="800000"/>
          </a:ln>
        </p:spPr>
        <p:txBody>
          <a:bodyPr wrap="square">
            <a:spAutoFit/>
          </a:bodyPr>
          <a:lstStyle/>
          <a:p>
            <a:pPr>
              <a:buFont typeface="Arial" panose="020b0604020202020204" pitchFamily="34" charset="0"/>
              <a:buNone/>
            </a:pPr>
            <a:r>
              <a:rPr lang="en-US" altLang="zh-CN" sz="3200" b="1">
                <a:solidFill>
                  <a:srgbClr val="FFFF00"/>
                </a:solidFill>
                <a:latin typeface="楷体" panose="02010609060101010101" pitchFamily="49" charset="-122"/>
                <a:ea typeface="楷体" panose="02010609060101010101" pitchFamily="49" charset="-122"/>
              </a:rPr>
              <a:t>    </a:t>
            </a:r>
            <a:r>
              <a:rPr lang="zh-CN" altLang="en-US" sz="3200">
                <a:latin typeface="楷体" panose="02010609060101010101" pitchFamily="49" charset="-122"/>
                <a:ea typeface="楷体" panose="02010609060101010101" pitchFamily="49" charset="-122"/>
              </a:rPr>
              <a:t>今日世界已面临严重的局势，</a:t>
            </a:r>
            <a:r>
              <a:rPr lang="en-US" altLang="zh-CN" sz="3200" smtClean="0">
                <a:latin typeface="楷体" panose="02010609060101010101" pitchFamily="49" charset="-122"/>
                <a:ea typeface="楷体" panose="02010609060101010101" pitchFamily="49" charset="-122"/>
              </a:rPr>
              <a:t>……</a:t>
            </a:r>
            <a:r>
              <a:rPr lang="zh-CN" altLang="en-US" sz="3200">
                <a:latin typeface="楷体" panose="02010609060101010101" pitchFamily="49" charset="-122"/>
                <a:ea typeface="楷体" panose="02010609060101010101" pitchFamily="49" charset="-122"/>
              </a:rPr>
              <a:t>几乎所有国家都必须在两种生活方式中挑选一种，</a:t>
            </a:r>
            <a:r>
              <a:rPr lang="en-US" altLang="zh-CN" sz="3200">
                <a:latin typeface="楷体" panose="02010609060101010101" pitchFamily="49" charset="-122"/>
                <a:ea typeface="楷体" panose="02010609060101010101" pitchFamily="49" charset="-122"/>
              </a:rPr>
              <a:t>……</a:t>
            </a:r>
            <a:r>
              <a:rPr lang="zh-CN" altLang="en-US" sz="3200" smtClean="0">
                <a:latin typeface="楷体" panose="02010609060101010101" pitchFamily="49" charset="-122"/>
                <a:ea typeface="楷体" panose="02010609060101010101" pitchFamily="49" charset="-122"/>
              </a:rPr>
              <a:t>极权主义</a:t>
            </a:r>
            <a:r>
              <a:rPr lang="zh-CN" altLang="en-US" sz="3200">
                <a:latin typeface="楷体" panose="02010609060101010101" pitchFamily="49" charset="-122"/>
                <a:ea typeface="楷体" panose="02010609060101010101" pitchFamily="49" charset="-122"/>
              </a:rPr>
              <a:t>之种子</a:t>
            </a:r>
            <a:r>
              <a:rPr lang="en-US" altLang="zh-CN" sz="3200">
                <a:latin typeface="楷体" panose="02010609060101010101" pitchFamily="49" charset="-122"/>
                <a:ea typeface="楷体" panose="02010609060101010101" pitchFamily="49" charset="-122"/>
              </a:rPr>
              <a:t>……</a:t>
            </a:r>
            <a:r>
              <a:rPr lang="zh-CN" altLang="en-US" sz="3200">
                <a:latin typeface="楷体" panose="02010609060101010101" pitchFamily="49" charset="-122"/>
                <a:ea typeface="楷体" panose="02010609060101010101" pitchFamily="49" charset="-122"/>
              </a:rPr>
              <a:t>在贫穷与争斗之劣土中蔓延及生长，</a:t>
            </a:r>
            <a:r>
              <a:rPr lang="en-US" altLang="zh-CN" sz="3200">
                <a:latin typeface="楷体" panose="02010609060101010101" pitchFamily="49" charset="-122"/>
                <a:ea typeface="楷体" panose="02010609060101010101" pitchFamily="49" charset="-122"/>
              </a:rPr>
              <a:t>……</a:t>
            </a:r>
            <a:r>
              <a:rPr lang="zh-CN" altLang="en-US" sz="3200">
                <a:latin typeface="楷体" panose="02010609060101010101" pitchFamily="49" charset="-122"/>
                <a:ea typeface="楷体" panose="02010609060101010101" pitchFamily="49" charset="-122"/>
              </a:rPr>
              <a:t>重大责任落到我们头上。</a:t>
            </a:r>
          </a:p>
          <a:p>
            <a:pPr>
              <a:buFont typeface="Arial" panose="020b0604020202020204" pitchFamily="34" charset="0"/>
              <a:buNone/>
            </a:pPr>
            <a:r>
              <a:rPr lang="zh-CN" altLang="en-US" sz="3200">
                <a:latin typeface="楷体" panose="02010609060101010101" pitchFamily="49" charset="-122"/>
                <a:ea typeface="楷体" panose="02010609060101010101" pitchFamily="49" charset="-122"/>
              </a:rPr>
              <a:t>    我相信美国的政策必须是支持自由国家人民抵抗少数武装分子或外来压力的征服企图。我相信我们必须协助自由国家人民依照其自己的方式，造成其本身的命运。</a:t>
            </a:r>
          </a:p>
          <a:p>
            <a:pPr algn="r">
              <a:buFont typeface="Arial" panose="020b0604020202020204" pitchFamily="34" charset="0"/>
              <a:buNone/>
            </a:pPr>
            <a:r>
              <a:rPr lang="en-US" altLang="zh-CN" sz="3200">
                <a:latin typeface="楷体" panose="02010609060101010101" pitchFamily="49" charset="-122"/>
                <a:ea typeface="楷体" panose="02010609060101010101" pitchFamily="49" charset="-122"/>
              </a:rPr>
              <a:t>——</a:t>
            </a:r>
            <a:r>
              <a:rPr lang="zh-CN" altLang="en-US" sz="3200">
                <a:latin typeface="楷体" panose="02010609060101010101" pitchFamily="49" charset="-122"/>
                <a:ea typeface="楷体" panose="02010609060101010101" pitchFamily="49" charset="-122"/>
              </a:rPr>
              <a:t>杜鲁门</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93021" y="164637"/>
            <a:ext cx="11521280" cy="1722120"/>
          </a:xfrm>
          <a:prstGeom prst="rect">
            <a:avLst/>
          </a:prstGeom>
        </p:spPr>
        <p:txBody>
          <a:bodyPr wrap="square">
            <a:spAutoFit/>
          </a:bodyPr>
          <a:lstStyle/>
          <a:p>
            <a:pPr lvl="0">
              <a:spcAft>
                <a:spcPts val="600"/>
              </a:spcAft>
            </a:pPr>
            <a:r>
              <a:rPr lang="zh-CN" altLang="en-US" sz="3200">
                <a:solidFill>
                  <a:prstClr val="black"/>
                </a:solidFill>
                <a:latin typeface="华文中宋" pitchFamily="2" charset="-122"/>
                <a:ea typeface="华文中宋" pitchFamily="2" charset="-122"/>
              </a:rPr>
              <a:t>（</a:t>
            </a:r>
            <a:r>
              <a:rPr lang="en-US" altLang="zh-CN" sz="3200">
                <a:solidFill>
                  <a:prstClr val="black"/>
                </a:solidFill>
                <a:latin typeface="华文中宋" pitchFamily="2" charset="-122"/>
                <a:ea typeface="华文中宋" pitchFamily="2" charset="-122"/>
              </a:rPr>
              <a:t>2</a:t>
            </a:r>
            <a:r>
              <a:rPr lang="zh-CN" altLang="en-US" sz="3200">
                <a:solidFill>
                  <a:prstClr val="black"/>
                </a:solidFill>
                <a:latin typeface="华文中宋" pitchFamily="2" charset="-122"/>
                <a:ea typeface="华文中宋" pitchFamily="2" charset="-122"/>
              </a:rPr>
              <a:t>）经济</a:t>
            </a:r>
            <a:endParaRPr lang="en-US" altLang="zh-CN" sz="3200">
              <a:solidFill>
                <a:prstClr val="black"/>
              </a:solidFill>
              <a:latin typeface="华文中宋" pitchFamily="2" charset="-122"/>
              <a:ea typeface="华文中宋" pitchFamily="2" charset="-122"/>
            </a:endParaRPr>
          </a:p>
          <a:p>
            <a:pPr>
              <a:spcAft>
                <a:spcPts val="600"/>
              </a:spcAft>
            </a:pPr>
            <a:r>
              <a:rPr lang="en-US" altLang="zh-CN" sz="3200" smtClean="0">
                <a:solidFill>
                  <a:prstClr val="black"/>
                </a:solidFill>
                <a:latin typeface="华文中宋" pitchFamily="2" charset="-122"/>
                <a:ea typeface="华文中宋" pitchFamily="2" charset="-122"/>
              </a:rPr>
              <a:t>1948</a:t>
            </a:r>
            <a:r>
              <a:rPr lang="zh-CN" altLang="en-US" sz="3200" smtClean="0">
                <a:solidFill>
                  <a:prstClr val="black"/>
                </a:solidFill>
                <a:latin typeface="华文中宋" pitchFamily="2" charset="-122"/>
                <a:ea typeface="华文中宋" pitchFamily="2" charset="-122"/>
              </a:rPr>
              <a:t>年美国</a:t>
            </a:r>
            <a:r>
              <a:rPr lang="zh-CN" altLang="en-US" sz="3200">
                <a:solidFill>
                  <a:prstClr val="black"/>
                </a:solidFill>
                <a:latin typeface="华文中宋" pitchFamily="2" charset="-122"/>
                <a:ea typeface="华文中宋" pitchFamily="2" charset="-122"/>
              </a:rPr>
              <a:t>实施</a:t>
            </a:r>
            <a:r>
              <a:rPr lang="zh-CN" altLang="en-US" sz="3200" smtClean="0">
                <a:solidFill>
                  <a:prstClr val="black"/>
                </a:solidFill>
                <a:latin typeface="华文中宋" pitchFamily="2" charset="-122"/>
                <a:ea typeface="华文中宋" pitchFamily="2" charset="-122"/>
              </a:rPr>
              <a:t>马歇尔计划</a:t>
            </a:r>
            <a:r>
              <a:rPr lang="zh-CN" altLang="en-US" sz="3200">
                <a:solidFill>
                  <a:prstClr val="black"/>
                </a:solidFill>
                <a:latin typeface="华文中宋" pitchFamily="2" charset="-122"/>
                <a:ea typeface="华文中宋" pitchFamily="2" charset="-122"/>
              </a:rPr>
              <a:t>，巩固西欧的资本主义制度。</a:t>
            </a:r>
            <a:endParaRPr lang="en-US" altLang="zh-CN" sz="3200">
              <a:solidFill>
                <a:prstClr val="black"/>
              </a:solidFill>
              <a:latin typeface="华文中宋" pitchFamily="2" charset="-122"/>
              <a:ea typeface="华文中宋" pitchFamily="2" charset="-122"/>
            </a:endParaRPr>
          </a:p>
          <a:p>
            <a:pPr>
              <a:spcAft>
                <a:spcPts val="600"/>
              </a:spcAft>
            </a:pPr>
            <a:r>
              <a:rPr lang="en-US" altLang="zh-CN" sz="3200" smtClean="0">
                <a:solidFill>
                  <a:prstClr val="black"/>
                </a:solidFill>
                <a:latin typeface="华文中宋" pitchFamily="2" charset="-122"/>
                <a:ea typeface="华文中宋" pitchFamily="2" charset="-122"/>
              </a:rPr>
              <a:t>1949</a:t>
            </a:r>
            <a:r>
              <a:rPr lang="zh-CN" altLang="en-US" sz="3200" smtClean="0">
                <a:solidFill>
                  <a:prstClr val="black"/>
                </a:solidFill>
                <a:latin typeface="华文中宋" pitchFamily="2" charset="-122"/>
                <a:ea typeface="华文中宋" pitchFamily="2" charset="-122"/>
              </a:rPr>
              <a:t>年苏联与东欧国家</a:t>
            </a:r>
            <a:r>
              <a:rPr lang="zh-CN" altLang="zh-CN" sz="3200" smtClean="0">
                <a:latin typeface="华文中宋" pitchFamily="2" charset="-122"/>
                <a:ea typeface="华文中宋" pitchFamily="2" charset="-122"/>
              </a:rPr>
              <a:t>成立</a:t>
            </a:r>
            <a:r>
              <a:rPr lang="zh-CN" altLang="zh-CN" sz="3200">
                <a:latin typeface="华文中宋" pitchFamily="2" charset="-122"/>
                <a:ea typeface="华文中宋" pitchFamily="2" charset="-122"/>
              </a:rPr>
              <a:t>经济互助委员会。</a:t>
            </a:r>
            <a:endParaRPr lang="zh-CN" altLang="zh-CN" sz="3200">
              <a:latin typeface="华文中宋" pitchFamily="2" charset="-122"/>
              <a:ea typeface="华文中宋" pitchFamily="2" charset="-122"/>
              <a:cs typeface="Times New Roman" panose="02020603050405020304"/>
            </a:endParaRPr>
          </a:p>
        </p:txBody>
      </p:sp>
      <p:pic>
        <p:nvPicPr>
          <p:cNvPr id="3074" name="Picture 2" descr="H:\直播课\18\图片\timg (5).jpg"/>
          <p:cNvPicPr>
            <a:picLocks noChangeAspect="1" noChangeArrowheads="1"/>
          </p:cNvPicPr>
          <p:nvPr/>
        </p:nvPicPr>
        <p:blipFill>
          <a:blip r:embed="rId3">
            <a:extLst>
              <a:ext uri="{28A0092B-C50C-407E-A947-70E740481C1C}">
                <a14:useLocalDpi xmlns:a14="http://schemas.microsoft.com/office/drawing/2010/main" val="0"/>
              </a:ext>
            </a:extLst>
          </a:blip>
          <a:srcRect r="44067" b="8861"/>
          <a:stretch>
            <a:fillRect/>
          </a:stretch>
        </p:blipFill>
        <p:spPr bwMode="auto">
          <a:xfrm>
            <a:off x="527381" y="2180861"/>
            <a:ext cx="4896544" cy="433850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807968" y="2180863"/>
            <a:ext cx="6240693" cy="4199890"/>
          </a:xfrm>
          <a:prstGeom prst="rect">
            <a:avLst/>
          </a:prstGeom>
          <a:ln w="19050">
            <a:solidFill>
              <a:schemeClr val="accent2">
                <a:lumMod val="75000"/>
              </a:schemeClr>
            </a:solidFill>
          </a:ln>
        </p:spPr>
        <p:txBody>
          <a:bodyPr wrap="square">
            <a:spAutoFit/>
          </a:bodyPr>
          <a:lstStyle/>
          <a:p>
            <a:pPr>
              <a:lnSpc>
                <a:spcPct val="125000"/>
              </a:lnSpc>
            </a:pPr>
            <a:r>
              <a:rPr lang="zh-CN" altLang="en-US" sz="2665" b="1" smtClean="0">
                <a:latin typeface="楷体" panose="02010609060101010101" pitchFamily="49" charset="-122"/>
                <a:ea typeface="楷体" panose="02010609060101010101" pitchFamily="49" charset="-122"/>
              </a:rPr>
              <a:t>    必须</a:t>
            </a:r>
            <a:r>
              <a:rPr lang="zh-CN" altLang="en-US" sz="2665" b="1">
                <a:latin typeface="楷体" panose="02010609060101010101" pitchFamily="49" charset="-122"/>
                <a:ea typeface="楷体" panose="02010609060101010101" pitchFamily="49" charset="-122"/>
              </a:rPr>
              <a:t>考虑给（欧洲）以额外的</a:t>
            </a:r>
            <a:r>
              <a:rPr lang="zh-CN" altLang="en-US" sz="2665" b="1" smtClean="0">
                <a:latin typeface="楷体" panose="02010609060101010101" pitchFamily="49" charset="-122"/>
                <a:ea typeface="楷体" panose="02010609060101010101" pitchFamily="49" charset="-122"/>
              </a:rPr>
              <a:t>、大量</a:t>
            </a:r>
            <a:r>
              <a:rPr lang="zh-CN" altLang="en-US" sz="2665" b="1">
                <a:latin typeface="楷体" panose="02010609060101010101" pitchFamily="49" charset="-122"/>
                <a:ea typeface="楷体" panose="02010609060101010101" pitchFamily="49" charset="-122"/>
              </a:rPr>
              <a:t>的和无偿的援助，不然的话</a:t>
            </a:r>
            <a:r>
              <a:rPr lang="zh-CN" altLang="en-US" sz="2665" b="1" smtClean="0">
                <a:latin typeface="楷体" panose="02010609060101010101" pitchFamily="49" charset="-122"/>
                <a:ea typeface="楷体" panose="02010609060101010101" pitchFamily="49" charset="-122"/>
              </a:rPr>
              <a:t>就会</a:t>
            </a:r>
            <a:r>
              <a:rPr lang="zh-CN" altLang="en-US" sz="2665" b="1">
                <a:latin typeface="楷体" panose="02010609060101010101" pitchFamily="49" charset="-122"/>
                <a:ea typeface="楷体" panose="02010609060101010101" pitchFamily="49" charset="-122"/>
              </a:rPr>
              <a:t>面临着非常危险的经济、社会</a:t>
            </a:r>
            <a:r>
              <a:rPr lang="zh-CN" altLang="en-US" sz="2665" b="1" smtClean="0">
                <a:latin typeface="楷体" panose="02010609060101010101" pitchFamily="49" charset="-122"/>
                <a:ea typeface="楷体" panose="02010609060101010101" pitchFamily="49" charset="-122"/>
              </a:rPr>
              <a:t>和政治</a:t>
            </a:r>
            <a:r>
              <a:rPr lang="zh-CN" altLang="en-US" sz="2665" b="1">
                <a:latin typeface="楷体" panose="02010609060101010101" pitchFamily="49" charset="-122"/>
                <a:ea typeface="楷体" panose="02010609060101010101" pitchFamily="49" charset="-122"/>
              </a:rPr>
              <a:t>解体。           </a:t>
            </a:r>
          </a:p>
          <a:p>
            <a:pPr>
              <a:lnSpc>
                <a:spcPct val="125000"/>
              </a:lnSpc>
            </a:pPr>
            <a:r>
              <a:rPr lang="zh-CN" altLang="en-US" sz="2665" b="1">
                <a:latin typeface="楷体" panose="02010609060101010101" pitchFamily="49" charset="-122"/>
                <a:ea typeface="楷体" panose="02010609060101010101" pitchFamily="49" charset="-122"/>
              </a:rPr>
              <a:t>	   </a:t>
            </a:r>
            <a:r>
              <a:rPr lang="zh-CN" altLang="en-US" sz="2665" b="1" smtClean="0">
                <a:latin typeface="楷体" panose="02010609060101010101" pitchFamily="49" charset="-122"/>
                <a:ea typeface="楷体" panose="02010609060101010101" pitchFamily="49" charset="-122"/>
              </a:rPr>
              <a:t>        </a:t>
            </a:r>
            <a:r>
              <a:rPr lang="en-US" altLang="zh-CN" sz="2665" b="1" smtClean="0">
                <a:latin typeface="楷体" panose="02010609060101010101" pitchFamily="49" charset="-122"/>
                <a:ea typeface="楷体" panose="02010609060101010101" pitchFamily="49" charset="-122"/>
              </a:rPr>
              <a:t>——</a:t>
            </a:r>
            <a:r>
              <a:rPr lang="zh-CN" altLang="en-US" sz="2665" b="1">
                <a:latin typeface="楷体" panose="02010609060101010101" pitchFamily="49" charset="-122"/>
                <a:ea typeface="楷体" panose="02010609060101010101" pitchFamily="49" charset="-122"/>
              </a:rPr>
              <a:t>马歇尔</a:t>
            </a:r>
            <a:r>
              <a:rPr lang="en-US" altLang="zh-CN" sz="2665" b="1">
                <a:latin typeface="楷体" panose="02010609060101010101" pitchFamily="49" charset="-122"/>
                <a:ea typeface="楷体" panose="02010609060101010101" pitchFamily="49" charset="-122"/>
              </a:rPr>
              <a:t>1947</a:t>
            </a:r>
            <a:r>
              <a:rPr lang="zh-CN" altLang="en-US" sz="2665" b="1">
                <a:latin typeface="楷体" panose="02010609060101010101" pitchFamily="49" charset="-122"/>
                <a:ea typeface="楷体" panose="02010609060101010101" pitchFamily="49" charset="-122"/>
              </a:rPr>
              <a:t>年</a:t>
            </a:r>
            <a:r>
              <a:rPr lang="en-US" altLang="zh-CN" sz="2665" b="1">
                <a:latin typeface="楷体" panose="02010609060101010101" pitchFamily="49" charset="-122"/>
                <a:ea typeface="楷体" panose="02010609060101010101" pitchFamily="49" charset="-122"/>
              </a:rPr>
              <a:t>6</a:t>
            </a:r>
            <a:r>
              <a:rPr lang="zh-CN" altLang="en-US" sz="2665" b="1" smtClean="0">
                <a:latin typeface="楷体" panose="02010609060101010101" pitchFamily="49" charset="-122"/>
                <a:ea typeface="楷体" panose="02010609060101010101" pitchFamily="49" charset="-122"/>
              </a:rPr>
              <a:t>月</a:t>
            </a:r>
            <a:endParaRPr lang="en-US" altLang="zh-CN" sz="2665" b="1" smtClean="0">
              <a:latin typeface="楷体" pitchFamily="49" charset="-122"/>
              <a:ea typeface="楷体" pitchFamily="49" charset="-122"/>
            </a:endParaRPr>
          </a:p>
          <a:p>
            <a:pPr>
              <a:lnSpc>
                <a:spcPct val="125000"/>
              </a:lnSpc>
            </a:pPr>
            <a:r>
              <a:rPr lang="zh-CN" altLang="en-US" sz="2665" b="1" smtClean="0">
                <a:latin typeface="楷体" panose="02010609060101010101" pitchFamily="49" charset="-122"/>
                <a:ea typeface="楷体" panose="02010609060101010101" pitchFamily="49" charset="-122"/>
              </a:rPr>
              <a:t>    接受</a:t>
            </a:r>
            <a:r>
              <a:rPr lang="zh-CN" altLang="en-US" sz="2665" b="1">
                <a:latin typeface="楷体" panose="02010609060101010101" pitchFamily="49" charset="-122"/>
                <a:ea typeface="楷体" panose="02010609060101010101" pitchFamily="49" charset="-122"/>
              </a:rPr>
              <a:t>这一法案的国家，经济计划应受到美国的监督，应撤销关税壁垒，降低关税税率</a:t>
            </a:r>
            <a:r>
              <a:rPr lang="en-US" altLang="zh-CN" sz="2665" b="1">
                <a:latin typeface="楷体" panose="02010609060101010101" pitchFamily="49" charset="-122"/>
                <a:ea typeface="楷体" panose="02010609060101010101" pitchFamily="49" charset="-122"/>
              </a:rPr>
              <a:t>……</a:t>
            </a:r>
          </a:p>
          <a:p>
            <a:pPr>
              <a:lnSpc>
                <a:spcPct val="125000"/>
              </a:lnSpc>
            </a:pPr>
            <a:r>
              <a:rPr lang="en-US" altLang="zh-CN" sz="2665" b="1">
                <a:latin typeface="楷体" panose="02010609060101010101" pitchFamily="49" charset="-122"/>
                <a:ea typeface="楷体" panose="02010609060101010101" pitchFamily="49" charset="-122"/>
              </a:rPr>
              <a:t>       ——1948</a:t>
            </a:r>
            <a:r>
              <a:rPr lang="zh-CN" altLang="en-US" sz="2665" b="1">
                <a:latin typeface="楷体" panose="02010609060101010101" pitchFamily="49" charset="-122"/>
                <a:ea typeface="楷体" panose="02010609060101010101" pitchFamily="49" charset="-122"/>
              </a:rPr>
              <a:t>年</a:t>
            </a:r>
            <a:r>
              <a:rPr lang="en-US" altLang="zh-CN" sz="2665" b="1">
                <a:latin typeface="楷体" panose="02010609060101010101" pitchFamily="49" charset="-122"/>
                <a:ea typeface="楷体" panose="02010609060101010101" pitchFamily="49" charset="-122"/>
              </a:rPr>
              <a:t>4</a:t>
            </a:r>
            <a:r>
              <a:rPr lang="zh-CN" altLang="en-US" sz="2665" b="1">
                <a:latin typeface="楷体" panose="02010609060101010101" pitchFamily="49" charset="-122"/>
                <a:ea typeface="楷体" panose="02010609060101010101" pitchFamily="49" charset="-122"/>
              </a:rPr>
              <a:t>月</a:t>
            </a:r>
            <a:r>
              <a:rPr lang="en-US" altLang="zh-CN" sz="2665" b="1">
                <a:latin typeface="楷体" panose="02010609060101010101" pitchFamily="49" charset="-122"/>
                <a:ea typeface="楷体" panose="02010609060101010101" pitchFamily="49" charset="-122"/>
              </a:rPr>
              <a:t>《</a:t>
            </a:r>
            <a:r>
              <a:rPr lang="zh-CN" altLang="en-US" sz="2665" b="1">
                <a:latin typeface="楷体" panose="02010609060101010101" pitchFamily="49" charset="-122"/>
                <a:ea typeface="楷体" panose="02010609060101010101" pitchFamily="49" charset="-122"/>
              </a:rPr>
              <a:t>欧洲复兴法案</a:t>
            </a:r>
            <a:r>
              <a:rPr lang="en-US" altLang="zh-CN" sz="2665" b="1" smtClean="0">
                <a:latin typeface="楷体" panose="02010609060101010101" pitchFamily="49" charset="-122"/>
                <a:ea typeface="楷体" panose="02010609060101010101" pitchFamily="49" charset="-122"/>
              </a:rPr>
              <a:t>》</a:t>
            </a:r>
            <a:endParaRPr lang="zh-CN" altLang="en-US" sz="2665" b="1">
              <a:latin typeface="楷体" pitchFamily="49" charset="-122"/>
              <a:ea typeface="楷体"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39349" y="452669"/>
            <a:ext cx="11425269" cy="2291715"/>
          </a:xfrm>
          <a:prstGeom prst="rect">
            <a:avLst/>
          </a:prstGeom>
        </p:spPr>
        <p:txBody>
          <a:bodyPr wrap="square">
            <a:spAutoFit/>
          </a:bodyPr>
          <a:lstStyle/>
          <a:p>
            <a:pPr>
              <a:spcAft>
                <a:spcPts val="600"/>
              </a:spcAft>
            </a:pPr>
            <a:r>
              <a:rPr lang="zh-CN" altLang="en-US" sz="3200" smtClean="0">
                <a:latin typeface="华文中宋" pitchFamily="2" charset="-122"/>
                <a:ea typeface="华文中宋" pitchFamily="2" charset="-122"/>
              </a:rPr>
              <a:t>（</a:t>
            </a:r>
            <a:r>
              <a:rPr lang="en-US" altLang="zh-CN" sz="3200">
                <a:latin typeface="华文中宋" pitchFamily="2" charset="-122"/>
                <a:ea typeface="华文中宋" pitchFamily="2" charset="-122"/>
              </a:rPr>
              <a:t>3</a:t>
            </a:r>
            <a:r>
              <a:rPr lang="zh-CN" altLang="en-US" sz="3200" smtClean="0">
                <a:latin typeface="华文中宋" pitchFamily="2" charset="-122"/>
                <a:ea typeface="华文中宋" pitchFamily="2" charset="-122"/>
              </a:rPr>
              <a:t>）</a:t>
            </a:r>
            <a:r>
              <a:rPr lang="zh-CN" altLang="zh-CN" sz="3200">
                <a:latin typeface="华文中宋" pitchFamily="2" charset="-122"/>
                <a:ea typeface="华文中宋" pitchFamily="2" charset="-122"/>
              </a:rPr>
              <a:t>军事</a:t>
            </a:r>
            <a:endParaRPr lang="en-US" altLang="zh-CN" sz="3200">
              <a:latin typeface="华文中宋" pitchFamily="2" charset="-122"/>
              <a:ea typeface="华文中宋" pitchFamily="2" charset="-122"/>
            </a:endParaRPr>
          </a:p>
          <a:p>
            <a:pPr>
              <a:spcAft>
                <a:spcPts val="600"/>
              </a:spcAft>
            </a:pPr>
            <a:r>
              <a:rPr lang="en-US" altLang="zh-CN" sz="3200">
                <a:latin typeface="华文中宋" pitchFamily="2" charset="-122"/>
                <a:ea typeface="华文中宋" pitchFamily="2" charset="-122"/>
              </a:rPr>
              <a:t>1949</a:t>
            </a:r>
            <a:r>
              <a:rPr lang="zh-CN" altLang="en-US" sz="3200">
                <a:latin typeface="华文中宋" pitchFamily="2" charset="-122"/>
                <a:ea typeface="华文中宋" pitchFamily="2" charset="-122"/>
              </a:rPr>
              <a:t>年</a:t>
            </a:r>
            <a:r>
              <a:rPr lang="zh-CN" altLang="en-US" sz="3200" smtClean="0">
                <a:latin typeface="华文中宋" pitchFamily="2" charset="-122"/>
                <a:ea typeface="华文中宋" pitchFamily="2" charset="-122"/>
              </a:rPr>
              <a:t>，美国主导成立</a:t>
            </a:r>
            <a:r>
              <a:rPr lang="zh-CN" altLang="en-US" sz="3200">
                <a:latin typeface="华文中宋" pitchFamily="2" charset="-122"/>
                <a:ea typeface="华文中宋" pitchFamily="2" charset="-122"/>
              </a:rPr>
              <a:t>北大西洋公约组织，简称“北约”。</a:t>
            </a:r>
          </a:p>
          <a:p>
            <a:pPr>
              <a:spcAft>
                <a:spcPts val="600"/>
              </a:spcAft>
            </a:pPr>
            <a:r>
              <a:rPr lang="en-US" altLang="zh-CN" sz="3200">
                <a:latin typeface="华文中宋" pitchFamily="2" charset="-122"/>
                <a:ea typeface="华文中宋" pitchFamily="2" charset="-122"/>
                <a:cs typeface="Times New Roman" panose="02020603050405020304"/>
              </a:rPr>
              <a:t>1955</a:t>
            </a:r>
            <a:r>
              <a:rPr lang="zh-CN" altLang="en-US" sz="3200" smtClean="0">
                <a:latin typeface="华文中宋" pitchFamily="2" charset="-122"/>
                <a:ea typeface="华文中宋" pitchFamily="2" charset="-122"/>
                <a:cs typeface="Times New Roman" panose="02020603050405020304"/>
              </a:rPr>
              <a:t>年，苏联主导成立</a:t>
            </a:r>
            <a:r>
              <a:rPr lang="zh-CN" altLang="en-US" sz="3200">
                <a:latin typeface="华文中宋" pitchFamily="2" charset="-122"/>
                <a:ea typeface="华文中宋" pitchFamily="2" charset="-122"/>
                <a:cs typeface="Times New Roman" panose="02020603050405020304"/>
              </a:rPr>
              <a:t>华沙条约组织，简称“华约”。</a:t>
            </a:r>
            <a:endParaRPr lang="en-US" altLang="zh-CN" sz="3200">
              <a:latin typeface="华文中宋" pitchFamily="2" charset="-122"/>
              <a:ea typeface="华文中宋" pitchFamily="2" charset="-122"/>
              <a:cs typeface="Times New Roman" panose="02020603050405020304"/>
            </a:endParaRPr>
          </a:p>
          <a:p>
            <a:pPr>
              <a:spcAft>
                <a:spcPts val="600"/>
              </a:spcAft>
            </a:pPr>
            <a:r>
              <a:rPr lang="zh-CN" altLang="en-US" sz="3200">
                <a:latin typeface="华文中宋" pitchFamily="2" charset="-122"/>
                <a:ea typeface="华文中宋" pitchFamily="2" charset="-122"/>
                <a:cs typeface="Times New Roman" panose="02020603050405020304"/>
              </a:rPr>
              <a:t>以美苏为首的两大集团形成全面冷战对峙，两极格局正式形成。</a:t>
            </a:r>
          </a:p>
        </p:txBody>
      </p:sp>
      <p:pic>
        <p:nvPicPr>
          <p:cNvPr id="5124" name="Picture 4" descr="https://timgsa.baidu.com/timg?image&amp;quality=80&amp;size=b9999_10000&amp;sec=1584273814022&amp;di=945c65adca0d36ffb994d303b5b84c0c&amp;imgtype=0&amp;src=http%3A%2F%2F5b0988e595225.cdn.sohucs.com%2Fimages%2F20170902%2F5ef068bdab024742b2c5e2b4d9dbadc0.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67851" y="3030315"/>
            <a:ext cx="3648405" cy="350902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28" name="Picture 4" descr="H:\直播课\18\图片\bki-20140624232340-1966430555.jpg"/>
          <p:cNvPicPr>
            <a:picLocks noChangeAspect="1" noChangeArrowheads="1"/>
          </p:cNvPicPr>
          <p:nvPr/>
        </p:nvPicPr>
        <p:blipFill>
          <a:blip r:embed="rId3">
            <a:extLst>
              <a:ext uri="{28A0092B-C50C-407E-A947-70E740481C1C}">
                <a14:useLocalDpi xmlns:a14="http://schemas.microsoft.com/office/drawing/2010/main" val="0"/>
              </a:ext>
            </a:extLst>
          </a:blip>
          <a:srcRect b="10637"/>
          <a:stretch>
            <a:fillRect/>
          </a:stretch>
        </p:blipFill>
        <p:spPr bwMode="auto">
          <a:xfrm>
            <a:off x="8630811" y="3046947"/>
            <a:ext cx="3033808" cy="347576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H:\直播课\18\图片\u=1881040380,3235772002&amp;fm=214&amp;gp=0.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31371" y="3050915"/>
            <a:ext cx="3459203" cy="34592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5360" y="548680"/>
            <a:ext cx="10139680" cy="583565"/>
          </a:xfrm>
          <a:prstGeom prst="rect">
            <a:avLst/>
          </a:prstGeom>
        </p:spPr>
        <p:txBody>
          <a:bodyPr wrap="none">
            <a:spAutoFit/>
          </a:bodyPr>
          <a:lstStyle/>
          <a:p>
            <a:r>
              <a:rPr lang="zh-CN" altLang="en-US" sz="3200" smtClean="0">
                <a:latin typeface="华文中宋" pitchFamily="2" charset="-122"/>
                <a:ea typeface="华文中宋" pitchFamily="2" charset="-122"/>
              </a:rPr>
              <a:t>（</a:t>
            </a:r>
            <a:r>
              <a:rPr lang="en-US" altLang="zh-CN" sz="3200">
                <a:latin typeface="华文中宋" pitchFamily="2" charset="-122"/>
                <a:ea typeface="华文中宋" pitchFamily="2" charset="-122"/>
              </a:rPr>
              <a:t>4</a:t>
            </a:r>
            <a:r>
              <a:rPr lang="zh-CN" altLang="en-US" sz="3200" smtClean="0">
                <a:latin typeface="华文中宋" pitchFamily="2" charset="-122"/>
                <a:ea typeface="华文中宋" pitchFamily="2" charset="-122"/>
              </a:rPr>
              <a:t>）地缘政治：</a:t>
            </a:r>
            <a:r>
              <a:rPr lang="zh-CN" altLang="zh-CN" sz="3200">
                <a:latin typeface="华文中宋" pitchFamily="2" charset="-122"/>
                <a:ea typeface="华文中宋" pitchFamily="2" charset="-122"/>
              </a:rPr>
              <a:t>第一次柏林危机导致</a:t>
            </a:r>
            <a:r>
              <a:rPr lang="en-US" altLang="zh-CN" sz="3200">
                <a:latin typeface="华文中宋" pitchFamily="2" charset="-122"/>
                <a:ea typeface="华文中宋" pitchFamily="2" charset="-122"/>
              </a:rPr>
              <a:t>1949</a:t>
            </a:r>
            <a:r>
              <a:rPr lang="zh-CN" altLang="zh-CN" sz="3200">
                <a:latin typeface="华文中宋" pitchFamily="2" charset="-122"/>
                <a:ea typeface="华文中宋" pitchFamily="2" charset="-122"/>
              </a:rPr>
              <a:t>年德国分裂。</a:t>
            </a:r>
            <a:endParaRPr lang="zh-CN" altLang="en-US" sz="3200">
              <a:latin typeface="华文中宋" pitchFamily="2" charset="-122"/>
              <a:ea typeface="华文中宋" pitchFamily="2" charset="-122"/>
            </a:endParaRPr>
          </a:p>
        </p:txBody>
      </p:sp>
      <p:sp>
        <p:nvSpPr>
          <p:cNvPr id="6" name="文本框 5"/>
          <p:cNvSpPr txBox="1"/>
          <p:nvPr/>
        </p:nvSpPr>
        <p:spPr>
          <a:xfrm>
            <a:off x="1679509" y="5925277"/>
            <a:ext cx="3264363" cy="501650"/>
          </a:xfrm>
          <a:prstGeom prst="rect">
            <a:avLst/>
          </a:prstGeom>
          <a:noFill/>
        </p:spPr>
        <p:txBody>
          <a:bodyPr wrap="square" rtlCol="0">
            <a:spAutoFit/>
          </a:bodyPr>
          <a:lstStyle/>
          <a:p>
            <a:pPr algn="ctr"/>
            <a:r>
              <a:rPr lang="zh-CN" altLang="en-US" sz="2665">
                <a:latin typeface="仿宋" panose="02010609060101010101" pitchFamily="49" charset="-122"/>
                <a:ea typeface="仿宋" panose="02010609060101010101" pitchFamily="49" charset="-122"/>
              </a:rPr>
              <a:t>德国的分裂</a:t>
            </a:r>
          </a:p>
        </p:txBody>
      </p:sp>
      <p:pic>
        <p:nvPicPr>
          <p:cNvPr id="2051" name="Picture 3" descr="H:\直播课\18\图片\184ddf1c28d94f91bdae159503b9c824.jpeg"/>
          <p:cNvPicPr>
            <a:picLocks noChangeArrowheads="1"/>
          </p:cNvPicPr>
          <p:nvPr/>
        </p:nvPicPr>
        <p:blipFill>
          <a:blip r:embed="rId2">
            <a:extLst>
              <a:ext uri="{28A0092B-C50C-407E-A947-70E740481C1C}">
                <a14:useLocalDpi xmlns:a14="http://schemas.microsoft.com/office/drawing/2010/main" val="0"/>
              </a:ext>
            </a:extLst>
          </a:blip>
          <a:srcRect l="2352" t="3542" r="2266" b="5979"/>
          <a:stretch>
            <a:fillRect/>
          </a:stretch>
        </p:blipFill>
        <p:spPr bwMode="auto">
          <a:xfrm>
            <a:off x="335360" y="1544840"/>
            <a:ext cx="5952661" cy="43804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672064" y="1544840"/>
            <a:ext cx="5088565" cy="4713605"/>
          </a:xfrm>
          <a:prstGeom prst="rect">
            <a:avLst/>
          </a:prstGeom>
          <a:noFill/>
          <a:ln w="12700">
            <a:solidFill>
              <a:srgbClr val="FF0000"/>
            </a:solidFill>
          </a:ln>
        </p:spPr>
        <p:txBody>
          <a:bodyPr wrap="square" rtlCol="0">
            <a:spAutoFit/>
          </a:bodyPr>
          <a:lstStyle/>
          <a:p>
            <a:pPr>
              <a:lnSpc>
                <a:spcPct val="125000"/>
              </a:lnSpc>
            </a:pPr>
            <a:r>
              <a:rPr lang="zh-CN" altLang="en-US" sz="2665" b="1" smtClean="0">
                <a:latin typeface="楷体" panose="02010609060101010101" pitchFamily="49" charset="-122"/>
                <a:ea typeface="楷体" panose="02010609060101010101" pitchFamily="49" charset="-122"/>
              </a:rPr>
              <a:t>    美英法占领区合并并实行币制改革，随后，苏联采取针锋相对的币制改革，并于</a:t>
            </a:r>
            <a:r>
              <a:rPr lang="en-US" altLang="zh-CN" sz="2665" b="1" smtClean="0">
                <a:latin typeface="楷体" panose="02010609060101010101" pitchFamily="49" charset="-122"/>
                <a:ea typeface="楷体" panose="02010609060101010101" pitchFamily="49" charset="-122"/>
              </a:rPr>
              <a:t>1948</a:t>
            </a:r>
            <a:r>
              <a:rPr lang="zh-CN" altLang="en-US" sz="2665" b="1" smtClean="0">
                <a:latin typeface="楷体" panose="02010609060101010101" pitchFamily="49" charset="-122"/>
                <a:ea typeface="楷体" panose="02010609060101010101" pitchFamily="49" charset="-122"/>
              </a:rPr>
              <a:t>年</a:t>
            </a:r>
            <a:r>
              <a:rPr lang="en-US" altLang="zh-CN" sz="2665" b="1" smtClean="0">
                <a:latin typeface="楷体" panose="02010609060101010101" pitchFamily="49" charset="-122"/>
                <a:ea typeface="楷体" panose="02010609060101010101" pitchFamily="49" charset="-122"/>
              </a:rPr>
              <a:t>6</a:t>
            </a:r>
            <a:r>
              <a:rPr lang="zh-CN" altLang="en-US" sz="2665" b="1" smtClean="0">
                <a:latin typeface="楷体" panose="02010609060101010101" pitchFamily="49" charset="-122"/>
                <a:ea typeface="楷体" panose="02010609060101010101" pitchFamily="49" charset="-122"/>
              </a:rPr>
              <a:t>月封锁柏林，由此引发了第一次“柏林危机”。近一年后，危机随着苏联的退却而结束，但德国分裂已完全不可逆转。</a:t>
            </a:r>
            <a:r>
              <a:rPr lang="en-US" altLang="zh-CN" sz="2665" b="1" smtClean="0">
                <a:latin typeface="楷体" panose="02010609060101010101" pitchFamily="49" charset="-122"/>
                <a:ea typeface="楷体" panose="02010609060101010101" pitchFamily="49" charset="-122"/>
              </a:rPr>
              <a:t>1949</a:t>
            </a:r>
            <a:r>
              <a:rPr lang="zh-CN" altLang="en-US" sz="2665" b="1" smtClean="0">
                <a:latin typeface="楷体" panose="02010609060101010101" pitchFamily="49" charset="-122"/>
                <a:ea typeface="楷体" panose="02010609060101010101" pitchFamily="49" charset="-122"/>
              </a:rPr>
              <a:t>年</a:t>
            </a:r>
            <a:r>
              <a:rPr lang="en-US" altLang="zh-CN" sz="2665" b="1" smtClean="0">
                <a:latin typeface="楷体" panose="02010609060101010101" pitchFamily="49" charset="-122"/>
                <a:ea typeface="楷体" panose="02010609060101010101" pitchFamily="49" charset="-122"/>
              </a:rPr>
              <a:t>9</a:t>
            </a:r>
            <a:r>
              <a:rPr lang="zh-CN" altLang="en-US" sz="2665" b="1" smtClean="0">
                <a:latin typeface="楷体" panose="02010609060101010101" pitchFamily="49" charset="-122"/>
                <a:ea typeface="楷体" panose="02010609060101010101" pitchFamily="49" charset="-122"/>
              </a:rPr>
              <a:t>月和</a:t>
            </a:r>
            <a:r>
              <a:rPr lang="en-US" altLang="zh-CN" sz="2665" b="1" smtClean="0">
                <a:latin typeface="楷体" panose="02010609060101010101" pitchFamily="49" charset="-122"/>
                <a:ea typeface="楷体" panose="02010609060101010101" pitchFamily="49" charset="-122"/>
              </a:rPr>
              <a:t>10</a:t>
            </a:r>
            <a:r>
              <a:rPr lang="zh-CN" altLang="en-US" sz="2665" b="1" smtClean="0">
                <a:latin typeface="楷体" panose="02010609060101010101" pitchFamily="49" charset="-122"/>
                <a:ea typeface="楷体" panose="02010609060101010101" pitchFamily="49" charset="-122"/>
              </a:rPr>
              <a:t>月联邦德国（西德）和民主德国（东德）相继成立。</a:t>
            </a:r>
            <a:endParaRPr lang="zh-CN" altLang="en-US" sz="2665" b="1">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335360" y="260648"/>
          <a:ext cx="11520805" cy="5402580"/>
        </p:xfrm>
        <a:graphic>
          <a:graphicData uri="http://schemas.openxmlformats.org/drawingml/2006/table">
            <a:tbl>
              <a:tblPr firstRow="1" firstCol="1" bandRow="1">
                <a:tableStyleId>{8A107856-5554-42FB-B03E-39F5DBC370BA}</a:tableStyleId>
              </a:tblPr>
              <a:tblGrid>
                <a:gridCol w="1435735"/>
                <a:gridCol w="4804410"/>
                <a:gridCol w="5280660"/>
              </a:tblGrid>
              <a:tr h="569595">
                <a:tc>
                  <a:txBody>
                    <a:bodyPr vert="horz" wrap="square"/>
                    <a:lstStyle/>
                    <a:p>
                      <a:pPr algn="ctr">
                        <a:spcAft>
                          <a:spcPct val="0"/>
                        </a:spcAft>
                      </a:pPr>
                      <a:r>
                        <a:rPr lang="en-US" sz="3200">
                          <a:effectLst/>
                          <a:latin typeface="黑体" panose="02010609060101010101" pitchFamily="49" charset="-122"/>
                          <a:ea typeface="黑体" panose="02010609060101010101" pitchFamily="49" charset="-122"/>
                        </a:rPr>
                        <a:t> </a:t>
                      </a:r>
                      <a:endParaRPr lang="zh-CN" sz="3200">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lgn="ctr">
                        <a:spcAft>
                          <a:spcPct val="0"/>
                        </a:spcAft>
                      </a:pPr>
                      <a:r>
                        <a:rPr lang="zh-CN" sz="3735">
                          <a:effectLst/>
                          <a:latin typeface="黑体" panose="02010609060101010101" pitchFamily="49" charset="-122"/>
                          <a:ea typeface="黑体" panose="02010609060101010101" pitchFamily="49" charset="-122"/>
                        </a:rPr>
                        <a:t>美国</a:t>
                      </a:r>
                      <a:endParaRPr lang="zh-CN" sz="3735">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lgn="ctr">
                        <a:spcAft>
                          <a:spcPct val="0"/>
                        </a:spcAft>
                      </a:pPr>
                      <a:r>
                        <a:rPr lang="zh-CN" sz="3735">
                          <a:effectLst/>
                          <a:latin typeface="黑体" panose="02010609060101010101" pitchFamily="49" charset="-122"/>
                          <a:ea typeface="黑体" panose="02010609060101010101" pitchFamily="49" charset="-122"/>
                        </a:rPr>
                        <a:t>苏联</a:t>
                      </a:r>
                      <a:endParaRPr lang="zh-CN" sz="3735">
                        <a:effectLst/>
                        <a:latin typeface="黑体" panose="02010609060101010101" pitchFamily="49" charset="-122"/>
                        <a:ea typeface="黑体" panose="02010609060101010101" pitchFamily="49" charset="-122"/>
                        <a:cs typeface="Times New Roman" panose="02020603050405020304"/>
                      </a:endParaRPr>
                    </a:p>
                  </a:txBody>
                  <a:tcPr marT="0" marB="0"/>
                </a:tc>
              </a:tr>
              <a:tr h="1449705">
                <a:tc>
                  <a:txBody>
                    <a:bodyPr vert="horz" wrap="square"/>
                    <a:lstStyle/>
                    <a:p>
                      <a:pPr algn="ctr">
                        <a:spcAft>
                          <a:spcPct val="0"/>
                        </a:spcAft>
                      </a:pPr>
                      <a:r>
                        <a:rPr lang="zh-CN" sz="3200" smtClean="0">
                          <a:effectLst/>
                          <a:latin typeface="黑体" panose="02010609060101010101" pitchFamily="49" charset="-122"/>
                          <a:ea typeface="黑体" panose="02010609060101010101" pitchFamily="49" charset="-122"/>
                        </a:rPr>
                        <a:t>政治</a:t>
                      </a:r>
                      <a:endParaRPr lang="zh-CN" sz="3200">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spcAft>
                          <a:spcPct val="0"/>
                        </a:spcAft>
                      </a:pPr>
                      <a:r>
                        <a:rPr lang="en-US" sz="3200" b="0">
                          <a:effectLst/>
                          <a:latin typeface="+mn-ea"/>
                          <a:ea typeface="+mn-ea"/>
                        </a:rPr>
                        <a:t>1947</a:t>
                      </a:r>
                      <a:r>
                        <a:rPr lang="zh-CN" sz="3200" b="0">
                          <a:effectLst/>
                          <a:latin typeface="+mn-ea"/>
                          <a:ea typeface="+mn-ea"/>
                        </a:rPr>
                        <a:t>年 “杜鲁门主义”，是美国</a:t>
                      </a:r>
                      <a:r>
                        <a:rPr lang="zh-CN" sz="3200" b="0" smtClean="0">
                          <a:effectLst/>
                          <a:latin typeface="+mn-ea"/>
                          <a:ea typeface="+mn-ea"/>
                        </a:rPr>
                        <a:t>发</a:t>
                      </a:r>
                      <a:r>
                        <a:rPr lang="zh-CN" altLang="en-US" sz="3200" b="0" smtClean="0">
                          <a:effectLst/>
                          <a:latin typeface="+mn-ea"/>
                          <a:ea typeface="+mn-ea"/>
                        </a:rPr>
                        <a:t>动</a:t>
                      </a:r>
                      <a:r>
                        <a:rPr lang="zh-CN" sz="3200" b="0" smtClean="0">
                          <a:effectLst/>
                          <a:latin typeface="+mn-ea"/>
                          <a:ea typeface="+mn-ea"/>
                        </a:rPr>
                        <a:t>冷战</a:t>
                      </a:r>
                      <a:r>
                        <a:rPr lang="zh-CN" sz="3200" b="0">
                          <a:effectLst/>
                          <a:latin typeface="+mn-ea"/>
                          <a:ea typeface="+mn-ea"/>
                        </a:rPr>
                        <a:t>的</a:t>
                      </a:r>
                      <a:r>
                        <a:rPr lang="zh-CN" sz="3200" b="0" smtClean="0">
                          <a:solidFill>
                            <a:srgbClr val="FF0000"/>
                          </a:solidFill>
                          <a:effectLst/>
                          <a:latin typeface="+mn-ea"/>
                          <a:ea typeface="+mn-ea"/>
                        </a:rPr>
                        <a:t>标志</a:t>
                      </a:r>
                      <a:endParaRPr lang="zh-CN" sz="3200" b="0">
                        <a:solidFill>
                          <a:srgbClr val="FF0000"/>
                        </a:solidFill>
                        <a:effectLst/>
                        <a:latin typeface="+mn-ea"/>
                        <a:ea typeface="+mn-ea"/>
                        <a:cs typeface="Times New Roman" panose="02020603050405020304"/>
                      </a:endParaRPr>
                    </a:p>
                  </a:txBody>
                  <a:tcPr marT="0" marB="0" anchor="ctr"/>
                </a:tc>
                <a:tc>
                  <a:txBody>
                    <a:bodyPr vert="horz" wrap="square"/>
                    <a:lstStyle/>
                    <a:p>
                      <a:pPr>
                        <a:spcAft>
                          <a:spcPct val="0"/>
                        </a:spcAft>
                      </a:pPr>
                      <a:r>
                        <a:rPr lang="en-US" altLang="zh-CN" sz="3200" b="0" smtClean="0">
                          <a:effectLst/>
                          <a:latin typeface="+mn-ea"/>
                          <a:ea typeface="+mn-ea"/>
                        </a:rPr>
                        <a:t>1947</a:t>
                      </a:r>
                      <a:r>
                        <a:rPr lang="zh-CN" altLang="en-US" sz="3200" b="0" smtClean="0">
                          <a:effectLst/>
                          <a:latin typeface="+mn-ea"/>
                          <a:ea typeface="+mn-ea"/>
                        </a:rPr>
                        <a:t>年</a:t>
                      </a:r>
                      <a:r>
                        <a:rPr lang="zh-CN" sz="3200" b="0" smtClean="0">
                          <a:effectLst/>
                          <a:latin typeface="+mn-ea"/>
                          <a:ea typeface="+mn-ea"/>
                        </a:rPr>
                        <a:t>成立</a:t>
                      </a:r>
                      <a:r>
                        <a:rPr lang="zh-CN" sz="3200" b="0">
                          <a:effectLst/>
                          <a:latin typeface="+mn-ea"/>
                          <a:ea typeface="+mn-ea"/>
                        </a:rPr>
                        <a:t>共产党和工人党</a:t>
                      </a:r>
                      <a:r>
                        <a:rPr lang="zh-CN" sz="3200" b="0" smtClean="0">
                          <a:effectLst/>
                          <a:latin typeface="+mn-ea"/>
                          <a:ea typeface="+mn-ea"/>
                        </a:rPr>
                        <a:t>情报局</a:t>
                      </a:r>
                      <a:endParaRPr lang="zh-CN" sz="3200" b="0">
                        <a:effectLst/>
                        <a:latin typeface="+mn-ea"/>
                        <a:ea typeface="+mn-ea"/>
                        <a:cs typeface="Times New Roman" panose="02020603050405020304"/>
                      </a:endParaRPr>
                    </a:p>
                  </a:txBody>
                  <a:tcPr marT="0" marB="0" anchor="ctr"/>
                </a:tc>
              </a:tr>
              <a:tr h="966470">
                <a:tc>
                  <a:txBody>
                    <a:bodyPr vert="horz" wrap="square"/>
                    <a:lstStyle/>
                    <a:p>
                      <a:pPr algn="ctr">
                        <a:spcAft>
                          <a:spcPct val="0"/>
                        </a:spcAft>
                      </a:pPr>
                      <a:r>
                        <a:rPr lang="zh-CN" sz="3200">
                          <a:effectLst/>
                          <a:latin typeface="黑体" panose="02010609060101010101" pitchFamily="49" charset="-122"/>
                          <a:ea typeface="黑体" panose="02010609060101010101" pitchFamily="49" charset="-122"/>
                        </a:rPr>
                        <a:t>经济</a:t>
                      </a:r>
                      <a:endParaRPr lang="zh-CN" sz="3200">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spcAft>
                          <a:spcPct val="0"/>
                        </a:spcAft>
                      </a:pPr>
                      <a:r>
                        <a:rPr lang="en-US" altLang="zh-CN" sz="3200" b="0" smtClean="0">
                          <a:effectLst/>
                          <a:latin typeface="+mn-ea"/>
                          <a:ea typeface="+mn-ea"/>
                        </a:rPr>
                        <a:t>1948</a:t>
                      </a:r>
                      <a:r>
                        <a:rPr lang="zh-CN" altLang="en-US" sz="3200" b="0" smtClean="0">
                          <a:effectLst/>
                          <a:latin typeface="+mn-ea"/>
                          <a:ea typeface="+mn-ea"/>
                        </a:rPr>
                        <a:t>年实施</a:t>
                      </a:r>
                      <a:r>
                        <a:rPr lang="zh-CN" sz="3200" b="0" smtClean="0">
                          <a:effectLst/>
                          <a:latin typeface="+mn-ea"/>
                          <a:ea typeface="+mn-ea"/>
                        </a:rPr>
                        <a:t>马歇尔计划</a:t>
                      </a:r>
                      <a:endParaRPr lang="zh-CN" sz="3200" b="0">
                        <a:effectLst/>
                        <a:latin typeface="+mn-ea"/>
                        <a:ea typeface="+mn-ea"/>
                        <a:cs typeface="Times New Roman" panose="02020603050405020304"/>
                      </a:endParaRPr>
                    </a:p>
                  </a:txBody>
                  <a:tcPr marT="0" marB="0" anchor="ctr"/>
                </a:tc>
                <a:tc>
                  <a:txBody>
                    <a:bodyPr vert="horz" wrap="square"/>
                    <a:lstStyle/>
                    <a:p>
                      <a:pPr>
                        <a:spcAft>
                          <a:spcPct val="0"/>
                        </a:spcAft>
                      </a:pPr>
                      <a:r>
                        <a:rPr lang="en-US" altLang="zh-CN" sz="3200" b="0" smtClean="0">
                          <a:effectLst/>
                          <a:latin typeface="+mn-ea"/>
                          <a:ea typeface="+mn-ea"/>
                        </a:rPr>
                        <a:t>1949</a:t>
                      </a:r>
                      <a:r>
                        <a:rPr lang="zh-CN" altLang="en-US" sz="3200" b="0" smtClean="0">
                          <a:effectLst/>
                          <a:latin typeface="+mn-ea"/>
                          <a:ea typeface="+mn-ea"/>
                        </a:rPr>
                        <a:t>年</a:t>
                      </a:r>
                      <a:r>
                        <a:rPr lang="zh-CN" sz="3200" b="0" smtClean="0">
                          <a:effectLst/>
                          <a:latin typeface="+mn-ea"/>
                          <a:ea typeface="+mn-ea"/>
                        </a:rPr>
                        <a:t>成立</a:t>
                      </a:r>
                      <a:r>
                        <a:rPr lang="zh-CN" sz="3200" b="0">
                          <a:effectLst/>
                          <a:latin typeface="+mn-ea"/>
                          <a:ea typeface="+mn-ea"/>
                        </a:rPr>
                        <a:t>经济互助</a:t>
                      </a:r>
                      <a:r>
                        <a:rPr lang="zh-CN" sz="3200" b="0" smtClean="0">
                          <a:effectLst/>
                          <a:latin typeface="+mn-ea"/>
                          <a:ea typeface="+mn-ea"/>
                        </a:rPr>
                        <a:t>委员会</a:t>
                      </a:r>
                      <a:endParaRPr lang="zh-CN" sz="3200" b="0">
                        <a:effectLst/>
                        <a:latin typeface="+mn-ea"/>
                        <a:ea typeface="+mn-ea"/>
                        <a:cs typeface="Times New Roman" panose="02020603050405020304"/>
                      </a:endParaRPr>
                    </a:p>
                  </a:txBody>
                  <a:tcPr marT="0" marB="0" anchor="ctr"/>
                </a:tc>
              </a:tr>
              <a:tr h="2416810">
                <a:tc>
                  <a:txBody>
                    <a:bodyPr vert="horz" wrap="square"/>
                    <a:lstStyle/>
                    <a:p>
                      <a:pPr algn="ctr">
                        <a:spcAft>
                          <a:spcPct val="0"/>
                        </a:spcAft>
                      </a:pPr>
                      <a:endParaRPr lang="en-US" altLang="zh-CN" sz="3200" smtClean="0">
                        <a:effectLst/>
                        <a:latin typeface="黑体" panose="02010609060101010101" pitchFamily="49" charset="-122"/>
                        <a:ea typeface="黑体" panose="02010609060101010101" pitchFamily="49" charset="-122"/>
                      </a:endParaRPr>
                    </a:p>
                    <a:p>
                      <a:pPr algn="ctr">
                        <a:spcAft>
                          <a:spcPct val="0"/>
                        </a:spcAft>
                      </a:pPr>
                      <a:endParaRPr lang="en-US" altLang="zh-CN" sz="3200" smtClean="0">
                        <a:effectLst/>
                        <a:latin typeface="黑体" panose="02010609060101010101" pitchFamily="49" charset="-122"/>
                        <a:ea typeface="黑体" panose="02010609060101010101" pitchFamily="49" charset="-122"/>
                      </a:endParaRPr>
                    </a:p>
                    <a:p>
                      <a:pPr algn="ctr">
                        <a:spcAft>
                          <a:spcPct val="0"/>
                        </a:spcAft>
                      </a:pPr>
                      <a:r>
                        <a:rPr lang="zh-CN" sz="3200" smtClean="0">
                          <a:effectLst/>
                          <a:latin typeface="黑体" panose="02010609060101010101" pitchFamily="49" charset="-122"/>
                          <a:ea typeface="黑体" panose="02010609060101010101" pitchFamily="49" charset="-122"/>
                        </a:rPr>
                        <a:t>军事</a:t>
                      </a:r>
                      <a:endParaRPr lang="zh-CN" sz="3200">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spcAft>
                          <a:spcPct val="0"/>
                        </a:spcAft>
                      </a:pPr>
                      <a:r>
                        <a:rPr lang="en-US" sz="3200" b="0">
                          <a:effectLst/>
                          <a:latin typeface="+mn-ea"/>
                          <a:ea typeface="+mn-ea"/>
                        </a:rPr>
                        <a:t>1949</a:t>
                      </a:r>
                      <a:r>
                        <a:rPr lang="zh-CN" sz="3200" b="0">
                          <a:effectLst/>
                          <a:latin typeface="+mn-ea"/>
                          <a:ea typeface="+mn-ea"/>
                        </a:rPr>
                        <a:t>年，成立北大西洋公约</a:t>
                      </a:r>
                      <a:r>
                        <a:rPr lang="zh-CN" sz="3200" b="0" smtClean="0">
                          <a:effectLst/>
                          <a:latin typeface="+mn-ea"/>
                          <a:ea typeface="+mn-ea"/>
                        </a:rPr>
                        <a:t>组织</a:t>
                      </a:r>
                      <a:endParaRPr lang="zh-CN" sz="3200" b="0">
                        <a:effectLst/>
                        <a:latin typeface="+mn-ea"/>
                        <a:ea typeface="+mn-ea"/>
                        <a:cs typeface="Times New Roman" panose="02020603050405020304"/>
                      </a:endParaRPr>
                    </a:p>
                  </a:txBody>
                  <a:tcPr marT="0" marB="0" anchor="ctr"/>
                </a:tc>
                <a:tc>
                  <a:txBody>
                    <a:bodyPr vert="horz" wrap="square"/>
                    <a:lstStyle/>
                    <a:p>
                      <a:pPr>
                        <a:spcAft>
                          <a:spcPct val="0"/>
                        </a:spcAft>
                      </a:pPr>
                      <a:r>
                        <a:rPr lang="en-US" sz="3200" b="0">
                          <a:effectLst/>
                          <a:latin typeface="+mn-ea"/>
                          <a:ea typeface="+mn-ea"/>
                        </a:rPr>
                        <a:t>1955</a:t>
                      </a:r>
                      <a:r>
                        <a:rPr lang="zh-CN" sz="3200" b="0">
                          <a:effectLst/>
                          <a:latin typeface="+mn-ea"/>
                          <a:ea typeface="+mn-ea"/>
                        </a:rPr>
                        <a:t>年成立华沙条约组织。以美苏为首的两大集团形成全面冷战对峙，两极格局</a:t>
                      </a:r>
                      <a:r>
                        <a:rPr lang="zh-CN" sz="3200" b="0">
                          <a:solidFill>
                            <a:srgbClr val="FF0000"/>
                          </a:solidFill>
                          <a:effectLst/>
                          <a:latin typeface="+mn-ea"/>
                          <a:ea typeface="+mn-ea"/>
                        </a:rPr>
                        <a:t>正式</a:t>
                      </a:r>
                      <a:r>
                        <a:rPr lang="zh-CN" sz="3200" b="0" smtClean="0">
                          <a:solidFill>
                            <a:srgbClr val="FF0000"/>
                          </a:solidFill>
                          <a:effectLst/>
                          <a:latin typeface="+mn-ea"/>
                          <a:ea typeface="+mn-ea"/>
                        </a:rPr>
                        <a:t>形成</a:t>
                      </a:r>
                      <a:endParaRPr lang="zh-CN" sz="3200" b="0">
                        <a:effectLst/>
                        <a:latin typeface="+mn-ea"/>
                        <a:ea typeface="+mn-ea"/>
                        <a:cs typeface="Times New Roman" panose="02020603050405020304"/>
                      </a:endParaRPr>
                    </a:p>
                  </a:txBody>
                  <a:tcPr marT="0" marB="0" anchor="ctr"/>
                </a:tc>
              </a:tr>
            </a:tbl>
          </a:graphicData>
        </a:graphic>
      </p:graphicFrame>
      <p:graphicFrame>
        <p:nvGraphicFramePr>
          <p:cNvPr id="3" name="表格 2"/>
          <p:cNvGraphicFramePr>
            <a:graphicFrameLocks noGrp="1"/>
          </p:cNvGraphicFramePr>
          <p:nvPr/>
        </p:nvGraphicFramePr>
        <p:xfrm>
          <a:off x="335360" y="5637244"/>
          <a:ext cx="11520805" cy="959485"/>
        </p:xfrm>
        <a:graphic>
          <a:graphicData uri="http://schemas.openxmlformats.org/drawingml/2006/table">
            <a:tbl>
              <a:tblPr firstRow="1" firstCol="1" bandRow="1">
                <a:tableStyleId>{8A107856-5554-42FB-B03E-39F5DBC370BA}</a:tableStyleId>
              </a:tblPr>
              <a:tblGrid>
                <a:gridCol w="1435735"/>
                <a:gridCol w="10085070"/>
              </a:tblGrid>
              <a:tr h="959485">
                <a:tc>
                  <a:txBody>
                    <a:bodyPr vert="horz" wrap="square"/>
                    <a:lstStyle/>
                    <a:p>
                      <a:pPr algn="ctr">
                        <a:spcAft>
                          <a:spcPct val="0"/>
                        </a:spcAft>
                      </a:pPr>
                      <a:r>
                        <a:rPr lang="zh-CN" sz="3200">
                          <a:effectLst/>
                          <a:latin typeface="黑体" panose="02010609060101010101" pitchFamily="49" charset="-122"/>
                          <a:ea typeface="黑体" panose="02010609060101010101" pitchFamily="49" charset="-122"/>
                        </a:rPr>
                        <a:t>地缘</a:t>
                      </a:r>
                      <a:endParaRPr lang="zh-CN" sz="3200">
                        <a:effectLst/>
                        <a:latin typeface="黑体" panose="02010609060101010101" pitchFamily="49" charset="-122"/>
                        <a:ea typeface="黑体" panose="02010609060101010101" pitchFamily="49" charset="-122"/>
                        <a:cs typeface="Times New Roman" panose="02020603050405020304"/>
                      </a:endParaRPr>
                    </a:p>
                  </a:txBody>
                  <a:tcPr marT="0" marB="0"/>
                </a:tc>
                <a:tc>
                  <a:txBody>
                    <a:bodyPr vert="horz" wrap="square"/>
                    <a:lstStyle/>
                    <a:p>
                      <a:pPr algn="ctr">
                        <a:spcAft>
                          <a:spcPct val="0"/>
                        </a:spcAft>
                      </a:pPr>
                      <a:r>
                        <a:rPr lang="zh-CN" altLang="en-US" sz="3200" b="0" smtClean="0">
                          <a:effectLst/>
                          <a:latin typeface="+mn-ea"/>
                          <a:ea typeface="+mn-ea"/>
                        </a:rPr>
                        <a:t>第一次柏林危机直接导致</a:t>
                      </a:r>
                      <a:r>
                        <a:rPr lang="en-US" sz="3200" b="0" smtClean="0">
                          <a:effectLst/>
                          <a:latin typeface="+mn-ea"/>
                          <a:ea typeface="+mn-ea"/>
                        </a:rPr>
                        <a:t>1949</a:t>
                      </a:r>
                      <a:r>
                        <a:rPr lang="zh-CN" sz="3200" b="0">
                          <a:effectLst/>
                          <a:latin typeface="+mn-ea"/>
                          <a:ea typeface="+mn-ea"/>
                        </a:rPr>
                        <a:t>年德国</a:t>
                      </a:r>
                      <a:r>
                        <a:rPr lang="zh-CN" sz="3200" b="0" smtClean="0">
                          <a:effectLst/>
                          <a:latin typeface="+mn-ea"/>
                          <a:ea typeface="+mn-ea"/>
                        </a:rPr>
                        <a:t>分裂</a:t>
                      </a:r>
                      <a:endParaRPr lang="zh-CN" sz="3200" b="0">
                        <a:effectLst/>
                        <a:latin typeface="+mn-ea"/>
                        <a:ea typeface="+mn-ea"/>
                        <a:cs typeface="Times New Roman" panose="02020603050405020304"/>
                      </a:endParaRPr>
                    </a:p>
                  </a:txBody>
                  <a:tcPr marT="0" marB="0" anchor="ctr"/>
                </a:tc>
              </a:tr>
            </a:tbl>
          </a:graphicData>
        </a:graphic>
      </p:graphicFrame>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388548" name="对象 1388547"/>
          <p:cNvGraphicFramePr>
            <a:graphicFrameLocks noChangeAspect="1"/>
          </p:cNvGraphicFramePr>
          <p:nvPr/>
        </p:nvGraphicFramePr>
        <p:xfrm>
          <a:off x="461946" y="1945735"/>
          <a:ext cx="11286586" cy="2968210"/>
        </p:xfrm>
        <a:graphic>
          <a:graphicData uri="http://schemas.openxmlformats.org/presentationml/2006/ole">
            <mc:AlternateContent>
              <mc:Choice xmlns:v="urn:schemas-microsoft-com:vml" Requires="v">
                <p:oleObj spid="_x0000_s1038" r:id="rId3" imgW="10619105" imgH="2807335" progId="Word.Document.8">
                  <p:embed/>
                </p:oleObj>
              </mc:Choice>
              <mc:Fallback>
                <p:oleObj r:id="rId3" imgW="10619105" imgH="2807335" progId="Word.Document.8">
                  <p:embed/>
                  <p:pic>
                    <p:nvPicPr>
                      <p:cNvPr id="0" name="OLE substitute image"/>
                      <p:cNvPicPr/>
                      <p:nvPr/>
                    </p:nvPicPr>
                    <p:blipFill>
                      <a:blip r:embed="rId4"/>
                      <a:stretch>
                        <a:fillRect/>
                      </a:stretch>
                    </p:blipFill>
                    <p:spPr>
                      <a:xfrm>
                        <a:off x="461946" y="1945735"/>
                        <a:ext cx="11286586" cy="2968210"/>
                      </a:xfrm>
                      <a:prstGeom prst="rect">
                        <a:avLst/>
                      </a:prstGeom>
                      <a:noFill/>
                      <a:ln w="38100">
                        <a:noFill/>
                        <a:miter/>
                      </a:ln>
                    </p:spPr>
                  </p:pic>
                </p:oleObj>
              </mc:Fallback>
            </mc:AlternateContent>
          </a:graphicData>
        </a:graphic>
      </p:graphicFrame>
    </p:spTree>
  </p:cSld>
  <p:clrMapOvr>
    <a:masterClrMapping/>
  </p:clrMapOvr>
  <p:transition spd="slow">
    <p:fade/>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0" y="0"/>
            <a:ext cx="11664619" cy="666115"/>
          </a:xfrm>
          <a:prstGeom prst="rect">
            <a:avLst/>
          </a:prstGeom>
          <a:solidFill>
            <a:schemeClr val="accent6">
              <a:lumMod val="50000"/>
            </a:schemeClr>
          </a:solidFill>
        </p:spPr>
        <p:txBody>
          <a:bodyPr wrap="square">
            <a:spAutoFit/>
          </a:bodyPr>
          <a:lstStyle/>
          <a:p>
            <a:r>
              <a:rPr lang="zh-CN" altLang="zh-CN" sz="3735" b="1">
                <a:solidFill>
                  <a:schemeClr val="bg1"/>
                </a:solidFill>
                <a:latin typeface="华文中宋" pitchFamily="2" charset="-122"/>
                <a:ea typeface="华文中宋" pitchFamily="2" charset="-122"/>
              </a:rPr>
              <a:t>二、冷战的发展与多极力量的成长（六七十年代）</a:t>
            </a:r>
            <a:endParaRPr lang="zh-CN" altLang="zh-CN" sz="3735">
              <a:solidFill>
                <a:schemeClr val="bg1"/>
              </a:solidFill>
              <a:latin typeface="华文中宋" pitchFamily="2" charset="-122"/>
              <a:ea typeface="华文中宋" pitchFamily="2" charset="-122"/>
            </a:endParaRPr>
          </a:p>
        </p:txBody>
      </p:sp>
      <p:sp>
        <p:nvSpPr>
          <p:cNvPr id="3" name="矩形 2"/>
          <p:cNvSpPr/>
          <p:nvPr/>
        </p:nvSpPr>
        <p:spPr>
          <a:xfrm>
            <a:off x="335360" y="837628"/>
            <a:ext cx="4128459" cy="666115"/>
          </a:xfrm>
          <a:prstGeom prst="rect">
            <a:avLst/>
          </a:prstGeom>
        </p:spPr>
        <p:txBody>
          <a:bodyPr wrap="square">
            <a:spAutoFit/>
          </a:bodyPr>
          <a:lstStyle/>
          <a:p>
            <a:r>
              <a:rPr lang="en-US" altLang="zh-CN" sz="3735" b="1">
                <a:latin typeface="华文中宋" pitchFamily="2" charset="-122"/>
                <a:ea typeface="华文中宋" pitchFamily="2" charset="-122"/>
              </a:rPr>
              <a:t>1</a:t>
            </a:r>
            <a:r>
              <a:rPr lang="zh-CN" altLang="zh-CN" sz="3735" b="1" smtClean="0">
                <a:latin typeface="华文中宋" pitchFamily="2" charset="-122"/>
                <a:ea typeface="华文中宋" pitchFamily="2" charset="-122"/>
              </a:rPr>
              <a:t>、</a:t>
            </a:r>
            <a:r>
              <a:rPr lang="zh-CN" altLang="en-US" sz="3735" b="1" smtClean="0">
                <a:latin typeface="华文中宋" pitchFamily="2" charset="-122"/>
                <a:ea typeface="华文中宋" pitchFamily="2" charset="-122"/>
              </a:rPr>
              <a:t>冷战形势</a:t>
            </a:r>
            <a:r>
              <a:rPr lang="en-US" altLang="zh-CN" sz="3735" b="1" smtClean="0">
                <a:latin typeface="华文中宋" pitchFamily="2" charset="-122"/>
                <a:ea typeface="华文中宋" pitchFamily="2" charset="-122"/>
              </a:rPr>
              <a:t> </a:t>
            </a:r>
            <a:endParaRPr lang="zh-CN" altLang="zh-CN" sz="3735" b="1">
              <a:latin typeface="华文中宋" pitchFamily="2" charset="-122"/>
              <a:ea typeface="华文中宋" pitchFamily="2" charset="-122"/>
            </a:endParaRPr>
          </a:p>
        </p:txBody>
      </p:sp>
      <p:sp>
        <p:nvSpPr>
          <p:cNvPr id="4" name="矩形 3"/>
          <p:cNvSpPr/>
          <p:nvPr/>
        </p:nvSpPr>
        <p:spPr>
          <a:xfrm>
            <a:off x="335360" y="1675256"/>
            <a:ext cx="11425269" cy="583565"/>
          </a:xfrm>
          <a:prstGeom prst="rect">
            <a:avLst/>
          </a:prstGeom>
        </p:spPr>
        <p:txBody>
          <a:bodyPr wrap="square">
            <a:spAutoFit/>
          </a:bodyPr>
          <a:lstStyle/>
          <a:p>
            <a:pPr lvl="0"/>
            <a:r>
              <a:rPr lang="zh-CN" altLang="zh-CN" sz="3200">
                <a:solidFill>
                  <a:prstClr val="black"/>
                </a:solidFill>
              </a:rPr>
              <a:t>第二次柏林危机和古巴导弹危机。核战争的风险空前严重。</a:t>
            </a:r>
          </a:p>
        </p:txBody>
      </p:sp>
      <p:pic>
        <p:nvPicPr>
          <p:cNvPr id="7178" name="Picture 10" descr="https://iknow-pic.cdn.bcebos.com/d000baa1cd11728bfc51b248c8fcc3cec3fd2c5f?x-bce-process=image/resize,m_lfit,w_600,h_800,limit_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1129" y="2758697"/>
            <a:ext cx="5014917" cy="33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180" name="Picture 12" descr="http://img.xixik.net/cimg/009/xixik_675feb12e7ef3c34.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60096" y="2758697"/>
            <a:ext cx="4430775" cy="33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801129" y="6118697"/>
            <a:ext cx="5014917" cy="583565"/>
          </a:xfrm>
          <a:prstGeom prst="rect">
            <a:avLst/>
          </a:prstGeom>
          <a:noFill/>
        </p:spPr>
        <p:txBody>
          <a:bodyPr wrap="square" rtlCol="0">
            <a:spAutoFit/>
          </a:bodyPr>
          <a:lstStyle/>
          <a:p>
            <a:pPr algn="ctr"/>
            <a:r>
              <a:rPr lang="zh-CN" altLang="en-US" sz="3200">
                <a:latin typeface="仿宋" panose="02010609060101010101" pitchFamily="49" charset="-122"/>
                <a:ea typeface="仿宋" panose="02010609060101010101" pitchFamily="49" charset="-122"/>
              </a:rPr>
              <a:t>东德士兵逃亡西柏林</a:t>
            </a:r>
          </a:p>
        </p:txBody>
      </p:sp>
      <p:sp>
        <p:nvSpPr>
          <p:cNvPr id="8" name="文本框 7"/>
          <p:cNvSpPr txBox="1"/>
          <p:nvPr/>
        </p:nvSpPr>
        <p:spPr>
          <a:xfrm>
            <a:off x="6960096" y="6118697"/>
            <a:ext cx="4430775" cy="583565"/>
          </a:xfrm>
          <a:prstGeom prst="rect">
            <a:avLst/>
          </a:prstGeom>
          <a:noFill/>
        </p:spPr>
        <p:txBody>
          <a:bodyPr wrap="square" rtlCol="0">
            <a:spAutoFit/>
          </a:bodyPr>
          <a:lstStyle/>
          <a:p>
            <a:pPr algn="ctr"/>
            <a:r>
              <a:rPr lang="en-US" altLang="zh-CN" sz="3200">
                <a:latin typeface="仿宋" panose="02010609060101010101" pitchFamily="49" charset="-122"/>
                <a:ea typeface="仿宋" panose="02010609060101010101" pitchFamily="49" charset="-122"/>
              </a:rPr>
              <a:t>1961</a:t>
            </a:r>
            <a:r>
              <a:rPr lang="zh-CN" altLang="en-US" sz="3200">
                <a:latin typeface="仿宋" panose="02010609060101010101" pitchFamily="49" charset="-122"/>
                <a:ea typeface="仿宋" panose="02010609060101010101" pitchFamily="49" charset="-122"/>
              </a:rPr>
              <a:t>年修建柏林墙</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descr="https://timgsa.baidu.com/timg?image&amp;quality=80&amp;size=b9999_10000&amp;sec=1584274160388&amp;di=4cd48e32e38396d5e01dbc3327716aa2&amp;imgtype=0&amp;src=http%3A%2F%2Fupload.taihainet.com%2F2017%2F0420%2F1492649978402.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84032" y="2180861"/>
            <a:ext cx="5231829" cy="33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4" name="Picture 6" descr="https://timgsa.baidu.com/timg?image&amp;quality=80&amp;size=b9999_10000&amp;sec=1584274238655&amp;di=cf2ff8ecdd6fe90f4d81898b35e2a08c&amp;imgtype=0&amp;src=http%3A%2F%2Fupload.rmlt.com.cn%2FUpFile%2FNews%2F2012%2F10%2F20121019152618311.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6139" y="2180861"/>
            <a:ext cx="4834537" cy="33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564129" y="5829267"/>
            <a:ext cx="4846547" cy="583565"/>
          </a:xfrm>
          <a:prstGeom prst="rect">
            <a:avLst/>
          </a:prstGeom>
          <a:noFill/>
        </p:spPr>
        <p:txBody>
          <a:bodyPr wrap="square" rtlCol="0">
            <a:spAutoFit/>
          </a:bodyPr>
          <a:lstStyle/>
          <a:p>
            <a:pPr algn="ctr"/>
            <a:r>
              <a:rPr lang="zh-CN" altLang="en-US" sz="3200">
                <a:latin typeface="仿宋" panose="02010609060101010101" pitchFamily="49" charset="-122"/>
                <a:ea typeface="仿宋" panose="02010609060101010101" pitchFamily="49" charset="-122"/>
              </a:rPr>
              <a:t>古巴导弹的攻击范围</a:t>
            </a:r>
          </a:p>
        </p:txBody>
      </p:sp>
      <p:sp>
        <p:nvSpPr>
          <p:cNvPr id="6" name="文本框 5"/>
          <p:cNvSpPr txBox="1"/>
          <p:nvPr/>
        </p:nvSpPr>
        <p:spPr>
          <a:xfrm>
            <a:off x="6576673" y="5829265"/>
            <a:ext cx="4846547" cy="583565"/>
          </a:xfrm>
          <a:prstGeom prst="rect">
            <a:avLst/>
          </a:prstGeom>
          <a:noFill/>
        </p:spPr>
        <p:txBody>
          <a:bodyPr wrap="square" rtlCol="0">
            <a:spAutoFit/>
          </a:bodyPr>
          <a:lstStyle/>
          <a:p>
            <a:pPr algn="ctr"/>
            <a:r>
              <a:rPr lang="zh-CN" altLang="en-US" sz="3200">
                <a:latin typeface="仿宋" panose="02010609060101010101" pitchFamily="49" charset="-122"/>
                <a:ea typeface="仿宋" panose="02010609060101010101" pitchFamily="49" charset="-122"/>
              </a:rPr>
              <a:t>美苏彼此进行核讹诈</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43339" y="1124744"/>
            <a:ext cx="11713301" cy="1322070"/>
          </a:xfrm>
          <a:prstGeom prst="rect">
            <a:avLst/>
          </a:prstGeom>
        </p:spPr>
        <p:txBody>
          <a:bodyPr wrap="square">
            <a:spAutoFit/>
          </a:bodyPr>
          <a:lstStyle/>
          <a:p>
            <a:pPr>
              <a:lnSpc>
                <a:spcPct val="125000"/>
              </a:lnSpc>
            </a:pPr>
            <a:r>
              <a:rPr lang="zh-CN" altLang="zh-CN" sz="3200">
                <a:latin typeface="华文中宋" pitchFamily="2" charset="-122"/>
                <a:ea typeface="华文中宋" pitchFamily="2" charset="-122"/>
              </a:rPr>
              <a:t>（</a:t>
            </a:r>
            <a:r>
              <a:rPr lang="en-US" altLang="zh-CN" sz="3200">
                <a:latin typeface="华文中宋" pitchFamily="2" charset="-122"/>
                <a:ea typeface="华文中宋" pitchFamily="2" charset="-122"/>
              </a:rPr>
              <a:t>1</a:t>
            </a:r>
            <a:r>
              <a:rPr lang="zh-CN" altLang="zh-CN" sz="3200">
                <a:latin typeface="华文中宋" pitchFamily="2" charset="-122"/>
                <a:ea typeface="华文中宋" pitchFamily="2" charset="-122"/>
              </a:rPr>
              <a:t>）资本主义阵营三足鼎立</a:t>
            </a:r>
            <a:r>
              <a:rPr lang="zh-CN" altLang="zh-CN" sz="3200" smtClean="0">
                <a:latin typeface="华文中宋" pitchFamily="2" charset="-122"/>
                <a:ea typeface="华文中宋" pitchFamily="2" charset="-122"/>
              </a:rPr>
              <a:t>：</a:t>
            </a:r>
            <a:r>
              <a:rPr lang="en-US" altLang="zh-CN" sz="3200" smtClean="0">
                <a:latin typeface="华文中宋" pitchFamily="2" charset="-122"/>
                <a:ea typeface="华文中宋" pitchFamily="2" charset="-122"/>
              </a:rPr>
              <a:t>1967</a:t>
            </a:r>
            <a:r>
              <a:rPr lang="zh-CN" altLang="en-US" sz="3200" smtClean="0">
                <a:latin typeface="华文中宋" pitchFamily="2" charset="-122"/>
                <a:ea typeface="华文中宋" pitchFamily="2" charset="-122"/>
              </a:rPr>
              <a:t>年</a:t>
            </a:r>
            <a:r>
              <a:rPr lang="zh-CN" altLang="zh-CN" sz="3200" smtClean="0">
                <a:latin typeface="华文中宋" pitchFamily="2" charset="-122"/>
                <a:ea typeface="华文中宋" pitchFamily="2" charset="-122"/>
              </a:rPr>
              <a:t>欧洲共同体</a:t>
            </a:r>
            <a:r>
              <a:rPr lang="zh-CN" altLang="zh-CN" sz="3200">
                <a:latin typeface="华文中宋" pitchFamily="2" charset="-122"/>
                <a:ea typeface="华文中宋" pitchFamily="2" charset="-122"/>
              </a:rPr>
              <a:t>的成立</a:t>
            </a:r>
            <a:r>
              <a:rPr lang="zh-CN" altLang="zh-CN" sz="3200" smtClean="0">
                <a:latin typeface="华文中宋" pitchFamily="2" charset="-122"/>
                <a:ea typeface="华文中宋" pitchFamily="2" charset="-122"/>
              </a:rPr>
              <a:t>，</a:t>
            </a:r>
            <a:r>
              <a:rPr lang="en-US" altLang="zh-CN" sz="3200" smtClean="0">
                <a:latin typeface="华文中宋" pitchFamily="2" charset="-122"/>
                <a:ea typeface="华文中宋" pitchFamily="2" charset="-122"/>
              </a:rPr>
              <a:t>60</a:t>
            </a:r>
            <a:r>
              <a:rPr lang="zh-CN" altLang="en-US" sz="3200" smtClean="0">
                <a:latin typeface="华文中宋" pitchFamily="2" charset="-122"/>
                <a:ea typeface="华文中宋" pitchFamily="2" charset="-122"/>
              </a:rPr>
              <a:t>年代</a:t>
            </a:r>
            <a:r>
              <a:rPr lang="zh-CN" altLang="zh-CN" sz="3200" smtClean="0">
                <a:latin typeface="华文中宋" pitchFamily="2" charset="-122"/>
                <a:ea typeface="华文中宋" pitchFamily="2" charset="-122"/>
              </a:rPr>
              <a:t>日本</a:t>
            </a:r>
            <a:r>
              <a:rPr lang="zh-CN" altLang="zh-CN" sz="3200">
                <a:latin typeface="华文中宋" pitchFamily="2" charset="-122"/>
                <a:ea typeface="华文中宋" pitchFamily="2" charset="-122"/>
              </a:rPr>
              <a:t>经济的“起飞”，表明以美国为首的</a:t>
            </a:r>
            <a:r>
              <a:rPr lang="zh-CN" altLang="zh-CN" sz="3200" smtClean="0">
                <a:latin typeface="华文中宋" pitchFamily="2" charset="-122"/>
                <a:ea typeface="华文中宋" pitchFamily="2" charset="-122"/>
              </a:rPr>
              <a:t>西方</a:t>
            </a:r>
            <a:r>
              <a:rPr lang="zh-CN" altLang="en-US" sz="3200">
                <a:latin typeface="华文中宋" pitchFamily="2" charset="-122"/>
                <a:ea typeface="华文中宋" pitchFamily="2" charset="-122"/>
              </a:rPr>
              <a:t>阵营</a:t>
            </a:r>
            <a:r>
              <a:rPr lang="zh-CN" altLang="zh-CN" sz="3200" smtClean="0">
                <a:latin typeface="华文中宋" pitchFamily="2" charset="-122"/>
                <a:ea typeface="华文中宋" pitchFamily="2" charset="-122"/>
              </a:rPr>
              <a:t>逐渐</a:t>
            </a:r>
            <a:r>
              <a:rPr lang="zh-CN" altLang="zh-CN" sz="3200">
                <a:latin typeface="华文中宋" pitchFamily="2" charset="-122"/>
                <a:ea typeface="华文中宋" pitchFamily="2" charset="-122"/>
              </a:rPr>
              <a:t>分化。</a:t>
            </a:r>
          </a:p>
        </p:txBody>
      </p:sp>
      <p:sp>
        <p:nvSpPr>
          <p:cNvPr id="3" name="矩形 2"/>
          <p:cNvSpPr/>
          <p:nvPr/>
        </p:nvSpPr>
        <p:spPr>
          <a:xfrm>
            <a:off x="335360" y="260648"/>
            <a:ext cx="4896544" cy="666115"/>
          </a:xfrm>
          <a:prstGeom prst="rect">
            <a:avLst/>
          </a:prstGeom>
        </p:spPr>
        <p:txBody>
          <a:bodyPr wrap="square">
            <a:spAutoFit/>
          </a:bodyPr>
          <a:lstStyle/>
          <a:p>
            <a:pPr lvl="0"/>
            <a:r>
              <a:rPr lang="en-US" altLang="zh-CN" sz="3735" b="1">
                <a:solidFill>
                  <a:prstClr val="black"/>
                </a:solidFill>
                <a:latin typeface="华文中宋" pitchFamily="2" charset="-122"/>
                <a:ea typeface="华文中宋" pitchFamily="2" charset="-122"/>
              </a:rPr>
              <a:t>2</a:t>
            </a:r>
            <a:r>
              <a:rPr lang="zh-CN" altLang="zh-CN" sz="3735" b="1">
                <a:solidFill>
                  <a:prstClr val="black"/>
                </a:solidFill>
                <a:latin typeface="华文中宋" pitchFamily="2" charset="-122"/>
                <a:ea typeface="华文中宋" pitchFamily="2" charset="-122"/>
              </a:rPr>
              <a:t>、多极化趋势的出现</a:t>
            </a:r>
          </a:p>
        </p:txBody>
      </p:sp>
      <p:pic>
        <p:nvPicPr>
          <p:cNvPr id="4" name="图片 3"/>
          <p:cNvPicPr>
            <a:picLocks noChangeAspect="1"/>
          </p:cNvPicPr>
          <p:nvPr/>
        </p:nvPicPr>
        <p:blipFill>
          <a:blip r:embed="rId2"/>
          <a:stretch>
            <a:fillRect/>
          </a:stretch>
        </p:blipFill>
        <p:spPr>
          <a:xfrm>
            <a:off x="457120" y="2756925"/>
            <a:ext cx="2533767" cy="3360000"/>
          </a:xfrm>
          <a:prstGeom prst="rect">
            <a:avLst/>
          </a:prstGeom>
          <a:ln>
            <a:noFill/>
          </a:ln>
          <a:effectLst>
            <a:outerShdw blurRad="190500" algn="tl" rotWithShape="0">
              <a:srgbClr val="000000">
                <a:alpha val="70000"/>
              </a:srgbClr>
            </a:outerShdw>
          </a:effectLst>
        </p:spPr>
      </p:pic>
      <p:sp>
        <p:nvSpPr>
          <p:cNvPr id="7" name="矩形 6"/>
          <p:cNvSpPr/>
          <p:nvPr/>
        </p:nvSpPr>
        <p:spPr>
          <a:xfrm>
            <a:off x="3215680" y="4555895"/>
            <a:ext cx="5472608" cy="2145665"/>
          </a:xfrm>
          <a:prstGeom prst="rect">
            <a:avLst/>
          </a:prstGeom>
          <a:ln w="19050">
            <a:solidFill>
              <a:schemeClr val="accent6">
                <a:lumMod val="50000"/>
              </a:schemeClr>
            </a:solidFill>
          </a:ln>
        </p:spPr>
        <p:txBody>
          <a:bodyPr wrap="square">
            <a:spAutoFit/>
          </a:bodyPr>
          <a:lstStyle/>
          <a:p>
            <a:pPr>
              <a:lnSpc>
                <a:spcPct val="125000"/>
              </a:lnSpc>
            </a:pPr>
            <a:r>
              <a:rPr lang="zh-CN" altLang="en-US" sz="2665" b="1" smtClean="0">
                <a:latin typeface="楷体" panose="02010609060101010101" pitchFamily="49" charset="-122"/>
                <a:ea typeface="楷体" panose="02010609060101010101" pitchFamily="49" charset="-122"/>
              </a:rPr>
              <a:t>在九国商谈有关政治行动、组织机构和自己前途的每一张谈判桌上，我们不能保证都有美国的座位。</a:t>
            </a:r>
            <a:r>
              <a:rPr lang="en-US" altLang="zh-CN" sz="2665" b="1" smtClean="0">
                <a:latin typeface="楷体" panose="02010609060101010101" pitchFamily="49" charset="-122"/>
                <a:ea typeface="楷体" panose="02010609060101010101" pitchFamily="49" charset="-122"/>
              </a:rPr>
              <a:t> </a:t>
            </a:r>
          </a:p>
          <a:p>
            <a:pPr>
              <a:lnSpc>
                <a:spcPct val="125000"/>
              </a:lnSpc>
            </a:pPr>
            <a:r>
              <a:rPr lang="en-US" altLang="zh-CN" sz="2665" b="1" smtClean="0">
                <a:latin typeface="楷体" panose="02010609060101010101" pitchFamily="49" charset="-122"/>
                <a:ea typeface="楷体" panose="02010609060101010101" pitchFamily="49" charset="-122"/>
              </a:rPr>
              <a:t>      ——</a:t>
            </a:r>
            <a:r>
              <a:rPr lang="zh-CN" altLang="en-US" sz="2665" b="1" smtClean="0">
                <a:latin typeface="楷体" panose="02010609060101010101" pitchFamily="49" charset="-122"/>
                <a:ea typeface="楷体" panose="02010609060101010101" pitchFamily="49" charset="-122"/>
              </a:rPr>
              <a:t>西德外长谢尔，</a:t>
            </a:r>
            <a:r>
              <a:rPr lang="en-US" altLang="zh-CN" sz="2665" b="1" smtClean="0">
                <a:latin typeface="楷体" panose="02010609060101010101" pitchFamily="49" charset="-122"/>
                <a:ea typeface="楷体" panose="02010609060101010101" pitchFamily="49" charset="-122"/>
              </a:rPr>
              <a:t>1974</a:t>
            </a:r>
            <a:r>
              <a:rPr lang="zh-CN" altLang="en-US" sz="2665" b="1" smtClean="0">
                <a:latin typeface="楷体" panose="02010609060101010101" pitchFamily="49" charset="-122"/>
                <a:ea typeface="楷体" panose="02010609060101010101" pitchFamily="49" charset="-122"/>
              </a:rPr>
              <a:t>年</a:t>
            </a:r>
            <a:endParaRPr lang="zh-CN" altLang="en-US" sz="2665" b="1">
              <a:latin typeface="楷体" panose="02010609060101010101" pitchFamily="49" charset="-122"/>
              <a:ea typeface="楷体" panose="02010609060101010101" pitchFamily="49" charset="-122"/>
            </a:endParaRPr>
          </a:p>
        </p:txBody>
      </p:sp>
      <p:sp>
        <p:nvSpPr>
          <p:cNvPr id="9" name="矩形 8"/>
          <p:cNvSpPr/>
          <p:nvPr/>
        </p:nvSpPr>
        <p:spPr>
          <a:xfrm>
            <a:off x="3171412" y="2756925"/>
            <a:ext cx="5520613" cy="1631950"/>
          </a:xfrm>
          <a:prstGeom prst="rect">
            <a:avLst/>
          </a:prstGeom>
          <a:ln w="19050">
            <a:solidFill>
              <a:schemeClr val="accent6">
                <a:lumMod val="50000"/>
              </a:schemeClr>
            </a:solidFill>
          </a:ln>
        </p:spPr>
        <p:txBody>
          <a:bodyPr wrap="square">
            <a:spAutoFit/>
          </a:bodyPr>
          <a:lstStyle/>
          <a:p>
            <a:pPr>
              <a:lnSpc>
                <a:spcPct val="125000"/>
              </a:lnSpc>
            </a:pPr>
            <a:r>
              <a:rPr lang="zh-CN" altLang="en-US" sz="2665" b="1" smtClean="0">
                <a:latin typeface="楷体" panose="02010609060101010101" pitchFamily="49" charset="-122"/>
                <a:ea typeface="楷体" panose="02010609060101010101" pitchFamily="49" charset="-122"/>
              </a:rPr>
              <a:t>决心</a:t>
            </a:r>
            <a:r>
              <a:rPr lang="zh-CN" altLang="en-US" sz="2665" b="1">
                <a:latin typeface="楷体" panose="02010609060101010101" pitchFamily="49" charset="-122"/>
                <a:ea typeface="楷体" panose="02010609060101010101" pitchFamily="49" charset="-122"/>
              </a:rPr>
              <a:t>用一种新的彬彬有礼的态度来很好地倾听北约伙伴的</a:t>
            </a:r>
            <a:r>
              <a:rPr lang="zh-CN" altLang="en-US" sz="2665" b="1" smtClean="0">
                <a:latin typeface="楷体" panose="02010609060101010101" pitchFamily="49" charset="-122"/>
                <a:ea typeface="楷体" panose="02010609060101010101" pitchFamily="49" charset="-122"/>
              </a:rPr>
              <a:t>意见。</a:t>
            </a:r>
            <a:endParaRPr lang="en-US" altLang="zh-CN" sz="2665" b="1" smtClean="0">
              <a:latin typeface="楷体" panose="02010609060101010101" pitchFamily="49" charset="-122"/>
              <a:ea typeface="楷体" panose="02010609060101010101" pitchFamily="49" charset="-122"/>
            </a:endParaRPr>
          </a:p>
          <a:p>
            <a:pPr>
              <a:lnSpc>
                <a:spcPct val="125000"/>
              </a:lnSpc>
            </a:pPr>
            <a:r>
              <a:rPr lang="en-US" altLang="zh-CN" sz="2665" b="1">
                <a:latin typeface="楷体" panose="02010609060101010101" pitchFamily="49" charset="-122"/>
                <a:ea typeface="楷体" panose="02010609060101010101" pitchFamily="49" charset="-122"/>
              </a:rPr>
              <a:t> </a:t>
            </a:r>
            <a:r>
              <a:rPr lang="en-US" altLang="zh-CN" sz="2665" b="1" smtClean="0">
                <a:latin typeface="楷体" panose="02010609060101010101" pitchFamily="49" charset="-122"/>
                <a:ea typeface="楷体" panose="02010609060101010101" pitchFamily="49" charset="-122"/>
              </a:rPr>
              <a:t>           ——</a:t>
            </a:r>
            <a:r>
              <a:rPr lang="zh-CN" altLang="en-US" sz="2665" b="1" smtClean="0">
                <a:latin typeface="楷体" panose="02010609060101010101" pitchFamily="49" charset="-122"/>
                <a:ea typeface="楷体" panose="02010609060101010101" pitchFamily="49" charset="-122"/>
              </a:rPr>
              <a:t>尼克松  </a:t>
            </a:r>
            <a:r>
              <a:rPr lang="en-US" altLang="zh-CN" sz="2665" b="1" smtClean="0">
                <a:latin typeface="楷体" panose="02010609060101010101" pitchFamily="49" charset="-122"/>
                <a:ea typeface="楷体" panose="02010609060101010101" pitchFamily="49" charset="-122"/>
              </a:rPr>
              <a:t>1972</a:t>
            </a:r>
            <a:r>
              <a:rPr lang="zh-CN" altLang="en-US" sz="2665" b="1" smtClean="0">
                <a:latin typeface="楷体" panose="02010609060101010101" pitchFamily="49" charset="-122"/>
                <a:ea typeface="楷体" panose="02010609060101010101" pitchFamily="49" charset="-122"/>
              </a:rPr>
              <a:t>年</a:t>
            </a:r>
            <a:endParaRPr lang="zh-CN" altLang="en-US" sz="3200" b="1">
              <a:latin typeface="仿宋" pitchFamily="49" charset="-122"/>
              <a:ea typeface="仿宋" pitchFamily="49" charset="-122"/>
            </a:endParaRPr>
          </a:p>
        </p:txBody>
      </p:sp>
      <p:pic>
        <p:nvPicPr>
          <p:cNvPr id="6147" name="Picture 3" descr="H:\直播课\18\图片\d08160390f164c938ef0d9cba9ff9c27.jpeg"/>
          <p:cNvPicPr>
            <a:picLocks noChangeAspect="1" noChangeArrowheads="1"/>
          </p:cNvPicPr>
          <p:nvPr/>
        </p:nvPicPr>
        <p:blipFill>
          <a:blip r:embed="rId3">
            <a:extLst>
              <a:ext uri="{28A0092B-C50C-407E-A947-70E740481C1C}">
                <a14:useLocalDpi xmlns:a14="http://schemas.microsoft.com/office/drawing/2010/main" val="0"/>
              </a:ext>
            </a:extLst>
          </a:blip>
          <a:srcRect l="7222" t="18848" r="57107" b="5753"/>
          <a:stretch>
            <a:fillRect/>
          </a:stretch>
        </p:blipFill>
        <p:spPr bwMode="auto">
          <a:xfrm>
            <a:off x="9131600" y="2756925"/>
            <a:ext cx="2725040" cy="3360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91888" y="6206964"/>
            <a:ext cx="2064229" cy="460375"/>
          </a:xfrm>
          <a:prstGeom prst="rect">
            <a:avLst/>
          </a:prstGeom>
          <a:noFill/>
        </p:spPr>
        <p:txBody>
          <a:bodyPr wrap="square" rtlCol="0">
            <a:spAutoFit/>
          </a:bodyPr>
          <a:lstStyle/>
          <a:p>
            <a:r>
              <a:rPr lang="zh-CN" altLang="en-US" sz="2400" smtClean="0">
                <a:latin typeface="仿宋" panose="02010609060101010101" pitchFamily="49" charset="-122"/>
                <a:ea typeface="仿宋" panose="02010609060101010101" pitchFamily="49" charset="-122"/>
              </a:rPr>
              <a:t>联合的欧洲</a:t>
            </a:r>
            <a:endParaRPr lang="zh-CN" altLang="en-US" sz="2400">
              <a:latin typeface="仿宋" pitchFamily="49" charset="-122"/>
              <a:ea typeface="仿宋" pitchFamily="49" charset="-122"/>
            </a:endParaRPr>
          </a:p>
        </p:txBody>
      </p:sp>
      <p:sp>
        <p:nvSpPr>
          <p:cNvPr id="12" name="TextBox 11"/>
          <p:cNvSpPr txBox="1"/>
          <p:nvPr/>
        </p:nvSpPr>
        <p:spPr>
          <a:xfrm>
            <a:off x="9648395" y="6206964"/>
            <a:ext cx="2400267" cy="460375"/>
          </a:xfrm>
          <a:prstGeom prst="rect">
            <a:avLst/>
          </a:prstGeom>
          <a:noFill/>
        </p:spPr>
        <p:txBody>
          <a:bodyPr wrap="square" rtlCol="0">
            <a:spAutoFit/>
          </a:bodyPr>
          <a:lstStyle/>
          <a:p>
            <a:r>
              <a:rPr lang="zh-CN" altLang="en-US" sz="2400" smtClean="0">
                <a:latin typeface="仿宋" panose="02010609060101010101" pitchFamily="49" charset="-122"/>
                <a:ea typeface="仿宋" panose="02010609060101010101" pitchFamily="49" charset="-122"/>
              </a:rPr>
              <a:t>崛起的日本</a:t>
            </a:r>
            <a:endParaRPr lang="zh-CN" altLang="en-US" sz="24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283078" name="对象 1283077"/>
          <p:cNvGraphicFramePr>
            <a:graphicFrameLocks noChangeAspect="1"/>
          </p:cNvGraphicFramePr>
          <p:nvPr/>
        </p:nvGraphicFramePr>
        <p:xfrm>
          <a:off x="461946" y="585096"/>
          <a:ext cx="11286586" cy="5687808"/>
        </p:xfrm>
        <a:graphic>
          <a:graphicData uri="http://schemas.openxmlformats.org/presentationml/2006/ole">
            <mc:AlternateContent>
              <mc:Choice xmlns:v="urn:schemas-microsoft-com:vml" Requires="v">
                <p:oleObj spid="_x0000_s1039" r:id="rId3" imgW="10619105" imgH="5379720" progId="Word.Document.8">
                  <p:embed/>
                </p:oleObj>
              </mc:Choice>
              <mc:Fallback>
                <p:oleObj r:id="rId3" imgW="10619105" imgH="5379720" progId="Word.Document.8">
                  <p:embed/>
                  <p:pic>
                    <p:nvPicPr>
                      <p:cNvPr id="0" name="OLE substitute image"/>
                      <p:cNvPicPr/>
                      <p:nvPr/>
                    </p:nvPicPr>
                    <p:blipFill>
                      <a:blip r:embed="rId4"/>
                      <a:stretch>
                        <a:fillRect/>
                      </a:stretch>
                    </p:blipFill>
                    <p:spPr>
                      <a:xfrm>
                        <a:off x="461946" y="585096"/>
                        <a:ext cx="11286586" cy="5687808"/>
                      </a:xfrm>
                      <a:prstGeom prst="rect">
                        <a:avLst/>
                      </a:prstGeom>
                      <a:noFill/>
                      <a:ln w="38100">
                        <a:noFill/>
                        <a:miter/>
                      </a:ln>
                    </p:spPr>
                  </p:pic>
                </p:oleObj>
              </mc:Fallback>
            </mc:AlternateContent>
          </a:graphicData>
        </a:graphic>
      </p:graphicFrame>
    </p:spTree>
  </p:cSld>
  <p:clrMapOvr>
    <a:masterClrMapping/>
  </p:clrMapOvr>
  <p:transition spd="slow">
    <p:fade/>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41972" y="66233"/>
            <a:ext cx="11521280" cy="1322070"/>
          </a:xfrm>
          <a:prstGeom prst="rect">
            <a:avLst/>
          </a:prstGeom>
        </p:spPr>
        <p:txBody>
          <a:bodyPr wrap="square">
            <a:spAutoFit/>
          </a:bodyPr>
          <a:lstStyle/>
          <a:p>
            <a:pPr>
              <a:lnSpc>
                <a:spcPct val="125000"/>
              </a:lnSpc>
            </a:pPr>
            <a:r>
              <a:rPr lang="zh-CN" altLang="zh-CN" sz="3200">
                <a:latin typeface="+mn-ea"/>
              </a:rPr>
              <a:t>（</a:t>
            </a:r>
            <a:r>
              <a:rPr lang="en-US" altLang="zh-CN" sz="3200">
                <a:latin typeface="+mn-ea"/>
              </a:rPr>
              <a:t>2</a:t>
            </a:r>
            <a:r>
              <a:rPr lang="zh-CN" altLang="zh-CN" sz="3200">
                <a:latin typeface="+mn-ea"/>
              </a:rPr>
              <a:t>）社会主义阵营瓦解</a:t>
            </a:r>
            <a:r>
              <a:rPr lang="zh-CN" altLang="zh-CN" sz="3200" b="1" smtClean="0">
                <a:latin typeface="+mn-ea"/>
              </a:rPr>
              <a:t>：</a:t>
            </a:r>
            <a:r>
              <a:rPr lang="zh-CN" altLang="en-US" sz="3200">
                <a:latin typeface="+mn-ea"/>
              </a:rPr>
              <a:t>东欧国家反对苏联控制的斗争，</a:t>
            </a:r>
            <a:r>
              <a:rPr lang="zh-CN" altLang="zh-CN" sz="3200" smtClean="0">
                <a:latin typeface="+mn-ea"/>
              </a:rPr>
              <a:t>中</a:t>
            </a:r>
            <a:r>
              <a:rPr lang="zh-CN" altLang="zh-CN" sz="3200">
                <a:latin typeface="+mn-ea"/>
              </a:rPr>
              <a:t>苏关系的</a:t>
            </a:r>
            <a:r>
              <a:rPr lang="zh-CN" altLang="zh-CN" sz="3200" smtClean="0">
                <a:latin typeface="+mn-ea"/>
              </a:rPr>
              <a:t>破裂</a:t>
            </a:r>
            <a:r>
              <a:rPr lang="zh-CN" altLang="en-US" sz="3200" smtClean="0">
                <a:latin typeface="+mn-ea"/>
              </a:rPr>
              <a:t>，表明以苏联为首的社会主义阵营开始瓦解。</a:t>
            </a:r>
            <a:endParaRPr lang="zh-CN" altLang="zh-CN" sz="3200">
              <a:latin typeface="+mn-ea"/>
            </a:endParaRPr>
          </a:p>
        </p:txBody>
      </p:sp>
      <p:pic>
        <p:nvPicPr>
          <p:cNvPr id="11268" name="Picture 4"/>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99453" y="1796819"/>
            <a:ext cx="2712788" cy="2469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descr="H:\直播课\18\图片\timg.jpg"/>
          <p:cNvPicPr>
            <a:picLocks noChangeAspect="1" noChangeArrowheads="1"/>
          </p:cNvPicPr>
          <p:nvPr/>
        </p:nvPicPr>
        <p:blipFill>
          <a:blip r:embed="rId3">
            <a:extLst>
              <a:ext uri="{28A0092B-C50C-407E-A947-70E740481C1C}">
                <a14:useLocalDpi xmlns:a14="http://schemas.microsoft.com/office/drawing/2010/main" val="0"/>
              </a:ext>
            </a:extLst>
          </a:blip>
          <a:srcRect l="36566" t="7861" r="2611" b="2971"/>
          <a:stretch>
            <a:fillRect/>
          </a:stretch>
        </p:blipFill>
        <p:spPr bwMode="auto">
          <a:xfrm>
            <a:off x="4175787" y="1796819"/>
            <a:ext cx="3507007" cy="2469961"/>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直播课\18\图片\timg (4).jpg"/>
          <p:cNvPicPr>
            <a:picLocks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99456" y="4581128"/>
            <a:ext cx="9985109" cy="1972423"/>
          </a:xfrm>
          <a:prstGeom prst="rect">
            <a:avLst/>
          </a:prstGeom>
          <a:noFill/>
          <a:extLst>
            <a:ext uri="{909E8E84-426E-40DD-AFC4-6F175D3DCCD1}">
              <a14:hiddenFill xmlns:a14="http://schemas.microsoft.com/office/drawing/2010/main">
                <a:solidFill>
                  <a:srgbClr val="FFFFFF"/>
                </a:solidFill>
              </a14:hiddenFill>
            </a:ext>
          </a:extLst>
        </p:spPr>
      </p:pic>
      <p:pic>
        <p:nvPicPr>
          <p:cNvPr id="11271" name="Picture 7" descr="H:\直播课\18\图片\u=1932244667,3947192180&amp;fm=26&amp;gp=0.jpg"/>
          <p:cNvPicPr>
            <a:picLocks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920203" y="1776073"/>
            <a:ext cx="3264363" cy="24053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5360" y="548680"/>
            <a:ext cx="11521280" cy="1322070"/>
          </a:xfrm>
          <a:prstGeom prst="rect">
            <a:avLst/>
          </a:prstGeom>
        </p:spPr>
        <p:txBody>
          <a:bodyPr wrap="square">
            <a:spAutoFit/>
          </a:bodyPr>
          <a:lstStyle/>
          <a:p>
            <a:pPr>
              <a:lnSpc>
                <a:spcPct val="125000"/>
              </a:lnSpc>
            </a:pPr>
            <a:r>
              <a:rPr lang="zh-CN" altLang="zh-CN" sz="3200">
                <a:latin typeface="+mn-ea"/>
              </a:rPr>
              <a:t>（</a:t>
            </a:r>
            <a:r>
              <a:rPr lang="en-US" altLang="zh-CN" sz="3200">
                <a:latin typeface="+mn-ea"/>
              </a:rPr>
              <a:t>3</a:t>
            </a:r>
            <a:r>
              <a:rPr lang="zh-CN" altLang="zh-CN" sz="3200">
                <a:latin typeface="+mn-ea"/>
              </a:rPr>
              <a:t>）第三世界的兴起：万隆会议与不结盟运动，是发展中国家以独立的政治力量登上国际政治舞台的标志。</a:t>
            </a:r>
          </a:p>
        </p:txBody>
      </p:sp>
      <p:sp>
        <p:nvSpPr>
          <p:cNvPr id="5" name="文本框 4"/>
          <p:cNvSpPr txBox="1"/>
          <p:nvPr/>
        </p:nvSpPr>
        <p:spPr>
          <a:xfrm>
            <a:off x="1529759" y="5828896"/>
            <a:ext cx="3222092" cy="501650"/>
          </a:xfrm>
          <a:prstGeom prst="rect">
            <a:avLst/>
          </a:prstGeom>
          <a:noFill/>
        </p:spPr>
        <p:txBody>
          <a:bodyPr wrap="square" rtlCol="0">
            <a:spAutoFit/>
          </a:bodyPr>
          <a:lstStyle/>
          <a:p>
            <a:pPr algn="ctr"/>
            <a:r>
              <a:rPr lang="en-US" altLang="zh-CN" sz="2665" smtClean="0">
                <a:latin typeface="仿宋" panose="02010609060101010101" pitchFamily="49" charset="-122"/>
                <a:ea typeface="仿宋" panose="02010609060101010101" pitchFamily="49" charset="-122"/>
              </a:rPr>
              <a:t>1955</a:t>
            </a:r>
            <a:r>
              <a:rPr lang="zh-CN" altLang="en-US" sz="2665" smtClean="0">
                <a:latin typeface="仿宋" panose="02010609060101010101" pitchFamily="49" charset="-122"/>
                <a:ea typeface="仿宋" panose="02010609060101010101" pitchFamily="49" charset="-122"/>
              </a:rPr>
              <a:t>年万隆会议</a:t>
            </a:r>
            <a:endParaRPr lang="zh-CN" altLang="en-US" sz="2665">
              <a:latin typeface="仿宋" pitchFamily="49" charset="-122"/>
              <a:ea typeface="仿宋" pitchFamily="49" charset="-122"/>
            </a:endParaRPr>
          </a:p>
        </p:txBody>
      </p:sp>
      <p:sp>
        <p:nvSpPr>
          <p:cNvPr id="7" name="文本框 4"/>
          <p:cNvSpPr txBox="1"/>
          <p:nvPr/>
        </p:nvSpPr>
        <p:spPr>
          <a:xfrm>
            <a:off x="7270705" y="5840035"/>
            <a:ext cx="4103987" cy="501650"/>
          </a:xfrm>
          <a:prstGeom prst="rect">
            <a:avLst/>
          </a:prstGeom>
          <a:noFill/>
        </p:spPr>
        <p:txBody>
          <a:bodyPr wrap="square" rtlCol="0">
            <a:spAutoFit/>
          </a:bodyPr>
          <a:lstStyle/>
          <a:p>
            <a:pPr algn="ctr"/>
            <a:r>
              <a:rPr lang="zh-CN" altLang="en-US" sz="2665" smtClean="0">
                <a:latin typeface="仿宋" panose="02010609060101010101" pitchFamily="49" charset="-122"/>
                <a:ea typeface="仿宋" panose="02010609060101010101" pitchFamily="49" charset="-122"/>
              </a:rPr>
              <a:t>不结盟运动的会标</a:t>
            </a:r>
            <a:endParaRPr lang="zh-CN" altLang="en-US" sz="2665">
              <a:latin typeface="仿宋" panose="02010609060101010101" pitchFamily="49" charset="-122"/>
              <a:ea typeface="仿宋" panose="02010609060101010101" pitchFamily="49" charset="-122"/>
            </a:endParaRPr>
          </a:p>
        </p:txBody>
      </p:sp>
      <p:pic>
        <p:nvPicPr>
          <p:cNvPr id="7170" name="Picture 2" descr="H:\直播课\18\图片\u=1679740438,511902513&amp;fm=26&amp;gp=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5413" y="2379539"/>
            <a:ext cx="5057709" cy="3449357"/>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H:\直播课\18\图片\728da9773912b31b3f018f308518367adab4e1be.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66867" y="2379539"/>
            <a:ext cx="3711665" cy="34493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335360" y="548680"/>
            <a:ext cx="11521280" cy="4399915"/>
          </a:xfrm>
          <a:prstGeom prst="rect">
            <a:avLst/>
          </a:prstGeom>
          <a:ln w="19050">
            <a:solidFill>
              <a:schemeClr val="accent2">
                <a:lumMod val="75000"/>
              </a:schemeClr>
            </a:solidFill>
          </a:ln>
        </p:spPr>
        <p:txBody>
          <a:bodyPr wrap="square">
            <a:spAutoFit/>
          </a:bodyPr>
          <a:lstStyle/>
          <a:p>
            <a:pPr indent="457200">
              <a:lnSpc>
                <a:spcPct val="125000"/>
              </a:lnSpc>
            </a:pPr>
            <a:r>
              <a:rPr lang="zh-CN" altLang="en-US" sz="3200" b="1" smtClean="0">
                <a:latin typeface="楷体" panose="02010609060101010101" pitchFamily="49" charset="-122"/>
                <a:ea typeface="楷体" panose="02010609060101010101" pitchFamily="49" charset="-122"/>
              </a:rPr>
              <a:t> 美国</a:t>
            </a:r>
            <a:r>
              <a:rPr lang="zh-CN" altLang="en-US" sz="3200" b="1">
                <a:latin typeface="楷体" panose="02010609060101010101" pitchFamily="49" charset="-122"/>
                <a:ea typeface="楷体" panose="02010609060101010101" pitchFamily="49" charset="-122"/>
              </a:rPr>
              <a:t>不再是从经济角度来说的世界头号国家，超群的世界强国，也不再仅仅有两个超级大国，</a:t>
            </a:r>
            <a:r>
              <a:rPr lang="zh-CN" altLang="en-US" sz="3200" b="1" smtClean="0">
                <a:latin typeface="楷体" panose="02010609060101010101" pitchFamily="49" charset="-122"/>
                <a:ea typeface="楷体" panose="02010609060101010101" pitchFamily="49" charset="-122"/>
              </a:rPr>
              <a:t>当我们展望今后五年、十年或许十五年的时候，我们</a:t>
            </a:r>
            <a:r>
              <a:rPr lang="zh-CN" altLang="en-US" sz="3200" b="1">
                <a:latin typeface="楷体" panose="02010609060101010101" pitchFamily="49" charset="-122"/>
                <a:ea typeface="楷体" panose="02010609060101010101" pitchFamily="49" charset="-122"/>
              </a:rPr>
              <a:t>会看五个强大的超经济力量，它们是：美国、西欧、苏联</a:t>
            </a:r>
            <a:r>
              <a:rPr lang="zh-CN" altLang="en-US" sz="3200" b="1" smtClean="0">
                <a:latin typeface="楷体" panose="02010609060101010101" pitchFamily="49" charset="-122"/>
                <a:ea typeface="楷体" panose="02010609060101010101" pitchFamily="49" charset="-122"/>
              </a:rPr>
              <a:t>、大陆</a:t>
            </a:r>
            <a:r>
              <a:rPr lang="zh-CN" altLang="en-US" sz="3200" b="1">
                <a:latin typeface="楷体" panose="02010609060101010101" pitchFamily="49" charset="-122"/>
                <a:ea typeface="楷体" panose="02010609060101010101" pitchFamily="49" charset="-122"/>
              </a:rPr>
              <a:t>中国</a:t>
            </a:r>
            <a:r>
              <a:rPr lang="zh-CN" altLang="en-US" sz="3200" b="1" smtClean="0">
                <a:latin typeface="楷体" panose="02010609060101010101" pitchFamily="49" charset="-122"/>
                <a:ea typeface="楷体" panose="02010609060101010101" pitchFamily="49" charset="-122"/>
              </a:rPr>
              <a:t>，</a:t>
            </a:r>
            <a:r>
              <a:rPr lang="zh-CN" altLang="en-US" sz="3200" b="1">
                <a:latin typeface="楷体" panose="02010609060101010101" pitchFamily="49" charset="-122"/>
                <a:ea typeface="楷体" panose="02010609060101010101" pitchFamily="49" charset="-122"/>
              </a:rPr>
              <a:t>当然还有日本。</a:t>
            </a:r>
            <a:r>
              <a:rPr lang="en-US" altLang="zh-CN" sz="3200" b="1" smtClean="0">
                <a:latin typeface="楷体" panose="02010609060101010101" pitchFamily="49" charset="-122"/>
                <a:ea typeface="楷体" panose="02010609060101010101" pitchFamily="49" charset="-122"/>
              </a:rPr>
              <a:t>……</a:t>
            </a:r>
            <a:r>
              <a:rPr lang="zh-CN" altLang="en-US" sz="3200" b="1" smtClean="0">
                <a:latin typeface="楷体" panose="02010609060101010101" pitchFamily="49" charset="-122"/>
                <a:ea typeface="楷体" panose="02010609060101010101" pitchFamily="49" charset="-122"/>
              </a:rPr>
              <a:t>这</a:t>
            </a:r>
            <a:r>
              <a:rPr lang="zh-CN" altLang="en-US" sz="3200" b="1">
                <a:latin typeface="楷体" panose="02010609060101010101" pitchFamily="49" charset="-122"/>
                <a:ea typeface="楷体" panose="02010609060101010101" pitchFamily="49" charset="-122"/>
              </a:rPr>
              <a:t>意味着，同我们在第二次世界大战结束以后不久所处的地位相比，美国遇到我们连做梦也没有想到的那种挑战</a:t>
            </a:r>
            <a:r>
              <a:rPr lang="zh-CN" altLang="en-US" sz="3200" b="1" smtClean="0">
                <a:latin typeface="楷体" panose="02010609060101010101" pitchFamily="49" charset="-122"/>
                <a:ea typeface="楷体" panose="02010609060101010101" pitchFamily="49" charset="-122"/>
              </a:rPr>
              <a:t>。</a:t>
            </a:r>
            <a:endParaRPr lang="en-US" altLang="zh-CN" sz="3200" b="1" smtClean="0">
              <a:latin typeface="楷体" pitchFamily="49" charset="-122"/>
              <a:ea typeface="楷体" pitchFamily="49" charset="-122"/>
            </a:endParaRPr>
          </a:p>
          <a:p>
            <a:pPr indent="457200" algn="r">
              <a:lnSpc>
                <a:spcPct val="125000"/>
              </a:lnSpc>
            </a:pPr>
            <a:r>
              <a:rPr lang="en-US" altLang="zh-CN" sz="3200" b="1" smtClean="0">
                <a:latin typeface="楷体" panose="02010609060101010101" pitchFamily="49" charset="-122"/>
                <a:ea typeface="楷体" panose="02010609060101010101" pitchFamily="49" charset="-122"/>
              </a:rPr>
              <a:t>——</a:t>
            </a:r>
            <a:r>
              <a:rPr lang="zh-CN" altLang="en-US" sz="3200" b="1" smtClean="0">
                <a:latin typeface="楷体" panose="02010609060101010101" pitchFamily="49" charset="-122"/>
                <a:ea typeface="楷体" panose="02010609060101010101" pitchFamily="49" charset="-122"/>
              </a:rPr>
              <a:t>尼克松，</a:t>
            </a:r>
            <a:r>
              <a:rPr lang="en-US" altLang="zh-CN" sz="3200" b="1" smtClean="0">
                <a:latin typeface="楷体" panose="02010609060101010101" pitchFamily="49" charset="-122"/>
                <a:ea typeface="楷体" panose="02010609060101010101" pitchFamily="49" charset="-122"/>
              </a:rPr>
              <a:t>1971</a:t>
            </a:r>
            <a:r>
              <a:rPr lang="zh-CN" altLang="en-US" sz="3200" b="1" smtClean="0">
                <a:latin typeface="楷体" panose="02010609060101010101" pitchFamily="49" charset="-122"/>
                <a:ea typeface="楷体" panose="02010609060101010101" pitchFamily="49" charset="-122"/>
              </a:rPr>
              <a:t>年</a:t>
            </a:r>
            <a:endParaRPr lang="zh-CN" altLang="en-US" sz="3200" b="1">
              <a:latin typeface="楷体" pitchFamily="49" charset="-122"/>
              <a:ea typeface="楷体" pitchFamily="49" charset="-122"/>
            </a:endParaRPr>
          </a:p>
        </p:txBody>
      </p:sp>
      <p:sp>
        <p:nvSpPr>
          <p:cNvPr id="2" name="TextBox 1"/>
          <p:cNvSpPr txBox="1"/>
          <p:nvPr/>
        </p:nvSpPr>
        <p:spPr>
          <a:xfrm>
            <a:off x="336491" y="5200077"/>
            <a:ext cx="11232117" cy="666115"/>
          </a:xfrm>
          <a:prstGeom prst="rect">
            <a:avLst/>
          </a:prstGeom>
          <a:noFill/>
        </p:spPr>
        <p:txBody>
          <a:bodyPr wrap="square" rtlCol="0">
            <a:spAutoFit/>
          </a:bodyPr>
          <a:lstStyle/>
          <a:p>
            <a:r>
              <a:rPr lang="zh-CN" altLang="en-US" sz="3735" b="1"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多极化趋势出现，对美苏两极格局造成了有力冲击。</a:t>
            </a:r>
            <a:endParaRPr lang="zh-CN" altLang="en-US" sz="3735" b="1">
              <a:effectLst>
                <a:outerShdw blurRad="38100" dist="38100" dir="2700000" algn="tl">
                  <a:srgbClr val="000000">
                    <a:alpha val="43137"/>
                  </a:srgbClr>
                </a:outerShdw>
              </a:effectLst>
              <a:latin typeface="仿宋" pitchFamily="49" charset="-122"/>
              <a:ea typeface="仿宋"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0" y="0"/>
            <a:ext cx="8784299" cy="666115"/>
          </a:xfrm>
          <a:prstGeom prst="rect">
            <a:avLst/>
          </a:prstGeom>
          <a:solidFill>
            <a:schemeClr val="accent6">
              <a:lumMod val="50000"/>
            </a:schemeClr>
          </a:solidFill>
          <a:ln>
            <a:solidFill>
              <a:schemeClr val="tx1">
                <a:lumMod val="75000"/>
                <a:lumOff val="25000"/>
              </a:schemeClr>
            </a:solidFill>
          </a:ln>
        </p:spPr>
        <p:txBody>
          <a:bodyPr wrap="square">
            <a:spAutoFit/>
          </a:bodyPr>
          <a:lstStyle/>
          <a:p>
            <a:r>
              <a:rPr lang="zh-CN" altLang="zh-CN" sz="3735" b="1">
                <a:latin typeface="+mn-ea"/>
              </a:rPr>
              <a:t>三、两极格局的瓦解</a:t>
            </a:r>
            <a:r>
              <a:rPr lang="zh-CN" altLang="zh-CN" sz="3735" b="1" smtClean="0">
                <a:latin typeface="+mn-ea"/>
              </a:rPr>
              <a:t>（八九十年代</a:t>
            </a:r>
            <a:r>
              <a:rPr lang="zh-CN" altLang="zh-CN" sz="3735" b="1">
                <a:latin typeface="+mn-ea"/>
              </a:rPr>
              <a:t>之交）</a:t>
            </a:r>
            <a:endParaRPr lang="zh-CN" altLang="zh-CN" sz="3735">
              <a:latin typeface="+mn-ea"/>
            </a:endParaRPr>
          </a:p>
        </p:txBody>
      </p:sp>
      <p:sp>
        <p:nvSpPr>
          <p:cNvPr id="3" name="矩形 2"/>
          <p:cNvSpPr/>
          <p:nvPr/>
        </p:nvSpPr>
        <p:spPr>
          <a:xfrm>
            <a:off x="335360" y="1028733"/>
            <a:ext cx="11521280" cy="2297430"/>
          </a:xfrm>
          <a:prstGeom prst="rect">
            <a:avLst/>
          </a:prstGeom>
        </p:spPr>
        <p:txBody>
          <a:bodyPr wrap="square">
            <a:spAutoFit/>
          </a:bodyPr>
          <a:lstStyle/>
          <a:p>
            <a:pPr>
              <a:spcAft>
                <a:spcPts val="600"/>
              </a:spcAft>
            </a:pPr>
            <a:r>
              <a:rPr lang="en-US" altLang="zh-CN" sz="3735" b="1" smtClean="0">
                <a:latin typeface="+mn-ea"/>
              </a:rPr>
              <a:t>1</a:t>
            </a:r>
            <a:r>
              <a:rPr lang="zh-CN" altLang="en-US" sz="3735" b="1" smtClean="0">
                <a:latin typeface="+mn-ea"/>
              </a:rPr>
              <a:t>、冷战变化：</a:t>
            </a:r>
            <a:endParaRPr lang="en-US" altLang="zh-CN" sz="3735" b="1" smtClean="0">
              <a:latin typeface="+mn-ea"/>
            </a:endParaRPr>
          </a:p>
          <a:p>
            <a:pPr>
              <a:spcAft>
                <a:spcPts val="600"/>
              </a:spcAft>
            </a:pPr>
            <a:r>
              <a:rPr lang="en-US" altLang="zh-CN" sz="3200" smtClean="0">
                <a:latin typeface="+mn-ea"/>
                <a:sym typeface="+mn-ea"/>
              </a:rPr>
              <a:t>1979</a:t>
            </a:r>
            <a:r>
              <a:rPr lang="zh-CN" altLang="en-US" sz="3200" smtClean="0">
                <a:latin typeface="+mn-ea"/>
                <a:sym typeface="+mn-ea"/>
              </a:rPr>
              <a:t>苏联入侵阿富汗，</a:t>
            </a:r>
            <a:r>
              <a:rPr lang="zh-CN" altLang="zh-CN" sz="3200" smtClean="0">
                <a:latin typeface="+mn-ea"/>
                <a:sym typeface="+mn-ea"/>
              </a:rPr>
              <a:t>美国</a:t>
            </a:r>
            <a:r>
              <a:rPr lang="zh-CN" altLang="zh-CN" sz="3200">
                <a:latin typeface="+mn-ea"/>
                <a:sym typeface="+mn-ea"/>
              </a:rPr>
              <a:t>再次加强对苏联的遏制</a:t>
            </a:r>
            <a:r>
              <a:rPr lang="zh-CN" altLang="zh-CN" sz="3200" smtClean="0">
                <a:latin typeface="+mn-ea"/>
                <a:sym typeface="+mn-ea"/>
              </a:rPr>
              <a:t>，大</a:t>
            </a:r>
            <a:r>
              <a:rPr lang="zh-CN" altLang="zh-CN" sz="3200">
                <a:latin typeface="+mn-ea"/>
                <a:sym typeface="+mn-ea"/>
              </a:rPr>
              <a:t>搞军备竞赛，企图拖垮苏联。</a:t>
            </a:r>
            <a:endParaRPr lang="zh-CN" altLang="zh-CN" sz="3200">
              <a:latin typeface="+mn-ea"/>
            </a:endParaRPr>
          </a:p>
          <a:p>
            <a:pPr>
              <a:spcAft>
                <a:spcPts val="600"/>
              </a:spcAft>
            </a:pPr>
            <a:endParaRPr lang="zh-CN" altLang="zh-CN" sz="3200">
              <a:latin typeface="+mn-ea"/>
            </a:endParaRPr>
          </a:p>
        </p:txBody>
      </p:sp>
      <p:pic>
        <p:nvPicPr>
          <p:cNvPr id="1030" name="Picture 6" descr="http://03.imgmini.eastday.com/mobile/20170805/8c29dc7256b93d54eb9b1334364b552e.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43933" y="2660915"/>
            <a:ext cx="7275789" cy="384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5" name="Picture 3" descr="H:\直播课\18\图片\a044ad345982b2b7999d2ae731adcbef76099b96.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18610" y="843280"/>
            <a:ext cx="7800340" cy="524827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直播课\18\图片\4266609_852936.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865" y="843280"/>
            <a:ext cx="4043045" cy="53244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102855" y="6167597"/>
            <a:ext cx="9890121" cy="501650"/>
          </a:xfrm>
          <a:prstGeom prst="rect">
            <a:avLst/>
          </a:prstGeom>
          <a:noFill/>
        </p:spPr>
        <p:txBody>
          <a:bodyPr wrap="square" rtlCol="0">
            <a:spAutoFit/>
          </a:bodyPr>
          <a:lstStyle/>
          <a:p>
            <a:r>
              <a:rPr lang="en-US" altLang="zh-CN" sz="2665" smtClean="0">
                <a:latin typeface="仿宋" panose="02010609060101010101" pitchFamily="49" charset="-122"/>
                <a:ea typeface="仿宋" panose="02010609060101010101" pitchFamily="49" charset="-122"/>
              </a:rPr>
              <a:t>1983</a:t>
            </a:r>
            <a:r>
              <a:rPr lang="zh-CN" altLang="en-US" sz="2665" smtClean="0">
                <a:latin typeface="仿宋" panose="02010609060101010101" pitchFamily="49" charset="-122"/>
                <a:ea typeface="仿宋" panose="02010609060101010101" pitchFamily="49" charset="-122"/>
              </a:rPr>
              <a:t>年美国总统里根提出“战略防御计划”即“星球大战计划”</a:t>
            </a:r>
            <a:endParaRPr lang="zh-CN" altLang="en-US" sz="2665">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41825" y="86476"/>
            <a:ext cx="11521280" cy="583565"/>
          </a:xfrm>
          <a:prstGeom prst="rect">
            <a:avLst/>
          </a:prstGeom>
        </p:spPr>
        <p:txBody>
          <a:bodyPr wrap="square">
            <a:spAutoFit/>
          </a:bodyPr>
          <a:lstStyle/>
          <a:p>
            <a:r>
              <a:rPr lang="en-US" altLang="zh-CN" sz="3200" smtClean="0">
                <a:latin typeface="+mn-ea"/>
              </a:rPr>
              <a:t>1985</a:t>
            </a:r>
            <a:r>
              <a:rPr lang="zh-CN" altLang="zh-CN" sz="3200">
                <a:latin typeface="+mn-ea"/>
              </a:rPr>
              <a:t>年后，美苏关系走向缓和，苏联实行战略收缩。</a:t>
            </a:r>
          </a:p>
        </p:txBody>
      </p:sp>
      <p:pic>
        <p:nvPicPr>
          <p:cNvPr id="1028" name="Picture 4" descr="http://news.youth.cn/gj/201708/W020170823269213214902.jpg"/>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7264" y="3846724"/>
            <a:ext cx="4796796" cy="26109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623392" y="6387933"/>
            <a:ext cx="4984541" cy="501650"/>
          </a:xfrm>
          <a:prstGeom prst="rect">
            <a:avLst/>
          </a:prstGeom>
          <a:noFill/>
        </p:spPr>
        <p:txBody>
          <a:bodyPr wrap="square" rtlCol="0">
            <a:spAutoFit/>
          </a:bodyPr>
          <a:lstStyle/>
          <a:p>
            <a:pPr algn="ctr"/>
            <a:r>
              <a:rPr lang="en-US" altLang="zh-CN" sz="2665" smtClean="0">
                <a:latin typeface="仿宋" panose="02010609060101010101" pitchFamily="49" charset="-122"/>
                <a:ea typeface="仿宋" panose="02010609060101010101" pitchFamily="49" charset="-122"/>
              </a:rPr>
              <a:t>1989</a:t>
            </a:r>
            <a:r>
              <a:rPr lang="zh-CN" altLang="en-US" sz="2665" smtClean="0">
                <a:latin typeface="仿宋" panose="02010609060101010101" pitchFamily="49" charset="-122"/>
                <a:ea typeface="仿宋" panose="02010609060101010101" pitchFamily="49" charset="-122"/>
              </a:rPr>
              <a:t>年苏军撤离阿富汗</a:t>
            </a:r>
            <a:endParaRPr lang="zh-CN" altLang="en-US" sz="2665">
              <a:latin typeface="仿宋" panose="02010609060101010101" pitchFamily="49" charset="-122"/>
              <a:ea typeface="仿宋" panose="02010609060101010101" pitchFamily="49" charset="-122"/>
            </a:endParaRPr>
          </a:p>
        </p:txBody>
      </p:sp>
      <p:sp>
        <p:nvSpPr>
          <p:cNvPr id="6" name="文本框 4"/>
          <p:cNvSpPr txBox="1"/>
          <p:nvPr/>
        </p:nvSpPr>
        <p:spPr>
          <a:xfrm>
            <a:off x="284984" y="3297835"/>
            <a:ext cx="5846003" cy="501650"/>
          </a:xfrm>
          <a:prstGeom prst="rect">
            <a:avLst/>
          </a:prstGeom>
          <a:noFill/>
        </p:spPr>
        <p:txBody>
          <a:bodyPr wrap="square" rtlCol="0">
            <a:spAutoFit/>
          </a:bodyPr>
          <a:lstStyle/>
          <a:p>
            <a:pPr algn="ctr"/>
            <a:r>
              <a:rPr lang="en-US" altLang="zh-CN" sz="2665" smtClean="0">
                <a:latin typeface="仿宋" panose="02010609060101010101" pitchFamily="49" charset="-122"/>
                <a:ea typeface="仿宋" panose="02010609060101010101" pitchFamily="49" charset="-122"/>
              </a:rPr>
              <a:t>1987</a:t>
            </a:r>
            <a:r>
              <a:rPr lang="zh-CN" altLang="en-US" sz="2665" smtClean="0">
                <a:latin typeface="仿宋" panose="02010609060101010101" pitchFamily="49" charset="-122"/>
                <a:ea typeface="仿宋" panose="02010609060101010101" pitchFamily="49" charset="-122"/>
              </a:rPr>
              <a:t>年签署</a:t>
            </a:r>
            <a:r>
              <a:rPr lang="en-US" altLang="zh-CN" sz="2665" smtClean="0">
                <a:latin typeface="仿宋" panose="02010609060101010101" pitchFamily="49" charset="-122"/>
                <a:ea typeface="仿宋" panose="02010609060101010101" pitchFamily="49" charset="-122"/>
              </a:rPr>
              <a:t>《</a:t>
            </a:r>
            <a:r>
              <a:rPr lang="zh-CN" altLang="en-US" sz="2665" smtClean="0">
                <a:latin typeface="仿宋" panose="02010609060101010101" pitchFamily="49" charset="-122"/>
                <a:ea typeface="仿宋" panose="02010609060101010101" pitchFamily="49" charset="-122"/>
              </a:rPr>
              <a:t>消除中程导弹条约</a:t>
            </a:r>
            <a:r>
              <a:rPr lang="en-US" altLang="zh-CN" sz="2665" smtClean="0">
                <a:latin typeface="仿宋" panose="02010609060101010101" pitchFamily="49" charset="-122"/>
                <a:ea typeface="仿宋" panose="02010609060101010101" pitchFamily="49" charset="-122"/>
              </a:rPr>
              <a:t>》</a:t>
            </a:r>
            <a:endParaRPr lang="zh-CN" altLang="en-US" sz="2665">
              <a:latin typeface="仿宋" panose="02010609060101010101" pitchFamily="49" charset="-122"/>
              <a:ea typeface="仿宋" panose="02010609060101010101" pitchFamily="49" charset="-122"/>
            </a:endParaRPr>
          </a:p>
        </p:txBody>
      </p:sp>
      <p:pic>
        <p:nvPicPr>
          <p:cNvPr id="9218" name="Picture 2" descr="H:\直播课\18\图片\W020190802412582182439.jpg"/>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7116" y="858421"/>
            <a:ext cx="4717089" cy="252448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直播课\18\图片\dsj22 (1).jpg"/>
          <p:cNvPicPr>
            <a:picLocks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672064" y="3831315"/>
            <a:ext cx="4694301" cy="262634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440149" y="6379025"/>
            <a:ext cx="5462387" cy="501650"/>
          </a:xfrm>
          <a:prstGeom prst="rect">
            <a:avLst/>
          </a:prstGeom>
          <a:noFill/>
        </p:spPr>
        <p:txBody>
          <a:bodyPr wrap="square" rtlCol="0">
            <a:spAutoFit/>
          </a:bodyPr>
          <a:lstStyle/>
          <a:p>
            <a:r>
              <a:rPr lang="en-US" altLang="zh-CN" sz="2665" smtClean="0">
                <a:latin typeface="仿宋" panose="02010609060101010101" pitchFamily="49" charset="-122"/>
                <a:ea typeface="仿宋" panose="02010609060101010101" pitchFamily="49" charset="-122"/>
              </a:rPr>
              <a:t>1989</a:t>
            </a:r>
            <a:r>
              <a:rPr lang="zh-CN" altLang="en-US" sz="2665" smtClean="0">
                <a:latin typeface="仿宋" panose="02010609060101010101" pitchFamily="49" charset="-122"/>
                <a:ea typeface="仿宋" panose="02010609060101010101" pitchFamily="49" charset="-122"/>
              </a:rPr>
              <a:t>年戈尔巴乔夫访华</a:t>
            </a:r>
            <a:endParaRPr lang="zh-CN" altLang="en-US" sz="2665">
              <a:latin typeface="仿宋" panose="02010609060101010101" pitchFamily="49" charset="-122"/>
              <a:ea typeface="仿宋" panose="02010609060101010101" pitchFamily="49" charset="-122"/>
            </a:endParaRPr>
          </a:p>
        </p:txBody>
      </p:sp>
      <p:pic>
        <p:nvPicPr>
          <p:cNvPr id="9221" name="Picture 5" descr="H:\直播课\18\图片\c75c10385343fbf2a01336e2f3daa38664388f5a.png"/>
          <p:cNvPicPr>
            <a:picLocks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71464" y="858905"/>
            <a:ext cx="4694301" cy="252448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468375" y="3297835"/>
            <a:ext cx="3307257" cy="501650"/>
          </a:xfrm>
          <a:prstGeom prst="rect">
            <a:avLst/>
          </a:prstGeom>
          <a:noFill/>
        </p:spPr>
        <p:txBody>
          <a:bodyPr wrap="square" rtlCol="0">
            <a:spAutoFit/>
          </a:bodyPr>
          <a:lstStyle/>
          <a:p>
            <a:r>
              <a:rPr lang="en-US" altLang="zh-CN" sz="2665" smtClean="0">
                <a:latin typeface="仿宋" panose="02010609060101010101" pitchFamily="49" charset="-122"/>
                <a:ea typeface="仿宋" panose="02010609060101010101" pitchFamily="49" charset="-122"/>
              </a:rPr>
              <a:t>1991</a:t>
            </a:r>
            <a:r>
              <a:rPr lang="zh-CN" altLang="en-US" sz="2665" smtClean="0">
                <a:latin typeface="仿宋" panose="02010609060101010101" pitchFamily="49" charset="-122"/>
                <a:ea typeface="仿宋" panose="02010609060101010101" pitchFamily="49" charset="-122"/>
              </a:rPr>
              <a:t>年美苏核裁军</a:t>
            </a:r>
            <a:endParaRPr lang="zh-CN" altLang="en-US" sz="2665">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5360" y="260648"/>
            <a:ext cx="11521280" cy="1938020"/>
          </a:xfrm>
          <a:prstGeom prst="rect">
            <a:avLst/>
          </a:prstGeom>
        </p:spPr>
        <p:txBody>
          <a:bodyPr wrap="square">
            <a:spAutoFit/>
          </a:bodyPr>
          <a:lstStyle/>
          <a:p>
            <a:pPr>
              <a:lnSpc>
                <a:spcPct val="125000"/>
              </a:lnSpc>
            </a:pPr>
            <a:r>
              <a:rPr lang="en-US" altLang="zh-CN" sz="3200" b="1" smtClean="0">
                <a:latin typeface="+mn-ea"/>
              </a:rPr>
              <a:t>2</a:t>
            </a:r>
            <a:r>
              <a:rPr lang="zh-CN" altLang="en-US" sz="3200" b="1" smtClean="0">
                <a:latin typeface="+mn-ea"/>
              </a:rPr>
              <a:t>、两极格局的瓦解（</a:t>
            </a:r>
            <a:r>
              <a:rPr lang="en-US" altLang="zh-CN" sz="3200" b="1" smtClean="0">
                <a:latin typeface="+mn-ea"/>
              </a:rPr>
              <a:t>1991</a:t>
            </a:r>
            <a:r>
              <a:rPr lang="zh-CN" altLang="en-US" sz="3200" b="1">
                <a:latin typeface="+mn-ea"/>
              </a:rPr>
              <a:t>年）</a:t>
            </a:r>
            <a:endParaRPr lang="en-US" altLang="zh-CN" sz="3200" b="1" smtClean="0">
              <a:latin typeface="+mn-ea"/>
            </a:endParaRPr>
          </a:p>
          <a:p>
            <a:pPr>
              <a:lnSpc>
                <a:spcPct val="125000"/>
              </a:lnSpc>
            </a:pPr>
            <a:r>
              <a:rPr lang="zh-CN" altLang="en-US" sz="3200" smtClean="0">
                <a:latin typeface="+mn-ea"/>
              </a:rPr>
              <a:t>表现：苏联外有“和平演变”，</a:t>
            </a:r>
            <a:r>
              <a:rPr lang="zh-CN" altLang="zh-CN" sz="3200" smtClean="0">
                <a:latin typeface="+mn-ea"/>
              </a:rPr>
              <a:t>国内</a:t>
            </a:r>
            <a:r>
              <a:rPr lang="zh-CN" altLang="zh-CN" sz="3200">
                <a:latin typeface="+mn-ea"/>
              </a:rPr>
              <a:t>改革背离社会主义方向，放弃共产党的领导地位，最终形成东欧剧变、苏联解体的局面。</a:t>
            </a:r>
          </a:p>
        </p:txBody>
      </p:sp>
      <p:sp>
        <p:nvSpPr>
          <p:cNvPr id="7" name="文本框 4"/>
          <p:cNvSpPr txBox="1"/>
          <p:nvPr/>
        </p:nvSpPr>
        <p:spPr>
          <a:xfrm>
            <a:off x="690569" y="5447629"/>
            <a:ext cx="4324323" cy="501650"/>
          </a:xfrm>
          <a:prstGeom prst="rect">
            <a:avLst/>
          </a:prstGeom>
          <a:noFill/>
        </p:spPr>
        <p:txBody>
          <a:bodyPr wrap="square" rtlCol="0">
            <a:spAutoFit/>
          </a:bodyPr>
          <a:lstStyle/>
          <a:p>
            <a:pPr algn="ctr"/>
            <a:r>
              <a:rPr lang="zh-CN" altLang="en-US" sz="2665" smtClean="0">
                <a:latin typeface="仿宋" panose="02010609060101010101" pitchFamily="49" charset="-122"/>
                <a:ea typeface="仿宋" panose="02010609060101010101" pitchFamily="49" charset="-122"/>
              </a:rPr>
              <a:t>拆毁柏林墙</a:t>
            </a:r>
            <a:endParaRPr lang="zh-CN" altLang="en-US" sz="2665">
              <a:latin typeface="仿宋" panose="02010609060101010101" pitchFamily="49" charset="-122"/>
              <a:ea typeface="仿宋" panose="02010609060101010101" pitchFamily="49" charset="-122"/>
            </a:endParaRPr>
          </a:p>
        </p:txBody>
      </p:sp>
      <p:sp>
        <p:nvSpPr>
          <p:cNvPr id="8" name="文本框 4"/>
          <p:cNvSpPr txBox="1"/>
          <p:nvPr/>
        </p:nvSpPr>
        <p:spPr>
          <a:xfrm>
            <a:off x="6576053" y="5400943"/>
            <a:ext cx="3648405" cy="501650"/>
          </a:xfrm>
          <a:prstGeom prst="rect">
            <a:avLst/>
          </a:prstGeom>
          <a:noFill/>
        </p:spPr>
        <p:txBody>
          <a:bodyPr wrap="square" rtlCol="0">
            <a:spAutoFit/>
          </a:bodyPr>
          <a:lstStyle/>
          <a:p>
            <a:pPr algn="ctr"/>
            <a:r>
              <a:rPr lang="zh-CN" altLang="en-US" sz="2665" smtClean="0">
                <a:latin typeface="仿宋" panose="02010609060101010101" pitchFamily="49" charset="-122"/>
                <a:ea typeface="仿宋" panose="02010609060101010101" pitchFamily="49" charset="-122"/>
              </a:rPr>
              <a:t>苏联解体</a:t>
            </a:r>
            <a:endParaRPr lang="zh-CN" altLang="en-US" sz="2665">
              <a:latin typeface="仿宋" panose="02010609060101010101" pitchFamily="49" charset="-122"/>
              <a:ea typeface="仿宋" panose="02010609060101010101" pitchFamily="49" charset="-122"/>
            </a:endParaRPr>
          </a:p>
        </p:txBody>
      </p:sp>
      <p:sp>
        <p:nvSpPr>
          <p:cNvPr id="3" name="TextBox 2"/>
          <p:cNvSpPr txBox="1"/>
          <p:nvPr/>
        </p:nvSpPr>
        <p:spPr>
          <a:xfrm>
            <a:off x="347283" y="5981111"/>
            <a:ext cx="11509356" cy="583565"/>
          </a:xfrm>
          <a:prstGeom prst="rect">
            <a:avLst/>
          </a:prstGeom>
          <a:noFill/>
        </p:spPr>
        <p:txBody>
          <a:bodyPr wrap="square" rtlCol="0">
            <a:spAutoFit/>
          </a:bodyPr>
          <a:lstStyle/>
          <a:p>
            <a:r>
              <a:rPr lang="zh-CN" altLang="en-US" sz="3200" smtClean="0"/>
              <a:t>影响：两极格局崩溃，冷战结束，世界多极化趋势不可逆转。</a:t>
            </a:r>
            <a:endParaRPr lang="zh-CN" altLang="en-US" sz="3200"/>
          </a:p>
        </p:txBody>
      </p:sp>
      <p:pic>
        <p:nvPicPr>
          <p:cNvPr id="12290" name="Picture 2" descr="H:\直播课\18\图片\c7510c66e8be4266bff7de49022016e2.jpeg"/>
          <p:cNvPicPr>
            <a:picLocks noChangeAspect="1" noChangeArrowheads="1"/>
          </p:cNvPicPr>
          <p:nvPr/>
        </p:nvPicPr>
        <p:blipFill>
          <a:blip r:embed="rId2">
            <a:extLst>
              <a:ext uri="{28A0092B-C50C-407E-A947-70E740481C1C}">
                <a14:useLocalDpi xmlns:a14="http://schemas.microsoft.com/office/drawing/2010/main" val="0"/>
              </a:ext>
            </a:extLst>
          </a:blip>
          <a:srcRect b="5676"/>
          <a:stretch>
            <a:fillRect/>
          </a:stretch>
        </p:blipFill>
        <p:spPr bwMode="auto">
          <a:xfrm>
            <a:off x="690569" y="2372883"/>
            <a:ext cx="4880923" cy="306443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直播课\18\图片\4eb56c844e999dc3db62c53f55b016dd.jpe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07968" y="2372883"/>
            <a:ext cx="5720273" cy="30644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623392" y="356657"/>
            <a:ext cx="6816757" cy="583565"/>
          </a:xfrm>
          <a:prstGeom prst="rect">
            <a:avLst/>
          </a:prstGeom>
          <a:noFill/>
        </p:spPr>
        <p:txBody>
          <a:bodyPr wrap="square" rtlCol="0">
            <a:spAutoFit/>
          </a:bodyPr>
          <a:lstStyle/>
          <a:p>
            <a:r>
              <a:rPr lang="zh-CN" altLang="en-US" sz="3200" b="1" smtClean="0">
                <a:latin typeface="仿宋" panose="02010609060101010101" pitchFamily="49" charset="-122"/>
                <a:ea typeface="仿宋" panose="02010609060101010101" pitchFamily="49" charset="-122"/>
              </a:rPr>
              <a:t>冷战和两极争霸带给了世界什么？</a:t>
            </a:r>
            <a:endParaRPr lang="zh-CN" altLang="en-US" sz="3200" b="1">
              <a:latin typeface="仿宋" panose="02010609060101010101" pitchFamily="49" charset="-122"/>
              <a:ea typeface="仿宋" panose="02010609060101010101" pitchFamily="49" charset="-122"/>
            </a:endParaRPr>
          </a:p>
        </p:txBody>
      </p:sp>
      <p:pic>
        <p:nvPicPr>
          <p:cNvPr id="14340" name="Picture 4" descr="H:\直播课\18\图片\edb4468f0ae9481a8f07039fa4b9d25e.jpeg"/>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87488" y="1274956"/>
            <a:ext cx="8872213" cy="4874828"/>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H:\直播课\18\图片\A66905543FEA56CD347A4833195ECA5F5EBAD128_w400_h300.jpg"/>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84047" y="1287281"/>
            <a:ext cx="8860961" cy="486250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直播课\18\图片\98bf-fypsqiz6308873.jpg"/>
          <p:cNvPicPr>
            <a:picLocks noChangeArrowheads="1"/>
          </p:cNvPicPr>
          <p:nvPr/>
        </p:nvPicPr>
        <p:blipFill>
          <a:blip r:embed="rId4">
            <a:extLst>
              <a:ext uri="{28A0092B-C50C-407E-A947-70E740481C1C}">
                <a14:useLocalDpi xmlns:a14="http://schemas.microsoft.com/office/drawing/2010/main" val="0"/>
              </a:ext>
            </a:extLst>
          </a:blip>
          <a:srcRect l="436"/>
          <a:stretch>
            <a:fillRect/>
          </a:stretch>
        </p:blipFill>
        <p:spPr bwMode="auto">
          <a:xfrm>
            <a:off x="1427725" y="1284879"/>
            <a:ext cx="8917283" cy="4896544"/>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464836" y="1274956"/>
            <a:ext cx="8917516"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4" name="Picture 8" descr="H:\直播课\18\图片\u=3635483109,3390724162&amp;fm=26&amp;gp=0.jpg"/>
          <p:cNvPicPr>
            <a:picLocks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464136" y="1302235"/>
            <a:ext cx="8918215" cy="4847548"/>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H:\直播课\18\图片\u=2048041283,3091359635&amp;fm=26&amp;gp=0.jpg"/>
          <p:cNvPicPr>
            <a:picLocks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440577" y="1274956"/>
            <a:ext cx="8941773" cy="4902200"/>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H:\直播课\18\图片\u=2503182421,1959188045&amp;fm=26&amp;gp=0.jpg"/>
          <p:cNvPicPr>
            <a:picLocks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427725" y="1302235"/>
            <a:ext cx="8931976" cy="4879188"/>
          </a:xfrm>
          <a:prstGeom prst="rect">
            <a:avLst/>
          </a:prstGeom>
          <a:noFill/>
          <a:extLst>
            <a:ext uri="{909E8E84-426E-40DD-AFC4-6F175D3DCCD1}">
              <a14:hiddenFill xmlns:a14="http://schemas.microsoft.com/office/drawing/2010/main">
                <a:solidFill>
                  <a:srgbClr val="FFFFFF"/>
                </a:solidFill>
              </a14:hiddenFill>
            </a:ext>
          </a:extLst>
        </p:spPr>
      </p:pic>
      <p:pic>
        <p:nvPicPr>
          <p:cNvPr id="14347" name="Picture 11" descr="H:\直播课\18\图片\201704171000071788.png"/>
          <p:cNvPicPr>
            <a:picLocks noChangeArrowheads="1"/>
          </p:cNvPicPr>
          <p:nvPr/>
        </p:nvPicPr>
        <p:blipFill>
          <a:blip r:embed="rId9">
            <a:extLst>
              <a:ext uri="{28A0092B-C50C-407E-A947-70E740481C1C}">
                <a14:useLocalDpi xmlns:a14="http://schemas.microsoft.com/office/drawing/2010/main" val="0"/>
              </a:ext>
            </a:extLst>
          </a:blip>
          <a:srcRect t="9711" b="3776"/>
          <a:stretch>
            <a:fillRect/>
          </a:stretch>
        </p:blipFill>
        <p:spPr bwMode="auto">
          <a:xfrm>
            <a:off x="1464135" y="1274957"/>
            <a:ext cx="8918215" cy="4906467"/>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直播课\18\图片\bf5422c23e73414b83f5e76ee33cbe28.jpeg"/>
          <p:cNvPicPr>
            <a:picLocks noChangeArrowheads="1"/>
          </p:cNvPicPr>
          <p:nvPr/>
        </p:nvPicPr>
        <p:blipFill>
          <a:blip r:embed="rId10">
            <a:extLst>
              <a:ext uri="{28A0092B-C50C-407E-A947-70E740481C1C}">
                <a14:useLocalDpi xmlns:a14="http://schemas.microsoft.com/office/drawing/2010/main" val="0"/>
              </a:ext>
            </a:extLst>
          </a:blip>
          <a:srcRect b="9173"/>
          <a:stretch>
            <a:fillRect/>
          </a:stretch>
        </p:blipFill>
        <p:spPr bwMode="auto">
          <a:xfrm>
            <a:off x="1429848" y="1302235"/>
            <a:ext cx="8929852" cy="4879189"/>
          </a:xfrm>
          <a:prstGeom prst="rect">
            <a:avLst/>
          </a:prstGeom>
          <a:noFill/>
          <a:extLst>
            <a:ext uri="{909E8E84-426E-40DD-AFC4-6F175D3DCCD1}">
              <a14:hiddenFill xmlns:a14="http://schemas.microsoft.com/office/drawing/2010/main">
                <a:solidFill>
                  <a:srgbClr val="FFFFFF"/>
                </a:solidFill>
              </a14:hiddenFill>
            </a:ext>
          </a:extLst>
        </p:spPr>
      </p:pic>
      <p:pic>
        <p:nvPicPr>
          <p:cNvPr id="14349" name="Picture 13" descr="H:\直播课\18\图片\14300000491308127363037622410.jpg"/>
          <p:cNvPicPr>
            <a:picLocks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1467860" y="1302235"/>
            <a:ext cx="8914492" cy="4847548"/>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H:\直播课\18\图片\963ee78e8e1f7b452eff9874b472407d994e0e181d30c-wkRrdt_fw658.jpg"/>
          <p:cNvPicPr>
            <a:picLocks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1440576" y="1271191"/>
            <a:ext cx="8941775" cy="4910233"/>
          </a:xfrm>
          <a:prstGeom prst="rect">
            <a:avLst/>
          </a:prstGeom>
          <a:noFill/>
          <a:extLst>
            <a:ext uri="{909E8E84-426E-40DD-AFC4-6F175D3DCCD1}">
              <a14:hiddenFill xmlns:a14="http://schemas.microsoft.com/office/drawing/2010/main">
                <a:solidFill>
                  <a:srgbClr val="FFFFFF"/>
                </a:solidFill>
              </a14:hiddenFill>
            </a:ext>
          </a:extLst>
        </p:spPr>
      </p:pic>
      <p:pic>
        <p:nvPicPr>
          <p:cNvPr id="14351" name="Picture 15" descr="H:\直播课\18\图片\8f4e8694a4c27d1e2266716813d5ad6edcc4384f.jpg"/>
          <p:cNvPicPr>
            <a:picLocks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1464133" y="1271191"/>
            <a:ext cx="8918217" cy="4910233"/>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descr="H:\直播课\18\图片\u=3644935797,3455061612&amp;fm=26&amp;gp=0.jpg"/>
          <p:cNvPicPr>
            <a:picLocks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1464835" y="1282476"/>
            <a:ext cx="8917516" cy="4894680"/>
          </a:xfrm>
          <a:prstGeom prst="rect">
            <a:avLst/>
          </a:prstGeom>
          <a:noFill/>
          <a:extLst>
            <a:ext uri="{909E8E84-426E-40DD-AFC4-6F175D3DCCD1}">
              <a14:hiddenFill xmlns:a14="http://schemas.microsoft.com/office/drawing/2010/main">
                <a:solidFill>
                  <a:srgbClr val="FFFFFF"/>
                </a:solidFill>
              </a14:hiddenFill>
            </a:ext>
          </a:extLst>
        </p:spPr>
      </p:pic>
      <p:pic>
        <p:nvPicPr>
          <p:cNvPr id="14353" name="Picture 17" descr="H:\直播课\18\图片\591989.jpg"/>
          <p:cNvPicPr>
            <a:picLocks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1464136" y="1287280"/>
            <a:ext cx="8918213" cy="4894143"/>
          </a:xfrm>
          <a:prstGeom prst="rect">
            <a:avLst/>
          </a:prstGeom>
          <a:noFill/>
          <a:extLst>
            <a:ext uri="{909E8E84-426E-40DD-AFC4-6F175D3DCCD1}">
              <a14:hiddenFill xmlns:a14="http://schemas.microsoft.com/office/drawing/2010/main">
                <a:solidFill>
                  <a:srgbClr val="FFFFFF"/>
                </a:solidFill>
              </a14:hiddenFill>
            </a:ext>
          </a:extLst>
        </p:spPr>
      </p:pic>
      <p:pic>
        <p:nvPicPr>
          <p:cNvPr id="14354" name="Picture 18" descr="H:\直播课\18\图片\924e-fysqfni0285174.jpg"/>
          <p:cNvPicPr>
            <a:picLocks noChangeArrowheads="1"/>
          </p:cNvPicPr>
          <p:nvPr/>
        </p:nvPicPr>
        <p:blipFill>
          <a:blip r:embed="rId16">
            <a:extLst>
              <a:ext uri="{28A0092B-C50C-407E-A947-70E740481C1C}">
                <a14:useLocalDpi xmlns:a14="http://schemas.microsoft.com/office/drawing/2010/main" val="0"/>
              </a:ext>
            </a:extLst>
          </a:blip>
          <a:srcRect b="7397"/>
          <a:stretch>
            <a:fillRect/>
          </a:stretch>
        </p:blipFill>
        <p:spPr bwMode="auto">
          <a:xfrm>
            <a:off x="1427725" y="1287281"/>
            <a:ext cx="8954627" cy="4894143"/>
          </a:xfrm>
          <a:prstGeom prst="rect">
            <a:avLst/>
          </a:prstGeom>
          <a:noFill/>
          <a:extLst>
            <a:ext uri="{909E8E84-426E-40DD-AFC4-6F175D3DCCD1}">
              <a14:hiddenFill xmlns:a14="http://schemas.microsoft.com/office/drawing/2010/main">
                <a:solidFill>
                  <a:srgbClr val="FFFFFF"/>
                </a:solidFill>
              </a14:hiddenFill>
            </a:ext>
          </a:extLst>
        </p:spPr>
      </p:pic>
      <p:pic>
        <p:nvPicPr>
          <p:cNvPr id="14355" name="Picture 19" descr="H:\直播课\18\图片\3b9bc9419c764d11a75d9eeb6786b25e.jpeg"/>
          <p:cNvPicPr>
            <a:picLocks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1421085" y="1259255"/>
            <a:ext cx="8961263" cy="4922171"/>
          </a:xfrm>
          <a:prstGeom prst="rect">
            <a:avLst/>
          </a:prstGeom>
          <a:noFill/>
          <a:extLst>
            <a:ext uri="{909E8E84-426E-40DD-AFC4-6F175D3DCCD1}">
              <a14:hiddenFill xmlns:a14="http://schemas.microsoft.com/office/drawing/2010/main">
                <a:solidFill>
                  <a:srgbClr val="FFFFFF"/>
                </a:solidFill>
              </a14:hiddenFill>
            </a:ext>
          </a:extLst>
        </p:spPr>
      </p:pic>
      <p:pic>
        <p:nvPicPr>
          <p:cNvPr id="14356" name="Picture 20" descr="H:\直播课\18\图片\20170506051749_57f8c928c7646b3a855dbf88588e6c53_1.jpeg"/>
          <p:cNvPicPr>
            <a:picLocks noChangeArrowheads="1"/>
          </p:cNvPicPr>
          <p:nvPr/>
        </p:nvPicPr>
        <p:blipFill>
          <a:blip r:embed="rId18">
            <a:extLst>
              <a:ext uri="{28A0092B-C50C-407E-A947-70E740481C1C}">
                <a14:useLocalDpi xmlns:a14="http://schemas.microsoft.com/office/drawing/2010/main" val="0"/>
              </a:ext>
            </a:extLst>
          </a:blip>
          <a:stretch>
            <a:fillRect/>
          </a:stretch>
        </p:blipFill>
        <p:spPr bwMode="auto">
          <a:xfrm>
            <a:off x="1421084" y="1271191"/>
            <a:ext cx="8961263" cy="4910235"/>
          </a:xfrm>
          <a:prstGeom prst="rect">
            <a:avLst/>
          </a:prstGeom>
          <a:noFill/>
          <a:extLst>
            <a:ext uri="{909E8E84-426E-40DD-AFC4-6F175D3DCCD1}">
              <a14:hiddenFill xmlns:a14="http://schemas.microsoft.com/office/drawing/2010/main">
                <a:solidFill>
                  <a:srgbClr val="FFFFFF"/>
                </a:solidFill>
              </a14:hiddenFill>
            </a:ext>
          </a:extLst>
        </p:spPr>
      </p:pic>
      <p:pic>
        <p:nvPicPr>
          <p:cNvPr id="14357" name="Picture 21" descr="H:\直播课\18\图片\3bc4-hrfcctn3818382.jpg"/>
          <p:cNvPicPr>
            <a:picLocks noChangeArrowheads="1"/>
          </p:cNvPicPr>
          <p:nvPr/>
        </p:nvPicPr>
        <p:blipFill>
          <a:blip r:embed="rId19">
            <a:extLst>
              <a:ext uri="{28A0092B-C50C-407E-A947-70E740481C1C}">
                <a14:useLocalDpi xmlns:a14="http://schemas.microsoft.com/office/drawing/2010/main" val="0"/>
              </a:ext>
            </a:extLst>
          </a:blip>
          <a:srcRect l="5429" t="3157" r="1844" b="2978"/>
          <a:stretch>
            <a:fillRect/>
          </a:stretch>
        </p:blipFill>
        <p:spPr bwMode="auto">
          <a:xfrm>
            <a:off x="1421084" y="1302235"/>
            <a:ext cx="8938616" cy="4847548"/>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H:\直播课\18\图片\05d5ad6eddc451daf6077880b5fd5266d11632e3.jpg"/>
          <p:cNvPicPr>
            <a:picLocks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1440576" y="1302235"/>
            <a:ext cx="8941776" cy="4879191"/>
          </a:xfrm>
          <a:prstGeom prst="rect">
            <a:avLst/>
          </a:prstGeom>
          <a:noFill/>
          <a:extLst>
            <a:ext uri="{909E8E84-426E-40DD-AFC4-6F175D3DCCD1}">
              <a14:hiddenFill xmlns:a14="http://schemas.microsoft.com/office/drawing/2010/main">
                <a:solidFill>
                  <a:srgbClr val="FFFFFF"/>
                </a:solidFill>
              </a14:hiddenFill>
            </a:ext>
          </a:extLst>
        </p:spPr>
      </p:pic>
      <p:pic>
        <p:nvPicPr>
          <p:cNvPr id="3" name="陈光荣 (Chan Kwong Wing) - 再见警察.mp3">
            <a:hlinkClick action="ppaction://media"/>
          </p:cNvPr>
          <p:cNvPicPr>
            <a:picLocks noChangeAspect="1"/>
          </p:cNvPicPr>
          <p:nvPr>
            <a:audioFile r:link="rId22"/>
            <p:extLst>
              <p:ext uri="{DAA4B4D4-6D71-4841-9C94-3DE7FCFB9230}">
                <p14:media xmlns:p14="http://schemas.microsoft.com/office/powerpoint/2010/main" r:embed="rId23"/>
              </p:ext>
            </p:extLst>
          </p:nvPr>
        </p:nvPicPr>
        <p:blipFill>
          <a:blip r:embed="rId21"/>
          <a:stretch>
            <a:fillRect/>
          </a:stretch>
        </p:blipFill>
        <p:spPr>
          <a:xfrm>
            <a:off x="10704512" y="258033"/>
            <a:ext cx="812800" cy="812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2" presetClass="entr" presetSubtype="0" fill="hold" nodeType="clickEffect">
                                  <p:stCondLst>
                                    <p:cond delay="0"/>
                                  </p:stCondLst>
                                  <p:childTnLst>
                                    <p:set>
                                      <p:cBhvr>
                                        <p:cTn id="10" dur="1" fill="hold">
                                          <p:stCondLst>
                                            <p:cond delay="0"/>
                                          </p:stCondLst>
                                        </p:cTn>
                                        <p:tgtEl>
                                          <p:spTgt spid="14341"/>
                                        </p:tgtEl>
                                        <p:attrNameLst>
                                          <p:attrName>style.visibility</p:attrName>
                                        </p:attrNameLst>
                                      </p:cBhvr>
                                      <p:to>
                                        <p:strVal val="visible"/>
                                      </p:to>
                                    </p:set>
                                    <p:animEffect transition="in" filter="fade">
                                      <p:cBhvr>
                                        <p:cTn id="11" dur="1000"/>
                                        <p:tgtEl>
                                          <p:spTgt spid="14341"/>
                                        </p:tgtEl>
                                      </p:cBhvr>
                                    </p:animEffect>
                                    <p:anim calcmode="lin" valueType="num">
                                      <p:cBhvr>
                                        <p:cTn id="12" dur="1000" fill="hold"/>
                                        <p:tgtEl>
                                          <p:spTgt spid="14341"/>
                                        </p:tgtEl>
                                        <p:attrNameLst>
                                          <p:attrName>ppt_x</p:attrName>
                                        </p:attrNameLst>
                                      </p:cBhvr>
                                      <p:tavLst>
                                        <p:tav tm="0">
                                          <p:val>
                                            <p:strVal val="#ppt_x"/>
                                          </p:val>
                                        </p:tav>
                                        <p:tav tm="100000">
                                          <p:val>
                                            <p:strVal val="#ppt_x"/>
                                          </p:val>
                                        </p:tav>
                                      </p:tavLst>
                                    </p:anim>
                                    <p:anim calcmode="lin" valueType="num">
                                      <p:cBhvr>
                                        <p:cTn id="13" dur="1000" fill="hold"/>
                                        <p:tgtEl>
                                          <p:spTgt spid="14341"/>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14342"/>
                                        </p:tgtEl>
                                        <p:attrNameLst>
                                          <p:attrName>style.visibility</p:attrName>
                                        </p:attrNameLst>
                                      </p:cBhvr>
                                      <p:to>
                                        <p:strVal val="visible"/>
                                      </p:to>
                                    </p:set>
                                    <p:animEffect transition="in" filter="fade">
                                      <p:cBhvr>
                                        <p:cTn id="18" dur="1000"/>
                                        <p:tgtEl>
                                          <p:spTgt spid="14342"/>
                                        </p:tgtEl>
                                      </p:cBhvr>
                                    </p:animEffect>
                                    <p:anim calcmode="lin" valueType="num">
                                      <p:cBhvr>
                                        <p:cTn id="19" dur="1000" fill="hold"/>
                                        <p:tgtEl>
                                          <p:spTgt spid="14342"/>
                                        </p:tgtEl>
                                        <p:attrNameLst>
                                          <p:attrName>ppt_x</p:attrName>
                                        </p:attrNameLst>
                                      </p:cBhvr>
                                      <p:tavLst>
                                        <p:tav tm="0">
                                          <p:val>
                                            <p:strVal val="#ppt_x"/>
                                          </p:val>
                                        </p:tav>
                                        <p:tav tm="100000">
                                          <p:val>
                                            <p:strVal val="#ppt_x"/>
                                          </p:val>
                                        </p:tav>
                                      </p:tavLst>
                                    </p:anim>
                                    <p:anim calcmode="lin" valueType="num">
                                      <p:cBhvr>
                                        <p:cTn id="20" dur="1000" fill="hold"/>
                                        <p:tgtEl>
                                          <p:spTgt spid="14342"/>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42" presetClass="entr" presetSubtype="0" fill="hold" nodeType="clickEffect">
                                  <p:stCondLst>
                                    <p:cond delay="0"/>
                                  </p:stCondLst>
                                  <p:childTnLst>
                                    <p:set>
                                      <p:cBhvr>
                                        <p:cTn id="24" dur="1" fill="hold">
                                          <p:stCondLst>
                                            <p:cond delay="0"/>
                                          </p:stCondLst>
                                        </p:cTn>
                                        <p:tgtEl>
                                          <p:spTgt spid="14343"/>
                                        </p:tgtEl>
                                        <p:attrNameLst>
                                          <p:attrName>style.visibility</p:attrName>
                                        </p:attrNameLst>
                                      </p:cBhvr>
                                      <p:to>
                                        <p:strVal val="visible"/>
                                      </p:to>
                                    </p:set>
                                    <p:animEffect transition="in" filter="fade">
                                      <p:cBhvr>
                                        <p:cTn id="25" dur="1000"/>
                                        <p:tgtEl>
                                          <p:spTgt spid="14343"/>
                                        </p:tgtEl>
                                      </p:cBhvr>
                                    </p:animEffect>
                                    <p:anim calcmode="lin" valueType="num">
                                      <p:cBhvr>
                                        <p:cTn id="26" dur="1000" fill="hold"/>
                                        <p:tgtEl>
                                          <p:spTgt spid="14343"/>
                                        </p:tgtEl>
                                        <p:attrNameLst>
                                          <p:attrName>ppt_x</p:attrName>
                                        </p:attrNameLst>
                                      </p:cBhvr>
                                      <p:tavLst>
                                        <p:tav tm="0">
                                          <p:val>
                                            <p:strVal val="#ppt_x"/>
                                          </p:val>
                                        </p:tav>
                                        <p:tav tm="100000">
                                          <p:val>
                                            <p:strVal val="#ppt_x"/>
                                          </p:val>
                                        </p:tav>
                                      </p:tavLst>
                                    </p:anim>
                                    <p:anim calcmode="lin" valueType="num">
                                      <p:cBhvr>
                                        <p:cTn id="27" dur="1000" fill="hold"/>
                                        <p:tgtEl>
                                          <p:spTgt spid="14343"/>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6" presetClass="entr" presetSubtype="16" fill="hold" nodeType="clickEffect">
                                  <p:stCondLst>
                                    <p:cond delay="0"/>
                                  </p:stCondLst>
                                  <p:childTnLst>
                                    <p:set>
                                      <p:cBhvr>
                                        <p:cTn id="31" dur="1" fill="hold">
                                          <p:stCondLst>
                                            <p:cond delay="0"/>
                                          </p:stCondLst>
                                        </p:cTn>
                                        <p:tgtEl>
                                          <p:spTgt spid="14344"/>
                                        </p:tgtEl>
                                        <p:attrNameLst>
                                          <p:attrName>style.visibility</p:attrName>
                                        </p:attrNameLst>
                                      </p:cBhvr>
                                      <p:to>
                                        <p:strVal val="visible"/>
                                      </p:to>
                                    </p:set>
                                    <p:animEffect transition="in" filter="circle(in)">
                                      <p:cBhvr>
                                        <p:cTn id="32" dur="2000"/>
                                        <p:tgtEl>
                                          <p:spTgt spid="1434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2" presetClass="entr" presetSubtype="0" fill="hold" nodeType="clickEffect">
                                  <p:stCondLst>
                                    <p:cond delay="0"/>
                                  </p:stCondLst>
                                  <p:childTnLst>
                                    <p:set>
                                      <p:cBhvr>
                                        <p:cTn id="36" dur="1" fill="hold">
                                          <p:stCondLst>
                                            <p:cond delay="0"/>
                                          </p:stCondLst>
                                        </p:cTn>
                                        <p:tgtEl>
                                          <p:spTgt spid="14345"/>
                                        </p:tgtEl>
                                        <p:attrNameLst>
                                          <p:attrName>style.visibility</p:attrName>
                                        </p:attrNameLst>
                                      </p:cBhvr>
                                      <p:to>
                                        <p:strVal val="visible"/>
                                      </p:to>
                                    </p:set>
                                    <p:animEffect transition="in" filter="fade">
                                      <p:cBhvr>
                                        <p:cTn id="37" dur="1000"/>
                                        <p:tgtEl>
                                          <p:spTgt spid="14345"/>
                                        </p:tgtEl>
                                      </p:cBhvr>
                                    </p:animEffect>
                                    <p:anim calcmode="lin" valueType="num">
                                      <p:cBhvr>
                                        <p:cTn id="38" dur="1000" fill="hold"/>
                                        <p:tgtEl>
                                          <p:spTgt spid="14345"/>
                                        </p:tgtEl>
                                        <p:attrNameLst>
                                          <p:attrName>ppt_x</p:attrName>
                                        </p:attrNameLst>
                                      </p:cBhvr>
                                      <p:tavLst>
                                        <p:tav tm="0">
                                          <p:val>
                                            <p:strVal val="#ppt_x"/>
                                          </p:val>
                                        </p:tav>
                                        <p:tav tm="100000">
                                          <p:val>
                                            <p:strVal val="#ppt_x"/>
                                          </p:val>
                                        </p:tav>
                                      </p:tavLst>
                                    </p:anim>
                                    <p:anim calcmode="lin" valueType="num">
                                      <p:cBhvr>
                                        <p:cTn id="39" dur="1000" fill="hold"/>
                                        <p:tgtEl>
                                          <p:spTgt spid="14345"/>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afterGroup">
                            <p:stCondLst>
                              <p:cond delay="0"/>
                            </p:stCondLst>
                            <p:childTnLst>
                              <p:par>
                                <p:cTn id="42" presetID="31" presetClass="entr" presetSubtype="0" fill="hold" nodeType="clickEffect">
                                  <p:stCondLst>
                                    <p:cond delay="0"/>
                                  </p:stCondLst>
                                  <p:childTnLst>
                                    <p:set>
                                      <p:cBhvr>
                                        <p:cTn id="43" dur="1" fill="hold">
                                          <p:stCondLst>
                                            <p:cond delay="0"/>
                                          </p:stCondLst>
                                        </p:cTn>
                                        <p:tgtEl>
                                          <p:spTgt spid="14346"/>
                                        </p:tgtEl>
                                        <p:attrNameLst>
                                          <p:attrName>style.visibility</p:attrName>
                                        </p:attrNameLst>
                                      </p:cBhvr>
                                      <p:to>
                                        <p:strVal val="visible"/>
                                      </p:to>
                                    </p:set>
                                    <p:anim calcmode="lin" valueType="num">
                                      <p:cBhvr>
                                        <p:cTn id="44" dur="1000" fill="hold"/>
                                        <p:tgtEl>
                                          <p:spTgt spid="14346"/>
                                        </p:tgtEl>
                                        <p:attrNameLst>
                                          <p:attrName>ppt_w</p:attrName>
                                        </p:attrNameLst>
                                      </p:cBhvr>
                                      <p:tavLst>
                                        <p:tav tm="0">
                                          <p:val>
                                            <p:fltVal val="0"/>
                                          </p:val>
                                        </p:tav>
                                        <p:tav tm="100000">
                                          <p:val>
                                            <p:strVal val="#ppt_w"/>
                                          </p:val>
                                        </p:tav>
                                      </p:tavLst>
                                    </p:anim>
                                    <p:anim calcmode="lin" valueType="num">
                                      <p:cBhvr>
                                        <p:cTn id="45" dur="1000" fill="hold"/>
                                        <p:tgtEl>
                                          <p:spTgt spid="14346"/>
                                        </p:tgtEl>
                                        <p:attrNameLst>
                                          <p:attrName>ppt_h</p:attrName>
                                        </p:attrNameLst>
                                      </p:cBhvr>
                                      <p:tavLst>
                                        <p:tav tm="0">
                                          <p:val>
                                            <p:fltVal val="0"/>
                                          </p:val>
                                        </p:tav>
                                        <p:tav tm="100000">
                                          <p:val>
                                            <p:strVal val="#ppt_h"/>
                                          </p:val>
                                        </p:tav>
                                      </p:tavLst>
                                    </p:anim>
                                    <p:anim calcmode="lin" valueType="num">
                                      <p:cBhvr>
                                        <p:cTn id="46" dur="1000" fill="hold"/>
                                        <p:tgtEl>
                                          <p:spTgt spid="14346"/>
                                        </p:tgtEl>
                                        <p:attrNameLst>
                                          <p:attrName>style.rotation</p:attrName>
                                        </p:attrNameLst>
                                      </p:cBhvr>
                                      <p:tavLst>
                                        <p:tav tm="0">
                                          <p:val>
                                            <p:fltVal val="90"/>
                                          </p:val>
                                        </p:tav>
                                        <p:tav tm="100000">
                                          <p:val>
                                            <p:fltVal val="0"/>
                                          </p:val>
                                        </p:tav>
                                      </p:tavLst>
                                    </p:anim>
                                    <p:animEffect transition="in" filter="fade">
                                      <p:cBhvr>
                                        <p:cTn id="47" dur="1000"/>
                                        <p:tgtEl>
                                          <p:spTgt spid="1434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53" presetClass="entr" presetSubtype="0" fill="hold" nodeType="clickEffect">
                                  <p:stCondLst>
                                    <p:cond delay="0"/>
                                  </p:stCondLst>
                                  <p:childTnLst>
                                    <p:set>
                                      <p:cBhvr>
                                        <p:cTn id="51" dur="1" fill="hold">
                                          <p:stCondLst>
                                            <p:cond delay="0"/>
                                          </p:stCondLst>
                                        </p:cTn>
                                        <p:tgtEl>
                                          <p:spTgt spid="14347"/>
                                        </p:tgtEl>
                                        <p:attrNameLst>
                                          <p:attrName>style.visibility</p:attrName>
                                        </p:attrNameLst>
                                      </p:cBhvr>
                                      <p:to>
                                        <p:strVal val="visible"/>
                                      </p:to>
                                    </p:set>
                                    <p:anim calcmode="lin" valueType="num">
                                      <p:cBhvr>
                                        <p:cTn id="52" dur="500" fill="hold"/>
                                        <p:tgtEl>
                                          <p:spTgt spid="14347"/>
                                        </p:tgtEl>
                                        <p:attrNameLst>
                                          <p:attrName>ppt_w</p:attrName>
                                        </p:attrNameLst>
                                      </p:cBhvr>
                                      <p:tavLst>
                                        <p:tav tm="0">
                                          <p:val>
                                            <p:fltVal val="0"/>
                                          </p:val>
                                        </p:tav>
                                        <p:tav tm="100000">
                                          <p:val>
                                            <p:strVal val="#ppt_w"/>
                                          </p:val>
                                        </p:tav>
                                      </p:tavLst>
                                    </p:anim>
                                    <p:anim calcmode="lin" valueType="num">
                                      <p:cBhvr>
                                        <p:cTn id="53" dur="500" fill="hold"/>
                                        <p:tgtEl>
                                          <p:spTgt spid="14347"/>
                                        </p:tgtEl>
                                        <p:attrNameLst>
                                          <p:attrName>ppt_h</p:attrName>
                                        </p:attrNameLst>
                                      </p:cBhvr>
                                      <p:tavLst>
                                        <p:tav tm="0">
                                          <p:val>
                                            <p:fltVal val="0"/>
                                          </p:val>
                                        </p:tav>
                                        <p:tav tm="100000">
                                          <p:val>
                                            <p:strVal val="#ppt_h"/>
                                          </p:val>
                                        </p:tav>
                                      </p:tavLst>
                                    </p:anim>
                                    <p:animEffect transition="in" filter="fade">
                                      <p:cBhvr>
                                        <p:cTn id="54" dur="500"/>
                                        <p:tgtEl>
                                          <p:spTgt spid="14347"/>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31" presetClass="entr" presetSubtype="0" fill="hold" nodeType="clickEffect">
                                  <p:stCondLst>
                                    <p:cond delay="0"/>
                                  </p:stCondLst>
                                  <p:childTnLst>
                                    <p:set>
                                      <p:cBhvr>
                                        <p:cTn id="58" dur="1" fill="hold">
                                          <p:stCondLst>
                                            <p:cond delay="0"/>
                                          </p:stCondLst>
                                        </p:cTn>
                                        <p:tgtEl>
                                          <p:spTgt spid="14348"/>
                                        </p:tgtEl>
                                        <p:attrNameLst>
                                          <p:attrName>style.visibility</p:attrName>
                                        </p:attrNameLst>
                                      </p:cBhvr>
                                      <p:to>
                                        <p:strVal val="visible"/>
                                      </p:to>
                                    </p:set>
                                    <p:anim calcmode="lin" valueType="num">
                                      <p:cBhvr>
                                        <p:cTn id="59" dur="1000" fill="hold"/>
                                        <p:tgtEl>
                                          <p:spTgt spid="14348"/>
                                        </p:tgtEl>
                                        <p:attrNameLst>
                                          <p:attrName>ppt_w</p:attrName>
                                        </p:attrNameLst>
                                      </p:cBhvr>
                                      <p:tavLst>
                                        <p:tav tm="0">
                                          <p:val>
                                            <p:fltVal val="0"/>
                                          </p:val>
                                        </p:tav>
                                        <p:tav tm="100000">
                                          <p:val>
                                            <p:strVal val="#ppt_w"/>
                                          </p:val>
                                        </p:tav>
                                      </p:tavLst>
                                    </p:anim>
                                    <p:anim calcmode="lin" valueType="num">
                                      <p:cBhvr>
                                        <p:cTn id="60" dur="1000" fill="hold"/>
                                        <p:tgtEl>
                                          <p:spTgt spid="14348"/>
                                        </p:tgtEl>
                                        <p:attrNameLst>
                                          <p:attrName>ppt_h</p:attrName>
                                        </p:attrNameLst>
                                      </p:cBhvr>
                                      <p:tavLst>
                                        <p:tav tm="0">
                                          <p:val>
                                            <p:fltVal val="0"/>
                                          </p:val>
                                        </p:tav>
                                        <p:tav tm="100000">
                                          <p:val>
                                            <p:strVal val="#ppt_h"/>
                                          </p:val>
                                        </p:tav>
                                      </p:tavLst>
                                    </p:anim>
                                    <p:anim calcmode="lin" valueType="num">
                                      <p:cBhvr>
                                        <p:cTn id="61" dur="1000" fill="hold"/>
                                        <p:tgtEl>
                                          <p:spTgt spid="14348"/>
                                        </p:tgtEl>
                                        <p:attrNameLst>
                                          <p:attrName>style.rotation</p:attrName>
                                        </p:attrNameLst>
                                      </p:cBhvr>
                                      <p:tavLst>
                                        <p:tav tm="0">
                                          <p:val>
                                            <p:fltVal val="90"/>
                                          </p:val>
                                        </p:tav>
                                        <p:tav tm="100000">
                                          <p:val>
                                            <p:fltVal val="0"/>
                                          </p:val>
                                        </p:tav>
                                      </p:tavLst>
                                    </p:anim>
                                    <p:animEffect transition="in" filter="fade">
                                      <p:cBhvr>
                                        <p:cTn id="62" dur="1000"/>
                                        <p:tgtEl>
                                          <p:spTgt spid="14348"/>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 presetClass="entr" presetSubtype="0" fill="hold" nodeType="clickEffect">
                                  <p:stCondLst>
                                    <p:cond delay="0"/>
                                  </p:stCondLst>
                                  <p:childTnLst>
                                    <p:set>
                                      <p:cBhvr>
                                        <p:cTn id="66" dur="1" fill="hold">
                                          <p:stCondLst>
                                            <p:cond delay="0"/>
                                          </p:stCondLst>
                                        </p:cTn>
                                        <p:tgtEl>
                                          <p:spTgt spid="14349"/>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afterGroup">
                            <p:stCondLst>
                              <p:cond delay="0"/>
                            </p:stCondLst>
                            <p:childTnLst>
                              <p:par>
                                <p:cTn id="69" presetID="22" presetClass="entr" presetSubtype="4" fill="hold" nodeType="clickEffect">
                                  <p:stCondLst>
                                    <p:cond delay="0"/>
                                  </p:stCondLst>
                                  <p:childTnLst>
                                    <p:set>
                                      <p:cBhvr>
                                        <p:cTn id="70" dur="1" fill="hold">
                                          <p:stCondLst>
                                            <p:cond delay="0"/>
                                          </p:stCondLst>
                                        </p:cTn>
                                        <p:tgtEl>
                                          <p:spTgt spid="14350"/>
                                        </p:tgtEl>
                                        <p:attrNameLst>
                                          <p:attrName>style.visibility</p:attrName>
                                        </p:attrNameLst>
                                      </p:cBhvr>
                                      <p:to>
                                        <p:strVal val="visible"/>
                                      </p:to>
                                    </p:set>
                                    <p:animEffect transition="in" filter="wipe(down)">
                                      <p:cBhvr>
                                        <p:cTn id="71" dur="500"/>
                                        <p:tgtEl>
                                          <p:spTgt spid="14350"/>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21" presetClass="entr" presetSubtype="1" fill="hold" nodeType="clickEffect">
                                  <p:stCondLst>
                                    <p:cond delay="0"/>
                                  </p:stCondLst>
                                  <p:childTnLst>
                                    <p:set>
                                      <p:cBhvr>
                                        <p:cTn id="75" dur="1" fill="hold">
                                          <p:stCondLst>
                                            <p:cond delay="0"/>
                                          </p:stCondLst>
                                        </p:cTn>
                                        <p:tgtEl>
                                          <p:spTgt spid="14351"/>
                                        </p:tgtEl>
                                        <p:attrNameLst>
                                          <p:attrName>style.visibility</p:attrName>
                                        </p:attrNameLst>
                                      </p:cBhvr>
                                      <p:to>
                                        <p:strVal val="visible"/>
                                      </p:to>
                                    </p:set>
                                    <p:animEffect transition="in" filter="wheel(1)">
                                      <p:cBhvr>
                                        <p:cTn id="76" dur="2000"/>
                                        <p:tgtEl>
                                          <p:spTgt spid="14351"/>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42" presetClass="entr" presetSubtype="0" fill="hold" nodeType="clickEffect">
                                  <p:stCondLst>
                                    <p:cond delay="0"/>
                                  </p:stCondLst>
                                  <p:childTnLst>
                                    <p:set>
                                      <p:cBhvr>
                                        <p:cTn id="80" dur="1" fill="hold">
                                          <p:stCondLst>
                                            <p:cond delay="0"/>
                                          </p:stCondLst>
                                        </p:cTn>
                                        <p:tgtEl>
                                          <p:spTgt spid="14352"/>
                                        </p:tgtEl>
                                        <p:attrNameLst>
                                          <p:attrName>style.visibility</p:attrName>
                                        </p:attrNameLst>
                                      </p:cBhvr>
                                      <p:to>
                                        <p:strVal val="visible"/>
                                      </p:to>
                                    </p:set>
                                    <p:animEffect transition="in" filter="fade">
                                      <p:cBhvr>
                                        <p:cTn id="81" dur="1000"/>
                                        <p:tgtEl>
                                          <p:spTgt spid="14352"/>
                                        </p:tgtEl>
                                      </p:cBhvr>
                                    </p:animEffect>
                                    <p:anim calcmode="lin" valueType="num">
                                      <p:cBhvr>
                                        <p:cTn id="82" dur="1000" fill="hold"/>
                                        <p:tgtEl>
                                          <p:spTgt spid="14352"/>
                                        </p:tgtEl>
                                        <p:attrNameLst>
                                          <p:attrName>ppt_x</p:attrName>
                                        </p:attrNameLst>
                                      </p:cBhvr>
                                      <p:tavLst>
                                        <p:tav tm="0">
                                          <p:val>
                                            <p:strVal val="#ppt_x"/>
                                          </p:val>
                                        </p:tav>
                                        <p:tav tm="100000">
                                          <p:val>
                                            <p:strVal val="#ppt_x"/>
                                          </p:val>
                                        </p:tav>
                                      </p:tavLst>
                                    </p:anim>
                                    <p:anim calcmode="lin" valueType="num">
                                      <p:cBhvr>
                                        <p:cTn id="83" dur="1000" fill="hold"/>
                                        <p:tgtEl>
                                          <p:spTgt spid="14352"/>
                                        </p:tgtEl>
                                        <p:attrNameLst>
                                          <p:attrName>ppt_y</p:attrName>
                                        </p:attrNameLst>
                                      </p:cBhvr>
                                      <p:tavLst>
                                        <p:tav tm="0">
                                          <p:val>
                                            <p:strVal val="#ppt_y+.1"/>
                                          </p:val>
                                        </p:tav>
                                        <p:tav tm="100000">
                                          <p:val>
                                            <p:strVal val="#ppt_y"/>
                                          </p:val>
                                        </p:tav>
                                      </p:tavLst>
                                    </p:anim>
                                  </p:childTnLst>
                                </p:cTn>
                              </p:par>
                            </p:childTnLst>
                          </p:cTn>
                        </p:par>
                      </p:childTnLst>
                    </p:cTn>
                  </p:par>
                  <p:par>
                    <p:cTn id="84" fill="hold" nodeType="clickPar">
                      <p:stCondLst>
                        <p:cond delay="indefinite"/>
                      </p:stCondLst>
                      <p:childTnLst>
                        <p:par>
                          <p:cTn id="85" fill="hold" nodeType="afterGroup">
                            <p:stCondLst>
                              <p:cond delay="0"/>
                            </p:stCondLst>
                            <p:childTnLst>
                              <p:par>
                                <p:cTn id="86" presetID="31" presetClass="entr" presetSubtype="0" fill="hold" nodeType="clickEffect">
                                  <p:stCondLst>
                                    <p:cond delay="0"/>
                                  </p:stCondLst>
                                  <p:childTnLst>
                                    <p:set>
                                      <p:cBhvr>
                                        <p:cTn id="87" dur="1" fill="hold">
                                          <p:stCondLst>
                                            <p:cond delay="0"/>
                                          </p:stCondLst>
                                        </p:cTn>
                                        <p:tgtEl>
                                          <p:spTgt spid="14353"/>
                                        </p:tgtEl>
                                        <p:attrNameLst>
                                          <p:attrName>style.visibility</p:attrName>
                                        </p:attrNameLst>
                                      </p:cBhvr>
                                      <p:to>
                                        <p:strVal val="visible"/>
                                      </p:to>
                                    </p:set>
                                    <p:anim calcmode="lin" valueType="num">
                                      <p:cBhvr>
                                        <p:cTn id="88" dur="1000" fill="hold"/>
                                        <p:tgtEl>
                                          <p:spTgt spid="14353"/>
                                        </p:tgtEl>
                                        <p:attrNameLst>
                                          <p:attrName>ppt_w</p:attrName>
                                        </p:attrNameLst>
                                      </p:cBhvr>
                                      <p:tavLst>
                                        <p:tav tm="0">
                                          <p:val>
                                            <p:fltVal val="0"/>
                                          </p:val>
                                        </p:tav>
                                        <p:tav tm="100000">
                                          <p:val>
                                            <p:strVal val="#ppt_w"/>
                                          </p:val>
                                        </p:tav>
                                      </p:tavLst>
                                    </p:anim>
                                    <p:anim calcmode="lin" valueType="num">
                                      <p:cBhvr>
                                        <p:cTn id="89" dur="1000" fill="hold"/>
                                        <p:tgtEl>
                                          <p:spTgt spid="14353"/>
                                        </p:tgtEl>
                                        <p:attrNameLst>
                                          <p:attrName>ppt_h</p:attrName>
                                        </p:attrNameLst>
                                      </p:cBhvr>
                                      <p:tavLst>
                                        <p:tav tm="0">
                                          <p:val>
                                            <p:fltVal val="0"/>
                                          </p:val>
                                        </p:tav>
                                        <p:tav tm="100000">
                                          <p:val>
                                            <p:strVal val="#ppt_h"/>
                                          </p:val>
                                        </p:tav>
                                      </p:tavLst>
                                    </p:anim>
                                    <p:anim calcmode="lin" valueType="num">
                                      <p:cBhvr>
                                        <p:cTn id="90" dur="1000" fill="hold"/>
                                        <p:tgtEl>
                                          <p:spTgt spid="14353"/>
                                        </p:tgtEl>
                                        <p:attrNameLst>
                                          <p:attrName>style.rotation</p:attrName>
                                        </p:attrNameLst>
                                      </p:cBhvr>
                                      <p:tavLst>
                                        <p:tav tm="0">
                                          <p:val>
                                            <p:fltVal val="90"/>
                                          </p:val>
                                        </p:tav>
                                        <p:tav tm="100000">
                                          <p:val>
                                            <p:fltVal val="0"/>
                                          </p:val>
                                        </p:tav>
                                      </p:tavLst>
                                    </p:anim>
                                    <p:animEffect transition="in" filter="fade">
                                      <p:cBhvr>
                                        <p:cTn id="91" dur="1000"/>
                                        <p:tgtEl>
                                          <p:spTgt spid="14353"/>
                                        </p:tgtEl>
                                      </p:cBhvr>
                                    </p:animEffect>
                                  </p:childTnLst>
                                </p:cTn>
                              </p:par>
                            </p:childTnLst>
                          </p:cTn>
                        </p:par>
                      </p:childTnLst>
                    </p:cTn>
                  </p:par>
                  <p:par>
                    <p:cTn id="92" fill="hold" nodeType="clickPar">
                      <p:stCondLst>
                        <p:cond delay="indefinite"/>
                      </p:stCondLst>
                      <p:childTnLst>
                        <p:par>
                          <p:cTn id="93" fill="hold" nodeType="afterGroup">
                            <p:stCondLst>
                              <p:cond delay="0"/>
                            </p:stCondLst>
                            <p:childTnLst>
                              <p:par>
                                <p:cTn id="94" presetID="14" presetClass="entr" presetSubtype="10" fill="hold" nodeType="clickEffect">
                                  <p:stCondLst>
                                    <p:cond delay="0"/>
                                  </p:stCondLst>
                                  <p:childTnLst>
                                    <p:set>
                                      <p:cBhvr>
                                        <p:cTn id="95" dur="1" fill="hold">
                                          <p:stCondLst>
                                            <p:cond delay="0"/>
                                          </p:stCondLst>
                                        </p:cTn>
                                        <p:tgtEl>
                                          <p:spTgt spid="14354"/>
                                        </p:tgtEl>
                                        <p:attrNameLst>
                                          <p:attrName>style.visibility</p:attrName>
                                        </p:attrNameLst>
                                      </p:cBhvr>
                                      <p:to>
                                        <p:strVal val="visible"/>
                                      </p:to>
                                    </p:set>
                                    <p:animEffect transition="in" filter="randombar(horizontal)">
                                      <p:cBhvr>
                                        <p:cTn id="96" dur="500"/>
                                        <p:tgtEl>
                                          <p:spTgt spid="14354"/>
                                        </p:tgtEl>
                                      </p:cBhvr>
                                    </p:animEffect>
                                  </p:childTnLst>
                                </p:cTn>
                              </p:par>
                            </p:childTnLst>
                          </p:cTn>
                        </p:par>
                      </p:childTnLst>
                    </p:cTn>
                  </p:par>
                  <p:par>
                    <p:cTn id="97" fill="hold" nodeType="clickPar">
                      <p:stCondLst>
                        <p:cond delay="indefinite"/>
                      </p:stCondLst>
                      <p:childTnLst>
                        <p:par>
                          <p:cTn id="98" fill="hold" nodeType="afterGroup">
                            <p:stCondLst>
                              <p:cond delay="0"/>
                            </p:stCondLst>
                            <p:childTnLst>
                              <p:par>
                                <p:cTn id="99" presetID="6" presetClass="entr" presetSubtype="16" fill="hold" nodeType="clickEffect">
                                  <p:stCondLst>
                                    <p:cond delay="0"/>
                                  </p:stCondLst>
                                  <p:childTnLst>
                                    <p:set>
                                      <p:cBhvr>
                                        <p:cTn id="100" dur="1" fill="hold">
                                          <p:stCondLst>
                                            <p:cond delay="0"/>
                                          </p:stCondLst>
                                        </p:cTn>
                                        <p:tgtEl>
                                          <p:spTgt spid="14355"/>
                                        </p:tgtEl>
                                        <p:attrNameLst>
                                          <p:attrName>style.visibility</p:attrName>
                                        </p:attrNameLst>
                                      </p:cBhvr>
                                      <p:to>
                                        <p:strVal val="visible"/>
                                      </p:to>
                                    </p:set>
                                    <p:animEffect transition="in" filter="circle(in)">
                                      <p:cBhvr>
                                        <p:cTn id="101" dur="2000"/>
                                        <p:tgtEl>
                                          <p:spTgt spid="14355"/>
                                        </p:tgtEl>
                                      </p:cBhvr>
                                    </p:animEffect>
                                  </p:childTnLst>
                                </p:cTn>
                              </p:par>
                            </p:childTnLst>
                          </p:cTn>
                        </p:par>
                      </p:childTnLst>
                    </p:cTn>
                  </p:par>
                  <p:par>
                    <p:cTn id="102" fill="hold" nodeType="clickPar">
                      <p:stCondLst>
                        <p:cond delay="indefinite"/>
                      </p:stCondLst>
                      <p:childTnLst>
                        <p:par>
                          <p:cTn id="103" fill="hold" nodeType="afterGroup">
                            <p:stCondLst>
                              <p:cond delay="0"/>
                            </p:stCondLst>
                            <p:childTnLst>
                              <p:par>
                                <p:cTn id="104" presetID="42" presetClass="entr" presetSubtype="0" fill="hold" nodeType="clickEffect">
                                  <p:stCondLst>
                                    <p:cond delay="0"/>
                                  </p:stCondLst>
                                  <p:childTnLst>
                                    <p:set>
                                      <p:cBhvr>
                                        <p:cTn id="105" dur="1" fill="hold">
                                          <p:stCondLst>
                                            <p:cond delay="0"/>
                                          </p:stCondLst>
                                        </p:cTn>
                                        <p:tgtEl>
                                          <p:spTgt spid="14356"/>
                                        </p:tgtEl>
                                        <p:attrNameLst>
                                          <p:attrName>style.visibility</p:attrName>
                                        </p:attrNameLst>
                                      </p:cBhvr>
                                      <p:to>
                                        <p:strVal val="visible"/>
                                      </p:to>
                                    </p:set>
                                    <p:animEffect transition="in" filter="fade">
                                      <p:cBhvr>
                                        <p:cTn id="106" dur="1000"/>
                                        <p:tgtEl>
                                          <p:spTgt spid="14356"/>
                                        </p:tgtEl>
                                      </p:cBhvr>
                                    </p:animEffect>
                                    <p:anim calcmode="lin" valueType="num">
                                      <p:cBhvr>
                                        <p:cTn id="107" dur="1000" fill="hold"/>
                                        <p:tgtEl>
                                          <p:spTgt spid="14356"/>
                                        </p:tgtEl>
                                        <p:attrNameLst>
                                          <p:attrName>ppt_x</p:attrName>
                                        </p:attrNameLst>
                                      </p:cBhvr>
                                      <p:tavLst>
                                        <p:tav tm="0">
                                          <p:val>
                                            <p:strVal val="#ppt_x"/>
                                          </p:val>
                                        </p:tav>
                                        <p:tav tm="100000">
                                          <p:val>
                                            <p:strVal val="#ppt_x"/>
                                          </p:val>
                                        </p:tav>
                                      </p:tavLst>
                                    </p:anim>
                                    <p:anim calcmode="lin" valueType="num">
                                      <p:cBhvr>
                                        <p:cTn id="108" dur="1000" fill="hold"/>
                                        <p:tgtEl>
                                          <p:spTgt spid="14356"/>
                                        </p:tgtEl>
                                        <p:attrNameLst>
                                          <p:attrName>ppt_y</p:attrName>
                                        </p:attrNameLst>
                                      </p:cBhvr>
                                      <p:tavLst>
                                        <p:tav tm="0">
                                          <p:val>
                                            <p:strVal val="#ppt_y+.1"/>
                                          </p:val>
                                        </p:tav>
                                        <p:tav tm="100000">
                                          <p:val>
                                            <p:strVal val="#ppt_y"/>
                                          </p:val>
                                        </p:tav>
                                      </p:tavLst>
                                    </p:anim>
                                  </p:childTnLst>
                                </p:cTn>
                              </p:par>
                            </p:childTnLst>
                          </p:cTn>
                        </p:par>
                      </p:childTnLst>
                    </p:cTn>
                  </p:par>
                  <p:par>
                    <p:cTn id="109" fill="hold" nodeType="clickPar">
                      <p:stCondLst>
                        <p:cond delay="indefinite"/>
                      </p:stCondLst>
                      <p:childTnLst>
                        <p:par>
                          <p:cTn id="110" fill="hold" nodeType="afterGroup">
                            <p:stCondLst>
                              <p:cond delay="0"/>
                            </p:stCondLst>
                            <p:childTnLst>
                              <p:par>
                                <p:cTn id="111" presetID="53" presetClass="entr" presetSubtype="0" fill="hold" nodeType="clickEffect">
                                  <p:stCondLst>
                                    <p:cond delay="0"/>
                                  </p:stCondLst>
                                  <p:childTnLst>
                                    <p:set>
                                      <p:cBhvr>
                                        <p:cTn id="112" dur="1" fill="hold">
                                          <p:stCondLst>
                                            <p:cond delay="0"/>
                                          </p:stCondLst>
                                        </p:cTn>
                                        <p:tgtEl>
                                          <p:spTgt spid="14357"/>
                                        </p:tgtEl>
                                        <p:attrNameLst>
                                          <p:attrName>style.visibility</p:attrName>
                                        </p:attrNameLst>
                                      </p:cBhvr>
                                      <p:to>
                                        <p:strVal val="visible"/>
                                      </p:to>
                                    </p:set>
                                    <p:anim calcmode="lin" valueType="num">
                                      <p:cBhvr>
                                        <p:cTn id="113" dur="500" fill="hold"/>
                                        <p:tgtEl>
                                          <p:spTgt spid="14357"/>
                                        </p:tgtEl>
                                        <p:attrNameLst>
                                          <p:attrName>ppt_w</p:attrName>
                                        </p:attrNameLst>
                                      </p:cBhvr>
                                      <p:tavLst>
                                        <p:tav tm="0">
                                          <p:val>
                                            <p:fltVal val="0"/>
                                          </p:val>
                                        </p:tav>
                                        <p:tav tm="100000">
                                          <p:val>
                                            <p:strVal val="#ppt_w"/>
                                          </p:val>
                                        </p:tav>
                                      </p:tavLst>
                                    </p:anim>
                                    <p:anim calcmode="lin" valueType="num">
                                      <p:cBhvr>
                                        <p:cTn id="114" dur="500" fill="hold"/>
                                        <p:tgtEl>
                                          <p:spTgt spid="14357"/>
                                        </p:tgtEl>
                                        <p:attrNameLst>
                                          <p:attrName>ppt_h</p:attrName>
                                        </p:attrNameLst>
                                      </p:cBhvr>
                                      <p:tavLst>
                                        <p:tav tm="0">
                                          <p:val>
                                            <p:fltVal val="0"/>
                                          </p:val>
                                        </p:tav>
                                        <p:tav tm="100000">
                                          <p:val>
                                            <p:strVal val="#ppt_h"/>
                                          </p:val>
                                        </p:tav>
                                      </p:tavLst>
                                    </p:anim>
                                    <p:animEffect transition="in" filter="fade">
                                      <p:cBhvr>
                                        <p:cTn id="115" dur="500"/>
                                        <p:tgtEl>
                                          <p:spTgt spid="14357"/>
                                        </p:tgtEl>
                                      </p:cBhvr>
                                    </p:animEffect>
                                  </p:childTnLst>
                                </p:cTn>
                              </p:par>
                            </p:childTnLst>
                          </p:cTn>
                        </p:par>
                      </p:childTnLst>
                    </p:cTn>
                  </p:par>
                  <p:par>
                    <p:cTn id="116" fill="hold" nodeType="clickPar">
                      <p:stCondLst>
                        <p:cond delay="indefinite"/>
                      </p:stCondLst>
                      <p:childTnLst>
                        <p:par>
                          <p:cTn id="117" fill="hold" nodeType="afterGroup">
                            <p:stCondLst>
                              <p:cond delay="0"/>
                            </p:stCondLst>
                            <p:childTnLst>
                              <p:par>
                                <p:cTn id="118" presetID="16" presetClass="entr" presetSubtype="21" fill="hold" nodeType="clickEffect">
                                  <p:stCondLst>
                                    <p:cond delay="0"/>
                                  </p:stCondLst>
                                  <p:childTnLst>
                                    <p:set>
                                      <p:cBhvr>
                                        <p:cTn id="119" dur="1" fill="hold">
                                          <p:stCondLst>
                                            <p:cond delay="0"/>
                                          </p:stCondLst>
                                        </p:cTn>
                                        <p:tgtEl>
                                          <p:spTgt spid="14358"/>
                                        </p:tgtEl>
                                        <p:attrNameLst>
                                          <p:attrName>style.visibility</p:attrName>
                                        </p:attrNameLst>
                                      </p:cBhvr>
                                      <p:to>
                                        <p:strVal val="visible"/>
                                      </p:to>
                                    </p:set>
                                    <p:animEffect transition="in" filter="barn(inVertical)">
                                      <p:cBhvr>
                                        <p:cTn id="120" dur="500"/>
                                        <p:tgtEl>
                                          <p:spTgt spid="1435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1" restart="whenNotActive" fill="hold" evtFilter="cancelBubble" nodeType="interactiveSeq">
                <p:stCondLst>
                  <p:cond evt="onClick" delay="0">
                    <p:tgtEl>
                      <p:spTgt spid="3"/>
                    </p:tgtEl>
                  </p:cond>
                </p:stCondLst>
                <p:endSync evt="end" delay="0">
                  <p:rtn val="all"/>
                </p:endSync>
                <p:childTnLst>
                  <p:par>
                    <p:cTn id="122" fill="hold" nodeType="clickPar">
                      <p:stCondLst>
                        <p:cond delay="indefinite"/>
                      </p:stCondLst>
                      <p:childTnLst>
                        <p:par>
                          <p:cTn id="123" fill="hold" nodeType="afterGroup">
                            <p:stCondLst>
                              <p:cond delay="0"/>
                            </p:stCondLst>
                            <p:childTnLst>
                              <p:par>
                                <p:cTn id="124" presetID="1" presetClass="mediacall" presetSubtype="0" fill="hold" nodeType="clickEffect">
                                  <p:stCondLst>
                                    <p:cond delay="0"/>
                                  </p:stCondLst>
                                  <p:childTnLst>
                                    <p:cmd type="call" cmd="playFrom(0.0)">
                                      <p:cBhvr>
                                        <p:cTn id="125" dur="121132" fill="hold"/>
                                        <p:tgtEl>
                                          <p:spTgt spid="3"/>
                                        </p:tgtEl>
                                      </p:cBhvr>
                                    </p:cmd>
                                  </p:childTnLst>
                                </p:cTn>
                              </p:par>
                            </p:childTnLst>
                          </p:cTn>
                        </p:par>
                      </p:childTnLst>
                    </p:cTn>
                  </p:par>
                </p:childTnLst>
              </p:cTn>
              <p:nextCondLst>
                <p:cond evt="onClick" delay="0">
                  <p:tgtEl>
                    <p:spTgt spid="3"/>
                  </p:tgtEl>
                </p:cond>
              </p:nextCondLst>
            </p:seq>
            <p:audio>
              <p:cMediaNode vol="80000">
                <p:cTn id="126"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 y="1"/>
            <a:ext cx="6296167" cy="1132764"/>
          </a:xfrm>
        </p:spPr>
        <p:txBody>
          <a:bodyPr>
            <a:normAutofit/>
          </a:bodyPr>
          <a:lstStyle/>
          <a:p>
            <a:r>
              <a:rPr lang="zh-CN" altLang="en-US" sz="4000" b="1" smtClean="0"/>
              <a:t>“冷战” 的影响</a:t>
            </a:r>
            <a:endParaRPr lang="zh-CN" altLang="en-US" sz="4000" b="1"/>
          </a:p>
        </p:txBody>
      </p:sp>
      <p:sp>
        <p:nvSpPr>
          <p:cNvPr id="3" name="内容占位符 2"/>
          <p:cNvSpPr>
            <a:spLocks noGrp="1"/>
          </p:cNvSpPr>
          <p:nvPr>
            <p:ph idx="1"/>
          </p:nvPr>
        </p:nvSpPr>
        <p:spPr>
          <a:xfrm>
            <a:off x="358775" y="548640"/>
            <a:ext cx="11499850" cy="6309360"/>
          </a:xfrm>
        </p:spPr>
        <p:txBody>
          <a:bodyPr>
            <a:noAutofit/>
          </a:bodyPr>
          <a:lstStyle/>
          <a:p>
            <a:pPr marL="0" indent="0" algn="just" fontAlgn="base">
              <a:spcBef>
                <a:spcPct val="50000"/>
              </a:spcBef>
              <a:spcAft>
                <a:spcPct val="0"/>
              </a:spcAft>
              <a:buNone/>
            </a:pPr>
            <a:r>
              <a:rPr lang="en-US" altLang="zh-CN" sz="3200" b="1" smtClean="0">
                <a:solidFill>
                  <a:schemeClr val="tx1"/>
                </a:solidFill>
                <a:latin typeface="仿宋" panose="02010609060101010101" pitchFamily="49" charset="-122"/>
                <a:ea typeface="仿宋" panose="02010609060101010101" pitchFamily="49" charset="-122"/>
              </a:rPr>
              <a:t>1</a:t>
            </a:r>
            <a:r>
              <a:rPr lang="zh-CN" altLang="en-US" sz="3200" b="1">
                <a:solidFill>
                  <a:schemeClr val="tx1"/>
                </a:solidFill>
                <a:latin typeface="仿宋" panose="02010609060101010101" pitchFamily="49" charset="-122"/>
                <a:ea typeface="仿宋" panose="02010609060101010101" pitchFamily="49" charset="-122"/>
              </a:rPr>
              <a:t>、美苏</a:t>
            </a:r>
            <a:r>
              <a:rPr lang="zh-CN" altLang="en-US" sz="3200" b="1" smtClean="0">
                <a:solidFill>
                  <a:schemeClr val="tx1"/>
                </a:solidFill>
                <a:latin typeface="仿宋" panose="02010609060101010101" pitchFamily="49" charset="-122"/>
                <a:ea typeface="仿宋" panose="02010609060101010101" pitchFamily="49" charset="-122"/>
              </a:rPr>
              <a:t>“冷战”严重恶化了国际关系，造成朝鲜分裂、德国分裂、欧洲分裂甚至世界分裂。 </a:t>
            </a:r>
            <a:endParaRPr lang="en-US" altLang="zh-CN" sz="3200" b="1" smtClean="0">
              <a:solidFill>
                <a:schemeClr val="tx1"/>
              </a:solidFill>
              <a:latin typeface="仿宋" pitchFamily="49" charset="-122"/>
              <a:ea typeface="仿宋" pitchFamily="49" charset="-122"/>
            </a:endParaRPr>
          </a:p>
          <a:p>
            <a:pPr marL="0" indent="0" algn="just" fontAlgn="base">
              <a:spcBef>
                <a:spcPct val="50000"/>
              </a:spcBef>
              <a:spcAft>
                <a:spcPct val="0"/>
              </a:spcAft>
              <a:buNone/>
            </a:pPr>
            <a:r>
              <a:rPr lang="en-US" altLang="zh-CN" sz="3200" b="1" smtClean="0">
                <a:solidFill>
                  <a:schemeClr val="tx1"/>
                </a:solidFill>
                <a:latin typeface="仿宋" panose="02010609060101010101" pitchFamily="49" charset="-122"/>
                <a:ea typeface="仿宋" panose="02010609060101010101" pitchFamily="49" charset="-122"/>
              </a:rPr>
              <a:t>2</a:t>
            </a:r>
            <a:r>
              <a:rPr lang="zh-CN" altLang="en-US" sz="3200" b="1">
                <a:solidFill>
                  <a:schemeClr val="tx1"/>
                </a:solidFill>
                <a:latin typeface="仿宋" panose="02010609060101010101" pitchFamily="49" charset="-122"/>
                <a:ea typeface="仿宋" panose="02010609060101010101" pitchFamily="49" charset="-122"/>
              </a:rPr>
              <a:t>、美</a:t>
            </a:r>
            <a:r>
              <a:rPr lang="zh-CN" altLang="en-US" sz="3200" b="1" smtClean="0">
                <a:solidFill>
                  <a:schemeClr val="tx1"/>
                </a:solidFill>
                <a:latin typeface="仿宋" panose="02010609060101010101" pitchFamily="49" charset="-122"/>
                <a:ea typeface="仿宋" panose="02010609060101010101" pitchFamily="49" charset="-122"/>
              </a:rPr>
              <a:t>苏为首的两大军事集团进行</a:t>
            </a:r>
            <a:r>
              <a:rPr lang="zh-CN" altLang="en-US" sz="3200" b="1">
                <a:solidFill>
                  <a:schemeClr val="tx1"/>
                </a:solidFill>
                <a:latin typeface="仿宋" panose="02010609060101010101" pitchFamily="49" charset="-122"/>
                <a:ea typeface="仿宋" panose="02010609060101010101" pitchFamily="49" charset="-122"/>
              </a:rPr>
              <a:t>军备竞赛</a:t>
            </a:r>
            <a:r>
              <a:rPr lang="zh-CN" altLang="en-US" sz="3200" b="1" smtClean="0">
                <a:solidFill>
                  <a:schemeClr val="tx1"/>
                </a:solidFill>
                <a:latin typeface="仿宋" panose="02010609060101010101" pitchFamily="49" charset="-122"/>
                <a:ea typeface="仿宋" panose="02010609060101010101" pitchFamily="49" charset="-122"/>
              </a:rPr>
              <a:t>，局部战争不断，世界处于核战争</a:t>
            </a:r>
            <a:r>
              <a:rPr lang="zh-CN" altLang="en-US" sz="3200" b="1">
                <a:solidFill>
                  <a:schemeClr val="tx1"/>
                </a:solidFill>
                <a:latin typeface="仿宋" panose="02010609060101010101" pitchFamily="49" charset="-122"/>
                <a:ea typeface="仿宋" panose="02010609060101010101" pitchFamily="49" charset="-122"/>
              </a:rPr>
              <a:t>的威胁之下。  </a:t>
            </a:r>
            <a:endParaRPr lang="en-US" altLang="zh-CN" sz="3200" b="1" smtClean="0">
              <a:solidFill>
                <a:schemeClr val="tx1"/>
              </a:solidFill>
              <a:latin typeface="仿宋" panose="02010609060101010101" pitchFamily="49" charset="-122"/>
              <a:ea typeface="仿宋" panose="02010609060101010101" pitchFamily="49" charset="-122"/>
            </a:endParaRPr>
          </a:p>
          <a:p>
            <a:pPr marL="0" indent="0" algn="just" fontAlgn="base">
              <a:spcBef>
                <a:spcPct val="50000"/>
              </a:spcBef>
              <a:spcAft>
                <a:spcPct val="0"/>
              </a:spcAft>
              <a:buNone/>
            </a:pPr>
            <a:r>
              <a:rPr lang="en-US" altLang="zh-CN" sz="3200" b="1" smtClean="0">
                <a:solidFill>
                  <a:schemeClr val="tx1"/>
                </a:solidFill>
                <a:latin typeface="仿宋" panose="02010609060101010101" pitchFamily="49" charset="-122"/>
                <a:ea typeface="仿宋" panose="02010609060101010101" pitchFamily="49" charset="-122"/>
              </a:rPr>
              <a:t>3</a:t>
            </a:r>
            <a:r>
              <a:rPr lang="zh-CN" altLang="en-US" sz="3200" b="1">
                <a:solidFill>
                  <a:schemeClr val="tx1"/>
                </a:solidFill>
                <a:latin typeface="仿宋" panose="02010609060101010101" pitchFamily="49" charset="-122"/>
                <a:ea typeface="仿宋" panose="02010609060101010101" pitchFamily="49" charset="-122"/>
              </a:rPr>
              <a:t>、美苏两国为争夺势力范围和世界霸权，肆意践踏国际法，干涉别国内政，甚至不惜大举用兵，严重破坏了世界和平。</a:t>
            </a:r>
          </a:p>
          <a:p>
            <a:pPr marL="0" indent="0" algn="just" fontAlgn="base">
              <a:spcBef>
                <a:spcPct val="50000"/>
              </a:spcBef>
              <a:spcAft>
                <a:spcPct val="0"/>
              </a:spcAft>
              <a:buNone/>
            </a:pPr>
            <a:r>
              <a:rPr lang="en-US" altLang="zh-CN" sz="3200" b="1">
                <a:solidFill>
                  <a:schemeClr val="tx1"/>
                </a:solidFill>
                <a:latin typeface="仿宋" panose="02010609060101010101" pitchFamily="49" charset="-122"/>
                <a:ea typeface="仿宋" panose="02010609060101010101" pitchFamily="49" charset="-122"/>
              </a:rPr>
              <a:t>4</a:t>
            </a:r>
            <a:r>
              <a:rPr lang="zh-CN" altLang="en-US" sz="3200" b="1" smtClean="0">
                <a:solidFill>
                  <a:schemeClr val="tx1"/>
                </a:solidFill>
                <a:latin typeface="仿宋" panose="02010609060101010101" pitchFamily="49" charset="-122"/>
                <a:ea typeface="仿宋" panose="02010609060101010101" pitchFamily="49" charset="-122"/>
              </a:rPr>
              <a:t>、</a:t>
            </a:r>
            <a:r>
              <a:rPr lang="zh-CN" altLang="en-US" sz="3200" b="1">
                <a:solidFill>
                  <a:schemeClr val="tx1"/>
                </a:solidFill>
                <a:latin typeface="仿宋" panose="02010609060101010101" pitchFamily="49" charset="-122"/>
                <a:ea typeface="仿宋" panose="02010609060101010101" pitchFamily="49" charset="-122"/>
              </a:rPr>
              <a:t>两大集团势均力敌，彼此不敢轻易动武，使得近半个世纪没有爆发新的</a:t>
            </a:r>
            <a:r>
              <a:rPr lang="zh-CN" altLang="en-US" sz="3200" b="1" smtClean="0">
                <a:solidFill>
                  <a:schemeClr val="tx1"/>
                </a:solidFill>
                <a:latin typeface="仿宋" panose="02010609060101010101" pitchFamily="49" charset="-122"/>
                <a:ea typeface="仿宋" panose="02010609060101010101" pitchFamily="49" charset="-122"/>
              </a:rPr>
              <a:t>世界大战。客观</a:t>
            </a:r>
            <a:r>
              <a:rPr lang="zh-CN" altLang="en-US" sz="3200" b="1">
                <a:solidFill>
                  <a:schemeClr val="tx1"/>
                </a:solidFill>
                <a:latin typeface="仿宋" panose="02010609060101010101" pitchFamily="49" charset="-122"/>
                <a:ea typeface="仿宋" panose="02010609060101010101" pitchFamily="49" charset="-122"/>
              </a:rPr>
              <a:t>上也促进了科技的发展。</a:t>
            </a:r>
          </a:p>
          <a:p>
            <a:pPr>
              <a:lnSpc>
                <a:spcPct val="150000"/>
              </a:lnSpc>
              <a:buNone/>
            </a:pPr>
            <a:endParaRPr lang="zh-CN" altLang="en-US" sz="3200" b="1">
              <a:latin typeface="+mn-ea"/>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5842" name="Group 2"/>
          <p:cNvGrpSpPr/>
          <p:nvPr/>
        </p:nvGrpSpPr>
        <p:grpSpPr>
          <a:xfrm>
            <a:off x="1952625" y="4416425"/>
            <a:ext cx="1912938" cy="1203249"/>
            <a:chOff x="158" y="1570"/>
            <a:chExt cx="1588" cy="723"/>
          </a:xfrm>
        </p:grpSpPr>
        <p:sp>
          <p:nvSpPr>
            <p:cNvPr id="35860" name="AutoShape 3"/>
            <p:cNvSpPr>
              <a:spLocks noChangeArrowheads="1"/>
            </p:cNvSpPr>
            <p:nvPr/>
          </p:nvSpPr>
          <p:spPr bwMode="auto">
            <a:xfrm>
              <a:off x="295" y="1570"/>
              <a:ext cx="1317" cy="136"/>
            </a:xfrm>
            <a:prstGeom prst="leftRightArrow">
              <a:avLst>
                <a:gd name="adj1" fmla="val 50000"/>
                <a:gd name="adj2" fmla="val 193529"/>
              </a:avLst>
            </a:prstGeom>
            <a:solidFill>
              <a:srgbClr val="6600FF"/>
            </a:solidFill>
            <a:ln w="9525">
              <a:solidFill>
                <a:srgbClr val="0000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1" i="0" u="none" strike="noStrike" kern="1200" cap="none" spc="0" normalizeH="0" baseline="0" noProof="0">
                <a:ln>
                  <a:noFill/>
                </a:ln>
                <a:solidFill>
                  <a:srgbClr val="0B1AA7"/>
                </a:solidFill>
                <a:effectLst/>
                <a:uLnTx/>
                <a:uFillTx/>
                <a:latin typeface="+mn-ea"/>
                <a:ea typeface="+mn-ea"/>
                <a:cs typeface="+mn-cs"/>
              </a:endParaRPr>
            </a:p>
          </p:txBody>
        </p:sp>
        <p:sp>
          <p:nvSpPr>
            <p:cNvPr id="35861" name="Text Box 4"/>
            <p:cNvSpPr txBox="1">
              <a:spLocks noChangeArrowheads="1"/>
            </p:cNvSpPr>
            <p:nvPr/>
          </p:nvSpPr>
          <p:spPr bwMode="auto">
            <a:xfrm>
              <a:off x="158" y="1979"/>
              <a:ext cx="1588" cy="314"/>
            </a:xfrm>
            <a:prstGeom prst="rect">
              <a:avLst/>
            </a:prstGeom>
            <a:noFill/>
            <a:ln w="9525">
              <a:solidFill>
                <a:schemeClr val="hlink"/>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mn-ea"/>
                  <a:ea typeface="+mn-ea"/>
                  <a:cs typeface="+mn-cs"/>
                </a:rPr>
                <a:t>两极格局</a:t>
              </a:r>
            </a:p>
          </p:txBody>
        </p:sp>
      </p:grpSp>
      <p:grpSp>
        <p:nvGrpSpPr>
          <p:cNvPr id="5125" name="Group 5"/>
          <p:cNvGrpSpPr/>
          <p:nvPr/>
        </p:nvGrpSpPr>
        <p:grpSpPr>
          <a:xfrm>
            <a:off x="7218363" y="3717925"/>
            <a:ext cx="3168650" cy="2679700"/>
            <a:chOff x="3469" y="2614"/>
            <a:chExt cx="1724" cy="1688"/>
          </a:xfrm>
        </p:grpSpPr>
        <p:sp>
          <p:nvSpPr>
            <p:cNvPr id="35854" name="Line 6"/>
            <p:cNvSpPr>
              <a:spLocks noChangeShapeType="1"/>
            </p:cNvSpPr>
            <p:nvPr/>
          </p:nvSpPr>
          <p:spPr bwMode="auto">
            <a:xfrm>
              <a:off x="4150" y="3203"/>
              <a:ext cx="862" cy="0"/>
            </a:xfrm>
            <a:prstGeom prst="line">
              <a:avLst/>
            </a:prstGeom>
            <a:noFill/>
            <a:ln w="101600">
              <a:solidFill>
                <a:srgbClr val="0B1AA7"/>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schemeClr val="tx1"/>
                </a:solidFill>
                <a:effectLst/>
                <a:uLnTx/>
                <a:uFillTx/>
                <a:latin typeface="+mn-ea"/>
                <a:ea typeface="+mn-ea"/>
                <a:cs typeface="+mn-cs"/>
              </a:endParaRPr>
            </a:p>
          </p:txBody>
        </p:sp>
        <p:sp>
          <p:nvSpPr>
            <p:cNvPr id="35855" name="Line 7"/>
            <p:cNvSpPr>
              <a:spLocks noChangeShapeType="1"/>
            </p:cNvSpPr>
            <p:nvPr/>
          </p:nvSpPr>
          <p:spPr bwMode="auto">
            <a:xfrm flipH="1" flipV="1">
              <a:off x="3787" y="2931"/>
              <a:ext cx="363" cy="272"/>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6" name="Line 8"/>
            <p:cNvSpPr>
              <a:spLocks noChangeShapeType="1"/>
            </p:cNvSpPr>
            <p:nvPr/>
          </p:nvSpPr>
          <p:spPr bwMode="auto">
            <a:xfrm flipH="1" flipV="1">
              <a:off x="4150" y="2614"/>
              <a:ext cx="0" cy="589"/>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7" name="Line 9"/>
            <p:cNvSpPr>
              <a:spLocks noChangeShapeType="1"/>
            </p:cNvSpPr>
            <p:nvPr/>
          </p:nvSpPr>
          <p:spPr bwMode="auto">
            <a:xfrm flipH="1">
              <a:off x="3696" y="3203"/>
              <a:ext cx="453" cy="318"/>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8" name="Line 10"/>
            <p:cNvSpPr>
              <a:spLocks noChangeShapeType="1"/>
            </p:cNvSpPr>
            <p:nvPr/>
          </p:nvSpPr>
          <p:spPr bwMode="auto">
            <a:xfrm>
              <a:off x="4150" y="3203"/>
              <a:ext cx="364" cy="363"/>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9" name="Text Box 11"/>
            <p:cNvSpPr txBox="1">
              <a:spLocks noChangeArrowheads="1"/>
            </p:cNvSpPr>
            <p:nvPr/>
          </p:nvSpPr>
          <p:spPr bwMode="auto">
            <a:xfrm>
              <a:off x="3469" y="3702"/>
              <a:ext cx="1724" cy="600"/>
            </a:xfrm>
            <a:prstGeom prst="rect">
              <a:avLst/>
            </a:prstGeom>
            <a:noFill/>
            <a:ln w="9525">
              <a:solidFill>
                <a:schemeClr val="hlink"/>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mn-ea"/>
                  <a:ea typeface="+mn-ea"/>
                  <a:cs typeface="+mn-cs"/>
                </a:rPr>
                <a:t>两极解体 ，“一超多强”局面</a:t>
              </a:r>
            </a:p>
          </p:txBody>
        </p:sp>
      </p:grpSp>
      <p:sp>
        <p:nvSpPr>
          <p:cNvPr id="37892" name="Rectangle 12"/>
          <p:cNvSpPr/>
          <p:nvPr/>
        </p:nvSpPr>
        <p:spPr>
          <a:xfrm>
            <a:off x="2495550" y="165100"/>
            <a:ext cx="309880" cy="583565"/>
          </a:xfrm>
          <a:prstGeom prst="rect">
            <a:avLst/>
          </a:prstGeom>
          <a:noFill/>
          <a:ln w="9525">
            <a:noFill/>
          </a:ln>
        </p:spPr>
        <p:txBody>
          <a:bodyPr wrap="none">
            <a:spAutoFit/>
          </a:bodyPr>
          <a:lstStyle/>
          <a:p>
            <a:pPr>
              <a:spcBef>
                <a:spcPct val="50000"/>
              </a:spcBef>
            </a:pPr>
            <a:endParaRPr lang="zh-CN" altLang="zh-CN" sz="3200" b="1">
              <a:solidFill>
                <a:srgbClr val="0B1AA7"/>
              </a:solidFill>
              <a:latin typeface="Tahoma" pitchFamily="34" charset="0"/>
            </a:endParaRPr>
          </a:p>
        </p:txBody>
      </p:sp>
      <p:grpSp>
        <p:nvGrpSpPr>
          <p:cNvPr id="35845" name="Group 13"/>
          <p:cNvGrpSpPr/>
          <p:nvPr/>
        </p:nvGrpSpPr>
        <p:grpSpPr>
          <a:xfrm>
            <a:off x="4157663" y="3965575"/>
            <a:ext cx="2808287" cy="2259490"/>
            <a:chOff x="1610" y="1797"/>
            <a:chExt cx="1906" cy="2061"/>
          </a:xfrm>
        </p:grpSpPr>
        <p:grpSp>
          <p:nvGrpSpPr>
            <p:cNvPr id="37899" name="Group 14"/>
            <p:cNvGrpSpPr/>
            <p:nvPr/>
          </p:nvGrpSpPr>
          <p:grpSpPr>
            <a:xfrm>
              <a:off x="1610" y="1797"/>
              <a:ext cx="1906" cy="2061"/>
              <a:chOff x="1519" y="1662"/>
              <a:chExt cx="1769" cy="2035"/>
            </a:xfrm>
          </p:grpSpPr>
          <p:sp>
            <p:nvSpPr>
              <p:cNvPr id="35849" name="AutoShape 15"/>
              <p:cNvSpPr>
                <a:spLocks noChangeArrowheads="1"/>
              </p:cNvSpPr>
              <p:nvPr/>
            </p:nvSpPr>
            <p:spPr bwMode="auto">
              <a:xfrm>
                <a:off x="1519" y="2069"/>
                <a:ext cx="1769" cy="182"/>
              </a:xfrm>
              <a:prstGeom prst="leftRightArrow">
                <a:avLst>
                  <a:gd name="adj1" fmla="val 50000"/>
                  <a:gd name="adj2" fmla="val 194396"/>
                </a:avLst>
              </a:prstGeom>
              <a:solidFill>
                <a:srgbClr val="6600FF"/>
              </a:solidFill>
              <a:ln w="9525">
                <a:solidFill>
                  <a:srgbClr val="0000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0" name="Line 16"/>
              <p:cNvSpPr>
                <a:spLocks noChangeShapeType="1"/>
              </p:cNvSpPr>
              <p:nvPr/>
            </p:nvSpPr>
            <p:spPr bwMode="auto">
              <a:xfrm flipH="1">
                <a:off x="2064" y="2205"/>
                <a:ext cx="271" cy="499"/>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2" name="Line 17"/>
              <p:cNvSpPr>
                <a:spLocks noChangeShapeType="1"/>
              </p:cNvSpPr>
              <p:nvPr/>
            </p:nvSpPr>
            <p:spPr bwMode="auto">
              <a:xfrm flipV="1">
                <a:off x="2381" y="1662"/>
                <a:ext cx="272" cy="453"/>
              </a:xfrm>
              <a:prstGeom prst="line">
                <a:avLst/>
              </a:prstGeom>
              <a:noFill/>
              <a:ln w="50800">
                <a:solidFill>
                  <a:srgbClr val="0000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2" name="Line 18"/>
              <p:cNvSpPr>
                <a:spLocks noChangeShapeType="1"/>
              </p:cNvSpPr>
              <p:nvPr/>
            </p:nvSpPr>
            <p:spPr bwMode="auto">
              <a:xfrm>
                <a:off x="2336" y="2205"/>
                <a:ext cx="499" cy="499"/>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sp>
            <p:nvSpPr>
              <p:cNvPr id="35853" name="Text Box 19"/>
              <p:cNvSpPr txBox="1">
                <a:spLocks noChangeArrowheads="1"/>
              </p:cNvSpPr>
              <p:nvPr/>
            </p:nvSpPr>
            <p:spPr bwMode="auto">
              <a:xfrm>
                <a:off x="1519" y="2839"/>
                <a:ext cx="1724" cy="858"/>
              </a:xfrm>
              <a:prstGeom prst="rect">
                <a:avLst/>
              </a:prstGeom>
              <a:noFill/>
              <a:ln w="9525">
                <a:solidFill>
                  <a:schemeClr val="hlink"/>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mn-ea"/>
                    <a:ea typeface="+mn-ea"/>
                    <a:cs typeface="+mn-cs"/>
                  </a:rPr>
                  <a:t>两极受冲击，多极化趋势出现</a:t>
                </a:r>
              </a:p>
            </p:txBody>
          </p:sp>
        </p:grpSp>
        <p:sp>
          <p:nvSpPr>
            <p:cNvPr id="35848" name="Line 20"/>
            <p:cNvSpPr>
              <a:spLocks noChangeShapeType="1"/>
            </p:cNvSpPr>
            <p:nvPr/>
          </p:nvSpPr>
          <p:spPr bwMode="auto">
            <a:xfrm flipH="1" flipV="1">
              <a:off x="2154" y="1842"/>
              <a:ext cx="317" cy="41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ea"/>
                <a:ea typeface="+mn-ea"/>
                <a:cs typeface="+mn-cs"/>
              </a:endParaRPr>
            </a:p>
          </p:txBody>
        </p:sp>
      </p:grpSp>
      <p:sp>
        <p:nvSpPr>
          <p:cNvPr id="37894" name="Text Box 21"/>
          <p:cNvSpPr txBox="1"/>
          <p:nvPr/>
        </p:nvSpPr>
        <p:spPr>
          <a:xfrm>
            <a:off x="1962150" y="3284538"/>
            <a:ext cx="3494088" cy="1014730"/>
          </a:xfrm>
          <a:prstGeom prst="rect">
            <a:avLst/>
          </a:prstGeom>
          <a:noFill/>
          <a:ln w="9525">
            <a:noFill/>
          </a:ln>
        </p:spPr>
        <p:txBody>
          <a:bodyPr>
            <a:spAutoFit/>
          </a:bodyPr>
          <a:lstStyle/>
          <a:p>
            <a:pPr algn="ctr">
              <a:spcBef>
                <a:spcPct val="50000"/>
              </a:spcBef>
            </a:pPr>
            <a:r>
              <a:rPr lang="zh-CN" altLang="en-US" sz="3600" b="1">
                <a:solidFill>
                  <a:srgbClr val="FF0000"/>
                </a:solidFill>
                <a:latin typeface="黑体" panose="02010609060101010101" pitchFamily="49" charset="-122"/>
                <a:ea typeface="黑体" panose="02010609060101010101" pitchFamily="49" charset="-122"/>
              </a:rPr>
              <a:t>国际格局的演变</a:t>
            </a:r>
            <a:br>
              <a:rPr lang="zh-CN" altLang="en-US" sz="3600" b="1">
                <a:solidFill>
                  <a:srgbClr val="FF0000"/>
                </a:solidFill>
                <a:latin typeface="黑体" panose="02010609060101010101" pitchFamily="49" charset="-122"/>
                <a:ea typeface="黑体" panose="02010609060101010101" pitchFamily="49" charset="-122"/>
              </a:rPr>
            </a:br>
            <a:endParaRPr lang="zh-CN" altLang="en-US" sz="2400">
              <a:solidFill>
                <a:srgbClr val="FF0000"/>
              </a:solidFill>
              <a:latin typeface="Arial" panose="020b0604020202020204" pitchFamily="34" charset="0"/>
            </a:endParaRPr>
          </a:p>
        </p:txBody>
      </p:sp>
      <p:sp>
        <p:nvSpPr>
          <p:cNvPr id="37895" name="Text Box 21"/>
          <p:cNvSpPr txBox="1"/>
          <p:nvPr/>
        </p:nvSpPr>
        <p:spPr>
          <a:xfrm>
            <a:off x="1963738" y="455613"/>
            <a:ext cx="1323975" cy="1014730"/>
          </a:xfrm>
          <a:prstGeom prst="rect">
            <a:avLst/>
          </a:prstGeom>
          <a:noFill/>
          <a:ln w="9525">
            <a:noFill/>
          </a:ln>
        </p:spPr>
        <p:txBody>
          <a:bodyPr>
            <a:spAutoFit/>
          </a:bodyPr>
          <a:lstStyle/>
          <a:p>
            <a:pPr>
              <a:spcBef>
                <a:spcPct val="50000"/>
              </a:spcBef>
            </a:pPr>
            <a:r>
              <a:rPr lang="zh-CN" altLang="en-US" sz="3600" b="1">
                <a:solidFill>
                  <a:srgbClr val="FF0000"/>
                </a:solidFill>
                <a:latin typeface="黑体" panose="02010609060101010101" pitchFamily="49" charset="-122"/>
                <a:ea typeface="黑体" panose="02010609060101010101" pitchFamily="49" charset="-122"/>
              </a:rPr>
              <a:t>冷战</a:t>
            </a:r>
            <a:br>
              <a:rPr lang="zh-CN" altLang="en-US" sz="3600" b="1">
                <a:solidFill>
                  <a:srgbClr val="FF0000"/>
                </a:solidFill>
                <a:latin typeface="黑体" panose="02010609060101010101" pitchFamily="49" charset="-122"/>
                <a:ea typeface="黑体" panose="02010609060101010101" pitchFamily="49" charset="-122"/>
              </a:rPr>
            </a:br>
            <a:endParaRPr lang="zh-CN" altLang="en-US" sz="2400">
              <a:solidFill>
                <a:srgbClr val="FF0000"/>
              </a:solidFill>
              <a:latin typeface="Arial" panose="020b0604020202020204" pitchFamily="34" charset="0"/>
            </a:endParaRPr>
          </a:p>
        </p:txBody>
      </p:sp>
      <p:sp>
        <p:nvSpPr>
          <p:cNvPr id="23" name="TextBox 3"/>
          <p:cNvSpPr txBox="1">
            <a:spLocks noChangeArrowheads="1"/>
          </p:cNvSpPr>
          <p:nvPr/>
        </p:nvSpPr>
        <p:spPr bwMode="auto">
          <a:xfrm>
            <a:off x="1866900" y="1046163"/>
            <a:ext cx="258127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smtClean="0">
                <a:ln>
                  <a:noFill/>
                </a:ln>
                <a:solidFill>
                  <a:schemeClr val="tx1"/>
                </a:solidFill>
                <a:effectLst/>
                <a:uLnTx/>
                <a:uFillTx/>
                <a:latin typeface="+mn-ea"/>
                <a:ea typeface="+mn-ea"/>
                <a:cs typeface="+mn-cs"/>
              </a:rPr>
              <a:t>冷战的开始：</a:t>
            </a:r>
            <a:endParaRPr kumimoji="0" lang="en-US" altLang="zh-CN" sz="3200" b="0" i="0" u="none" strike="noStrike" kern="1200" cap="none" spc="0" normalizeH="0" baseline="0" noProof="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政经军地</a:t>
            </a:r>
            <a:endParaRPr kumimoji="0" lang="en-US" altLang="zh-CN" sz="3200" b="1" i="0" u="none" strike="noStrike" kern="1200" cap="none" spc="0" normalizeH="0" baseline="0" noProof="0" smtClean="0">
              <a:ln>
                <a:noFill/>
              </a:ln>
              <a:solidFill>
                <a:schemeClr val="tx1"/>
              </a:solidFill>
              <a:effectLst/>
              <a:uLnTx/>
              <a:uFillTx/>
              <a:latin typeface="楷体" pitchFamily="49" charset="-122"/>
              <a:ea typeface="楷体"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全面对抗</a:t>
            </a:r>
            <a:endParaRPr kumimoji="0" lang="en-US" altLang="zh-CN"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4" name="TextBox 3"/>
          <p:cNvSpPr txBox="1">
            <a:spLocks noChangeArrowheads="1"/>
          </p:cNvSpPr>
          <p:nvPr/>
        </p:nvSpPr>
        <p:spPr bwMode="auto">
          <a:xfrm>
            <a:off x="4352925" y="1046163"/>
            <a:ext cx="2865438"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smtClean="0">
                <a:ln>
                  <a:noFill/>
                </a:ln>
                <a:solidFill>
                  <a:schemeClr val="tx1"/>
                </a:solidFill>
                <a:effectLst/>
                <a:uLnTx/>
                <a:uFillTx/>
                <a:latin typeface="+mn-ea"/>
                <a:ea typeface="+mn-ea"/>
                <a:cs typeface="+mn-cs"/>
              </a:rPr>
              <a:t>冷战的发展：</a:t>
            </a:r>
            <a:endParaRPr kumimoji="0" lang="en-US" altLang="zh-CN" sz="3200" b="0" i="0" u="none" strike="noStrike" kern="1200" cap="none" spc="0" normalizeH="0" baseline="0" noProof="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局部热战出现</a:t>
            </a:r>
            <a:endParaRPr kumimoji="0" lang="en-US" altLang="zh-CN"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整体冷战加剧</a:t>
            </a:r>
            <a:endParaRPr kumimoji="0" lang="en-US" altLang="zh-CN"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5" name="TextBox 3"/>
          <p:cNvSpPr txBox="1">
            <a:spLocks noChangeArrowheads="1"/>
          </p:cNvSpPr>
          <p:nvPr/>
        </p:nvSpPr>
        <p:spPr bwMode="auto">
          <a:xfrm>
            <a:off x="7473950" y="1046163"/>
            <a:ext cx="2579688"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smtClean="0">
                <a:ln>
                  <a:noFill/>
                </a:ln>
                <a:solidFill>
                  <a:schemeClr val="tx1"/>
                </a:solidFill>
                <a:effectLst/>
                <a:uLnTx/>
                <a:uFillTx/>
                <a:latin typeface="+mn-ea"/>
                <a:ea typeface="+mn-ea"/>
                <a:cs typeface="+mn-cs"/>
              </a:rPr>
              <a:t>冷战的结束：</a:t>
            </a:r>
            <a:endParaRPr kumimoji="0" lang="en-US" altLang="zh-CN" sz="3200" b="0" i="0" u="none" strike="noStrike" kern="1200" cap="none" spc="0" normalizeH="0" baseline="0" noProof="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苏联解体</a:t>
            </a:r>
            <a:endParaRPr kumimoji="0" lang="en-US" altLang="zh-CN"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冷战结束</a:t>
            </a:r>
            <a:endParaRPr kumimoji="0" lang="en-US" altLang="zh-CN" sz="32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par>
                                <p:cTn id="11" presetID="31" presetClass="entr" presetSubtype="0" fill="hold" nodeType="withEffect">
                                  <p:stCondLst>
                                    <p:cond delay="0"/>
                                  </p:stCondLst>
                                  <p:childTnLst>
                                    <p:set>
                                      <p:cBhvr>
                                        <p:cTn id="12" dur="1" fill="hold">
                                          <p:stCondLst>
                                            <p:cond delay="0"/>
                                          </p:stCondLst>
                                        </p:cTn>
                                        <p:tgtEl>
                                          <p:spTgt spid="35842"/>
                                        </p:tgtEl>
                                        <p:attrNameLst>
                                          <p:attrName>style.visibility</p:attrName>
                                        </p:attrNameLst>
                                      </p:cBhvr>
                                      <p:to>
                                        <p:strVal val="visible"/>
                                      </p:to>
                                    </p:set>
                                    <p:anim calcmode="lin" valueType="num">
                                      <p:cBhvr>
                                        <p:cTn id="13" dur="1000" fill="hold"/>
                                        <p:tgtEl>
                                          <p:spTgt spid="35842"/>
                                        </p:tgtEl>
                                        <p:attrNameLst>
                                          <p:attrName>ppt_w</p:attrName>
                                        </p:attrNameLst>
                                      </p:cBhvr>
                                      <p:tavLst>
                                        <p:tav tm="0">
                                          <p:val>
                                            <p:fltVal val="0"/>
                                          </p:val>
                                        </p:tav>
                                        <p:tav tm="100000">
                                          <p:val>
                                            <p:strVal val="#ppt_w"/>
                                          </p:val>
                                        </p:tav>
                                      </p:tavLst>
                                    </p:anim>
                                    <p:anim calcmode="lin" valueType="num">
                                      <p:cBhvr>
                                        <p:cTn id="14" dur="1000" fill="hold"/>
                                        <p:tgtEl>
                                          <p:spTgt spid="35842"/>
                                        </p:tgtEl>
                                        <p:attrNameLst>
                                          <p:attrName>ppt_h</p:attrName>
                                        </p:attrNameLst>
                                      </p:cBhvr>
                                      <p:tavLst>
                                        <p:tav tm="0">
                                          <p:val>
                                            <p:fltVal val="0"/>
                                          </p:val>
                                        </p:tav>
                                        <p:tav tm="100000">
                                          <p:val>
                                            <p:strVal val="#ppt_h"/>
                                          </p:val>
                                        </p:tav>
                                      </p:tavLst>
                                    </p:anim>
                                    <p:anim calcmode="lin" valueType="num">
                                      <p:cBhvr>
                                        <p:cTn id="15" dur="1000" fill="hold"/>
                                        <p:tgtEl>
                                          <p:spTgt spid="35842"/>
                                        </p:tgtEl>
                                        <p:attrNameLst>
                                          <p:attrName>style.rotation</p:attrName>
                                        </p:attrNameLst>
                                      </p:cBhvr>
                                      <p:tavLst>
                                        <p:tav tm="0">
                                          <p:val>
                                            <p:fltVal val="90"/>
                                          </p:val>
                                        </p:tav>
                                        <p:tav tm="100000">
                                          <p:val>
                                            <p:fltVal val="0"/>
                                          </p:val>
                                        </p:tav>
                                      </p:tavLst>
                                    </p:anim>
                                    <p:animEffect transition="in" filter="fade">
                                      <p:cBhvr>
                                        <p:cTn id="16" dur="1000"/>
                                        <p:tgtEl>
                                          <p:spTgt spid="35842"/>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0"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 calcmode="lin" valueType="num">
                                      <p:cBhvr>
                                        <p:cTn id="26" dur="500" fill="hold"/>
                                        <p:tgtEl>
                                          <p:spTgt spid="35845"/>
                                        </p:tgtEl>
                                        <p:attrNameLst>
                                          <p:attrName>ppt_w</p:attrName>
                                        </p:attrNameLst>
                                      </p:cBhvr>
                                      <p:tavLst>
                                        <p:tav tm="0">
                                          <p:val>
                                            <p:fltVal val="0"/>
                                          </p:val>
                                        </p:tav>
                                        <p:tav tm="100000">
                                          <p:val>
                                            <p:strVal val="#ppt_w"/>
                                          </p:val>
                                        </p:tav>
                                      </p:tavLst>
                                    </p:anim>
                                    <p:anim calcmode="lin" valueType="num">
                                      <p:cBhvr>
                                        <p:cTn id="27" dur="500" fill="hold"/>
                                        <p:tgtEl>
                                          <p:spTgt spid="35845"/>
                                        </p:tgtEl>
                                        <p:attrNameLst>
                                          <p:attrName>ppt_h</p:attrName>
                                        </p:attrNameLst>
                                      </p:cBhvr>
                                      <p:tavLst>
                                        <p:tav tm="0">
                                          <p:val>
                                            <p:fltVal val="0"/>
                                          </p:val>
                                        </p:tav>
                                        <p:tav tm="100000">
                                          <p:val>
                                            <p:strVal val="#ppt_h"/>
                                          </p:val>
                                        </p:tav>
                                      </p:tavLst>
                                    </p:anim>
                                    <p:animEffect transition="in" filter="fade">
                                      <p:cBhvr>
                                        <p:cTn id="28" dur="500"/>
                                        <p:tgtEl>
                                          <p:spTgt spid="35845"/>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circle(in)">
                                      <p:cBhvr>
                                        <p:cTn id="33" dur="2000"/>
                                        <p:tgtEl>
                                          <p:spTgt spid="25"/>
                                        </p:tgtEl>
                                      </p:cBhvr>
                                    </p:animEffect>
                                  </p:childTnLst>
                                </p:cTn>
                              </p:par>
                              <p:par>
                                <p:cTn id="34" presetID="6" presetClass="entr" presetSubtype="16" fill="hold" nodeType="withEffect">
                                  <p:stCondLst>
                                    <p:cond delay="0"/>
                                  </p:stCondLst>
                                  <p:childTnLst>
                                    <p:set>
                                      <p:cBhvr>
                                        <p:cTn id="35" dur="1" fill="hold">
                                          <p:stCondLst>
                                            <p:cond delay="0"/>
                                          </p:stCondLst>
                                        </p:cTn>
                                        <p:tgtEl>
                                          <p:spTgt spid="5125"/>
                                        </p:tgtEl>
                                        <p:attrNameLst>
                                          <p:attrName>style.visibility</p:attrName>
                                        </p:attrNameLst>
                                      </p:cBhvr>
                                      <p:to>
                                        <p:strVal val="visible"/>
                                      </p:to>
                                    </p:set>
                                    <p:animEffect transition="in" filter="circle(in)">
                                      <p:cBhvr>
                                        <p:cTn id="36" dur="20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292292" name="对象 1292291"/>
          <p:cNvGraphicFramePr>
            <a:graphicFrameLocks noChangeAspect="1"/>
          </p:cNvGraphicFramePr>
          <p:nvPr/>
        </p:nvGraphicFramePr>
        <p:xfrm>
          <a:off x="453546" y="1579538"/>
          <a:ext cx="11286587" cy="3700603"/>
        </p:xfrm>
        <a:graphic>
          <a:graphicData uri="http://schemas.openxmlformats.org/presentationml/2006/ole">
            <mc:AlternateContent>
              <mc:Choice xmlns:v="urn:schemas-microsoft-com:vml" Requires="v">
                <p:oleObj spid="_x0000_s1040" r:id="rId3" imgW="10668000" imgH="3498850" progId="Word.Document.8">
                  <p:embed/>
                </p:oleObj>
              </mc:Choice>
              <mc:Fallback>
                <p:oleObj r:id="rId3" imgW="10668000" imgH="3498850" progId="Word.Document.8">
                  <p:embed/>
                  <p:pic>
                    <p:nvPicPr>
                      <p:cNvPr id="0" name="OLE substitute image"/>
                      <p:cNvPicPr/>
                      <p:nvPr/>
                    </p:nvPicPr>
                    <p:blipFill>
                      <a:blip r:embed="rId4"/>
                      <a:stretch>
                        <a:fillRect/>
                      </a:stretch>
                    </p:blipFill>
                    <p:spPr>
                      <a:xfrm>
                        <a:off x="453546" y="1579538"/>
                        <a:ext cx="11286587" cy="3700603"/>
                      </a:xfrm>
                      <a:prstGeom prst="rect">
                        <a:avLst/>
                      </a:prstGeom>
                      <a:noFill/>
                      <a:ln w="38100">
                        <a:noFill/>
                        <a:miter/>
                      </a:ln>
                    </p:spPr>
                  </p:pic>
                </p:oleObj>
              </mc:Fallback>
            </mc:AlternateContent>
          </a:graphicData>
        </a:graphic>
      </p:graphicFrame>
    </p:spTree>
  </p:cSld>
  <p:clrMapOvr>
    <a:masterClrMapping/>
  </p:clrMapOvr>
  <p:transition spd="slow">
    <p:fade/>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914" name="TextBox 1"/>
          <p:cNvSpPr txBox="1"/>
          <p:nvPr/>
        </p:nvSpPr>
        <p:spPr>
          <a:xfrm>
            <a:off x="1968500" y="404813"/>
            <a:ext cx="8353425" cy="1630045"/>
          </a:xfrm>
          <a:prstGeom prst="rect">
            <a:avLst/>
          </a:prstGeom>
          <a:noFill/>
          <a:ln w="9525">
            <a:noFill/>
          </a:ln>
        </p:spPr>
        <p:txBody>
          <a:bodyPr>
            <a:spAutoFit/>
          </a:bodyPr>
          <a:lstStyle/>
          <a:p>
            <a:r>
              <a:rPr lang="zh-CN" altLang="en-US" sz="2800" b="1">
                <a:latin typeface="黑体" panose="02010609060101010101" pitchFamily="49" charset="-122"/>
                <a:ea typeface="黑体" panose="02010609060101010101" pitchFamily="49" charset="-122"/>
              </a:rPr>
              <a:t>课后思考：</a:t>
            </a:r>
            <a:endParaRPr lang="en-US" altLang="zh-CN" sz="2800" b="1">
              <a:latin typeface="黑体" panose="02010609060101010101" pitchFamily="49" charset="-122"/>
              <a:ea typeface="黑体" panose="02010609060101010101" pitchFamily="49" charset="-122"/>
            </a:endParaRPr>
          </a:p>
          <a:p>
            <a:r>
              <a:rPr lang="zh-CN" altLang="en-US" sz="3600" b="1">
                <a:latin typeface="Arial" panose="020b0604020202020204" pitchFamily="34" charset="0"/>
              </a:rPr>
              <a:t>    </a:t>
            </a:r>
            <a:r>
              <a:rPr lang="zh-CN" altLang="en-US" sz="3600" b="1">
                <a:solidFill>
                  <a:srgbClr val="FF0000"/>
                </a:solidFill>
                <a:latin typeface="华文行楷" pitchFamily="2" charset="-122"/>
                <a:ea typeface="华文行楷" pitchFamily="2" charset="-122"/>
              </a:rPr>
              <a:t>持续近半个世纪的冷战，给人类带来了怎样的启示？</a:t>
            </a:r>
          </a:p>
        </p:txBody>
      </p:sp>
      <p:sp>
        <p:nvSpPr>
          <p:cNvPr id="2" name="TextBox 1"/>
          <p:cNvSpPr txBox="1"/>
          <p:nvPr/>
        </p:nvSpPr>
        <p:spPr>
          <a:xfrm>
            <a:off x="2135188" y="2349500"/>
            <a:ext cx="7921625" cy="2553335"/>
          </a:xfrm>
          <a:prstGeom prst="rect">
            <a:avLst/>
          </a:prstGeom>
          <a:noFill/>
        </p:spPr>
        <p:txBody>
          <a:bodyPr>
            <a:spAutoFit/>
          </a:bodyPr>
          <a:lstStyle/>
          <a:p>
            <a:pPr marR="0" defTabSz="914400">
              <a:buClrTx/>
              <a:buSzTx/>
              <a:buFontTx/>
              <a:defRPr/>
            </a:pPr>
            <a:r>
              <a:rPr kumimoji="0" lang="zh-CN" altLang="en-US" sz="3200" b="1" kern="1200" cap="none" spc="0" normalizeH="0" baseline="0" noProof="0">
                <a:latin typeface="+mj-ea"/>
                <a:ea typeface="+mj-ea"/>
                <a:cs typeface="+mn-cs"/>
              </a:rPr>
              <a:t>重视经济建设与提高百姓生活水平</a:t>
            </a:r>
            <a:endParaRPr kumimoji="0" lang="en-US" altLang="zh-CN" sz="3200" b="1" kern="1200" cap="none" spc="0" normalizeH="0" baseline="0" noProof="0">
              <a:latin typeface="+mj-ea"/>
              <a:ea typeface="+mj-ea"/>
              <a:cs typeface="+mn-cs"/>
            </a:endParaRPr>
          </a:p>
          <a:p>
            <a:pPr marR="0" defTabSz="914400">
              <a:buClrTx/>
              <a:buSzTx/>
              <a:buFontTx/>
              <a:defRPr/>
            </a:pPr>
            <a:r>
              <a:rPr kumimoji="0" lang="zh-CN" altLang="en-US" sz="3200" b="1" kern="1200" cap="none" spc="0" normalizeH="0" baseline="0" noProof="0">
                <a:latin typeface="+mj-ea"/>
                <a:ea typeface="+mj-ea"/>
                <a:cs typeface="+mn-cs"/>
              </a:rPr>
              <a:t>克服民族利己主义，树立平等的价值观</a:t>
            </a:r>
            <a:endParaRPr kumimoji="0" lang="en-US" altLang="zh-CN" sz="3200" b="1" kern="1200" cap="none" spc="0" normalizeH="0" baseline="0" noProof="0">
              <a:latin typeface="+mj-ea"/>
              <a:ea typeface="+mj-ea"/>
              <a:cs typeface="+mn-cs"/>
            </a:endParaRPr>
          </a:p>
          <a:p>
            <a:pPr marR="0" defTabSz="914400">
              <a:buClrTx/>
              <a:buSzTx/>
              <a:buFontTx/>
              <a:defRPr/>
            </a:pPr>
            <a:r>
              <a:rPr kumimoji="0" lang="zh-CN" altLang="en-US" sz="3200" b="1" kern="1200" cap="none" spc="0" normalizeH="0" baseline="0" noProof="0">
                <a:latin typeface="+mj-ea"/>
                <a:ea typeface="+mj-ea"/>
                <a:cs typeface="+mn-cs"/>
              </a:rPr>
              <a:t>加强合作互信，减少误判对抗</a:t>
            </a:r>
            <a:endParaRPr kumimoji="0" lang="en-US" altLang="zh-CN" sz="3200" b="1" kern="1200" cap="none" spc="0" normalizeH="0" baseline="0" noProof="0">
              <a:latin typeface="+mj-ea"/>
              <a:ea typeface="+mj-ea"/>
              <a:cs typeface="+mn-cs"/>
            </a:endParaRPr>
          </a:p>
          <a:p>
            <a:pPr marR="0" defTabSz="914400">
              <a:buClrTx/>
              <a:buSzTx/>
              <a:buFontTx/>
              <a:defRPr/>
            </a:pPr>
            <a:r>
              <a:rPr kumimoji="0" lang="zh-CN" altLang="en-US" sz="3200" b="1" kern="1200" cap="none" spc="0" normalizeH="0" baseline="0" noProof="0">
                <a:latin typeface="+mj-ea"/>
                <a:ea typeface="+mj-ea"/>
                <a:cs typeface="+mn-cs"/>
              </a:rPr>
              <a:t>通过国际对话解决冲突</a:t>
            </a:r>
            <a:endParaRPr kumimoji="0" lang="en-US" altLang="zh-CN" sz="3200" b="1" kern="1200" cap="none" spc="0" normalizeH="0" baseline="0" noProof="0">
              <a:latin typeface="+mj-ea"/>
              <a:ea typeface="+mj-ea"/>
              <a:cs typeface="+mn-cs"/>
            </a:endParaRPr>
          </a:p>
          <a:p>
            <a:pPr marR="0" defTabSz="914400">
              <a:buClrTx/>
              <a:buSzTx/>
              <a:buFontTx/>
              <a:defRPr/>
            </a:pPr>
            <a:r>
              <a:rPr kumimoji="0" lang="zh-CN" altLang="en-US" sz="3200" b="1" kern="1200" cap="none" spc="0" normalizeH="0" baseline="0" noProof="0">
                <a:latin typeface="+mj-ea"/>
                <a:ea typeface="+mj-ea"/>
                <a:cs typeface="+mn-cs"/>
              </a:rPr>
              <a:t>等等</a:t>
            </a:r>
            <a:r>
              <a:rPr kumimoji="0" lang="en-US" altLang="zh-CN" sz="3200" b="1" kern="1200" cap="none" spc="0" normalizeH="0" baseline="0" noProof="0">
                <a:latin typeface="+mj-ea"/>
                <a:ea typeface="+mj-ea"/>
                <a:cs typeface="+mn-cs"/>
              </a:rPr>
              <a:t>……</a:t>
            </a:r>
            <a:endParaRPr kumimoji="0" lang="zh-CN" altLang="en-US" sz="3200" b="1" kern="1200" cap="none" spc="0" normalizeH="0" baseline="0" noProof="0">
              <a:latin typeface="+mj-ea"/>
              <a:ea typeface="+mj-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6" name="Picture 2" descr="C:\Users\Administrator\Desktop\教学\冷战\001KDxMRzy6YxMG65L82e&amp;690.jpg"/>
          <p:cNvPicPr>
            <a:picLocks noGrp="1" noChangeArrowheads="1"/>
          </p:cNvPicPr>
          <p:nvPr>
            <p:ph idx="1"/>
          </p:nvPr>
        </p:nvPicPr>
        <p:blipFill>
          <a:blip r:embed="rId2"/>
          <a:stretch>
            <a:fillRect/>
          </a:stretch>
        </p:blipFill>
        <p:spPr bwMode="auto">
          <a:xfrm>
            <a:off x="1191905" y="858116"/>
            <a:ext cx="9635319" cy="3932249"/>
          </a:xfrm>
          <a:prstGeom prst="rect">
            <a:avLst/>
          </a:prstGeom>
          <a:noFill/>
        </p:spPr>
      </p:pic>
      <p:sp>
        <p:nvSpPr>
          <p:cNvPr id="5" name="TextBox 4"/>
          <p:cNvSpPr txBox="1"/>
          <p:nvPr/>
        </p:nvSpPr>
        <p:spPr>
          <a:xfrm>
            <a:off x="764275" y="5431809"/>
            <a:ext cx="10663451" cy="460375"/>
          </a:xfrm>
          <a:prstGeom prst="rect">
            <a:avLst/>
          </a:prstGeom>
          <a:noFill/>
        </p:spPr>
        <p:txBody>
          <a:bodyPr wrap="square" rtlCol="0">
            <a:spAutoFit/>
          </a:bodyPr>
          <a:lstStyle/>
          <a:p>
            <a:endParaRPr lang="zh-CN" altLang="en-US" sz="2400"/>
          </a:p>
        </p:txBody>
      </p:sp>
      <p:sp>
        <p:nvSpPr>
          <p:cNvPr id="4" name="TextBox 3"/>
          <p:cNvSpPr txBox="1"/>
          <p:nvPr/>
        </p:nvSpPr>
        <p:spPr>
          <a:xfrm>
            <a:off x="911424" y="0"/>
            <a:ext cx="10681648" cy="666115"/>
          </a:xfrm>
          <a:prstGeom prst="rect">
            <a:avLst/>
          </a:prstGeom>
          <a:noFill/>
        </p:spPr>
        <p:txBody>
          <a:bodyPr wrap="square" rtlCol="0">
            <a:spAutoFit/>
          </a:bodyPr>
          <a:lstStyle/>
          <a:p>
            <a:r>
              <a:rPr lang="zh-CN" altLang="en-US" sz="3735" b="1" smtClean="0">
                <a:latin typeface="仿宋" panose="02010609060101010101" pitchFamily="49" charset="-122"/>
                <a:ea typeface="仿宋" panose="02010609060101010101" pitchFamily="49" charset="-122"/>
              </a:rPr>
              <a:t>随着中国的崛起，部分西方国家鼓吹中国威胁论。</a:t>
            </a:r>
            <a:endParaRPr lang="zh-CN" altLang="en-US" sz="3735" b="1">
              <a:latin typeface="仿宋" pitchFamily="49" charset="-122"/>
              <a:ea typeface="仿宋" pitchFamily="49" charset="-122"/>
            </a:endParaRPr>
          </a:p>
        </p:txBody>
      </p:sp>
      <p:sp>
        <p:nvSpPr>
          <p:cNvPr id="6" name="TextBox 5"/>
          <p:cNvSpPr txBox="1"/>
          <p:nvPr/>
        </p:nvSpPr>
        <p:spPr>
          <a:xfrm>
            <a:off x="1655931" y="4846703"/>
            <a:ext cx="10990996" cy="1816735"/>
          </a:xfrm>
          <a:prstGeom prst="rect">
            <a:avLst/>
          </a:prstGeom>
          <a:noFill/>
        </p:spPr>
        <p:txBody>
          <a:bodyPr wrap="square" rtlCol="0">
            <a:spAutoFit/>
          </a:bodyPr>
          <a:lstStyle/>
          <a:p>
            <a:r>
              <a:rPr lang="zh-CN" altLang="en-US" sz="3735" b="1" smtClean="0">
                <a:latin typeface="楷体" panose="02010609060101010101" pitchFamily="49" charset="-122"/>
                <a:ea typeface="楷体" panose="02010609060101010101" pitchFamily="49" charset="-122"/>
              </a:rPr>
              <a:t>一个国家的强大必然要牺牲他国利益吗？</a:t>
            </a:r>
            <a:endParaRPr lang="en-US" altLang="zh-CN" sz="3735" b="1" smtClean="0">
              <a:latin typeface="楷体" pitchFamily="49" charset="-122"/>
              <a:ea typeface="楷体" pitchFamily="49" charset="-122"/>
            </a:endParaRPr>
          </a:p>
          <a:p>
            <a:r>
              <a:rPr lang="zh-CN" altLang="en-US" sz="3735" b="1" smtClean="0">
                <a:latin typeface="楷体" panose="02010609060101010101" pitchFamily="49" charset="-122"/>
                <a:ea typeface="楷体" panose="02010609060101010101" pitchFamily="49" charset="-122"/>
              </a:rPr>
              <a:t>一个强大的国家必然会威胁他国安全吗？</a:t>
            </a:r>
            <a:endParaRPr lang="en-US" altLang="zh-CN" sz="3735" b="1" smtClean="0">
              <a:latin typeface="楷体" panose="02010609060101010101" pitchFamily="49" charset="-122"/>
              <a:ea typeface="楷体" panose="02010609060101010101" pitchFamily="49" charset="-122"/>
            </a:endParaRPr>
          </a:p>
          <a:p>
            <a:r>
              <a:rPr lang="zh-CN" altLang="en-US" sz="3735" b="1" smtClean="0">
                <a:latin typeface="楷体" panose="02010609060101010101" pitchFamily="49" charset="-122"/>
                <a:ea typeface="楷体" panose="02010609060101010101" pitchFamily="49" charset="-122"/>
              </a:rPr>
              <a:t>两个大国必然会产生冲突、采取对抗吗？</a:t>
            </a:r>
            <a:endParaRPr lang="zh-CN" altLang="en-US" sz="3735" b="1">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043364" y="2729677"/>
            <a:ext cx="4894012" cy="325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H:\直播课\18\图片\SXRB201702241410000412889277255.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6279" y="2729677"/>
            <a:ext cx="3252727" cy="3252727"/>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H:\直播课\18\图片\e162-irkazzv4410032.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264352" y="2711437"/>
            <a:ext cx="2541195" cy="3252729"/>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 y="6025748"/>
            <a:ext cx="12192000" cy="666115"/>
          </a:xfrm>
          <a:prstGeom prst="rect">
            <a:avLst/>
          </a:prstGeom>
        </p:spPr>
        <p:txBody>
          <a:bodyPr wrap="square">
            <a:spAutoFit/>
          </a:bodyPr>
          <a:lstStyle/>
          <a:p>
            <a:pPr algn="ctr" fontAlgn="base">
              <a:spcBef>
                <a:spcPct val="0"/>
              </a:spcBef>
              <a:spcAft>
                <a:spcPct val="0"/>
              </a:spcAft>
            </a:pPr>
            <a:r>
              <a:rPr lang="zh-CN" altLang="en-US" sz="3735" b="1">
                <a:solidFill>
                  <a:schemeClr val="tx1"/>
                </a:solidFill>
                <a:effectLst>
                  <a:outerShdw blurRad="38100" dist="19050" dir="2700000" algn="tl" rotWithShape="0">
                    <a:schemeClr val="dk1">
                      <a:alpha val="40000"/>
                    </a:schemeClr>
                  </a:outerShdw>
                </a:effectLst>
                <a:latin typeface="腾祥倩影简" panose="01010104010101010101" charset="-122"/>
                <a:ea typeface="腾祥倩影简" panose="01010104010101010101" charset="-122"/>
              </a:rPr>
              <a:t>遏制与对抗没有出路</a:t>
            </a:r>
            <a:r>
              <a:rPr lang="zh-CN" altLang="en-US" sz="3735" b="1" smtClean="0">
                <a:solidFill>
                  <a:schemeClr val="tx1"/>
                </a:solidFill>
                <a:effectLst>
                  <a:outerShdw blurRad="38100" dist="19050" dir="2700000" algn="tl" rotWithShape="0">
                    <a:schemeClr val="dk1">
                      <a:alpha val="40000"/>
                    </a:schemeClr>
                  </a:outerShdw>
                </a:effectLst>
                <a:latin typeface="腾祥倩影简" panose="01010104010101010101" charset="-122"/>
                <a:ea typeface="腾祥倩影简" panose="01010104010101010101" charset="-122"/>
              </a:rPr>
              <a:t>，和平</a:t>
            </a:r>
            <a:r>
              <a:rPr lang="zh-CN" altLang="en-US" sz="3735" b="1">
                <a:solidFill>
                  <a:schemeClr val="tx1"/>
                </a:solidFill>
                <a:effectLst>
                  <a:outerShdw blurRad="38100" dist="19050" dir="2700000" algn="tl" rotWithShape="0">
                    <a:schemeClr val="dk1">
                      <a:alpha val="40000"/>
                    </a:schemeClr>
                  </a:outerShdw>
                </a:effectLst>
                <a:latin typeface="腾祥倩影简" panose="01010104010101010101" charset="-122"/>
                <a:ea typeface="腾祥倩影简" panose="01010104010101010101" charset="-122"/>
              </a:rPr>
              <a:t>与合作才能共赢。</a:t>
            </a:r>
          </a:p>
        </p:txBody>
      </p:sp>
      <p:sp>
        <p:nvSpPr>
          <p:cNvPr id="3" name="矩形 2"/>
          <p:cNvSpPr/>
          <p:nvPr/>
        </p:nvSpPr>
        <p:spPr>
          <a:xfrm>
            <a:off x="726394" y="-172"/>
            <a:ext cx="10739672" cy="2553335"/>
          </a:xfrm>
          <a:prstGeom prst="rect">
            <a:avLst/>
          </a:prstGeom>
        </p:spPr>
        <p:txBody>
          <a:bodyPr wrap="square">
            <a:spAutoFit/>
          </a:bodyPr>
          <a:lstStyle/>
          <a:p>
            <a:pPr>
              <a:lnSpc>
                <a:spcPct val="125000"/>
              </a:lnSpc>
              <a:buFont typeface="Arial" panose="020b0604020202020204" pitchFamily="34" charset="0"/>
              <a:buNone/>
            </a:pPr>
            <a:r>
              <a:rPr lang="zh-CN" altLang="en-US" sz="3200" b="1">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超越意识形态，和平相处 相互尊重</a:t>
            </a:r>
            <a:r>
              <a:rPr lang="zh-CN" altLang="en-US" sz="3200" b="1" smtClean="0">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a:t>
            </a:r>
            <a:endParaRPr lang="en-US" altLang="zh-CN" sz="3200" b="1" smtClean="0">
              <a:solidFill>
                <a:schemeClr val="tx1"/>
              </a:solidFill>
              <a:effectLst>
                <a:outerShdw blurRad="38100" dist="19050" dir="2700000" algn="tl" rotWithShape="0">
                  <a:schemeClr val="dk1">
                    <a:alpha val="40000"/>
                  </a:schemeClr>
                </a:outerShdw>
              </a:effectLst>
              <a:latin typeface="仿宋" pitchFamily="49" charset="-122"/>
              <a:ea typeface="仿宋" pitchFamily="49" charset="-122"/>
            </a:endParaRPr>
          </a:p>
          <a:p>
            <a:pPr>
              <a:lnSpc>
                <a:spcPct val="125000"/>
              </a:lnSpc>
              <a:buFont typeface="Arial" panose="020b0604020202020204" pitchFamily="34" charset="0"/>
              <a:buNone/>
            </a:pPr>
            <a:r>
              <a:rPr lang="zh-CN" altLang="en-US" sz="3200" b="1" smtClean="0">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结伴</a:t>
            </a:r>
            <a:r>
              <a:rPr lang="zh-CN" altLang="en-US" sz="3200" b="1">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而不结盟，构建新型大国关系；</a:t>
            </a:r>
            <a:endParaRPr lang="en-US" altLang="zh-CN" sz="3200" b="1">
              <a:solidFill>
                <a:schemeClr val="tx1"/>
              </a:solidFill>
              <a:effectLst>
                <a:outerShdw blurRad="38100" dist="19050" dir="2700000" algn="tl" rotWithShape="0">
                  <a:schemeClr val="dk1">
                    <a:alpha val="40000"/>
                  </a:schemeClr>
                </a:outerShdw>
              </a:effectLst>
              <a:latin typeface="仿宋" pitchFamily="49" charset="-122"/>
              <a:ea typeface="仿宋" pitchFamily="49" charset="-122"/>
            </a:endParaRPr>
          </a:p>
          <a:p>
            <a:pPr>
              <a:lnSpc>
                <a:spcPct val="125000"/>
              </a:lnSpc>
              <a:buFont typeface="Arial" panose="020b0604020202020204" pitchFamily="34" charset="0"/>
              <a:buNone/>
            </a:pPr>
            <a:r>
              <a:rPr lang="zh-CN" altLang="en-US" sz="3200" b="1">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摒弃冷战思维，实现合作共赢</a:t>
            </a:r>
            <a:r>
              <a:rPr lang="zh-CN" altLang="en-US" sz="3200" b="1" smtClean="0">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a:t>
            </a:r>
            <a:endParaRPr lang="en-US" altLang="zh-CN" sz="3200" b="1" smtClean="0">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endParaRPr>
          </a:p>
          <a:p>
            <a:pPr>
              <a:lnSpc>
                <a:spcPct val="125000"/>
              </a:lnSpc>
              <a:buFont typeface="Arial" panose="020b0604020202020204" pitchFamily="34" charset="0"/>
              <a:buNone/>
            </a:pPr>
            <a:r>
              <a:rPr lang="zh-CN" altLang="en-US" sz="3200" b="1" smtClean="0">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以</a:t>
            </a:r>
            <a:r>
              <a:rPr lang="zh-CN" altLang="en-US" sz="3200" b="1">
                <a:solidFill>
                  <a:schemeClr val="tx1"/>
                </a:solidFill>
                <a:effectLst>
                  <a:outerShdw blurRad="38100" dist="19050" dir="2700000" algn="tl" rotWithShape="0">
                    <a:schemeClr val="dk1">
                      <a:alpha val="40000"/>
                    </a:schemeClr>
                  </a:outerShdw>
                </a:effectLst>
                <a:latin typeface="仿宋" panose="02010609060101010101" pitchFamily="49" charset="-122"/>
                <a:ea typeface="仿宋" panose="02010609060101010101" pitchFamily="49" charset="-122"/>
              </a:rPr>
              <a:t>对话解决争端，用协商化解分歧。</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5363" name="Picture 3"/>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95467" y="0"/>
            <a:ext cx="10273141" cy="50851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4027" y="164637"/>
            <a:ext cx="705341" cy="2061210"/>
          </a:xfrm>
          <a:prstGeom prst="rect">
            <a:avLst/>
          </a:prstGeom>
          <a:noFill/>
        </p:spPr>
        <p:txBody>
          <a:bodyPr wrap="square" rtlCol="0">
            <a:spAutoFit/>
          </a:bodyPr>
          <a:lstStyle/>
          <a:p>
            <a:r>
              <a:rPr lang="zh-CN" altLang="en-US" sz="3200" smtClean="0"/>
              <a:t>知识体系</a:t>
            </a:r>
            <a:endParaRPr lang="zh-CN" altLang="en-US" sz="3200"/>
          </a:p>
        </p:txBody>
      </p:sp>
      <p:pic>
        <p:nvPicPr>
          <p:cNvPr id="2050" name="Picture 2" descr="H:\直播课\18\图片\u=1770419763,2512348020&amp;fm=26&amp;gp=0.jpg"/>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3339" y="5085165"/>
            <a:ext cx="11809312" cy="177283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New picture" hidden="1"/>
          <p:cNvPicPr/>
          <p:nvPr/>
        </p:nvPicPr>
        <p:blipFill>
          <a:blip r:embed="rId4"/>
          <a:stretch>
            <a:fillRect/>
          </a:stretch>
        </p:blipFill>
        <p:spPr>
          <a:xfrm>
            <a:off x="12052300" y="10515600"/>
            <a:ext cx="431800" cy="2794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104</Paragraphs>
  <Slides>28</Slides>
  <Notes>4</Notes>
  <TotalTime>3</TotalTime>
  <HiddenSlides>0</HiddenSlides>
  <MMClips>1</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28</vt:i4>
      </vt:variant>
    </vt:vector>
  </HeadingPairs>
  <TitlesOfParts>
    <vt:vector baseType="lpstr" size="43">
      <vt:lpstr>Arial</vt:lpstr>
      <vt:lpstr>微软雅黑</vt:lpstr>
      <vt:lpstr>Wingdings</vt:lpstr>
      <vt:lpstr>Calibri Light</vt:lpstr>
      <vt:lpstr>Calibri</vt:lpstr>
      <vt:lpstr>黑体</vt:lpstr>
      <vt:lpstr>华文中宋</vt:lpstr>
      <vt:lpstr>楷体</vt:lpstr>
      <vt:lpstr>Times New Roman</vt:lpstr>
      <vt:lpstr>仿宋</vt:lpstr>
      <vt:lpstr>宋体</vt:lpstr>
      <vt:lpstr>Tahoma</vt:lpstr>
      <vt:lpstr>华文行楷</vt:lpstr>
      <vt:lpstr>腾祥倩影简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“冷战” 的影响</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常海燕</cp:lastModifiedBy>
  <cp:revision>178</cp:revision>
  <dcterms:created xsi:type="dcterms:W3CDTF">2019-06-19T02:08:00Z</dcterms:created>
  <dcterms:modified xsi:type="dcterms:W3CDTF">2020-07-12T03:31:00Z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