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wav" ContentType="audio/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43"/>
  </p:notesMasterIdLst>
  <p:sldIdLst>
    <p:sldId id="256" r:id="rId2"/>
    <p:sldId id="261" r:id="rId3"/>
    <p:sldId id="262" r:id="rId4"/>
    <p:sldId id="280" r:id="rId5"/>
    <p:sldId id="273" r:id="rId6"/>
    <p:sldId id="274" r:id="rId7"/>
    <p:sldId id="275" r:id="rId8"/>
    <p:sldId id="277" r:id="rId9"/>
    <p:sldId id="278" r:id="rId10"/>
    <p:sldId id="279" r:id="rId11"/>
    <p:sldId id="258" r:id="rId12"/>
    <p:sldId id="282" r:id="rId13"/>
    <p:sldId id="283" r:id="rId14"/>
    <p:sldId id="284" r:id="rId15"/>
    <p:sldId id="264" r:id="rId16"/>
    <p:sldId id="286" r:id="rId17"/>
    <p:sldId id="287" r:id="rId18"/>
    <p:sldId id="288" r:id="rId19"/>
    <p:sldId id="289" r:id="rId20"/>
    <p:sldId id="290" r:id="rId21"/>
    <p:sldId id="291" r:id="rId22"/>
    <p:sldId id="292" r:id="rId23"/>
    <p:sldId id="294" r:id="rId24"/>
    <p:sldId id="269" r:id="rId25"/>
    <p:sldId id="270" r:id="rId26"/>
    <p:sldId id="271" r:id="rId27"/>
    <p:sldId id="272" r:id="rId28"/>
    <p:sldId id="295" r:id="rId29"/>
    <p:sldId id="296" r:id="rId30"/>
    <p:sldId id="297" r:id="rId31"/>
    <p:sldId id="276" r:id="rId32"/>
    <p:sldId id="298" r:id="rId33"/>
    <p:sldId id="265" r:id="rId34"/>
    <p:sldId id="299" r:id="rId35"/>
    <p:sldId id="300" r:id="rId36"/>
    <p:sldId id="301" r:id="rId37"/>
    <p:sldId id="302" r:id="rId38"/>
    <p:sldId id="303" r:id="rId39"/>
    <p:sldId id="304" r:id="rId40"/>
    <p:sldId id="305" r:id="rId41"/>
    <p:sldId id="293"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p:cViewPr varScale="1">
        <p:scale>
          <a:sx n="82" d="100"/>
          <a:sy n="82" d="100"/>
        </p:scale>
        <p:origin x="50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F4A3BD-FC28-4E76-A48D-96D0E47B045E}" type="datetimeFigureOut">
              <a:rPr lang="zh-CN" altLang="en-US" smtClean="0"/>
              <a:t>2019/10/9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7E9BBC-4D3D-461F-95CD-91B6AF9AEEA2}" type="slidenum">
              <a:rPr lang="zh-CN" altLang="en-US" smtClean="0"/>
              <a:t>‹#›</a:t>
            </a:fld>
            <a:endParaRPr lang="zh-CN" altLang="en-US"/>
          </a:p>
        </p:txBody>
      </p:sp>
    </p:spTree>
    <p:extLst>
      <p:ext uri="{BB962C8B-B14F-4D97-AF65-F5344CB8AC3E}">
        <p14:creationId xmlns:p14="http://schemas.microsoft.com/office/powerpoint/2010/main" val="4212104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843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84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12E3C513-7FFE-484B-805C-984E7FB2926E}" type="slidenum">
              <a:rPr lang="zh-CN" altLang="en-US" sz="1800">
                <a:ea typeface="微软雅黑" panose="020B0503020204020204" pitchFamily="34" charset="-122"/>
              </a:rPr>
              <a:pPr>
                <a:buFont typeface="Arial" panose="020B0604020202020204" pitchFamily="34" charset="0"/>
                <a:buChar char="•"/>
              </a:pPr>
              <a:t>11</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9495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45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61E1E84F-C4BA-4054-8FED-CA5AFA211710}" type="slidenum">
              <a:rPr lang="zh-CN" altLang="en-US" sz="1800">
                <a:ea typeface="微软雅黑" panose="020B0503020204020204" pitchFamily="34" charset="-122"/>
              </a:rPr>
              <a:pPr>
                <a:buFont typeface="Arial" panose="020B0604020202020204" pitchFamily="34" charset="0"/>
                <a:buChar char="•"/>
              </a:pPr>
              <a:t>15</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252343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0"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extLst>
      <p:ext uri="{BB962C8B-B14F-4D97-AF65-F5344CB8AC3E}">
        <p14:creationId xmlns:p14="http://schemas.microsoft.com/office/powerpoint/2010/main" val="3117679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843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84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CA3782E6-4093-4BB3-B65C-A97CABBC434B}" type="slidenum">
              <a:rPr lang="zh-CN" altLang="en-US" sz="1800">
                <a:ea typeface="微软雅黑" panose="020B0503020204020204" pitchFamily="34" charset="-122"/>
              </a:rPr>
              <a:pPr>
                <a:buFont typeface="Arial" panose="020B0604020202020204" pitchFamily="34" charset="0"/>
                <a:buChar char="•"/>
              </a:pPr>
              <a:t>28</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1634703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174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06EE127A-91B1-44B6-881A-D2716A242419}" type="slidenum">
              <a:rPr lang="zh-CN" altLang="en-US" sz="1800">
                <a:ea typeface="微软雅黑" panose="020B0503020204020204" pitchFamily="34" charset="-122"/>
              </a:rPr>
              <a:pPr>
                <a:buFont typeface="Arial" panose="020B0604020202020204" pitchFamily="34" charset="0"/>
                <a:buChar char="•"/>
              </a:pPr>
              <a:t>33</a:t>
            </a:fld>
            <a:endParaRPr lang="zh-CN" altLang="en-US" sz="1800" dirty="0">
              <a:ea typeface="微软雅黑" panose="020B0503020204020204" pitchFamily="34" charset="-122"/>
            </a:endParaRPr>
          </a:p>
        </p:txBody>
      </p:sp>
    </p:spTree>
    <p:extLst>
      <p:ext uri="{BB962C8B-B14F-4D97-AF65-F5344CB8AC3E}">
        <p14:creationId xmlns:p14="http://schemas.microsoft.com/office/powerpoint/2010/main" val="2940186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10/9/2019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10/9/2019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1160EA64-D806-43AC-9DF2-F8C432F32B4C}" type="datetimeFigureOut">
              <a:rPr lang="en-US" dirty="0"/>
              <a:t>10/9/2019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10/9/2019</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7" name="Date Placeholder 6"/>
          <p:cNvSpPr>
            <a:spLocks noGrp="1"/>
          </p:cNvSpPr>
          <p:nvPr>
            <p:ph type="dt" sz="half" idx="10"/>
          </p:nvPr>
        </p:nvSpPr>
        <p:spPr/>
        <p:txBody>
          <a:bodyPr/>
          <a:lstStyle/>
          <a:p>
            <a:fld id="{4F7D4976-E339-4826-83B7-FBD03F55ECF8}" type="datetimeFigureOut">
              <a:rPr lang="en-US" dirty="0"/>
              <a:t>10/9/2019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10/9/2019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10/9/2019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9" name="Date Placeholder 8"/>
          <p:cNvSpPr>
            <a:spLocks noGrp="1"/>
          </p:cNvSpPr>
          <p:nvPr>
            <p:ph type="dt" sz="half" idx="10"/>
          </p:nvPr>
        </p:nvSpPr>
        <p:spPr/>
        <p:txBody>
          <a:bodyPr/>
          <a:lstStyle/>
          <a:p>
            <a:fld id="{D1BE4249-C0D0-4B06-8692-E8BB871AF643}" type="datetimeFigureOut">
              <a:rPr lang="en-US" dirty="0"/>
              <a:t>10/9/2019</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10/9/2019</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10/9/2019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10/9/2019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0971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10/9/2019</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hyperlink" Target="http://www.3lian.com/gif/DetailView.htm?Detail=http://img4.3lian.com/sucai2/img15/57/129.gif"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xyent.cn/092006/22/81341.html" TargetMode="External"/><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jpe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41.jpe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7.png"/><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4.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3.png"/></Relationships>
</file>

<file path=ppt/slides/_rels/slide3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2E7580-F49A-47BE-A049-AABEF06286A2}"/>
              </a:ext>
            </a:extLst>
          </p:cNvPr>
          <p:cNvSpPr>
            <a:spLocks noGrp="1"/>
          </p:cNvSpPr>
          <p:nvPr>
            <p:ph type="ctrTitle"/>
          </p:nvPr>
        </p:nvSpPr>
        <p:spPr/>
        <p:txBody>
          <a:bodyPr/>
          <a:lstStyle/>
          <a:p>
            <a:r>
              <a:rPr lang="zh-CN" altLang="en-US" dirty="0"/>
              <a:t>第</a:t>
            </a:r>
            <a:r>
              <a:rPr lang="en-US" altLang="zh-CN" dirty="0"/>
              <a:t>23</a:t>
            </a:r>
            <a:r>
              <a:rPr lang="zh-CN" altLang="en-US" dirty="0"/>
              <a:t>课从局部抗战到全年抗战</a:t>
            </a:r>
          </a:p>
        </p:txBody>
      </p:sp>
    </p:spTree>
    <p:extLst>
      <p:ext uri="{BB962C8B-B14F-4D97-AF65-F5344CB8AC3E}">
        <p14:creationId xmlns:p14="http://schemas.microsoft.com/office/powerpoint/2010/main" val="619689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4103"/>
          <p:cNvSpPr txBox="1">
            <a:spLocks noChangeArrowheads="1"/>
          </p:cNvSpPr>
          <p:nvPr/>
        </p:nvSpPr>
        <p:spPr bwMode="auto">
          <a:xfrm>
            <a:off x="4943872" y="251716"/>
            <a:ext cx="2304256"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导入新课</a:t>
            </a:r>
            <a:endParaRPr lang="zh-CN" altLang="zh-CN" sz="40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271464" y="1340768"/>
            <a:ext cx="9865095" cy="2601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zh-CN" sz="2800" b="1" dirty="0">
                <a:latin typeface="微软雅黑" panose="020B0503020204020204" pitchFamily="34" charset="-122"/>
                <a:ea typeface="微软雅黑" panose="020B0503020204020204" pitchFamily="34" charset="-122"/>
              </a:rPr>
              <a:t>每一年的</a:t>
            </a:r>
            <a:r>
              <a:rPr lang="en-US" altLang="zh-CN" sz="2800" b="1" dirty="0">
                <a:latin typeface="微软雅黑" panose="020B0503020204020204" pitchFamily="34" charset="-122"/>
                <a:ea typeface="微软雅黑" panose="020B0503020204020204" pitchFamily="34" charset="-122"/>
              </a:rPr>
              <a:t>9</a:t>
            </a:r>
            <a:r>
              <a:rPr lang="zh-CN" altLang="zh-CN"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18</a:t>
            </a:r>
            <a:r>
              <a:rPr lang="zh-CN" altLang="zh-CN" sz="2800" b="1" dirty="0">
                <a:latin typeface="微软雅黑" panose="020B0503020204020204" pitchFamily="34" charset="-122"/>
                <a:ea typeface="微软雅黑" panose="020B0503020204020204" pitchFamily="34" charset="-122"/>
              </a:rPr>
              <a:t>日晚，东北沈阳总要响起长长的警报声，在全国还有许多城市也在这一天拉响了警报，这是为了让人们记住</a:t>
            </a:r>
            <a:r>
              <a:rPr lang="en-US" altLang="zh-CN" sz="2800" b="1" dirty="0">
                <a:latin typeface="微软雅黑" panose="020B0503020204020204" pitchFamily="34" charset="-122"/>
                <a:ea typeface="微软雅黑" panose="020B0503020204020204" pitchFamily="34" charset="-122"/>
              </a:rPr>
              <a:t>1931</a:t>
            </a:r>
            <a:r>
              <a:rPr lang="zh-CN" altLang="zh-CN"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9</a:t>
            </a:r>
            <a:r>
              <a:rPr lang="zh-CN" altLang="zh-CN"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18</a:t>
            </a:r>
            <a:r>
              <a:rPr lang="zh-CN" altLang="zh-CN" sz="2800" b="1" dirty="0">
                <a:latin typeface="微软雅黑" panose="020B0503020204020204" pitchFamily="34" charset="-122"/>
                <a:ea typeface="微软雅黑" panose="020B0503020204020204" pitchFamily="34" charset="-122"/>
              </a:rPr>
              <a:t>日发生的</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九一八事变</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这个国耻日。你知道</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九一八事变</a:t>
            </a:r>
            <a:r>
              <a:rPr lang="en-US" altLang="zh-CN" sz="2800" b="1" dirty="0">
                <a:latin typeface="微软雅黑" panose="020B0503020204020204" pitchFamily="34" charset="-122"/>
                <a:ea typeface="微软雅黑" panose="020B0503020204020204" pitchFamily="34" charset="-122"/>
              </a:rPr>
              <a:t>”</a:t>
            </a:r>
            <a:r>
              <a:rPr lang="zh-CN" altLang="zh-CN" sz="2800" b="1" dirty="0">
                <a:latin typeface="微软雅黑" panose="020B0503020204020204" pitchFamily="34" charset="-122"/>
                <a:ea typeface="微软雅黑" panose="020B0503020204020204" pitchFamily="34" charset="-122"/>
              </a:rPr>
              <a:t>发生的原因是什么吗？</a:t>
            </a:r>
            <a:endParaRPr lang="zh-CN" altLang="en-US" sz="2800" b="1" dirty="0">
              <a:latin typeface="微软雅黑" panose="020B0503020204020204" pitchFamily="34" charset="-122"/>
              <a:ea typeface="微软雅黑" panose="020B0503020204020204" pitchFamily="34" charset="-122"/>
            </a:endParaRPr>
          </a:p>
        </p:txBody>
      </p:sp>
      <p:pic>
        <p:nvPicPr>
          <p:cNvPr id="307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6080" y="4149080"/>
            <a:ext cx="3531884" cy="22411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3077"/>
                                        </p:tgtEl>
                                        <p:attrNameLst>
                                          <p:attrName>style.visibility</p:attrName>
                                        </p:attrNameLst>
                                      </p:cBhvr>
                                      <p:to>
                                        <p:strVal val="visible"/>
                                      </p:to>
                                    </p:set>
                                    <p:animEffect transition="in" filter="fade">
                                      <p:cBhvr>
                                        <p:cTn id="16" dur="1000"/>
                                        <p:tgtEl>
                                          <p:spTgt spid="3077"/>
                                        </p:tgtEl>
                                      </p:cBhvr>
                                    </p:animEffect>
                                    <p:anim calcmode="lin" valueType="num">
                                      <p:cBhvr>
                                        <p:cTn id="17" dur="1000" fill="hold"/>
                                        <p:tgtEl>
                                          <p:spTgt spid="3077"/>
                                        </p:tgtEl>
                                        <p:attrNameLst>
                                          <p:attrName>ppt_x</p:attrName>
                                        </p:attrNameLst>
                                      </p:cBhvr>
                                      <p:tavLst>
                                        <p:tav tm="0">
                                          <p:val>
                                            <p:strVal val="#ppt_x"/>
                                          </p:val>
                                        </p:tav>
                                        <p:tav tm="100000">
                                          <p:val>
                                            <p:strVal val="#ppt_x"/>
                                          </p:val>
                                        </p:tav>
                                      </p:tavLst>
                                    </p:anim>
                                    <p:anim calcmode="lin" valueType="num">
                                      <p:cBhvr>
                                        <p:cTn id="18" dur="1000" fill="hold"/>
                                        <p:tgtEl>
                                          <p:spTgt spid="30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415480" y="1052736"/>
            <a:ext cx="34163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一、九一八事变</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8197" name="矩形 7174"/>
          <p:cNvSpPr>
            <a:spLocks noChangeArrowheads="1"/>
          </p:cNvSpPr>
          <p:nvPr/>
        </p:nvSpPr>
        <p:spPr bwMode="auto">
          <a:xfrm>
            <a:off x="1415480" y="1916832"/>
            <a:ext cx="5764213"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日本发动九一八事变的原因</a:t>
            </a:r>
          </a:p>
        </p:txBody>
      </p:sp>
      <p:sp>
        <p:nvSpPr>
          <p:cNvPr id="7" name="矩形 6"/>
          <p:cNvSpPr>
            <a:spLocks noChangeArrowheads="1"/>
          </p:cNvSpPr>
          <p:nvPr/>
        </p:nvSpPr>
        <p:spPr bwMode="auto">
          <a:xfrm>
            <a:off x="1199456" y="2564904"/>
            <a:ext cx="986509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800" b="1" dirty="0">
                <a:latin typeface="微软雅黑" panose="020B0503020204020204" pitchFamily="34" charset="-122"/>
                <a:ea typeface="微软雅黑" panose="020B0503020204020204" pitchFamily="34" charset="-122"/>
              </a:rPr>
              <a:t>材料</a:t>
            </a:r>
            <a:r>
              <a:rPr lang="zh-CN" altLang="en-US" sz="2800" b="1" dirty="0">
                <a:latin typeface="微软雅黑" panose="020B0503020204020204" pitchFamily="34" charset="-122"/>
                <a:ea typeface="微软雅黑" panose="020B0503020204020204" pitchFamily="34" charset="-122"/>
              </a:rPr>
              <a:t>一</a:t>
            </a:r>
            <a:r>
              <a:rPr lang="zh-CN"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“惟欲征服支那，必先征服满蒙，如欲征服世界，必先征服支那。”            </a:t>
            </a:r>
            <a:endParaRPr lang="en-US" altLang="zh-CN" sz="2800" b="1" dirty="0">
              <a:latin typeface="微软雅黑" panose="020B0503020204020204" pitchFamily="34" charset="-122"/>
              <a:ea typeface="微软雅黑" panose="020B0503020204020204" pitchFamily="34" charset="-122"/>
            </a:endParaRPr>
          </a:p>
          <a:p>
            <a:pPr algn="r">
              <a:lnSpc>
                <a:spcPct val="150000"/>
              </a:lnSpc>
            </a:pP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明治维新后不久日本制定的大陆政策</a:t>
            </a:r>
            <a:endParaRPr lang="en-US" altLang="zh-CN" sz="2800" b="1" dirty="0">
              <a:latin typeface="微软雅黑" panose="020B0503020204020204" pitchFamily="34" charset="-122"/>
              <a:ea typeface="微软雅黑" panose="020B0503020204020204" pitchFamily="34" charset="-122"/>
            </a:endParaRPr>
          </a:p>
          <a:p>
            <a:pPr>
              <a:lnSpc>
                <a:spcPct val="150000"/>
              </a:lnSpc>
            </a:pPr>
            <a:r>
              <a:rPr lang="zh-CN" altLang="zh-CN" sz="2800" b="1" dirty="0">
                <a:latin typeface="微软雅黑" panose="020B0503020204020204" pitchFamily="34" charset="-122"/>
                <a:ea typeface="微软雅黑" panose="020B0503020204020204" pitchFamily="34" charset="-122"/>
              </a:rPr>
              <a:t>材料</a:t>
            </a:r>
            <a:r>
              <a:rPr lang="zh-CN" altLang="en-US" sz="2800" b="1" dirty="0">
                <a:latin typeface="微软雅黑" panose="020B0503020204020204" pitchFamily="34" charset="-122"/>
                <a:ea typeface="微软雅黑" panose="020B0503020204020204" pitchFamily="34" charset="-122"/>
              </a:rPr>
              <a:t>二</a:t>
            </a: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“今天之满蒙地位</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不仅在我国国防上，就在经济上，也可以说是我国的生命线。”</a:t>
            </a:r>
          </a:p>
          <a:p>
            <a:pPr algn="r">
              <a:lnSpc>
                <a:spcPct val="150000"/>
              </a:lnSpc>
            </a:pPr>
            <a:r>
              <a:rPr lang="en-US" altLang="zh-CN" sz="2800" b="1" dirty="0">
                <a:latin typeface="微软雅黑" panose="020B0503020204020204" pitchFamily="34" charset="-122"/>
                <a:ea typeface="微软雅黑" panose="020B0503020204020204" pitchFamily="34" charset="-122"/>
              </a:rPr>
              <a:t>——1927</a:t>
            </a:r>
            <a:r>
              <a:rPr lang="zh-CN" altLang="en-US" sz="2800" b="1" dirty="0">
                <a:latin typeface="微软雅黑" panose="020B0503020204020204" pitchFamily="34" charset="-122"/>
                <a:ea typeface="微软雅黑" panose="020B0503020204020204" pitchFamily="34" charset="-122"/>
              </a:rPr>
              <a:t>年，田中义一提出了</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田中奏折</a:t>
            </a:r>
            <a:r>
              <a:rPr lang="en-US" altLang="zh-CN" sz="2800" b="1" dirty="0">
                <a:latin typeface="微软雅黑" panose="020B0503020204020204" pitchFamily="34" charset="-122"/>
                <a:ea typeface="微软雅黑" panose="020B0503020204020204" pitchFamily="34" charset="-122"/>
              </a:rPr>
              <a:t>》</a:t>
            </a:r>
          </a:p>
        </p:txBody>
      </p:sp>
      <p:sp>
        <p:nvSpPr>
          <p:cNvPr id="5" name="矩形 4">
            <a:extLst>
              <a:ext uri="{FF2B5EF4-FFF2-40B4-BE49-F238E27FC236}">
                <a16:creationId xmlns:a16="http://schemas.microsoft.com/office/drawing/2014/main" id="{9F89D021-0FE0-4314-A202-C8D0DE254C91}"/>
              </a:ext>
            </a:extLst>
          </p:cNvPr>
          <p:cNvSpPr/>
          <p:nvPr/>
        </p:nvSpPr>
        <p:spPr>
          <a:xfrm>
            <a:off x="399817" y="322778"/>
            <a:ext cx="2031325"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3600" dirty="0"/>
              <a:t>局部抗战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1773238" y="981075"/>
            <a:ext cx="8634412"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3200" b="1" dirty="0">
                <a:latin typeface="微软雅黑" panose="020B0503020204020204" pitchFamily="34" charset="-122"/>
                <a:ea typeface="微软雅黑" panose="020B0503020204020204" pitchFamily="34" charset="-122"/>
              </a:rPr>
              <a:t>材料</a:t>
            </a:r>
            <a:r>
              <a:rPr lang="zh-CN" altLang="en-US" sz="3200" b="1" dirty="0">
                <a:latin typeface="微软雅黑" panose="020B0503020204020204" pitchFamily="34" charset="-122"/>
                <a:ea typeface="微软雅黑" panose="020B0503020204020204" pitchFamily="34" charset="-122"/>
              </a:rPr>
              <a:t>三 </a:t>
            </a:r>
            <a:r>
              <a:rPr lang="en-US" altLang="zh-CN" sz="3000" b="1" dirty="0">
                <a:latin typeface="微软雅黑" panose="020B0503020204020204" pitchFamily="34" charset="-122"/>
                <a:ea typeface="微软雅黑" panose="020B0503020204020204" pitchFamily="34" charset="-122"/>
              </a:rPr>
              <a:t>1929</a:t>
            </a:r>
            <a:r>
              <a:rPr lang="zh-CN" altLang="en-US" sz="3000" b="1" dirty="0">
                <a:latin typeface="微软雅黑" panose="020B0503020204020204" pitchFamily="34" charset="-122"/>
                <a:ea typeface="微软雅黑" panose="020B0503020204020204" pitchFamily="34" charset="-122"/>
              </a:rPr>
              <a:t>年</a:t>
            </a:r>
            <a:r>
              <a:rPr lang="en-US" altLang="zh-CN" sz="3000" b="1" dirty="0">
                <a:latin typeface="微软雅黑" panose="020B0503020204020204" pitchFamily="34" charset="-122"/>
                <a:ea typeface="微软雅黑" panose="020B0503020204020204" pitchFamily="34" charset="-122"/>
              </a:rPr>
              <a:t>--1933</a:t>
            </a:r>
            <a:r>
              <a:rPr lang="zh-CN" altLang="en-US" sz="3000" b="1" dirty="0">
                <a:latin typeface="微软雅黑" panose="020B0503020204020204" pitchFamily="34" charset="-122"/>
                <a:ea typeface="微软雅黑" panose="020B0503020204020204" pitchFamily="34" charset="-122"/>
              </a:rPr>
              <a:t>年的资本主义世界经济危机波及日本，促使其国内阶级矛盾尖锐，日本统治集团急于利用侵略中国东北的对外战争来摆脱国内的经济危机和政治危机。</a:t>
            </a:r>
          </a:p>
          <a:p>
            <a:pPr>
              <a:lnSpc>
                <a:spcPct val="150000"/>
              </a:lnSpc>
            </a:pP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zh-CN" sz="3200" b="1" dirty="0">
                <a:latin typeface="微软雅黑" panose="020B0503020204020204" pitchFamily="34" charset="-122"/>
                <a:ea typeface="微软雅黑" panose="020B0503020204020204" pitchFamily="34" charset="-122"/>
              </a:rPr>
              <a:t>材料</a:t>
            </a:r>
            <a:r>
              <a:rPr lang="zh-CN" altLang="en-US" sz="3200" b="1" dirty="0">
                <a:latin typeface="微软雅黑" panose="020B0503020204020204" pitchFamily="34" charset="-122"/>
                <a:ea typeface="微软雅黑" panose="020B0503020204020204" pitchFamily="34" charset="-122"/>
              </a:rPr>
              <a:t>四</a:t>
            </a:r>
            <a:r>
              <a:rPr lang="en-US" altLang="zh-CN" sz="32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1930</a:t>
            </a:r>
            <a:r>
              <a:rPr lang="zh-CN" altLang="en-US" sz="3000" b="1" dirty="0">
                <a:latin typeface="微软雅黑" panose="020B0503020204020204" pitchFamily="34" charset="-122"/>
                <a:ea typeface="微软雅黑" panose="020B0503020204020204" pitchFamily="34" charset="-122"/>
              </a:rPr>
              <a:t>年</a:t>
            </a:r>
            <a:r>
              <a:rPr lang="en-US" altLang="zh-CN" sz="3000" b="1" dirty="0">
                <a:latin typeface="微软雅黑" panose="020B0503020204020204" pitchFamily="34" charset="-122"/>
                <a:ea typeface="微软雅黑" panose="020B0503020204020204" pitchFamily="34" charset="-122"/>
              </a:rPr>
              <a:t>11</a:t>
            </a:r>
            <a:r>
              <a:rPr lang="zh-CN" altLang="en-US" sz="3000" b="1" dirty="0">
                <a:latin typeface="微软雅黑" panose="020B0503020204020204" pitchFamily="34" charset="-122"/>
                <a:ea typeface="微软雅黑" panose="020B0503020204020204" pitchFamily="34" charset="-122"/>
              </a:rPr>
              <a:t>月至</a:t>
            </a:r>
            <a:r>
              <a:rPr lang="en-US" altLang="zh-CN" sz="3000" b="1" dirty="0">
                <a:latin typeface="微软雅黑" panose="020B0503020204020204" pitchFamily="34" charset="-122"/>
                <a:ea typeface="微软雅黑" panose="020B0503020204020204" pitchFamily="34" charset="-122"/>
              </a:rPr>
              <a:t>1931</a:t>
            </a:r>
            <a:r>
              <a:rPr lang="zh-CN" altLang="en-US" sz="3000" b="1" dirty="0">
                <a:latin typeface="微软雅黑" panose="020B0503020204020204" pitchFamily="34" charset="-122"/>
                <a:ea typeface="微软雅黑" panose="020B0503020204020204" pitchFamily="34" charset="-122"/>
              </a:rPr>
              <a:t>年</a:t>
            </a:r>
            <a:r>
              <a:rPr lang="en-US" altLang="zh-CN" sz="3000" b="1" dirty="0">
                <a:latin typeface="微软雅黑" panose="020B0503020204020204" pitchFamily="34" charset="-122"/>
                <a:ea typeface="微软雅黑" panose="020B0503020204020204" pitchFamily="34" charset="-122"/>
              </a:rPr>
              <a:t>9</a:t>
            </a:r>
            <a:r>
              <a:rPr lang="zh-CN" altLang="en-US" sz="3000" b="1" dirty="0">
                <a:latin typeface="微软雅黑" panose="020B0503020204020204" pitchFamily="34" charset="-122"/>
                <a:ea typeface="微软雅黑" panose="020B0503020204020204" pitchFamily="34" charset="-122"/>
              </a:rPr>
              <a:t>月，国民政府集中重兵三次“围剿”红军，无心北顾。</a:t>
            </a:r>
            <a:endParaRPr lang="en-US"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5"/>
          <p:cNvSpPr>
            <a:spLocks noChangeArrowheads="1"/>
          </p:cNvSpPr>
          <p:nvPr/>
        </p:nvSpPr>
        <p:spPr bwMode="auto">
          <a:xfrm>
            <a:off x="1757363" y="2008162"/>
            <a:ext cx="739140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1</a:t>
            </a:r>
            <a:r>
              <a:rPr lang="zh-CN" altLang="en-US" sz="3000" b="1" dirty="0">
                <a:latin typeface="微软雅黑" panose="020B0503020204020204" pitchFamily="34" charset="-122"/>
                <a:ea typeface="微软雅黑" panose="020B0503020204020204" pitchFamily="34" charset="-122"/>
              </a:rPr>
              <a:t>）日本大陆政策（蓄谋已久）；</a:t>
            </a:r>
          </a:p>
        </p:txBody>
      </p:sp>
      <p:sp>
        <p:nvSpPr>
          <p:cNvPr id="12291" name="Rectangle 37"/>
          <p:cNvSpPr>
            <a:spLocks noChangeArrowheads="1"/>
          </p:cNvSpPr>
          <p:nvPr/>
        </p:nvSpPr>
        <p:spPr bwMode="auto">
          <a:xfrm>
            <a:off x="1757363" y="2770162"/>
            <a:ext cx="708660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spcBef>
                <a:spcPct val="50000"/>
              </a:spcBef>
            </a:pP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2</a:t>
            </a:r>
            <a:r>
              <a:rPr lang="zh-CN" altLang="en-US" sz="3000" b="1" dirty="0">
                <a:latin typeface="微软雅黑" panose="020B0503020204020204" pitchFamily="34" charset="-122"/>
                <a:ea typeface="微软雅黑" panose="020B0503020204020204" pitchFamily="34" charset="-122"/>
              </a:rPr>
              <a:t>）日本将中国东北视为生命线；</a:t>
            </a:r>
          </a:p>
        </p:txBody>
      </p:sp>
      <p:sp>
        <p:nvSpPr>
          <p:cNvPr id="12292" name="Rectangle 38"/>
          <p:cNvSpPr>
            <a:spLocks noChangeArrowheads="1"/>
          </p:cNvSpPr>
          <p:nvPr/>
        </p:nvSpPr>
        <p:spPr bwMode="auto">
          <a:xfrm>
            <a:off x="1757363" y="3562325"/>
            <a:ext cx="8659812" cy="1396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p>
            <a:pPr>
              <a:lnSpc>
                <a:spcPct val="150000"/>
              </a:lnSpc>
              <a:spcBef>
                <a:spcPct val="50000"/>
              </a:spcBef>
            </a:pP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3</a:t>
            </a: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1929—1933</a:t>
            </a:r>
            <a:r>
              <a:rPr lang="zh-CN" altLang="en-US" sz="3000" b="1" dirty="0">
                <a:latin typeface="微软雅黑" panose="020B0503020204020204" pitchFamily="34" charset="-122"/>
                <a:ea typeface="微软雅黑" panose="020B0503020204020204" pitchFamily="34" charset="-122"/>
              </a:rPr>
              <a:t>年资本主义经济危机，日本为摆脱危机加紧侵略中国；</a:t>
            </a:r>
          </a:p>
        </p:txBody>
      </p:sp>
      <p:sp>
        <p:nvSpPr>
          <p:cNvPr id="12293" name="Text Box 39"/>
          <p:cNvSpPr txBox="1">
            <a:spLocks noChangeArrowheads="1"/>
          </p:cNvSpPr>
          <p:nvPr/>
        </p:nvSpPr>
        <p:spPr bwMode="auto">
          <a:xfrm>
            <a:off x="1757363" y="5180171"/>
            <a:ext cx="7467600"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4</a:t>
            </a:r>
            <a:r>
              <a:rPr lang="zh-CN" altLang="en-US" sz="3000" b="1" dirty="0">
                <a:latin typeface="微软雅黑" panose="020B0503020204020204" pitchFamily="34" charset="-122"/>
                <a:ea typeface="微软雅黑" panose="020B0503020204020204" pitchFamily="34" charset="-122"/>
              </a:rPr>
              <a:t>）蒋介石积极内战，日本有机可乘。</a:t>
            </a:r>
          </a:p>
        </p:txBody>
      </p:sp>
      <p:sp>
        <p:nvSpPr>
          <p:cNvPr id="12294" name="Rectangle 43"/>
          <p:cNvSpPr>
            <a:spLocks noChangeArrowheads="1"/>
          </p:cNvSpPr>
          <p:nvPr/>
        </p:nvSpPr>
        <p:spPr bwMode="auto">
          <a:xfrm>
            <a:off x="2667000" y="866591"/>
            <a:ext cx="685800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4000" b="1" dirty="0">
                <a:latin typeface="微软雅黑" panose="020B0503020204020204" pitchFamily="34" charset="-122"/>
                <a:ea typeface="微软雅黑" panose="020B0503020204020204" pitchFamily="34" charset="-122"/>
              </a:rPr>
              <a:t>概括九一八事变爆发的原因：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2294"/>
                                        </p:tgtEl>
                                        <p:attrNameLst>
                                          <p:attrName>style.visibility</p:attrName>
                                        </p:attrNameLst>
                                      </p:cBhvr>
                                      <p:to>
                                        <p:strVal val="visible"/>
                                      </p:to>
                                    </p:set>
                                    <p:animEffect transition="in" filter="fade">
                                      <p:cBhvr>
                                        <p:cTn id="7" dur="800" decel="100000"/>
                                        <p:tgtEl>
                                          <p:spTgt spid="12294"/>
                                        </p:tgtEl>
                                      </p:cBhvr>
                                    </p:animEffect>
                                    <p:anim calcmode="lin" valueType="num">
                                      <p:cBhvr>
                                        <p:cTn id="8" dur="800" decel="100000" fill="hold"/>
                                        <p:tgtEl>
                                          <p:spTgt spid="12294"/>
                                        </p:tgtEl>
                                        <p:attrNameLst>
                                          <p:attrName>style.rotation</p:attrName>
                                        </p:attrNameLst>
                                      </p:cBhvr>
                                      <p:tavLst>
                                        <p:tav tm="0">
                                          <p:val>
                                            <p:fltVal val="-90"/>
                                          </p:val>
                                        </p:tav>
                                        <p:tav tm="100000">
                                          <p:val>
                                            <p:fltVal val="0"/>
                                          </p:val>
                                        </p:tav>
                                      </p:tavLst>
                                    </p:anim>
                                    <p:anim calcmode="lin" valueType="num">
                                      <p:cBhvr>
                                        <p:cTn id="9" dur="800" decel="100000" fill="hold"/>
                                        <p:tgtEl>
                                          <p:spTgt spid="12294"/>
                                        </p:tgtEl>
                                        <p:attrNameLst>
                                          <p:attrName>ppt_x</p:attrName>
                                        </p:attrNameLst>
                                      </p:cBhvr>
                                      <p:tavLst>
                                        <p:tav tm="0">
                                          <p:val>
                                            <p:strVal val="#ppt_x+0.4"/>
                                          </p:val>
                                        </p:tav>
                                        <p:tav tm="100000">
                                          <p:val>
                                            <p:strVal val="#ppt_x-0.05"/>
                                          </p:val>
                                        </p:tav>
                                      </p:tavLst>
                                    </p:anim>
                                    <p:anim calcmode="lin" valueType="num">
                                      <p:cBhvr>
                                        <p:cTn id="10" dur="800" decel="100000" fill="hold"/>
                                        <p:tgtEl>
                                          <p:spTgt spid="1229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29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29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2290"/>
                                        </p:tgtEl>
                                        <p:attrNameLst>
                                          <p:attrName>style.visibility</p:attrName>
                                        </p:attrNameLst>
                                      </p:cBhvr>
                                      <p:to>
                                        <p:strVal val="visible"/>
                                      </p:to>
                                    </p:set>
                                    <p:animEffect transition="in" filter="fade">
                                      <p:cBhvr>
                                        <p:cTn id="17" dur="800" decel="100000"/>
                                        <p:tgtEl>
                                          <p:spTgt spid="12290"/>
                                        </p:tgtEl>
                                      </p:cBhvr>
                                    </p:animEffect>
                                    <p:anim calcmode="lin" valueType="num">
                                      <p:cBhvr>
                                        <p:cTn id="18" dur="800" decel="100000" fill="hold"/>
                                        <p:tgtEl>
                                          <p:spTgt spid="12290"/>
                                        </p:tgtEl>
                                        <p:attrNameLst>
                                          <p:attrName>style.rotation</p:attrName>
                                        </p:attrNameLst>
                                      </p:cBhvr>
                                      <p:tavLst>
                                        <p:tav tm="0">
                                          <p:val>
                                            <p:fltVal val="-90"/>
                                          </p:val>
                                        </p:tav>
                                        <p:tav tm="100000">
                                          <p:val>
                                            <p:fltVal val="0"/>
                                          </p:val>
                                        </p:tav>
                                      </p:tavLst>
                                    </p:anim>
                                    <p:anim calcmode="lin" valueType="num">
                                      <p:cBhvr>
                                        <p:cTn id="19" dur="800" decel="100000" fill="hold"/>
                                        <p:tgtEl>
                                          <p:spTgt spid="12290"/>
                                        </p:tgtEl>
                                        <p:attrNameLst>
                                          <p:attrName>ppt_x</p:attrName>
                                        </p:attrNameLst>
                                      </p:cBhvr>
                                      <p:tavLst>
                                        <p:tav tm="0">
                                          <p:val>
                                            <p:strVal val="#ppt_x+0.4"/>
                                          </p:val>
                                        </p:tav>
                                        <p:tav tm="100000">
                                          <p:val>
                                            <p:strVal val="#ppt_x-0.05"/>
                                          </p:val>
                                        </p:tav>
                                      </p:tavLst>
                                    </p:anim>
                                    <p:anim calcmode="lin" valueType="num">
                                      <p:cBhvr>
                                        <p:cTn id="20" dur="800" decel="100000" fill="hold"/>
                                        <p:tgtEl>
                                          <p:spTgt spid="1229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229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2290"/>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2291"/>
                                        </p:tgtEl>
                                        <p:attrNameLst>
                                          <p:attrName>style.visibility</p:attrName>
                                        </p:attrNameLst>
                                      </p:cBhvr>
                                      <p:to>
                                        <p:strVal val="visible"/>
                                      </p:to>
                                    </p:set>
                                    <p:animEffect transition="in" filter="checkerboard(across)">
                                      <p:cBhvr>
                                        <p:cTn id="27" dur="500"/>
                                        <p:tgtEl>
                                          <p:spTgt spid="12291"/>
                                        </p:tgtEl>
                                      </p:cBhvr>
                                    </p:animEffect>
                                  </p:childTnLst>
                                </p:cTn>
                              </p:par>
                            </p:childTnLst>
                          </p:cTn>
                        </p:par>
                      </p:childTnLst>
                    </p:cTn>
                  </p:par>
                  <p:par>
                    <p:cTn id="28" fill="hold">
                      <p:stCondLst>
                        <p:cond delay="indefinite"/>
                      </p:stCondLst>
                      <p:childTnLst>
                        <p:par>
                          <p:cTn id="29" fill="hold">
                            <p:stCondLst>
                              <p:cond delay="0"/>
                            </p:stCondLst>
                            <p:childTnLst>
                              <p:par>
                                <p:cTn id="30" presetID="52" presetClass="entr" presetSubtype="0" fill="hold" grpId="0" nodeType="clickEffect">
                                  <p:stCondLst>
                                    <p:cond delay="0"/>
                                  </p:stCondLst>
                                  <p:childTnLst>
                                    <p:set>
                                      <p:cBhvr>
                                        <p:cTn id="31" dur="1" fill="hold">
                                          <p:stCondLst>
                                            <p:cond delay="0"/>
                                          </p:stCondLst>
                                        </p:cTn>
                                        <p:tgtEl>
                                          <p:spTgt spid="12292"/>
                                        </p:tgtEl>
                                        <p:attrNameLst>
                                          <p:attrName>style.visibility</p:attrName>
                                        </p:attrNameLst>
                                      </p:cBhvr>
                                      <p:to>
                                        <p:strVal val="visible"/>
                                      </p:to>
                                    </p:set>
                                    <p:animScale>
                                      <p:cBhvr>
                                        <p:cTn id="32" dur="1000" decel="50000" fill="hold">
                                          <p:stCondLst>
                                            <p:cond delay="0"/>
                                          </p:stCondLst>
                                        </p:cTn>
                                        <p:tgtEl>
                                          <p:spTgt spid="1229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3" dur="1000" decel="50000" fill="hold">
                                          <p:stCondLst>
                                            <p:cond delay="0"/>
                                          </p:stCondLst>
                                        </p:cTn>
                                        <p:tgtEl>
                                          <p:spTgt spid="12292"/>
                                        </p:tgtEl>
                                        <p:attrNameLst>
                                          <p:attrName>ppt_x</p:attrName>
                                          <p:attrName>ppt_y</p:attrName>
                                        </p:attrNameLst>
                                      </p:cBhvr>
                                      <p:rCtr x="0" y="0"/>
                                    </p:animMotion>
                                    <p:animEffect transition="in" filter="fade">
                                      <p:cBhvr>
                                        <p:cTn id="34" dur="1000"/>
                                        <p:tgtEl>
                                          <p:spTgt spid="12292"/>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12293"/>
                                        </p:tgtEl>
                                        <p:attrNameLst>
                                          <p:attrName>style.visibility</p:attrName>
                                        </p:attrNameLst>
                                      </p:cBhvr>
                                      <p:to>
                                        <p:strVal val="visible"/>
                                      </p:to>
                                    </p:set>
                                    <p:animEffect transition="in" filter="checkerboard(across)">
                                      <p:cBhvr>
                                        <p:cTn id="39" dur="5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P spid="12292" grpId="0"/>
      <p:bldP spid="12293" grpId="0"/>
      <p:bldP spid="1229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图片 52226" descr="九一八031 复制"/>
          <p:cNvPicPr>
            <a:picLocks noChangeAspect="1" noChangeArrowheads="1"/>
          </p:cNvPicPr>
          <p:nvPr/>
        </p:nvPicPr>
        <p:blipFill>
          <a:blip r:embed="rId3">
            <a:lum contrast="42000"/>
            <a:extLst>
              <a:ext uri="{28A0092B-C50C-407E-A947-70E740481C1C}">
                <a14:useLocalDpi xmlns:a14="http://schemas.microsoft.com/office/drawing/2010/main" val="0"/>
              </a:ext>
            </a:extLst>
          </a:blip>
          <a:srcRect l="3258" t="2682" r="2844" b="1447"/>
          <a:stretch>
            <a:fillRect/>
          </a:stretch>
        </p:blipFill>
        <p:spPr bwMode="auto">
          <a:xfrm>
            <a:off x="2433638" y="1231900"/>
            <a:ext cx="7375525" cy="495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6" name="图片 52231" descr="129">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0663" y="2247900"/>
            <a:ext cx="6762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椭圆 10247"/>
          <p:cNvSpPr>
            <a:spLocks noChangeArrowheads="1"/>
          </p:cNvSpPr>
          <p:nvPr/>
        </p:nvSpPr>
        <p:spPr bwMode="auto">
          <a:xfrm>
            <a:off x="7642225" y="1962150"/>
            <a:ext cx="1524000" cy="609600"/>
          </a:xfrm>
          <a:prstGeom prst="ellipse">
            <a:avLst/>
          </a:prstGeom>
          <a:noFill/>
          <a:ln w="57150" cmpd="thinThick">
            <a:solidFill>
              <a:srgbClr val="FF00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0249" name="椭圆 10248"/>
          <p:cNvSpPr>
            <a:spLocks noChangeArrowheads="1"/>
          </p:cNvSpPr>
          <p:nvPr/>
        </p:nvSpPr>
        <p:spPr bwMode="auto">
          <a:xfrm>
            <a:off x="4356100" y="4286250"/>
            <a:ext cx="3305175" cy="914400"/>
          </a:xfrm>
          <a:prstGeom prst="ellipse">
            <a:avLst/>
          </a:prstGeom>
          <a:noFill/>
          <a:ln w="57150" cmpd="thinThick">
            <a:solidFill>
              <a:srgbClr val="FF0000"/>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52230" name="未知"/>
          <p:cNvSpPr>
            <a:spLocks noChangeArrowheads="1"/>
          </p:cNvSpPr>
          <p:nvPr/>
        </p:nvSpPr>
        <p:spPr bwMode="auto">
          <a:xfrm rot="10399710">
            <a:off x="2855913" y="666750"/>
            <a:ext cx="4448175" cy="3278188"/>
          </a:xfrm>
          <a:custGeom>
            <a:avLst/>
            <a:gdLst>
              <a:gd name="T0" fmla="*/ 271 w 3831"/>
              <a:gd name="T1" fmla="*/ 118 h 1492"/>
              <a:gd name="T2" fmla="*/ 114 w 3831"/>
              <a:gd name="T3" fmla="*/ 157 h 1492"/>
              <a:gd name="T4" fmla="*/ 74 w 3831"/>
              <a:gd name="T5" fmla="*/ 197 h 1492"/>
              <a:gd name="T6" fmla="*/ 22 w 3831"/>
              <a:gd name="T7" fmla="*/ 275 h 1492"/>
              <a:gd name="T8" fmla="*/ 114 w 3831"/>
              <a:gd name="T9" fmla="*/ 472 h 1492"/>
              <a:gd name="T10" fmla="*/ 127 w 3831"/>
              <a:gd name="T11" fmla="*/ 589 h 1492"/>
              <a:gd name="T12" fmla="*/ 140 w 3831"/>
              <a:gd name="T13" fmla="*/ 629 h 1492"/>
              <a:gd name="T14" fmla="*/ 153 w 3831"/>
              <a:gd name="T15" fmla="*/ 812 h 1492"/>
              <a:gd name="T16" fmla="*/ 231 w 3831"/>
              <a:gd name="T17" fmla="*/ 838 h 1492"/>
              <a:gd name="T18" fmla="*/ 493 w 3831"/>
              <a:gd name="T19" fmla="*/ 904 h 1492"/>
              <a:gd name="T20" fmla="*/ 585 w 3831"/>
              <a:gd name="T21" fmla="*/ 1008 h 1492"/>
              <a:gd name="T22" fmla="*/ 2208 w 3831"/>
              <a:gd name="T23" fmla="*/ 864 h 1492"/>
              <a:gd name="T24" fmla="*/ 2457 w 3831"/>
              <a:gd name="T25" fmla="*/ 930 h 1492"/>
              <a:gd name="T26" fmla="*/ 2771 w 3831"/>
              <a:gd name="T27" fmla="*/ 969 h 1492"/>
              <a:gd name="T28" fmla="*/ 3072 w 3831"/>
              <a:gd name="T29" fmla="*/ 969 h 1492"/>
              <a:gd name="T30" fmla="*/ 3098 w 3831"/>
              <a:gd name="T31" fmla="*/ 891 h 1492"/>
              <a:gd name="T32" fmla="*/ 3452 w 3831"/>
              <a:gd name="T33" fmla="*/ 851 h 1492"/>
              <a:gd name="T34" fmla="*/ 3478 w 3831"/>
              <a:gd name="T35" fmla="*/ 760 h 1492"/>
              <a:gd name="T36" fmla="*/ 3530 w 3831"/>
              <a:gd name="T37" fmla="*/ 747 h 1492"/>
              <a:gd name="T38" fmla="*/ 3609 w 3831"/>
              <a:gd name="T39" fmla="*/ 773 h 1492"/>
              <a:gd name="T40" fmla="*/ 3648 w 3831"/>
              <a:gd name="T41" fmla="*/ 786 h 1492"/>
              <a:gd name="T42" fmla="*/ 3727 w 3831"/>
              <a:gd name="T43" fmla="*/ 642 h 1492"/>
              <a:gd name="T44" fmla="*/ 3753 w 3831"/>
              <a:gd name="T45" fmla="*/ 485 h 1492"/>
              <a:gd name="T46" fmla="*/ 3805 w 3831"/>
              <a:gd name="T47" fmla="*/ 472 h 1492"/>
              <a:gd name="T48" fmla="*/ 3831 w 3831"/>
              <a:gd name="T49" fmla="*/ 419 h 1492"/>
              <a:gd name="T50" fmla="*/ 3727 w 3831"/>
              <a:gd name="T51" fmla="*/ 328 h 1492"/>
              <a:gd name="T52" fmla="*/ 3373 w 3831"/>
              <a:gd name="T53" fmla="*/ 275 h 1492"/>
              <a:gd name="T54" fmla="*/ 3203 w 3831"/>
              <a:gd name="T55" fmla="*/ 157 h 1492"/>
              <a:gd name="T56" fmla="*/ 2771 w 3831"/>
              <a:gd name="T57" fmla="*/ 210 h 1492"/>
              <a:gd name="T58" fmla="*/ 2745 w 3831"/>
              <a:gd name="T59" fmla="*/ 157 h 1492"/>
              <a:gd name="T60" fmla="*/ 2588 w 3831"/>
              <a:gd name="T61" fmla="*/ 105 h 1492"/>
              <a:gd name="T62" fmla="*/ 2169 w 3831"/>
              <a:gd name="T63" fmla="*/ 92 h 1492"/>
              <a:gd name="T64" fmla="*/ 1868 w 3831"/>
              <a:gd name="T65" fmla="*/ 92 h 1492"/>
              <a:gd name="T66" fmla="*/ 1789 w 3831"/>
              <a:gd name="T67" fmla="*/ 118 h 1492"/>
              <a:gd name="T68" fmla="*/ 1527 w 3831"/>
              <a:gd name="T69" fmla="*/ 53 h 1492"/>
              <a:gd name="T70" fmla="*/ 1488 w 3831"/>
              <a:gd name="T71" fmla="*/ 27 h 1492"/>
              <a:gd name="T72" fmla="*/ 1410 w 3831"/>
              <a:gd name="T73" fmla="*/ 0 h 1492"/>
              <a:gd name="T74" fmla="*/ 951 w 3831"/>
              <a:gd name="T75" fmla="*/ 92 h 1492"/>
              <a:gd name="T76" fmla="*/ 415 w 3831"/>
              <a:gd name="T77" fmla="*/ 92 h 1492"/>
              <a:gd name="T78" fmla="*/ 258 w 3831"/>
              <a:gd name="T79" fmla="*/ 66 h 1492"/>
              <a:gd name="T80" fmla="*/ 271 w 3831"/>
              <a:gd name="T81" fmla="*/ 118 h 149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831"/>
              <a:gd name="T124" fmla="*/ 0 h 1492"/>
              <a:gd name="T125" fmla="*/ 3831 w 3831"/>
              <a:gd name="T126" fmla="*/ 1492 h 149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831" h="1492">
                <a:moveTo>
                  <a:pt x="271" y="118"/>
                </a:moveTo>
                <a:cubicBezTo>
                  <a:pt x="202" y="126"/>
                  <a:pt x="167" y="119"/>
                  <a:pt x="114" y="157"/>
                </a:cubicBezTo>
                <a:cubicBezTo>
                  <a:pt x="99" y="168"/>
                  <a:pt x="86" y="182"/>
                  <a:pt x="74" y="197"/>
                </a:cubicBezTo>
                <a:cubicBezTo>
                  <a:pt x="55" y="222"/>
                  <a:pt x="22" y="275"/>
                  <a:pt x="22" y="275"/>
                </a:cubicBezTo>
                <a:cubicBezTo>
                  <a:pt x="33" y="414"/>
                  <a:pt x="0" y="444"/>
                  <a:pt x="114" y="472"/>
                </a:cubicBezTo>
                <a:cubicBezTo>
                  <a:pt x="118" y="511"/>
                  <a:pt x="121" y="550"/>
                  <a:pt x="127" y="589"/>
                </a:cubicBezTo>
                <a:cubicBezTo>
                  <a:pt x="129" y="603"/>
                  <a:pt x="138" y="615"/>
                  <a:pt x="140" y="629"/>
                </a:cubicBezTo>
                <a:cubicBezTo>
                  <a:pt x="147" y="690"/>
                  <a:pt x="129" y="756"/>
                  <a:pt x="153" y="812"/>
                </a:cubicBezTo>
                <a:cubicBezTo>
                  <a:pt x="164" y="837"/>
                  <a:pt x="231" y="838"/>
                  <a:pt x="231" y="838"/>
                </a:cubicBezTo>
                <a:cubicBezTo>
                  <a:pt x="303" y="907"/>
                  <a:pt x="399" y="896"/>
                  <a:pt x="493" y="904"/>
                </a:cubicBezTo>
                <a:cubicBezTo>
                  <a:pt x="529" y="959"/>
                  <a:pt x="520" y="986"/>
                  <a:pt x="585" y="1008"/>
                </a:cubicBezTo>
                <a:cubicBezTo>
                  <a:pt x="2030" y="984"/>
                  <a:pt x="2084" y="1492"/>
                  <a:pt x="2208" y="864"/>
                </a:cubicBezTo>
                <a:cubicBezTo>
                  <a:pt x="2307" y="876"/>
                  <a:pt x="2367" y="900"/>
                  <a:pt x="2457" y="930"/>
                </a:cubicBezTo>
                <a:cubicBezTo>
                  <a:pt x="2552" y="962"/>
                  <a:pt x="2674" y="961"/>
                  <a:pt x="2771" y="969"/>
                </a:cubicBezTo>
                <a:cubicBezTo>
                  <a:pt x="2875" y="1004"/>
                  <a:pt x="2909" y="1020"/>
                  <a:pt x="3072" y="969"/>
                </a:cubicBezTo>
                <a:cubicBezTo>
                  <a:pt x="3098" y="961"/>
                  <a:pt x="3098" y="891"/>
                  <a:pt x="3098" y="891"/>
                </a:cubicBezTo>
                <a:cubicBezTo>
                  <a:pt x="3211" y="900"/>
                  <a:pt x="3364" y="941"/>
                  <a:pt x="3452" y="851"/>
                </a:cubicBezTo>
                <a:cubicBezTo>
                  <a:pt x="3462" y="821"/>
                  <a:pt x="3456" y="782"/>
                  <a:pt x="3478" y="760"/>
                </a:cubicBezTo>
                <a:cubicBezTo>
                  <a:pt x="3491" y="747"/>
                  <a:pt x="3513" y="751"/>
                  <a:pt x="3530" y="747"/>
                </a:cubicBezTo>
                <a:cubicBezTo>
                  <a:pt x="3556" y="756"/>
                  <a:pt x="3583" y="764"/>
                  <a:pt x="3609" y="773"/>
                </a:cubicBezTo>
                <a:cubicBezTo>
                  <a:pt x="3622" y="777"/>
                  <a:pt x="3648" y="786"/>
                  <a:pt x="3648" y="786"/>
                </a:cubicBezTo>
                <a:cubicBezTo>
                  <a:pt x="3718" y="699"/>
                  <a:pt x="3692" y="747"/>
                  <a:pt x="3727" y="642"/>
                </a:cubicBezTo>
                <a:cubicBezTo>
                  <a:pt x="3744" y="592"/>
                  <a:pt x="3725" y="530"/>
                  <a:pt x="3753" y="485"/>
                </a:cubicBezTo>
                <a:cubicBezTo>
                  <a:pt x="3762" y="470"/>
                  <a:pt x="3788" y="476"/>
                  <a:pt x="3805" y="472"/>
                </a:cubicBezTo>
                <a:cubicBezTo>
                  <a:pt x="3814" y="454"/>
                  <a:pt x="3831" y="439"/>
                  <a:pt x="3831" y="419"/>
                </a:cubicBezTo>
                <a:cubicBezTo>
                  <a:pt x="3831" y="364"/>
                  <a:pt x="3768" y="340"/>
                  <a:pt x="3727" y="328"/>
                </a:cubicBezTo>
                <a:cubicBezTo>
                  <a:pt x="3584" y="288"/>
                  <a:pt x="3546" y="285"/>
                  <a:pt x="3373" y="275"/>
                </a:cubicBezTo>
                <a:cubicBezTo>
                  <a:pt x="3326" y="181"/>
                  <a:pt x="3292" y="189"/>
                  <a:pt x="3203" y="157"/>
                </a:cubicBezTo>
                <a:cubicBezTo>
                  <a:pt x="3014" y="165"/>
                  <a:pt x="2904" y="121"/>
                  <a:pt x="2771" y="210"/>
                </a:cubicBezTo>
                <a:cubicBezTo>
                  <a:pt x="2762" y="192"/>
                  <a:pt x="2759" y="171"/>
                  <a:pt x="2745" y="157"/>
                </a:cubicBezTo>
                <a:cubicBezTo>
                  <a:pt x="2716" y="128"/>
                  <a:pt x="2626" y="107"/>
                  <a:pt x="2588" y="105"/>
                </a:cubicBezTo>
                <a:cubicBezTo>
                  <a:pt x="2448" y="98"/>
                  <a:pt x="2309" y="96"/>
                  <a:pt x="2169" y="92"/>
                </a:cubicBezTo>
                <a:cubicBezTo>
                  <a:pt x="2047" y="61"/>
                  <a:pt x="2087" y="66"/>
                  <a:pt x="1868" y="92"/>
                </a:cubicBezTo>
                <a:cubicBezTo>
                  <a:pt x="1840" y="95"/>
                  <a:pt x="1789" y="118"/>
                  <a:pt x="1789" y="118"/>
                </a:cubicBezTo>
                <a:cubicBezTo>
                  <a:pt x="1653" y="107"/>
                  <a:pt x="1634" y="125"/>
                  <a:pt x="1527" y="53"/>
                </a:cubicBezTo>
                <a:cubicBezTo>
                  <a:pt x="1514" y="44"/>
                  <a:pt x="1502" y="33"/>
                  <a:pt x="1488" y="27"/>
                </a:cubicBezTo>
                <a:cubicBezTo>
                  <a:pt x="1463" y="16"/>
                  <a:pt x="1410" y="0"/>
                  <a:pt x="1410" y="0"/>
                </a:cubicBezTo>
                <a:cubicBezTo>
                  <a:pt x="1254" y="104"/>
                  <a:pt x="1180" y="73"/>
                  <a:pt x="951" y="92"/>
                </a:cubicBezTo>
                <a:cubicBezTo>
                  <a:pt x="852" y="291"/>
                  <a:pt x="583" y="134"/>
                  <a:pt x="415" y="92"/>
                </a:cubicBezTo>
                <a:cubicBezTo>
                  <a:pt x="377" y="68"/>
                  <a:pt x="304" y="20"/>
                  <a:pt x="258" y="66"/>
                </a:cubicBezTo>
                <a:cubicBezTo>
                  <a:pt x="245" y="79"/>
                  <a:pt x="267" y="101"/>
                  <a:pt x="271" y="118"/>
                </a:cubicBezTo>
                <a:close/>
              </a:path>
            </a:pathLst>
          </a:custGeom>
        </p:spPr>
        <p:style>
          <a:lnRef idx="2">
            <a:schemeClr val="dk1"/>
          </a:lnRef>
          <a:fillRef idx="1">
            <a:schemeClr val="lt1"/>
          </a:fillRef>
          <a:effectRef idx="0">
            <a:schemeClr val="dk1"/>
          </a:effectRef>
          <a:fontRef idx="minor">
            <a:schemeClr val="dk1"/>
          </a:fontRef>
        </p:style>
        <p:txBody>
          <a:bodyPr/>
          <a:lstStyle/>
          <a:p>
            <a:pPr>
              <a:buFontTx/>
              <a:buNone/>
              <a:defRPr/>
            </a:pPr>
            <a:endParaRPr lang="zh-CN" altLang="en-US" dirty="0">
              <a:latin typeface="微软雅黑" panose="020B0503020204020204" pitchFamily="34" charset="-122"/>
              <a:ea typeface="微软雅黑" panose="020B0503020204020204" pitchFamily="34" charset="-122"/>
            </a:endParaRPr>
          </a:p>
        </p:txBody>
      </p:sp>
      <p:sp>
        <p:nvSpPr>
          <p:cNvPr id="52231" name="文本框 52230"/>
          <p:cNvSpPr txBox="1">
            <a:spLocks noChangeArrowheads="1"/>
          </p:cNvSpPr>
          <p:nvPr/>
        </p:nvSpPr>
        <p:spPr bwMode="auto">
          <a:xfrm>
            <a:off x="3444875" y="2011363"/>
            <a:ext cx="40005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zh-CN" sz="3200" b="1">
                <a:latin typeface="微软雅黑" panose="020B0503020204020204" pitchFamily="34" charset="-122"/>
                <a:ea typeface="微软雅黑" panose="020B0503020204020204" pitchFamily="34" charset="-122"/>
                <a:cs typeface="汉仪书魂体简"/>
              </a:rPr>
              <a:t>日本侵略军侵略</a:t>
            </a:r>
          </a:p>
          <a:p>
            <a:r>
              <a:rPr lang="zh-CN" altLang="zh-CN" sz="3200" b="1">
                <a:latin typeface="微软雅黑" panose="020B0503020204020204" pitchFamily="34" charset="-122"/>
                <a:ea typeface="微软雅黑" panose="020B0503020204020204" pitchFamily="34" charset="-122"/>
                <a:cs typeface="汉仪书魂体简"/>
              </a:rPr>
              <a:t>中国东北，为什么</a:t>
            </a:r>
          </a:p>
          <a:p>
            <a:r>
              <a:rPr lang="zh-CN" altLang="zh-CN" sz="3200" b="1">
                <a:latin typeface="微软雅黑" panose="020B0503020204020204" pitchFamily="34" charset="-122"/>
                <a:ea typeface="微软雅黑" panose="020B0503020204020204" pitchFamily="34" charset="-122"/>
                <a:cs typeface="汉仪书魂体简"/>
              </a:rPr>
              <a:t>先制造柳条湖事件呢？</a:t>
            </a:r>
          </a:p>
        </p:txBody>
      </p:sp>
      <p:sp>
        <p:nvSpPr>
          <p:cNvPr id="52229" name="文本框 52228"/>
          <p:cNvSpPr txBox="1">
            <a:spLocks noChangeArrowheads="1"/>
          </p:cNvSpPr>
          <p:nvPr/>
        </p:nvSpPr>
        <p:spPr bwMode="auto">
          <a:xfrm>
            <a:off x="1775520" y="4149725"/>
            <a:ext cx="8516044" cy="203132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zh-CN" sz="2800" b="1" dirty="0">
                <a:latin typeface="微软雅黑" panose="020B0503020204020204" pitchFamily="34" charset="-122"/>
                <a:ea typeface="微软雅黑" panose="020B0503020204020204" pitchFamily="34" charset="-122"/>
              </a:rPr>
              <a:t>    为给侵略战争制造借口，欺骗世界舆论。另外，柳条湖距离东北军驻地北大营和东北重镇沈阳很近，便于日军在事件后迅速对这两个战略要地进行攻击。</a:t>
            </a:r>
          </a:p>
        </p:txBody>
      </p:sp>
      <p:sp>
        <p:nvSpPr>
          <p:cNvPr id="11272" name="矩形 7174"/>
          <p:cNvSpPr>
            <a:spLocks noChangeArrowheads="1"/>
          </p:cNvSpPr>
          <p:nvPr/>
        </p:nvSpPr>
        <p:spPr bwMode="auto">
          <a:xfrm>
            <a:off x="1771650" y="404813"/>
            <a:ext cx="5764213"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借口</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柳条湖事件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249"/>
                                        </p:tgtEl>
                                        <p:attrNameLst>
                                          <p:attrName>style.visibility</p:attrName>
                                        </p:attrNameLst>
                                      </p:cBhvr>
                                      <p:to>
                                        <p:strVal val="visible"/>
                                      </p:to>
                                    </p:set>
                                    <p:animEffect transition="in" filter="wipe(left)">
                                      <p:cBhvr>
                                        <p:cTn id="7" dur="500"/>
                                        <p:tgtEl>
                                          <p:spTgt spid="1024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248"/>
                                        </p:tgtEl>
                                        <p:attrNameLst>
                                          <p:attrName>style.visibility</p:attrName>
                                        </p:attrNameLst>
                                      </p:cBhvr>
                                      <p:to>
                                        <p:strVal val="visible"/>
                                      </p:to>
                                    </p:set>
                                    <p:animEffect transition="in" filter="wipe(left)">
                                      <p:cBhvr>
                                        <p:cTn id="12" dur="500"/>
                                        <p:tgtEl>
                                          <p:spTgt spid="10248"/>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52230"/>
                                        </p:tgtEl>
                                        <p:attrNameLst>
                                          <p:attrName>style.visibility</p:attrName>
                                        </p:attrNameLst>
                                      </p:cBhvr>
                                      <p:to>
                                        <p:strVal val="visible"/>
                                      </p:to>
                                    </p:set>
                                    <p:animEffect transition="in" filter="fade">
                                      <p:cBhvr>
                                        <p:cTn id="17" dur="800" decel="100000"/>
                                        <p:tgtEl>
                                          <p:spTgt spid="52230"/>
                                        </p:tgtEl>
                                      </p:cBhvr>
                                    </p:animEffect>
                                    <p:anim calcmode="lin" valueType="num">
                                      <p:cBhvr>
                                        <p:cTn id="18" dur="800" decel="100000" fill="hold"/>
                                        <p:tgtEl>
                                          <p:spTgt spid="52230"/>
                                        </p:tgtEl>
                                        <p:attrNameLst>
                                          <p:attrName>style.rotation</p:attrName>
                                        </p:attrNameLst>
                                      </p:cBhvr>
                                      <p:tavLst>
                                        <p:tav tm="0">
                                          <p:val>
                                            <p:fltVal val="-90"/>
                                          </p:val>
                                        </p:tav>
                                        <p:tav tm="100000">
                                          <p:val>
                                            <p:fltVal val="0"/>
                                          </p:val>
                                        </p:tav>
                                      </p:tavLst>
                                    </p:anim>
                                    <p:anim calcmode="lin" valueType="num">
                                      <p:cBhvr>
                                        <p:cTn id="19" dur="800" decel="100000" fill="hold"/>
                                        <p:tgtEl>
                                          <p:spTgt spid="52230"/>
                                        </p:tgtEl>
                                        <p:attrNameLst>
                                          <p:attrName>ppt_x</p:attrName>
                                        </p:attrNameLst>
                                      </p:cBhvr>
                                      <p:tavLst>
                                        <p:tav tm="0">
                                          <p:val>
                                            <p:strVal val="#ppt_x+0.4"/>
                                          </p:val>
                                        </p:tav>
                                        <p:tav tm="100000">
                                          <p:val>
                                            <p:strVal val="#ppt_x-0.05"/>
                                          </p:val>
                                        </p:tav>
                                      </p:tavLst>
                                    </p:anim>
                                    <p:anim calcmode="lin" valueType="num">
                                      <p:cBhvr>
                                        <p:cTn id="20" dur="800" decel="100000" fill="hold"/>
                                        <p:tgtEl>
                                          <p:spTgt spid="5223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223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2230"/>
                                        </p:tgtEl>
                                        <p:attrNameLst>
                                          <p:attrName>ppt_y</p:attrName>
                                        </p:attrNameLst>
                                      </p:cBhvr>
                                      <p:tavLst>
                                        <p:tav tm="0">
                                          <p:val>
                                            <p:strVal val="#ppt_y+0.1"/>
                                          </p:val>
                                        </p:tav>
                                        <p:tav tm="100000">
                                          <p:val>
                                            <p:strVal val="#ppt_y"/>
                                          </p:val>
                                        </p:tav>
                                      </p:tavLst>
                                    </p:anim>
                                  </p:childTnLst>
                                </p:cTn>
                              </p:par>
                              <p:par>
                                <p:cTn id="23" presetID="30" presetClass="entr" presetSubtype="0" fill="hold" grpId="0" nodeType="withEffect">
                                  <p:stCondLst>
                                    <p:cond delay="0"/>
                                  </p:stCondLst>
                                  <p:childTnLst>
                                    <p:set>
                                      <p:cBhvr>
                                        <p:cTn id="24" dur="1" fill="hold">
                                          <p:stCondLst>
                                            <p:cond delay="0"/>
                                          </p:stCondLst>
                                        </p:cTn>
                                        <p:tgtEl>
                                          <p:spTgt spid="52231"/>
                                        </p:tgtEl>
                                        <p:attrNameLst>
                                          <p:attrName>style.visibility</p:attrName>
                                        </p:attrNameLst>
                                      </p:cBhvr>
                                      <p:to>
                                        <p:strVal val="visible"/>
                                      </p:to>
                                    </p:set>
                                    <p:animEffect transition="in" filter="fade">
                                      <p:cBhvr>
                                        <p:cTn id="25" dur="800" decel="100000"/>
                                        <p:tgtEl>
                                          <p:spTgt spid="52231"/>
                                        </p:tgtEl>
                                      </p:cBhvr>
                                    </p:animEffect>
                                    <p:anim calcmode="lin" valueType="num">
                                      <p:cBhvr>
                                        <p:cTn id="26" dur="800" decel="100000" fill="hold"/>
                                        <p:tgtEl>
                                          <p:spTgt spid="52231"/>
                                        </p:tgtEl>
                                        <p:attrNameLst>
                                          <p:attrName>style.rotation</p:attrName>
                                        </p:attrNameLst>
                                      </p:cBhvr>
                                      <p:tavLst>
                                        <p:tav tm="0">
                                          <p:val>
                                            <p:fltVal val="-90"/>
                                          </p:val>
                                        </p:tav>
                                        <p:tav tm="100000">
                                          <p:val>
                                            <p:fltVal val="0"/>
                                          </p:val>
                                        </p:tav>
                                      </p:tavLst>
                                    </p:anim>
                                    <p:anim calcmode="lin" valueType="num">
                                      <p:cBhvr>
                                        <p:cTn id="27" dur="800" decel="100000" fill="hold"/>
                                        <p:tgtEl>
                                          <p:spTgt spid="52231"/>
                                        </p:tgtEl>
                                        <p:attrNameLst>
                                          <p:attrName>ppt_x</p:attrName>
                                        </p:attrNameLst>
                                      </p:cBhvr>
                                      <p:tavLst>
                                        <p:tav tm="0">
                                          <p:val>
                                            <p:strVal val="#ppt_x+0.4"/>
                                          </p:val>
                                        </p:tav>
                                        <p:tav tm="100000">
                                          <p:val>
                                            <p:strVal val="#ppt_x-0.05"/>
                                          </p:val>
                                        </p:tav>
                                      </p:tavLst>
                                    </p:anim>
                                    <p:anim calcmode="lin" valueType="num">
                                      <p:cBhvr>
                                        <p:cTn id="28" dur="800" decel="100000" fill="hold"/>
                                        <p:tgtEl>
                                          <p:spTgt spid="52231"/>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52231"/>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52231"/>
                                        </p:tgtEl>
                                        <p:attrNameLst>
                                          <p:attrName>ppt_y</p:attrName>
                                        </p:attrNameLst>
                                      </p:cBhvr>
                                      <p:tavLst>
                                        <p:tav tm="0">
                                          <p:val>
                                            <p:strVal val="#ppt_y+0.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52229"/>
                                        </p:tgtEl>
                                        <p:attrNameLst>
                                          <p:attrName>style.visibility</p:attrName>
                                        </p:attrNameLst>
                                      </p:cBhvr>
                                      <p:to>
                                        <p:strVal val="visible"/>
                                      </p:to>
                                    </p:set>
                                    <p:animEffect transition="in" filter="wipe(up)">
                                      <p:cBhvr>
                                        <p:cTn id="35" dur="500"/>
                                        <p:tgtEl>
                                          <p:spTgt spid="52229"/>
                                        </p:tgtEl>
                                      </p:cBhvr>
                                    </p:animEffect>
                                  </p:childTnLst>
                                  <p:subTnLst>
                                    <p:audio>
                                      <p:cMediaNode>
                                        <p:cTn display="0" masterRel="sameClick">
                                          <p:stCondLst>
                                            <p:cond evt="begin" delay="0">
                                              <p:tn val="33"/>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1" grpId="0"/>
      <p:bldP spid="52229"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9" name="Group 2"/>
          <p:cNvGrpSpPr>
            <a:grpSpLocks noChangeAspect="1"/>
          </p:cNvGrpSpPr>
          <p:nvPr/>
        </p:nvGrpSpPr>
        <p:grpSpPr bwMode="auto">
          <a:xfrm>
            <a:off x="1487488" y="654050"/>
            <a:ext cx="7391400" cy="5616575"/>
            <a:chOff x="0" y="0"/>
            <a:chExt cx="4582" cy="4373"/>
          </a:xfrm>
        </p:grpSpPr>
        <p:pic>
          <p:nvPicPr>
            <p:cNvPr id="12290" name="Picture 3" descr="九一八01"/>
            <p:cNvPicPr>
              <a:picLocks noChangeAspect="1" noChangeArrowheads="1"/>
            </p:cNvPicPr>
            <p:nvPr/>
          </p:nvPicPr>
          <p:blipFill>
            <a:blip r:embed="rId2">
              <a:extLst>
                <a:ext uri="{28A0092B-C50C-407E-A947-70E740481C1C}">
                  <a14:useLocalDpi xmlns:a14="http://schemas.microsoft.com/office/drawing/2010/main" val="0"/>
                </a:ext>
              </a:extLst>
            </a:blip>
            <a:srcRect l="2747" t="2206" r="2747" b="3690"/>
            <a:stretch>
              <a:fillRect/>
            </a:stretch>
          </p:blipFill>
          <p:spPr bwMode="auto">
            <a:xfrm>
              <a:off x="0" y="0"/>
              <a:ext cx="4582" cy="4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4" descr="九一八01"/>
            <p:cNvPicPr>
              <a:picLocks noChangeAspect="1" noChangeArrowheads="1"/>
            </p:cNvPicPr>
            <p:nvPr/>
          </p:nvPicPr>
          <p:blipFill>
            <a:blip r:embed="rId2">
              <a:extLst>
                <a:ext uri="{28A0092B-C50C-407E-A947-70E740481C1C}">
                  <a14:useLocalDpi xmlns:a14="http://schemas.microsoft.com/office/drawing/2010/main" val="0"/>
                </a:ext>
              </a:extLst>
            </a:blip>
            <a:srcRect l="63565" t="5154" r="4619" b="82164"/>
            <a:stretch>
              <a:fillRect/>
            </a:stretch>
          </p:blipFill>
          <p:spPr bwMode="auto">
            <a:xfrm>
              <a:off x="0" y="57"/>
              <a:ext cx="1679"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365" name="Picture 5" descr="未标题-1 复制"/>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7301" y="757873"/>
            <a:ext cx="6427787" cy="540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 Box 6"/>
          <p:cNvSpPr txBox="1">
            <a:spLocks noChangeArrowheads="1"/>
          </p:cNvSpPr>
          <p:nvPr/>
        </p:nvSpPr>
        <p:spPr bwMode="auto">
          <a:xfrm>
            <a:off x="4992946" y="1700663"/>
            <a:ext cx="798195" cy="456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solidFill>
                  <a:srgbClr val="3174C5"/>
                </a:solidFill>
                <a:latin typeface="微软雅黑" panose="020B0503020204020204" pitchFamily="34" charset="-122"/>
                <a:ea typeface="微软雅黑" panose="020B0503020204020204" pitchFamily="34" charset="-122"/>
              </a:rPr>
              <a:t>东三省沦亡</a:t>
            </a:r>
          </a:p>
        </p:txBody>
      </p:sp>
      <p:sp>
        <p:nvSpPr>
          <p:cNvPr id="15367" name="Text Box 9"/>
          <p:cNvSpPr txBox="1">
            <a:spLocks noChangeArrowheads="1"/>
          </p:cNvSpPr>
          <p:nvPr/>
        </p:nvSpPr>
        <p:spPr bwMode="auto">
          <a:xfrm>
            <a:off x="9055271" y="654050"/>
            <a:ext cx="1606209"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wordArtVertRtl"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400" b="1" dirty="0">
                <a:latin typeface="微软雅黑" panose="020B0503020204020204" pitchFamily="34" charset="-122"/>
                <a:ea typeface="微软雅黑" panose="020B0503020204020204" pitchFamily="34" charset="-122"/>
              </a:rPr>
              <a:t>1932</a:t>
            </a:r>
            <a:r>
              <a:rPr lang="zh-CN" altLang="en-US" sz="2400" b="1" dirty="0">
                <a:latin typeface="微软雅黑" panose="020B0503020204020204" pitchFamily="34" charset="-122"/>
                <a:ea typeface="微软雅黑" panose="020B0503020204020204" pitchFamily="34" charset="-122"/>
              </a:rPr>
              <a:t>年，日本扶植溥仪做傀儡，建立伪满洲国。</a:t>
            </a:r>
            <a:endParaRPr lang="zh-CN" altLang="en-US" sz="2400" dirty="0">
              <a:latin typeface="微软雅黑" panose="020B0503020204020204" pitchFamily="34" charset="-122"/>
              <a:ea typeface="微软雅黑" panose="020B0503020204020204" pitchFamily="34" charset="-122"/>
            </a:endParaRPr>
          </a:p>
        </p:txBody>
      </p:sp>
      <p:sp>
        <p:nvSpPr>
          <p:cNvPr id="15368" name="Line 10"/>
          <p:cNvSpPr>
            <a:spLocks noChangeShapeType="1"/>
          </p:cNvSpPr>
          <p:nvPr/>
        </p:nvSpPr>
        <p:spPr bwMode="auto">
          <a:xfrm flipH="1">
            <a:off x="7172494" y="3645024"/>
            <a:ext cx="2019849" cy="648072"/>
          </a:xfrm>
          <a:prstGeom prst="line">
            <a:avLst/>
          </a:prstGeom>
          <a:noFill/>
          <a:ln w="76200">
            <a:solidFill>
              <a:schemeClr val="bg1"/>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5369" name="Text Box 13"/>
          <p:cNvSpPr txBox="1">
            <a:spLocks noChangeArrowheads="1"/>
          </p:cNvSpPr>
          <p:nvPr/>
        </p:nvSpPr>
        <p:spPr bwMode="auto">
          <a:xfrm>
            <a:off x="5913438" y="4189413"/>
            <a:ext cx="1158875" cy="52197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长春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wipe(down)">
                                      <p:cBhvr>
                                        <p:cTn id="7" dur="500"/>
                                        <p:tgtEl>
                                          <p:spTgt spid="15365"/>
                                        </p:tgtEl>
                                      </p:cBhvr>
                                    </p:animEffect>
                                  </p:childTnLst>
                                </p:cTn>
                              </p:par>
                            </p:childTnLst>
                          </p:cTn>
                        </p:par>
                        <p:par>
                          <p:cTn id="8" fill="hold">
                            <p:stCondLst>
                              <p:cond delay="500"/>
                            </p:stCondLst>
                            <p:childTnLst>
                              <p:par>
                                <p:cTn id="9" presetID="8" presetClass="entr" presetSubtype="32" fill="hold" grpId="0" nodeType="afterEffect">
                                  <p:stCondLst>
                                    <p:cond delay="0"/>
                                  </p:stCondLst>
                                  <p:childTnLst>
                                    <p:set>
                                      <p:cBhvr>
                                        <p:cTn id="10" dur="1" fill="hold">
                                          <p:stCondLst>
                                            <p:cond delay="0"/>
                                          </p:stCondLst>
                                        </p:cTn>
                                        <p:tgtEl>
                                          <p:spTgt spid="15366"/>
                                        </p:tgtEl>
                                        <p:attrNameLst>
                                          <p:attrName>style.visibility</p:attrName>
                                        </p:attrNameLst>
                                      </p:cBhvr>
                                      <p:to>
                                        <p:strVal val="visible"/>
                                      </p:to>
                                    </p:set>
                                    <p:animEffect transition="in" filter="diamond(out)">
                                      <p:cBhvr>
                                        <p:cTn id="11" dur="500"/>
                                        <p:tgtEl>
                                          <p:spTgt spid="15366"/>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5369"/>
                                        </p:tgtEl>
                                        <p:attrNameLst>
                                          <p:attrName>style.visibility</p:attrName>
                                        </p:attrNameLst>
                                      </p:cBhvr>
                                      <p:to>
                                        <p:strVal val="visible"/>
                                      </p:to>
                                    </p:set>
                                    <p:animEffect transition="in" filter="blinds(horizontal)">
                                      <p:cBhvr>
                                        <p:cTn id="16" dur="500"/>
                                        <p:tgtEl>
                                          <p:spTgt spid="1536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5368"/>
                                        </p:tgtEl>
                                        <p:attrNameLst>
                                          <p:attrName>style.visibility</p:attrName>
                                        </p:attrNameLst>
                                      </p:cBhvr>
                                      <p:to>
                                        <p:strVal val="visible"/>
                                      </p:to>
                                    </p:set>
                                    <p:animEffect transition="in" filter="blinds(horizontal)">
                                      <p:cBhvr>
                                        <p:cTn id="19" dur="500"/>
                                        <p:tgtEl>
                                          <p:spTgt spid="15368"/>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367"/>
                                        </p:tgtEl>
                                        <p:attrNameLst>
                                          <p:attrName>style.visibility</p:attrName>
                                        </p:attrNameLst>
                                      </p:cBhvr>
                                      <p:to>
                                        <p:strVal val="visible"/>
                                      </p:to>
                                    </p:set>
                                    <p:animEffect transition="in" filter="blinds(horizontal)">
                                      <p:cBhvr>
                                        <p:cTn id="22"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P spid="15367" grpId="0"/>
      <p:bldP spid="15368" grpId="0" bldLvl="0" animBg="1"/>
      <p:bldP spid="15369"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04"/>
          <p:cNvSpPr>
            <a:spLocks noChangeArrowheads="1"/>
          </p:cNvSpPr>
          <p:nvPr/>
        </p:nvSpPr>
        <p:spPr bwMode="auto">
          <a:xfrm>
            <a:off x="4368405" y="727978"/>
            <a:ext cx="5207000" cy="645160"/>
          </a:xfrm>
          <a:prstGeom prst="rect">
            <a:avLst/>
          </a:prstGeom>
          <a:noFill/>
          <a:ln>
            <a:noFill/>
          </a:ln>
        </p:spPr>
        <p:txBody>
          <a:bodyPr>
            <a:spAutoFit/>
          </a:bodyPr>
          <a:lstStyle/>
          <a:p>
            <a:r>
              <a:rPr lang="zh-CN" altLang="en-US" sz="3600" b="1" dirty="0">
                <a:latin typeface="微软雅黑" panose="020B0503020204020204" pitchFamily="34" charset="-122"/>
                <a:ea typeface="微软雅黑" panose="020B0503020204020204" pitchFamily="34" charset="-122"/>
              </a:rPr>
              <a:t>九 一 八 事 变</a:t>
            </a:r>
          </a:p>
        </p:txBody>
      </p:sp>
      <p:graphicFrame>
        <p:nvGraphicFramePr>
          <p:cNvPr id="16387" name="表格 16386"/>
          <p:cNvGraphicFramePr/>
          <p:nvPr/>
        </p:nvGraphicFramePr>
        <p:xfrm>
          <a:off x="2085975" y="1700213"/>
          <a:ext cx="7992745" cy="4078858"/>
        </p:xfrm>
        <a:graphic>
          <a:graphicData uri="http://schemas.openxmlformats.org/drawingml/2006/table">
            <a:tbl>
              <a:tblPr/>
              <a:tblGrid>
                <a:gridCol w="1871980">
                  <a:extLst>
                    <a:ext uri="{9D8B030D-6E8A-4147-A177-3AD203B41FA5}">
                      <a16:colId xmlns:a16="http://schemas.microsoft.com/office/drawing/2014/main" val="20000"/>
                    </a:ext>
                  </a:extLst>
                </a:gridCol>
                <a:gridCol w="864235">
                  <a:extLst>
                    <a:ext uri="{9D8B030D-6E8A-4147-A177-3AD203B41FA5}">
                      <a16:colId xmlns:a16="http://schemas.microsoft.com/office/drawing/2014/main" val="20001"/>
                    </a:ext>
                  </a:extLst>
                </a:gridCol>
                <a:gridCol w="3095625">
                  <a:extLst>
                    <a:ext uri="{9D8B030D-6E8A-4147-A177-3AD203B41FA5}">
                      <a16:colId xmlns:a16="http://schemas.microsoft.com/office/drawing/2014/main" val="20002"/>
                    </a:ext>
                  </a:extLst>
                </a:gridCol>
                <a:gridCol w="2160905">
                  <a:extLst>
                    <a:ext uri="{9D8B030D-6E8A-4147-A177-3AD203B41FA5}">
                      <a16:colId xmlns:a16="http://schemas.microsoft.com/office/drawing/2014/main" val="20003"/>
                    </a:ext>
                  </a:extLst>
                </a:gridCol>
              </a:tblGrid>
              <a:tr h="1440755">
                <a:tc>
                  <a:txBody>
                    <a:bodyPr/>
                    <a:lstStyle/>
                    <a:p>
                      <a:pPr marL="0" lvl="0" indent="0" algn="ctr">
                        <a:lnSpc>
                          <a:spcPct val="150000"/>
                        </a:lnSpc>
                        <a:buNone/>
                      </a:pPr>
                      <a:r>
                        <a:rPr lang="zh-CN" altLang="en-US" sz="3200" b="1" dirty="0">
                          <a:latin typeface="Arial" panose="020B0604020202020204" pitchFamily="34" charset="0"/>
                          <a:ea typeface="微软雅黑" panose="020B0503020204020204" pitchFamily="34" charset="-122"/>
                        </a:rPr>
                        <a:t>时  间</a:t>
                      </a:r>
                    </a:p>
                  </a:txBody>
                  <a:tcPr marL="91442" marR="91442" marT="45742" marB="45742"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00000"/>
                        </a:lnSpc>
                        <a:buNone/>
                      </a:pPr>
                      <a:r>
                        <a:rPr lang="zh-CN" altLang="en-US" sz="3200" b="1" dirty="0">
                          <a:latin typeface="Arial" panose="020B0604020202020204" pitchFamily="34" charset="0"/>
                          <a:ea typeface="微软雅黑" panose="020B0503020204020204" pitchFamily="34" charset="-122"/>
                        </a:rPr>
                        <a:t>地点</a:t>
                      </a:r>
                    </a:p>
                  </a:txBody>
                  <a:tcPr marL="91442" marR="91442" marT="45742" marB="45742"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50000"/>
                        </a:lnSpc>
                        <a:buNone/>
                      </a:pPr>
                      <a:r>
                        <a:rPr lang="zh-CN" altLang="en-US" sz="3200" b="1" dirty="0">
                          <a:latin typeface="Arial" panose="020B0604020202020204" pitchFamily="34" charset="0"/>
                          <a:ea typeface="微软雅黑" panose="020B0503020204020204" pitchFamily="34" charset="-122"/>
                        </a:rPr>
                        <a:t>简单经过</a:t>
                      </a:r>
                    </a:p>
                  </a:txBody>
                  <a:tcPr marL="91442" marR="91442" marT="45742" marB="45742"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50000"/>
                        </a:lnSpc>
                        <a:buNone/>
                      </a:pPr>
                      <a:r>
                        <a:rPr lang="zh-CN" altLang="en-US" sz="3200" b="1" dirty="0">
                          <a:latin typeface="Arial" panose="020B0604020202020204" pitchFamily="34" charset="0"/>
                          <a:ea typeface="微软雅黑" panose="020B0503020204020204" pitchFamily="34" charset="-122"/>
                        </a:rPr>
                        <a:t>结  果</a:t>
                      </a:r>
                    </a:p>
                  </a:txBody>
                  <a:tcPr marL="91442" marR="91442" marT="45742" marB="45742"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100000"/>
                      </a:schemeClr>
                    </a:solidFill>
                  </a:tcPr>
                </a:tc>
                <a:extLst>
                  <a:ext uri="{0D108BD9-81ED-4DB2-BD59-A6C34878D82A}">
                    <a16:rowId xmlns:a16="http://schemas.microsoft.com/office/drawing/2014/main" val="10000"/>
                  </a:ext>
                </a:extLst>
              </a:tr>
              <a:tr h="2638103">
                <a:tc>
                  <a:txBody>
                    <a:bodyPr/>
                    <a:lstStyle/>
                    <a:p>
                      <a:pPr marL="0" lvl="0" indent="0" algn="ctr">
                        <a:lnSpc>
                          <a:spcPct val="150000"/>
                        </a:lnSpc>
                        <a:buNone/>
                      </a:pPr>
                      <a:endParaRPr lang="zh-CN" altLang="en-US" sz="2800" b="1" dirty="0">
                        <a:latin typeface="Arial" panose="020B0604020202020204" pitchFamily="34" charset="0"/>
                        <a:ea typeface="微软雅黑" panose="020B0503020204020204" pitchFamily="34" charset="-122"/>
                      </a:endParaRPr>
                    </a:p>
                  </a:txBody>
                  <a:tcPr marL="91442" marR="91442" marT="45742" marB="45742"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50000"/>
                        </a:lnSpc>
                        <a:buNone/>
                      </a:pPr>
                      <a:endParaRPr lang="zh-CN" altLang="en-US" sz="2800" b="1" dirty="0">
                        <a:latin typeface="Arial" panose="020B0604020202020204" pitchFamily="34" charset="0"/>
                        <a:ea typeface="微软雅黑" panose="020B0503020204020204" pitchFamily="34" charset="-122"/>
                      </a:endParaRPr>
                    </a:p>
                  </a:txBody>
                  <a:tcPr marL="91442" marR="91442" marT="45742" marB="45742"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50000"/>
                        </a:lnSpc>
                        <a:buNone/>
                      </a:pPr>
                      <a:endParaRPr lang="zh-CN" altLang="en-US" sz="2800" b="1" dirty="0">
                        <a:latin typeface="Arial" panose="020B0604020202020204" pitchFamily="34" charset="0"/>
                        <a:ea typeface="微软雅黑" panose="020B0503020204020204" pitchFamily="34" charset="-122"/>
                      </a:endParaRPr>
                    </a:p>
                  </a:txBody>
                  <a:tcPr marL="91442" marR="91442" marT="45742" marB="45742"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tc>
                  <a:txBody>
                    <a:bodyPr/>
                    <a:lstStyle/>
                    <a:p>
                      <a:pPr marL="0" lvl="0" indent="0" algn="ctr">
                        <a:lnSpc>
                          <a:spcPct val="150000"/>
                        </a:lnSpc>
                        <a:buNone/>
                      </a:pPr>
                      <a:endParaRPr lang="zh-CN" altLang="en-US" sz="2800" b="1" dirty="0">
                        <a:latin typeface="Arial" panose="020B0604020202020204" pitchFamily="34" charset="0"/>
                        <a:ea typeface="微软雅黑" panose="020B0503020204020204" pitchFamily="34" charset="-122"/>
                      </a:endParaRPr>
                    </a:p>
                  </a:txBody>
                  <a:tcPr marL="91442" marR="91442" marT="45742" marB="45742"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100000"/>
                      </a:schemeClr>
                    </a:solidFill>
                  </a:tcPr>
                </a:tc>
                <a:extLst>
                  <a:ext uri="{0D108BD9-81ED-4DB2-BD59-A6C34878D82A}">
                    <a16:rowId xmlns:a16="http://schemas.microsoft.com/office/drawing/2014/main" val="10001"/>
                  </a:ext>
                </a:extLst>
              </a:tr>
            </a:tbl>
          </a:graphicData>
        </a:graphic>
      </p:graphicFrame>
      <p:sp>
        <p:nvSpPr>
          <p:cNvPr id="16404" name="Text Box 22"/>
          <p:cNvSpPr txBox="1">
            <a:spLocks noChangeArrowheads="1"/>
          </p:cNvSpPr>
          <p:nvPr/>
        </p:nvSpPr>
        <p:spPr bwMode="auto">
          <a:xfrm>
            <a:off x="2116547" y="4058285"/>
            <a:ext cx="1871663"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20000"/>
              </a:spcBef>
            </a:pPr>
            <a:r>
              <a:rPr lang="en-US" altLang="zh-CN" sz="2400" b="1" dirty="0">
                <a:latin typeface="微软雅黑" panose="020B0503020204020204" pitchFamily="34" charset="-122"/>
                <a:ea typeface="微软雅黑" panose="020B0503020204020204" pitchFamily="34" charset="-122"/>
              </a:rPr>
              <a:t>1931.9.18</a:t>
            </a:r>
            <a:endParaRPr lang="zh-CN" altLang="en-US" sz="2400" b="1" dirty="0">
              <a:latin typeface="微软雅黑" panose="020B0503020204020204" pitchFamily="34" charset="-122"/>
              <a:ea typeface="微软雅黑" panose="020B0503020204020204" pitchFamily="34" charset="-122"/>
            </a:endParaRPr>
          </a:p>
        </p:txBody>
      </p:sp>
      <p:sp>
        <p:nvSpPr>
          <p:cNvPr id="16405" name="Text Box 23"/>
          <p:cNvSpPr txBox="1">
            <a:spLocks noChangeArrowheads="1"/>
          </p:cNvSpPr>
          <p:nvPr/>
        </p:nvSpPr>
        <p:spPr bwMode="auto">
          <a:xfrm>
            <a:off x="4116387" y="3811904"/>
            <a:ext cx="609600" cy="95313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沈</a:t>
            </a:r>
          </a:p>
          <a:p>
            <a:r>
              <a:rPr lang="zh-CN" altLang="en-US" sz="2800" b="1" dirty="0">
                <a:latin typeface="微软雅黑" panose="020B0503020204020204" pitchFamily="34" charset="-122"/>
                <a:ea typeface="微软雅黑" panose="020B0503020204020204" pitchFamily="34" charset="-122"/>
              </a:rPr>
              <a:t>阳</a:t>
            </a:r>
          </a:p>
        </p:txBody>
      </p:sp>
      <p:sp>
        <p:nvSpPr>
          <p:cNvPr id="16406" name="Text Box 24">
            <a:hlinkClick r:id="rId2" action="ppaction://hlinksldjump"/>
          </p:cNvPr>
          <p:cNvSpPr txBox="1">
            <a:spLocks noChangeArrowheads="1"/>
          </p:cNvSpPr>
          <p:nvPr/>
        </p:nvSpPr>
        <p:spPr bwMode="auto">
          <a:xfrm>
            <a:off x="5255216" y="3272808"/>
            <a:ext cx="2641327" cy="2031325"/>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借口：柳条湖事件战场：北大营、沈阳</a:t>
            </a:r>
          </a:p>
        </p:txBody>
      </p:sp>
      <p:sp>
        <p:nvSpPr>
          <p:cNvPr id="16407" name="Text Box 25"/>
          <p:cNvSpPr txBox="1">
            <a:spLocks noChangeArrowheads="1"/>
          </p:cNvSpPr>
          <p:nvPr/>
        </p:nvSpPr>
        <p:spPr bwMode="auto">
          <a:xfrm>
            <a:off x="8164605" y="3595972"/>
            <a:ext cx="1944687" cy="138499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东北三省全部沦陷</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16404"/>
                                        </p:tgtEl>
                                        <p:attrNameLst>
                                          <p:attrName>style.visibility</p:attrName>
                                        </p:attrNameLst>
                                      </p:cBhvr>
                                      <p:to>
                                        <p:strVal val="visible"/>
                                      </p:to>
                                    </p:set>
                                    <p:anim calcmode="lin" valueType="num">
                                      <p:cBhvr>
                                        <p:cTn id="11" dur="500" fill="hold"/>
                                        <p:tgtEl>
                                          <p:spTgt spid="16404"/>
                                        </p:tgtEl>
                                        <p:attrNameLst>
                                          <p:attrName>ppt_x</p:attrName>
                                        </p:attrNameLst>
                                      </p:cBhvr>
                                      <p:tavLst>
                                        <p:tav tm="0">
                                          <p:val>
                                            <p:strVal val="0-#ppt_w/2"/>
                                          </p:val>
                                        </p:tav>
                                        <p:tav tm="100000">
                                          <p:val>
                                            <p:strVal val="#ppt_x"/>
                                          </p:val>
                                        </p:tav>
                                      </p:tavLst>
                                    </p:anim>
                                    <p:anim calcmode="lin" valueType="num">
                                      <p:cBhvr>
                                        <p:cTn id="12" dur="500" fill="hold"/>
                                        <p:tgtEl>
                                          <p:spTgt spid="1640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6405"/>
                                        </p:tgtEl>
                                        <p:attrNameLst>
                                          <p:attrName>style.visibility</p:attrName>
                                        </p:attrNameLst>
                                      </p:cBhvr>
                                      <p:to>
                                        <p:strVal val="visible"/>
                                      </p:to>
                                    </p:set>
                                    <p:animEffect transition="in" filter="wipe(left)">
                                      <p:cBhvr>
                                        <p:cTn id="16" dur="500"/>
                                        <p:tgtEl>
                                          <p:spTgt spid="1640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6406"/>
                                        </p:tgtEl>
                                        <p:attrNameLst>
                                          <p:attrName>style.visibility</p:attrName>
                                        </p:attrNameLst>
                                      </p:cBhvr>
                                      <p:to>
                                        <p:strVal val="visible"/>
                                      </p:to>
                                    </p:set>
                                    <p:animEffect transition="in" filter="wipe(left)">
                                      <p:cBhvr>
                                        <p:cTn id="21" dur="500"/>
                                        <p:tgtEl>
                                          <p:spTgt spid="16406"/>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6407"/>
                                        </p:tgtEl>
                                        <p:attrNameLst>
                                          <p:attrName>style.visibility</p:attrName>
                                        </p:attrNameLst>
                                      </p:cBhvr>
                                      <p:to>
                                        <p:strVal val="visible"/>
                                      </p:to>
                                    </p:set>
                                    <p:animEffect transition="in" filter="wipe(left)">
                                      <p:cBhvr>
                                        <p:cTn id="25" dur="500"/>
                                        <p:tgtEl>
                                          <p:spTgt spid="16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4" grpId="0"/>
      <p:bldP spid="16405" grpId="0"/>
      <p:bldP spid="16406" grpId="0"/>
      <p:bldP spid="1640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7409"/>
          <p:cNvSpPr>
            <a:spLocks noTextEdit="1"/>
          </p:cNvSpPr>
          <p:nvPr/>
        </p:nvSpPr>
        <p:spPr>
          <a:xfrm>
            <a:off x="5557838" y="966031"/>
            <a:ext cx="505466" cy="4839233"/>
          </a:xfrm>
          <a:prstGeom prst="rect">
            <a:avLst/>
          </a:prstGeom>
        </p:spPr>
        <p:txBody>
          <a:bodyPr wrap="none" fromWordArt="1">
            <a:prstTxWarp prst="textPlain">
              <a:avLst>
                <a:gd name="adj" fmla="val 50000"/>
              </a:avLst>
            </a:prstTxWarp>
            <a:normAutofit fontScale="85000" lnSpcReduction="20000"/>
          </a:bodyPr>
          <a:lstStyle/>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日</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军</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在</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东</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北</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犯</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下</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滔</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天</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罪</a:t>
            </a:r>
          </a:p>
          <a:p>
            <a:pPr algn="ctr" eaLnBrk="0" hangingPunct="0">
              <a:lnSpc>
                <a:spcPct val="160000"/>
              </a:lnSpc>
            </a:pPr>
            <a:r>
              <a:rPr lang="zh-CN" altLang="en-US" sz="2400" b="1" spc="480" noProof="1">
                <a:ln w="9525" cap="flat" cmpd="sng">
                  <a:solidFill>
                    <a:srgbClr val="0000FF"/>
                  </a:solidFill>
                  <a:prstDash val="solid"/>
                  <a:headEnd type="none" w="med" len="med"/>
                  <a:tailEnd type="none" w="med" len="med"/>
                </a:ln>
                <a:solidFill>
                  <a:srgbClr val="0000FF"/>
                </a:solidFill>
                <a:latin typeface="微软雅黑" panose="020B0503020204020204" pitchFamily="34" charset="-122"/>
                <a:ea typeface="微软雅黑" panose="020B0503020204020204" pitchFamily="34" charset="-122"/>
              </a:rPr>
              <a:t>行</a:t>
            </a:r>
          </a:p>
        </p:txBody>
      </p:sp>
      <p:grpSp>
        <p:nvGrpSpPr>
          <p:cNvPr id="2" name="组合 17410"/>
          <p:cNvGrpSpPr/>
          <p:nvPr/>
        </p:nvGrpSpPr>
        <p:grpSpPr bwMode="auto">
          <a:xfrm>
            <a:off x="1920875" y="693738"/>
            <a:ext cx="8065135" cy="5554662"/>
            <a:chOff x="0" y="0"/>
            <a:chExt cx="12701" cy="8747"/>
          </a:xfrm>
        </p:grpSpPr>
        <p:grpSp>
          <p:nvGrpSpPr>
            <p:cNvPr id="15363" name="组合 17411"/>
            <p:cNvGrpSpPr/>
            <p:nvPr/>
          </p:nvGrpSpPr>
          <p:grpSpPr bwMode="auto">
            <a:xfrm>
              <a:off x="7062" y="20"/>
              <a:ext cx="5639" cy="2605"/>
              <a:chOff x="0" y="0"/>
              <a:chExt cx="2427" cy="1121"/>
            </a:xfrm>
          </p:grpSpPr>
          <p:pic>
            <p:nvPicPr>
              <p:cNvPr id="15364" name="图片 17412" descr="平頂山事件の発掘現場の再現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27" cy="1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文本框 17413"/>
              <p:cNvSpPr txBox="1">
                <a:spLocks noChangeArrowheads="1"/>
              </p:cNvSpPr>
              <p:nvPr/>
            </p:nvSpPr>
            <p:spPr bwMode="auto">
              <a:xfrm>
                <a:off x="544" y="849"/>
                <a:ext cx="172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b="1" dirty="0">
                    <a:solidFill>
                      <a:srgbClr val="0000FF"/>
                    </a:solidFill>
                    <a:latin typeface="微软雅黑" panose="020B0503020204020204" pitchFamily="34" charset="-122"/>
                    <a:ea typeface="微软雅黑" panose="020B0503020204020204" pitchFamily="34" charset="-122"/>
                  </a:rPr>
                  <a:t> </a:t>
                </a:r>
                <a:r>
                  <a:rPr lang="zh-CN" altLang="en-US" b="1" dirty="0">
                    <a:solidFill>
                      <a:srgbClr val="0000FF"/>
                    </a:solidFill>
                    <a:latin typeface="微软雅黑" panose="020B0503020204020204" pitchFamily="34" charset="-122"/>
                    <a:ea typeface="微软雅黑" panose="020B0503020204020204" pitchFamily="34" charset="-122"/>
                  </a:rPr>
                  <a:t>活埋中国人的万人坑</a:t>
                </a:r>
              </a:p>
            </p:txBody>
          </p:sp>
        </p:grpSp>
        <p:grpSp>
          <p:nvGrpSpPr>
            <p:cNvPr id="15366" name="组合 17414"/>
            <p:cNvGrpSpPr/>
            <p:nvPr/>
          </p:nvGrpSpPr>
          <p:grpSpPr bwMode="auto">
            <a:xfrm>
              <a:off x="7062" y="2836"/>
              <a:ext cx="5636" cy="2872"/>
              <a:chOff x="0" y="0"/>
              <a:chExt cx="2426" cy="1236"/>
            </a:xfrm>
          </p:grpSpPr>
          <p:pic>
            <p:nvPicPr>
              <p:cNvPr id="15367" name="图片 17415" descr="这是辽宁铁岭龙尾山日军刺杀我幼童之后，集薪待焚。"/>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426" cy="1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8" name="文本框 17416"/>
              <p:cNvSpPr txBox="1">
                <a:spLocks noChangeArrowheads="1"/>
              </p:cNvSpPr>
              <p:nvPr/>
            </p:nvSpPr>
            <p:spPr bwMode="auto">
              <a:xfrm>
                <a:off x="540" y="986"/>
                <a:ext cx="188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solidFill>
                      <a:srgbClr val="0000FF"/>
                    </a:solidFill>
                    <a:latin typeface="微软雅黑" panose="020B0503020204020204" pitchFamily="34" charset="-122"/>
                    <a:ea typeface="微软雅黑" panose="020B0503020204020204" pitchFamily="34" charset="-122"/>
                  </a:rPr>
                  <a:t>刺杀幼童之后，集薪待焚</a:t>
                </a:r>
              </a:p>
            </p:txBody>
          </p:sp>
        </p:grpSp>
        <p:grpSp>
          <p:nvGrpSpPr>
            <p:cNvPr id="15369" name="组合 17417"/>
            <p:cNvGrpSpPr/>
            <p:nvPr/>
          </p:nvGrpSpPr>
          <p:grpSpPr bwMode="auto">
            <a:xfrm>
              <a:off x="7062" y="5891"/>
              <a:ext cx="5636" cy="2846"/>
              <a:chOff x="0" y="0"/>
              <a:chExt cx="5636" cy="2846"/>
            </a:xfrm>
          </p:grpSpPr>
          <p:pic>
            <p:nvPicPr>
              <p:cNvPr id="15370" name="图片 17418" descr="ryuj2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636" cy="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1" name="文本框 17419"/>
              <p:cNvSpPr txBox="1">
                <a:spLocks noChangeArrowheads="1"/>
              </p:cNvSpPr>
              <p:nvPr/>
            </p:nvSpPr>
            <p:spPr bwMode="auto">
              <a:xfrm>
                <a:off x="876" y="2212"/>
                <a:ext cx="4075"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b="1" dirty="0">
                    <a:solidFill>
                      <a:srgbClr val="0000FF"/>
                    </a:solidFill>
                    <a:latin typeface="微软雅黑" panose="020B0503020204020204" pitchFamily="34" charset="-122"/>
                    <a:ea typeface="微软雅黑" panose="020B0503020204020204" pitchFamily="34" charset="-122"/>
                  </a:rPr>
                  <a:t>731</a:t>
                </a:r>
                <a:r>
                  <a:rPr lang="zh-CN" altLang="en-US" b="1" dirty="0">
                    <a:solidFill>
                      <a:srgbClr val="0000FF"/>
                    </a:solidFill>
                    <a:latin typeface="微软雅黑" panose="020B0503020204020204" pitchFamily="34" charset="-122"/>
                    <a:ea typeface="微软雅黑" panose="020B0503020204020204" pitchFamily="34" charset="-122"/>
                  </a:rPr>
                  <a:t>部队拿活人做试验</a:t>
                </a:r>
              </a:p>
            </p:txBody>
          </p:sp>
        </p:grpSp>
        <p:grpSp>
          <p:nvGrpSpPr>
            <p:cNvPr id="15372" name="组合 17420"/>
            <p:cNvGrpSpPr/>
            <p:nvPr/>
          </p:nvGrpSpPr>
          <p:grpSpPr bwMode="auto">
            <a:xfrm>
              <a:off x="0" y="2845"/>
              <a:ext cx="5215" cy="2814"/>
              <a:chOff x="0" y="0"/>
              <a:chExt cx="2245" cy="1211"/>
            </a:xfrm>
          </p:grpSpPr>
          <p:pic>
            <p:nvPicPr>
              <p:cNvPr id="15373" name="图片 17421" descr="日军对中国平民的大屠杀"/>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2245" cy="1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4" name="矩形 17422"/>
              <p:cNvSpPr>
                <a:spLocks noChangeArrowheads="1"/>
              </p:cNvSpPr>
              <p:nvPr/>
            </p:nvSpPr>
            <p:spPr bwMode="auto">
              <a:xfrm>
                <a:off x="229" y="961"/>
                <a:ext cx="154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rgbClr val="0000FF"/>
                    </a:solidFill>
                    <a:latin typeface="微软雅黑" panose="020B0503020204020204" pitchFamily="34" charset="-122"/>
                    <a:ea typeface="微软雅黑" panose="020B0503020204020204" pitchFamily="34" charset="-122"/>
                  </a:rPr>
                  <a:t>日军对我平民大屠杀</a:t>
                </a:r>
              </a:p>
            </p:txBody>
          </p:sp>
        </p:grpSp>
        <p:grpSp>
          <p:nvGrpSpPr>
            <p:cNvPr id="15375" name="组合 17423"/>
            <p:cNvGrpSpPr/>
            <p:nvPr/>
          </p:nvGrpSpPr>
          <p:grpSpPr bwMode="auto">
            <a:xfrm>
              <a:off x="0" y="5787"/>
              <a:ext cx="5164" cy="2960"/>
              <a:chOff x="0" y="0"/>
              <a:chExt cx="2223" cy="1365"/>
            </a:xfrm>
          </p:grpSpPr>
          <p:pic>
            <p:nvPicPr>
              <p:cNvPr id="15376" name="图片 17424" descr="日军残杀东北义勇军"/>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2223" cy="1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矩形 17425"/>
              <p:cNvSpPr>
                <a:spLocks noChangeArrowheads="1"/>
              </p:cNvSpPr>
              <p:nvPr/>
            </p:nvSpPr>
            <p:spPr bwMode="auto">
              <a:xfrm>
                <a:off x="273" y="1084"/>
                <a:ext cx="151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dirty="0">
                    <a:solidFill>
                      <a:srgbClr val="0000FF"/>
                    </a:solidFill>
                    <a:latin typeface="微软雅黑" panose="020B0503020204020204" pitchFamily="34" charset="-122"/>
                    <a:ea typeface="微软雅黑" panose="020B0503020204020204" pitchFamily="34" charset="-122"/>
                  </a:rPr>
                  <a:t>日军残杀东北义勇军</a:t>
                </a:r>
              </a:p>
            </p:txBody>
          </p:sp>
        </p:grpSp>
        <p:grpSp>
          <p:nvGrpSpPr>
            <p:cNvPr id="15378" name="组合 17426"/>
            <p:cNvGrpSpPr/>
            <p:nvPr/>
          </p:nvGrpSpPr>
          <p:grpSpPr bwMode="auto">
            <a:xfrm>
              <a:off x="0" y="0"/>
              <a:ext cx="5269" cy="2625"/>
              <a:chOff x="0" y="0"/>
              <a:chExt cx="5269" cy="2625"/>
            </a:xfrm>
          </p:grpSpPr>
          <p:pic>
            <p:nvPicPr>
              <p:cNvPr id="15379" name="图片 17427" descr="日军虐杀中国平民"/>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5269" cy="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0" name="文本框 17428"/>
              <p:cNvSpPr txBox="1">
                <a:spLocks noChangeArrowheads="1"/>
              </p:cNvSpPr>
              <p:nvPr/>
            </p:nvSpPr>
            <p:spPr bwMode="auto">
              <a:xfrm>
                <a:off x="794" y="202"/>
                <a:ext cx="3621"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b="1" dirty="0">
                    <a:solidFill>
                      <a:srgbClr val="0000FF"/>
                    </a:solidFill>
                    <a:latin typeface="微软雅黑" panose="020B0503020204020204" pitchFamily="34" charset="-122"/>
                    <a:ea typeface="微软雅黑" panose="020B0503020204020204" pitchFamily="34" charset="-122"/>
                  </a:rPr>
                  <a:t>日军虐杀中国平民</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文本框 57347"/>
          <p:cNvSpPr txBox="1">
            <a:spLocks noChangeArrowheads="1"/>
          </p:cNvSpPr>
          <p:nvPr/>
        </p:nvSpPr>
        <p:spPr bwMode="auto">
          <a:xfrm>
            <a:off x="1860550" y="1230313"/>
            <a:ext cx="240823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800" b="1" dirty="0">
                <a:latin typeface="Times New Roman" panose="02020603050405020304" pitchFamily="18" charset="0"/>
                <a:ea typeface="微软雅黑" panose="020B0503020204020204" pitchFamily="34" charset="-122"/>
              </a:rPr>
              <a:t>东北人民和未撤走的东北军</a:t>
            </a:r>
            <a:endParaRPr lang="zh-CN" altLang="en-US" sz="2400" b="1" dirty="0">
              <a:latin typeface="Times New Roman" panose="02020603050405020304" pitchFamily="18" charset="0"/>
              <a:ea typeface="微软雅黑" panose="020B0503020204020204" pitchFamily="34" charset="-122"/>
            </a:endParaRPr>
          </a:p>
        </p:txBody>
      </p:sp>
      <p:sp>
        <p:nvSpPr>
          <p:cNvPr id="57349" name="文本框 57348"/>
          <p:cNvSpPr txBox="1">
            <a:spLocks noChangeArrowheads="1"/>
          </p:cNvSpPr>
          <p:nvPr/>
        </p:nvSpPr>
        <p:spPr bwMode="auto">
          <a:xfrm>
            <a:off x="5156200" y="1454150"/>
            <a:ext cx="27511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800" b="1" dirty="0">
                <a:latin typeface="Times New Roman" panose="02020603050405020304" pitchFamily="18" charset="0"/>
                <a:ea typeface="微软雅黑" panose="020B0503020204020204" pitchFamily="34" charset="-122"/>
              </a:rPr>
              <a:t>组织抗日义勇军</a:t>
            </a:r>
          </a:p>
        </p:txBody>
      </p:sp>
      <p:sp>
        <p:nvSpPr>
          <p:cNvPr id="57350" name="文本框 57349"/>
          <p:cNvSpPr txBox="1">
            <a:spLocks noChangeArrowheads="1"/>
          </p:cNvSpPr>
          <p:nvPr/>
        </p:nvSpPr>
        <p:spPr bwMode="auto">
          <a:xfrm>
            <a:off x="1879600" y="2344738"/>
            <a:ext cx="2425700"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800" b="1" dirty="0">
                <a:latin typeface="Times New Roman" panose="02020603050405020304" pitchFamily="18" charset="0"/>
                <a:ea typeface="微软雅黑" panose="020B0503020204020204" pitchFamily="34" charset="-122"/>
              </a:rPr>
              <a:t>中国共产党派杨靖宇</a:t>
            </a:r>
          </a:p>
        </p:txBody>
      </p:sp>
      <p:sp>
        <p:nvSpPr>
          <p:cNvPr id="57351" name="文本框 57350"/>
          <p:cNvSpPr txBox="1">
            <a:spLocks noChangeArrowheads="1"/>
          </p:cNvSpPr>
          <p:nvPr/>
        </p:nvSpPr>
        <p:spPr bwMode="auto">
          <a:xfrm>
            <a:off x="5254625" y="2266950"/>
            <a:ext cx="270668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zh-CN" altLang="en-US" sz="2800" b="1" dirty="0">
                <a:latin typeface="Times New Roman" panose="02020603050405020304" pitchFamily="18" charset="0"/>
                <a:ea typeface="微软雅黑" panose="020B0503020204020204" pitchFamily="34" charset="-122"/>
              </a:rPr>
              <a:t>组织游击队开展抗日游击战争</a:t>
            </a:r>
          </a:p>
        </p:txBody>
      </p:sp>
      <p:sp>
        <p:nvSpPr>
          <p:cNvPr id="57352" name="右大括号 57351"/>
          <p:cNvSpPr/>
          <p:nvPr/>
        </p:nvSpPr>
        <p:spPr bwMode="auto">
          <a:xfrm>
            <a:off x="7897813" y="1338263"/>
            <a:ext cx="333375" cy="1882775"/>
          </a:xfrm>
          <a:prstGeom prst="rightBrace">
            <a:avLst>
              <a:gd name="adj1" fmla="val 53156"/>
              <a:gd name="adj2" fmla="val 50000"/>
            </a:avLst>
          </a:prstGeom>
          <a:noFill/>
          <a:ln w="28575">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sp>
        <p:nvSpPr>
          <p:cNvPr id="57353" name="文本框 57352"/>
          <p:cNvSpPr txBox="1">
            <a:spLocks noChangeArrowheads="1"/>
          </p:cNvSpPr>
          <p:nvPr/>
        </p:nvSpPr>
        <p:spPr bwMode="auto">
          <a:xfrm>
            <a:off x="8269288" y="1390650"/>
            <a:ext cx="2291208"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buClr>
                <a:schemeClr val="bg1"/>
              </a:buClr>
            </a:pPr>
            <a:r>
              <a:rPr lang="en-US" altLang="zh-CN" sz="2800" b="1" dirty="0">
                <a:latin typeface="微软雅黑" panose="020B0503020204020204" pitchFamily="34" charset="-122"/>
                <a:ea typeface="微软雅黑" panose="020B0503020204020204" pitchFamily="34" charset="-122"/>
                <a:cs typeface="方正隶书_GBK"/>
              </a:rPr>
              <a:t>1936</a:t>
            </a:r>
            <a:r>
              <a:rPr lang="zh-CN" altLang="en-US" sz="2800" b="1" dirty="0">
                <a:latin typeface="微软雅黑" panose="020B0503020204020204" pitchFamily="34" charset="-122"/>
                <a:ea typeface="微软雅黑" panose="020B0503020204020204" pitchFamily="34" charset="-122"/>
                <a:cs typeface="方正隶书_GBK"/>
              </a:rPr>
              <a:t>年，中国共产党领导的东北抗日联军成立</a:t>
            </a:r>
          </a:p>
        </p:txBody>
      </p:sp>
      <p:sp>
        <p:nvSpPr>
          <p:cNvPr id="2" name="右箭头 1"/>
          <p:cNvSpPr/>
          <p:nvPr/>
        </p:nvSpPr>
        <p:spPr>
          <a:xfrm>
            <a:off x="4297363" y="1465263"/>
            <a:ext cx="792162" cy="431800"/>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a typeface="微软雅黑" panose="020B0503020204020204" pitchFamily="34" charset="-122"/>
            </a:endParaRPr>
          </a:p>
        </p:txBody>
      </p:sp>
      <p:sp>
        <p:nvSpPr>
          <p:cNvPr id="3" name="右箭头 2"/>
          <p:cNvSpPr/>
          <p:nvPr/>
        </p:nvSpPr>
        <p:spPr>
          <a:xfrm>
            <a:off x="4332288" y="2433638"/>
            <a:ext cx="712787" cy="433387"/>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noProof="1">
              <a:solidFill>
                <a:schemeClr val="tx1"/>
              </a:solidFill>
              <a:ea typeface="微软雅黑" panose="020B0503020204020204" pitchFamily="34" charset="-122"/>
            </a:endParaRPr>
          </a:p>
        </p:txBody>
      </p:sp>
      <p:pic>
        <p:nvPicPr>
          <p:cNvPr id="57354" name="图片 57353" descr="杨靖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7213" y="3524250"/>
            <a:ext cx="2338387"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文本框 12291"/>
          <p:cNvSpPr txBox="1">
            <a:spLocks noChangeArrowheads="1"/>
          </p:cNvSpPr>
          <p:nvPr/>
        </p:nvSpPr>
        <p:spPr bwMode="auto">
          <a:xfrm>
            <a:off x="2144713" y="6085795"/>
            <a:ext cx="1684337"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dirty="0">
                <a:latin typeface="微软雅黑" panose="020B0503020204020204" pitchFamily="34" charset="-122"/>
                <a:ea typeface="微软雅黑" panose="020B0503020204020204" pitchFamily="34" charset="-122"/>
              </a:rPr>
              <a:t>杨靖宇</a:t>
            </a:r>
          </a:p>
        </p:txBody>
      </p:sp>
      <p:pic>
        <p:nvPicPr>
          <p:cNvPr id="13324" name="图片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18075" y="3522663"/>
            <a:ext cx="5249863" cy="2652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5483225" y="6147390"/>
            <a:ext cx="44100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dirty="0">
                <a:latin typeface="微软雅黑" panose="020B0503020204020204" pitchFamily="34" charset="-122"/>
                <a:ea typeface="微软雅黑" panose="020B0503020204020204" pitchFamily="34" charset="-122"/>
              </a:rPr>
              <a:t>东北抗日队伍抗击日军</a:t>
            </a:r>
          </a:p>
        </p:txBody>
      </p:sp>
      <p:sp>
        <p:nvSpPr>
          <p:cNvPr id="16397" name="矩形 7174"/>
          <p:cNvSpPr>
            <a:spLocks noChangeArrowheads="1"/>
          </p:cNvSpPr>
          <p:nvPr/>
        </p:nvSpPr>
        <p:spPr bwMode="auto">
          <a:xfrm>
            <a:off x="1771650" y="404813"/>
            <a:ext cx="43243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中国人民的局部抗战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500" fill="hold"/>
                                        <p:tgtEl>
                                          <p:spTgt spid="57348"/>
                                        </p:tgtEl>
                                        <p:attrNameLst>
                                          <p:attrName>ppt_x</p:attrName>
                                        </p:attrNameLst>
                                      </p:cBhvr>
                                      <p:tavLst>
                                        <p:tav tm="0">
                                          <p:val>
                                            <p:strVal val="0-#ppt_w/2"/>
                                          </p:val>
                                        </p:tav>
                                        <p:tav tm="100000">
                                          <p:val>
                                            <p:strVal val="#ppt_x"/>
                                          </p:val>
                                        </p:tav>
                                      </p:tavLst>
                                    </p:anim>
                                    <p:anim calcmode="lin" valueType="num">
                                      <p:cBhvr>
                                        <p:cTn id="8" dur="500" fill="hold"/>
                                        <p:tgtEl>
                                          <p:spTgt spid="5734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7349"/>
                                        </p:tgtEl>
                                        <p:attrNameLst>
                                          <p:attrName>style.visibility</p:attrName>
                                        </p:attrNameLst>
                                      </p:cBhvr>
                                      <p:to>
                                        <p:strVal val="visible"/>
                                      </p:to>
                                    </p:set>
                                    <p:anim calcmode="lin" valueType="num">
                                      <p:cBhvr>
                                        <p:cTn id="18" dur="500" fill="hold"/>
                                        <p:tgtEl>
                                          <p:spTgt spid="57349"/>
                                        </p:tgtEl>
                                        <p:attrNameLst>
                                          <p:attrName>ppt_x</p:attrName>
                                        </p:attrNameLst>
                                      </p:cBhvr>
                                      <p:tavLst>
                                        <p:tav tm="0">
                                          <p:val>
                                            <p:strVal val="0-#ppt_w/2"/>
                                          </p:val>
                                        </p:tav>
                                        <p:tav tm="100000">
                                          <p:val>
                                            <p:strVal val="#ppt_x"/>
                                          </p:val>
                                        </p:tav>
                                      </p:tavLst>
                                    </p:anim>
                                    <p:anim calcmode="lin" valueType="num">
                                      <p:cBhvr>
                                        <p:cTn id="19" dur="500" fill="hold"/>
                                        <p:tgtEl>
                                          <p:spTgt spid="5734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6"/>
                                            </p:cond>
                                          </p:stCondLst>
                                          <p:endCondLst>
                                            <p:cond evt="onStopAudio" delay="0">
                                              <p:tgtEl>
                                                <p:sldTgt/>
                                              </p:tgtEl>
                                            </p:cond>
                                          </p:endCondLst>
                                        </p:cTn>
                                        <p:tgtEl>
                                          <p:sndTgt r:embed="rId2" name="type.wav"/>
                                        </p:tgtEl>
                                      </p:cMediaNode>
                                    </p:audio>
                                  </p:sub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57350"/>
                                        </p:tgtEl>
                                        <p:attrNameLst>
                                          <p:attrName>style.visibility</p:attrName>
                                        </p:attrNameLst>
                                      </p:cBhvr>
                                      <p:to>
                                        <p:strVal val="visible"/>
                                      </p:to>
                                    </p:set>
                                    <p:anim calcmode="lin" valueType="num">
                                      <p:cBhvr>
                                        <p:cTn id="24" dur="500" fill="hold"/>
                                        <p:tgtEl>
                                          <p:spTgt spid="57350"/>
                                        </p:tgtEl>
                                        <p:attrNameLst>
                                          <p:attrName>ppt_x</p:attrName>
                                        </p:attrNameLst>
                                      </p:cBhvr>
                                      <p:tavLst>
                                        <p:tav tm="0">
                                          <p:val>
                                            <p:strVal val="0-#ppt_w/2"/>
                                          </p:val>
                                        </p:tav>
                                        <p:tav tm="100000">
                                          <p:val>
                                            <p:strVal val="#ppt_x"/>
                                          </p:val>
                                        </p:tav>
                                      </p:tavLst>
                                    </p:anim>
                                    <p:anim calcmode="lin" valueType="num">
                                      <p:cBhvr>
                                        <p:cTn id="25" dur="500" fill="hold"/>
                                        <p:tgtEl>
                                          <p:spTgt spid="5735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2"/>
                                            </p:cond>
                                          </p:stCondLst>
                                          <p:endCondLst>
                                            <p:cond evt="onStopAudio" delay="0">
                                              <p:tgtEl>
                                                <p:sldTgt/>
                                              </p:tgtEl>
                                            </p:cond>
                                          </p:endCondLst>
                                        </p:cTn>
                                        <p:tgtEl>
                                          <p:sndTgt r:embed="rId2" name="type.wav"/>
                                        </p:tgtEl>
                                      </p:cMediaNode>
                                    </p:audio>
                                  </p:subTnLst>
                                </p:cTn>
                              </p:par>
                            </p:childTnLst>
                          </p:cTn>
                        </p:par>
                      </p:childTnLst>
                    </p:cTn>
                  </p:par>
                  <p:par>
                    <p:cTn id="26" fill="hold">
                      <p:stCondLst>
                        <p:cond delay="indefinite"/>
                      </p:stCondLst>
                      <p:childTnLst>
                        <p:par>
                          <p:cTn id="27" fill="hold">
                            <p:stCondLst>
                              <p:cond delay="0"/>
                            </p:stCondLst>
                            <p:childTnLst>
                              <p:par>
                                <p:cTn id="28" presetID="30"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800" decel="100000"/>
                                        <p:tgtEl>
                                          <p:spTgt spid="3"/>
                                        </p:tgtEl>
                                      </p:cBhvr>
                                    </p:animEffect>
                                    <p:anim calcmode="lin" valueType="num">
                                      <p:cBhvr>
                                        <p:cTn id="31" dur="800" decel="100000" fill="hold"/>
                                        <p:tgtEl>
                                          <p:spTgt spid="3"/>
                                        </p:tgtEl>
                                        <p:attrNameLst>
                                          <p:attrName>style.rotation</p:attrName>
                                        </p:attrNameLst>
                                      </p:cBhvr>
                                      <p:tavLst>
                                        <p:tav tm="0">
                                          <p:val>
                                            <p:fltVal val="-90"/>
                                          </p:val>
                                        </p:tav>
                                        <p:tav tm="100000">
                                          <p:val>
                                            <p:fltVal val="0"/>
                                          </p:val>
                                        </p:tav>
                                      </p:tavLst>
                                    </p:anim>
                                    <p:anim calcmode="lin" valueType="num">
                                      <p:cBhvr>
                                        <p:cTn id="32" dur="800" decel="100000" fill="hold"/>
                                        <p:tgtEl>
                                          <p:spTgt spid="3"/>
                                        </p:tgtEl>
                                        <p:attrNameLst>
                                          <p:attrName>ppt_x</p:attrName>
                                        </p:attrNameLst>
                                      </p:cBhvr>
                                      <p:tavLst>
                                        <p:tav tm="0">
                                          <p:val>
                                            <p:strVal val="#ppt_x+0.4"/>
                                          </p:val>
                                        </p:tav>
                                        <p:tav tm="100000">
                                          <p:val>
                                            <p:strVal val="#ppt_x-0.05"/>
                                          </p:val>
                                        </p:tav>
                                      </p:tavLst>
                                    </p:anim>
                                    <p:anim calcmode="lin" valueType="num">
                                      <p:cBhvr>
                                        <p:cTn id="33" dur="800" decel="100000" fill="hold"/>
                                        <p:tgtEl>
                                          <p:spTgt spid="3"/>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57351"/>
                                        </p:tgtEl>
                                        <p:attrNameLst>
                                          <p:attrName>style.visibility</p:attrName>
                                        </p:attrNameLst>
                                      </p:cBhvr>
                                      <p:to>
                                        <p:strVal val="visible"/>
                                      </p:to>
                                    </p:set>
                                    <p:anim calcmode="lin" valueType="num">
                                      <p:cBhvr>
                                        <p:cTn id="40" dur="500" fill="hold"/>
                                        <p:tgtEl>
                                          <p:spTgt spid="57351"/>
                                        </p:tgtEl>
                                        <p:attrNameLst>
                                          <p:attrName>ppt_x</p:attrName>
                                        </p:attrNameLst>
                                      </p:cBhvr>
                                      <p:tavLst>
                                        <p:tav tm="0">
                                          <p:val>
                                            <p:strVal val="0-#ppt_w/2"/>
                                          </p:val>
                                        </p:tav>
                                        <p:tav tm="100000">
                                          <p:val>
                                            <p:strVal val="#ppt_x"/>
                                          </p:val>
                                        </p:tav>
                                      </p:tavLst>
                                    </p:anim>
                                    <p:anim calcmode="lin" valueType="num">
                                      <p:cBhvr>
                                        <p:cTn id="41" dur="500" fill="hold"/>
                                        <p:tgtEl>
                                          <p:spTgt spid="5735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2" name="type.wav"/>
                                        </p:tgtEl>
                                      </p:cMediaNode>
                                    </p:audio>
                                  </p:sub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57352"/>
                                        </p:tgtEl>
                                        <p:attrNameLst>
                                          <p:attrName>style.visibility</p:attrName>
                                        </p:attrNameLst>
                                      </p:cBhvr>
                                      <p:to>
                                        <p:strVal val="visible"/>
                                      </p:to>
                                    </p:set>
                                    <p:animEffect transition="in" filter="blinds(horizontal)">
                                      <p:cBhvr>
                                        <p:cTn id="46" dur="500"/>
                                        <p:tgtEl>
                                          <p:spTgt spid="57352"/>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57353"/>
                                        </p:tgtEl>
                                        <p:attrNameLst>
                                          <p:attrName>style.visibility</p:attrName>
                                        </p:attrNameLst>
                                      </p:cBhvr>
                                      <p:to>
                                        <p:strVal val="visible"/>
                                      </p:to>
                                    </p:set>
                                    <p:animEffect transition="in" filter="blinds(horizontal)">
                                      <p:cBhvr>
                                        <p:cTn id="51" dur="500"/>
                                        <p:tgtEl>
                                          <p:spTgt spid="57353"/>
                                        </p:tgtEl>
                                      </p:cBhvr>
                                    </p:animEffect>
                                  </p:childTnLst>
                                  <p:subTnLst>
                                    <p:audio>
                                      <p:cMediaNode>
                                        <p:cTn display="0" masterRel="sameClick">
                                          <p:stCondLst>
                                            <p:cond evt="begin" delay="0">
                                              <p:tn val="49"/>
                                            </p:cond>
                                          </p:stCondLst>
                                          <p:endCondLst>
                                            <p:cond evt="onStopAudio" delay="0">
                                              <p:tgtEl>
                                                <p:sldTgt/>
                                              </p:tgtEl>
                                            </p:cond>
                                          </p:endCondLst>
                                        </p:cTn>
                                        <p:tgtEl>
                                          <p:sndTgt r:embed="rId2" name="type.wav"/>
                                        </p:tgtEl>
                                      </p:cMediaNode>
                                    </p:audio>
                                  </p:subTnLst>
                                </p:cTn>
                              </p:par>
                            </p:childTnLst>
                          </p:cTn>
                        </p:par>
                      </p:childTnLst>
                    </p:cTn>
                  </p:par>
                  <p:par>
                    <p:cTn id="52" fill="hold">
                      <p:stCondLst>
                        <p:cond delay="indefinite"/>
                      </p:stCondLst>
                      <p:childTnLst>
                        <p:par>
                          <p:cTn id="53" fill="hold">
                            <p:stCondLst>
                              <p:cond delay="0"/>
                            </p:stCondLst>
                            <p:childTnLst>
                              <p:par>
                                <p:cTn id="54" presetID="3" presetClass="entr" presetSubtype="10" fill="hold" nodeType="clickEffect">
                                  <p:stCondLst>
                                    <p:cond delay="0"/>
                                  </p:stCondLst>
                                  <p:childTnLst>
                                    <p:set>
                                      <p:cBhvr>
                                        <p:cTn id="55" dur="1" fill="hold">
                                          <p:stCondLst>
                                            <p:cond delay="0"/>
                                          </p:stCondLst>
                                        </p:cTn>
                                        <p:tgtEl>
                                          <p:spTgt spid="57354"/>
                                        </p:tgtEl>
                                        <p:attrNameLst>
                                          <p:attrName>style.visibility</p:attrName>
                                        </p:attrNameLst>
                                      </p:cBhvr>
                                      <p:to>
                                        <p:strVal val="visible"/>
                                      </p:to>
                                    </p:set>
                                    <p:animEffect transition="in" filter="blinds(horizontal)">
                                      <p:cBhvr>
                                        <p:cTn id="56" dur="500"/>
                                        <p:tgtEl>
                                          <p:spTgt spid="57354"/>
                                        </p:tgtEl>
                                      </p:cBhvr>
                                    </p:animEffect>
                                  </p:childTnLst>
                                  <p:subTnLst>
                                    <p:audio>
                                      <p:cMediaNode>
                                        <p:cTn display="0" masterRel="sameClick">
                                          <p:stCondLst>
                                            <p:cond evt="begin" delay="0">
                                              <p:tn val="54"/>
                                            </p:cond>
                                          </p:stCondLst>
                                          <p:endCondLst>
                                            <p:cond evt="onStopAudio" delay="0">
                                              <p:tgtEl>
                                                <p:sldTgt/>
                                              </p:tgtEl>
                                            </p:cond>
                                          </p:endCondLst>
                                        </p:cTn>
                                        <p:tgtEl>
                                          <p:sndTgt r:embed="rId3" name="chimes.wav"/>
                                        </p:tgtEl>
                                      </p:cMediaNode>
                                    </p:audio>
                                  </p:subTnLst>
                                </p:cTn>
                              </p:par>
                            </p:childTnLst>
                          </p:cTn>
                        </p:par>
                      </p:childTnLst>
                    </p:cTn>
                  </p:par>
                  <p:par>
                    <p:cTn id="57" fill="hold">
                      <p:stCondLst>
                        <p:cond delay="indefinite"/>
                      </p:stCondLst>
                      <p:childTnLst>
                        <p:par>
                          <p:cTn id="58" fill="hold">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12292"/>
                                        </p:tgtEl>
                                        <p:attrNameLst>
                                          <p:attrName>style.visibility</p:attrName>
                                        </p:attrNameLst>
                                      </p:cBhvr>
                                      <p:to>
                                        <p:strVal val="visible"/>
                                      </p:to>
                                    </p:set>
                                    <p:animEffect transition="in" filter="slide(fromBottom)">
                                      <p:cBhvr>
                                        <p:cTn id="61" dur="500"/>
                                        <p:tgtEl>
                                          <p:spTgt spid="12292"/>
                                        </p:tgtEl>
                                      </p:cBhvr>
                                    </p:animEffect>
                                  </p:childTnLst>
                                </p:cTn>
                              </p:par>
                            </p:childTnLst>
                          </p:cTn>
                        </p:par>
                      </p:childTnLst>
                    </p:cTn>
                  </p:par>
                  <p:par>
                    <p:cTn id="62" fill="hold">
                      <p:stCondLst>
                        <p:cond delay="indefinite"/>
                      </p:stCondLst>
                      <p:childTnLst>
                        <p:par>
                          <p:cTn id="63" fill="hold">
                            <p:stCondLst>
                              <p:cond delay="0"/>
                            </p:stCondLst>
                            <p:childTnLst>
                              <p:par>
                                <p:cTn id="64" presetID="30" presetClass="entr" presetSubtype="0" fill="hold" nodeType="clickEffect">
                                  <p:stCondLst>
                                    <p:cond delay="0"/>
                                  </p:stCondLst>
                                  <p:childTnLst>
                                    <p:set>
                                      <p:cBhvr>
                                        <p:cTn id="65" dur="1" fill="hold">
                                          <p:stCondLst>
                                            <p:cond delay="0"/>
                                          </p:stCondLst>
                                        </p:cTn>
                                        <p:tgtEl>
                                          <p:spTgt spid="13324"/>
                                        </p:tgtEl>
                                        <p:attrNameLst>
                                          <p:attrName>style.visibility</p:attrName>
                                        </p:attrNameLst>
                                      </p:cBhvr>
                                      <p:to>
                                        <p:strVal val="visible"/>
                                      </p:to>
                                    </p:set>
                                    <p:animEffect transition="in" filter="fade">
                                      <p:cBhvr>
                                        <p:cTn id="66" dur="800" decel="100000"/>
                                        <p:tgtEl>
                                          <p:spTgt spid="13324"/>
                                        </p:tgtEl>
                                      </p:cBhvr>
                                    </p:animEffect>
                                    <p:anim calcmode="lin" valueType="num">
                                      <p:cBhvr>
                                        <p:cTn id="67" dur="800" decel="100000" fill="hold"/>
                                        <p:tgtEl>
                                          <p:spTgt spid="13324"/>
                                        </p:tgtEl>
                                        <p:attrNameLst>
                                          <p:attrName>style.rotation</p:attrName>
                                        </p:attrNameLst>
                                      </p:cBhvr>
                                      <p:tavLst>
                                        <p:tav tm="0">
                                          <p:val>
                                            <p:fltVal val="-90"/>
                                          </p:val>
                                        </p:tav>
                                        <p:tav tm="100000">
                                          <p:val>
                                            <p:fltVal val="0"/>
                                          </p:val>
                                        </p:tav>
                                      </p:tavLst>
                                    </p:anim>
                                    <p:anim calcmode="lin" valueType="num">
                                      <p:cBhvr>
                                        <p:cTn id="68" dur="800" decel="100000" fill="hold"/>
                                        <p:tgtEl>
                                          <p:spTgt spid="13324"/>
                                        </p:tgtEl>
                                        <p:attrNameLst>
                                          <p:attrName>ppt_x</p:attrName>
                                        </p:attrNameLst>
                                      </p:cBhvr>
                                      <p:tavLst>
                                        <p:tav tm="0">
                                          <p:val>
                                            <p:strVal val="#ppt_x+0.4"/>
                                          </p:val>
                                        </p:tav>
                                        <p:tav tm="100000">
                                          <p:val>
                                            <p:strVal val="#ppt_x-0.05"/>
                                          </p:val>
                                        </p:tav>
                                      </p:tavLst>
                                    </p:anim>
                                    <p:anim calcmode="lin" valueType="num">
                                      <p:cBhvr>
                                        <p:cTn id="69" dur="800" decel="100000" fill="hold"/>
                                        <p:tgtEl>
                                          <p:spTgt spid="13324"/>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13324"/>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13324"/>
                                        </p:tgtEl>
                                        <p:attrNameLst>
                                          <p:attrName>ppt_y</p:attrName>
                                        </p:attrNameLst>
                                      </p:cBhvr>
                                      <p:tavLst>
                                        <p:tav tm="0">
                                          <p:val>
                                            <p:strVal val="#ppt_y+0.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2" presetClass="entr" presetSubtype="4" fill="hold" grpId="0" nodeType="click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slide(fromBottom)">
                                      <p:cBhvr>
                                        <p:cTn id="7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P spid="57350" grpId="0"/>
      <p:bldP spid="57351" grpId="0"/>
      <p:bldP spid="57353" grpId="0"/>
      <p:bldP spid="2" grpId="0" bldLvl="0" animBg="1"/>
      <p:bldP spid="3" grpId="0" bldLvl="0" animBg="1"/>
      <p:bldP spid="1229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矩形 7197"/>
          <p:cNvSpPr>
            <a:spLocks noChangeArrowheads="1"/>
          </p:cNvSpPr>
          <p:nvPr/>
        </p:nvSpPr>
        <p:spPr bwMode="auto">
          <a:xfrm>
            <a:off x="1774825" y="260350"/>
            <a:ext cx="59282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二、华北危机与一二</a:t>
            </a:r>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九运动</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7410" name="矩形 7174"/>
          <p:cNvSpPr>
            <a:spLocks noChangeArrowheads="1"/>
          </p:cNvSpPr>
          <p:nvPr/>
        </p:nvSpPr>
        <p:spPr bwMode="auto">
          <a:xfrm>
            <a:off x="1771650" y="1196975"/>
            <a:ext cx="2668588"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华北危机</a:t>
            </a:r>
          </a:p>
        </p:txBody>
      </p:sp>
      <p:pic>
        <p:nvPicPr>
          <p:cNvPr id="17411"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7713" y="1806575"/>
            <a:ext cx="6392863" cy="471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14"/>
          <p:cNvGrpSpPr/>
          <p:nvPr/>
        </p:nvGrpSpPr>
        <p:grpSpPr bwMode="auto">
          <a:xfrm>
            <a:off x="9086651" y="3363913"/>
            <a:ext cx="1884362" cy="1065212"/>
            <a:chOff x="0" y="0"/>
            <a:chExt cx="1303" cy="919"/>
          </a:xfrm>
        </p:grpSpPr>
        <p:sp>
          <p:nvSpPr>
            <p:cNvPr id="17413" name="Freeform 15"/>
            <p:cNvSpPr>
              <a:spLocks noChangeArrowheads="1"/>
            </p:cNvSpPr>
            <p:nvPr/>
          </p:nvSpPr>
          <p:spPr bwMode="auto">
            <a:xfrm rot="-600000">
              <a:off x="0" y="0"/>
              <a:ext cx="1042" cy="407"/>
            </a:xfrm>
            <a:custGeom>
              <a:avLst/>
              <a:gdLst>
                <a:gd name="T0" fmla="*/ 816 w 862"/>
                <a:gd name="T1" fmla="*/ 0 h 408"/>
                <a:gd name="T2" fmla="*/ 227 w 862"/>
                <a:gd name="T3" fmla="*/ 181 h 408"/>
                <a:gd name="T4" fmla="*/ 272 w 862"/>
                <a:gd name="T5" fmla="*/ 0 h 408"/>
                <a:gd name="T6" fmla="*/ 0 w 862"/>
                <a:gd name="T7" fmla="*/ 317 h 408"/>
                <a:gd name="T8" fmla="*/ 317 w 862"/>
                <a:gd name="T9" fmla="*/ 408 h 408"/>
                <a:gd name="T10" fmla="*/ 227 w 862"/>
                <a:gd name="T11" fmla="*/ 317 h 408"/>
                <a:gd name="T12" fmla="*/ 862 w 862"/>
                <a:gd name="T13" fmla="*/ 317 h 408"/>
                <a:gd name="T14" fmla="*/ 816 w 862"/>
                <a:gd name="T15" fmla="*/ 0 h 4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2" h="408">
                  <a:moveTo>
                    <a:pt x="816" y="0"/>
                  </a:moveTo>
                  <a:lnTo>
                    <a:pt x="227" y="181"/>
                  </a:lnTo>
                  <a:lnTo>
                    <a:pt x="272" y="0"/>
                  </a:lnTo>
                  <a:lnTo>
                    <a:pt x="0" y="317"/>
                  </a:lnTo>
                  <a:lnTo>
                    <a:pt x="317" y="408"/>
                  </a:lnTo>
                  <a:lnTo>
                    <a:pt x="227" y="317"/>
                  </a:lnTo>
                  <a:lnTo>
                    <a:pt x="862" y="317"/>
                  </a:lnTo>
                  <a:lnTo>
                    <a:pt x="816" y="0"/>
                  </a:lnTo>
                  <a:close/>
                </a:path>
              </a:pathLst>
            </a:custGeom>
            <a:solidFill>
              <a:srgbClr val="FF6600"/>
            </a:solidFill>
            <a:ln w="9525">
              <a:solidFill>
                <a:schemeClr val="tx1"/>
              </a:solidFill>
              <a:miter lim="800000"/>
            </a:ln>
          </p:spPr>
          <p:txBody>
            <a:bodyPr/>
            <a:lstStyle/>
            <a:p>
              <a:endParaRPr lang="zh-CN" altLang="en-US" dirty="0">
                <a:ea typeface="微软雅黑" panose="020B0503020204020204" pitchFamily="34" charset="-122"/>
              </a:endParaRPr>
            </a:p>
          </p:txBody>
        </p:sp>
        <p:sp>
          <p:nvSpPr>
            <p:cNvPr id="17414" name="Freeform 16"/>
            <p:cNvSpPr>
              <a:spLocks noChangeArrowheads="1"/>
            </p:cNvSpPr>
            <p:nvPr/>
          </p:nvSpPr>
          <p:spPr bwMode="auto">
            <a:xfrm rot="-993611">
              <a:off x="496" y="311"/>
              <a:ext cx="807" cy="608"/>
            </a:xfrm>
            <a:custGeom>
              <a:avLst/>
              <a:gdLst>
                <a:gd name="T0" fmla="*/ 454 w 590"/>
                <a:gd name="T1" fmla="*/ 0 h 590"/>
                <a:gd name="T2" fmla="*/ 182 w 590"/>
                <a:gd name="T3" fmla="*/ 363 h 590"/>
                <a:gd name="T4" fmla="*/ 182 w 590"/>
                <a:gd name="T5" fmla="*/ 137 h 590"/>
                <a:gd name="T6" fmla="*/ 0 w 590"/>
                <a:gd name="T7" fmla="*/ 590 h 590"/>
                <a:gd name="T8" fmla="*/ 363 w 590"/>
                <a:gd name="T9" fmla="*/ 545 h 590"/>
                <a:gd name="T10" fmla="*/ 227 w 590"/>
                <a:gd name="T11" fmla="*/ 454 h 590"/>
                <a:gd name="T12" fmla="*/ 590 w 590"/>
                <a:gd name="T13" fmla="*/ 182 h 590"/>
                <a:gd name="T14" fmla="*/ 454 w 590"/>
                <a:gd name="T15" fmla="*/ 0 h 5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0" h="590">
                  <a:moveTo>
                    <a:pt x="454" y="0"/>
                  </a:moveTo>
                  <a:lnTo>
                    <a:pt x="182" y="363"/>
                  </a:lnTo>
                  <a:lnTo>
                    <a:pt x="182" y="137"/>
                  </a:lnTo>
                  <a:lnTo>
                    <a:pt x="0" y="590"/>
                  </a:lnTo>
                  <a:lnTo>
                    <a:pt x="363" y="545"/>
                  </a:lnTo>
                  <a:lnTo>
                    <a:pt x="227" y="454"/>
                  </a:lnTo>
                  <a:lnTo>
                    <a:pt x="590" y="182"/>
                  </a:lnTo>
                  <a:lnTo>
                    <a:pt x="454" y="0"/>
                  </a:lnTo>
                  <a:close/>
                </a:path>
              </a:pathLst>
            </a:custGeom>
            <a:solidFill>
              <a:srgbClr val="FF6600"/>
            </a:solidFill>
            <a:ln w="9525">
              <a:solidFill>
                <a:schemeClr val="tx1"/>
              </a:solidFill>
              <a:miter lim="800000"/>
            </a:ln>
          </p:spPr>
          <p:txBody>
            <a:bodyPr/>
            <a:lstStyle/>
            <a:p>
              <a:endParaRPr lang="zh-CN" altLang="en-US" dirty="0">
                <a:ea typeface="微软雅黑" panose="020B0503020204020204" pitchFamily="34" charset="-122"/>
              </a:endParaRPr>
            </a:p>
          </p:txBody>
        </p:sp>
      </p:grpSp>
      <p:sp>
        <p:nvSpPr>
          <p:cNvPr id="9" name="AutoShape 17"/>
          <p:cNvSpPr>
            <a:spLocks noChangeArrowheads="1"/>
          </p:cNvSpPr>
          <p:nvPr/>
        </p:nvSpPr>
        <p:spPr bwMode="auto">
          <a:xfrm>
            <a:off x="7241976" y="2895600"/>
            <a:ext cx="2314575" cy="2120900"/>
          </a:xfrm>
          <a:prstGeom prst="irregularSeal1">
            <a:avLst/>
          </a:prstGeom>
          <a:solidFill>
            <a:srgbClr val="FF0000"/>
          </a:solidFill>
          <a:ln w="9525">
            <a:solidFill>
              <a:schemeClr val="tx1"/>
            </a:solidFill>
            <a:miter lim="800000"/>
          </a:ln>
        </p:spPr>
        <p:txBody>
          <a:bodyPr wrap="none" anchor="ctr"/>
          <a:lstStyle/>
          <a:p>
            <a:endParaRPr lang="zh-CN" altLang="en-US" dirty="0">
              <a:latin typeface="Arial" panose="020B0604020202020204" pitchFamily="34" charset="0"/>
              <a:ea typeface="微软雅黑" panose="020B0503020204020204" pitchFamily="34" charset="-122"/>
            </a:endParaRPr>
          </a:p>
        </p:txBody>
      </p:sp>
      <p:sp>
        <p:nvSpPr>
          <p:cNvPr id="10" name="Text Box 18"/>
          <p:cNvSpPr txBox="1">
            <a:spLocks noChangeArrowheads="1"/>
          </p:cNvSpPr>
          <p:nvPr/>
        </p:nvSpPr>
        <p:spPr bwMode="auto">
          <a:xfrm>
            <a:off x="7430888" y="3536950"/>
            <a:ext cx="2700338"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Arial" panose="020B0604020202020204" pitchFamily="34" charset="0"/>
                <a:ea typeface="微软雅黑" panose="020B0503020204020204" pitchFamily="34" charset="-122"/>
              </a:rPr>
              <a:t>华北危机！</a:t>
            </a:r>
          </a:p>
        </p:txBody>
      </p:sp>
      <p:sp>
        <p:nvSpPr>
          <p:cNvPr id="11" name="矩形 10"/>
          <p:cNvSpPr>
            <a:spLocks noChangeArrowheads="1"/>
          </p:cNvSpPr>
          <p:nvPr/>
        </p:nvSpPr>
        <p:spPr bwMode="auto">
          <a:xfrm>
            <a:off x="1055441" y="1820465"/>
            <a:ext cx="3832272" cy="4632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nSpc>
                <a:spcPct val="150000"/>
              </a:lnSpc>
            </a:pPr>
            <a:r>
              <a:rPr lang="zh-CN" altLang="zh-CN" sz="3200" b="1" noProof="1">
                <a:latin typeface="微软雅黑" panose="020B0503020204020204" pitchFamily="34" charset="-122"/>
                <a:ea typeface="微软雅黑" panose="020B0503020204020204" pitchFamily="34" charset="-122"/>
              </a:rPr>
              <a:t>    </a:t>
            </a:r>
            <a:r>
              <a:rPr lang="zh-CN" altLang="zh-CN" sz="2800" b="1" noProof="1">
                <a:latin typeface="微软雅黑" panose="020B0503020204020204" pitchFamily="34" charset="-122"/>
                <a:ea typeface="微软雅黑" panose="020B0503020204020204" pitchFamily="34" charset="-122"/>
              </a:rPr>
              <a:t>1935</a:t>
            </a:r>
            <a:r>
              <a:rPr lang="zh-CN" altLang="en-US" sz="2800" b="1" noProof="1">
                <a:latin typeface="微软雅黑" panose="020B0503020204020204" pitchFamily="34" charset="-122"/>
                <a:ea typeface="微软雅黑" panose="020B0503020204020204" pitchFamily="34" charset="-122"/>
              </a:rPr>
              <a:t>年下半年，日本策动所谓</a:t>
            </a:r>
            <a:r>
              <a:rPr lang="zh-CN" altLang="zh-CN" sz="2800" b="1" noProof="1">
                <a:latin typeface="微软雅黑" panose="020B0503020204020204" pitchFamily="34" charset="-122"/>
                <a:ea typeface="微软雅黑" panose="020B0503020204020204" pitchFamily="34" charset="-122"/>
              </a:rPr>
              <a:t>“</a:t>
            </a:r>
            <a:r>
              <a:rPr lang="zh-CN" altLang="en-US" sz="2800" b="1" noProof="1">
                <a:latin typeface="微软雅黑" panose="020B0503020204020204" pitchFamily="34" charset="-122"/>
                <a:ea typeface="微软雅黑" panose="020B0503020204020204" pitchFamily="34" charset="-122"/>
              </a:rPr>
              <a:t>华北自治运动</a:t>
            </a:r>
            <a:r>
              <a:rPr lang="zh-CN" altLang="zh-CN" sz="2800" b="1" noProof="1">
                <a:latin typeface="微软雅黑" panose="020B0503020204020204" pitchFamily="34" charset="-122"/>
                <a:ea typeface="微软雅黑" panose="020B0503020204020204" pitchFamily="34" charset="-122"/>
              </a:rPr>
              <a:t>”</a:t>
            </a:r>
            <a:r>
              <a:rPr lang="zh-CN" altLang="en-US" sz="2800" b="1" noProof="1">
                <a:latin typeface="微软雅黑" panose="020B0503020204020204" pitchFamily="34" charset="-122"/>
                <a:ea typeface="微软雅黑" panose="020B0503020204020204" pitchFamily="34" charset="-122"/>
              </a:rPr>
              <a:t>，妄图使华北五省脱离中国版图。国民政府采取不抵抗的妥协政策，中华民族面临亡国灭种的危险。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000" fill="hold"/>
                                        <p:tgtEl>
                                          <p:spTgt spid="9"/>
                                        </p:tgtEl>
                                        <p:attrNameLst>
                                          <p:attrName>ppt_w</p:attrName>
                                        </p:attrNameLst>
                                      </p:cBhvr>
                                      <p:tavLst>
                                        <p:tav tm="0">
                                          <p:val>
                                            <p:strVal val="#ppt_w*0.70"/>
                                          </p:val>
                                        </p:tav>
                                        <p:tav tm="100000">
                                          <p:val>
                                            <p:strVal val="#ppt_w"/>
                                          </p:val>
                                        </p:tav>
                                      </p:tavLst>
                                    </p:anim>
                                    <p:anim calcmode="lin" valueType="num">
                                      <p:cBhvr>
                                        <p:cTn id="13" dur="1000" fill="hold"/>
                                        <p:tgtEl>
                                          <p:spTgt spid="9"/>
                                        </p:tgtEl>
                                        <p:attrNameLst>
                                          <p:attrName>ppt_h</p:attrName>
                                        </p:attrNameLst>
                                      </p:cBhvr>
                                      <p:tavLst>
                                        <p:tav tm="0">
                                          <p:val>
                                            <p:strVal val="#ppt_h"/>
                                          </p:val>
                                        </p:tav>
                                        <p:tav tm="100000">
                                          <p:val>
                                            <p:strVal val="#ppt_h"/>
                                          </p:val>
                                        </p:tav>
                                      </p:tavLst>
                                    </p:anim>
                                    <p:animEffect transition="in" filter="fade">
                                      <p:cBhvr>
                                        <p:cTn id="14" dur="1000"/>
                                        <p:tgtEl>
                                          <p:spTgt spid="9"/>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ppt_w</p:attrName>
                                        </p:attrNameLst>
                                      </p:cBhvr>
                                      <p:tavLst>
                                        <p:tav tm="0">
                                          <p:val>
                                            <p:strVal val="#ppt_w*0.70"/>
                                          </p:val>
                                        </p:tav>
                                        <p:tav tm="100000">
                                          <p:val>
                                            <p:strVal val="#ppt_w"/>
                                          </p:val>
                                        </p:tav>
                                      </p:tavLst>
                                    </p:anim>
                                    <p:anim calcmode="lin" valueType="num">
                                      <p:cBhvr>
                                        <p:cTn id="18" dur="1000" fill="hold"/>
                                        <p:tgtEl>
                                          <p:spTgt spid="10"/>
                                        </p:tgtEl>
                                        <p:attrNameLst>
                                          <p:attrName>ppt_h</p:attrName>
                                        </p:attrNameLst>
                                      </p:cBhvr>
                                      <p:tavLst>
                                        <p:tav tm="0">
                                          <p:val>
                                            <p:strVal val="#ppt_h"/>
                                          </p:val>
                                        </p:tav>
                                        <p:tav tm="100000">
                                          <p:val>
                                            <p:strVal val="#ppt_h"/>
                                          </p:val>
                                        </p:tav>
                                      </p:tavLst>
                                    </p:anim>
                                    <p:animEffect transition="in" filter="fade">
                                      <p:cBhvr>
                                        <p:cTn id="19" dur="1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9"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ppt_x</p:attrName>
                                        </p:attrNameLst>
                                      </p:cBhvr>
                                      <p:tavLst>
                                        <p:tav tm="0">
                                          <p:val>
                                            <p:strVal val="#ppt_x-.2"/>
                                          </p:val>
                                        </p:tav>
                                        <p:tav tm="100000">
                                          <p:val>
                                            <p:strVal val="#ppt_x"/>
                                          </p:val>
                                        </p:tav>
                                      </p:tavLst>
                                    </p:anim>
                                    <p:anim calcmode="lin" valueType="num">
                                      <p:cBhvr>
                                        <p:cTn id="25"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2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矩形 26627"/>
          <p:cNvSpPr>
            <a:spLocks noChangeArrowheads="1"/>
          </p:cNvSpPr>
          <p:nvPr/>
        </p:nvSpPr>
        <p:spPr bwMode="auto">
          <a:xfrm>
            <a:off x="1716088" y="765175"/>
            <a:ext cx="8759825" cy="82994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en-US" altLang="zh-CN" sz="4800" dirty="0">
                <a:latin typeface="微软雅黑" panose="020B0503020204020204" pitchFamily="34" charset="-122"/>
                <a:ea typeface="微软雅黑" panose="020B0503020204020204" pitchFamily="34" charset="-122"/>
              </a:rPr>
              <a:t>  “</a:t>
            </a:r>
            <a:r>
              <a:rPr lang="zh-CN" altLang="en-US" sz="4800" dirty="0">
                <a:latin typeface="微软雅黑" panose="020B0503020204020204" pitchFamily="34" charset="-122"/>
                <a:ea typeface="微软雅黑" panose="020B0503020204020204" pitchFamily="34" charset="-122"/>
              </a:rPr>
              <a:t>中华民族到了最危险的时刻”</a:t>
            </a:r>
          </a:p>
        </p:txBody>
      </p:sp>
      <p:sp>
        <p:nvSpPr>
          <p:cNvPr id="26629" name="矩形 26628"/>
          <p:cNvSpPr>
            <a:spLocks noChangeArrowheads="1"/>
          </p:cNvSpPr>
          <p:nvPr/>
        </p:nvSpPr>
        <p:spPr bwMode="auto">
          <a:xfrm>
            <a:off x="1776413" y="2104708"/>
            <a:ext cx="8640762" cy="645160"/>
          </a:xfrm>
          <a:prstGeom prst="rect">
            <a:avLst/>
          </a:prstGeom>
          <a:noFill/>
          <a:ln>
            <a:noFill/>
          </a:ln>
        </p:spPr>
        <p:txBody>
          <a:bodyPr anchor="ctr">
            <a:spAutoFit/>
          </a:bodyPr>
          <a:lstStyle/>
          <a:p>
            <a:r>
              <a:rPr lang="en-US" altLang="zh-CN" sz="3600" b="1" dirty="0">
                <a:latin typeface="微软雅黑" panose="020B0503020204020204" pitchFamily="34" charset="-122"/>
                <a:ea typeface="微软雅黑" panose="020B0503020204020204" pitchFamily="34" charset="-122"/>
              </a:rPr>
              <a:t>①</a:t>
            </a:r>
            <a:r>
              <a:rPr lang="zh-CN" altLang="en-US" sz="3600" b="1" dirty="0">
                <a:latin typeface="微软雅黑" panose="020B0503020204020204" pitchFamily="34" charset="-122"/>
                <a:ea typeface="微软雅黑" panose="020B0503020204020204" pitchFamily="34" charset="-122"/>
              </a:rPr>
              <a:t>中国共产党提出什么主张和要求？</a:t>
            </a:r>
          </a:p>
        </p:txBody>
      </p:sp>
      <p:sp>
        <p:nvSpPr>
          <p:cNvPr id="26630" name="文本框 26629"/>
          <p:cNvSpPr txBox="1"/>
          <p:nvPr/>
        </p:nvSpPr>
        <p:spPr>
          <a:xfrm>
            <a:off x="3339889" y="3140968"/>
            <a:ext cx="5432425" cy="706755"/>
          </a:xfrm>
          <a:prstGeom prst="rect">
            <a:avLst/>
          </a:prstGeom>
          <a:noFill/>
          <a:ln w="9525">
            <a:noFill/>
          </a:ln>
        </p:spPr>
        <p:txBody>
          <a:bodyPr>
            <a:spAutoFit/>
          </a:bodyPr>
          <a:lstStyle/>
          <a:p>
            <a:pPr>
              <a:spcBef>
                <a:spcPct val="50000"/>
              </a:spcBef>
              <a:buFontTx/>
              <a:buNone/>
              <a:defRPr/>
            </a:pPr>
            <a:r>
              <a:rPr lang="zh-CN" altLang="en-US" sz="4000" b="1" noProof="1">
                <a:latin typeface="微软雅黑" panose="020B0503020204020204" pitchFamily="34" charset="-122"/>
                <a:ea typeface="微软雅黑" panose="020B0503020204020204" pitchFamily="34" charset="-122"/>
              </a:rPr>
              <a:t>建立抗日民族统一战线</a:t>
            </a:r>
          </a:p>
        </p:txBody>
      </p:sp>
      <p:sp>
        <p:nvSpPr>
          <p:cNvPr id="26631" name="文本框 26630"/>
          <p:cNvSpPr txBox="1">
            <a:spLocks noChangeArrowheads="1"/>
          </p:cNvSpPr>
          <p:nvPr/>
        </p:nvSpPr>
        <p:spPr bwMode="auto">
          <a:xfrm>
            <a:off x="1735721" y="4149080"/>
            <a:ext cx="8640762" cy="165641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zh-CN" sz="3600" b="1" noProof="1">
                <a:latin typeface="微软雅黑" panose="020B0503020204020204" pitchFamily="34" charset="-122"/>
                <a:ea typeface="微软雅黑" panose="020B0503020204020204" pitchFamily="34" charset="-122"/>
              </a:rPr>
              <a:t>②</a:t>
            </a:r>
            <a:r>
              <a:rPr lang="zh-CN" altLang="en-US" sz="3600" b="1" noProof="1">
                <a:latin typeface="微软雅黑" panose="020B0503020204020204" pitchFamily="34" charset="-122"/>
                <a:ea typeface="微软雅黑" panose="020B0503020204020204" pitchFamily="34" charset="-122"/>
              </a:rPr>
              <a:t>学生</a:t>
            </a:r>
            <a:r>
              <a:rPr lang="zh-CN" altLang="zh-CN" sz="3600" b="1" noProof="1">
                <a:latin typeface="微软雅黑" panose="020B0503020204020204" pitchFamily="34" charset="-122"/>
                <a:ea typeface="微软雅黑" panose="020B0503020204020204" pitchFamily="34" charset="-122"/>
              </a:rPr>
              <a:t>——“</a:t>
            </a:r>
            <a:r>
              <a:rPr lang="zh-CN" altLang="en-US" sz="3600" b="1" noProof="1">
                <a:latin typeface="微软雅黑" panose="020B0503020204020204" pitchFamily="34" charset="-122"/>
                <a:ea typeface="微软雅黑" panose="020B0503020204020204" pitchFamily="34" charset="-122"/>
              </a:rPr>
              <a:t>华北之大，已经安放不</a:t>
            </a:r>
            <a:r>
              <a:rPr lang="zh-CN" altLang="zh-CN" sz="3600" b="1" dirty="0">
                <a:latin typeface="微软雅黑" panose="020B0503020204020204" pitchFamily="34" charset="-122"/>
                <a:ea typeface="微软雅黑" panose="020B0503020204020204" pitchFamily="34" charset="-122"/>
              </a:rPr>
              <a:t>得</a:t>
            </a:r>
            <a:r>
              <a:rPr lang="zh-CN" altLang="en-US" sz="3600" b="1" noProof="1">
                <a:latin typeface="微软雅黑" panose="020B0503020204020204" pitchFamily="34" charset="-122"/>
                <a:ea typeface="微软雅黑" panose="020B0503020204020204" pitchFamily="34" charset="-122"/>
              </a:rPr>
              <a:t>一张平静的书桌了。”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Effect transition="in" filter="blinds(horizontal)">
                                      <p:cBhvr>
                                        <p:cTn id="7" dur="500"/>
                                        <p:tgtEl>
                                          <p:spTgt spid="2662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629"/>
                                        </p:tgtEl>
                                        <p:attrNameLst>
                                          <p:attrName>style.visibility</p:attrName>
                                        </p:attrNameLst>
                                      </p:cBhvr>
                                      <p:to>
                                        <p:strVal val="visible"/>
                                      </p:to>
                                    </p:set>
                                    <p:animEffect transition="in" filter="blinds(horizontal)">
                                      <p:cBhvr>
                                        <p:cTn id="12" dur="500"/>
                                        <p:tgtEl>
                                          <p:spTgt spid="26629"/>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6630"/>
                                        </p:tgtEl>
                                        <p:attrNameLst>
                                          <p:attrName>style.visibility</p:attrName>
                                        </p:attrNameLst>
                                      </p:cBhvr>
                                      <p:to>
                                        <p:strVal val="visible"/>
                                      </p:to>
                                    </p:set>
                                    <p:anim calcmode="lin" valueType="num">
                                      <p:cBhvr>
                                        <p:cTn id="17" dur="500" fill="hold"/>
                                        <p:tgtEl>
                                          <p:spTgt spid="26630"/>
                                        </p:tgtEl>
                                        <p:attrNameLst>
                                          <p:attrName>ppt_x</p:attrName>
                                        </p:attrNameLst>
                                      </p:cBhvr>
                                      <p:tavLst>
                                        <p:tav tm="0">
                                          <p:val>
                                            <p:strVal val="#ppt_x"/>
                                          </p:val>
                                        </p:tav>
                                        <p:tav tm="100000">
                                          <p:val>
                                            <p:strVal val="#ppt_x"/>
                                          </p:val>
                                        </p:tav>
                                      </p:tavLst>
                                    </p:anim>
                                    <p:anim calcmode="lin" valueType="num">
                                      <p:cBhvr>
                                        <p:cTn id="18" dur="500" fill="hold"/>
                                        <p:tgtEl>
                                          <p:spTgt spid="2663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linds(horizontal)">
                                      <p:cBhvr>
                                        <p:cTn id="23" dur="500"/>
                                        <p:tgtEl>
                                          <p:spTgt spid="266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bldLvl="0" animBg="1"/>
      <p:bldP spid="26629" grpId="0" bldLvl="0"/>
      <p:bldP spid="26630" grpId="0" bldLvl="0"/>
      <p:bldP spid="26631"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790700" y="1236663"/>
          <a:ext cx="8597900" cy="4667251"/>
        </p:xfrm>
        <a:graphic>
          <a:graphicData uri="http://schemas.openxmlformats.org/drawingml/2006/table">
            <a:tbl>
              <a:tblPr/>
              <a:tblGrid>
                <a:gridCol w="1002665">
                  <a:extLst>
                    <a:ext uri="{9D8B030D-6E8A-4147-A177-3AD203B41FA5}">
                      <a16:colId xmlns:a16="http://schemas.microsoft.com/office/drawing/2014/main" val="20000"/>
                    </a:ext>
                  </a:extLst>
                </a:gridCol>
                <a:gridCol w="7595235">
                  <a:extLst>
                    <a:ext uri="{9D8B030D-6E8A-4147-A177-3AD203B41FA5}">
                      <a16:colId xmlns:a16="http://schemas.microsoft.com/office/drawing/2014/main" val="20001"/>
                    </a:ext>
                  </a:extLst>
                </a:gridCol>
              </a:tblGrid>
              <a:tr h="548715">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一二</a:t>
                      </a:r>
                      <a:r>
                        <a:rPr lang="en-US" altLang="zh-CN" sz="2400" b="1" dirty="0">
                          <a:solidFill>
                            <a:schemeClr val="tx1"/>
                          </a:solidFill>
                          <a:effectLst/>
                          <a:latin typeface="微软雅黑" panose="020B0503020204020204" pitchFamily="34" charset="-122"/>
                          <a:ea typeface="微软雅黑" panose="020B0503020204020204" pitchFamily="34" charset="-122"/>
                        </a:rPr>
                        <a:t>·</a:t>
                      </a:r>
                      <a:r>
                        <a:rPr lang="zh-CN" altLang="en-US" sz="2400" b="1" dirty="0">
                          <a:solidFill>
                            <a:schemeClr val="tx1"/>
                          </a:solidFill>
                          <a:effectLst/>
                          <a:latin typeface="微软雅黑" panose="020B0503020204020204" pitchFamily="34" charset="-122"/>
                          <a:ea typeface="微软雅黑" panose="020B0503020204020204" pitchFamily="34" charset="-122"/>
                        </a:rPr>
                        <a:t>九运动</a:t>
                      </a:r>
                    </a:p>
                  </a:txBody>
                  <a:tcPr marL="91447" marR="91447" marT="45726" marB="45726"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xBody>
                    <a:bodyPr/>
                    <a:lstStyle/>
                    <a:p>
                      <a:endParaRPr lang="zh-CN"/>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8715">
                <a:tc>
                  <a:txBody>
                    <a:bodyPr/>
                    <a:lstStyle/>
                    <a:p>
                      <a:pPr marL="0" lvl="0" indent="0" algn="ctr">
                        <a:buNone/>
                      </a:pPr>
                      <a:r>
                        <a:rPr lang="zh-CN" altLang="en-US" sz="2400" b="1" dirty="0">
                          <a:solidFill>
                            <a:schemeClr val="tx1"/>
                          </a:solidFill>
                          <a:effectLst/>
                          <a:ea typeface="微软雅黑" panose="020B0503020204020204" pitchFamily="34" charset="-122"/>
                        </a:rPr>
                        <a:t>时间</a:t>
                      </a:r>
                    </a:p>
                  </a:txBody>
                  <a:tcPr marL="91447" marR="91447"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8715">
                <a:tc>
                  <a:txBody>
                    <a:bodyPr/>
                    <a:lstStyle/>
                    <a:p>
                      <a:pPr marL="0" lvl="0" indent="0" algn="ctr">
                        <a:buNone/>
                      </a:pPr>
                      <a:r>
                        <a:rPr lang="zh-CN" altLang="en-US" sz="2400" b="1" dirty="0">
                          <a:solidFill>
                            <a:schemeClr val="tx1"/>
                          </a:solidFill>
                          <a:effectLst/>
                          <a:ea typeface="微软雅黑" panose="020B0503020204020204" pitchFamily="34" charset="-122"/>
                        </a:rPr>
                        <a:t>地点</a:t>
                      </a:r>
                    </a:p>
                  </a:txBody>
                  <a:tcPr marL="91447" marR="91447"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005977">
                <a:tc>
                  <a:txBody>
                    <a:bodyPr/>
                    <a:lstStyle/>
                    <a:p>
                      <a:pPr marL="0" lvl="0" indent="0" algn="ctr">
                        <a:buNone/>
                      </a:pPr>
                      <a:r>
                        <a:rPr lang="zh-CN" altLang="en-US" sz="2400" b="1" dirty="0">
                          <a:solidFill>
                            <a:schemeClr val="tx1"/>
                          </a:solidFill>
                          <a:effectLst/>
                          <a:ea typeface="微软雅黑" panose="020B0503020204020204" pitchFamily="34" charset="-122"/>
                          <a:sym typeface="+mn-ea"/>
                        </a:rPr>
                        <a:t>口号</a:t>
                      </a:r>
                      <a:endParaRPr lang="zh-CN" altLang="en-US" sz="2400" b="1" dirty="0">
                        <a:solidFill>
                          <a:schemeClr val="tx1"/>
                        </a:solidFill>
                        <a:effectLst/>
                        <a:ea typeface="微软雅黑" panose="020B0503020204020204" pitchFamily="34" charset="-122"/>
                      </a:endParaRPr>
                    </a:p>
                  </a:txBody>
                  <a:tcPr marL="91447" marR="91447"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51890">
                <a:tc>
                  <a:txBody>
                    <a:bodyPr/>
                    <a:lstStyle/>
                    <a:p>
                      <a:pPr marL="0" lvl="0" indent="0" algn="ctr">
                        <a:buNone/>
                      </a:pPr>
                      <a:r>
                        <a:rPr lang="zh-CN" altLang="en-US" sz="2400" b="1" dirty="0">
                          <a:solidFill>
                            <a:schemeClr val="tx1"/>
                          </a:solidFill>
                          <a:effectLst/>
                          <a:ea typeface="微软雅黑" panose="020B0503020204020204" pitchFamily="34" charset="-122"/>
                        </a:rPr>
                        <a:t>结果</a:t>
                      </a:r>
                    </a:p>
                  </a:txBody>
                  <a:tcPr marL="91447" marR="91447"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463239">
                <a:tc>
                  <a:txBody>
                    <a:bodyPr/>
                    <a:lstStyle/>
                    <a:p>
                      <a:pPr marL="0" lvl="0" indent="0" algn="ctr">
                        <a:buNone/>
                      </a:pPr>
                      <a:r>
                        <a:rPr lang="zh-CN" altLang="en-US" sz="2400" b="1" dirty="0">
                          <a:solidFill>
                            <a:schemeClr val="tx1"/>
                          </a:solidFill>
                          <a:effectLst/>
                          <a:ea typeface="微软雅黑" panose="020B0503020204020204" pitchFamily="34" charset="-122"/>
                        </a:rPr>
                        <a:t>影响</a:t>
                      </a:r>
                    </a:p>
                  </a:txBody>
                  <a:tcPr marL="91447" marR="91447"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L="91447" marR="91447"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 name="文本框 26650"/>
          <p:cNvSpPr txBox="1">
            <a:spLocks noChangeArrowheads="1"/>
          </p:cNvSpPr>
          <p:nvPr/>
        </p:nvSpPr>
        <p:spPr bwMode="auto">
          <a:xfrm>
            <a:off x="2795588" y="1797050"/>
            <a:ext cx="34444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1935</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12</a:t>
            </a:r>
            <a:r>
              <a:rPr lang="zh-CN" altLang="en-US" sz="2400" b="1" dirty="0">
                <a:latin typeface="微软雅黑" panose="020B0503020204020204" pitchFamily="34" charset="-122"/>
                <a:ea typeface="微软雅黑" panose="020B0503020204020204" pitchFamily="34" charset="-122"/>
              </a:rPr>
              <a:t>月</a:t>
            </a:r>
            <a:r>
              <a:rPr lang="en-US" altLang="zh-CN" sz="2400" b="1" dirty="0">
                <a:latin typeface="微软雅黑" panose="020B0503020204020204" pitchFamily="34" charset="-122"/>
                <a:ea typeface="微软雅黑" panose="020B0503020204020204" pitchFamily="34" charset="-122"/>
              </a:rPr>
              <a:t>9</a:t>
            </a:r>
            <a:r>
              <a:rPr lang="zh-CN" altLang="en-US" sz="2400" b="1" dirty="0">
                <a:latin typeface="微软雅黑" panose="020B0503020204020204" pitchFamily="34" charset="-122"/>
                <a:ea typeface="微软雅黑" panose="020B0503020204020204" pitchFamily="34" charset="-122"/>
              </a:rPr>
              <a:t>日</a:t>
            </a:r>
          </a:p>
        </p:txBody>
      </p:sp>
      <p:sp>
        <p:nvSpPr>
          <p:cNvPr id="7" name="文本框 26650"/>
          <p:cNvSpPr txBox="1">
            <a:spLocks noChangeArrowheads="1"/>
          </p:cNvSpPr>
          <p:nvPr/>
        </p:nvSpPr>
        <p:spPr bwMode="auto">
          <a:xfrm>
            <a:off x="2790825" y="2359025"/>
            <a:ext cx="24876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北平新华门前 </a:t>
            </a:r>
          </a:p>
        </p:txBody>
      </p:sp>
      <p:sp>
        <p:nvSpPr>
          <p:cNvPr id="8" name="文本框 26650"/>
          <p:cNvSpPr txBox="1">
            <a:spLocks noChangeArrowheads="1"/>
          </p:cNvSpPr>
          <p:nvPr/>
        </p:nvSpPr>
        <p:spPr bwMode="auto">
          <a:xfrm>
            <a:off x="2825750" y="4532927"/>
            <a:ext cx="75152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揭露了日本侵略者企图吞并华北的阴谋，打击了国民党政府对日妥协的政策，促进了全国抗日救亡运动新高潮的到来。</a:t>
            </a:r>
          </a:p>
        </p:txBody>
      </p:sp>
      <p:sp>
        <p:nvSpPr>
          <p:cNvPr id="11" name="文本框 26650"/>
          <p:cNvSpPr txBox="1">
            <a:spLocks noChangeArrowheads="1"/>
          </p:cNvSpPr>
          <p:nvPr/>
        </p:nvSpPr>
        <p:spPr bwMode="auto">
          <a:xfrm>
            <a:off x="2786063" y="2958043"/>
            <a:ext cx="7569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打倒日本帝国主义</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反对华北自治</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停止内战，一致抗日</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等</a:t>
            </a:r>
          </a:p>
        </p:txBody>
      </p:sp>
      <p:sp>
        <p:nvSpPr>
          <p:cNvPr id="9" name="文本框 26650"/>
          <p:cNvSpPr txBox="1">
            <a:spLocks noChangeArrowheads="1"/>
          </p:cNvSpPr>
          <p:nvPr/>
        </p:nvSpPr>
        <p:spPr bwMode="auto">
          <a:xfrm>
            <a:off x="2838450" y="3903439"/>
            <a:ext cx="71612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反动军警用大刀、水龙、木棍镇压青年学生 </a:t>
            </a:r>
          </a:p>
        </p:txBody>
      </p:sp>
      <p:sp>
        <p:nvSpPr>
          <p:cNvPr id="20509" name="矩形 7174"/>
          <p:cNvSpPr>
            <a:spLocks noChangeArrowheads="1"/>
          </p:cNvSpPr>
          <p:nvPr/>
        </p:nvSpPr>
        <p:spPr bwMode="auto">
          <a:xfrm>
            <a:off x="1771650" y="444500"/>
            <a:ext cx="31718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一二</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九运动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800" decel="100000"/>
                                        <p:tgtEl>
                                          <p:spTgt spid="11"/>
                                        </p:tgtEl>
                                      </p:cBhvr>
                                    </p:animEffect>
                                    <p:anim calcmode="lin" valueType="num">
                                      <p:cBhvr>
                                        <p:cTn id="28" dur="800" decel="100000" fill="hold"/>
                                        <p:tgtEl>
                                          <p:spTgt spid="11"/>
                                        </p:tgtEl>
                                        <p:attrNameLst>
                                          <p:attrName>style.rotation</p:attrName>
                                        </p:attrNameLst>
                                      </p:cBhvr>
                                      <p:tavLst>
                                        <p:tav tm="0">
                                          <p:val>
                                            <p:fltVal val="-90"/>
                                          </p:val>
                                        </p:tav>
                                        <p:tav tm="100000">
                                          <p:val>
                                            <p:fltVal val="0"/>
                                          </p:val>
                                        </p:tav>
                                      </p:tavLst>
                                    </p:anim>
                                    <p:anim calcmode="lin" valueType="num">
                                      <p:cBhvr>
                                        <p:cTn id="29" dur="800" decel="100000" fill="hold"/>
                                        <p:tgtEl>
                                          <p:spTgt spid="11"/>
                                        </p:tgtEl>
                                        <p:attrNameLst>
                                          <p:attrName>ppt_x</p:attrName>
                                        </p:attrNameLst>
                                      </p:cBhvr>
                                      <p:tavLst>
                                        <p:tav tm="0">
                                          <p:val>
                                            <p:strVal val="#ppt_x+0.4"/>
                                          </p:val>
                                        </p:tav>
                                        <p:tav tm="100000">
                                          <p:val>
                                            <p:strVal val="#ppt_x-0.05"/>
                                          </p:val>
                                        </p:tav>
                                      </p:tavLst>
                                    </p:anim>
                                    <p:anim calcmode="lin" valueType="num">
                                      <p:cBhvr>
                                        <p:cTn id="30" dur="800" decel="100000" fill="hold"/>
                                        <p:tgtEl>
                                          <p:spTgt spid="11"/>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800" decel="100000"/>
                                        <p:tgtEl>
                                          <p:spTgt spid="9"/>
                                        </p:tgtEl>
                                      </p:cBhvr>
                                    </p:animEffect>
                                    <p:anim calcmode="lin" valueType="num">
                                      <p:cBhvr>
                                        <p:cTn id="38" dur="800" decel="100000" fill="hold"/>
                                        <p:tgtEl>
                                          <p:spTgt spid="9"/>
                                        </p:tgtEl>
                                        <p:attrNameLst>
                                          <p:attrName>style.rotation</p:attrName>
                                        </p:attrNameLst>
                                      </p:cBhvr>
                                      <p:tavLst>
                                        <p:tav tm="0">
                                          <p:val>
                                            <p:fltVal val="-90"/>
                                          </p:val>
                                        </p:tav>
                                        <p:tav tm="100000">
                                          <p:val>
                                            <p:fltVal val="0"/>
                                          </p:val>
                                        </p:tav>
                                      </p:tavLst>
                                    </p:anim>
                                    <p:anim calcmode="lin" valueType="num">
                                      <p:cBhvr>
                                        <p:cTn id="39" dur="800" decel="100000" fill="hold"/>
                                        <p:tgtEl>
                                          <p:spTgt spid="9"/>
                                        </p:tgtEl>
                                        <p:attrNameLst>
                                          <p:attrName>ppt_x</p:attrName>
                                        </p:attrNameLst>
                                      </p:cBhvr>
                                      <p:tavLst>
                                        <p:tav tm="0">
                                          <p:val>
                                            <p:strVal val="#ppt_x+0.4"/>
                                          </p:val>
                                        </p:tav>
                                        <p:tav tm="100000">
                                          <p:val>
                                            <p:strVal val="#ppt_x-0.05"/>
                                          </p:val>
                                        </p:tav>
                                      </p:tavLst>
                                    </p:anim>
                                    <p:anim calcmode="lin" valueType="num">
                                      <p:cBhvr>
                                        <p:cTn id="40" dur="800" decel="100000" fill="hold"/>
                                        <p:tgtEl>
                                          <p:spTgt spid="9"/>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800" decel="100000"/>
                                        <p:tgtEl>
                                          <p:spTgt spid="8"/>
                                        </p:tgtEl>
                                      </p:cBhvr>
                                    </p:animEffect>
                                    <p:anim calcmode="lin" valueType="num">
                                      <p:cBhvr>
                                        <p:cTn id="48" dur="800" decel="100000" fill="hold"/>
                                        <p:tgtEl>
                                          <p:spTgt spid="8"/>
                                        </p:tgtEl>
                                        <p:attrNameLst>
                                          <p:attrName>style.rotation</p:attrName>
                                        </p:attrNameLst>
                                      </p:cBhvr>
                                      <p:tavLst>
                                        <p:tav tm="0">
                                          <p:val>
                                            <p:fltVal val="-90"/>
                                          </p:val>
                                        </p:tav>
                                        <p:tav tm="100000">
                                          <p:val>
                                            <p:fltVal val="0"/>
                                          </p:val>
                                        </p:tav>
                                      </p:tavLst>
                                    </p:anim>
                                    <p:anim calcmode="lin" valueType="num">
                                      <p:cBhvr>
                                        <p:cTn id="49" dur="800" decel="100000" fill="hold"/>
                                        <p:tgtEl>
                                          <p:spTgt spid="8"/>
                                        </p:tgtEl>
                                        <p:attrNameLst>
                                          <p:attrName>ppt_x</p:attrName>
                                        </p:attrNameLst>
                                      </p:cBhvr>
                                      <p:tavLst>
                                        <p:tav tm="0">
                                          <p:val>
                                            <p:strVal val="#ppt_x+0.4"/>
                                          </p:val>
                                        </p:tav>
                                        <p:tav tm="100000">
                                          <p:val>
                                            <p:strVal val="#ppt_x-0.05"/>
                                          </p:val>
                                        </p:tav>
                                      </p:tavLst>
                                    </p:anim>
                                    <p:anim calcmode="lin" valueType="num">
                                      <p:cBhvr>
                                        <p:cTn id="50" dur="800" decel="100000" fill="hold"/>
                                        <p:tgtEl>
                                          <p:spTgt spid="8"/>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11"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文本占位符 63490"/>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338" y="722313"/>
            <a:ext cx="7299325"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标题 63489"/>
          <p:cNvSpPr>
            <a:spLocks noGrp="1" noChangeArrowheads="1"/>
          </p:cNvSpPr>
          <p:nvPr/>
        </p:nvSpPr>
        <p:spPr bwMode="auto">
          <a:xfrm>
            <a:off x="3052763" y="5622925"/>
            <a:ext cx="6086475"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r>
              <a:rPr lang="zh-CN" altLang="en-US" sz="2800" b="1" dirty="0">
                <a:solidFill>
                  <a:srgbClr val="0000FF"/>
                </a:solidFill>
                <a:latin typeface="微软雅黑" panose="020B0503020204020204" pitchFamily="34" charset="-122"/>
                <a:ea typeface="微软雅黑" panose="020B0503020204020204" pitchFamily="34" charset="-122"/>
              </a:rPr>
              <a:t>一二</a:t>
            </a:r>
            <a:r>
              <a:rPr lang="en-US" altLang="zh-CN" sz="2800" b="1" dirty="0">
                <a:solidFill>
                  <a:srgbClr val="0000FF"/>
                </a:solidFill>
                <a:latin typeface="微软雅黑" panose="020B0503020204020204" pitchFamily="34" charset="-122"/>
                <a:ea typeface="微软雅黑" panose="020B0503020204020204" pitchFamily="34" charset="-122"/>
              </a:rPr>
              <a:t>·</a:t>
            </a:r>
            <a:r>
              <a:rPr lang="zh-CN" altLang="en-US" sz="2800" b="1" dirty="0">
                <a:solidFill>
                  <a:srgbClr val="0000FF"/>
                </a:solidFill>
                <a:latin typeface="微软雅黑" panose="020B0503020204020204" pitchFamily="34" charset="-122"/>
                <a:ea typeface="微软雅黑" panose="020B0503020204020204" pitchFamily="34" charset="-122"/>
              </a:rPr>
              <a:t>九运动中学生与军警搏斗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nodePh="1">
                                  <p:stCondLst>
                                    <p:cond delay="0"/>
                                  </p:stCondLst>
                                  <p:endCondLst>
                                    <p:cond delay="0"/>
                                  </p:endCondLst>
                                  <p:childTnLst>
                                    <p:set>
                                      <p:cBhvr>
                                        <p:cTn id="6" dur="1" fill="hold">
                                          <p:stCondLst>
                                            <p:cond delay="0"/>
                                          </p:stCondLst>
                                        </p:cTn>
                                        <p:tgtEl>
                                          <p:spTgt spid="63491">
                                            <p:bg/>
                                          </p:spTgt>
                                        </p:tgtEl>
                                        <p:attrNameLst>
                                          <p:attrName>style.visibility</p:attrName>
                                        </p:attrNameLst>
                                      </p:cBhvr>
                                      <p:to>
                                        <p:strVal val="visible"/>
                                      </p:to>
                                    </p:set>
                                    <p:animEffect transition="in" filter="blinds(horizontal)">
                                      <p:cBhvr>
                                        <p:cTn id="7" dur="500"/>
                                        <p:tgtEl>
                                          <p:spTgt spid="63491">
                                            <p:bg/>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7197"/>
          <p:cNvSpPr>
            <a:spLocks noChangeArrowheads="1"/>
          </p:cNvSpPr>
          <p:nvPr/>
        </p:nvSpPr>
        <p:spPr bwMode="auto">
          <a:xfrm>
            <a:off x="1774825" y="333375"/>
            <a:ext cx="326243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三、西安事变</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54" name="矩形 7174"/>
          <p:cNvSpPr>
            <a:spLocks noChangeArrowheads="1"/>
          </p:cNvSpPr>
          <p:nvPr/>
        </p:nvSpPr>
        <p:spPr bwMode="auto">
          <a:xfrm>
            <a:off x="1771650" y="1255713"/>
            <a:ext cx="31718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历史背景</a:t>
            </a:r>
          </a:p>
        </p:txBody>
      </p:sp>
      <p:sp>
        <p:nvSpPr>
          <p:cNvPr id="4" name="Text Box 6"/>
          <p:cNvSpPr txBox="1">
            <a:spLocks noChangeArrowheads="1"/>
          </p:cNvSpPr>
          <p:nvPr/>
        </p:nvSpPr>
        <p:spPr bwMode="auto">
          <a:xfrm>
            <a:off x="1782763" y="1989138"/>
            <a:ext cx="863441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）华北危急，中日民族矛盾上升为最主要矛盾；</a:t>
            </a:r>
          </a:p>
        </p:txBody>
      </p:sp>
      <p:sp>
        <p:nvSpPr>
          <p:cNvPr id="5" name="Text Box 7"/>
          <p:cNvSpPr txBox="1">
            <a:spLocks noChangeArrowheads="1"/>
          </p:cNvSpPr>
          <p:nvPr/>
        </p:nvSpPr>
        <p:spPr bwMode="auto">
          <a:xfrm>
            <a:off x="1782763" y="2759075"/>
            <a:ext cx="863441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）中共提出了建立全国抗日民族统一战线的主张；</a:t>
            </a:r>
          </a:p>
        </p:txBody>
      </p:sp>
      <p:sp>
        <p:nvSpPr>
          <p:cNvPr id="6" name="Text Box 8"/>
          <p:cNvSpPr txBox="1">
            <a:spLocks noChangeArrowheads="1"/>
          </p:cNvSpPr>
          <p:nvPr/>
        </p:nvSpPr>
        <p:spPr bwMode="auto">
          <a:xfrm>
            <a:off x="1782763" y="3527425"/>
            <a:ext cx="86344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）张学良和杨虎城接受了中共主张要求蒋介石停止内战，联共抗日；</a:t>
            </a:r>
          </a:p>
        </p:txBody>
      </p:sp>
      <p:sp>
        <p:nvSpPr>
          <p:cNvPr id="7" name="Text Box 7"/>
          <p:cNvSpPr txBox="1">
            <a:spLocks noChangeArrowheads="1"/>
          </p:cNvSpPr>
          <p:nvPr/>
        </p:nvSpPr>
        <p:spPr bwMode="auto">
          <a:xfrm>
            <a:off x="1782763" y="4996333"/>
            <a:ext cx="863441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）蒋介石顽固坚持内战政策，亲赴西安威逼张、杨继续进攻红军。</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12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120"/>
                                        <p:tgtEl>
                                          <p:spTgt spid="4"/>
                                        </p:tgtEl>
                                        <p:attrNameLst>
                                          <p:attrName>fillcolor</p:attrName>
                                        </p:attrNameLst>
                                      </p:cBhvr>
                                      <p:tavLst>
                                        <p:tav tm="0">
                                          <p:val>
                                            <p:clrVal>
                                              <a:schemeClr val="accent2"/>
                                            </p:clrVal>
                                          </p:val>
                                        </p:tav>
                                        <p:tav tm="50000">
                                          <p:val>
                                            <p:clrVal>
                                              <a:schemeClr val="hlink"/>
                                            </p:clrVal>
                                          </p:val>
                                        </p:tav>
                                      </p:tavLst>
                                    </p:anim>
                                    <p:set>
                                      <p:cBhvr>
                                        <p:cTn id="9" dur="12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edge">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edg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822450" y="1660525"/>
          <a:ext cx="8597900" cy="3856037"/>
        </p:xfrm>
        <a:graphic>
          <a:graphicData uri="http://schemas.openxmlformats.org/drawingml/2006/table">
            <a:tbl>
              <a:tblPr/>
              <a:tblGrid>
                <a:gridCol w="1002665">
                  <a:extLst>
                    <a:ext uri="{9D8B030D-6E8A-4147-A177-3AD203B41FA5}">
                      <a16:colId xmlns:a16="http://schemas.microsoft.com/office/drawing/2014/main" val="20000"/>
                    </a:ext>
                  </a:extLst>
                </a:gridCol>
                <a:gridCol w="7595235">
                  <a:extLst>
                    <a:ext uri="{9D8B030D-6E8A-4147-A177-3AD203B41FA5}">
                      <a16:colId xmlns:a16="http://schemas.microsoft.com/office/drawing/2014/main" val="20001"/>
                    </a:ext>
                  </a:extLst>
                </a:gridCol>
              </a:tblGrid>
              <a:tr h="548685">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西安事变（双十二事变）</a:t>
                      </a:r>
                    </a:p>
                  </a:txBody>
                  <a:tcPr marL="91447" marR="91447" marT="45724" marB="45724"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xBody>
                    <a:bodyPr/>
                    <a:lstStyle/>
                    <a:p>
                      <a:endParaRPr lang="zh-CN"/>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48685">
                <a:tc>
                  <a:txBody>
                    <a:bodyPr/>
                    <a:lstStyle/>
                    <a:p>
                      <a:pPr marL="0" lvl="0" indent="0">
                        <a:buNone/>
                      </a:pPr>
                      <a:r>
                        <a:rPr lang="zh-CN" altLang="en-US" sz="2400" b="1" dirty="0">
                          <a:solidFill>
                            <a:schemeClr val="tx1"/>
                          </a:solidFill>
                          <a:effectLst/>
                          <a:ea typeface="微软雅黑" panose="020B0503020204020204" pitchFamily="34" charset="-122"/>
                        </a:rPr>
                        <a:t>时间</a:t>
                      </a:r>
                    </a:p>
                  </a:txBody>
                  <a:tcPr marL="91447" marR="91447" marT="45724" marB="4572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4" marB="4572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48685">
                <a:tc>
                  <a:txBody>
                    <a:bodyPr/>
                    <a:lstStyle/>
                    <a:p>
                      <a:pPr marL="0" lvl="0" indent="0">
                        <a:buNone/>
                      </a:pPr>
                      <a:r>
                        <a:rPr lang="zh-CN" altLang="en-US" sz="2400" b="1" dirty="0">
                          <a:solidFill>
                            <a:schemeClr val="tx1"/>
                          </a:solidFill>
                          <a:effectLst/>
                          <a:ea typeface="微软雅黑" panose="020B0503020204020204" pitchFamily="34" charset="-122"/>
                        </a:rPr>
                        <a:t>目的</a:t>
                      </a:r>
                    </a:p>
                  </a:txBody>
                  <a:tcPr marL="91447" marR="91447" marT="45724" marB="4572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4" marB="4572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8685">
                <a:tc>
                  <a:txBody>
                    <a:bodyPr/>
                    <a:lstStyle/>
                    <a:p>
                      <a:pPr marL="0" lvl="0" indent="0">
                        <a:buNone/>
                      </a:pPr>
                      <a:r>
                        <a:rPr lang="zh-CN" altLang="en-US" sz="2400" b="1" dirty="0">
                          <a:solidFill>
                            <a:schemeClr val="tx1"/>
                          </a:solidFill>
                          <a:effectLst/>
                          <a:ea typeface="微软雅黑" panose="020B0503020204020204" pitchFamily="34" charset="-122"/>
                          <a:sym typeface="+mn-ea"/>
                        </a:rPr>
                        <a:t>人物</a:t>
                      </a:r>
                      <a:endParaRPr lang="zh-CN" altLang="en-US" sz="2400" b="1" dirty="0">
                        <a:solidFill>
                          <a:schemeClr val="tx1"/>
                        </a:solidFill>
                        <a:effectLst/>
                        <a:ea typeface="微软雅黑" panose="020B0503020204020204" pitchFamily="34" charset="-122"/>
                      </a:endParaRPr>
                    </a:p>
                  </a:txBody>
                  <a:tcPr marL="91447" marR="91447" marT="45724" marB="4572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4" marB="4572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48685">
                <a:tc>
                  <a:txBody>
                    <a:bodyPr/>
                    <a:lstStyle/>
                    <a:p>
                      <a:pPr marL="0" lvl="0" indent="0">
                        <a:buNone/>
                      </a:pPr>
                      <a:r>
                        <a:rPr lang="zh-CN" altLang="en-US" sz="2400" b="1" dirty="0">
                          <a:solidFill>
                            <a:schemeClr val="tx1"/>
                          </a:solidFill>
                          <a:effectLst/>
                          <a:ea typeface="微软雅黑" panose="020B0503020204020204" pitchFamily="34" charset="-122"/>
                        </a:rPr>
                        <a:t>性质</a:t>
                      </a:r>
                    </a:p>
                  </a:txBody>
                  <a:tcPr marL="91447" marR="91447" marT="45724" marB="4572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4" marB="4572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1112612">
                <a:tc>
                  <a:txBody>
                    <a:bodyPr/>
                    <a:lstStyle/>
                    <a:p>
                      <a:pPr marL="0" lvl="0" indent="0">
                        <a:buNone/>
                      </a:pPr>
                      <a:r>
                        <a:rPr lang="zh-CN" altLang="en-US" sz="2400" b="1" dirty="0">
                          <a:solidFill>
                            <a:schemeClr val="tx1"/>
                          </a:solidFill>
                          <a:effectLst/>
                          <a:ea typeface="微软雅黑" panose="020B0503020204020204" pitchFamily="34" charset="-122"/>
                        </a:rPr>
                        <a:t>经过</a:t>
                      </a:r>
                    </a:p>
                  </a:txBody>
                  <a:tcPr marL="91447" marR="91447" marT="45724" marB="45724"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p>
                      <a:pPr marL="0" lvl="0" indent="0">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24" marB="45724"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 name="文本框 26650"/>
          <p:cNvSpPr txBox="1">
            <a:spLocks noChangeArrowheads="1"/>
          </p:cNvSpPr>
          <p:nvPr/>
        </p:nvSpPr>
        <p:spPr bwMode="auto">
          <a:xfrm>
            <a:off x="2827338" y="2247255"/>
            <a:ext cx="30273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1936</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12</a:t>
            </a:r>
            <a:r>
              <a:rPr lang="zh-CN" altLang="en-US" sz="2400" b="1" dirty="0">
                <a:latin typeface="微软雅黑" panose="020B0503020204020204" pitchFamily="34" charset="-122"/>
                <a:ea typeface="微软雅黑" panose="020B0503020204020204" pitchFamily="34" charset="-122"/>
              </a:rPr>
              <a:t>月</a:t>
            </a:r>
            <a:r>
              <a:rPr lang="en-US" altLang="zh-CN" sz="2400" b="1" dirty="0">
                <a:latin typeface="微软雅黑" panose="020B0503020204020204" pitchFamily="34" charset="-122"/>
                <a:ea typeface="微软雅黑" panose="020B0503020204020204" pitchFamily="34" charset="-122"/>
              </a:rPr>
              <a:t>12</a:t>
            </a:r>
            <a:r>
              <a:rPr lang="zh-CN" altLang="en-US" sz="2400" b="1" dirty="0">
                <a:latin typeface="微软雅黑" panose="020B0503020204020204" pitchFamily="34" charset="-122"/>
                <a:ea typeface="微软雅黑" panose="020B0503020204020204" pitchFamily="34" charset="-122"/>
              </a:rPr>
              <a:t>日</a:t>
            </a:r>
          </a:p>
        </p:txBody>
      </p:sp>
      <p:sp>
        <p:nvSpPr>
          <p:cNvPr id="7" name="文本框 26650"/>
          <p:cNvSpPr txBox="1">
            <a:spLocks noChangeArrowheads="1"/>
          </p:cNvSpPr>
          <p:nvPr/>
        </p:nvSpPr>
        <p:spPr bwMode="auto">
          <a:xfrm>
            <a:off x="2822575" y="2782888"/>
            <a:ext cx="3568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为了逼迫蒋介石抗日</a:t>
            </a:r>
          </a:p>
        </p:txBody>
      </p:sp>
      <p:sp>
        <p:nvSpPr>
          <p:cNvPr id="11" name="文本框 26650"/>
          <p:cNvSpPr txBox="1">
            <a:spLocks noChangeArrowheads="1"/>
          </p:cNvSpPr>
          <p:nvPr/>
        </p:nvSpPr>
        <p:spPr bwMode="auto">
          <a:xfrm>
            <a:off x="2817813" y="3327375"/>
            <a:ext cx="27797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张学良、杨虎城</a:t>
            </a:r>
          </a:p>
        </p:txBody>
      </p:sp>
      <p:sp>
        <p:nvSpPr>
          <p:cNvPr id="22537" name="文本框 22536"/>
          <p:cNvSpPr txBox="1">
            <a:spLocks noChangeArrowheads="1"/>
          </p:cNvSpPr>
          <p:nvPr/>
        </p:nvSpPr>
        <p:spPr bwMode="auto">
          <a:xfrm>
            <a:off x="2874963" y="4511675"/>
            <a:ext cx="75771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张、杨扣蒋，实行“兵谏”；通电全国，要求停止内战，联共抗日。</a:t>
            </a:r>
          </a:p>
        </p:txBody>
      </p:sp>
      <p:sp>
        <p:nvSpPr>
          <p:cNvPr id="12" name="文本框 26650"/>
          <p:cNvSpPr txBox="1">
            <a:spLocks noChangeArrowheads="1"/>
          </p:cNvSpPr>
          <p:nvPr/>
        </p:nvSpPr>
        <p:spPr bwMode="auto">
          <a:xfrm>
            <a:off x="2852738" y="3879850"/>
            <a:ext cx="40941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一次爱国性质的</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兵谏</a:t>
            </a:r>
            <a:r>
              <a:rPr lang="en-US" altLang="zh-CN" sz="2400" b="1" dirty="0">
                <a:latin typeface="微软雅黑" panose="020B0503020204020204" pitchFamily="34" charset="-122"/>
                <a:ea typeface="微软雅黑" panose="020B0503020204020204" pitchFamily="34" charset="-122"/>
              </a:rPr>
              <a:t>”</a:t>
            </a:r>
          </a:p>
        </p:txBody>
      </p:sp>
      <p:sp>
        <p:nvSpPr>
          <p:cNvPr id="25628" name="矩形 7174"/>
          <p:cNvSpPr>
            <a:spLocks noChangeArrowheads="1"/>
          </p:cNvSpPr>
          <p:nvPr/>
        </p:nvSpPr>
        <p:spPr bwMode="auto">
          <a:xfrm>
            <a:off x="1766888" y="692150"/>
            <a:ext cx="317182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概 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800" decel="100000"/>
                                        <p:tgtEl>
                                          <p:spTgt spid="11"/>
                                        </p:tgtEl>
                                      </p:cBhvr>
                                    </p:animEffect>
                                    <p:anim calcmode="lin" valueType="num">
                                      <p:cBhvr>
                                        <p:cTn id="28" dur="800" decel="100000" fill="hold"/>
                                        <p:tgtEl>
                                          <p:spTgt spid="11"/>
                                        </p:tgtEl>
                                        <p:attrNameLst>
                                          <p:attrName>style.rotation</p:attrName>
                                        </p:attrNameLst>
                                      </p:cBhvr>
                                      <p:tavLst>
                                        <p:tav tm="0">
                                          <p:val>
                                            <p:fltVal val="-90"/>
                                          </p:val>
                                        </p:tav>
                                        <p:tav tm="100000">
                                          <p:val>
                                            <p:fltVal val="0"/>
                                          </p:val>
                                        </p:tav>
                                      </p:tavLst>
                                    </p:anim>
                                    <p:anim calcmode="lin" valueType="num">
                                      <p:cBhvr>
                                        <p:cTn id="29" dur="800" decel="100000" fill="hold"/>
                                        <p:tgtEl>
                                          <p:spTgt spid="11"/>
                                        </p:tgtEl>
                                        <p:attrNameLst>
                                          <p:attrName>ppt_x</p:attrName>
                                        </p:attrNameLst>
                                      </p:cBhvr>
                                      <p:tavLst>
                                        <p:tav tm="0">
                                          <p:val>
                                            <p:strVal val="#ppt_x+0.4"/>
                                          </p:val>
                                        </p:tav>
                                        <p:tav tm="100000">
                                          <p:val>
                                            <p:strVal val="#ppt_x-0.05"/>
                                          </p:val>
                                        </p:tav>
                                      </p:tavLst>
                                    </p:anim>
                                    <p:anim calcmode="lin" valueType="num">
                                      <p:cBhvr>
                                        <p:cTn id="30" dur="800" decel="100000" fill="hold"/>
                                        <p:tgtEl>
                                          <p:spTgt spid="11"/>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800" decel="100000"/>
                                        <p:tgtEl>
                                          <p:spTgt spid="12"/>
                                        </p:tgtEl>
                                      </p:cBhvr>
                                    </p:animEffect>
                                    <p:anim calcmode="lin" valueType="num">
                                      <p:cBhvr>
                                        <p:cTn id="38" dur="800" decel="100000" fill="hold"/>
                                        <p:tgtEl>
                                          <p:spTgt spid="12"/>
                                        </p:tgtEl>
                                        <p:attrNameLst>
                                          <p:attrName>style.rotation</p:attrName>
                                        </p:attrNameLst>
                                      </p:cBhvr>
                                      <p:tavLst>
                                        <p:tav tm="0">
                                          <p:val>
                                            <p:fltVal val="-90"/>
                                          </p:val>
                                        </p:tav>
                                        <p:tav tm="100000">
                                          <p:val>
                                            <p:fltVal val="0"/>
                                          </p:val>
                                        </p:tav>
                                      </p:tavLst>
                                    </p:anim>
                                    <p:anim calcmode="lin" valueType="num">
                                      <p:cBhvr>
                                        <p:cTn id="39" dur="800" decel="100000" fill="hold"/>
                                        <p:tgtEl>
                                          <p:spTgt spid="12"/>
                                        </p:tgtEl>
                                        <p:attrNameLst>
                                          <p:attrName>ppt_x</p:attrName>
                                        </p:attrNameLst>
                                      </p:cBhvr>
                                      <p:tavLst>
                                        <p:tav tm="0">
                                          <p:val>
                                            <p:strVal val="#ppt_x+0.4"/>
                                          </p:val>
                                        </p:tav>
                                        <p:tav tm="100000">
                                          <p:val>
                                            <p:strVal val="#ppt_x-0.05"/>
                                          </p:val>
                                        </p:tav>
                                      </p:tavLst>
                                    </p:anim>
                                    <p:anim calcmode="lin" valueType="num">
                                      <p:cBhvr>
                                        <p:cTn id="40" dur="800" decel="100000" fill="hold"/>
                                        <p:tgtEl>
                                          <p:spTgt spid="12"/>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grpId="0" nodeType="clickEffect">
                                  <p:stCondLst>
                                    <p:cond delay="0"/>
                                  </p:stCondLst>
                                  <p:iterate type="lt">
                                    <p:tmPct val="10000"/>
                                  </p:iterate>
                                  <p:childTnLst>
                                    <p:set>
                                      <p:cBhvr>
                                        <p:cTn id="46" dur="1" fill="hold">
                                          <p:stCondLst>
                                            <p:cond delay="0"/>
                                          </p:stCondLst>
                                        </p:cTn>
                                        <p:tgtEl>
                                          <p:spTgt spid="22537"/>
                                        </p:tgtEl>
                                        <p:attrNameLst>
                                          <p:attrName>style.visibility</p:attrName>
                                        </p:attrNameLst>
                                      </p:cBhvr>
                                      <p:to>
                                        <p:strVal val="visible"/>
                                      </p:to>
                                    </p:set>
                                    <p:anim calcmode="lin" valueType="num">
                                      <p:cBhvr>
                                        <p:cTn id="47" dur="500" fill="hold"/>
                                        <p:tgtEl>
                                          <p:spTgt spid="22537"/>
                                        </p:tgtEl>
                                        <p:attrNameLst>
                                          <p:attrName>ppt_x</p:attrName>
                                        </p:attrNameLst>
                                      </p:cBhvr>
                                      <p:tavLst>
                                        <p:tav tm="0">
                                          <p:val>
                                            <p:strVal val="#ppt_x"/>
                                          </p:val>
                                        </p:tav>
                                        <p:tav tm="100000">
                                          <p:val>
                                            <p:strVal val="#ppt_x"/>
                                          </p:val>
                                        </p:tav>
                                      </p:tavLst>
                                    </p:anim>
                                    <p:anim calcmode="lin" valueType="num">
                                      <p:cBhvr>
                                        <p:cTn id="48" dur="500" fill="hold"/>
                                        <p:tgtEl>
                                          <p:spTgt spid="225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1" grpId="0"/>
      <p:bldP spid="22537"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7688" y="1201738"/>
            <a:ext cx="5408612"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1225" y="1177925"/>
            <a:ext cx="3303588" cy="437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0481"/>
                                        </p:tgtEl>
                                        <p:attrNameLst>
                                          <p:attrName>style.visibility</p:attrName>
                                        </p:attrNameLst>
                                      </p:cBhvr>
                                      <p:to>
                                        <p:strVal val="visible"/>
                                      </p:to>
                                    </p:set>
                                    <p:animEffect transition="in" filter="fade">
                                      <p:cBhvr>
                                        <p:cTn id="7" dur="800" decel="100000"/>
                                        <p:tgtEl>
                                          <p:spTgt spid="20481"/>
                                        </p:tgtEl>
                                      </p:cBhvr>
                                    </p:animEffect>
                                    <p:anim calcmode="lin" valueType="num">
                                      <p:cBhvr>
                                        <p:cTn id="8" dur="800" decel="100000" fill="hold"/>
                                        <p:tgtEl>
                                          <p:spTgt spid="20481"/>
                                        </p:tgtEl>
                                        <p:attrNameLst>
                                          <p:attrName>style.rotation</p:attrName>
                                        </p:attrNameLst>
                                      </p:cBhvr>
                                      <p:tavLst>
                                        <p:tav tm="0">
                                          <p:val>
                                            <p:fltVal val="-90"/>
                                          </p:val>
                                        </p:tav>
                                        <p:tav tm="100000">
                                          <p:val>
                                            <p:fltVal val="0"/>
                                          </p:val>
                                        </p:tav>
                                      </p:tavLst>
                                    </p:anim>
                                    <p:anim calcmode="lin" valueType="num">
                                      <p:cBhvr>
                                        <p:cTn id="9" dur="800" decel="100000" fill="hold"/>
                                        <p:tgtEl>
                                          <p:spTgt spid="20481"/>
                                        </p:tgtEl>
                                        <p:attrNameLst>
                                          <p:attrName>ppt_x</p:attrName>
                                        </p:attrNameLst>
                                      </p:cBhvr>
                                      <p:tavLst>
                                        <p:tav tm="0">
                                          <p:val>
                                            <p:strVal val="#ppt_x+0.4"/>
                                          </p:val>
                                        </p:tav>
                                        <p:tav tm="100000">
                                          <p:val>
                                            <p:strVal val="#ppt_x-0.05"/>
                                          </p:val>
                                        </p:tav>
                                      </p:tavLst>
                                    </p:anim>
                                    <p:anim calcmode="lin" valueType="num">
                                      <p:cBhvr>
                                        <p:cTn id="10" dur="800" decel="100000" fill="hold"/>
                                        <p:tgtEl>
                                          <p:spTgt spid="2048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48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48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0482"/>
                                        </p:tgtEl>
                                        <p:attrNameLst>
                                          <p:attrName>style.visibility</p:attrName>
                                        </p:attrNameLst>
                                      </p:cBhvr>
                                      <p:to>
                                        <p:strVal val="visible"/>
                                      </p:to>
                                    </p:set>
                                    <p:animEffect transition="in" filter="fade">
                                      <p:cBhvr>
                                        <p:cTn id="17" dur="800" decel="100000"/>
                                        <p:tgtEl>
                                          <p:spTgt spid="20482"/>
                                        </p:tgtEl>
                                      </p:cBhvr>
                                    </p:animEffect>
                                    <p:anim calcmode="lin" valueType="num">
                                      <p:cBhvr>
                                        <p:cTn id="18" dur="800" decel="100000" fill="hold"/>
                                        <p:tgtEl>
                                          <p:spTgt spid="20482"/>
                                        </p:tgtEl>
                                        <p:attrNameLst>
                                          <p:attrName>style.rotation</p:attrName>
                                        </p:attrNameLst>
                                      </p:cBhvr>
                                      <p:tavLst>
                                        <p:tav tm="0">
                                          <p:val>
                                            <p:fltVal val="-90"/>
                                          </p:val>
                                        </p:tav>
                                        <p:tav tm="100000">
                                          <p:val>
                                            <p:fltVal val="0"/>
                                          </p:val>
                                        </p:tav>
                                      </p:tavLst>
                                    </p:anim>
                                    <p:anim calcmode="lin" valueType="num">
                                      <p:cBhvr>
                                        <p:cTn id="19" dur="800" decel="100000" fill="hold"/>
                                        <p:tgtEl>
                                          <p:spTgt spid="20482"/>
                                        </p:tgtEl>
                                        <p:attrNameLst>
                                          <p:attrName>ppt_x</p:attrName>
                                        </p:attrNameLst>
                                      </p:cBhvr>
                                      <p:tavLst>
                                        <p:tav tm="0">
                                          <p:val>
                                            <p:strVal val="#ppt_x+0.4"/>
                                          </p:val>
                                        </p:tav>
                                        <p:tav tm="100000">
                                          <p:val>
                                            <p:strVal val="#ppt_x-0.05"/>
                                          </p:val>
                                        </p:tav>
                                      </p:tavLst>
                                    </p:anim>
                                    <p:anim calcmode="lin" valueType="num">
                                      <p:cBhvr>
                                        <p:cTn id="20" dur="800" decel="100000" fill="hold"/>
                                        <p:tgtEl>
                                          <p:spTgt spid="2048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048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048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文本框 69633"/>
          <p:cNvSpPr txBox="1">
            <a:spLocks noChangeArrowheads="1"/>
          </p:cNvSpPr>
          <p:nvPr/>
        </p:nvSpPr>
        <p:spPr bwMode="auto">
          <a:xfrm>
            <a:off x="2371725" y="1247775"/>
            <a:ext cx="7448550"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b="1" dirty="0">
                <a:latin typeface="微软雅黑" panose="020B0503020204020204" pitchFamily="34" charset="-122"/>
                <a:ea typeface="微软雅黑" panose="020B0503020204020204" pitchFamily="34" charset="-122"/>
              </a:rPr>
              <a:t>西安事变后，各派政治力量的态度如何？</a:t>
            </a:r>
          </a:p>
        </p:txBody>
      </p:sp>
      <p:sp>
        <p:nvSpPr>
          <p:cNvPr id="69636" name="文本框 69635"/>
          <p:cNvSpPr txBox="1">
            <a:spLocks noChangeArrowheads="1"/>
          </p:cNvSpPr>
          <p:nvPr/>
        </p:nvSpPr>
        <p:spPr bwMode="auto">
          <a:xfrm>
            <a:off x="1631504" y="1844824"/>
            <a:ext cx="8613775" cy="2862322"/>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000" b="1" dirty="0">
                <a:latin typeface="Arial" panose="020B0604020202020204" pitchFamily="34" charset="0"/>
                <a:ea typeface="微软雅黑" panose="020B0503020204020204" pitchFamily="34" charset="-122"/>
              </a:rPr>
              <a:t>       亲日派何应钦主张武力讨伐张杨，炸平西安，欲置蒋于死地，自己取而代之；</a:t>
            </a:r>
          </a:p>
          <a:p>
            <a:pPr>
              <a:lnSpc>
                <a:spcPct val="150000"/>
              </a:lnSpc>
              <a:spcBef>
                <a:spcPts val="0"/>
              </a:spcBef>
            </a:pPr>
            <a:r>
              <a:rPr lang="zh-CN" altLang="en-US" sz="3000" b="1" dirty="0">
                <a:latin typeface="Arial" panose="020B0604020202020204" pitchFamily="34" charset="0"/>
                <a:ea typeface="微软雅黑" panose="020B0503020204020204" pitchFamily="34" charset="-122"/>
              </a:rPr>
              <a:t>       亲英美派宋美龄等主张与张杨谈判，以和平的方式营救蒋介石；</a:t>
            </a:r>
          </a:p>
        </p:txBody>
      </p:sp>
      <p:sp>
        <p:nvSpPr>
          <p:cNvPr id="23556" name="云形标注 35842"/>
          <p:cNvSpPr>
            <a:spLocks noChangeArrowheads="1"/>
          </p:cNvSpPr>
          <p:nvPr/>
        </p:nvSpPr>
        <p:spPr bwMode="auto">
          <a:xfrm flipV="1">
            <a:off x="2208213" y="4765253"/>
            <a:ext cx="8208962" cy="1616075"/>
          </a:xfrm>
          <a:prstGeom prst="cloudCallout">
            <a:avLst>
              <a:gd name="adj1" fmla="val -8273"/>
              <a:gd name="adj2" fmla="val 89782"/>
            </a:avLst>
          </a:prstGeom>
          <a:noFill/>
        </p:spPr>
        <p:style>
          <a:lnRef idx="2">
            <a:schemeClr val="dk1"/>
          </a:lnRef>
          <a:fillRef idx="1">
            <a:schemeClr val="lt1"/>
          </a:fillRef>
          <a:effectRef idx="0">
            <a:schemeClr val="dk1"/>
          </a:effectRef>
          <a:fontRef idx="minor">
            <a:schemeClr val="dk1"/>
          </a:fontRef>
        </p:style>
        <p:txBody>
          <a:bodyPr rot="10800000"/>
          <a:lstStyle/>
          <a:p>
            <a:pPr algn="ctr"/>
            <a:endParaRPr lang="zh-CN" altLang="zh-CN" dirty="0">
              <a:latin typeface="Times New Roman" panose="02020603050405020304" pitchFamily="18" charset="0"/>
              <a:ea typeface="微软雅黑" panose="020B0503020204020204" pitchFamily="34" charset="-122"/>
            </a:endParaRPr>
          </a:p>
        </p:txBody>
      </p:sp>
      <p:sp>
        <p:nvSpPr>
          <p:cNvPr id="21509" name="文本框 1"/>
          <p:cNvSpPr txBox="1">
            <a:spLocks noChangeArrowheads="1"/>
          </p:cNvSpPr>
          <p:nvPr/>
        </p:nvSpPr>
        <p:spPr bwMode="auto">
          <a:xfrm>
            <a:off x="2859088" y="5108922"/>
            <a:ext cx="6908800" cy="76835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4400" b="1" dirty="0">
                <a:latin typeface="微软雅黑" panose="020B0503020204020204" pitchFamily="34" charset="-122"/>
                <a:ea typeface="微软雅黑" panose="020B0503020204020204" pitchFamily="34" charset="-122"/>
              </a:rPr>
              <a:t>中国共产党主张是什么？</a:t>
            </a:r>
          </a:p>
        </p:txBody>
      </p:sp>
      <p:sp>
        <p:nvSpPr>
          <p:cNvPr id="27653" name="矩形 7174"/>
          <p:cNvSpPr>
            <a:spLocks noChangeArrowheads="1"/>
          </p:cNvSpPr>
          <p:nvPr/>
        </p:nvSpPr>
        <p:spPr bwMode="auto">
          <a:xfrm>
            <a:off x="1766888" y="504825"/>
            <a:ext cx="4348162" cy="534035"/>
          </a:xfrm>
          <a:prstGeom prst="rect">
            <a:avLst/>
          </a:prstGeom>
          <a:noFill/>
          <a:ln>
            <a:noFill/>
          </a:ln>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西安事变和平解决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blinds(horizontal)">
                                      <p:cBhvr>
                                        <p:cTn id="7" dur="500"/>
                                        <p:tgtEl>
                                          <p:spTgt spid="6963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9636"/>
                                        </p:tgtEl>
                                        <p:attrNameLst>
                                          <p:attrName>style.visibility</p:attrName>
                                        </p:attrNameLst>
                                      </p:cBhvr>
                                      <p:to>
                                        <p:strVal val="visible"/>
                                      </p:to>
                                    </p:set>
                                  </p:childTnLst>
                                  <p:subTnLst>
                                    <p:audio>
                                      <p:cMediaNode>
                                        <p:cTn display="0" masterRel="sameClick">
                                          <p:stCondLst>
                                            <p:cond evt="begin" delay="0">
                                              <p:tn val="10"/>
                                            </p:cond>
                                          </p:stCondLst>
                                          <p:endCondLst>
                                            <p:cond evt="onStopAudio" delay="0">
                                              <p:tgtEl>
                                                <p:sldTgt/>
                                              </p:tgtEl>
                                            </p:cond>
                                          </p:endCondLst>
                                        </p:cTn>
                                        <p:tgtEl>
                                          <p:sndTgt r:embed="rId2" name="type.wav"/>
                                        </p:tgtEl>
                                      </p:cMediaNode>
                                    </p:audio>
                                  </p:subTnLst>
                                </p:cTn>
                              </p:par>
                            </p:childTnLst>
                          </p:cTn>
                        </p:par>
                      </p:childTnLst>
                    </p:cTn>
                  </p:par>
                  <p:par>
                    <p:cTn id="12" fill="hold">
                      <p:stCondLst>
                        <p:cond delay="indefinite"/>
                      </p:stCondLst>
                      <p:childTnLst>
                        <p:par>
                          <p:cTn id="13" fill="hold">
                            <p:stCondLst>
                              <p:cond delay="0"/>
                            </p:stCondLst>
                            <p:childTnLst>
                              <p:par>
                                <p:cTn id="14" presetID="30" presetClass="entr" presetSubtype="0" fill="hold" grpId="0" nodeType="clickEffect">
                                  <p:stCondLst>
                                    <p:cond delay="0"/>
                                  </p:stCondLst>
                                  <p:childTnLst>
                                    <p:set>
                                      <p:cBhvr>
                                        <p:cTn id="15" dur="1" fill="hold">
                                          <p:stCondLst>
                                            <p:cond delay="0"/>
                                          </p:stCondLst>
                                        </p:cTn>
                                        <p:tgtEl>
                                          <p:spTgt spid="23556"/>
                                        </p:tgtEl>
                                        <p:attrNameLst>
                                          <p:attrName>style.visibility</p:attrName>
                                        </p:attrNameLst>
                                      </p:cBhvr>
                                      <p:to>
                                        <p:strVal val="visible"/>
                                      </p:to>
                                    </p:set>
                                    <p:animEffect transition="in" filter="fade">
                                      <p:cBhvr>
                                        <p:cTn id="16" dur="800" decel="100000"/>
                                        <p:tgtEl>
                                          <p:spTgt spid="23556"/>
                                        </p:tgtEl>
                                      </p:cBhvr>
                                    </p:animEffect>
                                    <p:anim calcmode="lin" valueType="num">
                                      <p:cBhvr>
                                        <p:cTn id="17" dur="800" decel="100000" fill="hold"/>
                                        <p:tgtEl>
                                          <p:spTgt spid="23556"/>
                                        </p:tgtEl>
                                        <p:attrNameLst>
                                          <p:attrName>style.rotation</p:attrName>
                                        </p:attrNameLst>
                                      </p:cBhvr>
                                      <p:tavLst>
                                        <p:tav tm="0">
                                          <p:val>
                                            <p:fltVal val="-90"/>
                                          </p:val>
                                        </p:tav>
                                        <p:tav tm="100000">
                                          <p:val>
                                            <p:fltVal val="0"/>
                                          </p:val>
                                        </p:tav>
                                      </p:tavLst>
                                    </p:anim>
                                    <p:anim calcmode="lin" valueType="num">
                                      <p:cBhvr>
                                        <p:cTn id="18" dur="800" decel="100000" fill="hold"/>
                                        <p:tgtEl>
                                          <p:spTgt spid="23556"/>
                                        </p:tgtEl>
                                        <p:attrNameLst>
                                          <p:attrName>ppt_x</p:attrName>
                                        </p:attrNameLst>
                                      </p:cBhvr>
                                      <p:tavLst>
                                        <p:tav tm="0">
                                          <p:val>
                                            <p:strVal val="#ppt_x+0.4"/>
                                          </p:val>
                                        </p:tav>
                                        <p:tav tm="100000">
                                          <p:val>
                                            <p:strVal val="#ppt_x-0.05"/>
                                          </p:val>
                                        </p:tav>
                                      </p:tavLst>
                                    </p:anim>
                                    <p:anim calcmode="lin" valueType="num">
                                      <p:cBhvr>
                                        <p:cTn id="19" dur="800" decel="100000" fill="hold"/>
                                        <p:tgtEl>
                                          <p:spTgt spid="23556"/>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23556"/>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23556"/>
                                        </p:tgtEl>
                                        <p:attrNameLst>
                                          <p:attrName>ppt_y</p:attrName>
                                        </p:attrNameLst>
                                      </p:cBhvr>
                                      <p:tavLst>
                                        <p:tav tm="0">
                                          <p:val>
                                            <p:strVal val="#ppt_y+0.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0" presetClass="entr" presetSubtype="0" fill="hold" grpId="0" nodeType="clickEffect">
                                  <p:stCondLst>
                                    <p:cond delay="0"/>
                                  </p:stCondLst>
                                  <p:childTnLst>
                                    <p:set>
                                      <p:cBhvr>
                                        <p:cTn id="25" dur="1" fill="hold">
                                          <p:stCondLst>
                                            <p:cond delay="0"/>
                                          </p:stCondLst>
                                        </p:cTn>
                                        <p:tgtEl>
                                          <p:spTgt spid="21509"/>
                                        </p:tgtEl>
                                        <p:attrNameLst>
                                          <p:attrName>style.visibility</p:attrName>
                                        </p:attrNameLst>
                                      </p:cBhvr>
                                      <p:to>
                                        <p:strVal val="visible"/>
                                      </p:to>
                                    </p:set>
                                    <p:animEffect transition="in" filter="fade">
                                      <p:cBhvr>
                                        <p:cTn id="26" dur="800" decel="100000"/>
                                        <p:tgtEl>
                                          <p:spTgt spid="21509"/>
                                        </p:tgtEl>
                                      </p:cBhvr>
                                    </p:animEffect>
                                    <p:anim calcmode="lin" valueType="num">
                                      <p:cBhvr>
                                        <p:cTn id="27" dur="800" decel="100000" fill="hold"/>
                                        <p:tgtEl>
                                          <p:spTgt spid="21509"/>
                                        </p:tgtEl>
                                        <p:attrNameLst>
                                          <p:attrName>style.rotation</p:attrName>
                                        </p:attrNameLst>
                                      </p:cBhvr>
                                      <p:tavLst>
                                        <p:tav tm="0">
                                          <p:val>
                                            <p:fltVal val="-90"/>
                                          </p:val>
                                        </p:tav>
                                        <p:tav tm="100000">
                                          <p:val>
                                            <p:fltVal val="0"/>
                                          </p:val>
                                        </p:tav>
                                      </p:tavLst>
                                    </p:anim>
                                    <p:anim calcmode="lin" valueType="num">
                                      <p:cBhvr>
                                        <p:cTn id="28" dur="800" decel="100000" fill="hold"/>
                                        <p:tgtEl>
                                          <p:spTgt spid="21509"/>
                                        </p:tgtEl>
                                        <p:attrNameLst>
                                          <p:attrName>ppt_x</p:attrName>
                                        </p:attrNameLst>
                                      </p:cBhvr>
                                      <p:tavLst>
                                        <p:tav tm="0">
                                          <p:val>
                                            <p:strVal val="#ppt_x+0.4"/>
                                          </p:val>
                                        </p:tav>
                                        <p:tav tm="100000">
                                          <p:val>
                                            <p:strVal val="#ppt_x-0.05"/>
                                          </p:val>
                                        </p:tav>
                                      </p:tavLst>
                                    </p:anim>
                                    <p:anim calcmode="lin" valueType="num">
                                      <p:cBhvr>
                                        <p:cTn id="29" dur="800" decel="100000" fill="hold"/>
                                        <p:tgtEl>
                                          <p:spTgt spid="21509"/>
                                        </p:tgtEl>
                                        <p:attrNameLst>
                                          <p:attrName>ppt_y</p:attrName>
                                        </p:attrNameLst>
                                      </p:cBhvr>
                                      <p:tavLst>
                                        <p:tav tm="0">
                                          <p:val>
                                            <p:strVal val="#ppt_y-0.4"/>
                                          </p:val>
                                        </p:tav>
                                        <p:tav tm="100000">
                                          <p:val>
                                            <p:strVal val="#ppt_y+0.1"/>
                                          </p:val>
                                        </p:tav>
                                      </p:tavLst>
                                    </p:anim>
                                    <p:anim calcmode="lin" valueType="num">
                                      <p:cBhvr>
                                        <p:cTn id="30" dur="200" accel="100000" fill="hold">
                                          <p:stCondLst>
                                            <p:cond delay="800"/>
                                          </p:stCondLst>
                                        </p:cTn>
                                        <p:tgtEl>
                                          <p:spTgt spid="21509"/>
                                        </p:tgtEl>
                                        <p:attrNameLst>
                                          <p:attrName>ppt_x</p:attrName>
                                        </p:attrNameLst>
                                      </p:cBhvr>
                                      <p:tavLst>
                                        <p:tav tm="0">
                                          <p:val>
                                            <p:strVal val="#ppt_x-0.05"/>
                                          </p:val>
                                        </p:tav>
                                        <p:tav tm="100000">
                                          <p:val>
                                            <p:strVal val="#ppt_x"/>
                                          </p:val>
                                        </p:tav>
                                      </p:tavLst>
                                    </p:anim>
                                    <p:anim calcmode="lin" valueType="num">
                                      <p:cBhvr>
                                        <p:cTn id="31" dur="200" accel="100000" fill="hold">
                                          <p:stCondLst>
                                            <p:cond delay="800"/>
                                          </p:stCondLst>
                                        </p:cTn>
                                        <p:tgtEl>
                                          <p:spTgt spid="2150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P spid="69636" grpId="0"/>
      <p:bldP spid="23556" grpId="0" bldLvl="0" animBg="1"/>
      <p:bldP spid="2150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36865"/>
          <p:cNvSpPr>
            <a:spLocks noChangeArrowheads="1"/>
          </p:cNvSpPr>
          <p:nvPr/>
        </p:nvSpPr>
        <p:spPr bwMode="auto">
          <a:xfrm>
            <a:off x="1867421" y="4811668"/>
            <a:ext cx="775697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和平：可以有力推动国民党向停止内战、</a:t>
            </a:r>
          </a:p>
          <a:p>
            <a:pPr>
              <a:lnSpc>
                <a:spcPct val="150000"/>
              </a:lnSpc>
            </a:pPr>
            <a:r>
              <a:rPr lang="zh-CN" altLang="en-US" sz="3200" b="1" dirty="0">
                <a:latin typeface="微软雅黑" panose="020B0503020204020204" pitchFamily="34" charset="-122"/>
                <a:ea typeface="微软雅黑" panose="020B0503020204020204" pitchFamily="34" charset="-122"/>
              </a:rPr>
              <a:t>      联共抗日方向转变。</a:t>
            </a:r>
          </a:p>
        </p:txBody>
      </p:sp>
      <p:sp>
        <p:nvSpPr>
          <p:cNvPr id="28674" name="标题 36866"/>
          <p:cNvSpPr>
            <a:spLocks noGrp="1" noChangeArrowheads="1"/>
          </p:cNvSpPr>
          <p:nvPr/>
        </p:nvSpPr>
        <p:spPr bwMode="auto">
          <a:xfrm>
            <a:off x="3287713" y="1412875"/>
            <a:ext cx="6881812"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altLang="zh-CN" sz="4000" b="1" dirty="0">
                <a:latin typeface="微软雅黑" panose="020B0503020204020204" pitchFamily="34" charset="-122"/>
                <a:ea typeface="微软雅黑" panose="020B0503020204020204" pitchFamily="34" charset="-122"/>
              </a:rPr>
              <a:t> </a:t>
            </a:r>
          </a:p>
        </p:txBody>
      </p:sp>
      <p:sp>
        <p:nvSpPr>
          <p:cNvPr id="36868" name="矩形 36867"/>
          <p:cNvSpPr>
            <a:spLocks noChangeArrowheads="1"/>
          </p:cNvSpPr>
          <p:nvPr/>
        </p:nvSpPr>
        <p:spPr bwMode="auto">
          <a:xfrm>
            <a:off x="1776413" y="332656"/>
            <a:ext cx="4389437"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zh-CN" altLang="en-US" sz="3600" b="1" dirty="0">
                <a:latin typeface="微软雅黑" panose="020B0503020204020204" pitchFamily="34" charset="-122"/>
                <a:ea typeface="微软雅黑" panose="020B0503020204020204" pitchFamily="34" charset="-122"/>
              </a:rPr>
              <a:t>中国共产党的声音：</a:t>
            </a:r>
          </a:p>
        </p:txBody>
      </p:sp>
      <p:sp>
        <p:nvSpPr>
          <p:cNvPr id="36869" name="文本框 36868"/>
          <p:cNvSpPr txBox="1">
            <a:spLocks noChangeArrowheads="1"/>
          </p:cNvSpPr>
          <p:nvPr/>
        </p:nvSpPr>
        <p:spPr bwMode="auto">
          <a:xfrm>
            <a:off x="3225800" y="1424970"/>
            <a:ext cx="597535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spcBef>
                <a:spcPct val="50000"/>
              </a:spcBef>
            </a:pPr>
            <a:r>
              <a:rPr lang="zh-CN" altLang="en-US" sz="4000" b="1" dirty="0">
                <a:latin typeface="微软雅黑" panose="020B0503020204020204" pitchFamily="34" charset="-122"/>
                <a:ea typeface="微软雅黑" panose="020B0503020204020204" pitchFamily="34" charset="-122"/>
              </a:rPr>
              <a:t>民族利益高于一切！</a:t>
            </a:r>
          </a:p>
        </p:txBody>
      </p:sp>
      <p:sp>
        <p:nvSpPr>
          <p:cNvPr id="36870" name="文本框 36869"/>
          <p:cNvSpPr txBox="1">
            <a:spLocks noChangeArrowheads="1"/>
          </p:cNvSpPr>
          <p:nvPr/>
        </p:nvSpPr>
        <p:spPr bwMode="auto">
          <a:xfrm>
            <a:off x="3202149" y="2361074"/>
            <a:ext cx="5472113"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spcBef>
                <a:spcPct val="50000"/>
              </a:spcBef>
            </a:pPr>
            <a:r>
              <a:rPr lang="zh-CN" altLang="en-US" sz="4000" b="1" dirty="0">
                <a:latin typeface="微软雅黑" panose="020B0503020204020204" pitchFamily="34" charset="-122"/>
                <a:ea typeface="微软雅黑" panose="020B0503020204020204" pitchFamily="34" charset="-122"/>
              </a:rPr>
              <a:t>主张：和平解决！</a:t>
            </a:r>
          </a:p>
        </p:txBody>
      </p:sp>
      <p:sp>
        <p:nvSpPr>
          <p:cNvPr id="36871" name="文本框 36870"/>
          <p:cNvSpPr txBox="1">
            <a:spLocks noChangeArrowheads="1"/>
          </p:cNvSpPr>
          <p:nvPr/>
        </p:nvSpPr>
        <p:spPr bwMode="auto">
          <a:xfrm>
            <a:off x="1867421" y="3212976"/>
            <a:ext cx="775697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0" hangingPunct="0">
              <a:lnSpc>
                <a:spcPct val="150000"/>
              </a:lnSpc>
            </a:pPr>
            <a:r>
              <a:rPr lang="zh-CN" altLang="en-US" sz="3200" b="1" dirty="0">
                <a:latin typeface="微软雅黑" panose="020B0503020204020204" pitchFamily="34" charset="-122"/>
                <a:ea typeface="微软雅黑" panose="020B0503020204020204" pitchFamily="34" charset="-122"/>
              </a:rPr>
              <a:t>武力：中国有可能爆发更大的内战。</a:t>
            </a:r>
          </a:p>
          <a:p>
            <a:pPr eaLnBrk="0" hangingPunct="0">
              <a:lnSpc>
                <a:spcPct val="150000"/>
              </a:lnSpc>
            </a:pPr>
            <a:r>
              <a:rPr lang="zh-CN" altLang="en-US" sz="3200" b="1" dirty="0">
                <a:latin typeface="微软雅黑" panose="020B0503020204020204" pitchFamily="34" charset="-122"/>
                <a:ea typeface="微软雅黑" panose="020B0503020204020204" pitchFamily="34" charset="-122"/>
              </a:rPr>
              <a:t>      内战再起，更有利于日本的侵略。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8"/>
                                        </p:tgtEl>
                                        <p:attrNameLst>
                                          <p:attrName>style.visibility</p:attrName>
                                        </p:attrNameLst>
                                      </p:cBhvr>
                                      <p:to>
                                        <p:strVal val="visible"/>
                                      </p:to>
                                    </p:set>
                                    <p:animEffect transition="in" filter="blinds(horizontal)">
                                      <p:cBhvr>
                                        <p:cTn id="7" dur="500"/>
                                        <p:tgtEl>
                                          <p:spTgt spid="3686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869"/>
                                        </p:tgtEl>
                                        <p:attrNameLst>
                                          <p:attrName>style.visibility</p:attrName>
                                        </p:attrNameLst>
                                      </p:cBhvr>
                                      <p:to>
                                        <p:strVal val="visible"/>
                                      </p:to>
                                    </p:set>
                                    <p:animEffect transition="in" filter="blinds(horizontal)">
                                      <p:cBhvr>
                                        <p:cTn id="12" dur="500"/>
                                        <p:tgtEl>
                                          <p:spTgt spid="3686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870"/>
                                        </p:tgtEl>
                                        <p:attrNameLst>
                                          <p:attrName>style.visibility</p:attrName>
                                        </p:attrNameLst>
                                      </p:cBhvr>
                                      <p:to>
                                        <p:strVal val="visible"/>
                                      </p:to>
                                    </p:set>
                                    <p:animEffect transition="in" filter="blinds(horizontal)">
                                      <p:cBhvr>
                                        <p:cTn id="17" dur="500"/>
                                        <p:tgtEl>
                                          <p:spTgt spid="3687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6871"/>
                                        </p:tgtEl>
                                        <p:attrNameLst>
                                          <p:attrName>style.visibility</p:attrName>
                                        </p:attrNameLst>
                                      </p:cBhvr>
                                      <p:to>
                                        <p:strVal val="visible"/>
                                      </p:to>
                                    </p:set>
                                    <p:animEffect transition="in" filter="blinds(horizontal)">
                                      <p:cBhvr>
                                        <p:cTn id="22" dur="500"/>
                                        <p:tgtEl>
                                          <p:spTgt spid="3687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6866"/>
                                        </p:tgtEl>
                                        <p:attrNameLst>
                                          <p:attrName>style.visibility</p:attrName>
                                        </p:attrNameLst>
                                      </p:cBhvr>
                                      <p:to>
                                        <p:strVal val="visible"/>
                                      </p:to>
                                    </p:set>
                                    <p:animEffect transition="in" filter="blinds(horizontal)">
                                      <p:cBhvr>
                                        <p:cTn id="27" dur="5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8" grpId="0"/>
      <p:bldP spid="36869" grpId="0"/>
      <p:bldP spid="36870" grpId="0"/>
      <p:bldP spid="3687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文本框 72705"/>
          <p:cNvSpPr txBox="1">
            <a:spLocks noChangeArrowheads="1"/>
          </p:cNvSpPr>
          <p:nvPr/>
        </p:nvSpPr>
        <p:spPr bwMode="auto">
          <a:xfrm>
            <a:off x="1774825" y="5229200"/>
            <a:ext cx="8642350" cy="1319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Arial" panose="020B0604020202020204" pitchFamily="34" charset="0"/>
                <a:ea typeface="微软雅黑" panose="020B0503020204020204" pitchFamily="34" charset="-122"/>
              </a:rPr>
              <a:t>　  </a:t>
            </a:r>
            <a:r>
              <a:rPr lang="en-US" altLang="zh-CN" sz="2400" b="1" dirty="0">
                <a:latin typeface="微软雅黑" panose="020B0503020204020204" pitchFamily="34" charset="-122"/>
                <a:ea typeface="微软雅黑" panose="020B0503020204020204" pitchFamily="34" charset="-122"/>
              </a:rPr>
              <a:t>1936</a:t>
            </a:r>
            <a:r>
              <a:rPr lang="zh-CN" altLang="en-US" sz="2400" b="1" dirty="0">
                <a:latin typeface="微软雅黑" panose="020B0503020204020204" pitchFamily="34" charset="-122"/>
                <a:ea typeface="微软雅黑" panose="020B0503020204020204" pitchFamily="34" charset="-122"/>
              </a:rPr>
              <a:t>年，西安事变发生后，周恩来和秦邦宪、叶剑英等亲赴西安，首先与张杨沟通；然后又与蒋谈判。</a:t>
            </a:r>
          </a:p>
        </p:txBody>
      </p:sp>
      <p:pic>
        <p:nvPicPr>
          <p:cNvPr id="72707" name="图片 727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9538" y="549275"/>
            <a:ext cx="6892925" cy="471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2707"/>
                                        </p:tgtEl>
                                        <p:attrNameLst>
                                          <p:attrName>style.visibility</p:attrName>
                                        </p:attrNameLst>
                                      </p:cBhvr>
                                      <p:to>
                                        <p:strVal val="visible"/>
                                      </p:to>
                                    </p:set>
                                    <p:animEffect transition="in" filter="blinds(horizontal)">
                                      <p:cBhvr>
                                        <p:cTn id="7" dur="500"/>
                                        <p:tgtEl>
                                          <p:spTgt spid="72707"/>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par>
                                <p:cTn id="8" presetID="3" presetClass="entr" presetSubtype="10" fill="hold" grpId="0" nodeType="withEffect">
                                  <p:stCondLst>
                                    <p:cond delay="0"/>
                                  </p:stCondLst>
                                  <p:childTnLst>
                                    <p:set>
                                      <p:cBhvr>
                                        <p:cTn id="9" dur="1" fill="hold">
                                          <p:stCondLst>
                                            <p:cond delay="0"/>
                                          </p:stCondLst>
                                        </p:cTn>
                                        <p:tgtEl>
                                          <p:spTgt spid="72706"/>
                                        </p:tgtEl>
                                        <p:attrNameLst>
                                          <p:attrName>style.visibility</p:attrName>
                                        </p:attrNameLst>
                                      </p:cBhvr>
                                      <p:to>
                                        <p:strVal val="visible"/>
                                      </p:to>
                                    </p:set>
                                    <p:animEffect transition="in" filter="blinds(horizontal)">
                                      <p:cBhvr>
                                        <p:cTn id="10" dur="500"/>
                                        <p:tgtEl>
                                          <p:spTgt spid="72706"/>
                                        </p:tgtEl>
                                      </p:cBhvr>
                                    </p:animEffect>
                                  </p:childTnLst>
                                  <p:subTnLst>
                                    <p:audio>
                                      <p:cMediaNode>
                                        <p:cTn display="0" masterRel="sameClick">
                                          <p:stCondLst>
                                            <p:cond evt="begin" delay="0">
                                              <p:tn val="8"/>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图片 73729" descr="20060922170445345">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5188" y="260648"/>
            <a:ext cx="72390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文本框 73730"/>
          <p:cNvSpPr txBox="1">
            <a:spLocks noChangeArrowheads="1"/>
          </p:cNvSpPr>
          <p:nvPr/>
        </p:nvSpPr>
        <p:spPr bwMode="auto">
          <a:xfrm>
            <a:off x="2286000" y="5257800"/>
            <a:ext cx="7620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zh-CN" dirty="0">
              <a:latin typeface="Arial" panose="020B0604020202020204" pitchFamily="34" charset="0"/>
              <a:ea typeface="微软雅黑" panose="020B0503020204020204" pitchFamily="34" charset="-122"/>
            </a:endParaRPr>
          </a:p>
        </p:txBody>
      </p:sp>
      <p:sp>
        <p:nvSpPr>
          <p:cNvPr id="73732" name="文本框 73731"/>
          <p:cNvSpPr txBox="1">
            <a:spLocks noChangeArrowheads="1"/>
          </p:cNvSpPr>
          <p:nvPr/>
        </p:nvSpPr>
        <p:spPr bwMode="auto">
          <a:xfrm>
            <a:off x="2459038" y="5949280"/>
            <a:ext cx="72739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中共通过谈判，促成事变和平解决。</a:t>
            </a:r>
          </a:p>
        </p:txBody>
      </p:sp>
      <p:sp>
        <p:nvSpPr>
          <p:cNvPr id="73733" name="文本框 73732"/>
          <p:cNvSpPr txBox="1">
            <a:spLocks noChangeArrowheads="1"/>
          </p:cNvSpPr>
          <p:nvPr/>
        </p:nvSpPr>
        <p:spPr bwMode="auto">
          <a:xfrm>
            <a:off x="1847528" y="4149080"/>
            <a:ext cx="3255566" cy="113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Arial" panose="020B0604020202020204" pitchFamily="34" charset="0"/>
                <a:ea typeface="微软雅黑" panose="020B0503020204020204" pitchFamily="34" charset="-122"/>
              </a:rPr>
              <a:t>蒋：恩来，你是我的部下，你应该听我的话。</a:t>
            </a:r>
          </a:p>
        </p:txBody>
      </p:sp>
      <p:sp>
        <p:nvSpPr>
          <p:cNvPr id="73734" name="文本框 73733"/>
          <p:cNvSpPr txBox="1">
            <a:spLocks noChangeArrowheads="1"/>
          </p:cNvSpPr>
          <p:nvPr/>
        </p:nvSpPr>
        <p:spPr bwMode="auto">
          <a:xfrm>
            <a:off x="5294313" y="4149080"/>
            <a:ext cx="5482207" cy="1688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Arial" panose="020B0604020202020204" pitchFamily="34" charset="0"/>
                <a:ea typeface="微软雅黑" panose="020B0503020204020204" pitchFamily="34" charset="-122"/>
              </a:rPr>
              <a:t>周：只要蒋先生能够</a:t>
            </a:r>
            <a:r>
              <a:rPr lang="en-US" altLang="zh-CN" sz="2400" b="1" dirty="0">
                <a:latin typeface="Arial" panose="020B0604020202020204" pitchFamily="34" charset="0"/>
                <a:ea typeface="微软雅黑" panose="020B0503020204020204" pitchFamily="34" charset="-122"/>
              </a:rPr>
              <a:t>……</a:t>
            </a:r>
            <a:r>
              <a:rPr lang="zh-CN" altLang="en-US" sz="2400" b="1" dirty="0">
                <a:latin typeface="Arial" panose="020B0604020202020204" pitchFamily="34" charset="0"/>
                <a:ea typeface="微软雅黑" panose="020B0503020204020204" pitchFamily="34" charset="-122"/>
              </a:rPr>
              <a:t>停止内战，一致抗日，不但我个人可以听蒋先生的话，就连我们红军也可以听蒋先生的指挥。</a:t>
            </a:r>
          </a:p>
        </p:txBody>
      </p:sp>
      <p:sp>
        <p:nvSpPr>
          <p:cNvPr id="24582" name="文本框 73735"/>
          <p:cNvSpPr txBox="1">
            <a:spLocks noChangeArrowheads="1"/>
          </p:cNvSpPr>
          <p:nvPr/>
        </p:nvSpPr>
        <p:spPr bwMode="auto">
          <a:xfrm>
            <a:off x="9627235" y="549275"/>
            <a:ext cx="551815"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b="1" dirty="0">
                <a:latin typeface="微软雅黑" panose="020B0503020204020204" pitchFamily="34" charset="-122"/>
                <a:ea typeface="微软雅黑" panose="020B0503020204020204" pitchFamily="34" charset="-122"/>
              </a:rPr>
              <a:t>电影</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西安事变</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剧照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arn(inHorizontal)">
                                      <p:cBhvr>
                                        <p:cTn id="7" dur="500"/>
                                        <p:tgtEl>
                                          <p:spTgt spid="73730"/>
                                        </p:tgtEl>
                                      </p:cBhvr>
                                    </p:animEffec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24582"/>
                                        </p:tgtEl>
                                        <p:attrNameLst>
                                          <p:attrName>style.visibility</p:attrName>
                                        </p:attrNameLst>
                                      </p:cBhvr>
                                      <p:to>
                                        <p:strVal val="visible"/>
                                      </p:to>
                                    </p:set>
                                    <p:animEffect transition="in" filter="fade">
                                      <p:cBhvr>
                                        <p:cTn id="12" dur="800" decel="100000"/>
                                        <p:tgtEl>
                                          <p:spTgt spid="24582"/>
                                        </p:tgtEl>
                                      </p:cBhvr>
                                    </p:animEffect>
                                    <p:anim calcmode="lin" valueType="num">
                                      <p:cBhvr>
                                        <p:cTn id="13" dur="800" decel="100000" fill="hold"/>
                                        <p:tgtEl>
                                          <p:spTgt spid="24582"/>
                                        </p:tgtEl>
                                        <p:attrNameLst>
                                          <p:attrName>style.rotation</p:attrName>
                                        </p:attrNameLst>
                                      </p:cBhvr>
                                      <p:tavLst>
                                        <p:tav tm="0">
                                          <p:val>
                                            <p:fltVal val="-90"/>
                                          </p:val>
                                        </p:tav>
                                        <p:tav tm="100000">
                                          <p:val>
                                            <p:fltVal val="0"/>
                                          </p:val>
                                        </p:tav>
                                      </p:tavLst>
                                    </p:anim>
                                    <p:anim calcmode="lin" valueType="num">
                                      <p:cBhvr>
                                        <p:cTn id="14" dur="800" decel="100000" fill="hold"/>
                                        <p:tgtEl>
                                          <p:spTgt spid="24582"/>
                                        </p:tgtEl>
                                        <p:attrNameLst>
                                          <p:attrName>ppt_x</p:attrName>
                                        </p:attrNameLst>
                                      </p:cBhvr>
                                      <p:tavLst>
                                        <p:tav tm="0">
                                          <p:val>
                                            <p:strVal val="#ppt_x+0.4"/>
                                          </p:val>
                                        </p:tav>
                                        <p:tav tm="100000">
                                          <p:val>
                                            <p:strVal val="#ppt_x-0.05"/>
                                          </p:val>
                                        </p:tav>
                                      </p:tavLst>
                                    </p:anim>
                                    <p:anim calcmode="lin" valueType="num">
                                      <p:cBhvr>
                                        <p:cTn id="15" dur="800" decel="100000" fill="hold"/>
                                        <p:tgtEl>
                                          <p:spTgt spid="24582"/>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4582"/>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4582"/>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73733"/>
                                        </p:tgtEl>
                                        <p:attrNameLst>
                                          <p:attrName>style.visibility</p:attrName>
                                        </p:attrNameLst>
                                      </p:cBhvr>
                                      <p:to>
                                        <p:strVal val="visible"/>
                                      </p:to>
                                    </p:set>
                                    <p:animEffect transition="in" filter="strips(downLeft)">
                                      <p:cBhvr>
                                        <p:cTn id="22" dur="500"/>
                                        <p:tgtEl>
                                          <p:spTgt spid="73733"/>
                                        </p:tgtEl>
                                      </p:cBhvr>
                                    </p:animEffect>
                                  </p:childTnLst>
                                  <p:subTnLst>
                                    <p:audio>
                                      <p:cMediaNode>
                                        <p:cTn display="0" masterRel="sameClick">
                                          <p:stCondLst>
                                            <p:cond evt="begin" delay="0">
                                              <p:tn val="20"/>
                                            </p:cond>
                                          </p:stCondLst>
                                          <p:endCondLst>
                                            <p:cond evt="onStopAudio" delay="0">
                                              <p:tgtEl>
                                                <p:sldTgt/>
                                              </p:tgtEl>
                                            </p:cond>
                                          </p:endCondLst>
                                        </p:cTn>
                                        <p:tgtEl>
                                          <p:sndTgt r:embed="rId2" name="type.wav"/>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3734"/>
                                        </p:tgtEl>
                                        <p:attrNameLst>
                                          <p:attrName>style.visibility</p:attrName>
                                        </p:attrNameLst>
                                      </p:cBhvr>
                                      <p:to>
                                        <p:strVal val="visible"/>
                                      </p:to>
                                    </p:set>
                                    <p:animEffect transition="in" filter="box(in)">
                                      <p:cBhvr>
                                        <p:cTn id="27" dur="500"/>
                                        <p:tgtEl>
                                          <p:spTgt spid="73734"/>
                                        </p:tgtEl>
                                      </p:cBhvr>
                                    </p:animEffect>
                                  </p:childTnLst>
                                  <p:subTnLst>
                                    <p:audio>
                                      <p:cMediaNode>
                                        <p:cTn display="0" masterRel="sameClick">
                                          <p:stCondLst>
                                            <p:cond evt="begin" delay="0">
                                              <p:tn val="25"/>
                                            </p:cond>
                                          </p:stCondLst>
                                          <p:endCondLst>
                                            <p:cond evt="onStopAudio" delay="0">
                                              <p:tgtEl>
                                                <p:sldTgt/>
                                              </p:tgtEl>
                                            </p:cond>
                                          </p:endCondLst>
                                        </p:cTn>
                                        <p:tgtEl>
                                          <p:sndTgt r:embed="rId2" name="type.wav"/>
                                        </p:tgtEl>
                                      </p:cMediaNode>
                                    </p:audio>
                                  </p:sub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3732"/>
                                        </p:tgtEl>
                                        <p:attrNameLst>
                                          <p:attrName>style.visibility</p:attrName>
                                        </p:attrNameLst>
                                      </p:cBhvr>
                                      <p:to>
                                        <p:strVal val="visible"/>
                                      </p:to>
                                    </p:set>
                                    <p:anim calcmode="lin" valueType="num">
                                      <p:cBhvr>
                                        <p:cTn id="32" dur="500" fill="hold"/>
                                        <p:tgtEl>
                                          <p:spTgt spid="73732"/>
                                        </p:tgtEl>
                                        <p:attrNameLst>
                                          <p:attrName>ppt_x</p:attrName>
                                        </p:attrNameLst>
                                      </p:cBhvr>
                                      <p:tavLst>
                                        <p:tav tm="0">
                                          <p:val>
                                            <p:strVal val="#ppt_x"/>
                                          </p:val>
                                        </p:tav>
                                        <p:tav tm="100000">
                                          <p:val>
                                            <p:strVal val="#ppt_x"/>
                                          </p:val>
                                        </p:tav>
                                      </p:tavLst>
                                    </p:anim>
                                    <p:anim calcmode="lin" valueType="num">
                                      <p:cBhvr>
                                        <p:cTn id="33" dur="500" fill="hold"/>
                                        <p:tgtEl>
                                          <p:spTgt spid="7373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30"/>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bldLvl="0"/>
      <p:bldP spid="73733" grpId="0"/>
      <p:bldP spid="73734" grpId="0"/>
      <p:bldP spid="2458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文本框 37889"/>
          <p:cNvSpPr txBox="1"/>
          <p:nvPr/>
        </p:nvSpPr>
        <p:spPr>
          <a:xfrm>
            <a:off x="2570833" y="692696"/>
            <a:ext cx="7050335" cy="70675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buFontTx/>
              <a:buNone/>
              <a:defRPr/>
            </a:pPr>
            <a:r>
              <a:rPr lang="zh-CN" altLang="en-US" sz="4000" b="1" noProof="1">
                <a:ea typeface="微软雅黑" panose="020B0503020204020204" pitchFamily="34" charset="-122"/>
              </a:rPr>
              <a:t>西安事变和平解决的历史意义</a:t>
            </a:r>
          </a:p>
        </p:txBody>
      </p:sp>
      <p:sp>
        <p:nvSpPr>
          <p:cNvPr id="37891" name="文本框 37890"/>
          <p:cNvSpPr txBox="1">
            <a:spLocks noChangeArrowheads="1"/>
          </p:cNvSpPr>
          <p:nvPr/>
        </p:nvSpPr>
        <p:spPr bwMode="auto">
          <a:xfrm>
            <a:off x="1774825" y="2212975"/>
            <a:ext cx="8642350" cy="3595408"/>
          </a:xfrm>
          <a:prstGeom prst="rect">
            <a:avLst/>
          </a:prstGeom>
          <a:noFill/>
          <a:ln>
            <a:noFill/>
          </a:ln>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buFont typeface="Arial" panose="020B0604020202020204" pitchFamily="34" charset="0"/>
              <a:buAutoNum type="arabicPeriod"/>
            </a:pPr>
            <a:r>
              <a:rPr lang="zh-CN" altLang="en-US" sz="3600" b="1" noProof="1">
                <a:latin typeface="微软雅黑" panose="020B0503020204020204" pitchFamily="34" charset="-122"/>
                <a:ea typeface="微软雅黑" panose="020B0503020204020204" pitchFamily="34" charset="-122"/>
              </a:rPr>
              <a:t>揭开了国共两党由内战到联合抗日的序幕，成为扭转时局的关键。</a:t>
            </a:r>
          </a:p>
          <a:p>
            <a:pPr>
              <a:lnSpc>
                <a:spcPct val="150000"/>
              </a:lnSpc>
              <a:spcBef>
                <a:spcPct val="50000"/>
              </a:spcBef>
              <a:buFont typeface="Arial" panose="020B0604020202020204" pitchFamily="34" charset="0"/>
              <a:buAutoNum type="arabicPeriod"/>
            </a:pPr>
            <a:r>
              <a:rPr lang="zh-CN" altLang="en-US" sz="3600" b="1" noProof="1">
                <a:latin typeface="微软雅黑" panose="020B0503020204020204" pitchFamily="34" charset="-122"/>
                <a:ea typeface="微软雅黑" panose="020B0503020204020204" pitchFamily="34" charset="-122"/>
              </a:rPr>
              <a:t>十年内战基本结束，抗日民族统一战线初步形成。</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dissolve">
                                      <p:cBhvr>
                                        <p:cTn id="7" dur="5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矩形 7197"/>
          <p:cNvSpPr>
            <a:spLocks noChangeArrowheads="1"/>
          </p:cNvSpPr>
          <p:nvPr/>
        </p:nvSpPr>
        <p:spPr bwMode="auto">
          <a:xfrm>
            <a:off x="1774825" y="1199122"/>
            <a:ext cx="26468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一、七七事变</a:t>
            </a:r>
          </a:p>
        </p:txBody>
      </p:sp>
      <p:sp>
        <p:nvSpPr>
          <p:cNvPr id="10245" name="矩形 7174"/>
          <p:cNvSpPr>
            <a:spLocks noChangeArrowheads="1"/>
          </p:cNvSpPr>
          <p:nvPr/>
        </p:nvSpPr>
        <p:spPr bwMode="auto">
          <a:xfrm>
            <a:off x="1817688" y="1887956"/>
            <a:ext cx="3870325"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日军发动七七事变</a:t>
            </a:r>
          </a:p>
        </p:txBody>
      </p:sp>
      <p:pic>
        <p:nvPicPr>
          <p:cNvPr id="10246" name="图片 10248" descr="PIC_20131115_104855_A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8807" y="3100660"/>
            <a:ext cx="5827713" cy="3568700"/>
          </a:xfrm>
          <a:prstGeom prst="rect">
            <a:avLst/>
          </a:prstGeom>
          <a:noFill/>
          <a:ln w="28575">
            <a:solidFill>
              <a:srgbClr val="663300"/>
            </a:solidFill>
            <a:miter lim="800000"/>
            <a:headEnd/>
            <a:tailEnd/>
          </a:ln>
          <a:extLst>
            <a:ext uri="{909E8E84-426E-40DD-AFC4-6F175D3DCCD1}">
              <a14:hiddenFill xmlns:a14="http://schemas.microsoft.com/office/drawing/2010/main">
                <a:solidFill>
                  <a:srgbClr val="FFFFFF"/>
                </a:solidFill>
              </a14:hiddenFill>
            </a:ext>
          </a:extLst>
        </p:spPr>
      </p:pic>
      <p:sp>
        <p:nvSpPr>
          <p:cNvPr id="10247" name="文本框 10249"/>
          <p:cNvSpPr txBox="1">
            <a:spLocks noChangeArrowheads="1"/>
          </p:cNvSpPr>
          <p:nvPr/>
        </p:nvSpPr>
        <p:spPr bwMode="auto">
          <a:xfrm>
            <a:off x="5017070" y="4472260"/>
            <a:ext cx="339725"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dirty="0">
                <a:latin typeface="Arial" panose="020B0604020202020204" pitchFamily="34" charset="0"/>
                <a:ea typeface="微软雅黑" panose="020B0503020204020204" pitchFamily="34" charset="-122"/>
              </a:rPr>
              <a:t>二十九军驻防地</a:t>
            </a:r>
          </a:p>
        </p:txBody>
      </p:sp>
      <p:sp>
        <p:nvSpPr>
          <p:cNvPr id="10248" name="文本框 10250"/>
          <p:cNvSpPr txBox="1">
            <a:spLocks noChangeArrowheads="1"/>
          </p:cNvSpPr>
          <p:nvPr/>
        </p:nvSpPr>
        <p:spPr bwMode="auto">
          <a:xfrm rot="21385525">
            <a:off x="8401620" y="5493023"/>
            <a:ext cx="1933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latin typeface="Times New Roman" panose="02020603050405020304" pitchFamily="18" charset="0"/>
                <a:ea typeface="微软雅黑" panose="020B0503020204020204" pitchFamily="34" charset="-122"/>
              </a:rPr>
              <a:t>日军重兵占据</a:t>
            </a:r>
          </a:p>
        </p:txBody>
      </p:sp>
      <p:sp>
        <p:nvSpPr>
          <p:cNvPr id="10249" name="文本框 10251"/>
          <p:cNvSpPr txBox="1">
            <a:spLocks noChangeArrowheads="1"/>
          </p:cNvSpPr>
          <p:nvPr/>
        </p:nvSpPr>
        <p:spPr bwMode="auto">
          <a:xfrm rot="697330">
            <a:off x="7404670" y="3447807"/>
            <a:ext cx="2847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latin typeface="Times New Roman" panose="02020603050405020304" pitchFamily="18" charset="0"/>
                <a:ea typeface="微软雅黑" panose="020B0503020204020204" pitchFamily="34" charset="-122"/>
              </a:rPr>
              <a:t>日本控制的伪蒙军</a:t>
            </a:r>
          </a:p>
        </p:txBody>
      </p:sp>
      <p:sp>
        <p:nvSpPr>
          <p:cNvPr id="10250" name="文本框 10252"/>
          <p:cNvSpPr txBox="1">
            <a:spLocks noChangeArrowheads="1"/>
          </p:cNvSpPr>
          <p:nvPr/>
        </p:nvSpPr>
        <p:spPr bwMode="auto">
          <a:xfrm rot="561456">
            <a:off x="9314432" y="3878535"/>
            <a:ext cx="363538"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dirty="0">
                <a:latin typeface="Times New Roman" panose="02020603050405020304" pitchFamily="18" charset="0"/>
                <a:ea typeface="微软雅黑" panose="020B0503020204020204" pitchFamily="34" charset="-122"/>
              </a:rPr>
              <a:t>日本的控制区</a:t>
            </a:r>
          </a:p>
        </p:txBody>
      </p:sp>
      <p:sp>
        <p:nvSpPr>
          <p:cNvPr id="10251" name="文本框 1"/>
          <p:cNvSpPr txBox="1">
            <a:spLocks noChangeArrowheads="1"/>
          </p:cNvSpPr>
          <p:nvPr/>
        </p:nvSpPr>
        <p:spPr bwMode="auto">
          <a:xfrm>
            <a:off x="1787525" y="2482795"/>
            <a:ext cx="86296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为什么日本全面侵华首先在卢沟桥爆发？</a:t>
            </a:r>
          </a:p>
        </p:txBody>
      </p:sp>
      <p:sp>
        <p:nvSpPr>
          <p:cNvPr id="13" name="Text Box 9"/>
          <p:cNvSpPr txBox="1">
            <a:spLocks noChangeArrowheads="1"/>
          </p:cNvSpPr>
          <p:nvPr/>
        </p:nvSpPr>
        <p:spPr bwMode="auto">
          <a:xfrm>
            <a:off x="1228626" y="2996952"/>
            <a:ext cx="3427214"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    卢沟桥背靠宛平城，扼平汉铁路，是北平通往南方等地的唯一通道，中日军事上的必争之地。</a:t>
            </a:r>
          </a:p>
        </p:txBody>
      </p:sp>
      <p:sp>
        <p:nvSpPr>
          <p:cNvPr id="11" name="矩形 10">
            <a:extLst>
              <a:ext uri="{FF2B5EF4-FFF2-40B4-BE49-F238E27FC236}">
                <a16:creationId xmlns:a16="http://schemas.microsoft.com/office/drawing/2014/main" id="{B266803F-9A3E-4226-A6ED-F19708D929D7}"/>
              </a:ext>
            </a:extLst>
          </p:cNvPr>
          <p:cNvSpPr/>
          <p:nvPr/>
        </p:nvSpPr>
        <p:spPr>
          <a:xfrm>
            <a:off x="399817" y="322778"/>
            <a:ext cx="3416320"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3600" dirty="0"/>
              <a:t>全面抗战的开始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763486" y="1034143"/>
          <a:ext cx="8625114" cy="4267155"/>
        </p:xfrm>
        <a:graphic>
          <a:graphicData uri="http://schemas.openxmlformats.org/drawingml/2006/table">
            <a:tbl>
              <a:tblPr/>
              <a:tblGrid>
                <a:gridCol w="1758784">
                  <a:extLst>
                    <a:ext uri="{9D8B030D-6E8A-4147-A177-3AD203B41FA5}">
                      <a16:colId xmlns:a16="http://schemas.microsoft.com/office/drawing/2014/main" val="20000"/>
                    </a:ext>
                  </a:extLst>
                </a:gridCol>
                <a:gridCol w="6866330">
                  <a:extLst>
                    <a:ext uri="{9D8B030D-6E8A-4147-A177-3AD203B41FA5}">
                      <a16:colId xmlns:a16="http://schemas.microsoft.com/office/drawing/2014/main" val="20001"/>
                    </a:ext>
                  </a:extLst>
                </a:gridCol>
              </a:tblGrid>
              <a:tr h="581624">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七七事变（卢沟桥事变）</a:t>
                      </a:r>
                    </a:p>
                  </a:txBody>
                  <a:tcPr marL="91447" marR="91447" marT="45700" marB="45700"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xBody>
                    <a:bodyPr/>
                    <a:lstStyle/>
                    <a:p>
                      <a:endParaRPr lang="zh-CN"/>
                    </a:p>
                  </a:txBody>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51012">
                <a:tc>
                  <a:txBody>
                    <a:bodyPr/>
                    <a:lstStyle/>
                    <a:p>
                      <a:pPr marL="0" lvl="0" indent="0" algn="ctr">
                        <a:buNone/>
                      </a:pPr>
                      <a:r>
                        <a:rPr lang="zh-CN" altLang="en-US" sz="2400" b="1" dirty="0">
                          <a:solidFill>
                            <a:srgbClr val="0000FF"/>
                          </a:solidFill>
                          <a:effectLst/>
                          <a:ea typeface="微软雅黑" panose="020B0503020204020204" pitchFamily="34" charset="-122"/>
                        </a:rPr>
                        <a:t>时 间</a:t>
                      </a:r>
                    </a:p>
                  </a:txBody>
                  <a:tcPr marL="91447" marR="91447" marT="45700" marB="4570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00" marB="4570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51012">
                <a:tc>
                  <a:txBody>
                    <a:bodyPr/>
                    <a:lstStyle/>
                    <a:p>
                      <a:pPr marL="0" lvl="0" indent="0" algn="ctr">
                        <a:buNone/>
                      </a:pPr>
                      <a:r>
                        <a:rPr lang="zh-CN" altLang="en-US" sz="2400" b="1" dirty="0">
                          <a:solidFill>
                            <a:srgbClr val="0000FF"/>
                          </a:solidFill>
                          <a:effectLst/>
                          <a:ea typeface="微软雅黑" panose="020B0503020204020204" pitchFamily="34" charset="-122"/>
                        </a:rPr>
                        <a:t>地 点</a:t>
                      </a:r>
                    </a:p>
                  </a:txBody>
                  <a:tcPr marL="91447" marR="91447" marT="45700" marB="4570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00" marB="4570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51012">
                <a:tc>
                  <a:txBody>
                    <a:bodyPr/>
                    <a:lstStyle/>
                    <a:p>
                      <a:pPr marL="0" lvl="0" indent="0" algn="ctr">
                        <a:buNone/>
                      </a:pPr>
                      <a:r>
                        <a:rPr lang="zh-CN" altLang="en-US" sz="2400" b="1" dirty="0">
                          <a:solidFill>
                            <a:srgbClr val="0000FF"/>
                          </a:solidFill>
                          <a:effectLst/>
                          <a:ea typeface="微软雅黑" panose="020B0503020204020204" pitchFamily="34" charset="-122"/>
                          <a:sym typeface="+mn-ea"/>
                        </a:rPr>
                        <a:t>发动者</a:t>
                      </a:r>
                      <a:endParaRPr lang="zh-CN" altLang="en-US" sz="2400" b="1" dirty="0">
                        <a:solidFill>
                          <a:srgbClr val="0000FF"/>
                        </a:solidFill>
                        <a:effectLst/>
                        <a:ea typeface="微软雅黑" panose="020B0503020204020204" pitchFamily="34" charset="-122"/>
                      </a:endParaRPr>
                    </a:p>
                  </a:txBody>
                  <a:tcPr marL="91447" marR="91447" marT="45700" marB="4570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00" marB="4570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469366">
                <a:tc>
                  <a:txBody>
                    <a:bodyPr/>
                    <a:lstStyle/>
                    <a:p>
                      <a:pPr marL="0" lvl="0" indent="0" algn="ctr">
                        <a:buNone/>
                      </a:pPr>
                      <a:r>
                        <a:rPr lang="zh-CN" altLang="en-US" sz="2400" b="1" dirty="0">
                          <a:solidFill>
                            <a:srgbClr val="0000FF"/>
                          </a:solidFill>
                          <a:effectLst/>
                          <a:ea typeface="微软雅黑" panose="020B0503020204020204" pitchFamily="34" charset="-122"/>
                        </a:rPr>
                        <a:t>简单</a:t>
                      </a:r>
                      <a:endParaRPr lang="en-US" altLang="zh-CN" sz="2400" b="1" dirty="0">
                        <a:solidFill>
                          <a:srgbClr val="0000FF"/>
                        </a:solidFill>
                        <a:effectLst/>
                        <a:ea typeface="微软雅黑" panose="020B0503020204020204" pitchFamily="34" charset="-122"/>
                      </a:endParaRPr>
                    </a:p>
                    <a:p>
                      <a:pPr marL="0" lvl="0" indent="0" algn="ctr">
                        <a:buNone/>
                      </a:pPr>
                      <a:r>
                        <a:rPr lang="zh-CN" altLang="en-US" sz="2400" b="1" dirty="0">
                          <a:solidFill>
                            <a:srgbClr val="0000FF"/>
                          </a:solidFill>
                          <a:effectLst/>
                          <a:ea typeface="微软雅黑" panose="020B0503020204020204" pitchFamily="34" charset="-122"/>
                        </a:rPr>
                        <a:t>经过</a:t>
                      </a:r>
                    </a:p>
                  </a:txBody>
                  <a:tcPr marL="91447" marR="91447" marT="45700" marB="4570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7" marR="91447" marT="45700" marB="4570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63129">
                <a:tc>
                  <a:txBody>
                    <a:bodyPr/>
                    <a:lstStyle/>
                    <a:p>
                      <a:pPr marL="0" lvl="0" indent="0" algn="ctr">
                        <a:buNone/>
                      </a:pPr>
                      <a:r>
                        <a:rPr lang="zh-CN" altLang="en-US" sz="2400" b="1" dirty="0">
                          <a:solidFill>
                            <a:srgbClr val="0000FF"/>
                          </a:solidFill>
                          <a:effectLst/>
                          <a:ea typeface="微软雅黑" panose="020B0503020204020204" pitchFamily="34" charset="-122"/>
                        </a:rPr>
                        <a:t>影 响</a:t>
                      </a:r>
                    </a:p>
                  </a:txBody>
                  <a:tcPr marL="91447" marR="91447" marT="45700" marB="45700"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L="91447" marR="91447" marT="45700" marB="45700"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4" name="文本框 26650"/>
          <p:cNvSpPr txBox="1">
            <a:spLocks noChangeArrowheads="1"/>
          </p:cNvSpPr>
          <p:nvPr/>
        </p:nvSpPr>
        <p:spPr bwMode="auto">
          <a:xfrm>
            <a:off x="3566262" y="1647417"/>
            <a:ext cx="2785326" cy="4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1937</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7</a:t>
            </a:r>
            <a:r>
              <a:rPr lang="zh-CN" altLang="en-US" sz="2400" b="1" dirty="0">
                <a:latin typeface="微软雅黑" panose="020B0503020204020204" pitchFamily="34" charset="-122"/>
                <a:ea typeface="微软雅黑" panose="020B0503020204020204" pitchFamily="34" charset="-122"/>
              </a:rPr>
              <a:t>月</a:t>
            </a:r>
            <a:r>
              <a:rPr lang="en-US" altLang="zh-CN" sz="2400" b="1" dirty="0">
                <a:latin typeface="微软雅黑" panose="020B0503020204020204" pitchFamily="34" charset="-122"/>
                <a:ea typeface="微软雅黑" panose="020B0503020204020204" pitchFamily="34" charset="-122"/>
              </a:rPr>
              <a:t>7</a:t>
            </a:r>
            <a:r>
              <a:rPr lang="zh-CN" altLang="en-US" sz="2400" b="1" dirty="0">
                <a:latin typeface="微软雅黑" panose="020B0503020204020204" pitchFamily="34" charset="-122"/>
                <a:ea typeface="微软雅黑" panose="020B0503020204020204" pitchFamily="34" charset="-122"/>
              </a:rPr>
              <a:t>日</a:t>
            </a:r>
          </a:p>
        </p:txBody>
      </p:sp>
      <p:sp>
        <p:nvSpPr>
          <p:cNvPr id="7" name="文本框 26650"/>
          <p:cNvSpPr txBox="1">
            <a:spLocks noChangeArrowheads="1"/>
          </p:cNvSpPr>
          <p:nvPr/>
        </p:nvSpPr>
        <p:spPr bwMode="auto">
          <a:xfrm>
            <a:off x="3590989" y="2193517"/>
            <a:ext cx="2495486" cy="4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北平卢沟桥 </a:t>
            </a:r>
          </a:p>
        </p:txBody>
      </p:sp>
      <p:sp>
        <p:nvSpPr>
          <p:cNvPr id="8" name="文本框 26650"/>
          <p:cNvSpPr txBox="1">
            <a:spLocks noChangeArrowheads="1"/>
          </p:cNvSpPr>
          <p:nvPr/>
        </p:nvSpPr>
        <p:spPr bwMode="auto">
          <a:xfrm>
            <a:off x="3582533" y="4749392"/>
            <a:ext cx="5175705" cy="4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标志着中国全民族抗战的开始。</a:t>
            </a:r>
          </a:p>
        </p:txBody>
      </p:sp>
      <p:sp>
        <p:nvSpPr>
          <p:cNvPr id="9" name="文本框 26650"/>
          <p:cNvSpPr txBox="1">
            <a:spLocks noChangeArrowheads="1"/>
          </p:cNvSpPr>
          <p:nvPr/>
        </p:nvSpPr>
        <p:spPr bwMode="auto">
          <a:xfrm>
            <a:off x="3595692" y="2741204"/>
            <a:ext cx="1004883" cy="463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日本 </a:t>
            </a:r>
          </a:p>
        </p:txBody>
      </p:sp>
      <p:sp>
        <p:nvSpPr>
          <p:cNvPr id="7196" name="文本框 1"/>
          <p:cNvSpPr txBox="1">
            <a:spLocks noChangeArrowheads="1"/>
          </p:cNvSpPr>
          <p:nvPr/>
        </p:nvSpPr>
        <p:spPr bwMode="auto">
          <a:xfrm>
            <a:off x="3577498" y="3375609"/>
            <a:ext cx="6771415" cy="1205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日军借口一名士兵失踪，要求进入宛平城搜查，遭到中国守军的拒绝，遂向中国守军开火，中国守军奋起抗战。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7196"/>
                                        </p:tgtEl>
                                        <p:attrNameLst>
                                          <p:attrName>style.visibility</p:attrName>
                                        </p:attrNameLst>
                                      </p:cBhvr>
                                      <p:to>
                                        <p:strVal val="visible"/>
                                      </p:to>
                                    </p:set>
                                    <p:animEffect transition="in" filter="checkerboard(across)">
                                      <p:cBhvr>
                                        <p:cTn id="37" dur="500"/>
                                        <p:tgtEl>
                                          <p:spTgt spid="7196"/>
                                        </p:tgtEl>
                                      </p:cBhvr>
                                    </p:animEffect>
                                  </p:childTnLst>
                                </p:cTn>
                              </p:par>
                            </p:childTnLst>
                          </p:cTn>
                        </p:par>
                      </p:childTnLst>
                    </p:cTn>
                  </p:par>
                  <p:par>
                    <p:cTn id="38" fill="hold">
                      <p:stCondLst>
                        <p:cond delay="indefinite"/>
                      </p:stCondLst>
                      <p:childTnLst>
                        <p:par>
                          <p:cTn id="39" fill="hold">
                            <p:stCondLst>
                              <p:cond delay="0"/>
                            </p:stCondLst>
                            <p:childTnLst>
                              <p:par>
                                <p:cTn id="40" presetID="30"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800" decel="100000"/>
                                        <p:tgtEl>
                                          <p:spTgt spid="8"/>
                                        </p:tgtEl>
                                      </p:cBhvr>
                                    </p:animEffect>
                                    <p:anim calcmode="lin" valueType="num">
                                      <p:cBhvr>
                                        <p:cTn id="43" dur="800" decel="100000" fill="hold"/>
                                        <p:tgtEl>
                                          <p:spTgt spid="8"/>
                                        </p:tgtEl>
                                        <p:attrNameLst>
                                          <p:attrName>style.rotation</p:attrName>
                                        </p:attrNameLst>
                                      </p:cBhvr>
                                      <p:tavLst>
                                        <p:tav tm="0">
                                          <p:val>
                                            <p:fltVal val="-90"/>
                                          </p:val>
                                        </p:tav>
                                        <p:tav tm="100000">
                                          <p:val>
                                            <p:fltVal val="0"/>
                                          </p:val>
                                        </p:tav>
                                      </p:tavLst>
                                    </p:anim>
                                    <p:anim calcmode="lin" valueType="num">
                                      <p:cBhvr>
                                        <p:cTn id="44" dur="800" decel="100000" fill="hold"/>
                                        <p:tgtEl>
                                          <p:spTgt spid="8"/>
                                        </p:tgtEl>
                                        <p:attrNameLst>
                                          <p:attrName>ppt_x</p:attrName>
                                        </p:attrNameLst>
                                      </p:cBhvr>
                                      <p:tavLst>
                                        <p:tav tm="0">
                                          <p:val>
                                            <p:strVal val="#ppt_x+0.4"/>
                                          </p:val>
                                        </p:tav>
                                        <p:tav tm="100000">
                                          <p:val>
                                            <p:strVal val="#ppt_x-0.05"/>
                                          </p:val>
                                        </p:tav>
                                      </p:tavLst>
                                    </p:anim>
                                    <p:anim calcmode="lin" valueType="num">
                                      <p:cBhvr>
                                        <p:cTn id="45" dur="800" decel="100000" fill="hold"/>
                                        <p:tgtEl>
                                          <p:spTgt spid="8"/>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719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289" descr="200776~1"/>
          <p:cNvPicPr>
            <a:picLocks noChangeAspect="1" noChangeArrowheads="1"/>
          </p:cNvPicPr>
          <p:nvPr/>
        </p:nvPicPr>
        <p:blipFill>
          <a:blip r:embed="rId2"/>
          <a:srcRect/>
          <a:stretch>
            <a:fillRect/>
          </a:stretch>
        </p:blipFill>
        <p:spPr bwMode="auto">
          <a:xfrm>
            <a:off x="1905000" y="1408113"/>
            <a:ext cx="5502275" cy="33321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图片 12291" descr="200707~1"/>
          <p:cNvPicPr>
            <a:picLocks noChangeAspect="1" noChangeArrowheads="1"/>
          </p:cNvPicPr>
          <p:nvPr/>
        </p:nvPicPr>
        <p:blipFill>
          <a:blip r:embed="rId3"/>
          <a:srcRect/>
          <a:stretch>
            <a:fillRect/>
          </a:stretch>
        </p:blipFill>
        <p:spPr bwMode="auto">
          <a:xfrm>
            <a:off x="7759700" y="1125538"/>
            <a:ext cx="2497138" cy="38163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文本框 12290"/>
          <p:cNvSpPr txBox="1">
            <a:spLocks noChangeArrowheads="1"/>
          </p:cNvSpPr>
          <p:nvPr/>
        </p:nvSpPr>
        <p:spPr bwMode="auto">
          <a:xfrm>
            <a:off x="1939925" y="5106988"/>
            <a:ext cx="8313738"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卢沟桥即尔等之坟墓，应与桥共存亡，不得后退。</a:t>
            </a:r>
          </a:p>
          <a:p>
            <a:pPr>
              <a:spcBef>
                <a:spcPct val="50000"/>
              </a:spcBef>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第二十九军司令部命令</a:t>
            </a:r>
          </a:p>
        </p:txBody>
      </p:sp>
      <p:sp>
        <p:nvSpPr>
          <p:cNvPr id="13316" name="矩形 7174"/>
          <p:cNvSpPr>
            <a:spLocks noChangeArrowheads="1"/>
          </p:cNvSpPr>
          <p:nvPr/>
        </p:nvSpPr>
        <p:spPr bwMode="auto">
          <a:xfrm>
            <a:off x="1784350" y="404813"/>
            <a:ext cx="43116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中国军队的英勇抵抗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800" decel="100000"/>
                                        <p:tgtEl>
                                          <p:spTgt spid="9218"/>
                                        </p:tgtEl>
                                      </p:cBhvr>
                                    </p:animEffect>
                                    <p:anim calcmode="lin" valueType="num">
                                      <p:cBhvr>
                                        <p:cTn id="8" dur="800" decel="100000" fill="hold"/>
                                        <p:tgtEl>
                                          <p:spTgt spid="9218"/>
                                        </p:tgtEl>
                                        <p:attrNameLst>
                                          <p:attrName>style.rotation</p:attrName>
                                        </p:attrNameLst>
                                      </p:cBhvr>
                                      <p:tavLst>
                                        <p:tav tm="0">
                                          <p:val>
                                            <p:fltVal val="-90"/>
                                          </p:val>
                                        </p:tav>
                                        <p:tav tm="100000">
                                          <p:val>
                                            <p:fltVal val="0"/>
                                          </p:val>
                                        </p:tav>
                                      </p:tavLst>
                                    </p:anim>
                                    <p:anim calcmode="lin" valueType="num">
                                      <p:cBhvr>
                                        <p:cTn id="9" dur="800" decel="100000" fill="hold"/>
                                        <p:tgtEl>
                                          <p:spTgt spid="9218"/>
                                        </p:tgtEl>
                                        <p:attrNameLst>
                                          <p:attrName>ppt_x</p:attrName>
                                        </p:attrNameLst>
                                      </p:cBhvr>
                                      <p:tavLst>
                                        <p:tav tm="0">
                                          <p:val>
                                            <p:strVal val="#ppt_x+0.4"/>
                                          </p:val>
                                        </p:tav>
                                        <p:tav tm="100000">
                                          <p:val>
                                            <p:strVal val="#ppt_x-0.05"/>
                                          </p:val>
                                        </p:tav>
                                      </p:tavLst>
                                    </p:anim>
                                    <p:anim calcmode="lin" valueType="num">
                                      <p:cBhvr>
                                        <p:cTn id="10" dur="800" decel="100000" fill="hold"/>
                                        <p:tgtEl>
                                          <p:spTgt spid="921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21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218"/>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9219"/>
                                        </p:tgtEl>
                                        <p:attrNameLst>
                                          <p:attrName>style.visibility</p:attrName>
                                        </p:attrNameLst>
                                      </p:cBhvr>
                                      <p:to>
                                        <p:strVal val="visible"/>
                                      </p:to>
                                    </p:set>
                                    <p:animEffect transition="in" filter="fade">
                                      <p:cBhvr>
                                        <p:cTn id="17" dur="800" decel="100000"/>
                                        <p:tgtEl>
                                          <p:spTgt spid="9219"/>
                                        </p:tgtEl>
                                      </p:cBhvr>
                                    </p:animEffect>
                                    <p:anim calcmode="lin" valueType="num">
                                      <p:cBhvr>
                                        <p:cTn id="18" dur="800" decel="100000" fill="hold"/>
                                        <p:tgtEl>
                                          <p:spTgt spid="9219"/>
                                        </p:tgtEl>
                                        <p:attrNameLst>
                                          <p:attrName>style.rotation</p:attrName>
                                        </p:attrNameLst>
                                      </p:cBhvr>
                                      <p:tavLst>
                                        <p:tav tm="0">
                                          <p:val>
                                            <p:fltVal val="-90"/>
                                          </p:val>
                                        </p:tav>
                                        <p:tav tm="100000">
                                          <p:val>
                                            <p:fltVal val="0"/>
                                          </p:val>
                                        </p:tav>
                                      </p:tavLst>
                                    </p:anim>
                                    <p:anim calcmode="lin" valueType="num">
                                      <p:cBhvr>
                                        <p:cTn id="19" dur="800" decel="100000" fill="hold"/>
                                        <p:tgtEl>
                                          <p:spTgt spid="9219"/>
                                        </p:tgtEl>
                                        <p:attrNameLst>
                                          <p:attrName>ppt_x</p:attrName>
                                        </p:attrNameLst>
                                      </p:cBhvr>
                                      <p:tavLst>
                                        <p:tav tm="0">
                                          <p:val>
                                            <p:strVal val="#ppt_x+0.4"/>
                                          </p:val>
                                        </p:tav>
                                        <p:tav tm="100000">
                                          <p:val>
                                            <p:strVal val="#ppt_x-0.05"/>
                                          </p:val>
                                        </p:tav>
                                      </p:tavLst>
                                    </p:anim>
                                    <p:anim calcmode="lin" valueType="num">
                                      <p:cBhvr>
                                        <p:cTn id="20" dur="800" decel="100000" fill="hold"/>
                                        <p:tgtEl>
                                          <p:spTgt spid="9219"/>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9219"/>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9219"/>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220"/>
                                        </p:tgtEl>
                                        <p:attrNameLst>
                                          <p:attrName>style.visibility</p:attrName>
                                        </p:attrNameLst>
                                      </p:cBhvr>
                                      <p:to>
                                        <p:strVal val="visible"/>
                                      </p:to>
                                    </p:set>
                                    <p:animEffect transition="in" filter="fade">
                                      <p:cBhvr>
                                        <p:cTn id="27" dur="800" decel="100000"/>
                                        <p:tgtEl>
                                          <p:spTgt spid="9220"/>
                                        </p:tgtEl>
                                      </p:cBhvr>
                                    </p:animEffect>
                                    <p:anim calcmode="lin" valueType="num">
                                      <p:cBhvr>
                                        <p:cTn id="28" dur="800" decel="100000" fill="hold"/>
                                        <p:tgtEl>
                                          <p:spTgt spid="9220"/>
                                        </p:tgtEl>
                                        <p:attrNameLst>
                                          <p:attrName>style.rotation</p:attrName>
                                        </p:attrNameLst>
                                      </p:cBhvr>
                                      <p:tavLst>
                                        <p:tav tm="0">
                                          <p:val>
                                            <p:fltVal val="-90"/>
                                          </p:val>
                                        </p:tav>
                                        <p:tav tm="100000">
                                          <p:val>
                                            <p:fltVal val="0"/>
                                          </p:val>
                                        </p:tav>
                                      </p:tavLst>
                                    </p:anim>
                                    <p:anim calcmode="lin" valueType="num">
                                      <p:cBhvr>
                                        <p:cTn id="29" dur="800" decel="100000" fill="hold"/>
                                        <p:tgtEl>
                                          <p:spTgt spid="9220"/>
                                        </p:tgtEl>
                                        <p:attrNameLst>
                                          <p:attrName>ppt_x</p:attrName>
                                        </p:attrNameLst>
                                      </p:cBhvr>
                                      <p:tavLst>
                                        <p:tav tm="0">
                                          <p:val>
                                            <p:strVal val="#ppt_x+0.4"/>
                                          </p:val>
                                        </p:tav>
                                        <p:tav tm="100000">
                                          <p:val>
                                            <p:strVal val="#ppt_x-0.05"/>
                                          </p:val>
                                        </p:tav>
                                      </p:tavLst>
                                    </p:anim>
                                    <p:anim calcmode="lin" valueType="num">
                                      <p:cBhvr>
                                        <p:cTn id="30" dur="800" decel="100000" fill="hold"/>
                                        <p:tgtEl>
                                          <p:spTgt spid="9220"/>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220"/>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22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图片 13315" descr="图片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7438" y="476250"/>
            <a:ext cx="7477125" cy="4613275"/>
          </a:xfrm>
          <a:prstGeom prst="rect">
            <a:avLst/>
          </a:prstGeom>
          <a:noFill/>
          <a:ln w="19050">
            <a:solidFill>
              <a:srgbClr val="808080"/>
            </a:solidFill>
            <a:miter lim="800000"/>
            <a:headEnd/>
            <a:tailEnd/>
          </a:ln>
          <a:extLst>
            <a:ext uri="{909E8E84-426E-40DD-AFC4-6F175D3DCCD1}">
              <a14:hiddenFill xmlns:a14="http://schemas.microsoft.com/office/drawing/2010/main">
                <a:solidFill>
                  <a:srgbClr val="FFFFFF"/>
                </a:solidFill>
              </a14:hiddenFill>
            </a:ext>
          </a:extLst>
        </p:spPr>
      </p:pic>
      <p:sp>
        <p:nvSpPr>
          <p:cNvPr id="10242" name="矩形 13314"/>
          <p:cNvSpPr>
            <a:spLocks noChangeArrowheads="1"/>
          </p:cNvSpPr>
          <p:nvPr/>
        </p:nvSpPr>
        <p:spPr bwMode="auto">
          <a:xfrm>
            <a:off x="1487488" y="5219700"/>
            <a:ext cx="9505056"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dirty="0">
                <a:solidFill>
                  <a:schemeClr val="bg1"/>
                </a:solidFill>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1937</a:t>
            </a:r>
            <a:r>
              <a:rPr lang="zh-CN" altLang="en-US" sz="2800" b="1" dirty="0">
                <a:latin typeface="微软雅黑" panose="020B0503020204020204" pitchFamily="34" charset="-122"/>
                <a:ea typeface="微软雅黑" panose="020B0503020204020204" pitchFamily="34" charset="-122"/>
              </a:rPr>
              <a:t>年底，北平、天津陷落。在北平保卫战中，赵登禹、佟麟阁将军壮烈殉国。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0241"/>
                                        </p:tgtEl>
                                        <p:attrNameLst>
                                          <p:attrName>style.visibility</p:attrName>
                                        </p:attrNameLst>
                                      </p:cBhvr>
                                      <p:to>
                                        <p:strVal val="visible"/>
                                      </p:to>
                                    </p:set>
                                    <p:anim calcmode="lin" valueType="num">
                                      <p:cBhvr>
                                        <p:cTn id="7" dur="500"/>
                                        <p:tgtEl>
                                          <p:spTgt spid="10241"/>
                                        </p:tgtEl>
                                        <p:attrNameLst>
                                          <p:attrName>ppt_y</p:attrName>
                                        </p:attrNameLst>
                                      </p:cBhvr>
                                      <p:tavLst>
                                        <p:tav tm="0">
                                          <p:val>
                                            <p:strVal val="#ppt_y+#ppt_h*1.125000"/>
                                          </p:val>
                                        </p:tav>
                                        <p:tav tm="100000">
                                          <p:val>
                                            <p:strVal val="#ppt_y"/>
                                          </p:val>
                                        </p:tav>
                                      </p:tavLst>
                                    </p:anim>
                                    <p:animEffect transition="in" filter="wipe(up)">
                                      <p:cBhvr>
                                        <p:cTn id="8" dur="500"/>
                                        <p:tgtEl>
                                          <p:spTgt spid="10241"/>
                                        </p:tgtEl>
                                      </p:cBhvr>
                                    </p:animEffect>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10242"/>
                                        </p:tgtEl>
                                        <p:attrNameLst>
                                          <p:attrName>style.visibility</p:attrName>
                                        </p:attrNameLst>
                                      </p:cBhvr>
                                      <p:to>
                                        <p:strVal val="visible"/>
                                      </p:to>
                                    </p:set>
                                    <p:anim calcmode="discrete" valueType="clr">
                                      <p:cBhvr override="childStyle">
                                        <p:cTn id="13" dur="80"/>
                                        <p:tgtEl>
                                          <p:spTgt spid="10242"/>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0242"/>
                                        </p:tgtEl>
                                        <p:attrNameLst>
                                          <p:attrName>fillcolor</p:attrName>
                                        </p:attrNameLst>
                                      </p:cBhvr>
                                      <p:tavLst>
                                        <p:tav tm="0">
                                          <p:val>
                                            <p:clrVal>
                                              <a:schemeClr val="accent2"/>
                                            </p:clrVal>
                                          </p:val>
                                        </p:tav>
                                        <p:tav tm="50000">
                                          <p:val>
                                            <p:clrVal>
                                              <a:schemeClr val="hlink"/>
                                            </p:clrVal>
                                          </p:val>
                                        </p:tav>
                                      </p:tavLst>
                                    </p:anim>
                                    <p:set>
                                      <p:cBhvr>
                                        <p:cTn id="15" dur="80"/>
                                        <p:tgtEl>
                                          <p:spTgt spid="1024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图片 14337" descr="80805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5413" y="765175"/>
            <a:ext cx="3116262" cy="3881438"/>
          </a:xfrm>
          <a:prstGeom prst="rect">
            <a:avLst/>
          </a:prstGeom>
          <a:noFill/>
          <a:ln w="19050">
            <a:solidFill>
              <a:srgbClr val="333333"/>
            </a:solidFill>
            <a:miter lim="800000"/>
            <a:headEnd/>
            <a:tailEnd/>
          </a:ln>
          <a:extLst>
            <a:ext uri="{909E8E84-426E-40DD-AFC4-6F175D3DCCD1}">
              <a14:hiddenFill xmlns:a14="http://schemas.microsoft.com/office/drawing/2010/main">
                <a:solidFill>
                  <a:srgbClr val="FFFFFF"/>
                </a:solidFill>
              </a14:hiddenFill>
            </a:ext>
          </a:extLst>
        </p:spPr>
      </p:pic>
      <p:pic>
        <p:nvPicPr>
          <p:cNvPr id="11266" name="图片 14340" descr="01300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3238" y="765175"/>
            <a:ext cx="3140075" cy="3830638"/>
          </a:xfrm>
          <a:prstGeom prst="rect">
            <a:avLst/>
          </a:prstGeom>
          <a:noFill/>
          <a:ln w="28575">
            <a:solidFill>
              <a:srgbClr val="333333"/>
            </a:solidFill>
            <a:miter lim="800000"/>
            <a:headEnd/>
            <a:tailEnd/>
          </a:ln>
          <a:extLst>
            <a:ext uri="{909E8E84-426E-40DD-AFC4-6F175D3DCCD1}">
              <a14:hiddenFill xmlns:a14="http://schemas.microsoft.com/office/drawing/2010/main">
                <a:solidFill>
                  <a:srgbClr val="FFFFFF"/>
                </a:solidFill>
              </a14:hiddenFill>
            </a:ext>
          </a:extLst>
        </p:spPr>
      </p:pic>
      <p:sp>
        <p:nvSpPr>
          <p:cNvPr id="11267" name="Text Box 7"/>
          <p:cNvSpPr txBox="1">
            <a:spLocks noChangeArrowheads="1"/>
          </p:cNvSpPr>
          <p:nvPr/>
        </p:nvSpPr>
        <p:spPr bwMode="auto">
          <a:xfrm>
            <a:off x="6869113" y="4138613"/>
            <a:ext cx="31607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第132师师长赵登禹</a:t>
            </a:r>
          </a:p>
        </p:txBody>
      </p:sp>
      <p:sp>
        <p:nvSpPr>
          <p:cNvPr id="11268" name="Text Box 6"/>
          <p:cNvSpPr txBox="1">
            <a:spLocks noChangeArrowheads="1"/>
          </p:cNvSpPr>
          <p:nvPr/>
        </p:nvSpPr>
        <p:spPr bwMode="auto">
          <a:xfrm>
            <a:off x="2616200" y="4232275"/>
            <a:ext cx="31845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第29军副军长佟麟阁</a:t>
            </a:r>
            <a:endParaRPr lang="zh-CN" altLang="en-US" sz="2800" dirty="0">
              <a:latin typeface="微软雅黑" panose="020B0503020204020204" pitchFamily="34" charset="-122"/>
              <a:ea typeface="微软雅黑" panose="020B0503020204020204" pitchFamily="34" charset="-122"/>
            </a:endParaRPr>
          </a:p>
        </p:txBody>
      </p:sp>
      <p:sp>
        <p:nvSpPr>
          <p:cNvPr id="11269" name="圆角矩形标注 14339"/>
          <p:cNvSpPr>
            <a:spLocks noChangeArrowheads="1"/>
          </p:cNvSpPr>
          <p:nvPr/>
        </p:nvSpPr>
        <p:spPr bwMode="auto">
          <a:xfrm>
            <a:off x="911424" y="4899025"/>
            <a:ext cx="5295701" cy="1581150"/>
          </a:xfrm>
          <a:prstGeom prst="wedgeRoundRectCallout">
            <a:avLst>
              <a:gd name="adj1" fmla="val -10810"/>
              <a:gd name="adj2" fmla="val -67106"/>
              <a:gd name="adj3" fmla="val 16667"/>
            </a:avLst>
          </a:prstGeom>
          <a:noFill/>
          <a:ln w="19050">
            <a:solidFill>
              <a:srgbClr val="333333"/>
            </a:solidFill>
            <a:miter lim="800000"/>
          </a:ln>
          <a:extLst>
            <a:ext uri="{909E8E84-426E-40DD-AFC4-6F175D3DCCD1}">
              <a14:hiddenFill xmlns:a14="http://schemas.microsoft.com/office/drawing/2010/main">
                <a:solidFill>
                  <a:srgbClr val="FFFFFF"/>
                </a:solidFill>
              </a14:hiddenFill>
            </a:ext>
          </a:extLst>
        </p:spPr>
        <p:txBody>
          <a:bodyPr/>
          <a:lstStyle/>
          <a:p>
            <a:pPr>
              <a:lnSpc>
                <a:spcPct val="120000"/>
              </a:lnSpc>
            </a:pPr>
            <a:r>
              <a:rPr lang="zh-CN" altLang="en-US" sz="2400" b="1" dirty="0">
                <a:latin typeface="Arial" panose="020B0604020202020204" pitchFamily="34" charset="0"/>
                <a:ea typeface="微软雅黑" panose="020B0503020204020204" pitchFamily="34" charset="-122"/>
              </a:rPr>
              <a:t>“战死者光荣，偷生者耻辱，荣辱系于一身者轻，而系于国家民族者重。国家多难，军人应当以死报国。”</a:t>
            </a:r>
          </a:p>
        </p:txBody>
      </p:sp>
      <p:sp>
        <p:nvSpPr>
          <p:cNvPr id="11270" name="圆角矩形标注 14341"/>
          <p:cNvSpPr>
            <a:spLocks noChangeArrowheads="1"/>
          </p:cNvSpPr>
          <p:nvPr/>
        </p:nvSpPr>
        <p:spPr bwMode="auto">
          <a:xfrm>
            <a:off x="6435725" y="4941168"/>
            <a:ext cx="4114800" cy="1501775"/>
          </a:xfrm>
          <a:prstGeom prst="wedgeRoundRectCallout">
            <a:avLst>
              <a:gd name="adj1" fmla="val -10963"/>
              <a:gd name="adj2" fmla="val -75176"/>
              <a:gd name="adj3" fmla="val 16667"/>
            </a:avLst>
          </a:prstGeom>
          <a:noFill/>
          <a:ln w="19050">
            <a:solidFill>
              <a:srgbClr val="333333"/>
            </a:solidFill>
            <a:miter lim="800000"/>
          </a:ln>
          <a:extLst>
            <a:ext uri="{909E8E84-426E-40DD-AFC4-6F175D3DCCD1}">
              <a14:hiddenFill xmlns:a14="http://schemas.microsoft.com/office/drawing/2010/main">
                <a:solidFill>
                  <a:srgbClr val="FFFFFF"/>
                </a:solidFill>
              </a14:hiddenFill>
            </a:ext>
          </a:extLst>
        </p:spPr>
        <p:txBody>
          <a:bodyPr/>
          <a:lstStyle/>
          <a:p>
            <a:pPr>
              <a:lnSpc>
                <a:spcPct val="120000"/>
              </a:lnSpc>
            </a:pPr>
            <a:r>
              <a:rPr lang="zh-CN" altLang="en-US" sz="2400" b="1" dirty="0">
                <a:latin typeface="Arial" panose="020B0604020202020204" pitchFamily="34" charset="0"/>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“抗日救国乃军人天职，养兵千日，报国一时，只有不怕牺牲，才能为国争光</a:t>
            </a:r>
            <a:r>
              <a:rPr lang="en-US" altLang="zh-CN" sz="24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p:txBody>
      </p:sp>
      <p:sp>
        <p:nvSpPr>
          <p:cNvPr id="14344" name="文本框 14343"/>
          <p:cNvSpPr txBox="1">
            <a:spLocks noChangeArrowheads="1"/>
          </p:cNvSpPr>
          <p:nvPr/>
        </p:nvSpPr>
        <p:spPr bwMode="auto">
          <a:xfrm>
            <a:off x="5992495" y="790575"/>
            <a:ext cx="675005" cy="392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Arial" panose="020B0604020202020204" pitchFamily="34" charset="0"/>
                <a:ea typeface="微软雅黑" panose="020B0503020204020204" pitchFamily="34" charset="-122"/>
              </a:rPr>
              <a:t>崇高的爱国主义精神</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fade">
                                      <p:cBhvr>
                                        <p:cTn id="7" dur="800" decel="100000"/>
                                        <p:tgtEl>
                                          <p:spTgt spid="11265"/>
                                        </p:tgtEl>
                                      </p:cBhvr>
                                    </p:animEffect>
                                    <p:anim calcmode="lin" valueType="num">
                                      <p:cBhvr>
                                        <p:cTn id="8" dur="800" decel="100000" fill="hold"/>
                                        <p:tgtEl>
                                          <p:spTgt spid="11265"/>
                                        </p:tgtEl>
                                        <p:attrNameLst>
                                          <p:attrName>style.rotation</p:attrName>
                                        </p:attrNameLst>
                                      </p:cBhvr>
                                      <p:tavLst>
                                        <p:tav tm="0">
                                          <p:val>
                                            <p:fltVal val="-90"/>
                                          </p:val>
                                        </p:tav>
                                        <p:tav tm="100000">
                                          <p:val>
                                            <p:fltVal val="0"/>
                                          </p:val>
                                        </p:tav>
                                      </p:tavLst>
                                    </p:anim>
                                    <p:anim calcmode="lin" valueType="num">
                                      <p:cBhvr>
                                        <p:cTn id="9" dur="800" decel="100000" fill="hold"/>
                                        <p:tgtEl>
                                          <p:spTgt spid="11265"/>
                                        </p:tgtEl>
                                        <p:attrNameLst>
                                          <p:attrName>ppt_x</p:attrName>
                                        </p:attrNameLst>
                                      </p:cBhvr>
                                      <p:tavLst>
                                        <p:tav tm="0">
                                          <p:val>
                                            <p:strVal val="#ppt_x+0.4"/>
                                          </p:val>
                                        </p:tav>
                                        <p:tav tm="100000">
                                          <p:val>
                                            <p:strVal val="#ppt_x-0.05"/>
                                          </p:val>
                                        </p:tav>
                                      </p:tavLst>
                                    </p:anim>
                                    <p:anim calcmode="lin" valueType="num">
                                      <p:cBhvr>
                                        <p:cTn id="10" dur="800" decel="100000" fill="hold"/>
                                        <p:tgtEl>
                                          <p:spTgt spid="1126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26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265"/>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fade">
                                      <p:cBhvr>
                                        <p:cTn id="15" dur="800" decel="100000"/>
                                        <p:tgtEl>
                                          <p:spTgt spid="11268"/>
                                        </p:tgtEl>
                                      </p:cBhvr>
                                    </p:animEffect>
                                    <p:anim calcmode="lin" valueType="num">
                                      <p:cBhvr>
                                        <p:cTn id="16" dur="800" decel="100000" fill="hold"/>
                                        <p:tgtEl>
                                          <p:spTgt spid="11268"/>
                                        </p:tgtEl>
                                        <p:attrNameLst>
                                          <p:attrName>style.rotation</p:attrName>
                                        </p:attrNameLst>
                                      </p:cBhvr>
                                      <p:tavLst>
                                        <p:tav tm="0">
                                          <p:val>
                                            <p:fltVal val="-90"/>
                                          </p:val>
                                        </p:tav>
                                        <p:tav tm="100000">
                                          <p:val>
                                            <p:fltVal val="0"/>
                                          </p:val>
                                        </p:tav>
                                      </p:tavLst>
                                    </p:anim>
                                    <p:anim calcmode="lin" valueType="num">
                                      <p:cBhvr>
                                        <p:cTn id="17" dur="800" decel="100000" fill="hold"/>
                                        <p:tgtEl>
                                          <p:spTgt spid="11268"/>
                                        </p:tgtEl>
                                        <p:attrNameLst>
                                          <p:attrName>ppt_x</p:attrName>
                                        </p:attrNameLst>
                                      </p:cBhvr>
                                      <p:tavLst>
                                        <p:tav tm="0">
                                          <p:val>
                                            <p:strVal val="#ppt_x+0.4"/>
                                          </p:val>
                                        </p:tav>
                                        <p:tav tm="100000">
                                          <p:val>
                                            <p:strVal val="#ppt_x-0.05"/>
                                          </p:val>
                                        </p:tav>
                                      </p:tavLst>
                                    </p:anim>
                                    <p:anim calcmode="lin" valueType="num">
                                      <p:cBhvr>
                                        <p:cTn id="18" dur="800" decel="100000" fill="hold"/>
                                        <p:tgtEl>
                                          <p:spTgt spid="11268"/>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1268"/>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1268"/>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grpId="1" nodeType="clickEffect">
                                  <p:stCondLst>
                                    <p:cond delay="0"/>
                                  </p:stCondLst>
                                  <p:childTnLst>
                                    <p:set>
                                      <p:cBhvr>
                                        <p:cTn id="24" dur="1" fill="hold">
                                          <p:stCondLst>
                                            <p:cond delay="0"/>
                                          </p:stCondLst>
                                        </p:cTn>
                                        <p:tgtEl>
                                          <p:spTgt spid="11268"/>
                                        </p:tgtEl>
                                        <p:attrNameLst>
                                          <p:attrName>style.visibility</p:attrName>
                                        </p:attrNameLst>
                                      </p:cBhvr>
                                      <p:to>
                                        <p:strVal val="visible"/>
                                      </p:to>
                                    </p:set>
                                    <p:animEffect transition="in" filter="fade">
                                      <p:cBhvr>
                                        <p:cTn id="25" dur="800" decel="100000"/>
                                        <p:tgtEl>
                                          <p:spTgt spid="11268"/>
                                        </p:tgtEl>
                                      </p:cBhvr>
                                    </p:animEffect>
                                    <p:anim calcmode="lin" valueType="num">
                                      <p:cBhvr>
                                        <p:cTn id="26" dur="800" decel="100000" fill="hold"/>
                                        <p:tgtEl>
                                          <p:spTgt spid="11268"/>
                                        </p:tgtEl>
                                        <p:attrNameLst>
                                          <p:attrName>style.rotation</p:attrName>
                                        </p:attrNameLst>
                                      </p:cBhvr>
                                      <p:tavLst>
                                        <p:tav tm="0">
                                          <p:val>
                                            <p:fltVal val="-90"/>
                                          </p:val>
                                        </p:tav>
                                        <p:tav tm="100000">
                                          <p:val>
                                            <p:fltVal val="0"/>
                                          </p:val>
                                        </p:tav>
                                      </p:tavLst>
                                    </p:anim>
                                    <p:anim calcmode="lin" valueType="num">
                                      <p:cBhvr>
                                        <p:cTn id="27" dur="800" decel="100000" fill="hold"/>
                                        <p:tgtEl>
                                          <p:spTgt spid="11268"/>
                                        </p:tgtEl>
                                        <p:attrNameLst>
                                          <p:attrName>ppt_x</p:attrName>
                                        </p:attrNameLst>
                                      </p:cBhvr>
                                      <p:tavLst>
                                        <p:tav tm="0">
                                          <p:val>
                                            <p:strVal val="#ppt_x+0.4"/>
                                          </p:val>
                                        </p:tav>
                                        <p:tav tm="100000">
                                          <p:val>
                                            <p:strVal val="#ppt_x-0.05"/>
                                          </p:val>
                                        </p:tav>
                                      </p:tavLst>
                                    </p:anim>
                                    <p:anim calcmode="lin" valueType="num">
                                      <p:cBhvr>
                                        <p:cTn id="28" dur="800" decel="100000" fill="hold"/>
                                        <p:tgtEl>
                                          <p:spTgt spid="11268"/>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1268"/>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1268"/>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1269"/>
                                        </p:tgtEl>
                                        <p:attrNameLst>
                                          <p:attrName>style.visibility</p:attrName>
                                        </p:attrNameLst>
                                      </p:cBhvr>
                                      <p:to>
                                        <p:strVal val="visible"/>
                                      </p:to>
                                    </p:set>
                                    <p:animEffect transition="in" filter="fade">
                                      <p:cBhvr>
                                        <p:cTn id="33" dur="800" decel="100000"/>
                                        <p:tgtEl>
                                          <p:spTgt spid="11269"/>
                                        </p:tgtEl>
                                      </p:cBhvr>
                                    </p:animEffect>
                                    <p:anim calcmode="lin" valueType="num">
                                      <p:cBhvr>
                                        <p:cTn id="34" dur="800" decel="100000" fill="hold"/>
                                        <p:tgtEl>
                                          <p:spTgt spid="11269"/>
                                        </p:tgtEl>
                                        <p:attrNameLst>
                                          <p:attrName>style.rotation</p:attrName>
                                        </p:attrNameLst>
                                      </p:cBhvr>
                                      <p:tavLst>
                                        <p:tav tm="0">
                                          <p:val>
                                            <p:fltVal val="-90"/>
                                          </p:val>
                                        </p:tav>
                                        <p:tav tm="100000">
                                          <p:val>
                                            <p:fltVal val="0"/>
                                          </p:val>
                                        </p:tav>
                                      </p:tavLst>
                                    </p:anim>
                                    <p:anim calcmode="lin" valueType="num">
                                      <p:cBhvr>
                                        <p:cTn id="35" dur="800" decel="100000" fill="hold"/>
                                        <p:tgtEl>
                                          <p:spTgt spid="11269"/>
                                        </p:tgtEl>
                                        <p:attrNameLst>
                                          <p:attrName>ppt_x</p:attrName>
                                        </p:attrNameLst>
                                      </p:cBhvr>
                                      <p:tavLst>
                                        <p:tav tm="0">
                                          <p:val>
                                            <p:strVal val="#ppt_x+0.4"/>
                                          </p:val>
                                        </p:tav>
                                        <p:tav tm="100000">
                                          <p:val>
                                            <p:strVal val="#ppt_x-0.05"/>
                                          </p:val>
                                        </p:tav>
                                      </p:tavLst>
                                    </p:anim>
                                    <p:anim calcmode="lin" valueType="num">
                                      <p:cBhvr>
                                        <p:cTn id="36" dur="800" decel="100000" fill="hold"/>
                                        <p:tgtEl>
                                          <p:spTgt spid="11269"/>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1269"/>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1269"/>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11266"/>
                                        </p:tgtEl>
                                        <p:attrNameLst>
                                          <p:attrName>style.visibility</p:attrName>
                                        </p:attrNameLst>
                                      </p:cBhvr>
                                      <p:to>
                                        <p:strVal val="visible"/>
                                      </p:to>
                                    </p:set>
                                    <p:animEffect transition="in" filter="fade">
                                      <p:cBhvr>
                                        <p:cTn id="43" dur="800" decel="100000"/>
                                        <p:tgtEl>
                                          <p:spTgt spid="11266"/>
                                        </p:tgtEl>
                                      </p:cBhvr>
                                    </p:animEffect>
                                    <p:anim calcmode="lin" valueType="num">
                                      <p:cBhvr>
                                        <p:cTn id="44" dur="800" decel="100000" fill="hold"/>
                                        <p:tgtEl>
                                          <p:spTgt spid="11266"/>
                                        </p:tgtEl>
                                        <p:attrNameLst>
                                          <p:attrName>style.rotation</p:attrName>
                                        </p:attrNameLst>
                                      </p:cBhvr>
                                      <p:tavLst>
                                        <p:tav tm="0">
                                          <p:val>
                                            <p:fltVal val="-90"/>
                                          </p:val>
                                        </p:tav>
                                        <p:tav tm="100000">
                                          <p:val>
                                            <p:fltVal val="0"/>
                                          </p:val>
                                        </p:tav>
                                      </p:tavLst>
                                    </p:anim>
                                    <p:anim calcmode="lin" valueType="num">
                                      <p:cBhvr>
                                        <p:cTn id="45" dur="800" decel="100000" fill="hold"/>
                                        <p:tgtEl>
                                          <p:spTgt spid="11266"/>
                                        </p:tgtEl>
                                        <p:attrNameLst>
                                          <p:attrName>ppt_x</p:attrName>
                                        </p:attrNameLst>
                                      </p:cBhvr>
                                      <p:tavLst>
                                        <p:tav tm="0">
                                          <p:val>
                                            <p:strVal val="#ppt_x+0.4"/>
                                          </p:val>
                                        </p:tav>
                                        <p:tav tm="100000">
                                          <p:val>
                                            <p:strVal val="#ppt_x-0.05"/>
                                          </p:val>
                                        </p:tav>
                                      </p:tavLst>
                                    </p:anim>
                                    <p:anim calcmode="lin" valueType="num">
                                      <p:cBhvr>
                                        <p:cTn id="46" dur="800" decel="100000" fill="hold"/>
                                        <p:tgtEl>
                                          <p:spTgt spid="11266"/>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1266"/>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1266"/>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11267"/>
                                        </p:tgtEl>
                                        <p:attrNameLst>
                                          <p:attrName>style.visibility</p:attrName>
                                        </p:attrNameLst>
                                      </p:cBhvr>
                                      <p:to>
                                        <p:strVal val="visible"/>
                                      </p:to>
                                    </p:set>
                                    <p:animEffect transition="in" filter="fade">
                                      <p:cBhvr>
                                        <p:cTn id="51" dur="800" decel="100000"/>
                                        <p:tgtEl>
                                          <p:spTgt spid="11267"/>
                                        </p:tgtEl>
                                      </p:cBhvr>
                                    </p:animEffect>
                                    <p:anim calcmode="lin" valueType="num">
                                      <p:cBhvr>
                                        <p:cTn id="52" dur="800" decel="100000" fill="hold"/>
                                        <p:tgtEl>
                                          <p:spTgt spid="11267"/>
                                        </p:tgtEl>
                                        <p:attrNameLst>
                                          <p:attrName>style.rotation</p:attrName>
                                        </p:attrNameLst>
                                      </p:cBhvr>
                                      <p:tavLst>
                                        <p:tav tm="0">
                                          <p:val>
                                            <p:fltVal val="-90"/>
                                          </p:val>
                                        </p:tav>
                                        <p:tav tm="100000">
                                          <p:val>
                                            <p:fltVal val="0"/>
                                          </p:val>
                                        </p:tav>
                                      </p:tavLst>
                                    </p:anim>
                                    <p:anim calcmode="lin" valueType="num">
                                      <p:cBhvr>
                                        <p:cTn id="53" dur="800" decel="100000" fill="hold"/>
                                        <p:tgtEl>
                                          <p:spTgt spid="11267"/>
                                        </p:tgtEl>
                                        <p:attrNameLst>
                                          <p:attrName>ppt_x</p:attrName>
                                        </p:attrNameLst>
                                      </p:cBhvr>
                                      <p:tavLst>
                                        <p:tav tm="0">
                                          <p:val>
                                            <p:strVal val="#ppt_x+0.4"/>
                                          </p:val>
                                        </p:tav>
                                        <p:tav tm="100000">
                                          <p:val>
                                            <p:strVal val="#ppt_x-0.05"/>
                                          </p:val>
                                        </p:tav>
                                      </p:tavLst>
                                    </p:anim>
                                    <p:anim calcmode="lin" valueType="num">
                                      <p:cBhvr>
                                        <p:cTn id="54" dur="800" decel="100000" fill="hold"/>
                                        <p:tgtEl>
                                          <p:spTgt spid="11267"/>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11267"/>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11267"/>
                                        </p:tgtEl>
                                        <p:attrNameLst>
                                          <p:attrName>ppt_y</p:attrName>
                                        </p:attrNameLst>
                                      </p:cBhvr>
                                      <p:tavLst>
                                        <p:tav tm="0">
                                          <p:val>
                                            <p:strVal val="#ppt_y+0.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0" presetClass="entr" presetSubtype="0" fill="hold" grpId="1" nodeType="clickEffect">
                                  <p:stCondLst>
                                    <p:cond delay="0"/>
                                  </p:stCondLst>
                                  <p:childTnLst>
                                    <p:set>
                                      <p:cBhvr>
                                        <p:cTn id="60" dur="1" fill="hold">
                                          <p:stCondLst>
                                            <p:cond delay="0"/>
                                          </p:stCondLst>
                                        </p:cTn>
                                        <p:tgtEl>
                                          <p:spTgt spid="11267"/>
                                        </p:tgtEl>
                                        <p:attrNameLst>
                                          <p:attrName>style.visibility</p:attrName>
                                        </p:attrNameLst>
                                      </p:cBhvr>
                                      <p:to>
                                        <p:strVal val="visible"/>
                                      </p:to>
                                    </p:set>
                                    <p:animEffect transition="in" filter="fade">
                                      <p:cBhvr>
                                        <p:cTn id="61" dur="800" decel="100000"/>
                                        <p:tgtEl>
                                          <p:spTgt spid="11267"/>
                                        </p:tgtEl>
                                      </p:cBhvr>
                                    </p:animEffect>
                                    <p:anim calcmode="lin" valueType="num">
                                      <p:cBhvr>
                                        <p:cTn id="62" dur="800" decel="100000" fill="hold"/>
                                        <p:tgtEl>
                                          <p:spTgt spid="11267"/>
                                        </p:tgtEl>
                                        <p:attrNameLst>
                                          <p:attrName>style.rotation</p:attrName>
                                        </p:attrNameLst>
                                      </p:cBhvr>
                                      <p:tavLst>
                                        <p:tav tm="0">
                                          <p:val>
                                            <p:fltVal val="-90"/>
                                          </p:val>
                                        </p:tav>
                                        <p:tav tm="100000">
                                          <p:val>
                                            <p:fltVal val="0"/>
                                          </p:val>
                                        </p:tav>
                                      </p:tavLst>
                                    </p:anim>
                                    <p:anim calcmode="lin" valueType="num">
                                      <p:cBhvr>
                                        <p:cTn id="63" dur="800" decel="100000" fill="hold"/>
                                        <p:tgtEl>
                                          <p:spTgt spid="11267"/>
                                        </p:tgtEl>
                                        <p:attrNameLst>
                                          <p:attrName>ppt_x</p:attrName>
                                        </p:attrNameLst>
                                      </p:cBhvr>
                                      <p:tavLst>
                                        <p:tav tm="0">
                                          <p:val>
                                            <p:strVal val="#ppt_x+0.4"/>
                                          </p:val>
                                        </p:tav>
                                        <p:tav tm="100000">
                                          <p:val>
                                            <p:strVal val="#ppt_x-0.05"/>
                                          </p:val>
                                        </p:tav>
                                      </p:tavLst>
                                    </p:anim>
                                    <p:anim calcmode="lin" valueType="num">
                                      <p:cBhvr>
                                        <p:cTn id="64" dur="800" decel="100000" fill="hold"/>
                                        <p:tgtEl>
                                          <p:spTgt spid="11267"/>
                                        </p:tgtEl>
                                        <p:attrNameLst>
                                          <p:attrName>ppt_y</p:attrName>
                                        </p:attrNameLst>
                                      </p:cBhvr>
                                      <p:tavLst>
                                        <p:tav tm="0">
                                          <p:val>
                                            <p:strVal val="#ppt_y-0.4"/>
                                          </p:val>
                                        </p:tav>
                                        <p:tav tm="100000">
                                          <p:val>
                                            <p:strVal val="#ppt_y+0.1"/>
                                          </p:val>
                                        </p:tav>
                                      </p:tavLst>
                                    </p:anim>
                                    <p:anim calcmode="lin" valueType="num">
                                      <p:cBhvr>
                                        <p:cTn id="65" dur="200" accel="100000" fill="hold">
                                          <p:stCondLst>
                                            <p:cond delay="800"/>
                                          </p:stCondLst>
                                        </p:cTn>
                                        <p:tgtEl>
                                          <p:spTgt spid="11267"/>
                                        </p:tgtEl>
                                        <p:attrNameLst>
                                          <p:attrName>ppt_x</p:attrName>
                                        </p:attrNameLst>
                                      </p:cBhvr>
                                      <p:tavLst>
                                        <p:tav tm="0">
                                          <p:val>
                                            <p:strVal val="#ppt_x-0.05"/>
                                          </p:val>
                                        </p:tav>
                                        <p:tav tm="100000">
                                          <p:val>
                                            <p:strVal val="#ppt_x"/>
                                          </p:val>
                                        </p:tav>
                                      </p:tavLst>
                                    </p:anim>
                                    <p:anim calcmode="lin" valueType="num">
                                      <p:cBhvr>
                                        <p:cTn id="66" dur="200" accel="100000" fill="hold">
                                          <p:stCondLst>
                                            <p:cond delay="800"/>
                                          </p:stCondLst>
                                        </p:cTn>
                                        <p:tgtEl>
                                          <p:spTgt spid="11267"/>
                                        </p:tgtEl>
                                        <p:attrNameLst>
                                          <p:attrName>ppt_y</p:attrName>
                                        </p:attrNameLst>
                                      </p:cBhvr>
                                      <p:tavLst>
                                        <p:tav tm="0">
                                          <p:val>
                                            <p:strVal val="#ppt_y+0.1"/>
                                          </p:val>
                                        </p:tav>
                                        <p:tav tm="100000">
                                          <p:val>
                                            <p:strVal val="#ppt_y"/>
                                          </p:val>
                                        </p:tav>
                                      </p:tavLst>
                                    </p:anim>
                                  </p:childTnLst>
                                </p:cTn>
                              </p:par>
                              <p:par>
                                <p:cTn id="67" presetID="30" presetClass="entr" presetSubtype="0" fill="hold" grpId="0" nodeType="withEffect">
                                  <p:stCondLst>
                                    <p:cond delay="0"/>
                                  </p:stCondLst>
                                  <p:childTnLst>
                                    <p:set>
                                      <p:cBhvr>
                                        <p:cTn id="68" dur="1" fill="hold">
                                          <p:stCondLst>
                                            <p:cond delay="0"/>
                                          </p:stCondLst>
                                        </p:cTn>
                                        <p:tgtEl>
                                          <p:spTgt spid="11270"/>
                                        </p:tgtEl>
                                        <p:attrNameLst>
                                          <p:attrName>style.visibility</p:attrName>
                                        </p:attrNameLst>
                                      </p:cBhvr>
                                      <p:to>
                                        <p:strVal val="visible"/>
                                      </p:to>
                                    </p:set>
                                    <p:animEffect transition="in" filter="fade">
                                      <p:cBhvr>
                                        <p:cTn id="69" dur="800" decel="100000"/>
                                        <p:tgtEl>
                                          <p:spTgt spid="11270"/>
                                        </p:tgtEl>
                                      </p:cBhvr>
                                    </p:animEffect>
                                    <p:anim calcmode="lin" valueType="num">
                                      <p:cBhvr>
                                        <p:cTn id="70" dur="800" decel="100000" fill="hold"/>
                                        <p:tgtEl>
                                          <p:spTgt spid="11270"/>
                                        </p:tgtEl>
                                        <p:attrNameLst>
                                          <p:attrName>style.rotation</p:attrName>
                                        </p:attrNameLst>
                                      </p:cBhvr>
                                      <p:tavLst>
                                        <p:tav tm="0">
                                          <p:val>
                                            <p:fltVal val="-90"/>
                                          </p:val>
                                        </p:tav>
                                        <p:tav tm="100000">
                                          <p:val>
                                            <p:fltVal val="0"/>
                                          </p:val>
                                        </p:tav>
                                      </p:tavLst>
                                    </p:anim>
                                    <p:anim calcmode="lin" valueType="num">
                                      <p:cBhvr>
                                        <p:cTn id="71" dur="800" decel="100000" fill="hold"/>
                                        <p:tgtEl>
                                          <p:spTgt spid="11270"/>
                                        </p:tgtEl>
                                        <p:attrNameLst>
                                          <p:attrName>ppt_x</p:attrName>
                                        </p:attrNameLst>
                                      </p:cBhvr>
                                      <p:tavLst>
                                        <p:tav tm="0">
                                          <p:val>
                                            <p:strVal val="#ppt_x+0.4"/>
                                          </p:val>
                                        </p:tav>
                                        <p:tav tm="100000">
                                          <p:val>
                                            <p:strVal val="#ppt_x-0.05"/>
                                          </p:val>
                                        </p:tav>
                                      </p:tavLst>
                                    </p:anim>
                                    <p:anim calcmode="lin" valueType="num">
                                      <p:cBhvr>
                                        <p:cTn id="72" dur="800" decel="100000" fill="hold"/>
                                        <p:tgtEl>
                                          <p:spTgt spid="11270"/>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11270"/>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11270"/>
                                        </p:tgtEl>
                                        <p:attrNameLst>
                                          <p:attrName>ppt_y</p:attrName>
                                        </p:attrNameLst>
                                      </p:cBhvr>
                                      <p:tavLst>
                                        <p:tav tm="0">
                                          <p:val>
                                            <p:strVal val="#ppt_y+0.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4344"/>
                                        </p:tgtEl>
                                        <p:attrNameLst>
                                          <p:attrName>style.visibility</p:attrName>
                                        </p:attrNameLst>
                                      </p:cBhvr>
                                      <p:to>
                                        <p:strVal val="visible"/>
                                      </p:to>
                                    </p:set>
                                    <p:anim calcmode="lin" valueType="num">
                                      <p:cBhvr>
                                        <p:cTn id="79" dur="2000" fill="hold"/>
                                        <p:tgtEl>
                                          <p:spTgt spid="14344"/>
                                        </p:tgtEl>
                                        <p:attrNameLst>
                                          <p:attrName>ppt_w</p:attrName>
                                        </p:attrNameLst>
                                      </p:cBhvr>
                                      <p:tavLst>
                                        <p:tav tm="0">
                                          <p:val>
                                            <p:fltVal val="0"/>
                                          </p:val>
                                        </p:tav>
                                        <p:tav tm="100000">
                                          <p:val>
                                            <p:strVal val="#ppt_w"/>
                                          </p:val>
                                        </p:tav>
                                      </p:tavLst>
                                    </p:anim>
                                    <p:anim calcmode="lin" valueType="num">
                                      <p:cBhvr>
                                        <p:cTn id="80" dur="2000" fill="hold"/>
                                        <p:tgtEl>
                                          <p:spTgt spid="14344"/>
                                        </p:tgtEl>
                                        <p:attrNameLst>
                                          <p:attrName>ppt_h</p:attrName>
                                        </p:attrNameLst>
                                      </p:cBhvr>
                                      <p:tavLst>
                                        <p:tav tm="0">
                                          <p:val>
                                            <p:fltVal val="0"/>
                                          </p:val>
                                        </p:tav>
                                        <p:tav tm="100000">
                                          <p:val>
                                            <p:strVal val="#ppt_h"/>
                                          </p:val>
                                        </p:tav>
                                      </p:tavLst>
                                    </p:anim>
                                    <p:animEffect transition="in" filter="fade">
                                      <p:cBhvr>
                                        <p:cTn id="81" dur="2000"/>
                                        <p:tgtEl>
                                          <p:spTgt spid="143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7" grpId="1"/>
      <p:bldP spid="11268" grpId="0"/>
      <p:bldP spid="11268" grpId="1"/>
      <p:bldP spid="11269" grpId="0" bldLvl="0" animBg="1"/>
      <p:bldP spid="11270" grpId="0" bldLvl="0" animBg="1"/>
      <p:bldP spid="1434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矩形 7197"/>
          <p:cNvSpPr>
            <a:spLocks noChangeArrowheads="1"/>
          </p:cNvSpPr>
          <p:nvPr/>
        </p:nvSpPr>
        <p:spPr bwMode="auto">
          <a:xfrm>
            <a:off x="1774825" y="314325"/>
            <a:ext cx="48013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二、第二次国共合作</a:t>
            </a:r>
          </a:p>
        </p:txBody>
      </p:sp>
      <p:sp>
        <p:nvSpPr>
          <p:cNvPr id="17410" name="矩形 7174"/>
          <p:cNvSpPr>
            <a:spLocks noChangeArrowheads="1"/>
          </p:cNvSpPr>
          <p:nvPr/>
        </p:nvSpPr>
        <p:spPr bwMode="auto">
          <a:xfrm>
            <a:off x="1804894" y="1333853"/>
            <a:ext cx="2366963"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抗战宣言</a:t>
            </a:r>
          </a:p>
        </p:txBody>
      </p:sp>
      <p:pic>
        <p:nvPicPr>
          <p:cNvPr id="5" name="图片 15361" descr="图片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2213" y="1357313"/>
            <a:ext cx="1644650" cy="2027237"/>
          </a:xfrm>
          <a:prstGeom prst="rect">
            <a:avLst/>
          </a:prstGeom>
          <a:noFill/>
          <a:ln w="38100" cmpd="dbl">
            <a:solidFill>
              <a:srgbClr val="996600"/>
            </a:solidFill>
            <a:miter lim="800000"/>
            <a:headEnd/>
            <a:tailEnd/>
          </a:ln>
          <a:extLst>
            <a:ext uri="{909E8E84-426E-40DD-AFC4-6F175D3DCCD1}">
              <a14:hiddenFill xmlns:a14="http://schemas.microsoft.com/office/drawing/2010/main">
                <a:solidFill>
                  <a:srgbClr val="FFFFFF"/>
                </a:solidFill>
              </a14:hiddenFill>
            </a:ext>
          </a:extLst>
        </p:spPr>
      </p:pic>
      <p:sp>
        <p:nvSpPr>
          <p:cNvPr id="6" name="文本框 15362"/>
          <p:cNvSpPr txBox="1">
            <a:spLocks noChangeArrowheads="1"/>
          </p:cNvSpPr>
          <p:nvPr/>
        </p:nvSpPr>
        <p:spPr bwMode="auto">
          <a:xfrm>
            <a:off x="1643743" y="1822450"/>
            <a:ext cx="704782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    全中国的同胞们！平津危急！华北危急！中华民族危急！只有全民族实行抗战，才是我们的出路！</a:t>
            </a:r>
          </a:p>
          <a:p>
            <a:pPr algn="r">
              <a:lnSpc>
                <a:spcPct val="150000"/>
              </a:lnSpc>
              <a:spcBef>
                <a:spcPct val="50000"/>
              </a:spcBef>
            </a:pP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中国共产党为日军进攻卢沟桥通电</a:t>
            </a:r>
          </a:p>
        </p:txBody>
      </p:sp>
      <p:pic>
        <p:nvPicPr>
          <p:cNvPr id="7" name="图片 15363" descr="10DA09~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12213" y="4098116"/>
            <a:ext cx="1797050" cy="1874837"/>
          </a:xfrm>
          <a:prstGeom prst="rect">
            <a:avLst/>
          </a:prstGeom>
          <a:noFill/>
          <a:ln w="38100" cmpd="dbl">
            <a:solidFill>
              <a:srgbClr val="333333"/>
            </a:solidFill>
            <a:miter lim="800000"/>
            <a:headEnd/>
            <a:tailEnd/>
          </a:ln>
          <a:extLst>
            <a:ext uri="{909E8E84-426E-40DD-AFC4-6F175D3DCCD1}">
              <a14:hiddenFill xmlns:a14="http://schemas.microsoft.com/office/drawing/2010/main">
                <a:solidFill>
                  <a:srgbClr val="FFFFFF"/>
                </a:solidFill>
              </a14:hiddenFill>
            </a:ext>
          </a:extLst>
        </p:spPr>
      </p:pic>
      <p:sp>
        <p:nvSpPr>
          <p:cNvPr id="8" name="文本框 15364"/>
          <p:cNvSpPr txBox="1">
            <a:spLocks noChangeArrowheads="1"/>
          </p:cNvSpPr>
          <p:nvPr/>
        </p:nvSpPr>
        <p:spPr bwMode="auto">
          <a:xfrm>
            <a:off x="1643655" y="3789040"/>
            <a:ext cx="699552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    如果战端一开，那就是地无分南北，年无分老幼，无论何人，皆有守土抗战之责，皆应抱定牺牲一切之决心。</a:t>
            </a:r>
          </a:p>
          <a:p>
            <a:pPr algn="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          </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蒋介石 “最后关头”演说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800" decel="100000"/>
                                        <p:tgtEl>
                                          <p:spTgt spid="5"/>
                                        </p:tgtEl>
                                      </p:cBhvr>
                                    </p:animEffect>
                                    <p:anim calcmode="lin" valueType="num">
                                      <p:cBhvr>
                                        <p:cTn id="18" dur="800" decel="100000" fill="hold"/>
                                        <p:tgtEl>
                                          <p:spTgt spid="5"/>
                                        </p:tgtEl>
                                        <p:attrNameLst>
                                          <p:attrName>style.rotation</p:attrName>
                                        </p:attrNameLst>
                                      </p:cBhvr>
                                      <p:tavLst>
                                        <p:tav tm="0">
                                          <p:val>
                                            <p:fltVal val="-90"/>
                                          </p:val>
                                        </p:tav>
                                        <p:tav tm="100000">
                                          <p:val>
                                            <p:fltVal val="0"/>
                                          </p:val>
                                        </p:tav>
                                      </p:tavLst>
                                    </p:anim>
                                    <p:anim calcmode="lin" valueType="num">
                                      <p:cBhvr>
                                        <p:cTn id="19" dur="800" decel="100000" fill="hold"/>
                                        <p:tgtEl>
                                          <p:spTgt spid="5"/>
                                        </p:tgtEl>
                                        <p:attrNameLst>
                                          <p:attrName>ppt_x</p:attrName>
                                        </p:attrNameLst>
                                      </p:cBhvr>
                                      <p:tavLst>
                                        <p:tav tm="0">
                                          <p:val>
                                            <p:strVal val="#ppt_x+0.4"/>
                                          </p:val>
                                        </p:tav>
                                        <p:tav tm="100000">
                                          <p:val>
                                            <p:strVal val="#ppt_x-0.05"/>
                                          </p:val>
                                        </p:tav>
                                      </p:tavLst>
                                    </p:anim>
                                    <p:anim calcmode="lin" valueType="num">
                                      <p:cBhvr>
                                        <p:cTn id="20" dur="800" decel="100000" fill="hold"/>
                                        <p:tgtEl>
                                          <p:spTgt spid="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8"/>
                                        </p:tgtEl>
                                        <p:attrNameLst>
                                          <p:attrName>style.visibility</p:attrName>
                                        </p:attrNameLst>
                                      </p:cBhvr>
                                      <p:to>
                                        <p:strVal val="visible"/>
                                      </p:to>
                                    </p:set>
                                    <p:anim calcmode="discrete" valueType="clr">
                                      <p:cBhvr override="childStyle">
                                        <p:cTn id="27"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8"/>
                                        </p:tgtEl>
                                        <p:attrNameLst>
                                          <p:attrName>fillcolor</p:attrName>
                                        </p:attrNameLst>
                                      </p:cBhvr>
                                      <p:tavLst>
                                        <p:tav tm="0">
                                          <p:val>
                                            <p:clrVal>
                                              <a:schemeClr val="accent2"/>
                                            </p:clrVal>
                                          </p:val>
                                        </p:tav>
                                        <p:tav tm="50000">
                                          <p:val>
                                            <p:clrVal>
                                              <a:schemeClr val="hlink"/>
                                            </p:clrVal>
                                          </p:val>
                                        </p:tav>
                                      </p:tavLst>
                                    </p:anim>
                                    <p:set>
                                      <p:cBhvr>
                                        <p:cTn id="29" dur="80"/>
                                        <p:tgtEl>
                                          <p:spTgt spid="8"/>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30"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800" decel="100000"/>
                                        <p:tgtEl>
                                          <p:spTgt spid="7"/>
                                        </p:tgtEl>
                                      </p:cBhvr>
                                    </p:animEffect>
                                    <p:anim calcmode="lin" valueType="num">
                                      <p:cBhvr>
                                        <p:cTn id="35" dur="800" decel="100000" fill="hold"/>
                                        <p:tgtEl>
                                          <p:spTgt spid="7"/>
                                        </p:tgtEl>
                                        <p:attrNameLst>
                                          <p:attrName>style.rotation</p:attrName>
                                        </p:attrNameLst>
                                      </p:cBhvr>
                                      <p:tavLst>
                                        <p:tav tm="0">
                                          <p:val>
                                            <p:fltVal val="-90"/>
                                          </p:val>
                                        </p:tav>
                                        <p:tav tm="100000">
                                          <p:val>
                                            <p:fltVal val="0"/>
                                          </p:val>
                                        </p:tav>
                                      </p:tavLst>
                                    </p:anim>
                                    <p:anim calcmode="lin" valueType="num">
                                      <p:cBhvr>
                                        <p:cTn id="36" dur="800" decel="100000" fill="hold"/>
                                        <p:tgtEl>
                                          <p:spTgt spid="7"/>
                                        </p:tgtEl>
                                        <p:attrNameLst>
                                          <p:attrName>ppt_x</p:attrName>
                                        </p:attrNameLst>
                                      </p:cBhvr>
                                      <p:tavLst>
                                        <p:tav tm="0">
                                          <p:val>
                                            <p:strVal val="#ppt_x+0.4"/>
                                          </p:val>
                                        </p:tav>
                                        <p:tav tm="100000">
                                          <p:val>
                                            <p:strVal val="#ppt_x-0.05"/>
                                          </p:val>
                                        </p:tav>
                                      </p:tavLst>
                                    </p:anim>
                                    <p:anim calcmode="lin" valueType="num">
                                      <p:cBhvr>
                                        <p:cTn id="37" dur="800" decel="100000" fill="hold"/>
                                        <p:tgtEl>
                                          <p:spTgt spid="7"/>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1638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4936" y="548680"/>
            <a:ext cx="2720678" cy="3678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3314" name="Text Box 2"/>
          <p:cNvSpPr txBox="1">
            <a:spLocks noChangeArrowheads="1"/>
          </p:cNvSpPr>
          <p:nvPr/>
        </p:nvSpPr>
        <p:spPr bwMode="auto">
          <a:xfrm>
            <a:off x="1765300" y="4560888"/>
            <a:ext cx="8640763"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pitchFamily="34" charset="-122"/>
                <a:ea typeface="微软雅黑" panose="020B0503020204020204" pitchFamily="34" charset="-122"/>
              </a:rPr>
              <a:t>    日本发动全面侵华战争后，中国共产党和中国国民党加快了建立抗日民族统一战线的步伐。</a:t>
            </a:r>
          </a:p>
        </p:txBody>
      </p:sp>
      <p:pic>
        <p:nvPicPr>
          <p:cNvPr id="13315"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8" y="841941"/>
            <a:ext cx="4032446" cy="267490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800" decel="100000"/>
                                        <p:tgtEl>
                                          <p:spTgt spid="13315"/>
                                        </p:tgtEl>
                                      </p:cBhvr>
                                    </p:animEffect>
                                    <p:anim calcmode="lin" valueType="num">
                                      <p:cBhvr>
                                        <p:cTn id="8" dur="800" decel="100000" fill="hold"/>
                                        <p:tgtEl>
                                          <p:spTgt spid="13315"/>
                                        </p:tgtEl>
                                        <p:attrNameLst>
                                          <p:attrName>style.rotation</p:attrName>
                                        </p:attrNameLst>
                                      </p:cBhvr>
                                      <p:tavLst>
                                        <p:tav tm="0">
                                          <p:val>
                                            <p:fltVal val="-90"/>
                                          </p:val>
                                        </p:tav>
                                        <p:tav tm="100000">
                                          <p:val>
                                            <p:fltVal val="0"/>
                                          </p:val>
                                        </p:tav>
                                      </p:tavLst>
                                    </p:anim>
                                    <p:anim calcmode="lin" valueType="num">
                                      <p:cBhvr>
                                        <p:cTn id="9" dur="800" decel="100000" fill="hold"/>
                                        <p:tgtEl>
                                          <p:spTgt spid="13315"/>
                                        </p:tgtEl>
                                        <p:attrNameLst>
                                          <p:attrName>ppt_x</p:attrName>
                                        </p:attrNameLst>
                                      </p:cBhvr>
                                      <p:tavLst>
                                        <p:tav tm="0">
                                          <p:val>
                                            <p:strVal val="#ppt_x+0.4"/>
                                          </p:val>
                                        </p:tav>
                                        <p:tav tm="100000">
                                          <p:val>
                                            <p:strVal val="#ppt_x-0.05"/>
                                          </p:val>
                                        </p:tav>
                                      </p:tavLst>
                                    </p:anim>
                                    <p:anim calcmode="lin" valueType="num">
                                      <p:cBhvr>
                                        <p:cTn id="10" dur="800" decel="100000" fill="hold"/>
                                        <p:tgtEl>
                                          <p:spTgt spid="1331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331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331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3313"/>
                                        </p:tgtEl>
                                        <p:attrNameLst>
                                          <p:attrName>style.visibility</p:attrName>
                                        </p:attrNameLst>
                                      </p:cBhvr>
                                      <p:to>
                                        <p:strVal val="visible"/>
                                      </p:to>
                                    </p:set>
                                    <p:animEffect transition="in" filter="fade">
                                      <p:cBhvr>
                                        <p:cTn id="17" dur="800" decel="100000"/>
                                        <p:tgtEl>
                                          <p:spTgt spid="13313"/>
                                        </p:tgtEl>
                                      </p:cBhvr>
                                    </p:animEffect>
                                    <p:anim calcmode="lin" valueType="num">
                                      <p:cBhvr>
                                        <p:cTn id="18" dur="800" decel="100000" fill="hold"/>
                                        <p:tgtEl>
                                          <p:spTgt spid="13313"/>
                                        </p:tgtEl>
                                        <p:attrNameLst>
                                          <p:attrName>style.rotation</p:attrName>
                                        </p:attrNameLst>
                                      </p:cBhvr>
                                      <p:tavLst>
                                        <p:tav tm="0">
                                          <p:val>
                                            <p:fltVal val="-90"/>
                                          </p:val>
                                        </p:tav>
                                        <p:tav tm="100000">
                                          <p:val>
                                            <p:fltVal val="0"/>
                                          </p:val>
                                        </p:tav>
                                      </p:tavLst>
                                    </p:anim>
                                    <p:anim calcmode="lin" valueType="num">
                                      <p:cBhvr>
                                        <p:cTn id="19" dur="800" decel="100000" fill="hold"/>
                                        <p:tgtEl>
                                          <p:spTgt spid="13313"/>
                                        </p:tgtEl>
                                        <p:attrNameLst>
                                          <p:attrName>ppt_x</p:attrName>
                                        </p:attrNameLst>
                                      </p:cBhvr>
                                      <p:tavLst>
                                        <p:tav tm="0">
                                          <p:val>
                                            <p:strVal val="#ppt_x+0.4"/>
                                          </p:val>
                                        </p:tav>
                                        <p:tav tm="100000">
                                          <p:val>
                                            <p:strVal val="#ppt_x-0.05"/>
                                          </p:val>
                                        </p:tav>
                                      </p:tavLst>
                                    </p:anim>
                                    <p:anim calcmode="lin" valueType="num">
                                      <p:cBhvr>
                                        <p:cTn id="20" dur="800" decel="100000" fill="hold"/>
                                        <p:tgtEl>
                                          <p:spTgt spid="13313"/>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3313"/>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3313"/>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13314"/>
                                        </p:tgtEl>
                                        <p:attrNameLst>
                                          <p:attrName>style.visibility</p:attrName>
                                        </p:attrNameLst>
                                      </p:cBhvr>
                                      <p:to>
                                        <p:strVal val="visible"/>
                                      </p:to>
                                    </p:set>
                                    <p:animEffect transition="in" filter="fade">
                                      <p:cBhvr>
                                        <p:cTn id="27" dur="800" decel="100000"/>
                                        <p:tgtEl>
                                          <p:spTgt spid="13314"/>
                                        </p:tgtEl>
                                      </p:cBhvr>
                                    </p:animEffect>
                                    <p:anim calcmode="lin" valueType="num">
                                      <p:cBhvr>
                                        <p:cTn id="28" dur="800" decel="100000" fill="hold"/>
                                        <p:tgtEl>
                                          <p:spTgt spid="13314"/>
                                        </p:tgtEl>
                                        <p:attrNameLst>
                                          <p:attrName>style.rotation</p:attrName>
                                        </p:attrNameLst>
                                      </p:cBhvr>
                                      <p:tavLst>
                                        <p:tav tm="0">
                                          <p:val>
                                            <p:fltVal val="-90"/>
                                          </p:val>
                                        </p:tav>
                                        <p:tav tm="100000">
                                          <p:val>
                                            <p:fltVal val="0"/>
                                          </p:val>
                                        </p:tav>
                                      </p:tavLst>
                                    </p:anim>
                                    <p:anim calcmode="lin" valueType="num">
                                      <p:cBhvr>
                                        <p:cTn id="29" dur="800" decel="100000" fill="hold"/>
                                        <p:tgtEl>
                                          <p:spTgt spid="13314"/>
                                        </p:tgtEl>
                                        <p:attrNameLst>
                                          <p:attrName>ppt_x</p:attrName>
                                        </p:attrNameLst>
                                      </p:cBhvr>
                                      <p:tavLst>
                                        <p:tav tm="0">
                                          <p:val>
                                            <p:strVal val="#ppt_x+0.4"/>
                                          </p:val>
                                        </p:tav>
                                        <p:tav tm="100000">
                                          <p:val>
                                            <p:strVal val="#ppt_x-0.05"/>
                                          </p:val>
                                        </p:tav>
                                      </p:tavLst>
                                    </p:anim>
                                    <p:anim calcmode="lin" valueType="num">
                                      <p:cBhvr>
                                        <p:cTn id="30" dur="800" decel="100000" fill="hold"/>
                                        <p:tgtEl>
                                          <p:spTgt spid="1331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331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33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17410"/>
          <p:cNvSpPr txBox="1">
            <a:spLocks noChangeArrowheads="1"/>
          </p:cNvSpPr>
          <p:nvPr/>
        </p:nvSpPr>
        <p:spPr bwMode="auto">
          <a:xfrm>
            <a:off x="1800225" y="1198563"/>
            <a:ext cx="129698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Arial" panose="020B0604020202020204" pitchFamily="34" charset="0"/>
                <a:ea typeface="微软雅黑" panose="020B0503020204020204" pitchFamily="34" charset="-122"/>
              </a:rPr>
              <a:t>西北工农红军</a:t>
            </a:r>
          </a:p>
        </p:txBody>
      </p:sp>
      <p:sp>
        <p:nvSpPr>
          <p:cNvPr id="17412" name="文本框 17411"/>
          <p:cNvSpPr txBox="1">
            <a:spLocks noChangeArrowheads="1"/>
          </p:cNvSpPr>
          <p:nvPr/>
        </p:nvSpPr>
        <p:spPr bwMode="auto">
          <a:xfrm>
            <a:off x="3384550" y="1414463"/>
            <a:ext cx="1657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Arial" panose="020B0604020202020204" pitchFamily="34" charset="0"/>
                <a:ea typeface="微软雅黑" panose="020B0503020204020204" pitchFamily="34" charset="-122"/>
              </a:rPr>
              <a:t>八路军</a:t>
            </a:r>
          </a:p>
        </p:txBody>
      </p:sp>
      <p:sp>
        <p:nvSpPr>
          <p:cNvPr id="17413" name="文本框 17412"/>
          <p:cNvSpPr txBox="1">
            <a:spLocks noChangeArrowheads="1"/>
          </p:cNvSpPr>
          <p:nvPr/>
        </p:nvSpPr>
        <p:spPr bwMode="auto">
          <a:xfrm>
            <a:off x="4968875" y="1187450"/>
            <a:ext cx="33480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总  指  挥：朱   德</a:t>
            </a:r>
          </a:p>
        </p:txBody>
      </p:sp>
      <p:sp>
        <p:nvSpPr>
          <p:cNvPr id="17414" name="文本框 17413"/>
          <p:cNvSpPr txBox="1">
            <a:spLocks noChangeArrowheads="1"/>
          </p:cNvSpPr>
          <p:nvPr/>
        </p:nvSpPr>
        <p:spPr bwMode="auto">
          <a:xfrm>
            <a:off x="4968875" y="1677988"/>
            <a:ext cx="32623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副总指挥：彭德怀</a:t>
            </a:r>
          </a:p>
        </p:txBody>
      </p:sp>
      <p:sp>
        <p:nvSpPr>
          <p:cNvPr id="17415" name="直接连接符 17414"/>
          <p:cNvSpPr>
            <a:spLocks noChangeShapeType="1"/>
          </p:cNvSpPr>
          <p:nvPr/>
        </p:nvSpPr>
        <p:spPr bwMode="auto">
          <a:xfrm>
            <a:off x="2952750" y="1703388"/>
            <a:ext cx="720725"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b="1" dirty="0">
              <a:ea typeface="微软雅黑" panose="020B0503020204020204" pitchFamily="34" charset="-122"/>
            </a:endParaRPr>
          </a:p>
        </p:txBody>
      </p:sp>
      <p:pic>
        <p:nvPicPr>
          <p:cNvPr id="17416" name="图片 17415" descr="1328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025" y="911225"/>
            <a:ext cx="2089150"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文本框 17416"/>
          <p:cNvSpPr txBox="1">
            <a:spLocks noChangeArrowheads="1"/>
          </p:cNvSpPr>
          <p:nvPr/>
        </p:nvSpPr>
        <p:spPr bwMode="auto">
          <a:xfrm>
            <a:off x="1703388" y="2682875"/>
            <a:ext cx="1439862"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Arial" panose="020B0604020202020204" pitchFamily="34" charset="0"/>
                <a:ea typeface="微软雅黑" panose="020B0503020204020204" pitchFamily="34" charset="-122"/>
              </a:rPr>
              <a:t>南方八                省红军   游击队</a:t>
            </a:r>
          </a:p>
        </p:txBody>
      </p:sp>
      <p:sp>
        <p:nvSpPr>
          <p:cNvPr id="17418" name="文本框 17417"/>
          <p:cNvSpPr txBox="1">
            <a:spLocks noChangeArrowheads="1"/>
          </p:cNvSpPr>
          <p:nvPr/>
        </p:nvSpPr>
        <p:spPr bwMode="auto">
          <a:xfrm>
            <a:off x="3503613" y="3114675"/>
            <a:ext cx="1584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Arial" panose="020B0604020202020204" pitchFamily="34" charset="0"/>
                <a:ea typeface="微软雅黑" panose="020B0503020204020204" pitchFamily="34" charset="-122"/>
              </a:rPr>
              <a:t>新四军</a:t>
            </a:r>
          </a:p>
        </p:txBody>
      </p:sp>
      <p:sp>
        <p:nvSpPr>
          <p:cNvPr id="17419" name="文本框 17418"/>
          <p:cNvSpPr txBox="1">
            <a:spLocks noChangeArrowheads="1"/>
          </p:cNvSpPr>
          <p:nvPr/>
        </p:nvSpPr>
        <p:spPr bwMode="auto">
          <a:xfrm>
            <a:off x="5064125" y="2849563"/>
            <a:ext cx="27844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军    长 ：叶   挺</a:t>
            </a:r>
          </a:p>
        </p:txBody>
      </p:sp>
      <p:sp>
        <p:nvSpPr>
          <p:cNvPr id="17420" name="文本框 17419"/>
          <p:cNvSpPr txBox="1">
            <a:spLocks noChangeArrowheads="1"/>
          </p:cNvSpPr>
          <p:nvPr/>
        </p:nvSpPr>
        <p:spPr bwMode="auto">
          <a:xfrm>
            <a:off x="5064125" y="3425825"/>
            <a:ext cx="32527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副军长 ：项    英</a:t>
            </a:r>
          </a:p>
        </p:txBody>
      </p:sp>
      <p:sp>
        <p:nvSpPr>
          <p:cNvPr id="17421" name="直接连接符 17420"/>
          <p:cNvSpPr>
            <a:spLocks noChangeShapeType="1"/>
          </p:cNvSpPr>
          <p:nvPr/>
        </p:nvSpPr>
        <p:spPr bwMode="auto">
          <a:xfrm>
            <a:off x="3011488" y="3403600"/>
            <a:ext cx="720725"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b="1" dirty="0">
              <a:ea typeface="微软雅黑" panose="020B0503020204020204" pitchFamily="34" charset="-122"/>
            </a:endParaRPr>
          </a:p>
        </p:txBody>
      </p:sp>
      <p:pic>
        <p:nvPicPr>
          <p:cNvPr id="17422" name="图片 17421" descr="图片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1188" y="2682875"/>
            <a:ext cx="2160587" cy="141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4" name="左大括号 17423"/>
          <p:cNvSpPr/>
          <p:nvPr/>
        </p:nvSpPr>
        <p:spPr bwMode="auto">
          <a:xfrm>
            <a:off x="4752975" y="1270000"/>
            <a:ext cx="215900" cy="863600"/>
          </a:xfrm>
          <a:prstGeom prst="leftBrace">
            <a:avLst>
              <a:gd name="adj1" fmla="val 33259"/>
              <a:gd name="adj2" fmla="val 50000"/>
            </a:avLst>
          </a:prstGeom>
          <a:noFill/>
          <a:ln w="44450">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b="1" dirty="0">
              <a:latin typeface="Arial" panose="020B0604020202020204" pitchFamily="34" charset="0"/>
              <a:ea typeface="微软雅黑" panose="020B0503020204020204" pitchFamily="34" charset="-122"/>
            </a:endParaRPr>
          </a:p>
        </p:txBody>
      </p:sp>
      <p:sp>
        <p:nvSpPr>
          <p:cNvPr id="17425" name="左大括号 17424"/>
          <p:cNvSpPr/>
          <p:nvPr/>
        </p:nvSpPr>
        <p:spPr bwMode="auto">
          <a:xfrm>
            <a:off x="4799013" y="2970213"/>
            <a:ext cx="215900" cy="863600"/>
          </a:xfrm>
          <a:prstGeom prst="leftBrace">
            <a:avLst>
              <a:gd name="adj1" fmla="val 33259"/>
              <a:gd name="adj2" fmla="val 50000"/>
            </a:avLst>
          </a:prstGeom>
          <a:noFill/>
          <a:ln w="44450">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b="1" dirty="0">
              <a:latin typeface="Arial" panose="020B0604020202020204" pitchFamily="34" charset="0"/>
              <a:ea typeface="微软雅黑" panose="020B0503020204020204" pitchFamily="34" charset="-122"/>
            </a:endParaRPr>
          </a:p>
        </p:txBody>
      </p:sp>
      <p:sp>
        <p:nvSpPr>
          <p:cNvPr id="14353" name="文本框 17422"/>
          <p:cNvSpPr txBox="1">
            <a:spLocks noChangeArrowheads="1"/>
          </p:cNvSpPr>
          <p:nvPr/>
        </p:nvSpPr>
        <p:spPr bwMode="auto">
          <a:xfrm>
            <a:off x="1784350" y="4758575"/>
            <a:ext cx="86074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工农红军改编为八路军和新四军开赴抗日前线。</a:t>
            </a:r>
          </a:p>
        </p:txBody>
      </p:sp>
      <p:sp>
        <p:nvSpPr>
          <p:cNvPr id="20496" name="矩形 7174"/>
          <p:cNvSpPr>
            <a:spLocks noChangeArrowheads="1"/>
          </p:cNvSpPr>
          <p:nvPr/>
        </p:nvSpPr>
        <p:spPr bwMode="auto">
          <a:xfrm>
            <a:off x="1784350" y="360363"/>
            <a:ext cx="3567113"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工农红军的改编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ipe(left)">
                                      <p:cBhvr>
                                        <p:cTn id="7" dur="1000"/>
                                        <p:tgtEl>
                                          <p:spTgt spid="1741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7412"/>
                                        </p:tgtEl>
                                        <p:attrNameLst>
                                          <p:attrName>style.visibility</p:attrName>
                                        </p:attrNameLst>
                                      </p:cBhvr>
                                      <p:to>
                                        <p:strVal val="visible"/>
                                      </p:to>
                                    </p:set>
                                    <p:animEffect transition="in" filter="wipe(left)">
                                      <p:cBhvr>
                                        <p:cTn id="10" dur="1000"/>
                                        <p:tgtEl>
                                          <p:spTgt spid="17412"/>
                                        </p:tgtEl>
                                      </p:cBhvr>
                                    </p:animEffect>
                                  </p:childTnLst>
                                </p:cTn>
                              </p:par>
                              <p:par>
                                <p:cTn id="11" presetID="22" presetClass="entr" presetSubtype="8" fill="hold" nodeType="withEffect">
                                  <p:stCondLst>
                                    <p:cond delay="0"/>
                                  </p:stCondLst>
                                  <p:childTnLst>
                                    <p:set>
                                      <p:cBhvr>
                                        <p:cTn id="12" dur="1" fill="hold">
                                          <p:stCondLst>
                                            <p:cond delay="0"/>
                                          </p:stCondLst>
                                        </p:cTn>
                                        <p:tgtEl>
                                          <p:spTgt spid="17424"/>
                                        </p:tgtEl>
                                        <p:attrNameLst>
                                          <p:attrName>style.visibility</p:attrName>
                                        </p:attrNameLst>
                                      </p:cBhvr>
                                      <p:to>
                                        <p:strVal val="visible"/>
                                      </p:to>
                                    </p:set>
                                    <p:animEffect transition="in" filter="wipe(left)">
                                      <p:cBhvr>
                                        <p:cTn id="13" dur="1000"/>
                                        <p:tgtEl>
                                          <p:spTgt spid="17424"/>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7413"/>
                                        </p:tgtEl>
                                        <p:attrNameLst>
                                          <p:attrName>style.visibility</p:attrName>
                                        </p:attrNameLst>
                                      </p:cBhvr>
                                      <p:to>
                                        <p:strVal val="visible"/>
                                      </p:to>
                                    </p:set>
                                    <p:animEffect transition="in" filter="wipe(left)">
                                      <p:cBhvr>
                                        <p:cTn id="16" dur="1000"/>
                                        <p:tgtEl>
                                          <p:spTgt spid="17413"/>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7414"/>
                                        </p:tgtEl>
                                        <p:attrNameLst>
                                          <p:attrName>style.visibility</p:attrName>
                                        </p:attrNameLst>
                                      </p:cBhvr>
                                      <p:to>
                                        <p:strVal val="visible"/>
                                      </p:to>
                                    </p:set>
                                    <p:animEffect transition="in" filter="wipe(left)">
                                      <p:cBhvr>
                                        <p:cTn id="19" dur="1000"/>
                                        <p:tgtEl>
                                          <p:spTgt spid="17414"/>
                                        </p:tgtEl>
                                      </p:cBhvr>
                                    </p:animEffect>
                                  </p:childTnLst>
                                </p:cTn>
                              </p:par>
                              <p:par>
                                <p:cTn id="20" presetID="22" presetClass="entr" presetSubtype="8" fill="hold" nodeType="withEffect">
                                  <p:stCondLst>
                                    <p:cond delay="0"/>
                                  </p:stCondLst>
                                  <p:childTnLst>
                                    <p:set>
                                      <p:cBhvr>
                                        <p:cTn id="21" dur="1" fill="hold">
                                          <p:stCondLst>
                                            <p:cond delay="0"/>
                                          </p:stCondLst>
                                        </p:cTn>
                                        <p:tgtEl>
                                          <p:spTgt spid="17416"/>
                                        </p:tgtEl>
                                        <p:attrNameLst>
                                          <p:attrName>style.visibility</p:attrName>
                                        </p:attrNameLst>
                                      </p:cBhvr>
                                      <p:to>
                                        <p:strVal val="visible"/>
                                      </p:to>
                                    </p:set>
                                    <p:animEffect transition="in" filter="wipe(left)">
                                      <p:cBhvr>
                                        <p:cTn id="22" dur="1000"/>
                                        <p:tgtEl>
                                          <p:spTgt spid="1741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7421"/>
                                        </p:tgtEl>
                                        <p:attrNameLst>
                                          <p:attrName>style.visibility</p:attrName>
                                        </p:attrNameLst>
                                      </p:cBhvr>
                                      <p:to>
                                        <p:strVal val="visible"/>
                                      </p:to>
                                    </p:set>
                                    <p:animEffect transition="in" filter="wipe(left)">
                                      <p:cBhvr>
                                        <p:cTn id="25" dur="1000"/>
                                        <p:tgtEl>
                                          <p:spTgt spid="1742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7418"/>
                                        </p:tgtEl>
                                        <p:attrNameLst>
                                          <p:attrName>style.visibility</p:attrName>
                                        </p:attrNameLst>
                                      </p:cBhvr>
                                      <p:to>
                                        <p:strVal val="visible"/>
                                      </p:to>
                                    </p:set>
                                    <p:animEffect transition="in" filter="wipe(left)">
                                      <p:cBhvr>
                                        <p:cTn id="28" dur="1000"/>
                                        <p:tgtEl>
                                          <p:spTgt spid="17418"/>
                                        </p:tgtEl>
                                      </p:cBhvr>
                                    </p:animEffect>
                                  </p:childTnLst>
                                </p:cTn>
                              </p:par>
                              <p:par>
                                <p:cTn id="29" presetID="22" presetClass="entr" presetSubtype="8" fill="hold" nodeType="withEffect">
                                  <p:stCondLst>
                                    <p:cond delay="0"/>
                                  </p:stCondLst>
                                  <p:childTnLst>
                                    <p:set>
                                      <p:cBhvr>
                                        <p:cTn id="30" dur="1" fill="hold">
                                          <p:stCondLst>
                                            <p:cond delay="0"/>
                                          </p:stCondLst>
                                        </p:cTn>
                                        <p:tgtEl>
                                          <p:spTgt spid="17425"/>
                                        </p:tgtEl>
                                        <p:attrNameLst>
                                          <p:attrName>style.visibility</p:attrName>
                                        </p:attrNameLst>
                                      </p:cBhvr>
                                      <p:to>
                                        <p:strVal val="visible"/>
                                      </p:to>
                                    </p:set>
                                    <p:animEffect transition="in" filter="wipe(left)">
                                      <p:cBhvr>
                                        <p:cTn id="31" dur="1000"/>
                                        <p:tgtEl>
                                          <p:spTgt spid="17425"/>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7419"/>
                                        </p:tgtEl>
                                        <p:attrNameLst>
                                          <p:attrName>style.visibility</p:attrName>
                                        </p:attrNameLst>
                                      </p:cBhvr>
                                      <p:to>
                                        <p:strVal val="visible"/>
                                      </p:to>
                                    </p:set>
                                    <p:animEffect transition="in" filter="wipe(left)">
                                      <p:cBhvr>
                                        <p:cTn id="34" dur="1000"/>
                                        <p:tgtEl>
                                          <p:spTgt spid="17419"/>
                                        </p:tgtEl>
                                      </p:cBhvr>
                                    </p:animEffect>
                                  </p:childTnLst>
                                </p:cTn>
                              </p:par>
                              <p:par>
                                <p:cTn id="35" presetID="22" presetClass="entr" presetSubtype="8" fill="hold" nodeType="withEffect">
                                  <p:stCondLst>
                                    <p:cond delay="0"/>
                                  </p:stCondLst>
                                  <p:childTnLst>
                                    <p:set>
                                      <p:cBhvr>
                                        <p:cTn id="36" dur="1" fill="hold">
                                          <p:stCondLst>
                                            <p:cond delay="0"/>
                                          </p:stCondLst>
                                        </p:cTn>
                                        <p:tgtEl>
                                          <p:spTgt spid="17420">
                                            <p:txEl>
                                              <p:pRg st="0" end="0"/>
                                            </p:txEl>
                                          </p:spTgt>
                                        </p:tgtEl>
                                        <p:attrNameLst>
                                          <p:attrName>style.visibility</p:attrName>
                                        </p:attrNameLst>
                                      </p:cBhvr>
                                      <p:to>
                                        <p:strVal val="visible"/>
                                      </p:to>
                                    </p:set>
                                    <p:animEffect transition="in" filter="wipe(left)">
                                      <p:cBhvr>
                                        <p:cTn id="37" dur="1000"/>
                                        <p:tgtEl>
                                          <p:spTgt spid="17420">
                                            <p:txEl>
                                              <p:pRg st="0" end="0"/>
                                            </p:txEl>
                                          </p:spTgt>
                                        </p:tgtEl>
                                      </p:cBhvr>
                                    </p:animEffect>
                                  </p:childTnLst>
                                </p:cTn>
                              </p:par>
                              <p:par>
                                <p:cTn id="38" presetID="22" presetClass="entr" presetSubtype="8" fill="hold" nodeType="withEffect">
                                  <p:stCondLst>
                                    <p:cond delay="0"/>
                                  </p:stCondLst>
                                  <p:childTnLst>
                                    <p:set>
                                      <p:cBhvr>
                                        <p:cTn id="39" dur="1" fill="hold">
                                          <p:stCondLst>
                                            <p:cond delay="0"/>
                                          </p:stCondLst>
                                        </p:cTn>
                                        <p:tgtEl>
                                          <p:spTgt spid="17422"/>
                                        </p:tgtEl>
                                        <p:attrNameLst>
                                          <p:attrName>style.visibility</p:attrName>
                                        </p:attrNameLst>
                                      </p:cBhvr>
                                      <p:to>
                                        <p:strVal val="visible"/>
                                      </p:to>
                                    </p:set>
                                    <p:animEffect transition="in" filter="wipe(left)">
                                      <p:cBhvr>
                                        <p:cTn id="40" dur="1000"/>
                                        <p:tgtEl>
                                          <p:spTgt spid="17422"/>
                                        </p:tgtEl>
                                      </p:cBhvr>
                                    </p:animEffec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14353"/>
                                        </p:tgtEl>
                                        <p:attrNameLst>
                                          <p:attrName>style.visibility</p:attrName>
                                        </p:attrNameLst>
                                      </p:cBhvr>
                                      <p:to>
                                        <p:strVal val="visible"/>
                                      </p:to>
                                    </p:set>
                                    <p:animEffect transition="in" filter="fade">
                                      <p:cBhvr>
                                        <p:cTn id="45" dur="800" decel="100000"/>
                                        <p:tgtEl>
                                          <p:spTgt spid="14353"/>
                                        </p:tgtEl>
                                      </p:cBhvr>
                                    </p:animEffect>
                                    <p:anim calcmode="lin" valueType="num">
                                      <p:cBhvr>
                                        <p:cTn id="46" dur="800" decel="100000" fill="hold"/>
                                        <p:tgtEl>
                                          <p:spTgt spid="14353"/>
                                        </p:tgtEl>
                                        <p:attrNameLst>
                                          <p:attrName>style.rotation</p:attrName>
                                        </p:attrNameLst>
                                      </p:cBhvr>
                                      <p:tavLst>
                                        <p:tav tm="0">
                                          <p:val>
                                            <p:fltVal val="-90"/>
                                          </p:val>
                                        </p:tav>
                                        <p:tav tm="100000">
                                          <p:val>
                                            <p:fltVal val="0"/>
                                          </p:val>
                                        </p:tav>
                                      </p:tavLst>
                                    </p:anim>
                                    <p:anim calcmode="lin" valueType="num">
                                      <p:cBhvr>
                                        <p:cTn id="47" dur="800" decel="100000" fill="hold"/>
                                        <p:tgtEl>
                                          <p:spTgt spid="14353"/>
                                        </p:tgtEl>
                                        <p:attrNameLst>
                                          <p:attrName>ppt_x</p:attrName>
                                        </p:attrNameLst>
                                      </p:cBhvr>
                                      <p:tavLst>
                                        <p:tav tm="0">
                                          <p:val>
                                            <p:strVal val="#ppt_x+0.4"/>
                                          </p:val>
                                        </p:tav>
                                        <p:tav tm="100000">
                                          <p:val>
                                            <p:strVal val="#ppt_x-0.05"/>
                                          </p:val>
                                        </p:tav>
                                      </p:tavLst>
                                    </p:anim>
                                    <p:anim calcmode="lin" valueType="num">
                                      <p:cBhvr>
                                        <p:cTn id="48" dur="800" decel="100000" fill="hold"/>
                                        <p:tgtEl>
                                          <p:spTgt spid="14353"/>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14353"/>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1435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3" grpId="0"/>
      <p:bldP spid="17414" grpId="0"/>
      <p:bldP spid="17415" grpId="0" bldLvl="0" animBg="1"/>
      <p:bldP spid="17418" grpId="0"/>
      <p:bldP spid="17419" grpId="0"/>
      <p:bldP spid="17421" grpId="0" bldLvl="0" animBg="1"/>
      <p:bldP spid="1435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6563" y="970600"/>
            <a:ext cx="5105400"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图片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4363" y="970600"/>
            <a:ext cx="3521075"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文本框 12291"/>
          <p:cNvSpPr txBox="1">
            <a:spLocks noChangeArrowheads="1"/>
          </p:cNvSpPr>
          <p:nvPr/>
        </p:nvSpPr>
        <p:spPr bwMode="auto">
          <a:xfrm>
            <a:off x="1199455" y="4135720"/>
            <a:ext cx="9958401"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4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1937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9</a:t>
            </a:r>
            <a:r>
              <a:rPr lang="zh-CN" altLang="en-US" sz="2800" b="1" dirty="0">
                <a:latin typeface="微软雅黑" panose="020B0503020204020204" pitchFamily="34" charset="-122"/>
                <a:ea typeface="微软雅黑" panose="020B0503020204020204" pitchFamily="34" charset="-122"/>
              </a:rPr>
              <a:t>月，国民党中央通讯社公开发表了中共中央关于提交的国共合作宣言，蒋介石也发表讲话，承认中国共产党的合法地位。这样，以国共为主导的抗日民族统一战线正式建立，全民族抗战的局面开始形成。 </a:t>
            </a:r>
          </a:p>
        </p:txBody>
      </p:sp>
      <p:sp>
        <p:nvSpPr>
          <p:cNvPr id="21508" name="矩形 7174"/>
          <p:cNvSpPr>
            <a:spLocks noChangeArrowheads="1"/>
          </p:cNvSpPr>
          <p:nvPr/>
        </p:nvSpPr>
        <p:spPr bwMode="auto">
          <a:xfrm>
            <a:off x="1774825" y="398463"/>
            <a:ext cx="50958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第二次国共合作正式建立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800" decel="100000"/>
                                        <p:tgtEl>
                                          <p:spTgt spid="15362"/>
                                        </p:tgtEl>
                                      </p:cBhvr>
                                    </p:animEffect>
                                    <p:anim calcmode="lin" valueType="num">
                                      <p:cBhvr>
                                        <p:cTn id="8" dur="800" decel="100000" fill="hold"/>
                                        <p:tgtEl>
                                          <p:spTgt spid="15362"/>
                                        </p:tgtEl>
                                        <p:attrNameLst>
                                          <p:attrName>style.rotation</p:attrName>
                                        </p:attrNameLst>
                                      </p:cBhvr>
                                      <p:tavLst>
                                        <p:tav tm="0">
                                          <p:val>
                                            <p:fltVal val="-90"/>
                                          </p:val>
                                        </p:tav>
                                        <p:tav tm="100000">
                                          <p:val>
                                            <p:fltVal val="0"/>
                                          </p:val>
                                        </p:tav>
                                      </p:tavLst>
                                    </p:anim>
                                    <p:anim calcmode="lin" valueType="num">
                                      <p:cBhvr>
                                        <p:cTn id="9" dur="800" decel="100000" fill="hold"/>
                                        <p:tgtEl>
                                          <p:spTgt spid="15362"/>
                                        </p:tgtEl>
                                        <p:attrNameLst>
                                          <p:attrName>ppt_x</p:attrName>
                                        </p:attrNameLst>
                                      </p:cBhvr>
                                      <p:tavLst>
                                        <p:tav tm="0">
                                          <p:val>
                                            <p:strVal val="#ppt_x+0.4"/>
                                          </p:val>
                                        </p:tav>
                                        <p:tav tm="100000">
                                          <p:val>
                                            <p:strVal val="#ppt_x-0.05"/>
                                          </p:val>
                                        </p:tav>
                                      </p:tavLst>
                                    </p:anim>
                                    <p:anim calcmode="lin" valueType="num">
                                      <p:cBhvr>
                                        <p:cTn id="10" dur="800" decel="100000" fill="hold"/>
                                        <p:tgtEl>
                                          <p:spTgt spid="1536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536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536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5363"/>
                                        </p:tgtEl>
                                        <p:attrNameLst>
                                          <p:attrName>style.visibility</p:attrName>
                                        </p:attrNameLst>
                                      </p:cBhvr>
                                      <p:to>
                                        <p:strVal val="visible"/>
                                      </p:to>
                                    </p:set>
                                    <p:animEffect transition="in" filter="fade">
                                      <p:cBhvr>
                                        <p:cTn id="17" dur="800" decel="100000"/>
                                        <p:tgtEl>
                                          <p:spTgt spid="15363"/>
                                        </p:tgtEl>
                                      </p:cBhvr>
                                    </p:animEffect>
                                    <p:anim calcmode="lin" valueType="num">
                                      <p:cBhvr>
                                        <p:cTn id="18" dur="800" decel="100000" fill="hold"/>
                                        <p:tgtEl>
                                          <p:spTgt spid="15363"/>
                                        </p:tgtEl>
                                        <p:attrNameLst>
                                          <p:attrName>style.rotation</p:attrName>
                                        </p:attrNameLst>
                                      </p:cBhvr>
                                      <p:tavLst>
                                        <p:tav tm="0">
                                          <p:val>
                                            <p:fltVal val="-90"/>
                                          </p:val>
                                        </p:tav>
                                        <p:tav tm="100000">
                                          <p:val>
                                            <p:fltVal val="0"/>
                                          </p:val>
                                        </p:tav>
                                      </p:tavLst>
                                    </p:anim>
                                    <p:anim calcmode="lin" valueType="num">
                                      <p:cBhvr>
                                        <p:cTn id="19" dur="800" decel="100000" fill="hold"/>
                                        <p:tgtEl>
                                          <p:spTgt spid="15363"/>
                                        </p:tgtEl>
                                        <p:attrNameLst>
                                          <p:attrName>ppt_x</p:attrName>
                                        </p:attrNameLst>
                                      </p:cBhvr>
                                      <p:tavLst>
                                        <p:tav tm="0">
                                          <p:val>
                                            <p:strVal val="#ppt_x+0.4"/>
                                          </p:val>
                                        </p:tav>
                                        <p:tav tm="100000">
                                          <p:val>
                                            <p:strVal val="#ppt_x-0.05"/>
                                          </p:val>
                                        </p:tav>
                                      </p:tavLst>
                                    </p:anim>
                                    <p:anim calcmode="lin" valueType="num">
                                      <p:cBhvr>
                                        <p:cTn id="20" dur="800" decel="100000" fill="hold"/>
                                        <p:tgtEl>
                                          <p:spTgt spid="15363"/>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5363"/>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5363"/>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2292"/>
                                        </p:tgtEl>
                                        <p:attrNameLst>
                                          <p:attrName>style.visibility</p:attrName>
                                        </p:attrNameLst>
                                      </p:cBhvr>
                                      <p:to>
                                        <p:strVal val="visible"/>
                                      </p:to>
                                    </p:set>
                                    <p:animEffect transition="in" filter="slide(fromBottom)">
                                      <p:cBhvr>
                                        <p:cTn id="27"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未知"/>
          <p:cNvSpPr>
            <a:spLocks noChangeArrowheads="1"/>
          </p:cNvSpPr>
          <p:nvPr/>
        </p:nvSpPr>
        <p:spPr bwMode="auto">
          <a:xfrm rot="632008">
            <a:off x="4224338" y="334963"/>
            <a:ext cx="1701800" cy="1008062"/>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rgbClr val="C4E26C">
                  <a:alpha val="31998"/>
                </a:srgbClr>
              </a:gs>
              <a:gs pos="100000">
                <a:schemeClr val="folHlink"/>
              </a:gs>
            </a:gsLst>
            <a:lin ang="0" scaled="1"/>
          </a:gra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ea typeface="微软雅黑" panose="020B0503020204020204" pitchFamily="34" charset="-122"/>
            </a:endParaRPr>
          </a:p>
        </p:txBody>
      </p:sp>
      <p:sp>
        <p:nvSpPr>
          <p:cNvPr id="22530" name="圆角矩形 1"/>
          <p:cNvSpPr>
            <a:spLocks noChangeArrowheads="1"/>
          </p:cNvSpPr>
          <p:nvPr/>
        </p:nvSpPr>
        <p:spPr bwMode="auto">
          <a:xfrm>
            <a:off x="2063750" y="1343025"/>
            <a:ext cx="7993063" cy="4679950"/>
          </a:xfrm>
          <a:prstGeom prst="roundRect">
            <a:avLst>
              <a:gd name="adj" fmla="val 4690"/>
            </a:avLst>
          </a:prstGeom>
          <a:noFill/>
          <a:ln w="57150">
            <a:solidFill>
              <a:schemeClr val="tx1"/>
            </a:solidFill>
            <a:roun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Arial" panose="020B0604020202020204" pitchFamily="34" charset="0"/>
              <a:ea typeface="微软雅黑" panose="020B0503020204020204" pitchFamily="34" charset="-122"/>
            </a:endParaRPr>
          </a:p>
        </p:txBody>
      </p:sp>
      <p:sp>
        <p:nvSpPr>
          <p:cNvPr id="22531" name="圆角矩形 2"/>
          <p:cNvSpPr>
            <a:spLocks noChangeArrowheads="1"/>
          </p:cNvSpPr>
          <p:nvPr/>
        </p:nvSpPr>
        <p:spPr bwMode="auto">
          <a:xfrm>
            <a:off x="4800600" y="1055688"/>
            <a:ext cx="2089150" cy="576262"/>
          </a:xfrm>
          <a:prstGeom prst="roundRect">
            <a:avLst>
              <a:gd name="adj" fmla="val 50000"/>
            </a:avLst>
          </a:prstGeom>
          <a:solidFill>
            <a:schemeClr val="bg1"/>
          </a:solidFill>
          <a:ln>
            <a:noFill/>
          </a:ln>
        </p:spPr>
        <p:txBody>
          <a:bodyPr/>
          <a:lstStyle/>
          <a:p>
            <a:endParaRPr lang="zh-CN" altLang="en-US" dirty="0">
              <a:latin typeface="Arial" panose="020B0604020202020204" pitchFamily="34" charset="0"/>
              <a:ea typeface="微软雅黑" panose="020B0503020204020204" pitchFamily="34" charset="-122"/>
            </a:endParaRPr>
          </a:p>
        </p:txBody>
      </p:sp>
      <p:sp>
        <p:nvSpPr>
          <p:cNvPr id="4" name="文本框 3"/>
          <p:cNvSpPr txBox="1"/>
          <p:nvPr/>
        </p:nvSpPr>
        <p:spPr>
          <a:xfrm>
            <a:off x="4959366" y="1065309"/>
            <a:ext cx="2089150" cy="521970"/>
          </a:xfrm>
          <a:prstGeom prst="rect">
            <a:avLst/>
          </a:prstGeom>
          <a:noFill/>
          <a:ln w="9525">
            <a:noFill/>
          </a:ln>
        </p:spPr>
        <p:txBody>
          <a:bodyPr>
            <a:spAutoFit/>
          </a:bodyPr>
          <a:lstStyle/>
          <a:p>
            <a:pPr eaLnBrk="0" hangingPunct="0">
              <a:buFontTx/>
              <a:buNone/>
              <a:defRPr/>
            </a:pPr>
            <a:r>
              <a:rPr lang="zh-CN" altLang="en-US" sz="2800" noProof="1">
                <a:effectLst>
                  <a:outerShdw blurRad="38100" dist="38100" dir="2700000">
                    <a:srgbClr val="000000"/>
                  </a:outerShdw>
                </a:effectLst>
                <a:latin typeface="微软雅黑" panose="020B0503020204020204" pitchFamily="34" charset="-122"/>
                <a:ea typeface="微软雅黑" panose="020B0503020204020204" pitchFamily="34" charset="-122"/>
              </a:rPr>
              <a:t>  想一想</a:t>
            </a:r>
          </a:p>
        </p:txBody>
      </p:sp>
      <p:graphicFrame>
        <p:nvGraphicFramePr>
          <p:cNvPr id="5" name="表格 4"/>
          <p:cNvGraphicFramePr/>
          <p:nvPr/>
        </p:nvGraphicFramePr>
        <p:xfrm>
          <a:off x="2928938" y="3428405"/>
          <a:ext cx="6479540" cy="1728787"/>
        </p:xfrm>
        <a:graphic>
          <a:graphicData uri="http://schemas.openxmlformats.org/drawingml/2006/table">
            <a:tbl>
              <a:tblPr/>
              <a:tblGrid>
                <a:gridCol w="1365885">
                  <a:extLst>
                    <a:ext uri="{9D8B030D-6E8A-4147-A177-3AD203B41FA5}">
                      <a16:colId xmlns:a16="http://schemas.microsoft.com/office/drawing/2014/main" val="20000"/>
                    </a:ext>
                  </a:extLst>
                </a:gridCol>
                <a:gridCol w="2330450">
                  <a:extLst>
                    <a:ext uri="{9D8B030D-6E8A-4147-A177-3AD203B41FA5}">
                      <a16:colId xmlns:a16="http://schemas.microsoft.com/office/drawing/2014/main" val="20001"/>
                    </a:ext>
                  </a:extLst>
                </a:gridCol>
                <a:gridCol w="2783205">
                  <a:extLst>
                    <a:ext uri="{9D8B030D-6E8A-4147-A177-3AD203B41FA5}">
                      <a16:colId xmlns:a16="http://schemas.microsoft.com/office/drawing/2014/main" val="20002"/>
                    </a:ext>
                  </a:extLst>
                </a:gridCol>
              </a:tblGrid>
              <a:tr h="518547">
                <a:tc>
                  <a:txBody>
                    <a:bodyPr/>
                    <a:lstStyle/>
                    <a:p>
                      <a:pPr marL="0" lvl="0" indent="0" algn="ctr" eaLnBrk="1" hangingPunct="1">
                        <a:spcBef>
                          <a:spcPct val="0"/>
                        </a:spcBef>
                        <a:buNone/>
                      </a:pPr>
                      <a:endParaRPr lang="zh-CN" altLang="en-US" sz="2000" b="1" dirty="0">
                        <a:solidFill>
                          <a:srgbClr val="FFFFFF"/>
                        </a:solidFill>
                        <a:latin typeface="微软雅黑" panose="020B0503020204020204" pitchFamily="34" charset="-122"/>
                        <a:ea typeface="微软雅黑" panose="020B0503020204020204" pitchFamily="34" charset="-122"/>
                      </a:endParaRP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r>
                        <a:rPr lang="zh-CN" altLang="en-US" sz="2800" b="1" dirty="0">
                          <a:latin typeface="微软雅黑" panose="020B0503020204020204" pitchFamily="34" charset="-122"/>
                          <a:ea typeface="微软雅黑" panose="020B0503020204020204" pitchFamily="34" charset="-122"/>
                        </a:rPr>
                        <a:t>九一八事变</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r>
                        <a:rPr lang="zh-CN" altLang="en-US" sz="2800" b="1" dirty="0">
                          <a:latin typeface="微软雅黑" panose="020B0503020204020204" pitchFamily="34" charset="-122"/>
                          <a:ea typeface="微软雅黑" panose="020B0503020204020204" pitchFamily="34" charset="-122"/>
                        </a:rPr>
                        <a:t>七七事变</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D2D2D0">
                        <a:alpha val="100000"/>
                      </a:srgbClr>
                    </a:solidFill>
                  </a:tcPr>
                </a:tc>
                <a:extLst>
                  <a:ext uri="{0D108BD9-81ED-4DB2-BD59-A6C34878D82A}">
                    <a16:rowId xmlns:a16="http://schemas.microsoft.com/office/drawing/2014/main" val="10000"/>
                  </a:ext>
                </a:extLst>
              </a:tr>
              <a:tr h="521089">
                <a:tc>
                  <a:txBody>
                    <a:bodyPr/>
                    <a:lstStyle/>
                    <a:p>
                      <a:pPr marL="0" lvl="0" indent="0" algn="ctr" eaLnBrk="1" hangingPunct="1">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rPr>
                        <a:t>日本</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rPr>
                        <a:t>局部侵华</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rPr>
                        <a:t>全面侵华</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extLst>
                  <a:ext uri="{0D108BD9-81ED-4DB2-BD59-A6C34878D82A}">
                    <a16:rowId xmlns:a16="http://schemas.microsoft.com/office/drawing/2014/main" val="10001"/>
                  </a:ext>
                </a:extLst>
              </a:tr>
              <a:tr h="689151">
                <a:tc>
                  <a:txBody>
                    <a:bodyPr/>
                    <a:lstStyle/>
                    <a:p>
                      <a:pPr marL="0" lvl="0" indent="0" algn="ctr" eaLnBrk="1" hangingPunct="1">
                        <a:spcBef>
                          <a:spcPct val="0"/>
                        </a:spcBef>
                        <a:buNone/>
                      </a:pPr>
                      <a:r>
                        <a:rPr lang="zh-CN" altLang="en-US" sz="2800" b="1" dirty="0">
                          <a:solidFill>
                            <a:srgbClr val="000000"/>
                          </a:solidFill>
                          <a:latin typeface="微软雅黑" panose="020B0503020204020204" pitchFamily="34" charset="-122"/>
                          <a:ea typeface="微软雅黑" panose="020B0503020204020204" pitchFamily="34" charset="-122"/>
                        </a:rPr>
                        <a:t>中国</a:t>
                      </a: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endParaRPr lang="zh-CN" altLang="en-US" sz="2000" dirty="0">
                        <a:solidFill>
                          <a:srgbClr val="000000"/>
                        </a:solidFill>
                        <a:latin typeface="微软雅黑" panose="020B0503020204020204" pitchFamily="34" charset="-122"/>
                        <a:ea typeface="微软雅黑" panose="020B0503020204020204" pitchFamily="34" charset="-122"/>
                      </a:endParaRP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tc>
                  <a:txBody>
                    <a:bodyPr/>
                    <a:lstStyle/>
                    <a:p>
                      <a:pPr marL="0" lvl="0" indent="0" algn="ctr" eaLnBrk="1" hangingPunct="1">
                        <a:spcBef>
                          <a:spcPct val="0"/>
                        </a:spcBef>
                        <a:buNone/>
                      </a:pPr>
                      <a:endParaRPr lang="zh-CN" altLang="en-US" sz="2000" dirty="0">
                        <a:solidFill>
                          <a:srgbClr val="000000"/>
                        </a:solidFill>
                        <a:latin typeface="微软雅黑" panose="020B0503020204020204" pitchFamily="34" charset="-122"/>
                        <a:ea typeface="微软雅黑" panose="020B0503020204020204" pitchFamily="34" charset="-122"/>
                      </a:endParaRPr>
                    </a:p>
                  </a:txBody>
                  <a:tcPr marL="91432" marR="91432" marT="45754" marB="45754">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D2D2D0">
                        <a:alpha val="100000"/>
                      </a:srgbClr>
                    </a:solidFill>
                  </a:tcPr>
                </a:tc>
                <a:extLst>
                  <a:ext uri="{0D108BD9-81ED-4DB2-BD59-A6C34878D82A}">
                    <a16:rowId xmlns:a16="http://schemas.microsoft.com/office/drawing/2014/main" val="10002"/>
                  </a:ext>
                </a:extLst>
              </a:tr>
            </a:tbl>
          </a:graphicData>
        </a:graphic>
      </p:graphicFrame>
      <p:sp>
        <p:nvSpPr>
          <p:cNvPr id="6" name="TextBox 7"/>
          <p:cNvSpPr txBox="1">
            <a:spLocks noChangeArrowheads="1"/>
          </p:cNvSpPr>
          <p:nvPr/>
        </p:nvSpPr>
        <p:spPr bwMode="auto">
          <a:xfrm>
            <a:off x="4633913" y="4493320"/>
            <a:ext cx="17859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a:latin typeface="微软雅黑" panose="020B0503020204020204" pitchFamily="34" charset="-122"/>
                <a:ea typeface="微软雅黑" panose="020B0503020204020204" pitchFamily="34" charset="-122"/>
              </a:rPr>
              <a:t>局部抗战</a:t>
            </a:r>
          </a:p>
        </p:txBody>
      </p:sp>
      <p:sp>
        <p:nvSpPr>
          <p:cNvPr id="7" name="TextBox 7"/>
          <p:cNvSpPr txBox="1">
            <a:spLocks noChangeArrowheads="1"/>
          </p:cNvSpPr>
          <p:nvPr/>
        </p:nvSpPr>
        <p:spPr bwMode="auto">
          <a:xfrm>
            <a:off x="7189788" y="4493320"/>
            <a:ext cx="17859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a:latin typeface="微软雅黑" panose="020B0503020204020204" pitchFamily="34" charset="-122"/>
                <a:ea typeface="微软雅黑" panose="020B0503020204020204" pitchFamily="34" charset="-122"/>
              </a:rPr>
              <a:t>全面抗战</a:t>
            </a:r>
          </a:p>
        </p:txBody>
      </p:sp>
      <p:sp>
        <p:nvSpPr>
          <p:cNvPr id="22553" name="文本框 7"/>
          <p:cNvSpPr txBox="1">
            <a:spLocks noChangeArrowheads="1"/>
          </p:cNvSpPr>
          <p:nvPr/>
        </p:nvSpPr>
        <p:spPr bwMode="auto">
          <a:xfrm>
            <a:off x="2279650" y="1703388"/>
            <a:ext cx="7561263"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pitchFamily="34" charset="-122"/>
                <a:ea typeface="微软雅黑" panose="020B0503020204020204" pitchFamily="34" charset="-122"/>
              </a:rPr>
              <a:t>    卢沟桥事变后中国所进行的抗战，与九一八事变后的抗战，有什么不同？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lide(fromBottom)">
                                      <p:cBhvr>
                                        <p:cTn id="1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矩形 7197"/>
          <p:cNvSpPr>
            <a:spLocks noChangeArrowheads="1"/>
          </p:cNvSpPr>
          <p:nvPr/>
        </p:nvSpPr>
        <p:spPr bwMode="auto">
          <a:xfrm>
            <a:off x="4024299" y="387824"/>
            <a:ext cx="27494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南京大屠杀</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Text Box 1027"/>
          <p:cNvSpPr txBox="1">
            <a:spLocks noChangeArrowheads="1"/>
          </p:cNvSpPr>
          <p:nvPr/>
        </p:nvSpPr>
        <p:spPr bwMode="auto">
          <a:xfrm>
            <a:off x="1523968" y="1571612"/>
            <a:ext cx="271624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时 间：</a:t>
            </a:r>
          </a:p>
        </p:txBody>
      </p:sp>
      <p:sp>
        <p:nvSpPr>
          <p:cNvPr id="6" name="Text Box 1028"/>
          <p:cNvSpPr txBox="1">
            <a:spLocks noChangeArrowheads="1"/>
          </p:cNvSpPr>
          <p:nvPr/>
        </p:nvSpPr>
        <p:spPr bwMode="auto">
          <a:xfrm>
            <a:off x="4310050" y="1571612"/>
            <a:ext cx="2525713"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200" b="1" dirty="0">
                <a:latin typeface="微软雅黑" panose="020B0503020204020204" pitchFamily="34" charset="-122"/>
                <a:ea typeface="微软雅黑" panose="020B0503020204020204" pitchFamily="34" charset="-122"/>
              </a:rPr>
              <a:t>1937</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12</a:t>
            </a:r>
            <a:r>
              <a:rPr lang="zh-CN" altLang="en-US" sz="3200" b="1" dirty="0">
                <a:latin typeface="微软雅黑" panose="020B0503020204020204" pitchFamily="34" charset="-122"/>
                <a:ea typeface="微软雅黑" panose="020B0503020204020204" pitchFamily="34" charset="-122"/>
              </a:rPr>
              <a:t>月</a:t>
            </a:r>
          </a:p>
        </p:txBody>
      </p:sp>
      <p:sp>
        <p:nvSpPr>
          <p:cNvPr id="7" name="矩形 6"/>
          <p:cNvSpPr/>
          <p:nvPr/>
        </p:nvSpPr>
        <p:spPr>
          <a:xfrm>
            <a:off x="1760538" y="2306638"/>
            <a:ext cx="8656637" cy="156966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nSpc>
                <a:spcPct val="150000"/>
              </a:lnSpc>
              <a:spcBef>
                <a:spcPts val="0"/>
              </a:spcBef>
              <a:buClr>
                <a:srgbClr val="00CCFF"/>
              </a:buClr>
              <a:buSzPct val="65000"/>
              <a:buFontTx/>
              <a:buNone/>
              <a:defRPr/>
            </a:pPr>
            <a:r>
              <a:rPr lang="en-US" altLang="zh-CN" sz="3200" b="1" kern="0" dirty="0">
                <a:solidFill>
                  <a:schemeClr val="tx1"/>
                </a:solidFill>
                <a:latin typeface="微软雅黑" panose="020B0503020204020204" pitchFamily="34" charset="-122"/>
                <a:ea typeface="微软雅黑" panose="020B0503020204020204" pitchFamily="34" charset="-122"/>
              </a:rPr>
              <a:t>    1937</a:t>
            </a:r>
            <a:r>
              <a:rPr lang="zh-CN" altLang="en-US" sz="3200" b="1" kern="0" dirty="0">
                <a:solidFill>
                  <a:schemeClr val="tx1"/>
                </a:solidFill>
                <a:latin typeface="微软雅黑" panose="020B0503020204020204" pitchFamily="34" charset="-122"/>
                <a:ea typeface="微软雅黑" panose="020B0503020204020204" pitchFamily="34" charset="-122"/>
              </a:rPr>
              <a:t>年</a:t>
            </a:r>
            <a:r>
              <a:rPr lang="en-US" altLang="zh-CN" sz="3200" b="1" kern="0" dirty="0">
                <a:solidFill>
                  <a:schemeClr val="tx1"/>
                </a:solidFill>
                <a:latin typeface="微软雅黑" panose="020B0503020204020204" pitchFamily="34" charset="-122"/>
                <a:ea typeface="微软雅黑" panose="020B0503020204020204" pitchFamily="34" charset="-122"/>
              </a:rPr>
              <a:t>12</a:t>
            </a:r>
            <a:r>
              <a:rPr lang="zh-CN" altLang="en-US" sz="3200" b="1" kern="0" dirty="0">
                <a:solidFill>
                  <a:schemeClr val="tx1"/>
                </a:solidFill>
                <a:latin typeface="微软雅黑" panose="020B0503020204020204" pitchFamily="34" charset="-122"/>
                <a:ea typeface="微软雅黑" panose="020B0503020204020204" pitchFamily="34" charset="-122"/>
              </a:rPr>
              <a:t>月</a:t>
            </a:r>
            <a:r>
              <a:rPr lang="en-US" altLang="zh-CN" sz="3200" b="1" kern="0" dirty="0">
                <a:solidFill>
                  <a:schemeClr val="tx1"/>
                </a:solidFill>
                <a:latin typeface="微软雅黑" panose="020B0503020204020204" pitchFamily="34" charset="-122"/>
                <a:ea typeface="微软雅黑" panose="020B0503020204020204" pitchFamily="34" charset="-122"/>
              </a:rPr>
              <a:t>13</a:t>
            </a:r>
            <a:r>
              <a:rPr lang="zh-CN" altLang="en-US" sz="3200" b="1" kern="0" dirty="0">
                <a:solidFill>
                  <a:schemeClr val="tx1"/>
                </a:solidFill>
                <a:latin typeface="微软雅黑" panose="020B0503020204020204" pitchFamily="34" charset="-122"/>
                <a:ea typeface="微软雅黑" panose="020B0503020204020204" pitchFamily="34" charset="-122"/>
              </a:rPr>
              <a:t>日，日军攻陷南京，国民政府迁往重庆，作为战时陪都。</a:t>
            </a:r>
          </a:p>
        </p:txBody>
      </p:sp>
      <p:sp>
        <p:nvSpPr>
          <p:cNvPr id="8" name="Text Box 1031"/>
          <p:cNvSpPr txBox="1">
            <a:spLocks noChangeArrowheads="1"/>
          </p:cNvSpPr>
          <p:nvPr/>
        </p:nvSpPr>
        <p:spPr bwMode="auto">
          <a:xfrm>
            <a:off x="1595406" y="3929066"/>
            <a:ext cx="2735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手 段：</a:t>
            </a:r>
          </a:p>
        </p:txBody>
      </p:sp>
      <p:sp>
        <p:nvSpPr>
          <p:cNvPr id="9" name="Text Box 1032"/>
          <p:cNvSpPr txBox="1"/>
          <p:nvPr/>
        </p:nvSpPr>
        <p:spPr>
          <a:xfrm>
            <a:off x="1760538" y="4640223"/>
            <a:ext cx="8624887" cy="58356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spcBef>
                <a:spcPct val="50000"/>
              </a:spcBef>
              <a:buFontTx/>
              <a:buNone/>
              <a:defRPr/>
            </a:pPr>
            <a:r>
              <a:rPr lang="en-US" altLang="zh-CN" sz="3200" b="1" kern="0" dirty="0">
                <a:solidFill>
                  <a:schemeClr val="tx1"/>
                </a:solidFill>
                <a:latin typeface="微软雅黑" panose="020B0503020204020204" pitchFamily="34" charset="-122"/>
                <a:ea typeface="微软雅黑" panose="020B0503020204020204" pitchFamily="34" charset="-122"/>
              </a:rPr>
              <a:t>刺杀、活埋、砍杀、焚烧、杀人比赛</a:t>
            </a:r>
            <a:r>
              <a:rPr lang="zh-CN" altLang="en-US" sz="3200" b="1" kern="0" dirty="0">
                <a:solidFill>
                  <a:schemeClr val="tx1"/>
                </a:solidFill>
                <a:latin typeface="微软雅黑" panose="020B0503020204020204" pitchFamily="34" charset="-122"/>
                <a:ea typeface="微软雅黑" panose="020B0503020204020204" pitchFamily="34" charset="-122"/>
              </a:rPr>
              <a:t>等</a:t>
            </a:r>
          </a:p>
        </p:txBody>
      </p:sp>
      <p:sp>
        <p:nvSpPr>
          <p:cNvPr id="10" name="Text Box 1038"/>
          <p:cNvSpPr txBox="1">
            <a:spLocks noChangeArrowheads="1"/>
          </p:cNvSpPr>
          <p:nvPr/>
        </p:nvSpPr>
        <p:spPr bwMode="auto">
          <a:xfrm>
            <a:off x="1666844" y="5715016"/>
            <a:ext cx="25717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结 果：</a:t>
            </a:r>
          </a:p>
        </p:txBody>
      </p:sp>
      <p:sp>
        <p:nvSpPr>
          <p:cNvPr id="11" name="Text Box 1039"/>
          <p:cNvSpPr txBox="1">
            <a:spLocks noChangeArrowheads="1"/>
          </p:cNvSpPr>
          <p:nvPr/>
        </p:nvSpPr>
        <p:spPr bwMode="auto">
          <a:xfrm>
            <a:off x="4024299" y="5643578"/>
            <a:ext cx="6357981" cy="6451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600" b="1" dirty="0">
                <a:latin typeface="微软雅黑" panose="020B0503020204020204" pitchFamily="34" charset="-122"/>
                <a:ea typeface="微软雅黑" panose="020B0503020204020204" pitchFamily="34" charset="-122"/>
              </a:rPr>
              <a:t>屠杀</a:t>
            </a:r>
            <a:r>
              <a:rPr lang="en-US" altLang="zh-CN" sz="3600" b="1" dirty="0">
                <a:latin typeface="微软雅黑" panose="020B0503020204020204" pitchFamily="34" charset="-122"/>
                <a:ea typeface="微软雅黑" panose="020B0503020204020204" pitchFamily="34" charset="-122"/>
              </a:rPr>
              <a:t>300000</a:t>
            </a:r>
            <a:r>
              <a:rPr lang="zh-CN" altLang="en-US" sz="3600" b="1" dirty="0">
                <a:latin typeface="微软雅黑" panose="020B0503020204020204" pitchFamily="34" charset="-122"/>
                <a:ea typeface="微软雅黑" panose="020B0503020204020204" pitchFamily="34" charset="-122"/>
              </a:rPr>
              <a:t>中国人</a:t>
            </a:r>
            <a:endParaRPr lang="en-US" altLang="zh-CN" sz="3600" b="1" dirty="0">
              <a:latin typeface="微软雅黑" panose="020B0503020204020204" pitchFamily="34" charset="-122"/>
              <a:ea typeface="微软雅黑" panose="020B0503020204020204" pitchFamily="34" charset="-122"/>
            </a:endParaRPr>
          </a:p>
        </p:txBody>
      </p:sp>
      <p:sp>
        <p:nvSpPr>
          <p:cNvPr id="12" name="矩形 11">
            <a:extLst>
              <a:ext uri="{FF2B5EF4-FFF2-40B4-BE49-F238E27FC236}">
                <a16:creationId xmlns:a16="http://schemas.microsoft.com/office/drawing/2014/main" id="{B26BC118-300B-412F-A005-6FA3E2B0FC2C}"/>
              </a:ext>
            </a:extLst>
          </p:cNvPr>
          <p:cNvSpPr/>
          <p:nvPr/>
        </p:nvSpPr>
        <p:spPr>
          <a:xfrm>
            <a:off x="399817" y="322778"/>
            <a:ext cx="3416320"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3600" dirty="0"/>
              <a:t>日军的侵华暴行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out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ox(out)">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out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32"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ox(out)">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grpId="0" nodeType="clickEffect">
                                  <p:stCondLst>
                                    <p:cond delay="0"/>
                                  </p:stCondLst>
                                  <p:iterate type="lt">
                                    <p:tmPct val="50000"/>
                                  </p:iterate>
                                  <p:childTnLst>
                                    <p:set>
                                      <p:cBhvr>
                                        <p:cTn id="41" dur="1" fill="hold">
                                          <p:stCondLst>
                                            <p:cond delay="0"/>
                                          </p:stCondLst>
                                        </p:cTn>
                                        <p:tgtEl>
                                          <p:spTgt spid="11"/>
                                        </p:tgtEl>
                                        <p:attrNameLst>
                                          <p:attrName>style.visibility</p:attrName>
                                        </p:attrNameLst>
                                      </p:cBhvr>
                                      <p:to>
                                        <p:strVal val="visible"/>
                                      </p:to>
                                    </p:set>
                                    <p:anim calcmode="discrete" valueType="clr">
                                      <p:cBhvr override="childStyle">
                                        <p:cTn id="42" dur="1000"/>
                                        <p:tgtEl>
                                          <p:spTgt spid="11"/>
                                        </p:tgtEl>
                                        <p:attrNameLst>
                                          <p:attrName>style.color</p:attrName>
                                        </p:attrNameLst>
                                      </p:cBhvr>
                                      <p:tavLst>
                                        <p:tav tm="0">
                                          <p:val>
                                            <p:clrVal>
                                              <a:schemeClr val="accent2"/>
                                            </p:clrVal>
                                          </p:val>
                                        </p:tav>
                                        <p:tav tm="50000">
                                          <p:val>
                                            <p:clrVal>
                                              <a:schemeClr val="hlink"/>
                                            </p:clrVal>
                                          </p:val>
                                        </p:tav>
                                      </p:tavLst>
                                    </p:anim>
                                    <p:anim calcmode="discrete" valueType="clr">
                                      <p:cBhvr>
                                        <p:cTn id="43" dur="1000"/>
                                        <p:tgtEl>
                                          <p:spTgt spid="11"/>
                                        </p:tgtEl>
                                        <p:attrNameLst>
                                          <p:attrName>fillcolor</p:attrName>
                                        </p:attrNameLst>
                                      </p:cBhvr>
                                      <p:tavLst>
                                        <p:tav tm="0">
                                          <p:val>
                                            <p:clrVal>
                                              <a:schemeClr val="accent2"/>
                                            </p:clrVal>
                                          </p:val>
                                        </p:tav>
                                        <p:tav tm="50000">
                                          <p:val>
                                            <p:clrVal>
                                              <a:schemeClr val="hlink"/>
                                            </p:clrVal>
                                          </p:val>
                                        </p:tav>
                                      </p:tavLst>
                                    </p:anim>
                                    <p:set>
                                      <p:cBhvr>
                                        <p:cTn id="44" dur="1000"/>
                                        <p:tgtEl>
                                          <p:spTgt spid="1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ldLvl="0"/>
      <p:bldP spid="7" grpId="0" bldLvl="0" animBg="1"/>
      <p:bldP spid="8" grpId="0" bldLvl="0"/>
      <p:bldP spid="9" grpId="0" bldLvl="0" animBg="1"/>
      <p:bldP spid="10" grpId="0" bldLvl="0"/>
      <p:bldP spid="11"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69" name="组合 22533"/>
          <p:cNvGrpSpPr>
            <a:grpSpLocks noChangeAspect="1"/>
          </p:cNvGrpSpPr>
          <p:nvPr/>
        </p:nvGrpSpPr>
        <p:grpSpPr bwMode="auto">
          <a:xfrm>
            <a:off x="1536700" y="514350"/>
            <a:ext cx="9144000" cy="819150"/>
            <a:chOff x="0" y="0"/>
            <a:chExt cx="5760" cy="516"/>
          </a:xfrm>
        </p:grpSpPr>
        <p:pic>
          <p:nvPicPr>
            <p:cNvPr id="32770" name="图片 22534" descr="侵华日军南京大屠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 y="0"/>
              <a:ext cx="127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图片 22535" descr="gw_nj_0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8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图片 22536" descr="gw_nj_03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6" y="0"/>
              <a:ext cx="125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图片 22537" descr="gw_nj_0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0"/>
              <a:ext cx="93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图片 22538" descr="gw_nj_0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3" y="0"/>
              <a:ext cx="1247"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555" name="图片 23554" descr="201012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3275" y="1501775"/>
            <a:ext cx="3619500" cy="47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图片 23553" descr="Img240952758[1]"/>
          <p:cNvPicPr>
            <a:picLocks noChangeAspect="1" noChangeArrowheads="1"/>
          </p:cNvPicPr>
          <p:nvPr/>
        </p:nvPicPr>
        <p:blipFill>
          <a:blip r:embed="rId7">
            <a:lum bright="-12000"/>
            <a:extLst>
              <a:ext uri="{28A0092B-C50C-407E-A947-70E740481C1C}">
                <a14:useLocalDpi xmlns:a14="http://schemas.microsoft.com/office/drawing/2010/main" val="0"/>
              </a:ext>
            </a:extLst>
          </a:blip>
          <a:srcRect/>
          <a:stretch>
            <a:fillRect/>
          </a:stretch>
        </p:blipFill>
        <p:spPr bwMode="auto">
          <a:xfrm>
            <a:off x="6091238" y="1476375"/>
            <a:ext cx="3835400" cy="470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ox(out)">
                                      <p:cBhvr>
                                        <p:cTn id="7" dur="500"/>
                                        <p:tgtEl>
                                          <p:spTgt spid="2355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84"/>
                                        </p:tgtEl>
                                        <p:attrNameLst>
                                          <p:attrName>style.visibility</p:attrName>
                                        </p:attrNameLst>
                                      </p:cBhvr>
                                      <p:to>
                                        <p:strVal val="visible"/>
                                      </p:to>
                                    </p:set>
                                    <p:animEffect transition="in" filter="checkerboard(across)">
                                      <p:cBhvr>
                                        <p:cTn id="12" dur="500"/>
                                        <p:tgtEl>
                                          <p:spTgt spid="245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3" name="组合 22533"/>
          <p:cNvGrpSpPr>
            <a:grpSpLocks noChangeAspect="1"/>
          </p:cNvGrpSpPr>
          <p:nvPr/>
        </p:nvGrpSpPr>
        <p:grpSpPr bwMode="auto">
          <a:xfrm>
            <a:off x="1536700" y="474663"/>
            <a:ext cx="9144000" cy="819150"/>
            <a:chOff x="0" y="0"/>
            <a:chExt cx="5760" cy="516"/>
          </a:xfrm>
        </p:grpSpPr>
        <p:pic>
          <p:nvPicPr>
            <p:cNvPr id="33794" name="图片 22534" descr="侵华日军南京大屠杀"/>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 y="0"/>
              <a:ext cx="127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图片 22535" descr="gw_nj_0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18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图片 22536" descr="gw_nj_03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6" y="0"/>
              <a:ext cx="125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图片 22537" descr="gw_nj_0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0"/>
              <a:ext cx="93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图片 22538" descr="gw_nj_0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3" y="0"/>
              <a:ext cx="1247"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5607" name="图片 24577" descr="njdts05"/>
          <p:cNvPicPr>
            <a:picLocks noChangeAspect="1" noChangeArrowheads="1"/>
          </p:cNvPicPr>
          <p:nvPr/>
        </p:nvPicPr>
        <p:blipFill>
          <a:blip r:embed="rId6">
            <a:lum bright="-18000" contrast="12000"/>
            <a:extLst>
              <a:ext uri="{28A0092B-C50C-407E-A947-70E740481C1C}">
                <a14:useLocalDpi xmlns:a14="http://schemas.microsoft.com/office/drawing/2010/main" val="0"/>
              </a:ext>
            </a:extLst>
          </a:blip>
          <a:srcRect/>
          <a:stretch>
            <a:fillRect/>
          </a:stretch>
        </p:blipFill>
        <p:spPr bwMode="auto">
          <a:xfrm>
            <a:off x="1958975" y="1435100"/>
            <a:ext cx="3881438"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8" name="Picture 2" descr="下关长江边尸体堆积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6638" y="1460500"/>
            <a:ext cx="4313237" cy="479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7"/>
                                        </p:tgtEl>
                                        <p:attrNameLst>
                                          <p:attrName>style.visibility</p:attrName>
                                        </p:attrNameLst>
                                      </p:cBhvr>
                                      <p:to>
                                        <p:strVal val="visible"/>
                                      </p:to>
                                    </p:set>
                                    <p:animEffect transition="in" filter="fade">
                                      <p:cBhvr>
                                        <p:cTn id="7" dur="800" decel="100000"/>
                                        <p:tgtEl>
                                          <p:spTgt spid="25607"/>
                                        </p:tgtEl>
                                      </p:cBhvr>
                                    </p:animEffect>
                                    <p:anim calcmode="lin" valueType="num">
                                      <p:cBhvr>
                                        <p:cTn id="8" dur="800" decel="100000" fill="hold"/>
                                        <p:tgtEl>
                                          <p:spTgt spid="25607"/>
                                        </p:tgtEl>
                                        <p:attrNameLst>
                                          <p:attrName>style.rotation</p:attrName>
                                        </p:attrNameLst>
                                      </p:cBhvr>
                                      <p:tavLst>
                                        <p:tav tm="0">
                                          <p:val>
                                            <p:fltVal val="-90"/>
                                          </p:val>
                                        </p:tav>
                                        <p:tav tm="100000">
                                          <p:val>
                                            <p:fltVal val="0"/>
                                          </p:val>
                                        </p:tav>
                                      </p:tavLst>
                                    </p:anim>
                                    <p:anim calcmode="lin" valueType="num">
                                      <p:cBhvr>
                                        <p:cTn id="9" dur="800" decel="100000" fill="hold"/>
                                        <p:tgtEl>
                                          <p:spTgt spid="25607"/>
                                        </p:tgtEl>
                                        <p:attrNameLst>
                                          <p:attrName>ppt_x</p:attrName>
                                        </p:attrNameLst>
                                      </p:cBhvr>
                                      <p:tavLst>
                                        <p:tav tm="0">
                                          <p:val>
                                            <p:strVal val="#ppt_x+0.4"/>
                                          </p:val>
                                        </p:tav>
                                        <p:tav tm="100000">
                                          <p:val>
                                            <p:strVal val="#ppt_x-0.05"/>
                                          </p:val>
                                        </p:tav>
                                      </p:tavLst>
                                    </p:anim>
                                    <p:anim calcmode="lin" valueType="num">
                                      <p:cBhvr>
                                        <p:cTn id="10" dur="800" decel="100000" fill="hold"/>
                                        <p:tgtEl>
                                          <p:spTgt spid="2560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5608"/>
                                        </p:tgtEl>
                                        <p:attrNameLst>
                                          <p:attrName>style.visibility</p:attrName>
                                        </p:attrNameLst>
                                      </p:cBhvr>
                                      <p:to>
                                        <p:strVal val="visible"/>
                                      </p:to>
                                    </p:set>
                                    <p:anim calcmode="lin" valueType="num">
                                      <p:cBhvr>
                                        <p:cTn id="17" dur="500"/>
                                        <p:tgtEl>
                                          <p:spTgt spid="25608"/>
                                        </p:tgtEl>
                                        <p:attrNameLst>
                                          <p:attrName>ppt_y</p:attrName>
                                        </p:attrNameLst>
                                      </p:cBhvr>
                                      <p:tavLst>
                                        <p:tav tm="0">
                                          <p:val>
                                            <p:strVal val="#ppt_y+#ppt_h*1.125000"/>
                                          </p:val>
                                        </p:tav>
                                        <p:tav tm="100000">
                                          <p:val>
                                            <p:strVal val="#ppt_y"/>
                                          </p:val>
                                        </p:tav>
                                      </p:tavLst>
                                    </p:anim>
                                    <p:animEffect transition="in" filter="wipe(up)">
                                      <p:cBhvr>
                                        <p:cTn id="18" dur="500"/>
                                        <p:tgtEl>
                                          <p:spTgt spid="25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组合 22533"/>
          <p:cNvGrpSpPr>
            <a:grpSpLocks noChangeAspect="1"/>
          </p:cNvGrpSpPr>
          <p:nvPr/>
        </p:nvGrpSpPr>
        <p:grpSpPr bwMode="auto">
          <a:xfrm>
            <a:off x="1549400" y="514350"/>
            <a:ext cx="9144000" cy="819150"/>
            <a:chOff x="0" y="0"/>
            <a:chExt cx="5760" cy="516"/>
          </a:xfrm>
        </p:grpSpPr>
        <p:pic>
          <p:nvPicPr>
            <p:cNvPr id="34818" name="图片 22534" descr="侵华日军南京大屠杀"/>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 y="0"/>
              <a:ext cx="127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图片 22535" descr="gw_nj_0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18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图片 22536" descr="gw_nj_0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6" y="0"/>
              <a:ext cx="1258"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图片 22537" descr="gw_nj_0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6" y="0"/>
              <a:ext cx="93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图片 22538" descr="gw_nj_03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3" y="0"/>
              <a:ext cx="1247"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26631" name="Object 2"/>
          <p:cNvGraphicFramePr>
            <a:graphicFrameLocks noChangeAspect="1"/>
          </p:cNvGraphicFramePr>
          <p:nvPr/>
        </p:nvGraphicFramePr>
        <p:xfrm>
          <a:off x="1839913" y="1368425"/>
          <a:ext cx="3805237" cy="4924425"/>
        </p:xfrm>
        <a:graphic>
          <a:graphicData uri="http://schemas.openxmlformats.org/presentationml/2006/ole">
            <mc:AlternateContent xmlns:mc="http://schemas.openxmlformats.org/markup-compatibility/2006">
              <mc:Choice xmlns:v="urn:schemas-microsoft-com:vml" Requires="v">
                <p:oleObj spid="_x0000_s1030" r:id="rId7" imgW="3381847" imgH="4447619" progId="PBrush">
                  <p:embed/>
                </p:oleObj>
              </mc:Choice>
              <mc:Fallback>
                <p:oleObj r:id="rId7" imgW="3381847" imgH="4447619" progId="PBrush">
                  <p:embed/>
                  <p:pic>
                    <p:nvPicPr>
                      <p:cNvPr id="26631" name="Object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9913" y="1368425"/>
                        <a:ext cx="3805237" cy="492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pic>
        <p:nvPicPr>
          <p:cNvPr id="26632" name="图片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0125" y="1338263"/>
            <a:ext cx="3690938" cy="492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6631"/>
                                        </p:tgtEl>
                                        <p:attrNameLst>
                                          <p:attrName>style.visibility</p:attrName>
                                        </p:attrNameLst>
                                      </p:cBhvr>
                                      <p:to>
                                        <p:strVal val="visible"/>
                                      </p:to>
                                    </p:set>
                                    <p:animEffect transition="in" filter="fade">
                                      <p:cBhvr>
                                        <p:cTn id="7" dur="800" decel="100000"/>
                                        <p:tgtEl>
                                          <p:spTgt spid="26631"/>
                                        </p:tgtEl>
                                      </p:cBhvr>
                                    </p:animEffect>
                                    <p:anim calcmode="lin" valueType="num">
                                      <p:cBhvr>
                                        <p:cTn id="8" dur="800" decel="100000" fill="hold"/>
                                        <p:tgtEl>
                                          <p:spTgt spid="26631"/>
                                        </p:tgtEl>
                                        <p:attrNameLst>
                                          <p:attrName>style.rotation</p:attrName>
                                        </p:attrNameLst>
                                      </p:cBhvr>
                                      <p:tavLst>
                                        <p:tav tm="0">
                                          <p:val>
                                            <p:fltVal val="-90"/>
                                          </p:val>
                                        </p:tav>
                                        <p:tav tm="100000">
                                          <p:val>
                                            <p:fltVal val="0"/>
                                          </p:val>
                                        </p:tav>
                                      </p:tavLst>
                                    </p:anim>
                                    <p:anim calcmode="lin" valueType="num">
                                      <p:cBhvr>
                                        <p:cTn id="9" dur="800" decel="100000" fill="hold"/>
                                        <p:tgtEl>
                                          <p:spTgt spid="26631"/>
                                        </p:tgtEl>
                                        <p:attrNameLst>
                                          <p:attrName>ppt_x</p:attrName>
                                        </p:attrNameLst>
                                      </p:cBhvr>
                                      <p:tavLst>
                                        <p:tav tm="0">
                                          <p:val>
                                            <p:strVal val="#ppt_x+0.4"/>
                                          </p:val>
                                        </p:tav>
                                        <p:tav tm="100000">
                                          <p:val>
                                            <p:strVal val="#ppt_x-0.05"/>
                                          </p:val>
                                        </p:tav>
                                      </p:tavLst>
                                    </p:anim>
                                    <p:anim calcmode="lin" valueType="num">
                                      <p:cBhvr>
                                        <p:cTn id="10" dur="800" decel="100000" fill="hold"/>
                                        <p:tgtEl>
                                          <p:spTgt spid="2663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663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663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6632"/>
                                        </p:tgtEl>
                                        <p:attrNameLst>
                                          <p:attrName>style.visibility</p:attrName>
                                        </p:attrNameLst>
                                      </p:cBhvr>
                                      <p:to>
                                        <p:strVal val="visible"/>
                                      </p:to>
                                    </p:set>
                                    <p:animEffect transition="in" filter="fade">
                                      <p:cBhvr>
                                        <p:cTn id="17" dur="800" decel="100000"/>
                                        <p:tgtEl>
                                          <p:spTgt spid="26632"/>
                                        </p:tgtEl>
                                      </p:cBhvr>
                                    </p:animEffect>
                                    <p:anim calcmode="lin" valueType="num">
                                      <p:cBhvr>
                                        <p:cTn id="18" dur="800" decel="100000" fill="hold"/>
                                        <p:tgtEl>
                                          <p:spTgt spid="26632"/>
                                        </p:tgtEl>
                                        <p:attrNameLst>
                                          <p:attrName>style.rotation</p:attrName>
                                        </p:attrNameLst>
                                      </p:cBhvr>
                                      <p:tavLst>
                                        <p:tav tm="0">
                                          <p:val>
                                            <p:fltVal val="-90"/>
                                          </p:val>
                                        </p:tav>
                                        <p:tav tm="100000">
                                          <p:val>
                                            <p:fltVal val="0"/>
                                          </p:val>
                                        </p:tav>
                                      </p:tavLst>
                                    </p:anim>
                                    <p:anim calcmode="lin" valueType="num">
                                      <p:cBhvr>
                                        <p:cTn id="19" dur="800" decel="100000" fill="hold"/>
                                        <p:tgtEl>
                                          <p:spTgt spid="26632"/>
                                        </p:tgtEl>
                                        <p:attrNameLst>
                                          <p:attrName>ppt_x</p:attrName>
                                        </p:attrNameLst>
                                      </p:cBhvr>
                                      <p:tavLst>
                                        <p:tav tm="0">
                                          <p:val>
                                            <p:strVal val="#ppt_x+0.4"/>
                                          </p:val>
                                        </p:tav>
                                        <p:tav tm="100000">
                                          <p:val>
                                            <p:strVal val="#ppt_x-0.05"/>
                                          </p:val>
                                        </p:tav>
                                      </p:tavLst>
                                    </p:anim>
                                    <p:anim calcmode="lin" valueType="num">
                                      <p:cBhvr>
                                        <p:cTn id="20" dur="800" decel="100000" fill="hold"/>
                                        <p:tgtEl>
                                          <p:spTgt spid="2663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663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663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文本框 27652"/>
          <p:cNvSpPr txBox="1"/>
          <p:nvPr/>
        </p:nvSpPr>
        <p:spPr>
          <a:xfrm>
            <a:off x="1851025" y="1851025"/>
            <a:ext cx="8064500" cy="706755"/>
          </a:xfrm>
          <a:prstGeom prst="rect">
            <a:avLst/>
          </a:prstGeom>
          <a:noFill/>
          <a:ln w="9525">
            <a:noFill/>
          </a:ln>
        </p:spPr>
        <p:txBody>
          <a:bodyPr>
            <a:spAutoFit/>
          </a:bodyPr>
          <a:lstStyle/>
          <a:p>
            <a:pPr algn="ctr">
              <a:spcBef>
                <a:spcPct val="50000"/>
              </a:spcBef>
              <a:buFontTx/>
              <a:buNone/>
              <a:defRPr/>
            </a:pPr>
            <a:r>
              <a:rPr lang="zh-CN" altLang="en-US" sz="4000" b="1" noProof="1">
                <a:effectLst>
                  <a:outerShdw blurRad="38100" dist="38100" dir="2700000">
                    <a:srgbClr val="FFFFFF"/>
                  </a:outerShdw>
                </a:effectLst>
                <a:latin typeface="微软雅黑" panose="020B0503020204020204" pitchFamily="34" charset="-122"/>
                <a:ea typeface="微软雅黑" panose="020B0503020204020204" pitchFamily="34" charset="-122"/>
              </a:rPr>
              <a:t>一九三七年十二月十三日</a:t>
            </a:r>
          </a:p>
        </p:txBody>
      </p:sp>
      <p:sp>
        <p:nvSpPr>
          <p:cNvPr id="27654" name="文本框 27653"/>
          <p:cNvSpPr txBox="1">
            <a:spLocks noChangeArrowheads="1"/>
          </p:cNvSpPr>
          <p:nvPr/>
        </p:nvSpPr>
        <p:spPr bwMode="auto">
          <a:xfrm>
            <a:off x="3579813" y="3300413"/>
            <a:ext cx="376237"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3</a:t>
            </a:r>
          </a:p>
        </p:txBody>
      </p:sp>
      <p:sp>
        <p:nvSpPr>
          <p:cNvPr id="27655" name="文本框 27654"/>
          <p:cNvSpPr txBox="1">
            <a:spLocks noChangeArrowheads="1"/>
          </p:cNvSpPr>
          <p:nvPr/>
        </p:nvSpPr>
        <p:spPr bwMode="auto">
          <a:xfrm>
            <a:off x="4371975" y="3300413"/>
            <a:ext cx="309563"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0</a:t>
            </a:r>
          </a:p>
        </p:txBody>
      </p:sp>
      <p:sp>
        <p:nvSpPr>
          <p:cNvPr id="27656" name="文本框 27655"/>
          <p:cNvSpPr txBox="1">
            <a:spLocks noChangeArrowheads="1"/>
          </p:cNvSpPr>
          <p:nvPr/>
        </p:nvSpPr>
        <p:spPr bwMode="auto">
          <a:xfrm>
            <a:off x="5164138" y="3300413"/>
            <a:ext cx="34925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0</a:t>
            </a:r>
          </a:p>
        </p:txBody>
      </p:sp>
      <p:sp>
        <p:nvSpPr>
          <p:cNvPr id="27657" name="文本框 27656"/>
          <p:cNvSpPr txBox="1">
            <a:spLocks noChangeArrowheads="1"/>
          </p:cNvSpPr>
          <p:nvPr/>
        </p:nvSpPr>
        <p:spPr bwMode="auto">
          <a:xfrm>
            <a:off x="6027738" y="3300413"/>
            <a:ext cx="31115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0</a:t>
            </a:r>
          </a:p>
        </p:txBody>
      </p:sp>
      <p:sp>
        <p:nvSpPr>
          <p:cNvPr id="27658" name="文本框 27657"/>
          <p:cNvSpPr txBox="1">
            <a:spLocks noChangeArrowheads="1"/>
          </p:cNvSpPr>
          <p:nvPr/>
        </p:nvSpPr>
        <p:spPr bwMode="auto">
          <a:xfrm>
            <a:off x="6819900" y="3300413"/>
            <a:ext cx="500063"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0</a:t>
            </a:r>
          </a:p>
        </p:txBody>
      </p:sp>
      <p:sp>
        <p:nvSpPr>
          <p:cNvPr id="27659" name="文本框 27658"/>
          <p:cNvSpPr txBox="1">
            <a:spLocks noChangeArrowheads="1"/>
          </p:cNvSpPr>
          <p:nvPr/>
        </p:nvSpPr>
        <p:spPr bwMode="auto">
          <a:xfrm>
            <a:off x="7612063" y="3300413"/>
            <a:ext cx="671512"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7200" b="1" dirty="0">
                <a:latin typeface="微软雅黑" panose="020B0503020204020204" pitchFamily="34" charset="-122"/>
                <a:ea typeface="微软雅黑" panose="020B0503020204020204" pitchFamily="34" charset="-122"/>
              </a:rPr>
              <a:t>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7653"/>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7" presetClass="entr" presetSubtype="0" fill="hold" grpId="1" nodeType="clickEffect">
                                  <p:stCondLst>
                                    <p:cond delay="0"/>
                                  </p:stCondLst>
                                  <p:iterate type="lt">
                                    <p:tmPct val="50000"/>
                                  </p:iterate>
                                  <p:childTnLst>
                                    <p:set>
                                      <p:cBhvr>
                                        <p:cTn id="10" dur="1" fill="hold">
                                          <p:stCondLst>
                                            <p:cond delay="0"/>
                                          </p:stCondLst>
                                        </p:cTn>
                                        <p:tgtEl>
                                          <p:spTgt spid="27654"/>
                                        </p:tgtEl>
                                        <p:attrNameLst>
                                          <p:attrName>style.visibility</p:attrName>
                                        </p:attrNameLst>
                                      </p:cBhvr>
                                      <p:to>
                                        <p:strVal val="visible"/>
                                      </p:to>
                                    </p:set>
                                    <p:anim calcmode="discrete" valueType="clr">
                                      <p:cBhvr override="childStyle">
                                        <p:cTn id="11" dur="100"/>
                                        <p:tgtEl>
                                          <p:spTgt spid="27654"/>
                                        </p:tgtEl>
                                        <p:attrNameLst>
                                          <p:attrName>style.color</p:attrName>
                                        </p:attrNameLst>
                                      </p:cBhvr>
                                      <p:tavLst>
                                        <p:tav tm="0">
                                          <p:val>
                                            <p:clrVal>
                                              <a:schemeClr val="accent2"/>
                                            </p:clrVal>
                                          </p:val>
                                        </p:tav>
                                        <p:tav tm="50000">
                                          <p:val>
                                            <p:clrVal>
                                              <a:schemeClr val="hlink"/>
                                            </p:clrVal>
                                          </p:val>
                                        </p:tav>
                                      </p:tavLst>
                                    </p:anim>
                                    <p:anim calcmode="discrete" valueType="clr">
                                      <p:cBhvr>
                                        <p:cTn id="12" dur="100"/>
                                        <p:tgtEl>
                                          <p:spTgt spid="27654"/>
                                        </p:tgtEl>
                                        <p:attrNameLst>
                                          <p:attrName>fillcolor</p:attrName>
                                        </p:attrNameLst>
                                      </p:cBhvr>
                                      <p:tavLst>
                                        <p:tav tm="0">
                                          <p:val>
                                            <p:clrVal>
                                              <a:schemeClr val="accent2"/>
                                            </p:clrVal>
                                          </p:val>
                                        </p:tav>
                                        <p:tav tm="50000">
                                          <p:val>
                                            <p:clrVal>
                                              <a:schemeClr val="hlink"/>
                                            </p:clrVal>
                                          </p:val>
                                        </p:tav>
                                      </p:tavLst>
                                    </p:anim>
                                    <p:set>
                                      <p:cBhvr>
                                        <p:cTn id="13" dur="100"/>
                                        <p:tgtEl>
                                          <p:spTgt spid="27654"/>
                                        </p:tgtEl>
                                        <p:attrNameLst>
                                          <p:attrName>fill.type</p:attrName>
                                        </p:attrNameLst>
                                      </p:cBhvr>
                                      <p:to>
                                        <p:strVal val="solid"/>
                                      </p:to>
                                    </p:set>
                                  </p:childTnLst>
                                  <p:subTnLst>
                                    <p:audio>
                                      <p:cMediaNode>
                                        <p:cTn display="0" masterRel="sameClick">
                                          <p:stCondLst>
                                            <p:cond evt="begin" delay="0">
                                              <p:tn val="9"/>
                                            </p:cond>
                                          </p:stCondLst>
                                          <p:endCondLst>
                                            <p:cond evt="onStopAudio" delay="0">
                                              <p:tgtEl>
                                                <p:sldTgt/>
                                              </p:tgtEl>
                                            </p:cond>
                                          </p:endCondLst>
                                        </p:cTn>
                                        <p:tgtEl>
                                          <p:sndTgt r:embed="rId2" name="type.wav"/>
                                        </p:tgtEl>
                                      </p:cMediaNode>
                                    </p:audio>
                                  </p:sub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1" nodeType="clickEffect">
                                  <p:stCondLst>
                                    <p:cond delay="0"/>
                                  </p:stCondLst>
                                  <p:iterate type="lt">
                                    <p:tmPct val="50000"/>
                                  </p:iterate>
                                  <p:childTnLst>
                                    <p:set>
                                      <p:cBhvr>
                                        <p:cTn id="17" dur="1" fill="hold">
                                          <p:stCondLst>
                                            <p:cond delay="0"/>
                                          </p:stCondLst>
                                        </p:cTn>
                                        <p:tgtEl>
                                          <p:spTgt spid="27655"/>
                                        </p:tgtEl>
                                        <p:attrNameLst>
                                          <p:attrName>style.visibility</p:attrName>
                                        </p:attrNameLst>
                                      </p:cBhvr>
                                      <p:to>
                                        <p:strVal val="visible"/>
                                      </p:to>
                                    </p:set>
                                    <p:anim calcmode="discrete" valueType="clr">
                                      <p:cBhvr override="childStyle">
                                        <p:cTn id="18" dur="100"/>
                                        <p:tgtEl>
                                          <p:spTgt spid="27655"/>
                                        </p:tgtEl>
                                        <p:attrNameLst>
                                          <p:attrName>style.color</p:attrName>
                                        </p:attrNameLst>
                                      </p:cBhvr>
                                      <p:tavLst>
                                        <p:tav tm="0">
                                          <p:val>
                                            <p:clrVal>
                                              <a:schemeClr val="accent2"/>
                                            </p:clrVal>
                                          </p:val>
                                        </p:tav>
                                        <p:tav tm="50000">
                                          <p:val>
                                            <p:clrVal>
                                              <a:schemeClr val="hlink"/>
                                            </p:clrVal>
                                          </p:val>
                                        </p:tav>
                                      </p:tavLst>
                                    </p:anim>
                                    <p:anim calcmode="discrete" valueType="clr">
                                      <p:cBhvr>
                                        <p:cTn id="19" dur="100"/>
                                        <p:tgtEl>
                                          <p:spTgt spid="27655"/>
                                        </p:tgtEl>
                                        <p:attrNameLst>
                                          <p:attrName>fillcolor</p:attrName>
                                        </p:attrNameLst>
                                      </p:cBhvr>
                                      <p:tavLst>
                                        <p:tav tm="0">
                                          <p:val>
                                            <p:clrVal>
                                              <a:schemeClr val="accent2"/>
                                            </p:clrVal>
                                          </p:val>
                                        </p:tav>
                                        <p:tav tm="50000">
                                          <p:val>
                                            <p:clrVal>
                                              <a:schemeClr val="hlink"/>
                                            </p:clrVal>
                                          </p:val>
                                        </p:tav>
                                      </p:tavLst>
                                    </p:anim>
                                    <p:set>
                                      <p:cBhvr>
                                        <p:cTn id="20" dur="100"/>
                                        <p:tgtEl>
                                          <p:spTgt spid="27655"/>
                                        </p:tgtEl>
                                        <p:attrNameLst>
                                          <p:attrName>fill.type</p:attrName>
                                        </p:attrNameLst>
                                      </p:cBhvr>
                                      <p:to>
                                        <p:strVal val="solid"/>
                                      </p:to>
                                    </p:set>
                                  </p:childTnLst>
                                  <p:subTnLst>
                                    <p:audio>
                                      <p:cMediaNode>
                                        <p:cTn display="0" masterRel="sameClick">
                                          <p:stCondLst>
                                            <p:cond evt="begin" delay="0">
                                              <p:tn val="16"/>
                                            </p:cond>
                                          </p:stCondLst>
                                          <p:endCondLst>
                                            <p:cond evt="onStopAudio" delay="0">
                                              <p:tgtEl>
                                                <p:sldTgt/>
                                              </p:tgtEl>
                                            </p:cond>
                                          </p:endCondLst>
                                        </p:cTn>
                                        <p:tgtEl>
                                          <p:sndTgt r:embed="rId2" name="type.wav"/>
                                        </p:tgtEl>
                                      </p:cMediaNode>
                                    </p:audio>
                                  </p:sub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1" nodeType="clickEffect">
                                  <p:stCondLst>
                                    <p:cond delay="0"/>
                                  </p:stCondLst>
                                  <p:iterate type="lt">
                                    <p:tmPct val="50000"/>
                                  </p:iterate>
                                  <p:childTnLst>
                                    <p:set>
                                      <p:cBhvr>
                                        <p:cTn id="24" dur="1" fill="hold">
                                          <p:stCondLst>
                                            <p:cond delay="0"/>
                                          </p:stCondLst>
                                        </p:cTn>
                                        <p:tgtEl>
                                          <p:spTgt spid="27656"/>
                                        </p:tgtEl>
                                        <p:attrNameLst>
                                          <p:attrName>style.visibility</p:attrName>
                                        </p:attrNameLst>
                                      </p:cBhvr>
                                      <p:to>
                                        <p:strVal val="visible"/>
                                      </p:to>
                                    </p:set>
                                    <p:anim calcmode="discrete" valueType="clr">
                                      <p:cBhvr override="childStyle">
                                        <p:cTn id="25" dur="100"/>
                                        <p:tgtEl>
                                          <p:spTgt spid="27656"/>
                                        </p:tgtEl>
                                        <p:attrNameLst>
                                          <p:attrName>style.color</p:attrName>
                                        </p:attrNameLst>
                                      </p:cBhvr>
                                      <p:tavLst>
                                        <p:tav tm="0">
                                          <p:val>
                                            <p:clrVal>
                                              <a:schemeClr val="accent2"/>
                                            </p:clrVal>
                                          </p:val>
                                        </p:tav>
                                        <p:tav tm="50000">
                                          <p:val>
                                            <p:clrVal>
                                              <a:schemeClr val="hlink"/>
                                            </p:clrVal>
                                          </p:val>
                                        </p:tav>
                                      </p:tavLst>
                                    </p:anim>
                                    <p:anim calcmode="discrete" valueType="clr">
                                      <p:cBhvr>
                                        <p:cTn id="26" dur="100"/>
                                        <p:tgtEl>
                                          <p:spTgt spid="27656"/>
                                        </p:tgtEl>
                                        <p:attrNameLst>
                                          <p:attrName>fillcolor</p:attrName>
                                        </p:attrNameLst>
                                      </p:cBhvr>
                                      <p:tavLst>
                                        <p:tav tm="0">
                                          <p:val>
                                            <p:clrVal>
                                              <a:schemeClr val="accent2"/>
                                            </p:clrVal>
                                          </p:val>
                                        </p:tav>
                                        <p:tav tm="50000">
                                          <p:val>
                                            <p:clrVal>
                                              <a:schemeClr val="hlink"/>
                                            </p:clrVal>
                                          </p:val>
                                        </p:tav>
                                      </p:tavLst>
                                    </p:anim>
                                    <p:set>
                                      <p:cBhvr>
                                        <p:cTn id="27" dur="100"/>
                                        <p:tgtEl>
                                          <p:spTgt spid="27656"/>
                                        </p:tgtEl>
                                        <p:attrNameLst>
                                          <p:attrName>fill.type</p:attrName>
                                        </p:attrNameLst>
                                      </p:cBhvr>
                                      <p:to>
                                        <p:strVal val="solid"/>
                                      </p:to>
                                    </p:set>
                                  </p:childTnLst>
                                  <p:subTnLst>
                                    <p:audio>
                                      <p:cMediaNode>
                                        <p:cTn display="0" masterRel="sameClick">
                                          <p:stCondLst>
                                            <p:cond evt="begin" delay="0">
                                              <p:tn val="23"/>
                                            </p:cond>
                                          </p:stCondLst>
                                          <p:endCondLst>
                                            <p:cond evt="onStopAudio" delay="0">
                                              <p:tgtEl>
                                                <p:sldTgt/>
                                              </p:tgtEl>
                                            </p:cond>
                                          </p:endCondLst>
                                        </p:cTn>
                                        <p:tgtEl>
                                          <p:sndTgt r:embed="rId2" name="type.wav"/>
                                        </p:tgtEl>
                                      </p:cMediaNode>
                                    </p:audio>
                                  </p:sub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1" nodeType="clickEffect">
                                  <p:stCondLst>
                                    <p:cond delay="0"/>
                                  </p:stCondLst>
                                  <p:iterate type="lt">
                                    <p:tmPct val="50000"/>
                                  </p:iterate>
                                  <p:childTnLst>
                                    <p:set>
                                      <p:cBhvr>
                                        <p:cTn id="31" dur="1" fill="hold">
                                          <p:stCondLst>
                                            <p:cond delay="0"/>
                                          </p:stCondLst>
                                        </p:cTn>
                                        <p:tgtEl>
                                          <p:spTgt spid="27657"/>
                                        </p:tgtEl>
                                        <p:attrNameLst>
                                          <p:attrName>style.visibility</p:attrName>
                                        </p:attrNameLst>
                                      </p:cBhvr>
                                      <p:to>
                                        <p:strVal val="visible"/>
                                      </p:to>
                                    </p:set>
                                    <p:anim calcmode="discrete" valueType="clr">
                                      <p:cBhvr override="childStyle">
                                        <p:cTn id="32" dur="100"/>
                                        <p:tgtEl>
                                          <p:spTgt spid="27657"/>
                                        </p:tgtEl>
                                        <p:attrNameLst>
                                          <p:attrName>style.color</p:attrName>
                                        </p:attrNameLst>
                                      </p:cBhvr>
                                      <p:tavLst>
                                        <p:tav tm="0">
                                          <p:val>
                                            <p:clrVal>
                                              <a:schemeClr val="accent2"/>
                                            </p:clrVal>
                                          </p:val>
                                        </p:tav>
                                        <p:tav tm="50000">
                                          <p:val>
                                            <p:clrVal>
                                              <a:schemeClr val="hlink"/>
                                            </p:clrVal>
                                          </p:val>
                                        </p:tav>
                                      </p:tavLst>
                                    </p:anim>
                                    <p:anim calcmode="discrete" valueType="clr">
                                      <p:cBhvr>
                                        <p:cTn id="33" dur="100"/>
                                        <p:tgtEl>
                                          <p:spTgt spid="27657"/>
                                        </p:tgtEl>
                                        <p:attrNameLst>
                                          <p:attrName>fillcolor</p:attrName>
                                        </p:attrNameLst>
                                      </p:cBhvr>
                                      <p:tavLst>
                                        <p:tav tm="0">
                                          <p:val>
                                            <p:clrVal>
                                              <a:schemeClr val="accent2"/>
                                            </p:clrVal>
                                          </p:val>
                                        </p:tav>
                                        <p:tav tm="50000">
                                          <p:val>
                                            <p:clrVal>
                                              <a:schemeClr val="hlink"/>
                                            </p:clrVal>
                                          </p:val>
                                        </p:tav>
                                      </p:tavLst>
                                    </p:anim>
                                    <p:set>
                                      <p:cBhvr>
                                        <p:cTn id="34" dur="100"/>
                                        <p:tgtEl>
                                          <p:spTgt spid="27657"/>
                                        </p:tgtEl>
                                        <p:attrNameLst>
                                          <p:attrName>fill.type</p:attrName>
                                        </p:attrNameLst>
                                      </p:cBhvr>
                                      <p:to>
                                        <p:strVal val="solid"/>
                                      </p:to>
                                    </p:set>
                                  </p:childTnLst>
                                  <p:subTnLst>
                                    <p:audio>
                                      <p:cMediaNode>
                                        <p:cTn display="0" masterRel="sameClick">
                                          <p:stCondLst>
                                            <p:cond evt="begin" delay="0">
                                              <p:tn val="30"/>
                                            </p:cond>
                                          </p:stCondLst>
                                          <p:endCondLst>
                                            <p:cond evt="onStopAudio" delay="0">
                                              <p:tgtEl>
                                                <p:sldTgt/>
                                              </p:tgtEl>
                                            </p:cond>
                                          </p:endCondLst>
                                        </p:cTn>
                                        <p:tgtEl>
                                          <p:sndTgt r:embed="rId2" name="type.wav"/>
                                        </p:tgtEl>
                                      </p:cMediaNode>
                                    </p:audio>
                                  </p:subTnLst>
                                </p:cTn>
                              </p:par>
                            </p:childTnLst>
                          </p:cTn>
                        </p:par>
                      </p:childTnLst>
                    </p:cTn>
                  </p:par>
                  <p:par>
                    <p:cTn id="35" fill="hold">
                      <p:stCondLst>
                        <p:cond delay="indefinite"/>
                      </p:stCondLst>
                      <p:childTnLst>
                        <p:par>
                          <p:cTn id="36" fill="hold">
                            <p:stCondLst>
                              <p:cond delay="0"/>
                            </p:stCondLst>
                            <p:childTnLst>
                              <p:par>
                                <p:cTn id="37" presetID="27" presetClass="entr" presetSubtype="0" fill="hold" grpId="1" nodeType="clickEffect">
                                  <p:stCondLst>
                                    <p:cond delay="0"/>
                                  </p:stCondLst>
                                  <p:iterate type="lt">
                                    <p:tmPct val="50000"/>
                                  </p:iterate>
                                  <p:childTnLst>
                                    <p:set>
                                      <p:cBhvr>
                                        <p:cTn id="38" dur="1" fill="hold">
                                          <p:stCondLst>
                                            <p:cond delay="0"/>
                                          </p:stCondLst>
                                        </p:cTn>
                                        <p:tgtEl>
                                          <p:spTgt spid="27658"/>
                                        </p:tgtEl>
                                        <p:attrNameLst>
                                          <p:attrName>style.visibility</p:attrName>
                                        </p:attrNameLst>
                                      </p:cBhvr>
                                      <p:to>
                                        <p:strVal val="visible"/>
                                      </p:to>
                                    </p:set>
                                    <p:anim calcmode="discrete" valueType="clr">
                                      <p:cBhvr override="childStyle">
                                        <p:cTn id="39" dur="100"/>
                                        <p:tgtEl>
                                          <p:spTgt spid="27658"/>
                                        </p:tgtEl>
                                        <p:attrNameLst>
                                          <p:attrName>style.color</p:attrName>
                                        </p:attrNameLst>
                                      </p:cBhvr>
                                      <p:tavLst>
                                        <p:tav tm="0">
                                          <p:val>
                                            <p:clrVal>
                                              <a:schemeClr val="accent2"/>
                                            </p:clrVal>
                                          </p:val>
                                        </p:tav>
                                        <p:tav tm="50000">
                                          <p:val>
                                            <p:clrVal>
                                              <a:schemeClr val="hlink"/>
                                            </p:clrVal>
                                          </p:val>
                                        </p:tav>
                                      </p:tavLst>
                                    </p:anim>
                                    <p:anim calcmode="discrete" valueType="clr">
                                      <p:cBhvr>
                                        <p:cTn id="40" dur="100"/>
                                        <p:tgtEl>
                                          <p:spTgt spid="27658"/>
                                        </p:tgtEl>
                                        <p:attrNameLst>
                                          <p:attrName>fillcolor</p:attrName>
                                        </p:attrNameLst>
                                      </p:cBhvr>
                                      <p:tavLst>
                                        <p:tav tm="0">
                                          <p:val>
                                            <p:clrVal>
                                              <a:schemeClr val="accent2"/>
                                            </p:clrVal>
                                          </p:val>
                                        </p:tav>
                                        <p:tav tm="50000">
                                          <p:val>
                                            <p:clrVal>
                                              <a:schemeClr val="hlink"/>
                                            </p:clrVal>
                                          </p:val>
                                        </p:tav>
                                      </p:tavLst>
                                    </p:anim>
                                    <p:set>
                                      <p:cBhvr>
                                        <p:cTn id="41" dur="100"/>
                                        <p:tgtEl>
                                          <p:spTgt spid="27658"/>
                                        </p:tgtEl>
                                        <p:attrNameLst>
                                          <p:attrName>fill.type</p:attrName>
                                        </p:attrNameLst>
                                      </p:cBhvr>
                                      <p:to>
                                        <p:strVal val="solid"/>
                                      </p:to>
                                    </p:set>
                                  </p:childTnLst>
                                  <p:subTnLst>
                                    <p:audio>
                                      <p:cMediaNode>
                                        <p:cTn display="0" masterRel="sameClick">
                                          <p:stCondLst>
                                            <p:cond evt="begin" delay="0">
                                              <p:tn val="37"/>
                                            </p:cond>
                                          </p:stCondLst>
                                          <p:endCondLst>
                                            <p:cond evt="onStopAudio" delay="0">
                                              <p:tgtEl>
                                                <p:sldTgt/>
                                              </p:tgtEl>
                                            </p:cond>
                                          </p:endCondLst>
                                        </p:cTn>
                                        <p:tgtEl>
                                          <p:sndTgt r:embed="rId2" name="type.wav"/>
                                        </p:tgtEl>
                                      </p:cMediaNode>
                                    </p:audio>
                                  </p:subTnLst>
                                </p:cTn>
                              </p:par>
                            </p:childTnLst>
                          </p:cTn>
                        </p:par>
                      </p:childTnLst>
                    </p:cTn>
                  </p:par>
                  <p:par>
                    <p:cTn id="42" fill="hold">
                      <p:stCondLst>
                        <p:cond delay="indefinite"/>
                      </p:stCondLst>
                      <p:childTnLst>
                        <p:par>
                          <p:cTn id="43" fill="hold">
                            <p:stCondLst>
                              <p:cond delay="0"/>
                            </p:stCondLst>
                            <p:childTnLst>
                              <p:par>
                                <p:cTn id="44" presetID="27" presetClass="entr" presetSubtype="0" fill="hold" grpId="1" nodeType="clickEffect">
                                  <p:stCondLst>
                                    <p:cond delay="0"/>
                                  </p:stCondLst>
                                  <p:iterate type="lt">
                                    <p:tmPct val="50000"/>
                                  </p:iterate>
                                  <p:childTnLst>
                                    <p:set>
                                      <p:cBhvr>
                                        <p:cTn id="45" dur="1" fill="hold">
                                          <p:stCondLst>
                                            <p:cond delay="0"/>
                                          </p:stCondLst>
                                        </p:cTn>
                                        <p:tgtEl>
                                          <p:spTgt spid="27659"/>
                                        </p:tgtEl>
                                        <p:attrNameLst>
                                          <p:attrName>style.visibility</p:attrName>
                                        </p:attrNameLst>
                                      </p:cBhvr>
                                      <p:to>
                                        <p:strVal val="visible"/>
                                      </p:to>
                                    </p:set>
                                    <p:anim calcmode="discrete" valueType="clr">
                                      <p:cBhvr override="childStyle">
                                        <p:cTn id="46" dur="100"/>
                                        <p:tgtEl>
                                          <p:spTgt spid="27659"/>
                                        </p:tgtEl>
                                        <p:attrNameLst>
                                          <p:attrName>style.color</p:attrName>
                                        </p:attrNameLst>
                                      </p:cBhvr>
                                      <p:tavLst>
                                        <p:tav tm="0">
                                          <p:val>
                                            <p:clrVal>
                                              <a:schemeClr val="accent2"/>
                                            </p:clrVal>
                                          </p:val>
                                        </p:tav>
                                        <p:tav tm="50000">
                                          <p:val>
                                            <p:clrVal>
                                              <a:schemeClr val="hlink"/>
                                            </p:clrVal>
                                          </p:val>
                                        </p:tav>
                                      </p:tavLst>
                                    </p:anim>
                                    <p:anim calcmode="discrete" valueType="clr">
                                      <p:cBhvr>
                                        <p:cTn id="47" dur="100"/>
                                        <p:tgtEl>
                                          <p:spTgt spid="27659"/>
                                        </p:tgtEl>
                                        <p:attrNameLst>
                                          <p:attrName>fillcolor</p:attrName>
                                        </p:attrNameLst>
                                      </p:cBhvr>
                                      <p:tavLst>
                                        <p:tav tm="0">
                                          <p:val>
                                            <p:clrVal>
                                              <a:schemeClr val="accent2"/>
                                            </p:clrVal>
                                          </p:val>
                                        </p:tav>
                                        <p:tav tm="50000">
                                          <p:val>
                                            <p:clrVal>
                                              <a:schemeClr val="hlink"/>
                                            </p:clrVal>
                                          </p:val>
                                        </p:tav>
                                      </p:tavLst>
                                    </p:anim>
                                    <p:set>
                                      <p:cBhvr>
                                        <p:cTn id="48" dur="100"/>
                                        <p:tgtEl>
                                          <p:spTgt spid="27659"/>
                                        </p:tgtEl>
                                        <p:attrNameLst>
                                          <p:attrName>fill.type</p:attrName>
                                        </p:attrNameLst>
                                      </p:cBhvr>
                                      <p:to>
                                        <p:strVal val="solid"/>
                                      </p:to>
                                    </p:set>
                                  </p:childTnLst>
                                  <p:subTnLst>
                                    <p:audio>
                                      <p:cMediaNode>
                                        <p:cTn display="0" masterRel="sameClick">
                                          <p:stCondLst>
                                            <p:cond evt="begin" delay="0">
                                              <p:tn val="44"/>
                                            </p:cond>
                                          </p:stCondLst>
                                          <p:endCondLst>
                                            <p:cond evt="onStopAudio" delay="0">
                                              <p:tgtEl>
                                                <p:sldTgt/>
                                              </p:tgtEl>
                                            </p:cond>
                                          </p:endCondLst>
                                        </p:cTn>
                                        <p:tgtEl>
                                          <p:sndTgt r:embed="rId2" name="type.wav"/>
                                        </p:tgtEl>
                                      </p:cMediaNode>
                                    </p:audio>
                                  </p:subTnLst>
                                </p:cTn>
                              </p:par>
                            </p:childTnLst>
                          </p:cTn>
                        </p:par>
                      </p:childTnLst>
                    </p:cTn>
                  </p:par>
                  <p:par>
                    <p:cTn id="49" fill="hold">
                      <p:stCondLst>
                        <p:cond delay="indefinite"/>
                      </p:stCondLst>
                      <p:childTnLst>
                        <p:par>
                          <p:cTn id="50" fill="hold">
                            <p:stCondLst>
                              <p:cond delay="0"/>
                            </p:stCondLst>
                            <p:childTnLst>
                              <p:par>
                                <p:cTn id="51" presetID="6" presetClass="emph" presetSubtype="0" fill="hold" grpId="2" nodeType="clickEffect">
                                  <p:stCondLst>
                                    <p:cond delay="0"/>
                                  </p:stCondLst>
                                  <p:iterate type="lt">
                                    <p:tmAbs val="0"/>
                                  </p:iterate>
                                  <p:childTnLst>
                                    <p:animScale>
                                      <p:cBhvr>
                                        <p:cTn id="52" dur="2000" fill="hold"/>
                                        <p:tgtEl>
                                          <p:spTgt spid="27654"/>
                                        </p:tgtEl>
                                      </p:cBhvr>
                                      <p:by x="150000" y="150000"/>
                                    </p:animScale>
                                  </p:childTnLst>
                                </p:cTn>
                              </p:par>
                              <p:par>
                                <p:cTn id="53" presetID="6" presetClass="emph" presetSubtype="0" fill="hold" grpId="2" nodeType="withEffect">
                                  <p:stCondLst>
                                    <p:cond delay="0"/>
                                  </p:stCondLst>
                                  <p:iterate type="lt">
                                    <p:tmAbs val="0"/>
                                  </p:iterate>
                                  <p:childTnLst>
                                    <p:animScale>
                                      <p:cBhvr>
                                        <p:cTn id="54" dur="2000" fill="hold"/>
                                        <p:tgtEl>
                                          <p:spTgt spid="27655"/>
                                        </p:tgtEl>
                                      </p:cBhvr>
                                      <p:by x="150000" y="150000"/>
                                    </p:animScale>
                                  </p:childTnLst>
                                </p:cTn>
                              </p:par>
                              <p:par>
                                <p:cTn id="55" presetID="6" presetClass="emph" presetSubtype="0" fill="hold" grpId="2" nodeType="withEffect">
                                  <p:stCondLst>
                                    <p:cond delay="0"/>
                                  </p:stCondLst>
                                  <p:iterate type="lt">
                                    <p:tmAbs val="0"/>
                                  </p:iterate>
                                  <p:childTnLst>
                                    <p:animScale>
                                      <p:cBhvr>
                                        <p:cTn id="56" dur="2000" fill="hold"/>
                                        <p:tgtEl>
                                          <p:spTgt spid="27656"/>
                                        </p:tgtEl>
                                      </p:cBhvr>
                                      <p:by x="150000" y="150000"/>
                                    </p:animScale>
                                  </p:childTnLst>
                                </p:cTn>
                              </p:par>
                              <p:par>
                                <p:cTn id="57" presetID="6" presetClass="emph" presetSubtype="0" fill="hold" grpId="2" nodeType="withEffect">
                                  <p:stCondLst>
                                    <p:cond delay="0"/>
                                  </p:stCondLst>
                                  <p:iterate type="lt">
                                    <p:tmAbs val="0"/>
                                  </p:iterate>
                                  <p:childTnLst>
                                    <p:animScale>
                                      <p:cBhvr>
                                        <p:cTn id="58" dur="2000" fill="hold"/>
                                        <p:tgtEl>
                                          <p:spTgt spid="27657"/>
                                        </p:tgtEl>
                                      </p:cBhvr>
                                      <p:by x="150000" y="150000"/>
                                    </p:animScale>
                                  </p:childTnLst>
                                </p:cTn>
                              </p:par>
                              <p:par>
                                <p:cTn id="59" presetID="6" presetClass="emph" presetSubtype="0" fill="hold" grpId="2" nodeType="withEffect">
                                  <p:stCondLst>
                                    <p:cond delay="0"/>
                                  </p:stCondLst>
                                  <p:iterate type="lt">
                                    <p:tmAbs val="0"/>
                                  </p:iterate>
                                  <p:childTnLst>
                                    <p:animScale>
                                      <p:cBhvr>
                                        <p:cTn id="60" dur="2000" fill="hold"/>
                                        <p:tgtEl>
                                          <p:spTgt spid="27658"/>
                                        </p:tgtEl>
                                      </p:cBhvr>
                                      <p:by x="150000" y="150000"/>
                                    </p:animScale>
                                  </p:childTnLst>
                                </p:cTn>
                              </p:par>
                              <p:par>
                                <p:cTn id="61" presetID="6" presetClass="emph" presetSubtype="0" fill="hold" grpId="2" nodeType="withEffect">
                                  <p:stCondLst>
                                    <p:cond delay="0"/>
                                  </p:stCondLst>
                                  <p:iterate type="lt">
                                    <p:tmAbs val="0"/>
                                  </p:iterate>
                                  <p:childTnLst>
                                    <p:animScale>
                                      <p:cBhvr>
                                        <p:cTn id="62" dur="2000" fill="hold"/>
                                        <p:tgtEl>
                                          <p:spTgt spid="27659"/>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p:bldP spid="27654" grpId="0" bldLvl="0"/>
      <p:bldP spid="27654" grpId="1" bldLvl="0"/>
      <p:bldP spid="27654" grpId="2" bldLvl="0"/>
      <p:bldP spid="27655" grpId="0" bldLvl="0"/>
      <p:bldP spid="27655" grpId="1" bldLvl="0"/>
      <p:bldP spid="27655" grpId="2" bldLvl="0"/>
      <p:bldP spid="27656" grpId="0" bldLvl="0"/>
      <p:bldP spid="27656" grpId="1" bldLvl="0"/>
      <p:bldP spid="27656" grpId="2" bldLvl="0"/>
      <p:bldP spid="27657" grpId="0" bldLvl="0"/>
      <p:bldP spid="27657" grpId="1" bldLvl="0"/>
      <p:bldP spid="27657" grpId="2" bldLvl="0"/>
      <p:bldP spid="27658" grpId="0" bldLvl="0"/>
      <p:bldP spid="27658" grpId="1" bldLvl="0"/>
      <p:bldP spid="27658" grpId="2" bldLvl="0"/>
      <p:bldP spid="27659" grpId="0" bldLvl="0"/>
      <p:bldP spid="27659" grpId="1" bldLvl="0"/>
      <p:bldP spid="27659" grpId="2" bldLvl="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3" descr="62667cd0ecc46cb1a1ec9c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7888" y="4503439"/>
            <a:ext cx="1597025" cy="2082800"/>
          </a:xfrm>
          <a:prstGeom prst="rect">
            <a:avLst/>
          </a:prstGeom>
          <a:noFill/>
          <a:ln>
            <a:noFill/>
          </a:ln>
        </p:spPr>
      </p:pic>
      <p:pic>
        <p:nvPicPr>
          <p:cNvPr id="28674" name="Picture 4" descr="8b527d27f2a5703b918f9d8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6138" y="4466927"/>
            <a:ext cx="3332162" cy="2130425"/>
          </a:xfrm>
          <a:prstGeom prst="rect">
            <a:avLst/>
          </a:prstGeom>
          <a:noFill/>
          <a:ln>
            <a:noFill/>
          </a:ln>
        </p:spPr>
      </p:pic>
      <p:sp>
        <p:nvSpPr>
          <p:cNvPr id="28675" name="圆角矩形 12"/>
          <p:cNvSpPr>
            <a:spLocks noChangeArrowheads="1"/>
          </p:cNvSpPr>
          <p:nvPr/>
        </p:nvSpPr>
        <p:spPr bwMode="auto">
          <a:xfrm>
            <a:off x="1784350" y="404664"/>
            <a:ext cx="8632825" cy="3744838"/>
          </a:xfrm>
          <a:prstGeom prst="roundRect">
            <a:avLst>
              <a:gd name="adj" fmla="val 16667"/>
            </a:avLst>
          </a:prstGeom>
          <a:noFill/>
        </p:spPr>
        <p:style>
          <a:lnRef idx="2">
            <a:schemeClr val="dk1"/>
          </a:lnRef>
          <a:fillRef idx="1">
            <a:schemeClr val="lt1"/>
          </a:fillRef>
          <a:effectRef idx="0">
            <a:schemeClr val="dk1"/>
          </a:effectRef>
          <a:fontRef idx="minor">
            <a:schemeClr val="dk1"/>
          </a:fontRef>
        </p:style>
        <p:txBody>
          <a:bodyPr anchor="ctr"/>
          <a:lstStyle/>
          <a:p>
            <a:endParaRPr lang="en-US" altLang="zh-CN"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东史郎日记</a:t>
            </a:r>
            <a:r>
              <a:rPr lang="en-US" altLang="zh-CN" sz="32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a:p>
            <a:pPr>
              <a:lnSpc>
                <a:spcPct val="120000"/>
              </a:lnSpc>
            </a:pPr>
            <a:r>
              <a:rPr lang="en-US" altLang="zh-CN" sz="2400" b="1" dirty="0">
                <a:latin typeface="黑体" panose="02010609060101010101" pitchFamily="49" charset="-122"/>
                <a:ea typeface="黑体" panose="02010609060101010101" pitchFamily="49" charset="-122"/>
              </a:rPr>
              <a:t>    ……</a:t>
            </a:r>
            <a:r>
              <a:rPr lang="zh-CN" altLang="en-US" sz="2400" b="1" dirty="0">
                <a:latin typeface="黑体" panose="02010609060101010101" pitchFamily="49" charset="-122"/>
                <a:ea typeface="黑体" panose="02010609060101010101" pitchFamily="49" charset="-122"/>
              </a:rPr>
              <a:t>不知从哪儿拉来一个支那人</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西本提出了一个残忍的提议，就是把这个支那人装入袋 中，浇上那辆汽车中的汽油，然后点火</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西本像玩足球一样把袋子踢来踢去，像给 蔬菜施肥一样向袋子撒尿</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在袋子上系了两颗手榴弹，随后将袋子扔进了池塘。火渐渐地灭掉了，袋子向下 沉着，水的波纹也慢慢地平静下来。突然，“澎！”手榴弹爆炸了，掀起了水花。</a:t>
            </a:r>
          </a:p>
          <a:p>
            <a:r>
              <a:rPr lang="zh-CN" altLang="en-US" sz="2400" b="1" dirty="0">
                <a:latin typeface="微软雅黑" panose="020B0503020204020204" pitchFamily="34" charset="-122"/>
                <a:ea typeface="微软雅黑" panose="020B0503020204020204" pitchFamily="34" charset="-122"/>
              </a:rPr>
              <a:t>                          </a:t>
            </a:r>
          </a:p>
        </p:txBody>
      </p:sp>
      <p:pic>
        <p:nvPicPr>
          <p:cNvPr id="28676" name="Picture 2" descr="x2005052000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9588" y="4508202"/>
            <a:ext cx="2768600" cy="20669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fade">
                                      <p:cBhvr>
                                        <p:cTn id="7" dur="800" decel="100000"/>
                                        <p:tgtEl>
                                          <p:spTgt spid="28675"/>
                                        </p:tgtEl>
                                      </p:cBhvr>
                                    </p:animEffect>
                                    <p:anim calcmode="lin" valueType="num">
                                      <p:cBhvr>
                                        <p:cTn id="8" dur="800" decel="100000" fill="hold"/>
                                        <p:tgtEl>
                                          <p:spTgt spid="28675"/>
                                        </p:tgtEl>
                                        <p:attrNameLst>
                                          <p:attrName>style.rotation</p:attrName>
                                        </p:attrNameLst>
                                      </p:cBhvr>
                                      <p:tavLst>
                                        <p:tav tm="0">
                                          <p:val>
                                            <p:fltVal val="-90"/>
                                          </p:val>
                                        </p:tav>
                                        <p:tav tm="100000">
                                          <p:val>
                                            <p:fltVal val="0"/>
                                          </p:val>
                                        </p:tav>
                                      </p:tavLst>
                                    </p:anim>
                                    <p:anim calcmode="lin" valueType="num">
                                      <p:cBhvr>
                                        <p:cTn id="9" dur="800" decel="100000" fill="hold"/>
                                        <p:tgtEl>
                                          <p:spTgt spid="28675"/>
                                        </p:tgtEl>
                                        <p:attrNameLst>
                                          <p:attrName>ppt_x</p:attrName>
                                        </p:attrNameLst>
                                      </p:cBhvr>
                                      <p:tavLst>
                                        <p:tav tm="0">
                                          <p:val>
                                            <p:strVal val="#ppt_x+0.4"/>
                                          </p:val>
                                        </p:tav>
                                        <p:tav tm="100000">
                                          <p:val>
                                            <p:strVal val="#ppt_x-0.05"/>
                                          </p:val>
                                        </p:tav>
                                      </p:tavLst>
                                    </p:anim>
                                    <p:anim calcmode="lin" valueType="num">
                                      <p:cBhvr>
                                        <p:cTn id="10" dur="800" decel="100000" fill="hold"/>
                                        <p:tgtEl>
                                          <p:spTgt spid="2867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867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867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8674"/>
                                        </p:tgtEl>
                                        <p:attrNameLst>
                                          <p:attrName>style.visibility</p:attrName>
                                        </p:attrNameLst>
                                      </p:cBhvr>
                                      <p:to>
                                        <p:strVal val="visible"/>
                                      </p:to>
                                    </p:set>
                                    <p:animEffect transition="in" filter="fade">
                                      <p:cBhvr>
                                        <p:cTn id="17" dur="800" decel="100000"/>
                                        <p:tgtEl>
                                          <p:spTgt spid="28674"/>
                                        </p:tgtEl>
                                      </p:cBhvr>
                                    </p:animEffect>
                                    <p:anim calcmode="lin" valueType="num">
                                      <p:cBhvr>
                                        <p:cTn id="18" dur="800" decel="100000" fill="hold"/>
                                        <p:tgtEl>
                                          <p:spTgt spid="28674"/>
                                        </p:tgtEl>
                                        <p:attrNameLst>
                                          <p:attrName>style.rotation</p:attrName>
                                        </p:attrNameLst>
                                      </p:cBhvr>
                                      <p:tavLst>
                                        <p:tav tm="0">
                                          <p:val>
                                            <p:fltVal val="-90"/>
                                          </p:val>
                                        </p:tav>
                                        <p:tav tm="100000">
                                          <p:val>
                                            <p:fltVal val="0"/>
                                          </p:val>
                                        </p:tav>
                                      </p:tavLst>
                                    </p:anim>
                                    <p:anim calcmode="lin" valueType="num">
                                      <p:cBhvr>
                                        <p:cTn id="19" dur="800" decel="100000" fill="hold"/>
                                        <p:tgtEl>
                                          <p:spTgt spid="28674"/>
                                        </p:tgtEl>
                                        <p:attrNameLst>
                                          <p:attrName>ppt_x</p:attrName>
                                        </p:attrNameLst>
                                      </p:cBhvr>
                                      <p:tavLst>
                                        <p:tav tm="0">
                                          <p:val>
                                            <p:strVal val="#ppt_x+0.4"/>
                                          </p:val>
                                        </p:tav>
                                        <p:tav tm="100000">
                                          <p:val>
                                            <p:strVal val="#ppt_x-0.05"/>
                                          </p:val>
                                        </p:tav>
                                      </p:tavLst>
                                    </p:anim>
                                    <p:anim calcmode="lin" valueType="num">
                                      <p:cBhvr>
                                        <p:cTn id="20" dur="800" decel="100000" fill="hold"/>
                                        <p:tgtEl>
                                          <p:spTgt spid="2867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867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8674"/>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28676"/>
                                        </p:tgtEl>
                                        <p:attrNameLst>
                                          <p:attrName>style.visibility</p:attrName>
                                        </p:attrNameLst>
                                      </p:cBhvr>
                                      <p:to>
                                        <p:strVal val="visible"/>
                                      </p:to>
                                    </p:set>
                                    <p:animEffect transition="in" filter="fade">
                                      <p:cBhvr>
                                        <p:cTn id="27" dur="800" decel="100000"/>
                                        <p:tgtEl>
                                          <p:spTgt spid="28676"/>
                                        </p:tgtEl>
                                      </p:cBhvr>
                                    </p:animEffect>
                                    <p:anim calcmode="lin" valueType="num">
                                      <p:cBhvr>
                                        <p:cTn id="28" dur="800" decel="100000" fill="hold"/>
                                        <p:tgtEl>
                                          <p:spTgt spid="28676"/>
                                        </p:tgtEl>
                                        <p:attrNameLst>
                                          <p:attrName>style.rotation</p:attrName>
                                        </p:attrNameLst>
                                      </p:cBhvr>
                                      <p:tavLst>
                                        <p:tav tm="0">
                                          <p:val>
                                            <p:fltVal val="-90"/>
                                          </p:val>
                                        </p:tav>
                                        <p:tav tm="100000">
                                          <p:val>
                                            <p:fltVal val="0"/>
                                          </p:val>
                                        </p:tav>
                                      </p:tavLst>
                                    </p:anim>
                                    <p:anim calcmode="lin" valueType="num">
                                      <p:cBhvr>
                                        <p:cTn id="29" dur="800" decel="100000" fill="hold"/>
                                        <p:tgtEl>
                                          <p:spTgt spid="28676"/>
                                        </p:tgtEl>
                                        <p:attrNameLst>
                                          <p:attrName>ppt_x</p:attrName>
                                        </p:attrNameLst>
                                      </p:cBhvr>
                                      <p:tavLst>
                                        <p:tav tm="0">
                                          <p:val>
                                            <p:strVal val="#ppt_x+0.4"/>
                                          </p:val>
                                        </p:tav>
                                        <p:tav tm="100000">
                                          <p:val>
                                            <p:strVal val="#ppt_x-0.05"/>
                                          </p:val>
                                        </p:tav>
                                      </p:tavLst>
                                    </p:anim>
                                    <p:anim calcmode="lin" valueType="num">
                                      <p:cBhvr>
                                        <p:cTn id="30" dur="800" decel="100000" fill="hold"/>
                                        <p:tgtEl>
                                          <p:spTgt spid="28676"/>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28676"/>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28676"/>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28673"/>
                                        </p:tgtEl>
                                        <p:attrNameLst>
                                          <p:attrName>style.visibility</p:attrName>
                                        </p:attrNameLst>
                                      </p:cBhvr>
                                      <p:to>
                                        <p:strVal val="visible"/>
                                      </p:to>
                                    </p:set>
                                    <p:animEffect transition="in" filter="fade">
                                      <p:cBhvr>
                                        <p:cTn id="37" dur="800" decel="100000"/>
                                        <p:tgtEl>
                                          <p:spTgt spid="28673"/>
                                        </p:tgtEl>
                                      </p:cBhvr>
                                    </p:animEffect>
                                    <p:anim calcmode="lin" valueType="num">
                                      <p:cBhvr>
                                        <p:cTn id="38" dur="800" decel="100000" fill="hold"/>
                                        <p:tgtEl>
                                          <p:spTgt spid="28673"/>
                                        </p:tgtEl>
                                        <p:attrNameLst>
                                          <p:attrName>style.rotation</p:attrName>
                                        </p:attrNameLst>
                                      </p:cBhvr>
                                      <p:tavLst>
                                        <p:tav tm="0">
                                          <p:val>
                                            <p:fltVal val="-90"/>
                                          </p:val>
                                        </p:tav>
                                        <p:tav tm="100000">
                                          <p:val>
                                            <p:fltVal val="0"/>
                                          </p:val>
                                        </p:tav>
                                      </p:tavLst>
                                    </p:anim>
                                    <p:anim calcmode="lin" valueType="num">
                                      <p:cBhvr>
                                        <p:cTn id="39" dur="800" decel="100000" fill="hold"/>
                                        <p:tgtEl>
                                          <p:spTgt spid="28673"/>
                                        </p:tgtEl>
                                        <p:attrNameLst>
                                          <p:attrName>ppt_x</p:attrName>
                                        </p:attrNameLst>
                                      </p:cBhvr>
                                      <p:tavLst>
                                        <p:tav tm="0">
                                          <p:val>
                                            <p:strVal val="#ppt_x+0.4"/>
                                          </p:val>
                                        </p:tav>
                                        <p:tav tm="100000">
                                          <p:val>
                                            <p:strVal val="#ppt_x-0.05"/>
                                          </p:val>
                                        </p:tav>
                                      </p:tavLst>
                                    </p:anim>
                                    <p:anim calcmode="lin" valueType="num">
                                      <p:cBhvr>
                                        <p:cTn id="40" dur="800" decel="100000" fill="hold"/>
                                        <p:tgtEl>
                                          <p:spTgt spid="28673"/>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8673"/>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867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内容占位符 28673" descr="32fa828ba61ea8d3828a6d56950a304e241f95cad1c8600b"/>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3446" t="10229" r="16927" b="11510"/>
          <a:stretch>
            <a:fillRect/>
          </a:stretch>
        </p:blipFill>
        <p:spPr bwMode="auto">
          <a:xfrm>
            <a:off x="2135188" y="3508375"/>
            <a:ext cx="2005012"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文本占位符 28674"/>
          <p:cNvSpPr>
            <a:spLocks noGrp="1" noChangeArrowheads="1"/>
          </p:cNvSpPr>
          <p:nvPr/>
        </p:nvSpPr>
        <p:spPr bwMode="auto">
          <a:xfrm>
            <a:off x="4440238" y="620713"/>
            <a:ext cx="5976937" cy="516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buClr>
                <a:schemeClr val="folHlink"/>
              </a:buClr>
              <a:buSzPct val="80000"/>
              <a:buFont typeface="Wingdings" panose="05000000000000000000" pitchFamily="2" charset="2"/>
              <a:buChar char="n"/>
            </a:pPr>
            <a:r>
              <a:rPr lang="zh-CN" altLang="en-US" sz="2800" b="1" dirty="0">
                <a:latin typeface="微软雅黑" panose="020B0503020204020204" pitchFamily="34" charset="-122"/>
                <a:ea typeface="微软雅黑" panose="020B0503020204020204" pitchFamily="34" charset="-122"/>
              </a:rPr>
              <a:t>一位历史学家曾经估算，如果所有南京大屠杀的罹难者手牵手站在一起，这一队伍可以从南京绵延到杭州，总距离长达200英里左右。他们身上的血液总重量可达1200吨，他们的尸体则可以装满2500节火车车厢。</a:t>
            </a:r>
          </a:p>
          <a:p>
            <a:pPr marL="342900" indent="-342900">
              <a:lnSpc>
                <a:spcPct val="150000"/>
              </a:lnSpc>
              <a:buClr>
                <a:schemeClr val="folHlink"/>
              </a:buClr>
              <a:buSzPct val="80000"/>
              <a:buFont typeface="Wingdings" panose="05000000000000000000" pitchFamily="2" charset="2"/>
              <a:buChar char="n"/>
            </a:pPr>
            <a:r>
              <a:rPr lang="zh-CN" altLang="en-US" sz="2800" b="1" dirty="0">
                <a:latin typeface="微软雅黑" panose="020B0503020204020204" pitchFamily="34" charset="-122"/>
                <a:ea typeface="微软雅黑" panose="020B0503020204020204" pitchFamily="34" charset="-122"/>
              </a:rPr>
              <a:t>—张纯如《南京大屠杀》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 calcmode="lin" valueType="num">
                                      <p:cBhvr>
                                        <p:cTn id="7" dur="500" fill="hold"/>
                                        <p:tgtEl>
                                          <p:spTgt spid="2867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8675">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8675">
                                            <p:txEl>
                                              <p:pRg st="1" end="1"/>
                                            </p:txEl>
                                          </p:spTgt>
                                        </p:tgtEl>
                                        <p:attrNameLst>
                                          <p:attrName>style.visibility</p:attrName>
                                        </p:attrNameLst>
                                      </p:cBhvr>
                                      <p:to>
                                        <p:strVal val="visible"/>
                                      </p:to>
                                    </p:set>
                                    <p:anim calcmode="lin" valueType="num">
                                      <p:cBhvr>
                                        <p:cTn id="13" dur="500" fill="hold"/>
                                        <p:tgtEl>
                                          <p:spTgt spid="28675">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28675">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ChangeArrowheads="1"/>
          </p:cNvSpPr>
          <p:nvPr/>
        </p:nvSpPr>
        <p:spPr bwMode="auto">
          <a:xfrm>
            <a:off x="1559496" y="548680"/>
            <a:ext cx="8893298" cy="590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         凝视</a:t>
            </a:r>
            <a:r>
              <a:rPr lang="en-US" altLang="zh-CN" sz="2800" b="1" dirty="0">
                <a:latin typeface="微软雅黑" panose="020B0503020204020204" pitchFamily="34" charset="-122"/>
                <a:ea typeface="微软雅黑" panose="020B0503020204020204" pitchFamily="34" charset="-122"/>
              </a:rPr>
              <a:t>300000</a:t>
            </a: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 </a:t>
            </a:r>
          </a:p>
          <a:p>
            <a:pPr eaLnBrk="0" hangingPunct="0">
              <a:lnSpc>
                <a:spcPct val="150000"/>
              </a:lnSpc>
            </a:pPr>
            <a:r>
              <a:rPr lang="en-US" altLang="zh-CN" sz="2800" b="1" dirty="0">
                <a:latin typeface="微软雅黑" panose="020B0503020204020204" pitchFamily="34" charset="-122"/>
                <a:ea typeface="微软雅黑" panose="020B0503020204020204" pitchFamily="34" charset="-122"/>
              </a:rPr>
              <a:t>          “3”</a:t>
            </a:r>
            <a:r>
              <a:rPr lang="zh-CN" altLang="en-US" sz="2800" b="1" dirty="0">
                <a:latin typeface="微软雅黑" panose="020B0503020204020204" pitchFamily="34" charset="-122"/>
                <a:ea typeface="微软雅黑" panose="020B0503020204020204" pitchFamily="34" charset="-122"/>
              </a:rPr>
              <a:t>后面是一个个零吗</a:t>
            </a: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不</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分明是一颗颗屈死的头颅，正面对屠刀， 怒目相看！ </a:t>
            </a:r>
          </a:p>
          <a:p>
            <a:pPr eaLnBrk="0" hangingPunct="0">
              <a:lnSpc>
                <a:spcPct val="150000"/>
              </a:lnSpc>
            </a:pPr>
            <a:r>
              <a:rPr lang="zh-CN" altLang="en-US" sz="2800" b="1" dirty="0">
                <a:latin typeface="微软雅黑" panose="020B0503020204020204" pitchFamily="34" charset="-122"/>
                <a:ea typeface="微软雅黑" panose="020B0503020204020204" pitchFamily="34" charset="-122"/>
              </a:rPr>
              <a:t>       凝视</a:t>
            </a:r>
            <a:r>
              <a:rPr lang="en-US" altLang="zh-CN" sz="2800" b="1" dirty="0">
                <a:latin typeface="微软雅黑" panose="020B0503020204020204" pitchFamily="34" charset="-122"/>
                <a:ea typeface="微软雅黑" panose="020B0503020204020204" pitchFamily="34" charset="-122"/>
              </a:rPr>
              <a:t>300000</a:t>
            </a: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 </a:t>
            </a:r>
          </a:p>
          <a:p>
            <a:pPr eaLnBrk="0" hangingPunct="0">
              <a:lnSpc>
                <a:spcPct val="150000"/>
              </a:lnSpc>
            </a:pPr>
            <a:r>
              <a:rPr lang="en-US" altLang="zh-CN" sz="2800" b="1" dirty="0">
                <a:latin typeface="微软雅黑" panose="020B0503020204020204" pitchFamily="34" charset="-122"/>
                <a:ea typeface="微软雅黑" panose="020B0503020204020204" pitchFamily="34" charset="-122"/>
              </a:rPr>
              <a:t>          “3”</a:t>
            </a:r>
            <a:r>
              <a:rPr lang="zh-CN" altLang="en-US" sz="2800" b="1" dirty="0">
                <a:latin typeface="微软雅黑" panose="020B0503020204020204" pitchFamily="34" charset="-122"/>
                <a:ea typeface="微软雅黑" panose="020B0503020204020204" pitchFamily="34" charset="-122"/>
              </a:rPr>
              <a:t>后面是一个个圈吗</a:t>
            </a: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不</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分明是一根根高悬的绞索，东条英机们 </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不正吊死在耻辱柱上！</a:t>
            </a:r>
          </a:p>
          <a:p>
            <a:pPr eaLnBrk="0" hangingPunct="0">
              <a:lnSpc>
                <a:spcPct val="150000"/>
              </a:lnSpc>
            </a:pPr>
            <a:r>
              <a:rPr lang="zh-CN" altLang="en-US" sz="2800" b="1" dirty="0">
                <a:latin typeface="微软雅黑" panose="020B0503020204020204" pitchFamily="34" charset="-122"/>
                <a:ea typeface="微软雅黑" panose="020B0503020204020204" pitchFamily="34" charset="-122"/>
              </a:rPr>
              <a:t>        凝视</a:t>
            </a:r>
            <a:r>
              <a:rPr lang="en-US" altLang="zh-CN" sz="2800" b="1" dirty="0">
                <a:latin typeface="微软雅黑" panose="020B0503020204020204" pitchFamily="34" charset="-122"/>
                <a:ea typeface="微软雅黑" panose="020B0503020204020204" pitchFamily="34" charset="-122"/>
              </a:rPr>
              <a:t>300000</a:t>
            </a:r>
            <a:r>
              <a:rPr lang="zh-CN" altLang="en-US" sz="2800" b="1" dirty="0">
                <a:latin typeface="微软雅黑" panose="020B0503020204020204" pitchFamily="34" charset="-122"/>
                <a:ea typeface="微软雅黑" panose="020B0503020204020204" pitchFamily="34" charset="-122"/>
              </a:rPr>
              <a:t>，</a:t>
            </a:r>
            <a:r>
              <a:rPr lang="en-US" altLang="zh-CN" sz="2800" b="1" dirty="0">
                <a:latin typeface="微软雅黑" panose="020B0503020204020204" pitchFamily="34" charset="-122"/>
                <a:ea typeface="微软雅黑" panose="020B0503020204020204" pitchFamily="34" charset="-122"/>
              </a:rPr>
              <a:t>—— </a:t>
            </a:r>
          </a:p>
          <a:p>
            <a:pPr eaLnBrk="0" hangingPunct="0">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字字在喷火，声声在呐喊： 多行不义必自毙， 血债定要血来还！</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a:extLst>
              <a:ext uri="{FF2B5EF4-FFF2-40B4-BE49-F238E27FC236}">
                <a16:creationId xmlns:a16="http://schemas.microsoft.com/office/drawing/2014/main" id="{49B65007-9E99-4A01-8447-CF5F172F42D2}"/>
              </a:ext>
            </a:extLst>
          </p:cNvPr>
          <p:cNvGraphicFramePr>
            <a:graphicFrameLocks noGrp="1"/>
          </p:cNvGraphicFramePr>
          <p:nvPr>
            <p:extLst>
              <p:ext uri="{D42A27DB-BD31-4B8C-83A1-F6EECF244321}">
                <p14:modId xmlns:p14="http://schemas.microsoft.com/office/powerpoint/2010/main" val="2456892197"/>
              </p:ext>
            </p:extLst>
          </p:nvPr>
        </p:nvGraphicFramePr>
        <p:xfrm>
          <a:off x="1196392" y="692850"/>
          <a:ext cx="9799216" cy="5212080"/>
        </p:xfrm>
        <a:graphic>
          <a:graphicData uri="http://schemas.openxmlformats.org/drawingml/2006/table">
            <a:tbl>
              <a:tblPr firstRow="1" bandRow="1">
                <a:solidFill>
                  <a:schemeClr val="bg1"/>
                </a:solidFill>
                <a:tableStyleId>{5DA37D80-6434-44D0-A028-1B22A696006F}</a:tableStyleId>
              </a:tblPr>
              <a:tblGrid>
                <a:gridCol w="2449804">
                  <a:extLst>
                    <a:ext uri="{9D8B030D-6E8A-4147-A177-3AD203B41FA5}">
                      <a16:colId xmlns:a16="http://schemas.microsoft.com/office/drawing/2014/main" val="2805797387"/>
                    </a:ext>
                  </a:extLst>
                </a:gridCol>
                <a:gridCol w="2449804">
                  <a:extLst>
                    <a:ext uri="{9D8B030D-6E8A-4147-A177-3AD203B41FA5}">
                      <a16:colId xmlns:a16="http://schemas.microsoft.com/office/drawing/2014/main" val="3655666825"/>
                    </a:ext>
                  </a:extLst>
                </a:gridCol>
                <a:gridCol w="2449804">
                  <a:extLst>
                    <a:ext uri="{9D8B030D-6E8A-4147-A177-3AD203B41FA5}">
                      <a16:colId xmlns:a16="http://schemas.microsoft.com/office/drawing/2014/main" val="105598875"/>
                    </a:ext>
                  </a:extLst>
                </a:gridCol>
                <a:gridCol w="2449804">
                  <a:extLst>
                    <a:ext uri="{9D8B030D-6E8A-4147-A177-3AD203B41FA5}">
                      <a16:colId xmlns:a16="http://schemas.microsoft.com/office/drawing/2014/main" val="3880994718"/>
                    </a:ext>
                  </a:extLst>
                </a:gridCol>
              </a:tblGrid>
              <a:tr h="297405">
                <a:tc>
                  <a:txBody>
                    <a:bodyPr/>
                    <a:lstStyle/>
                    <a:p>
                      <a:pPr algn="ctr"/>
                      <a:endParaRPr lang="zh-CN" altLang="en-US" sz="2400" b="0" dirty="0">
                        <a:latin typeface="+mn-ea"/>
                        <a:ea typeface="+mn-ea"/>
                      </a:endParaRPr>
                    </a:p>
                  </a:txBody>
                  <a:tcPr anchor="ctr"/>
                </a:tc>
                <a:tc>
                  <a:txBody>
                    <a:bodyPr/>
                    <a:lstStyle/>
                    <a:p>
                      <a:pPr algn="ctr"/>
                      <a:r>
                        <a:rPr lang="zh-CN" altLang="en-US" sz="2400" dirty="0"/>
                        <a:t>方针</a:t>
                      </a:r>
                      <a:endParaRPr lang="zh-CN" altLang="en-US" sz="2400" b="0" dirty="0">
                        <a:latin typeface="+mn-ea"/>
                        <a:ea typeface="+mn-ea"/>
                      </a:endParaRPr>
                    </a:p>
                  </a:txBody>
                  <a:tcPr anchor="ctr"/>
                </a:tc>
                <a:tc>
                  <a:txBody>
                    <a:bodyPr/>
                    <a:lstStyle/>
                    <a:p>
                      <a:pPr algn="ctr"/>
                      <a:r>
                        <a:rPr lang="zh-CN" altLang="en-US" sz="2400" dirty="0"/>
                        <a:t>举措</a:t>
                      </a:r>
                      <a:endParaRPr lang="zh-CN" altLang="en-US" sz="2400" b="0" dirty="0">
                        <a:latin typeface="+mn-ea"/>
                        <a:ea typeface="+mn-ea"/>
                      </a:endParaRPr>
                    </a:p>
                  </a:txBody>
                  <a:tcPr anchor="ctr"/>
                </a:tc>
                <a:tc>
                  <a:txBody>
                    <a:bodyPr/>
                    <a:lstStyle/>
                    <a:p>
                      <a:pPr algn="ctr"/>
                      <a:r>
                        <a:rPr lang="zh-CN" altLang="en-US" sz="2400" dirty="0"/>
                        <a:t>表现</a:t>
                      </a:r>
                      <a:endParaRPr lang="zh-CN" altLang="en-US" sz="2400" b="0" dirty="0">
                        <a:latin typeface="+mn-ea"/>
                        <a:ea typeface="+mn-ea"/>
                      </a:endParaRPr>
                    </a:p>
                  </a:txBody>
                  <a:tcPr anchor="ctr"/>
                </a:tc>
                <a:extLst>
                  <a:ext uri="{0D108BD9-81ED-4DB2-BD59-A6C34878D82A}">
                    <a16:rowId xmlns:a16="http://schemas.microsoft.com/office/drawing/2014/main" val="4150765316"/>
                  </a:ext>
                </a:extLst>
              </a:tr>
              <a:tr h="370840">
                <a:tc>
                  <a:txBody>
                    <a:bodyPr/>
                    <a:lstStyle/>
                    <a:p>
                      <a:pPr algn="ctr"/>
                      <a:r>
                        <a:rPr lang="zh-CN" altLang="en-US" sz="2400" dirty="0"/>
                        <a:t>政治上</a:t>
                      </a:r>
                      <a:endParaRPr lang="zh-CN" altLang="en-US" sz="2400" b="0" dirty="0">
                        <a:latin typeface="+mn-ea"/>
                        <a:ea typeface="+mn-ea"/>
                      </a:endParaRPr>
                    </a:p>
                  </a:txBody>
                  <a:tcPr anchor="ctr"/>
                </a:tc>
                <a:tc>
                  <a:txBody>
                    <a:bodyPr/>
                    <a:lstStyle/>
                    <a:p>
                      <a:r>
                        <a:rPr lang="zh-CN" altLang="en-US" sz="2400" dirty="0"/>
                        <a:t>以华治华方针</a:t>
                      </a:r>
                      <a:endParaRPr lang="zh-CN" altLang="en-US" sz="2400" b="0" dirty="0">
                        <a:latin typeface="+mn-ea"/>
                        <a:ea typeface="+mn-ea"/>
                      </a:endParaRPr>
                    </a:p>
                  </a:txBody>
                  <a:tcPr/>
                </a:tc>
                <a:tc>
                  <a:txBody>
                    <a:bodyPr/>
                    <a:lstStyle/>
                    <a:p>
                      <a:r>
                        <a:rPr lang="zh-CN" altLang="en-US" sz="2400" dirty="0"/>
                        <a:t>扶植傀儡政权</a:t>
                      </a:r>
                      <a:endParaRPr lang="zh-CN" altLang="en-US" sz="2400" b="0" dirty="0">
                        <a:latin typeface="+mn-ea"/>
                        <a:ea typeface="+mn-ea"/>
                      </a:endParaRPr>
                    </a:p>
                  </a:txBody>
                  <a:tcPr/>
                </a:tc>
                <a:tc>
                  <a:txBody>
                    <a:bodyPr/>
                    <a:lstStyle/>
                    <a:p>
                      <a:r>
                        <a:rPr lang="zh-CN" altLang="en-US" sz="2400" dirty="0"/>
                        <a:t>汪精卫伪 国民政府</a:t>
                      </a:r>
                      <a:endParaRPr lang="zh-CN" altLang="en-US" sz="2400" b="0" dirty="0">
                        <a:latin typeface="+mn-ea"/>
                        <a:ea typeface="+mn-ea"/>
                      </a:endParaRPr>
                    </a:p>
                  </a:txBody>
                  <a:tcPr/>
                </a:tc>
                <a:extLst>
                  <a:ext uri="{0D108BD9-81ED-4DB2-BD59-A6C34878D82A}">
                    <a16:rowId xmlns:a16="http://schemas.microsoft.com/office/drawing/2014/main" val="1402679339"/>
                  </a:ext>
                </a:extLst>
              </a:tr>
              <a:tr h="370840">
                <a:tc rowSpan="2">
                  <a:txBody>
                    <a:bodyPr/>
                    <a:lstStyle/>
                    <a:p>
                      <a:pPr algn="ctr"/>
                      <a:r>
                        <a:rPr lang="zh-CN" altLang="en-US" sz="2400" dirty="0"/>
                        <a:t>经济上</a:t>
                      </a:r>
                      <a:endParaRPr lang="zh-CN" altLang="en-US" sz="2400" b="0" dirty="0">
                        <a:latin typeface="+mn-ea"/>
                        <a:ea typeface="+mn-ea"/>
                      </a:endParaRPr>
                    </a:p>
                  </a:txBody>
                  <a:tcPr anchor="ctr"/>
                </a:tc>
                <a:tc>
                  <a:txBody>
                    <a:bodyPr/>
                    <a:lstStyle/>
                    <a:p>
                      <a:r>
                        <a:rPr lang="zh-CN" altLang="en-US" sz="2400" dirty="0"/>
                        <a:t>以战养战</a:t>
                      </a:r>
                      <a:endParaRPr lang="zh-CN" altLang="en-US" sz="2400" b="0" dirty="0">
                        <a:latin typeface="+mn-ea"/>
                        <a:ea typeface="+mn-ea"/>
                      </a:endParaRPr>
                    </a:p>
                  </a:txBody>
                  <a:tcPr/>
                </a:tc>
                <a:tc>
                  <a:txBody>
                    <a:bodyPr/>
                    <a:lstStyle/>
                    <a:p>
                      <a:r>
                        <a:rPr lang="zh-CN" altLang="en-US" sz="2400" dirty="0"/>
                        <a:t>野蛮的经济掠夺</a:t>
                      </a:r>
                      <a:endParaRPr lang="zh-CN" altLang="en-US" sz="2400" b="0" dirty="0">
                        <a:latin typeface="+mn-ea"/>
                        <a:ea typeface="+mn-ea"/>
                      </a:endParaRPr>
                    </a:p>
                  </a:txBody>
                  <a:tcPr/>
                </a:tc>
                <a:tc>
                  <a:txBody>
                    <a:bodyPr/>
                    <a:lstStyle/>
                    <a:p>
                      <a:r>
                        <a:rPr lang="zh-CN" altLang="en-US" sz="2400" dirty="0"/>
                        <a:t>垄断、粮食统制</a:t>
                      </a:r>
                      <a:endParaRPr lang="zh-CN" altLang="en-US" sz="2400" b="0" dirty="0">
                        <a:latin typeface="+mn-ea"/>
                        <a:ea typeface="+mn-ea"/>
                      </a:endParaRPr>
                    </a:p>
                  </a:txBody>
                  <a:tcPr/>
                </a:tc>
                <a:extLst>
                  <a:ext uri="{0D108BD9-81ED-4DB2-BD59-A6C34878D82A}">
                    <a16:rowId xmlns:a16="http://schemas.microsoft.com/office/drawing/2014/main" val="3246565475"/>
                  </a:ext>
                </a:extLst>
              </a:tr>
              <a:tr h="370840">
                <a:tc vMerge="1">
                  <a:txBody>
                    <a:bodyPr/>
                    <a:lstStyle/>
                    <a:p>
                      <a:endParaRPr lang="zh-CN" altLang="en-US" sz="2400" b="0" dirty="0">
                        <a:latin typeface="+mn-ea"/>
                        <a:ea typeface="+mn-ea"/>
                      </a:endParaRPr>
                    </a:p>
                  </a:txBody>
                  <a:tcPr/>
                </a:tc>
                <a:tc>
                  <a:txBody>
                    <a:bodyPr/>
                    <a:lstStyle/>
                    <a:p>
                      <a:endParaRPr lang="zh-CN" altLang="en-US" sz="2400" b="0" dirty="0">
                        <a:latin typeface="+mn-ea"/>
                        <a:ea typeface="+mn-ea"/>
                      </a:endParaRPr>
                    </a:p>
                  </a:txBody>
                  <a:tcPr/>
                </a:tc>
                <a:tc>
                  <a:txBody>
                    <a:bodyPr/>
                    <a:lstStyle/>
                    <a:p>
                      <a:endParaRPr lang="zh-CN" altLang="en-US" sz="2400" b="0" dirty="0">
                        <a:latin typeface="+mn-ea"/>
                        <a:ea typeface="+mn-ea"/>
                      </a:endParaRPr>
                    </a:p>
                  </a:txBody>
                  <a:tcPr/>
                </a:tc>
                <a:tc>
                  <a:txBody>
                    <a:bodyPr/>
                    <a:lstStyle/>
                    <a:p>
                      <a:r>
                        <a:rPr lang="zh-CN" altLang="en-US" sz="2400" dirty="0"/>
                        <a:t>强迫青壮年到东北和日本做苦力</a:t>
                      </a:r>
                      <a:endParaRPr lang="zh-CN" altLang="en-US" sz="2400" b="0" dirty="0">
                        <a:latin typeface="+mn-ea"/>
                        <a:ea typeface="+mn-ea"/>
                      </a:endParaRPr>
                    </a:p>
                  </a:txBody>
                  <a:tcPr/>
                </a:tc>
                <a:extLst>
                  <a:ext uri="{0D108BD9-81ED-4DB2-BD59-A6C34878D82A}">
                    <a16:rowId xmlns:a16="http://schemas.microsoft.com/office/drawing/2014/main" val="1343968657"/>
                  </a:ext>
                </a:extLst>
              </a:tr>
              <a:tr h="370840">
                <a:tc rowSpan="2">
                  <a:txBody>
                    <a:bodyPr/>
                    <a:lstStyle/>
                    <a:p>
                      <a:pPr algn="ctr"/>
                      <a:r>
                        <a:rPr lang="zh-CN" altLang="en-US" sz="2400" dirty="0"/>
                        <a:t>敌后抗日根据地</a:t>
                      </a:r>
                      <a:endParaRPr lang="zh-CN" altLang="en-US" sz="2400" b="0" dirty="0">
                        <a:latin typeface="+mn-ea"/>
                        <a:ea typeface="+mn-ea"/>
                      </a:endParaRPr>
                    </a:p>
                  </a:txBody>
                  <a:tcPr anchor="ctr"/>
                </a:tc>
                <a:tc>
                  <a:txBody>
                    <a:bodyPr/>
                    <a:lstStyle/>
                    <a:p>
                      <a:r>
                        <a:rPr lang="zh-CN" altLang="en-US" sz="2400" dirty="0"/>
                        <a:t>三光政策</a:t>
                      </a:r>
                      <a:endParaRPr lang="zh-CN" altLang="en-US" sz="2400" b="0" dirty="0">
                        <a:latin typeface="+mn-ea"/>
                        <a:ea typeface="+mn-ea"/>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dirty="0"/>
                        <a:t>华北治安强化运动</a:t>
                      </a:r>
                      <a:endParaRPr lang="zh-CN" altLang="en-US" sz="2400" b="0" dirty="0">
                        <a:latin typeface="+mn-ea"/>
                        <a:ea typeface="+mn-ea"/>
                      </a:endParaRPr>
                    </a:p>
                  </a:txBody>
                  <a:tcPr/>
                </a:tc>
                <a:tc>
                  <a:txBody>
                    <a:bodyPr/>
                    <a:lstStyle/>
                    <a:p>
                      <a:endParaRPr lang="zh-CN" altLang="en-US" sz="2400" b="0" dirty="0">
                        <a:latin typeface="+mn-ea"/>
                        <a:ea typeface="+mn-ea"/>
                      </a:endParaRPr>
                    </a:p>
                  </a:txBody>
                  <a:tcPr/>
                </a:tc>
                <a:extLst>
                  <a:ext uri="{0D108BD9-81ED-4DB2-BD59-A6C34878D82A}">
                    <a16:rowId xmlns:a16="http://schemas.microsoft.com/office/drawing/2014/main" val="3521792883"/>
                  </a:ext>
                </a:extLst>
              </a:tr>
              <a:tr h="370840">
                <a:tc vMerge="1">
                  <a:txBody>
                    <a:bodyPr/>
                    <a:lstStyle/>
                    <a:p>
                      <a:endParaRPr lang="zh-CN" altLang="en-US" sz="2400" b="0" dirty="0">
                        <a:latin typeface="+mn-ea"/>
                        <a:ea typeface="+mn-ea"/>
                      </a:endParaRPr>
                    </a:p>
                  </a:txBody>
                  <a:tcPr/>
                </a:tc>
                <a:tc>
                  <a:txBody>
                    <a:bodyPr/>
                    <a:lstStyle/>
                    <a:p>
                      <a:endParaRPr lang="zh-CN" altLang="en-US" sz="2400" b="0">
                        <a:latin typeface="+mn-ea"/>
                        <a:ea typeface="+mn-ea"/>
                      </a:endParaRPr>
                    </a:p>
                  </a:txBody>
                  <a:tcPr/>
                </a:tc>
                <a:tc>
                  <a:txBody>
                    <a:bodyPr/>
                    <a:lstStyle/>
                    <a:p>
                      <a:r>
                        <a:rPr lang="zh-CN" altLang="en-US" sz="2400" dirty="0"/>
                        <a:t>大扫荡</a:t>
                      </a:r>
                      <a:endParaRPr lang="zh-CN" altLang="en-US" sz="2400" b="0" dirty="0">
                        <a:latin typeface="+mn-ea"/>
                        <a:ea typeface="+mn-ea"/>
                      </a:endParaRPr>
                    </a:p>
                  </a:txBody>
                  <a:tcPr/>
                </a:tc>
                <a:tc>
                  <a:txBody>
                    <a:bodyPr/>
                    <a:lstStyle/>
                    <a:p>
                      <a:endParaRPr lang="zh-CN" altLang="en-US" sz="2400" b="0" dirty="0">
                        <a:latin typeface="+mn-ea"/>
                        <a:ea typeface="+mn-ea"/>
                      </a:endParaRPr>
                    </a:p>
                  </a:txBody>
                  <a:tcPr/>
                </a:tc>
                <a:extLst>
                  <a:ext uri="{0D108BD9-81ED-4DB2-BD59-A6C34878D82A}">
                    <a16:rowId xmlns:a16="http://schemas.microsoft.com/office/drawing/2014/main" val="3860760237"/>
                  </a:ext>
                </a:extLst>
              </a:tr>
              <a:tr h="370840">
                <a:tc>
                  <a:txBody>
                    <a:bodyPr/>
                    <a:lstStyle/>
                    <a:p>
                      <a:pPr algn="ctr"/>
                      <a:r>
                        <a:rPr lang="zh-CN" altLang="en-US" sz="2400" dirty="0"/>
                        <a:t>国民政府</a:t>
                      </a:r>
                      <a:endParaRPr lang="zh-CN" altLang="en-US" sz="2400" b="0" dirty="0">
                        <a:latin typeface="+mn-ea"/>
                        <a:ea typeface="+mn-ea"/>
                      </a:endParaRPr>
                    </a:p>
                  </a:txBody>
                  <a:tcPr anchor="ctr"/>
                </a:tc>
                <a:tc>
                  <a:txBody>
                    <a:bodyPr/>
                    <a:lstStyle/>
                    <a:p>
                      <a:r>
                        <a:rPr lang="zh-CN" altLang="en-US" sz="2400" dirty="0"/>
                        <a:t>恐吓</a:t>
                      </a:r>
                      <a:endParaRPr lang="zh-CN" altLang="en-US" sz="2400" b="0" dirty="0">
                        <a:latin typeface="+mn-ea"/>
                        <a:ea typeface="+mn-ea"/>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dirty="0"/>
                        <a:t>大轰炸</a:t>
                      </a:r>
                      <a:endParaRPr lang="zh-CN" altLang="en-US" sz="2400" b="0" dirty="0">
                        <a:latin typeface="+mn-ea"/>
                        <a:ea typeface="+mn-ea"/>
                      </a:endParaRPr>
                    </a:p>
                  </a:txBody>
                  <a:tcPr/>
                </a:tc>
                <a:tc>
                  <a:txBody>
                    <a:bodyPr/>
                    <a:lstStyle/>
                    <a:p>
                      <a:endParaRPr lang="zh-CN" altLang="en-US" sz="2400" b="0" dirty="0">
                        <a:latin typeface="+mn-ea"/>
                        <a:ea typeface="+mn-ea"/>
                      </a:endParaRPr>
                    </a:p>
                  </a:txBody>
                  <a:tcPr/>
                </a:tc>
                <a:extLst>
                  <a:ext uri="{0D108BD9-81ED-4DB2-BD59-A6C34878D82A}">
                    <a16:rowId xmlns:a16="http://schemas.microsoft.com/office/drawing/2014/main" val="4219621818"/>
                  </a:ext>
                </a:extLst>
              </a:tr>
              <a:tr h="370840">
                <a:tc rowSpan="2">
                  <a:txBody>
                    <a:bodyPr/>
                    <a:lstStyle/>
                    <a:p>
                      <a:pPr algn="ctr"/>
                      <a:r>
                        <a:rPr lang="zh-CN" altLang="en-US" sz="2400" dirty="0"/>
                        <a:t>中国战区</a:t>
                      </a:r>
                      <a:endParaRPr lang="zh-CN" altLang="en-US" sz="2400" b="0" dirty="0">
                        <a:latin typeface="+mn-ea"/>
                        <a:ea typeface="+mn-ea"/>
                      </a:endParaRPr>
                    </a:p>
                  </a:txBody>
                  <a:tcPr anchor="ctr"/>
                </a:tc>
                <a:tc>
                  <a:txBody>
                    <a:bodyPr/>
                    <a:lstStyle/>
                    <a:p>
                      <a:r>
                        <a:rPr lang="zh-CN" altLang="en-US" sz="2400" dirty="0"/>
                        <a:t>细菌战</a:t>
                      </a:r>
                      <a:endParaRPr lang="en-US" altLang="zh-CN" sz="2400" b="0" dirty="0">
                        <a:latin typeface="+mn-ea"/>
                        <a:ea typeface="+mn-ea"/>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sz="2400" b="0" dirty="0">
                        <a:latin typeface="+mn-ea"/>
                        <a:ea typeface="+mn-ea"/>
                      </a:endParaRPr>
                    </a:p>
                  </a:txBody>
                  <a:tcPr/>
                </a:tc>
                <a:tc>
                  <a:txBody>
                    <a:bodyPr/>
                    <a:lstStyle/>
                    <a:p>
                      <a:r>
                        <a:rPr lang="en-US" altLang="zh-CN" sz="2400" dirty="0"/>
                        <a:t>731</a:t>
                      </a:r>
                      <a:r>
                        <a:rPr lang="zh-CN" altLang="en-US" sz="2400" dirty="0"/>
                        <a:t>部队</a:t>
                      </a:r>
                      <a:endParaRPr lang="zh-CN" altLang="en-US" sz="2400" b="0" dirty="0">
                        <a:latin typeface="+mn-ea"/>
                        <a:ea typeface="+mn-ea"/>
                      </a:endParaRPr>
                    </a:p>
                  </a:txBody>
                  <a:tcPr/>
                </a:tc>
                <a:extLst>
                  <a:ext uri="{0D108BD9-81ED-4DB2-BD59-A6C34878D82A}">
                    <a16:rowId xmlns:a16="http://schemas.microsoft.com/office/drawing/2014/main" val="3329225577"/>
                  </a:ext>
                </a:extLst>
              </a:tr>
              <a:tr h="370840">
                <a:tc vMerge="1">
                  <a:txBody>
                    <a:bodyPr/>
                    <a:lstStyle/>
                    <a:p>
                      <a:endParaRPr lang="zh-CN" altLang="en-US" sz="2400" b="0" dirty="0">
                        <a:latin typeface="+mn-ea"/>
                        <a:ea typeface="+mn-ea"/>
                      </a:endParaRPr>
                    </a:p>
                  </a:txBody>
                  <a:tcPr/>
                </a:tc>
                <a:tc>
                  <a:txBody>
                    <a:bodyPr/>
                    <a:lstStyle/>
                    <a:p>
                      <a:r>
                        <a:rPr lang="zh-CN" altLang="en-US" sz="2400" dirty="0"/>
                        <a:t>慰安妇</a:t>
                      </a:r>
                      <a:endParaRPr lang="en-US" altLang="zh-CN" sz="2400" b="0" dirty="0">
                        <a:latin typeface="+mn-ea"/>
                        <a:ea typeface="+mn-ea"/>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sz="2400" b="0" dirty="0">
                        <a:latin typeface="+mn-ea"/>
                        <a:ea typeface="+mn-ea"/>
                      </a:endParaRPr>
                    </a:p>
                  </a:txBody>
                  <a:tcPr/>
                </a:tc>
                <a:tc>
                  <a:txBody>
                    <a:bodyPr/>
                    <a:lstStyle/>
                    <a:p>
                      <a:endParaRPr lang="zh-CN" altLang="en-US" sz="2400" b="0" dirty="0">
                        <a:latin typeface="+mn-ea"/>
                        <a:ea typeface="+mn-ea"/>
                      </a:endParaRPr>
                    </a:p>
                  </a:txBody>
                  <a:tcPr/>
                </a:tc>
                <a:extLst>
                  <a:ext uri="{0D108BD9-81ED-4DB2-BD59-A6C34878D82A}">
                    <a16:rowId xmlns:a16="http://schemas.microsoft.com/office/drawing/2014/main" val="3220616100"/>
                  </a:ext>
                </a:extLst>
              </a:tr>
            </a:tbl>
          </a:graphicData>
        </a:graphic>
      </p:graphicFrame>
    </p:spTree>
    <p:extLst>
      <p:ext uri="{BB962C8B-B14F-4D97-AF65-F5344CB8AC3E}">
        <p14:creationId xmlns:p14="http://schemas.microsoft.com/office/powerpoint/2010/main" val="1478347861"/>
      </p:ext>
    </p:extLst>
  </p:cSld>
  <p:clrMapOvr>
    <a:masterClrMapping/>
  </p:clrMapOvr>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22</TotalTime>
  <Words>1839</Words>
  <Application>Microsoft Office PowerPoint</Application>
  <PresentationFormat>宽屏</PresentationFormat>
  <Paragraphs>235</Paragraphs>
  <Slides>41</Slides>
  <Notes>5</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0</vt:i4>
      </vt:variant>
      <vt:variant>
        <vt:lpstr>幻灯片标题</vt:lpstr>
      </vt:variant>
      <vt:variant>
        <vt:i4>41</vt:i4>
      </vt:variant>
    </vt:vector>
  </HeadingPairs>
  <TitlesOfParts>
    <vt:vector size="51" baseType="lpstr">
      <vt:lpstr>等线</vt:lpstr>
      <vt:lpstr>黑体</vt:lpstr>
      <vt:lpstr>华文中宋</vt:lpstr>
      <vt:lpstr>微软雅黑</vt:lpstr>
      <vt:lpstr>Arial</vt:lpstr>
      <vt:lpstr>Calibri</vt:lpstr>
      <vt:lpstr>Gill Sans MT</vt:lpstr>
      <vt:lpstr>Times New Roman</vt:lpstr>
      <vt:lpstr>Wingdings</vt:lpstr>
      <vt:lpstr>包裹</vt:lpstr>
      <vt:lpstr>第23课从局部抗战到全年抗战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2019-10-09T01:49:43Z</dcterms:created>
  <dcterms:modified xsi:type="dcterms:W3CDTF">2019-10-09T02:12:04Z</dcterms:modified>
</cp:coreProperties>
</file>