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7" r:id="rId3"/>
    <p:sldId id="256" r:id="rId5"/>
    <p:sldId id="258" r:id="rId6"/>
    <p:sldId id="263" r:id="rId7"/>
    <p:sldId id="260" r:id="rId8"/>
    <p:sldId id="259" r:id="rId9"/>
    <p:sldId id="265" r:id="rId10"/>
    <p:sldId id="264" r:id="rId11"/>
    <p:sldId id="282" r:id="rId12"/>
    <p:sldId id="261" r:id="rId13"/>
    <p:sldId id="267" r:id="rId14"/>
    <p:sldId id="266" r:id="rId15"/>
    <p:sldId id="262" r:id="rId16"/>
    <p:sldId id="270" r:id="rId17"/>
    <p:sldId id="271" r:id="rId18"/>
    <p:sldId id="269" r:id="rId19"/>
    <p:sldId id="272" r:id="rId20"/>
    <p:sldId id="273" r:id="rId21"/>
    <p:sldId id="268" r:id="rId22"/>
    <p:sldId id="278" r:id="rId23"/>
    <p:sldId id="279" r:id="rId24"/>
    <p:sldId id="284" r:id="rId25"/>
    <p:sldId id="281" r:id="rId26"/>
    <p:sldId id="283" r:id="rId27"/>
    <p:sldId id="280" r:id="rId28"/>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ACD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charset="0"/>
                <a:ea typeface="微软雅黑" charset="-122"/>
              </a:rPr>
            </a:fld>
            <a:endParaRPr kumimoji="0" lang="zh-CN" altLang="en-US" sz="1200" b="0" i="0" u="none" strike="noStrike" kern="1200" cap="none" spc="0" normalizeH="0" baseline="0" noProof="0">
              <a:ln>
                <a:noFill/>
              </a:ln>
              <a:solidFill>
                <a:prstClr val="black"/>
              </a:solidFill>
              <a:effectLst/>
              <a:uLnTx/>
              <a:uFillTx/>
              <a:latin typeface="Calibri" charset="0"/>
              <a:ea typeface="微软雅黑"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tags" Target="../tags/tag2.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2.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4.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6.jpeg"/><Relationship Id="rId1" Type="http://schemas.openxmlformats.org/officeDocument/2006/relationships/image" Target="../media/image5.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9.jpeg"/><Relationship Id="rId1" Type="http://schemas.openxmlformats.org/officeDocument/2006/relationships/image" Target="../media/image8.jpeg"/></Relationships>
</file>

<file path=ppt/slides/_rels/slide21.xml.rels><?xml version="1.0" encoding="UTF-8" standalone="yes"?>
<Relationships xmlns="http://schemas.openxmlformats.org/package/2006/relationships"><Relationship Id="rId9" Type="http://schemas.openxmlformats.org/officeDocument/2006/relationships/image" Target="../media/image18.png"/><Relationship Id="rId8" Type="http://schemas.openxmlformats.org/officeDocument/2006/relationships/image" Target="../media/image17.png"/><Relationship Id="rId7" Type="http://schemas.openxmlformats.org/officeDocument/2006/relationships/image" Target="../media/image16.png"/><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 Id="rId3" Type="http://schemas.openxmlformats.org/officeDocument/2006/relationships/image" Target="../media/image12.png"/><Relationship Id="rId2" Type="http://schemas.openxmlformats.org/officeDocument/2006/relationships/image" Target="../media/image11.jpeg"/><Relationship Id="rId17" Type="http://schemas.openxmlformats.org/officeDocument/2006/relationships/slideLayout" Target="../slideLayouts/slideLayout7.xml"/><Relationship Id="rId16" Type="http://schemas.openxmlformats.org/officeDocument/2006/relationships/image" Target="../media/image25.jpeg"/><Relationship Id="rId15" Type="http://schemas.openxmlformats.org/officeDocument/2006/relationships/image" Target="../media/image24.jpeg"/><Relationship Id="rId14" Type="http://schemas.openxmlformats.org/officeDocument/2006/relationships/image" Target="../media/image23.png"/><Relationship Id="rId13" Type="http://schemas.openxmlformats.org/officeDocument/2006/relationships/image" Target="../media/image22.png"/><Relationship Id="rId12" Type="http://schemas.openxmlformats.org/officeDocument/2006/relationships/image" Target="../media/image21.png"/><Relationship Id="rId11" Type="http://schemas.openxmlformats.org/officeDocument/2006/relationships/image" Target="../media/image20.jpeg"/><Relationship Id="rId10" Type="http://schemas.openxmlformats.org/officeDocument/2006/relationships/image" Target="../media/image19.png"/><Relationship Id="rId1" Type="http://schemas.openxmlformats.org/officeDocument/2006/relationships/image" Target="../media/image10.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302895" y="158115"/>
            <a:ext cx="11633835" cy="6406515"/>
          </a:xfrm>
        </p:spPr>
        <p:txBody>
          <a:bodyPr>
            <a:normAutofit/>
          </a:bodyPr>
          <a:lstStyle/>
          <a:p>
            <a:pPr algn="ctr">
              <a:lnSpc>
                <a:spcPct val="150000"/>
              </a:lnSpc>
            </a:pPr>
            <a:r>
              <a:rPr sz="6000" b="1" dirty="0">
                <a:latin typeface="黑体" panose="02010600030101010101" pitchFamily="49" charset="-122"/>
                <a:ea typeface="黑体" panose="02010600030101010101" pitchFamily="49" charset="-122"/>
                <a:cs typeface="黑体" panose="02010600030101010101" pitchFamily="49" charset="-122"/>
              </a:rPr>
              <a:t>部编人教版九年级历史下册</a:t>
            </a:r>
            <a:br>
              <a:rPr b="1" dirty="0">
                <a:latin typeface="黑体" panose="02010600030101010101" pitchFamily="49" charset="-122"/>
                <a:ea typeface="黑体" panose="02010600030101010101" pitchFamily="49" charset="-122"/>
                <a:cs typeface="黑体" panose="02010600030101010101" pitchFamily="49" charset="-122"/>
              </a:rPr>
            </a:br>
            <a:r>
              <a:rPr sz="4800" dirty="0">
                <a:latin typeface="黑体" panose="02010600030101010101" pitchFamily="49" charset="-122"/>
                <a:ea typeface="黑体" panose="02010600030101010101" pitchFamily="49" charset="-122"/>
                <a:cs typeface="黑体" panose="02010600030101010101" pitchFamily="49" charset="-122"/>
              </a:rPr>
              <a:t>第五单元</a:t>
            </a:r>
            <a:br>
              <a:rPr sz="5400" b="1" dirty="0">
                <a:latin typeface="黑体" panose="02010600030101010101" pitchFamily="49" charset="-122"/>
                <a:ea typeface="黑体" panose="02010600030101010101" pitchFamily="49" charset="-122"/>
                <a:cs typeface="黑体" panose="02010600030101010101" pitchFamily="49" charset="-122"/>
              </a:rPr>
            </a:br>
            <a:r>
              <a:rPr sz="6000" b="1" dirty="0">
                <a:latin typeface="黑体" panose="02010600030101010101" pitchFamily="49" charset="-122"/>
                <a:ea typeface="黑体" panose="02010600030101010101" pitchFamily="49" charset="-122"/>
                <a:cs typeface="黑体" panose="02010600030101010101" pitchFamily="49" charset="-122"/>
                <a:sym typeface="+mn-ea"/>
              </a:rPr>
              <a:t>第1</a:t>
            </a:r>
            <a:r>
              <a:rPr lang="en-US" sz="6000" b="1" dirty="0">
                <a:latin typeface="黑体" panose="02010600030101010101" pitchFamily="49" charset="-122"/>
                <a:ea typeface="黑体" panose="02010600030101010101" pitchFamily="49" charset="-122"/>
                <a:cs typeface="黑体" panose="02010600030101010101" pitchFamily="49" charset="-122"/>
                <a:sym typeface="+mn-ea"/>
              </a:rPr>
              <a:t>8</a:t>
            </a:r>
            <a:r>
              <a:rPr sz="6000" b="1" dirty="0">
                <a:latin typeface="黑体" panose="02010600030101010101" pitchFamily="49" charset="-122"/>
                <a:ea typeface="黑体" panose="02010600030101010101" pitchFamily="49" charset="-122"/>
                <a:cs typeface="黑体" panose="02010600030101010101" pitchFamily="49" charset="-122"/>
                <a:sym typeface="+mn-ea"/>
              </a:rPr>
              <a:t>课社会主义的发展与挫折</a:t>
            </a:r>
            <a:br>
              <a:rPr sz="6000" b="1" dirty="0">
                <a:latin typeface="黑体" panose="02010600030101010101" pitchFamily="49" charset="-122"/>
                <a:ea typeface="黑体" panose="02010600030101010101" pitchFamily="49" charset="-122"/>
                <a:cs typeface="黑体" panose="02010600030101010101" pitchFamily="49" charset="-122"/>
              </a:rPr>
            </a:br>
            <a:r>
              <a:rPr lang="zh-CN" sz="4000" b="1" dirty="0">
                <a:latin typeface="黑体" panose="02010600030101010101" pitchFamily="49" charset="-122"/>
                <a:ea typeface="黑体" panose="02010600030101010101" pitchFamily="49" charset="-122"/>
                <a:cs typeface="黑体" panose="02010600030101010101" pitchFamily="49" charset="-122"/>
              </a:rPr>
              <a:t>（共</a:t>
            </a:r>
            <a:r>
              <a:rPr lang="en-US" altLang="zh-CN" sz="4000" b="1" dirty="0">
                <a:latin typeface="黑体" panose="02010600030101010101" pitchFamily="49" charset="-122"/>
                <a:ea typeface="黑体" panose="02010600030101010101" pitchFamily="49" charset="-122"/>
                <a:cs typeface="黑体" panose="02010600030101010101" pitchFamily="49" charset="-122"/>
              </a:rPr>
              <a:t>25</a:t>
            </a:r>
            <a:r>
              <a:rPr lang="zh-CN" altLang="en-US" sz="4000" b="1" dirty="0">
                <a:latin typeface="黑体" panose="02010600030101010101" pitchFamily="49" charset="-122"/>
                <a:ea typeface="黑体" panose="02010600030101010101" pitchFamily="49" charset="-122"/>
                <a:cs typeface="黑体" panose="02010600030101010101" pitchFamily="49" charset="-122"/>
              </a:rPr>
              <a:t>张</a:t>
            </a:r>
            <a:r>
              <a:rPr lang="en-US" altLang="zh-CN" sz="4000" b="1" dirty="0">
                <a:latin typeface="黑体" panose="02010600030101010101" pitchFamily="49" charset="-122"/>
                <a:ea typeface="黑体" panose="02010600030101010101" pitchFamily="49" charset="-122"/>
                <a:cs typeface="黑体" panose="02010600030101010101" pitchFamily="49" charset="-122"/>
              </a:rPr>
              <a:t>PPT</a:t>
            </a:r>
            <a:r>
              <a:rPr lang="zh-CN" sz="4000" b="1" dirty="0">
                <a:latin typeface="黑体" panose="02010600030101010101" pitchFamily="49" charset="-122"/>
                <a:ea typeface="黑体" panose="02010600030101010101" pitchFamily="49" charset="-122"/>
                <a:cs typeface="黑体" panose="02010600030101010101" pitchFamily="49" charset="-122"/>
              </a:rPr>
              <a:t>）</a:t>
            </a:r>
            <a:br>
              <a:rPr lang="zh-CN" altLang="en-US" sz="4400" dirty="0"/>
            </a:br>
            <a:endParaRPr lang="zh-CN" altLang="en-US" sz="4400" dirty="0"/>
          </a:p>
        </p:txBody>
      </p:sp>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536575" y="151130"/>
            <a:ext cx="11119485" cy="5347970"/>
          </a:xfrm>
          <a:prstGeom prst="rect">
            <a:avLst/>
          </a:prstGeom>
          <a:noFill/>
          <a:ln w="9525">
            <a:noFill/>
          </a:ln>
        </p:spPr>
        <p:txBody>
          <a:bodyPr wrap="square">
            <a:spAutoFit/>
          </a:bodyPr>
          <a:p>
            <a:pPr indent="0" algn="l">
              <a:lnSpc>
                <a:spcPct val="140000"/>
              </a:lnSpc>
            </a:pPr>
            <a:r>
              <a:rPr lang="en-US" altLang="zh-CN" sz="4000" b="1">
                <a:ea typeface="宋体-PUA" panose="02010600030101010101" charset="-122"/>
              </a:rPr>
              <a:t>                       </a:t>
            </a:r>
            <a:r>
              <a:rPr lang="zh-CN" sz="4400" b="1">
                <a:ea typeface="宋体-PUA" panose="02010600030101010101" charset="-122"/>
              </a:rPr>
              <a:t>【学习目标】</a:t>
            </a:r>
            <a:endParaRPr lang="zh-CN" sz="4400" b="1">
              <a:ea typeface="宋体" panose="02010600030101010101" pitchFamily="2" charset="-122"/>
            </a:endParaRPr>
          </a:p>
          <a:p>
            <a:pPr indent="0" algn="l">
              <a:lnSpc>
                <a:spcPct val="140000"/>
              </a:lnSpc>
            </a:pPr>
            <a:r>
              <a:rPr lang="zh-CN" sz="4000" b="1">
                <a:ea typeface="宋体" panose="02010600030101010101" pitchFamily="2" charset="-122"/>
              </a:rPr>
              <a:t>了解</a:t>
            </a:r>
            <a:r>
              <a:rPr lang="en-US" sz="4000" b="1">
                <a:latin typeface="宋体-PUA" panose="02010600030101010101" charset="-122"/>
                <a:ea typeface="宋体" panose="02010600030101010101" pitchFamily="2" charset="-122"/>
              </a:rPr>
              <a:t>“</a:t>
            </a:r>
            <a:r>
              <a:rPr lang="zh-CN" sz="4000" b="1">
                <a:solidFill>
                  <a:srgbClr val="FF0000"/>
                </a:solidFill>
                <a:ea typeface="宋体" panose="02010600030101010101" pitchFamily="2" charset="-122"/>
              </a:rPr>
              <a:t>经互会</a:t>
            </a:r>
            <a:r>
              <a:rPr lang="en-US" sz="4000" b="1">
                <a:latin typeface="宋体-PUA" panose="02010600030101010101" charset="-122"/>
                <a:ea typeface="宋体" panose="02010600030101010101" pitchFamily="2" charset="-122"/>
              </a:rPr>
              <a:t>”</a:t>
            </a:r>
            <a:r>
              <a:rPr lang="zh-CN" sz="4000" b="1">
                <a:ea typeface="宋体" panose="02010600030101010101" pitchFamily="2" charset="-122"/>
              </a:rPr>
              <a:t>建立；</a:t>
            </a:r>
            <a:endParaRPr lang="zh-CN" sz="4000" b="1">
              <a:ea typeface="宋体" panose="02010600030101010101" pitchFamily="2" charset="-122"/>
            </a:endParaRPr>
          </a:p>
          <a:p>
            <a:pPr indent="0" algn="l">
              <a:lnSpc>
                <a:spcPct val="140000"/>
              </a:lnSpc>
            </a:pPr>
            <a:r>
              <a:rPr lang="zh-CN" sz="4000" b="1">
                <a:solidFill>
                  <a:srgbClr val="FF0000"/>
                </a:solidFill>
                <a:ea typeface="宋体" panose="02010600030101010101" pitchFamily="2" charset="-122"/>
              </a:rPr>
              <a:t>苏联模式在东欧国家的推广</a:t>
            </a:r>
            <a:r>
              <a:rPr lang="zh-CN" sz="4000" b="1">
                <a:ea typeface="宋体" panose="02010600030101010101" pitchFamily="2" charset="-122"/>
              </a:rPr>
              <a:t>，</a:t>
            </a:r>
            <a:r>
              <a:rPr lang="zh-CN" sz="4000" b="1">
                <a:solidFill>
                  <a:srgbClr val="FF0000"/>
                </a:solidFill>
                <a:ea typeface="宋体" panose="02010600030101010101" pitchFamily="2" charset="-122"/>
              </a:rPr>
              <a:t>社会主义力量壮大</a:t>
            </a:r>
            <a:r>
              <a:rPr lang="zh-CN" sz="4000" b="1">
                <a:ea typeface="宋体" panose="02010600030101010101" pitchFamily="2" charset="-122"/>
              </a:rPr>
              <a:t>；</a:t>
            </a:r>
            <a:endParaRPr lang="zh-CN" sz="4000" b="1">
              <a:ea typeface="宋体" panose="02010600030101010101" pitchFamily="2" charset="-122"/>
            </a:endParaRPr>
          </a:p>
          <a:p>
            <a:pPr indent="0" algn="l">
              <a:lnSpc>
                <a:spcPct val="140000"/>
              </a:lnSpc>
            </a:pPr>
            <a:r>
              <a:rPr lang="zh-CN" sz="4000" b="1">
                <a:ea typeface="宋体" panose="02010600030101010101" pitchFamily="2" charset="-122"/>
              </a:rPr>
              <a:t>了解苏联</a:t>
            </a:r>
            <a:r>
              <a:rPr lang="zh-CN" sz="4000" b="1">
                <a:solidFill>
                  <a:srgbClr val="FF0000"/>
                </a:solidFill>
                <a:ea typeface="宋体" panose="02010600030101010101" pitchFamily="2" charset="-122"/>
              </a:rPr>
              <a:t>赫鲁晓夫、勃列日涅夫、戈尔巴乔夫</a:t>
            </a:r>
            <a:r>
              <a:rPr lang="zh-CN" sz="4000" b="1">
                <a:ea typeface="宋体" panose="02010600030101010101" pitchFamily="2" charset="-122"/>
              </a:rPr>
              <a:t>等的改革；</a:t>
            </a:r>
            <a:endParaRPr lang="en-US" altLang="zh-CN" sz="4000" b="1">
              <a:ea typeface="宋体" panose="02010600030101010101" pitchFamily="2" charset="-122"/>
            </a:endParaRPr>
          </a:p>
          <a:p>
            <a:pPr indent="0" algn="l">
              <a:lnSpc>
                <a:spcPct val="140000"/>
              </a:lnSpc>
            </a:pPr>
            <a:r>
              <a:rPr lang="zh-CN" sz="4000" b="1">
                <a:solidFill>
                  <a:srgbClr val="FF0000"/>
                </a:solidFill>
                <a:ea typeface="宋体" panose="02010600030101010101" pitchFamily="2" charset="-122"/>
              </a:rPr>
              <a:t>东欧剧变和苏联解体</a:t>
            </a:r>
            <a:r>
              <a:rPr lang="zh-CN" sz="4000" b="1">
                <a:ea typeface="宋体" panose="02010600030101010101" pitchFamily="2" charset="-122"/>
              </a:rPr>
              <a:t>；</a:t>
            </a:r>
            <a:endParaRPr lang="zh-CN" altLang="en-US" sz="4000" b="1"/>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7" name="矩形 7197"/>
          <p:cNvSpPr/>
          <p:nvPr/>
        </p:nvSpPr>
        <p:spPr>
          <a:xfrm>
            <a:off x="347345" y="147638"/>
            <a:ext cx="5798820" cy="706755"/>
          </a:xfrm>
          <a:prstGeom prst="rect">
            <a:avLst/>
          </a:prstGeom>
          <a:solidFill>
            <a:schemeClr val="accent2">
              <a:lumMod val="40000"/>
              <a:lumOff val="60000"/>
            </a:schemeClr>
          </a:solidFill>
          <a:ln w="9525">
            <a:noFill/>
          </a:ln>
        </p:spPr>
        <p:txBody>
          <a:bodyPr wrap="none">
            <a:spAutoFit/>
          </a:bodyPr>
          <a:p>
            <a:r>
              <a:rPr lang="zh-CN" altLang="en-US" sz="4000" b="1" dirty="0">
                <a:solidFill>
                  <a:schemeClr val="tx1"/>
                </a:solidFill>
                <a:latin typeface="微软雅黑" charset="-122"/>
                <a:ea typeface="微软雅黑" charset="-122"/>
                <a:sym typeface="宋体" panose="02010600030101010101" pitchFamily="2" charset="-122"/>
              </a:rPr>
              <a:t>一、社会主义力量的壮大</a:t>
            </a:r>
            <a:endParaRPr lang="zh-CN" altLang="en-US" sz="4000" b="1" dirty="0">
              <a:solidFill>
                <a:schemeClr val="tx1"/>
              </a:solidFill>
              <a:latin typeface="微软雅黑" charset="-122"/>
              <a:ea typeface="微软雅黑" charset="-122"/>
              <a:sym typeface="宋体" panose="02010600030101010101" pitchFamily="2" charset="-122"/>
            </a:endParaRPr>
          </a:p>
        </p:txBody>
      </p:sp>
      <p:sp>
        <p:nvSpPr>
          <p:cNvPr id="5" name="矩形 7197"/>
          <p:cNvSpPr/>
          <p:nvPr/>
        </p:nvSpPr>
        <p:spPr>
          <a:xfrm>
            <a:off x="347345" y="854393"/>
            <a:ext cx="6081395" cy="706755"/>
          </a:xfrm>
          <a:prstGeom prst="rect">
            <a:avLst/>
          </a:prstGeom>
          <a:noFill/>
          <a:ln w="9525">
            <a:noFill/>
          </a:ln>
        </p:spPr>
        <p:txBody>
          <a:bodyPr wrap="none">
            <a:spAutoFit/>
          </a:bodyPr>
          <a:p>
            <a:pPr algn="l"/>
            <a:r>
              <a:rPr lang="zh-CN" altLang="en-US" sz="4000" b="1" dirty="0">
                <a:solidFill>
                  <a:schemeClr val="tx1"/>
                </a:solidFill>
                <a:latin typeface="微软雅黑" charset="-122"/>
                <a:ea typeface="微软雅黑" charset="-122"/>
                <a:sym typeface="宋体" panose="02010600030101010101" pitchFamily="2" charset="-122"/>
              </a:rPr>
              <a:t>1、经济互助委员会的成立</a:t>
            </a:r>
            <a:endParaRPr lang="zh-CN" altLang="en-US" sz="4000" b="1" dirty="0">
              <a:solidFill>
                <a:schemeClr val="tx1"/>
              </a:solidFill>
              <a:latin typeface="微软雅黑" charset="-122"/>
              <a:ea typeface="微软雅黑" charset="-122"/>
              <a:sym typeface="宋体" panose="02010600030101010101" pitchFamily="2" charset="-122"/>
            </a:endParaRPr>
          </a:p>
        </p:txBody>
      </p:sp>
      <p:sp>
        <p:nvSpPr>
          <p:cNvPr id="6" name="矩形 7197"/>
          <p:cNvSpPr/>
          <p:nvPr/>
        </p:nvSpPr>
        <p:spPr>
          <a:xfrm>
            <a:off x="22860" y="1612583"/>
            <a:ext cx="4549775" cy="706755"/>
          </a:xfrm>
          <a:prstGeom prst="rect">
            <a:avLst/>
          </a:prstGeom>
          <a:noFill/>
          <a:ln w="9525">
            <a:noFill/>
          </a:ln>
        </p:spPr>
        <p:txBody>
          <a:bodyPr wrap="none">
            <a:spAutoFit/>
          </a:bodyPr>
          <a:p>
            <a:pPr algn="l"/>
            <a:r>
              <a:rPr lang="zh-CN" altLang="en-US" sz="4000" b="1" dirty="0">
                <a:solidFill>
                  <a:schemeClr val="tx1"/>
                </a:solidFill>
                <a:latin typeface="微软雅黑" charset="-122"/>
                <a:ea typeface="微软雅黑" charset="-122"/>
                <a:sym typeface="宋体" panose="02010600030101010101" pitchFamily="2" charset="-122"/>
              </a:rPr>
              <a:t>（</a:t>
            </a:r>
            <a:r>
              <a:rPr lang="en-US" altLang="zh-CN" sz="4000" b="1" dirty="0">
                <a:solidFill>
                  <a:schemeClr val="tx1"/>
                </a:solidFill>
                <a:latin typeface="微软雅黑" charset="-122"/>
                <a:ea typeface="微软雅黑" charset="-122"/>
                <a:sym typeface="宋体" panose="02010600030101010101" pitchFamily="2" charset="-122"/>
              </a:rPr>
              <a:t>1</a:t>
            </a:r>
            <a:r>
              <a:rPr lang="zh-CN" altLang="en-US" sz="4000" b="1" dirty="0">
                <a:solidFill>
                  <a:schemeClr val="tx1"/>
                </a:solidFill>
                <a:latin typeface="微软雅黑" charset="-122"/>
                <a:ea typeface="宋体" panose="02010600030101010101" pitchFamily="2" charset="-122"/>
                <a:sym typeface="宋体" panose="02010600030101010101" pitchFamily="2" charset="-122"/>
              </a:rPr>
              <a:t>）</a:t>
            </a:r>
            <a:r>
              <a:rPr lang="zh-CN" altLang="en-US" sz="4000" b="1" dirty="0">
                <a:latin typeface="微软雅黑" charset="-122"/>
                <a:ea typeface="微软雅黑" charset="-122"/>
                <a:sym typeface="宋体" panose="02010600030101010101" pitchFamily="2" charset="-122"/>
              </a:rPr>
              <a:t>成立的背景：</a:t>
            </a:r>
            <a:endParaRPr lang="zh-CN" altLang="en-US" sz="4000" b="1" dirty="0">
              <a:latin typeface="微软雅黑" charset="-122"/>
              <a:ea typeface="微软雅黑" charset="-122"/>
              <a:sym typeface="宋体" panose="02010600030101010101" pitchFamily="2" charset="-122"/>
            </a:endParaRPr>
          </a:p>
        </p:txBody>
      </p:sp>
      <p:sp>
        <p:nvSpPr>
          <p:cNvPr id="9" name="内容占位符 2"/>
          <p:cNvSpPr>
            <a:spLocks noGrp="1"/>
          </p:cNvSpPr>
          <p:nvPr/>
        </p:nvSpPr>
        <p:spPr>
          <a:xfrm>
            <a:off x="179070" y="2386965"/>
            <a:ext cx="7019290" cy="3764915"/>
          </a:xfrm>
          <a:prstGeom prst="rect">
            <a:avLst/>
          </a:prstGeom>
          <a:solidFill>
            <a:srgbClr val="92D050"/>
          </a:solidFill>
          <a:ln>
            <a:solidFill>
              <a:schemeClr val="accent1"/>
            </a:solidFill>
          </a:ln>
        </p:spPr>
        <p:txBody>
          <a:bodyPr vert="horz" lIns="91440" tIns="45720" rIns="91440" bIns="45720" rtlCol="0">
            <a:normAutofit fontScale="9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20000"/>
              </a:lnSpc>
              <a:buNone/>
            </a:pPr>
            <a:r>
              <a:rPr sz="3600" b="1">
                <a:latin typeface="宋体" panose="02010600030101010101" pitchFamily="2" charset="-122"/>
                <a:ea typeface="宋体" panose="02010600030101010101" pitchFamily="2" charset="-122"/>
                <a:cs typeface="黑体" panose="02010600030101010101" pitchFamily="49" charset="-122"/>
              </a:rPr>
              <a:t>二战后，美国提出</a:t>
            </a:r>
            <a:r>
              <a:rPr lang="zh-CN" sz="3600" b="1">
                <a:latin typeface="宋体" panose="02010600030101010101" pitchFamily="2" charset="-122"/>
                <a:ea typeface="宋体" panose="02010600030101010101" pitchFamily="2" charset="-122"/>
                <a:cs typeface="黑体" panose="02010600030101010101" pitchFamily="49" charset="-122"/>
              </a:rPr>
              <a:t>的</a:t>
            </a:r>
            <a:r>
              <a:rPr sz="3600" b="1">
                <a:latin typeface="宋体" panose="02010600030101010101" pitchFamily="2" charset="-122"/>
                <a:ea typeface="宋体" panose="02010600030101010101" pitchFamily="2" charset="-122"/>
                <a:cs typeface="黑体" panose="02010600030101010101" pitchFamily="49" charset="-122"/>
              </a:rPr>
              <a:t>“ 马歇尔计划”，</a:t>
            </a:r>
            <a:r>
              <a:rPr lang="zh-CN" sz="3600" b="1">
                <a:latin typeface="宋体" panose="02010600030101010101" pitchFamily="2" charset="-122"/>
                <a:ea typeface="宋体" panose="02010600030101010101" pitchFamily="2" charset="-122"/>
                <a:cs typeface="黑体" panose="02010600030101010101" pitchFamily="49" charset="-122"/>
              </a:rPr>
              <a:t>抗衡</a:t>
            </a:r>
            <a:r>
              <a:rPr sz="3600" b="1">
                <a:latin typeface="宋体" panose="02010600030101010101" pitchFamily="2" charset="-122"/>
                <a:ea typeface="宋体" panose="02010600030101010101" pitchFamily="2" charset="-122"/>
                <a:cs typeface="黑体" panose="02010600030101010101" pitchFamily="49" charset="-122"/>
              </a:rPr>
              <a:t>苏联和共产主义势力在欧洲的进一步渗透和扩张。斯大林认为该计划会严重威胁到苏联对于东欧的控制，苏联要求东欧国家与自己保持高度一致</a:t>
            </a:r>
            <a:r>
              <a:rPr lang="zh-CN" sz="3600" b="1">
                <a:latin typeface="宋体" panose="02010600030101010101" pitchFamily="2" charset="-122"/>
                <a:ea typeface="宋体" panose="02010600030101010101" pitchFamily="2" charset="-122"/>
                <a:cs typeface="黑体" panose="02010600030101010101" pitchFamily="49" charset="-122"/>
              </a:rPr>
              <a:t>而成立</a:t>
            </a:r>
            <a:r>
              <a:rPr sz="3600" b="1">
                <a:latin typeface="宋体" panose="02010600030101010101" pitchFamily="2" charset="-122"/>
                <a:ea typeface="宋体" panose="02010600030101010101" pitchFamily="2" charset="-122"/>
                <a:cs typeface="黑体" panose="02010600030101010101" pitchFamily="49" charset="-122"/>
              </a:rPr>
              <a:t>。</a:t>
            </a:r>
            <a:endParaRPr sz="3600" b="1">
              <a:latin typeface="宋体" panose="02010600030101010101" pitchFamily="2" charset="-122"/>
              <a:ea typeface="宋体" panose="02010600030101010101" pitchFamily="2" charset="-122"/>
              <a:cs typeface="黑体" panose="02010600030101010101" pitchFamily="49" charset="-122"/>
            </a:endParaRPr>
          </a:p>
        </p:txBody>
      </p:sp>
      <p:pic>
        <p:nvPicPr>
          <p:cNvPr id="11" name="内容占位符 10"/>
          <p:cNvPicPr>
            <a:picLocks noChangeAspect="1"/>
          </p:cNvPicPr>
          <p:nvPr>
            <p:ph idx="1"/>
          </p:nvPr>
        </p:nvPicPr>
        <p:blipFill>
          <a:blip r:embed="rId1"/>
          <a:stretch>
            <a:fillRect/>
          </a:stretch>
        </p:blipFill>
        <p:spPr>
          <a:xfrm>
            <a:off x="7581900" y="1072515"/>
            <a:ext cx="4036695" cy="4376420"/>
          </a:xfrm>
          <a:prstGeom prst="rect">
            <a:avLst/>
          </a:prstGeom>
        </p:spPr>
      </p:pic>
      <p:sp>
        <p:nvSpPr>
          <p:cNvPr id="12" name="文本框 11"/>
          <p:cNvSpPr txBox="1"/>
          <p:nvPr/>
        </p:nvSpPr>
        <p:spPr>
          <a:xfrm>
            <a:off x="8573135" y="5448935"/>
            <a:ext cx="2487930" cy="1198880"/>
          </a:xfrm>
          <a:prstGeom prst="rect">
            <a:avLst/>
          </a:prstGeom>
          <a:noFill/>
        </p:spPr>
        <p:txBody>
          <a:bodyPr wrap="none" rtlCol="0">
            <a:spAutoFit/>
          </a:bodyPr>
          <a:p>
            <a:pPr algn="l"/>
            <a:r>
              <a:rPr lang="en-US" altLang="zh-CN" sz="3600" b="1">
                <a:latin typeface="黑体" panose="02010600030101010101" pitchFamily="49" charset="-122"/>
                <a:ea typeface="黑体" panose="02010600030101010101" pitchFamily="49" charset="-122"/>
              </a:rPr>
              <a:t>经互会旗帜</a:t>
            </a:r>
            <a:endParaRPr lang="en-US" altLang="zh-CN" sz="3600" b="1">
              <a:latin typeface="黑体" panose="02010600030101010101" pitchFamily="49" charset="-122"/>
              <a:ea typeface="黑体" panose="02010600030101010101" pitchFamily="49" charset="-122"/>
            </a:endParaRPr>
          </a:p>
          <a:p>
            <a:pPr algn="l"/>
            <a:r>
              <a:rPr lang="en-US" altLang="zh-CN" sz="3600" b="1">
                <a:latin typeface="黑体" panose="02010600030101010101" pitchFamily="49" charset="-122"/>
                <a:ea typeface="黑体" panose="02010600030101010101" pitchFamily="49" charset="-122"/>
                <a:sym typeface="+mn-ea"/>
              </a:rPr>
              <a:t>1949--1991</a:t>
            </a:r>
            <a:endParaRPr lang="en-US" altLang="zh-CN" sz="3600" b="1">
              <a:latin typeface="黑体" panose="02010600030101010101" pitchFamily="49" charset="-122"/>
              <a:ea typeface="黑体" panose="02010600030101010101" pitchFamily="49"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矩形 1"/>
          <p:cNvSpPr/>
          <p:nvPr/>
        </p:nvSpPr>
        <p:spPr>
          <a:xfrm>
            <a:off x="2938463" y="5786438"/>
            <a:ext cx="6260465" cy="521970"/>
          </a:xfrm>
          <a:prstGeom prst="rect">
            <a:avLst/>
          </a:prstGeom>
          <a:solidFill>
            <a:srgbClr val="AACD31"/>
          </a:solidFill>
          <a:ln w="9525">
            <a:noFill/>
          </a:ln>
        </p:spPr>
        <p:txBody>
          <a:bodyPr wrap="none">
            <a:spAutoFit/>
          </a:bodyPr>
          <a:p>
            <a:r>
              <a:rPr lang="zh-CN" altLang="en-US" sz="2800" b="1" dirty="0">
                <a:latin typeface="黑体" panose="02010600030101010101" pitchFamily="49" charset="-122"/>
                <a:ea typeface="黑体" panose="02010600030101010101" pitchFamily="49" charset="-122"/>
                <a:cs typeface="黑体" panose="02010600030101010101" pitchFamily="49" charset="-122"/>
              </a:rPr>
              <a:t>经互会和“马歇尔计划”在欧洲的分布</a:t>
            </a:r>
            <a:endParaRPr lang="zh-CN" altLang="en-US" sz="2800" b="1" dirty="0">
              <a:latin typeface="黑体" panose="02010600030101010101" pitchFamily="49" charset="-122"/>
              <a:ea typeface="黑体" panose="02010600030101010101" pitchFamily="49" charset="-122"/>
              <a:cs typeface="黑体" panose="02010600030101010101" pitchFamily="49" charset="-122"/>
            </a:endParaRPr>
          </a:p>
        </p:txBody>
      </p:sp>
      <p:pic>
        <p:nvPicPr>
          <p:cNvPr id="12291" name="Picture 1" descr="C:\Users\Administrator\Desktop\7a899e510fb30f24c4b1b817c895d143ad4b03fe.jpg"/>
          <p:cNvPicPr>
            <a:picLocks noChangeAspect="1"/>
          </p:cNvPicPr>
          <p:nvPr/>
        </p:nvPicPr>
        <p:blipFill>
          <a:blip r:embed="rId1"/>
          <a:stretch>
            <a:fillRect/>
          </a:stretch>
        </p:blipFill>
        <p:spPr>
          <a:xfrm>
            <a:off x="790575" y="160020"/>
            <a:ext cx="10590530" cy="5626735"/>
          </a:xfrm>
          <a:prstGeom prst="rect">
            <a:avLst/>
          </a:prstGeom>
          <a:noFill/>
          <a:ln w="9525">
            <a:noFill/>
          </a:ln>
        </p:spPr>
      </p:pic>
    </p:spTree>
  </p:cSld>
  <p:clrMapOvr>
    <a:masterClrMapping/>
  </p:clrMapOvr>
  <p:transition spd="slow">
    <p:split orient="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矩形 7197"/>
          <p:cNvSpPr/>
          <p:nvPr/>
        </p:nvSpPr>
        <p:spPr>
          <a:xfrm>
            <a:off x="441960" y="338138"/>
            <a:ext cx="6081395" cy="706755"/>
          </a:xfrm>
          <a:prstGeom prst="rect">
            <a:avLst/>
          </a:prstGeom>
          <a:noFill/>
          <a:ln w="9525">
            <a:noFill/>
          </a:ln>
        </p:spPr>
        <p:txBody>
          <a:bodyPr wrap="none">
            <a:spAutoFit/>
          </a:bodyPr>
          <a:p>
            <a:pPr algn="l"/>
            <a:r>
              <a:rPr lang="zh-CN" altLang="en-US" sz="4000" b="1" dirty="0">
                <a:solidFill>
                  <a:schemeClr val="tx1"/>
                </a:solidFill>
                <a:latin typeface="微软雅黑" charset="-122"/>
                <a:ea typeface="微软雅黑" charset="-122"/>
                <a:sym typeface="宋体" panose="02010600030101010101" pitchFamily="2" charset="-122"/>
              </a:rPr>
              <a:t>（</a:t>
            </a:r>
            <a:r>
              <a:rPr lang="en-US" altLang="zh-CN" sz="4000" b="1" dirty="0">
                <a:solidFill>
                  <a:schemeClr val="tx1"/>
                </a:solidFill>
                <a:latin typeface="微软雅黑" charset="-122"/>
                <a:ea typeface="微软雅黑" charset="-122"/>
                <a:sym typeface="宋体" panose="02010600030101010101" pitchFamily="2" charset="-122"/>
              </a:rPr>
              <a:t>2</a:t>
            </a:r>
            <a:r>
              <a:rPr lang="zh-CN" altLang="en-US" sz="4000" b="1" dirty="0">
                <a:solidFill>
                  <a:schemeClr val="tx1"/>
                </a:solidFill>
                <a:latin typeface="微软雅黑" charset="-122"/>
                <a:ea typeface="宋体" panose="02010600030101010101" pitchFamily="2" charset="-122"/>
                <a:sym typeface="宋体" panose="02010600030101010101" pitchFamily="2" charset="-122"/>
              </a:rPr>
              <a:t>）</a:t>
            </a:r>
            <a:r>
              <a:rPr lang="zh-CN" altLang="en-US" sz="4000" b="1" dirty="0">
                <a:latin typeface="微软雅黑" charset="-122"/>
                <a:ea typeface="微软雅黑" charset="-122"/>
                <a:sym typeface="宋体" panose="02010600030101010101" pitchFamily="2" charset="-122"/>
              </a:rPr>
              <a:t>成立时间及成员国：</a:t>
            </a:r>
            <a:endParaRPr lang="zh-CN" altLang="en-US" sz="4000" b="1" dirty="0">
              <a:latin typeface="微软雅黑" charset="-122"/>
              <a:ea typeface="微软雅黑" charset="-122"/>
              <a:sym typeface="宋体" panose="02010600030101010101" pitchFamily="2" charset="-122"/>
            </a:endParaRPr>
          </a:p>
        </p:txBody>
      </p:sp>
      <p:sp>
        <p:nvSpPr>
          <p:cNvPr id="8" name="内容占位符 2"/>
          <p:cNvSpPr>
            <a:spLocks noGrp="1"/>
          </p:cNvSpPr>
          <p:nvPr/>
        </p:nvSpPr>
        <p:spPr>
          <a:xfrm>
            <a:off x="243205" y="1190625"/>
            <a:ext cx="11943080" cy="1976120"/>
          </a:xfrm>
          <a:prstGeom prst="rect">
            <a:avLst/>
          </a:prstGeom>
          <a:solidFill>
            <a:schemeClr val="accent2">
              <a:lumMod val="40000"/>
              <a:lumOff val="60000"/>
            </a:schemeClr>
          </a:solidFill>
          <a:ln>
            <a:solidFill>
              <a:schemeClr val="accent1"/>
            </a:solidFill>
          </a:ln>
        </p:spPr>
        <p:txBody>
          <a:bodyPr vert="horz" lIns="91440" tIns="45720" rIns="91440" bIns="45720" rtlCol="0">
            <a:normAutofit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20000"/>
              </a:lnSpc>
              <a:buNone/>
            </a:pPr>
            <a:r>
              <a:rPr sz="3600" b="1">
                <a:latin typeface="宋体" panose="02010600030101010101" pitchFamily="2" charset="-122"/>
                <a:ea typeface="宋体" panose="02010600030101010101" pitchFamily="2" charset="-122"/>
                <a:cs typeface="黑体" panose="02010600030101010101" pitchFamily="49" charset="-122"/>
              </a:rPr>
              <a:t>1949年</a:t>
            </a:r>
            <a:endParaRPr sz="3600" b="1">
              <a:latin typeface="宋体" panose="02010600030101010101" pitchFamily="2" charset="-122"/>
              <a:ea typeface="宋体" panose="02010600030101010101" pitchFamily="2" charset="-122"/>
              <a:cs typeface="黑体" panose="02010600030101010101" pitchFamily="49" charset="-122"/>
            </a:endParaRPr>
          </a:p>
          <a:p>
            <a:pPr marL="0" indent="0" algn="l">
              <a:lnSpc>
                <a:spcPct val="120000"/>
              </a:lnSpc>
              <a:buNone/>
            </a:pPr>
            <a:r>
              <a:rPr sz="3600" b="1">
                <a:latin typeface="宋体" panose="02010600030101010101" pitchFamily="2" charset="-122"/>
                <a:ea typeface="宋体" panose="02010600030101010101" pitchFamily="2" charset="-122"/>
                <a:cs typeface="黑体" panose="02010600030101010101" pitchFamily="49" charset="-122"/>
              </a:rPr>
              <a:t>苏联、保加利亚、匈牙利、波兰、罗马尼亚、捷克斯洛伐克等国</a:t>
            </a:r>
            <a:endParaRPr sz="3600" b="1">
              <a:latin typeface="宋体" panose="02010600030101010101" pitchFamily="2" charset="-122"/>
              <a:ea typeface="宋体" panose="02010600030101010101" pitchFamily="2" charset="-122"/>
              <a:cs typeface="黑体" panose="02010600030101010101" pitchFamily="49" charset="-122"/>
            </a:endParaRPr>
          </a:p>
        </p:txBody>
      </p:sp>
      <p:sp>
        <p:nvSpPr>
          <p:cNvPr id="4" name="矩形 7197"/>
          <p:cNvSpPr/>
          <p:nvPr/>
        </p:nvSpPr>
        <p:spPr>
          <a:xfrm>
            <a:off x="441960" y="3559810"/>
            <a:ext cx="6759575" cy="706755"/>
          </a:xfrm>
          <a:prstGeom prst="rect">
            <a:avLst/>
          </a:prstGeom>
          <a:noFill/>
          <a:ln w="9525">
            <a:noFill/>
          </a:ln>
        </p:spPr>
        <p:txBody>
          <a:bodyPr wrap="square">
            <a:spAutoFit/>
          </a:bodyPr>
          <a:p>
            <a:pPr algn="l"/>
            <a:r>
              <a:rPr lang="zh-CN" altLang="en-US" sz="4000" b="1" dirty="0">
                <a:solidFill>
                  <a:schemeClr val="tx1"/>
                </a:solidFill>
                <a:latin typeface="微软雅黑" charset="-122"/>
                <a:ea typeface="微软雅黑" charset="-122"/>
                <a:sym typeface="宋体" panose="02010600030101010101" pitchFamily="2" charset="-122"/>
              </a:rPr>
              <a:t>（</a:t>
            </a:r>
            <a:r>
              <a:rPr lang="en-US" altLang="zh-CN" sz="4000" b="1" dirty="0">
                <a:solidFill>
                  <a:schemeClr val="tx1"/>
                </a:solidFill>
                <a:latin typeface="微软雅黑" charset="-122"/>
                <a:ea typeface="微软雅黑" charset="-122"/>
                <a:sym typeface="宋体" panose="02010600030101010101" pitchFamily="2" charset="-122"/>
              </a:rPr>
              <a:t>3</a:t>
            </a:r>
            <a:r>
              <a:rPr lang="zh-CN" altLang="en-US" sz="4000" b="1" dirty="0">
                <a:solidFill>
                  <a:schemeClr val="tx1"/>
                </a:solidFill>
                <a:latin typeface="微软雅黑" charset="-122"/>
                <a:ea typeface="宋体" panose="02010600030101010101" pitchFamily="2" charset="-122"/>
                <a:sym typeface="宋体" panose="02010600030101010101" pitchFamily="2" charset="-122"/>
              </a:rPr>
              <a:t>）</a:t>
            </a:r>
            <a:r>
              <a:rPr lang="zh-CN" altLang="en-US" sz="4000" b="1" dirty="0">
                <a:latin typeface="微软雅黑" charset="-122"/>
                <a:ea typeface="微软雅黑" charset="-122"/>
                <a:sym typeface="宋体" panose="02010600030101010101" pitchFamily="2" charset="-122"/>
              </a:rPr>
              <a:t>如何评价经互会？</a:t>
            </a:r>
            <a:endParaRPr lang="zh-CN" altLang="en-US" sz="4000" b="1" dirty="0">
              <a:latin typeface="微软雅黑" charset="-122"/>
              <a:ea typeface="微软雅黑" charset="-122"/>
              <a:sym typeface="宋体" panose="02010600030101010101" pitchFamily="2" charset="-122"/>
            </a:endParaRPr>
          </a:p>
        </p:txBody>
      </p:sp>
      <p:sp>
        <p:nvSpPr>
          <p:cNvPr id="9" name="内容占位符 2"/>
          <p:cNvSpPr>
            <a:spLocks noGrp="1"/>
          </p:cNvSpPr>
          <p:nvPr/>
        </p:nvSpPr>
        <p:spPr>
          <a:xfrm>
            <a:off x="243205" y="4509770"/>
            <a:ext cx="11703050" cy="1912620"/>
          </a:xfrm>
          <a:prstGeom prst="rect">
            <a:avLst/>
          </a:prstGeom>
          <a:solidFill>
            <a:srgbClr val="92D050"/>
          </a:solidFill>
          <a:ln>
            <a:solidFill>
              <a:schemeClr val="accent1"/>
            </a:solidFill>
          </a:ln>
        </p:spPr>
        <p:txBody>
          <a:bodyPr vert="horz" lIns="91440" tIns="45720" rIns="91440" bIns="45720" rtlCol="0">
            <a:normAutofit fontScale="9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40000"/>
              </a:lnSpc>
              <a:buNone/>
            </a:pPr>
            <a:r>
              <a:rPr sz="4000" b="1">
                <a:latin typeface="宋体" panose="02010600030101010101" pitchFamily="2" charset="-122"/>
                <a:ea typeface="宋体" panose="02010600030101010101" pitchFamily="2" charset="-122"/>
                <a:cs typeface="黑体" panose="02010600030101010101" pitchFamily="49" charset="-122"/>
              </a:rPr>
              <a:t>苏联通过经互会帮助东欧国家克服了战后经济困难，但也利用经互会将各成员国的经济纳人苏联计划经济的轨道。</a:t>
            </a:r>
            <a:endParaRPr sz="4000" b="1">
              <a:latin typeface="宋体" panose="02010600030101010101" pitchFamily="2" charset="-122"/>
              <a:ea typeface="宋体" panose="02010600030101010101" pitchFamily="2" charset="-122"/>
              <a:cs typeface="黑体" panose="0201060003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9"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矩形 7197"/>
          <p:cNvSpPr/>
          <p:nvPr/>
        </p:nvSpPr>
        <p:spPr>
          <a:xfrm>
            <a:off x="427990" y="355283"/>
            <a:ext cx="7102475" cy="706755"/>
          </a:xfrm>
          <a:prstGeom prst="rect">
            <a:avLst/>
          </a:prstGeom>
          <a:noFill/>
          <a:ln w="9525">
            <a:noFill/>
          </a:ln>
        </p:spPr>
        <p:txBody>
          <a:bodyPr wrap="none">
            <a:spAutoFit/>
          </a:bodyPr>
          <a:p>
            <a:pPr algn="l"/>
            <a:r>
              <a:rPr lang="en-US" altLang="zh-CN" sz="4000" b="1" dirty="0">
                <a:solidFill>
                  <a:schemeClr val="tx1"/>
                </a:solidFill>
                <a:latin typeface="微软雅黑" charset="-122"/>
                <a:ea typeface="微软雅黑" charset="-122"/>
                <a:sym typeface="宋体" panose="02010600030101010101" pitchFamily="2" charset="-122"/>
              </a:rPr>
              <a:t>2</a:t>
            </a:r>
            <a:r>
              <a:rPr lang="zh-CN" altLang="en-US" sz="4000" b="1" dirty="0">
                <a:solidFill>
                  <a:schemeClr val="tx1"/>
                </a:solidFill>
                <a:latin typeface="微软雅黑" charset="-122"/>
                <a:ea typeface="微软雅黑" charset="-122"/>
                <a:sym typeface="宋体" panose="02010600030101010101" pitchFamily="2" charset="-122"/>
              </a:rPr>
              <a:t>、苏联模式在东欧国家的推广</a:t>
            </a:r>
            <a:endParaRPr lang="zh-CN" altLang="en-US" sz="4000" b="1" dirty="0">
              <a:solidFill>
                <a:schemeClr val="tx1"/>
              </a:solidFill>
              <a:latin typeface="微软雅黑" charset="-122"/>
              <a:ea typeface="微软雅黑" charset="-122"/>
              <a:sym typeface="宋体" panose="02010600030101010101" pitchFamily="2" charset="-122"/>
            </a:endParaRPr>
          </a:p>
        </p:txBody>
      </p:sp>
      <p:sp>
        <p:nvSpPr>
          <p:cNvPr id="10" name="内容占位符 2"/>
          <p:cNvSpPr>
            <a:spLocks noGrp="1"/>
          </p:cNvSpPr>
          <p:nvPr/>
        </p:nvSpPr>
        <p:spPr>
          <a:xfrm>
            <a:off x="130175" y="1191895"/>
            <a:ext cx="11703050" cy="1912620"/>
          </a:xfrm>
          <a:prstGeom prst="rect">
            <a:avLst/>
          </a:prstGeom>
          <a:solidFill>
            <a:schemeClr val="accent1">
              <a:lumMod val="60000"/>
              <a:lumOff val="40000"/>
            </a:schemeClr>
          </a:solidFill>
          <a:ln>
            <a:solidFill>
              <a:schemeClr val="accent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40000"/>
              </a:lnSpc>
              <a:buNone/>
            </a:pPr>
            <a:r>
              <a:rPr lang="zh-CN" sz="3600" b="1">
                <a:latin typeface="宋体" panose="02010600030101010101" pitchFamily="2" charset="-122"/>
                <a:ea typeface="宋体" panose="02010600030101010101" pitchFamily="2" charset="-122"/>
                <a:cs typeface="黑体" panose="02010600030101010101" pitchFamily="49" charset="-122"/>
              </a:rPr>
              <a:t>苏联</a:t>
            </a:r>
            <a:r>
              <a:rPr sz="3600" b="1">
                <a:latin typeface="宋体" panose="02010600030101010101" pitchFamily="2" charset="-122"/>
                <a:ea typeface="宋体" panose="02010600030101010101" pitchFamily="2" charset="-122"/>
                <a:cs typeface="黑体" panose="02010600030101010101" pitchFamily="49" charset="-122"/>
              </a:rPr>
              <a:t>取消了东欧各国共产党的自主权，按照苏联模式对这些国家进行了全方位的内部改造。</a:t>
            </a:r>
            <a:endParaRPr sz="3600" b="1">
              <a:latin typeface="宋体" panose="02010600030101010101" pitchFamily="2" charset="-122"/>
              <a:ea typeface="宋体" panose="02010600030101010101" pitchFamily="2" charset="-122"/>
              <a:cs typeface="黑体" panose="02010600030101010101" pitchFamily="49" charset="-122"/>
            </a:endParaRPr>
          </a:p>
        </p:txBody>
      </p:sp>
      <p:sp>
        <p:nvSpPr>
          <p:cNvPr id="11" name="矩形 7197"/>
          <p:cNvSpPr/>
          <p:nvPr/>
        </p:nvSpPr>
        <p:spPr>
          <a:xfrm>
            <a:off x="427990" y="3268663"/>
            <a:ext cx="5570855" cy="706755"/>
          </a:xfrm>
          <a:prstGeom prst="rect">
            <a:avLst/>
          </a:prstGeom>
          <a:noFill/>
          <a:ln w="9525">
            <a:noFill/>
          </a:ln>
        </p:spPr>
        <p:txBody>
          <a:bodyPr wrap="none">
            <a:spAutoFit/>
          </a:bodyPr>
          <a:p>
            <a:pPr algn="l"/>
            <a:r>
              <a:rPr lang="en-US" altLang="zh-CN" sz="4000" b="1" dirty="0">
                <a:solidFill>
                  <a:schemeClr val="tx1"/>
                </a:solidFill>
                <a:latin typeface="微软雅黑" charset="-122"/>
                <a:ea typeface="微软雅黑" charset="-122"/>
                <a:sym typeface="宋体" panose="02010600030101010101" pitchFamily="2" charset="-122"/>
              </a:rPr>
              <a:t>3</a:t>
            </a:r>
            <a:r>
              <a:rPr lang="zh-CN" altLang="en-US" sz="4000" b="1" dirty="0">
                <a:solidFill>
                  <a:schemeClr val="tx1"/>
                </a:solidFill>
                <a:latin typeface="微软雅黑" charset="-122"/>
                <a:ea typeface="微软雅黑" charset="-122"/>
                <a:sym typeface="宋体" panose="02010600030101010101" pitchFamily="2" charset="-122"/>
              </a:rPr>
              <a:t>、中苏互助局面的出现</a:t>
            </a:r>
            <a:endParaRPr lang="zh-CN" altLang="en-US" sz="4000" b="1" dirty="0">
              <a:solidFill>
                <a:schemeClr val="tx1"/>
              </a:solidFill>
              <a:latin typeface="微软雅黑" charset="-122"/>
              <a:ea typeface="微软雅黑" charset="-122"/>
              <a:sym typeface="宋体" panose="02010600030101010101" pitchFamily="2" charset="-122"/>
            </a:endParaRPr>
          </a:p>
        </p:txBody>
      </p:sp>
      <p:sp>
        <p:nvSpPr>
          <p:cNvPr id="12" name="内容占位符 2"/>
          <p:cNvSpPr>
            <a:spLocks noGrp="1"/>
          </p:cNvSpPr>
          <p:nvPr/>
        </p:nvSpPr>
        <p:spPr>
          <a:xfrm>
            <a:off x="130175" y="3975735"/>
            <a:ext cx="11703050" cy="2573020"/>
          </a:xfrm>
          <a:prstGeom prst="rect">
            <a:avLst/>
          </a:prstGeom>
          <a:solidFill>
            <a:srgbClr val="AACD31"/>
          </a:solidFill>
          <a:ln>
            <a:solidFill>
              <a:schemeClr val="accent1"/>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10000"/>
              </a:lnSpc>
              <a:buNone/>
            </a:pPr>
            <a:r>
              <a:rPr sz="3600" b="1">
                <a:latin typeface="宋体" panose="02010600030101010101" pitchFamily="2" charset="-122"/>
                <a:ea typeface="宋体" panose="02010600030101010101" pitchFamily="2" charset="-122"/>
                <a:cs typeface="黑体" panose="02010600030101010101" pitchFamily="49" charset="-122"/>
              </a:rPr>
              <a:t>（1）1949年，中华人民共和国成立后不久，苏联就与中国建交</a:t>
            </a:r>
            <a:r>
              <a:rPr lang="zh-CN" sz="3600" b="1">
                <a:latin typeface="宋体" panose="02010600030101010101" pitchFamily="2" charset="-122"/>
                <a:ea typeface="宋体" panose="02010600030101010101" pitchFamily="2" charset="-122"/>
                <a:cs typeface="黑体" panose="02010600030101010101" pitchFamily="49" charset="-122"/>
              </a:rPr>
              <a:t>。</a:t>
            </a:r>
            <a:endParaRPr lang="zh-CN" sz="3600" b="1">
              <a:latin typeface="宋体" panose="02010600030101010101" pitchFamily="2" charset="-122"/>
              <a:ea typeface="宋体" panose="02010600030101010101" pitchFamily="2" charset="-122"/>
              <a:cs typeface="黑体" panose="02010600030101010101" pitchFamily="49" charset="-122"/>
            </a:endParaRPr>
          </a:p>
          <a:p>
            <a:pPr marL="0" indent="0" algn="l">
              <a:lnSpc>
                <a:spcPct val="110000"/>
              </a:lnSpc>
              <a:buNone/>
            </a:pPr>
            <a:r>
              <a:rPr sz="3600" b="1">
                <a:latin typeface="宋体" panose="02010600030101010101" pitchFamily="2" charset="-122"/>
                <a:ea typeface="宋体" panose="02010600030101010101" pitchFamily="2" charset="-122"/>
                <a:cs typeface="黑体" panose="02010600030101010101" pitchFamily="49" charset="-122"/>
              </a:rPr>
              <a:t>（2）1950年，中苏缔结了友好同盟互助条约，加强了社会主义阵营的力量。新中国掀起了学习苏联的热潮。</a:t>
            </a:r>
            <a:endParaRPr sz="3600" b="1">
              <a:latin typeface="宋体" panose="02010600030101010101" pitchFamily="2" charset="-122"/>
              <a:ea typeface="宋体" panose="02010600030101010101" pitchFamily="2" charset="-122"/>
              <a:cs typeface="黑体" panose="0201060003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2"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矩形 1"/>
          <p:cNvSpPr/>
          <p:nvPr/>
        </p:nvSpPr>
        <p:spPr>
          <a:xfrm>
            <a:off x="7970520" y="338455"/>
            <a:ext cx="3851275" cy="5406390"/>
          </a:xfrm>
          <a:prstGeom prst="rect">
            <a:avLst/>
          </a:prstGeom>
          <a:noFill/>
          <a:ln w="9525">
            <a:noFill/>
          </a:ln>
        </p:spPr>
        <p:txBody>
          <a:bodyPr wrap="square">
            <a:spAutoFit/>
          </a:bodyPr>
          <a:p>
            <a:pPr>
              <a:lnSpc>
                <a:spcPct val="120000"/>
              </a:lnSpc>
            </a:pPr>
            <a:r>
              <a:rPr lang="en-US" altLang="zh-CN" sz="3200" b="1" dirty="0">
                <a:latin typeface="Calibri" charset="0"/>
              </a:rPr>
              <a:t>1949</a:t>
            </a:r>
            <a:r>
              <a:rPr lang="zh-CN" altLang="en-US" sz="3200" b="1" dirty="0">
                <a:latin typeface="Calibri" charset="0"/>
              </a:rPr>
              <a:t>年</a:t>
            </a:r>
            <a:r>
              <a:rPr lang="en-US" altLang="zh-CN" sz="3200" b="1" dirty="0">
                <a:latin typeface="Calibri" charset="0"/>
              </a:rPr>
              <a:t>10</a:t>
            </a:r>
            <a:r>
              <a:rPr lang="zh-CN" altLang="en-US" sz="3200" b="1" dirty="0">
                <a:latin typeface="Calibri" charset="0"/>
              </a:rPr>
              <a:t>月</a:t>
            </a:r>
            <a:r>
              <a:rPr lang="en-US" altLang="zh-CN" sz="3200" b="1" dirty="0">
                <a:latin typeface="Calibri" charset="0"/>
              </a:rPr>
              <a:t>2</a:t>
            </a:r>
            <a:r>
              <a:rPr lang="zh-CN" altLang="en-US" sz="3200" b="1" dirty="0">
                <a:latin typeface="Calibri" charset="0"/>
              </a:rPr>
              <a:t>日，新中国和苏联建交。苏联是第一个承认并与新中国建交的国家。图为当年</a:t>
            </a:r>
            <a:r>
              <a:rPr lang="en-US" altLang="zh-CN" sz="3200" b="1" dirty="0">
                <a:latin typeface="Calibri" charset="0"/>
              </a:rPr>
              <a:t>10</a:t>
            </a:r>
            <a:r>
              <a:rPr lang="zh-CN" altLang="en-US" sz="3200" b="1" dirty="0">
                <a:latin typeface="Calibri" charset="0"/>
              </a:rPr>
              <a:t>月</a:t>
            </a:r>
            <a:r>
              <a:rPr lang="en-US" altLang="zh-CN" sz="3200" b="1" dirty="0">
                <a:latin typeface="Calibri" charset="0"/>
              </a:rPr>
              <a:t>16</a:t>
            </a:r>
            <a:r>
              <a:rPr lang="zh-CN" altLang="en-US" sz="3200" b="1" dirty="0">
                <a:latin typeface="Calibri" charset="0"/>
              </a:rPr>
              <a:t>日苏首任驻华大使罗申（前排右六）向毛泽东主席递交国书后合影。</a:t>
            </a:r>
            <a:r>
              <a:rPr lang="zh-CN" altLang="en-US" sz="2800" b="1" dirty="0">
                <a:latin typeface="Calibri" charset="0"/>
              </a:rPr>
              <a:t> </a:t>
            </a:r>
            <a:endParaRPr lang="zh-CN" altLang="en-US" sz="2800" b="1" dirty="0">
              <a:latin typeface="Calibri" charset="0"/>
            </a:endParaRPr>
          </a:p>
        </p:txBody>
      </p:sp>
      <p:pic>
        <p:nvPicPr>
          <p:cNvPr id="14339" name="Picture 1" descr="C:\Users\Administrator\Desktop\00114320c9e60c16fac01b.jpg"/>
          <p:cNvPicPr>
            <a:picLocks noChangeAspect="1"/>
          </p:cNvPicPr>
          <p:nvPr/>
        </p:nvPicPr>
        <p:blipFill>
          <a:blip r:embed="rId1"/>
          <a:stretch>
            <a:fillRect/>
          </a:stretch>
        </p:blipFill>
        <p:spPr>
          <a:xfrm>
            <a:off x="227965" y="338455"/>
            <a:ext cx="7496175" cy="5299710"/>
          </a:xfrm>
          <a:prstGeom prst="rect">
            <a:avLst/>
          </a:prstGeom>
          <a:noFill/>
          <a:ln w="9525">
            <a:noFill/>
          </a:ln>
        </p:spPr>
      </p:pic>
    </p:spTree>
  </p:cSld>
  <p:clrMapOvr>
    <a:masterClrMapping/>
  </p:clrMapOvr>
  <p:transition spd="slow">
    <p:split orient="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矩形 2"/>
          <p:cNvSpPr/>
          <p:nvPr/>
        </p:nvSpPr>
        <p:spPr>
          <a:xfrm>
            <a:off x="7628890" y="1207135"/>
            <a:ext cx="4429760" cy="3415030"/>
          </a:xfrm>
          <a:prstGeom prst="rect">
            <a:avLst/>
          </a:prstGeom>
          <a:noFill/>
          <a:ln w="9525">
            <a:noFill/>
          </a:ln>
        </p:spPr>
        <p:txBody>
          <a:bodyPr wrap="square">
            <a:spAutoFit/>
          </a:bodyPr>
          <a:p>
            <a:pPr>
              <a:lnSpc>
                <a:spcPct val="150000"/>
              </a:lnSpc>
            </a:pPr>
            <a:r>
              <a:rPr lang="en-US" altLang="zh-CN" sz="3600" b="1" dirty="0">
                <a:latin typeface="Calibri" charset="0"/>
              </a:rPr>
              <a:t>1949</a:t>
            </a:r>
            <a:r>
              <a:rPr lang="zh-CN" altLang="en-US" sz="3600" b="1" dirty="0">
                <a:latin typeface="Calibri" charset="0"/>
              </a:rPr>
              <a:t>年</a:t>
            </a:r>
            <a:r>
              <a:rPr lang="en-US" altLang="zh-CN" sz="3600" b="1" dirty="0">
                <a:latin typeface="Calibri" charset="0"/>
              </a:rPr>
              <a:t>12</a:t>
            </a:r>
            <a:r>
              <a:rPr lang="zh-CN" altLang="en-US" sz="3600" b="1" dirty="0">
                <a:latin typeface="Calibri" charset="0"/>
              </a:rPr>
              <a:t>月</a:t>
            </a:r>
            <a:r>
              <a:rPr lang="en-US" altLang="zh-CN" sz="3600" b="1" dirty="0">
                <a:latin typeface="Calibri" charset="0"/>
              </a:rPr>
              <a:t>21</a:t>
            </a:r>
            <a:r>
              <a:rPr lang="zh-CN" altLang="en-US" sz="3600" b="1" dirty="0">
                <a:latin typeface="Calibri" charset="0"/>
              </a:rPr>
              <a:t>日，毛泽东访问苏联时，在莫斯科出席斯大林七十寿辰庆祝大会。 </a:t>
            </a:r>
            <a:endParaRPr lang="zh-CN" altLang="en-US" sz="3600" b="1" dirty="0">
              <a:latin typeface="Calibri" charset="0"/>
            </a:endParaRPr>
          </a:p>
        </p:txBody>
      </p:sp>
      <p:pic>
        <p:nvPicPr>
          <p:cNvPr id="13315" name="Picture 2" descr="C:\Users\Administrator\Desktop\00114320c9e60c16fa9a1a.jpg"/>
          <p:cNvPicPr>
            <a:picLocks noChangeAspect="1"/>
          </p:cNvPicPr>
          <p:nvPr/>
        </p:nvPicPr>
        <p:blipFill>
          <a:blip r:embed="rId1"/>
          <a:stretch>
            <a:fillRect/>
          </a:stretch>
        </p:blipFill>
        <p:spPr>
          <a:xfrm>
            <a:off x="384810" y="488950"/>
            <a:ext cx="7244080" cy="5975985"/>
          </a:xfrm>
          <a:prstGeom prst="rect">
            <a:avLst/>
          </a:prstGeom>
          <a:noFill/>
          <a:ln w="9525">
            <a:noFill/>
          </a:ln>
        </p:spPr>
      </p:pic>
    </p:spTree>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 name="矩形 7197"/>
          <p:cNvSpPr/>
          <p:nvPr/>
        </p:nvSpPr>
        <p:spPr>
          <a:xfrm>
            <a:off x="560705" y="97473"/>
            <a:ext cx="4013200" cy="706755"/>
          </a:xfrm>
          <a:prstGeom prst="rect">
            <a:avLst/>
          </a:prstGeom>
          <a:noFill/>
          <a:ln w="9525">
            <a:noFill/>
          </a:ln>
        </p:spPr>
        <p:txBody>
          <a:bodyPr wrap="none">
            <a:spAutoFit/>
          </a:bodyPr>
          <a:p>
            <a:pPr algn="l"/>
            <a:r>
              <a:rPr lang="en-US" altLang="zh-CN" sz="4000" b="1" dirty="0">
                <a:solidFill>
                  <a:schemeClr val="tx1"/>
                </a:solidFill>
                <a:latin typeface="黑体" panose="02010600030101010101" pitchFamily="49" charset="-122"/>
                <a:ea typeface="黑体" panose="02010600030101010101" pitchFamily="49" charset="-122"/>
                <a:cs typeface="黑体" panose="02010600030101010101" pitchFamily="49" charset="-122"/>
                <a:sym typeface="宋体" panose="02010600030101010101" pitchFamily="2" charset="-122"/>
              </a:rPr>
              <a:t>4</a:t>
            </a:r>
            <a:r>
              <a:rPr lang="zh-CN" altLang="en-US" sz="4000" b="1" dirty="0">
                <a:solidFill>
                  <a:schemeClr val="tx1"/>
                </a:solidFill>
                <a:latin typeface="黑体" panose="02010600030101010101" pitchFamily="49" charset="-122"/>
                <a:ea typeface="黑体" panose="02010600030101010101" pitchFamily="49" charset="-122"/>
                <a:cs typeface="黑体" panose="02010600030101010101" pitchFamily="49" charset="-122"/>
                <a:sym typeface="宋体" panose="02010600030101010101" pitchFamily="2" charset="-122"/>
              </a:rPr>
              <a:t>、社会主义国家</a:t>
            </a:r>
            <a:endParaRPr lang="zh-CN" altLang="en-US" sz="4000" b="1" dirty="0">
              <a:solidFill>
                <a:schemeClr val="tx1"/>
              </a:solidFill>
              <a:latin typeface="黑体" panose="02010600030101010101" pitchFamily="49" charset="-122"/>
              <a:ea typeface="黑体" panose="02010600030101010101" pitchFamily="49" charset="-122"/>
              <a:cs typeface="黑体" panose="02010600030101010101" pitchFamily="49" charset="-122"/>
              <a:sym typeface="宋体" panose="02010600030101010101" pitchFamily="2" charset="-122"/>
            </a:endParaRPr>
          </a:p>
        </p:txBody>
      </p:sp>
      <p:sp>
        <p:nvSpPr>
          <p:cNvPr id="2" name="文本框 1"/>
          <p:cNvSpPr txBox="1"/>
          <p:nvPr/>
        </p:nvSpPr>
        <p:spPr>
          <a:xfrm>
            <a:off x="560705" y="1141095"/>
            <a:ext cx="11129645" cy="5015865"/>
          </a:xfrm>
          <a:prstGeom prst="rect">
            <a:avLst/>
          </a:prstGeom>
          <a:solidFill>
            <a:srgbClr val="FF0000"/>
          </a:solidFill>
          <a:ln>
            <a:solidFill>
              <a:srgbClr val="FF0000"/>
            </a:solidFill>
          </a:ln>
        </p:spPr>
        <p:txBody>
          <a:bodyPr wrap="square" rtlCol="0" anchor="t">
            <a:spAutoFit/>
          </a:bodyPr>
          <a:p>
            <a:r>
              <a:rPr lang="zh-CN" altLang="en-US" sz="4000" b="1">
                <a:solidFill>
                  <a:srgbClr val="FFC000"/>
                </a:solidFill>
              </a:rPr>
              <a:t>欧洲：</a:t>
            </a:r>
            <a:endParaRPr lang="zh-CN" altLang="en-US" sz="4000" b="1">
              <a:solidFill>
                <a:srgbClr val="FFC000"/>
              </a:solidFill>
            </a:endParaRPr>
          </a:p>
          <a:p>
            <a:r>
              <a:rPr lang="zh-CN" altLang="en-US" sz="4000" b="1">
                <a:solidFill>
                  <a:srgbClr val="FFC000"/>
                </a:solidFill>
              </a:rPr>
              <a:t>苏联、波兰、</a:t>
            </a:r>
            <a:r>
              <a:rPr lang="zh-CN" altLang="en-US" sz="4000" b="1">
                <a:solidFill>
                  <a:srgbClr val="FFC000"/>
                </a:solidFill>
                <a:sym typeface="+mn-ea"/>
              </a:rPr>
              <a:t>民主德国、罗马尼亚、保加利亚、阿尔巴尼亚、匈牙利、捷克斯洛伐克、南斯拉夫、</a:t>
            </a:r>
            <a:endParaRPr lang="zh-CN" altLang="en-US" sz="4000" b="1">
              <a:solidFill>
                <a:srgbClr val="FFC000"/>
              </a:solidFill>
            </a:endParaRPr>
          </a:p>
          <a:p>
            <a:endParaRPr lang="zh-CN" altLang="en-US" sz="4000" b="1">
              <a:solidFill>
                <a:srgbClr val="FFC000"/>
              </a:solidFill>
            </a:endParaRPr>
          </a:p>
          <a:p>
            <a:r>
              <a:rPr lang="zh-CN" altLang="en-US" sz="4000" b="1">
                <a:solidFill>
                  <a:srgbClr val="FFC000"/>
                </a:solidFill>
              </a:rPr>
              <a:t>亚洲：</a:t>
            </a:r>
            <a:endParaRPr lang="zh-CN" altLang="en-US" sz="4000" b="1">
              <a:solidFill>
                <a:srgbClr val="FFC000"/>
              </a:solidFill>
            </a:endParaRPr>
          </a:p>
          <a:p>
            <a:r>
              <a:rPr lang="zh-CN" altLang="en-US" sz="4000" b="1">
                <a:solidFill>
                  <a:srgbClr val="FFC000"/>
                </a:solidFill>
              </a:rPr>
              <a:t>中国、朝鲜、越南、老挝</a:t>
            </a:r>
            <a:endParaRPr lang="zh-CN" altLang="en-US" sz="4000" b="1">
              <a:solidFill>
                <a:srgbClr val="FFC000"/>
              </a:solidFill>
            </a:endParaRPr>
          </a:p>
          <a:p>
            <a:endParaRPr lang="zh-CN" altLang="en-US" sz="4000" b="1">
              <a:solidFill>
                <a:srgbClr val="FFC000"/>
              </a:solidFill>
            </a:endParaRPr>
          </a:p>
          <a:p>
            <a:r>
              <a:rPr lang="zh-CN" altLang="en-US" sz="4000" b="1">
                <a:solidFill>
                  <a:srgbClr val="FFC000"/>
                </a:solidFill>
              </a:rPr>
              <a:t>拉丁美洲：古巴。</a:t>
            </a:r>
            <a:endParaRPr lang="zh-CN" altLang="en-US" sz="4000" b="1">
              <a:solidFill>
                <a:srgbClr val="FFC0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7" name="矩形 7197"/>
          <p:cNvSpPr/>
          <p:nvPr/>
        </p:nvSpPr>
        <p:spPr>
          <a:xfrm>
            <a:off x="347345" y="147638"/>
            <a:ext cx="5288280" cy="706755"/>
          </a:xfrm>
          <a:prstGeom prst="rect">
            <a:avLst/>
          </a:prstGeom>
          <a:solidFill>
            <a:schemeClr val="accent2">
              <a:lumMod val="40000"/>
              <a:lumOff val="60000"/>
            </a:schemeClr>
          </a:solidFill>
          <a:ln w="9525">
            <a:noFill/>
          </a:ln>
        </p:spPr>
        <p:txBody>
          <a:bodyPr wrap="none">
            <a:spAutoFit/>
          </a:bodyPr>
          <a:p>
            <a:pPr algn="l"/>
            <a:r>
              <a:rPr lang="zh-CN" altLang="en-US" sz="4000" b="1" dirty="0">
                <a:solidFill>
                  <a:schemeClr val="tx1"/>
                </a:solidFill>
                <a:latin typeface="微软雅黑" charset="-122"/>
                <a:ea typeface="微软雅黑" charset="-122"/>
                <a:sym typeface="宋体" panose="02010600030101010101" pitchFamily="2" charset="-122"/>
              </a:rPr>
              <a:t>二、苏联的发展与改革</a:t>
            </a:r>
            <a:endParaRPr lang="zh-CN" altLang="en-US" sz="4000" b="1" dirty="0">
              <a:solidFill>
                <a:schemeClr val="tx1"/>
              </a:solidFill>
              <a:latin typeface="微软雅黑" charset="-122"/>
              <a:ea typeface="微软雅黑" charset="-122"/>
              <a:sym typeface="宋体" panose="02010600030101010101" pitchFamily="2" charset="-122"/>
            </a:endParaRPr>
          </a:p>
        </p:txBody>
      </p:sp>
      <p:sp>
        <p:nvSpPr>
          <p:cNvPr id="5" name="矩形 7197"/>
          <p:cNvSpPr/>
          <p:nvPr/>
        </p:nvSpPr>
        <p:spPr>
          <a:xfrm>
            <a:off x="347345" y="953453"/>
            <a:ext cx="4109720" cy="645160"/>
          </a:xfrm>
          <a:prstGeom prst="rect">
            <a:avLst/>
          </a:prstGeom>
          <a:noFill/>
          <a:ln w="9525">
            <a:noFill/>
          </a:ln>
        </p:spPr>
        <p:txBody>
          <a:bodyPr wrap="none">
            <a:spAutoFit/>
          </a:bodyPr>
          <a:p>
            <a:pPr algn="l"/>
            <a:r>
              <a:rPr lang="zh-CN" altLang="en-US" sz="3600" b="1" dirty="0">
                <a:solidFill>
                  <a:schemeClr val="tx1"/>
                </a:solidFill>
                <a:latin typeface="微软雅黑" charset="-122"/>
                <a:ea typeface="微软雅黑" charset="-122"/>
                <a:sym typeface="宋体" panose="02010600030101010101" pitchFamily="2" charset="-122"/>
              </a:rPr>
              <a:t>1、赫鲁晓夫的改革</a:t>
            </a:r>
            <a:endParaRPr lang="zh-CN" altLang="en-US" sz="3600" b="1" dirty="0">
              <a:solidFill>
                <a:schemeClr val="tx1"/>
              </a:solidFill>
              <a:latin typeface="微软雅黑" charset="-122"/>
              <a:ea typeface="微软雅黑" charset="-122"/>
              <a:sym typeface="宋体" panose="02010600030101010101" pitchFamily="2" charset="-122"/>
            </a:endParaRPr>
          </a:p>
        </p:txBody>
      </p:sp>
      <p:sp>
        <p:nvSpPr>
          <p:cNvPr id="8" name="内容占位符 2"/>
          <p:cNvSpPr>
            <a:spLocks noGrp="1"/>
          </p:cNvSpPr>
          <p:nvPr/>
        </p:nvSpPr>
        <p:spPr>
          <a:xfrm>
            <a:off x="3175" y="1748155"/>
            <a:ext cx="11943080" cy="885825"/>
          </a:xfrm>
          <a:prstGeom prst="rect">
            <a:avLst/>
          </a:prstGeom>
          <a:noFill/>
          <a:ln>
            <a:noFill/>
          </a:ln>
          <a:extLst>
            <a:ext uri="{909E8E84-426E-40DD-AFC4-6F175D3DCCD1}">
              <a14:hiddenFill xmlns:a14="http://schemas.microsoft.com/office/drawing/2010/main">
                <a:solidFill>
                  <a:srgbClr val="00B0F0"/>
                </a:solidFill>
              </a14:hiddenFill>
            </a:ext>
          </a:extLst>
        </p:spPr>
        <p:txBody>
          <a:bodyPr vert="horz" lIns="91440" tIns="45720" rIns="91440" bIns="45720" rtlCol="0">
            <a:normAutofit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20000"/>
              </a:lnSpc>
              <a:buNone/>
            </a:pPr>
            <a:r>
              <a:rPr sz="3600" b="1">
                <a:latin typeface="宋体" panose="02010600030101010101" pitchFamily="2" charset="-122"/>
                <a:ea typeface="宋体" panose="02010600030101010101" pitchFamily="2" charset="-122"/>
                <a:cs typeface="黑体" panose="02010600030101010101" pitchFamily="49" charset="-122"/>
              </a:rPr>
              <a:t>（1）</a:t>
            </a:r>
            <a:r>
              <a:rPr sz="3600" b="1" u="sng">
                <a:latin typeface="宋体" panose="02010600030101010101" pitchFamily="2" charset="-122"/>
                <a:ea typeface="宋体" panose="02010600030101010101" pitchFamily="2" charset="-122"/>
                <a:cs typeface="黑体" panose="02010600030101010101" pitchFamily="49" charset="-122"/>
              </a:rPr>
              <a:t>      </a:t>
            </a:r>
            <a:r>
              <a:rPr sz="3600" b="1">
                <a:latin typeface="宋体" panose="02010600030101010101" pitchFamily="2" charset="-122"/>
                <a:ea typeface="宋体" panose="02010600030101010101" pitchFamily="2" charset="-122"/>
                <a:cs typeface="黑体" panose="02010600030101010101" pitchFamily="49" charset="-122"/>
              </a:rPr>
              <a:t>年，斯大林逝世，赫鲁晓夫上台执政。</a:t>
            </a:r>
            <a:endParaRPr sz="3600" b="1">
              <a:latin typeface="宋体" panose="02010600030101010101" pitchFamily="2" charset="-122"/>
              <a:ea typeface="宋体" panose="02010600030101010101" pitchFamily="2" charset="-122"/>
              <a:cs typeface="黑体" panose="02010600030101010101" pitchFamily="49" charset="-122"/>
            </a:endParaRPr>
          </a:p>
        </p:txBody>
      </p:sp>
      <p:sp>
        <p:nvSpPr>
          <p:cNvPr id="4" name="内容占位符 2"/>
          <p:cNvSpPr>
            <a:spLocks noGrp="1"/>
          </p:cNvSpPr>
          <p:nvPr/>
        </p:nvSpPr>
        <p:spPr>
          <a:xfrm>
            <a:off x="3175" y="2622550"/>
            <a:ext cx="6805295" cy="885825"/>
          </a:xfrm>
          <a:prstGeom prst="rect">
            <a:avLst/>
          </a:prstGeom>
          <a:noFill/>
          <a:ln>
            <a:noFill/>
          </a:ln>
          <a:extLst>
            <a:ext uri="{909E8E84-426E-40DD-AFC4-6F175D3DCCD1}">
              <a14:hiddenFill xmlns:a14="http://schemas.microsoft.com/office/drawing/2010/main">
                <a:solidFill>
                  <a:srgbClr val="00B0F0"/>
                </a:solidFill>
              </a14:hiddenFill>
            </a:ext>
          </a:extLst>
        </p:spPr>
        <p:txBody>
          <a:bodyPr vert="horz" lIns="91440" tIns="45720" rIns="91440" bIns="45720" rtlCol="0">
            <a:normAutofit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20000"/>
              </a:lnSpc>
              <a:buNone/>
            </a:pPr>
            <a:r>
              <a:rPr sz="3600" b="1">
                <a:latin typeface="宋体" panose="02010600030101010101" pitchFamily="2" charset="-122"/>
                <a:ea typeface="宋体" panose="02010600030101010101" pitchFamily="2" charset="-122"/>
                <a:cs typeface="黑体" panose="02010600030101010101" pitchFamily="49" charset="-122"/>
              </a:rPr>
              <a:t>（2）赫鲁晓夫改革的主要措施：</a:t>
            </a:r>
            <a:endParaRPr sz="3600" b="1">
              <a:latin typeface="宋体" panose="02010600030101010101" pitchFamily="2" charset="-122"/>
              <a:ea typeface="宋体" panose="02010600030101010101" pitchFamily="2" charset="-122"/>
              <a:cs typeface="黑体" panose="02010600030101010101" pitchFamily="49" charset="-122"/>
            </a:endParaRPr>
          </a:p>
        </p:txBody>
      </p:sp>
      <p:sp>
        <p:nvSpPr>
          <p:cNvPr id="6" name="文本框 5"/>
          <p:cNvSpPr txBox="1"/>
          <p:nvPr/>
        </p:nvSpPr>
        <p:spPr>
          <a:xfrm>
            <a:off x="1105535" y="1748155"/>
            <a:ext cx="1395730" cy="645160"/>
          </a:xfrm>
          <a:prstGeom prst="rect">
            <a:avLst/>
          </a:prstGeom>
          <a:solidFill>
            <a:srgbClr val="FFC000"/>
          </a:solidFill>
          <a:ln>
            <a:solidFill>
              <a:schemeClr val="accent1"/>
            </a:solidFill>
          </a:ln>
        </p:spPr>
        <p:txBody>
          <a:bodyPr wrap="square" rtlCol="0">
            <a:spAutoFit/>
          </a:bodyPr>
          <a:p>
            <a:r>
              <a:rPr lang="en-US" altLang="zh-CN" sz="3600" b="1"/>
              <a:t>1953</a:t>
            </a:r>
            <a:endParaRPr lang="zh-CN" altLang="en-US" sz="3600" b="1"/>
          </a:p>
        </p:txBody>
      </p:sp>
      <p:sp>
        <p:nvSpPr>
          <p:cNvPr id="9" name="内容占位符 2"/>
          <p:cNvSpPr>
            <a:spLocks noGrp="1"/>
          </p:cNvSpPr>
          <p:nvPr/>
        </p:nvSpPr>
        <p:spPr>
          <a:xfrm>
            <a:off x="2903220" y="3272155"/>
            <a:ext cx="5804535" cy="838200"/>
          </a:xfrm>
          <a:prstGeom prst="rect">
            <a:avLst/>
          </a:prstGeom>
          <a:solidFill>
            <a:srgbClr val="92D050"/>
          </a:solidFill>
          <a:ln>
            <a:solidFill>
              <a:srgbClr val="FF0000"/>
            </a:solidFill>
          </a:ln>
        </p:spPr>
        <p:txBody>
          <a:bodyPr vert="horz" lIns="91440" tIns="45720" rIns="91440" bIns="45720" rtlCol="0">
            <a:normAutofit fontScale="8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40000"/>
              </a:lnSpc>
              <a:buNone/>
            </a:pPr>
            <a:r>
              <a:rPr sz="4000" b="1">
                <a:latin typeface="宋体" panose="02010600030101010101" pitchFamily="2" charset="-122"/>
                <a:ea typeface="宋体" panose="02010600030101010101" pitchFamily="2" charset="-122"/>
                <a:cs typeface="黑体" panose="02010600030101010101" pitchFamily="49" charset="-122"/>
              </a:rPr>
              <a:t>批判了斯大林的个人崇拜</a:t>
            </a:r>
            <a:endParaRPr sz="4000" b="1">
              <a:latin typeface="宋体" panose="02010600030101010101" pitchFamily="2" charset="-122"/>
              <a:ea typeface="宋体" panose="02010600030101010101" pitchFamily="2" charset="-122"/>
              <a:cs typeface="黑体" panose="02010600030101010101" pitchFamily="49" charset="-122"/>
            </a:endParaRPr>
          </a:p>
        </p:txBody>
      </p:sp>
      <p:sp>
        <p:nvSpPr>
          <p:cNvPr id="100" name="文本框 99"/>
          <p:cNvSpPr txBox="1"/>
          <p:nvPr/>
        </p:nvSpPr>
        <p:spPr>
          <a:xfrm>
            <a:off x="1105535" y="3368675"/>
            <a:ext cx="1941830" cy="645160"/>
          </a:xfrm>
          <a:prstGeom prst="rect">
            <a:avLst/>
          </a:prstGeom>
          <a:noFill/>
          <a:ln w="9525">
            <a:noFill/>
          </a:ln>
        </p:spPr>
        <p:txBody>
          <a:bodyPr wrap="square">
            <a:spAutoFit/>
          </a:bodyPr>
          <a:p>
            <a:pPr indent="0"/>
            <a:r>
              <a:rPr lang="zh-CN" sz="3600" b="1">
                <a:ea typeface="宋体" panose="02010600030101010101" pitchFamily="2" charset="-122"/>
              </a:rPr>
              <a:t>政治上：</a:t>
            </a:r>
            <a:endParaRPr lang="zh-CN" altLang="en-US" sz="3600" b="1"/>
          </a:p>
        </p:txBody>
      </p:sp>
      <p:sp>
        <p:nvSpPr>
          <p:cNvPr id="7" name="文本框 6"/>
          <p:cNvSpPr txBox="1"/>
          <p:nvPr/>
        </p:nvSpPr>
        <p:spPr>
          <a:xfrm>
            <a:off x="1105535" y="4013835"/>
            <a:ext cx="1941830" cy="645160"/>
          </a:xfrm>
          <a:prstGeom prst="rect">
            <a:avLst/>
          </a:prstGeom>
          <a:noFill/>
          <a:ln w="9525">
            <a:noFill/>
          </a:ln>
        </p:spPr>
        <p:txBody>
          <a:bodyPr wrap="square">
            <a:spAutoFit/>
          </a:bodyPr>
          <a:p>
            <a:pPr indent="0"/>
            <a:r>
              <a:rPr lang="zh-CN" sz="3600" b="1">
                <a:ea typeface="宋体" panose="02010600030101010101" pitchFamily="2" charset="-122"/>
              </a:rPr>
              <a:t>经济上：</a:t>
            </a:r>
            <a:endParaRPr lang="zh-CN" altLang="en-US" sz="3600" b="1"/>
          </a:p>
        </p:txBody>
      </p:sp>
      <p:sp>
        <p:nvSpPr>
          <p:cNvPr id="10" name="内容占位符 2"/>
          <p:cNvSpPr>
            <a:spLocks noGrp="1"/>
          </p:cNvSpPr>
          <p:nvPr/>
        </p:nvSpPr>
        <p:spPr>
          <a:xfrm>
            <a:off x="800100" y="4658995"/>
            <a:ext cx="10958195" cy="1003935"/>
          </a:xfrm>
          <a:prstGeom prst="rect">
            <a:avLst/>
          </a:prstGeom>
          <a:solidFill>
            <a:srgbClr val="92D050"/>
          </a:solidFill>
          <a:ln>
            <a:solidFill>
              <a:srgbClr val="FF0000"/>
            </a:solidFill>
          </a:ln>
        </p:spPr>
        <p:txBody>
          <a:bodyPr vert="horz" lIns="91440" tIns="45720" rIns="91440" bIns="45720" rtlCol="0">
            <a:normAutofit fontScale="9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90000"/>
              </a:lnSpc>
              <a:buNone/>
            </a:pPr>
            <a:r>
              <a:rPr sz="3600" b="1">
                <a:latin typeface="宋体" panose="02010600030101010101" pitchFamily="2" charset="-122"/>
                <a:ea typeface="宋体" panose="02010600030101010101" pitchFamily="2" charset="-122"/>
                <a:cs typeface="黑体" panose="02010600030101010101" pitchFamily="49" charset="-122"/>
              </a:rPr>
              <a:t>发动垦荒运动；发展饲料生产，广种玉米；取消农产品的义务交售制，改行收购制；改革工业管理体制等等。</a:t>
            </a:r>
            <a:endParaRPr sz="3600" b="1">
              <a:latin typeface="宋体" panose="02010600030101010101" pitchFamily="2" charset="-122"/>
              <a:ea typeface="宋体" panose="02010600030101010101" pitchFamily="2" charset="-122"/>
              <a:cs typeface="黑体" panose="02010600030101010101" pitchFamily="49" charset="-122"/>
            </a:endParaRPr>
          </a:p>
        </p:txBody>
      </p:sp>
      <p:sp>
        <p:nvSpPr>
          <p:cNvPr id="11" name="内容占位符 2"/>
          <p:cNvSpPr>
            <a:spLocks noGrp="1"/>
          </p:cNvSpPr>
          <p:nvPr/>
        </p:nvSpPr>
        <p:spPr>
          <a:xfrm>
            <a:off x="177800" y="5873750"/>
            <a:ext cx="3250565" cy="885825"/>
          </a:xfrm>
          <a:prstGeom prst="rect">
            <a:avLst/>
          </a:prstGeom>
          <a:noFill/>
          <a:ln>
            <a:noFill/>
          </a:ln>
          <a:extLst>
            <a:ext uri="{909E8E84-426E-40DD-AFC4-6F175D3DCCD1}">
              <a14:hiddenFill xmlns:a14="http://schemas.microsoft.com/office/drawing/2010/main">
                <a:solidFill>
                  <a:srgbClr val="00B0F0"/>
                </a:solidFill>
              </a14:hiddenFill>
            </a:ext>
          </a:extLst>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20000"/>
              </a:lnSpc>
              <a:buNone/>
            </a:pPr>
            <a:r>
              <a:rPr sz="3600" b="1">
                <a:latin typeface="宋体" panose="02010600030101010101" pitchFamily="2" charset="-122"/>
                <a:ea typeface="宋体" panose="02010600030101010101" pitchFamily="2" charset="-122"/>
                <a:cs typeface="黑体" panose="02010600030101010101" pitchFamily="49" charset="-122"/>
              </a:rPr>
              <a:t>（</a:t>
            </a:r>
            <a:r>
              <a:rPr lang="en-US" sz="3600" b="1">
                <a:latin typeface="宋体" panose="02010600030101010101" pitchFamily="2" charset="-122"/>
                <a:ea typeface="宋体" panose="02010600030101010101" pitchFamily="2" charset="-122"/>
                <a:cs typeface="黑体" panose="02010600030101010101" pitchFamily="49" charset="-122"/>
              </a:rPr>
              <a:t>3</a:t>
            </a:r>
            <a:r>
              <a:rPr sz="3600" b="1">
                <a:latin typeface="宋体" panose="02010600030101010101" pitchFamily="2" charset="-122"/>
                <a:ea typeface="宋体" panose="02010600030101010101" pitchFamily="2" charset="-122"/>
                <a:cs typeface="黑体" panose="02010600030101010101" pitchFamily="49" charset="-122"/>
              </a:rPr>
              <a:t>）</a:t>
            </a:r>
            <a:r>
              <a:rPr lang="zh-CN" sz="3600" b="1">
                <a:latin typeface="宋体" panose="02010600030101010101" pitchFamily="2" charset="-122"/>
                <a:ea typeface="宋体" panose="02010600030101010101" pitchFamily="2" charset="-122"/>
                <a:cs typeface="黑体" panose="02010600030101010101" pitchFamily="49" charset="-122"/>
              </a:rPr>
              <a:t>改革结果</a:t>
            </a:r>
            <a:endParaRPr lang="zh-CN" sz="3600" b="1">
              <a:latin typeface="宋体" panose="02010600030101010101" pitchFamily="2" charset="-122"/>
              <a:ea typeface="宋体" panose="02010600030101010101" pitchFamily="2" charset="-122"/>
              <a:cs typeface="黑体" panose="02010600030101010101" pitchFamily="49" charset="-122"/>
            </a:endParaRPr>
          </a:p>
        </p:txBody>
      </p:sp>
      <p:sp>
        <p:nvSpPr>
          <p:cNvPr id="12" name="内容占位符 2"/>
          <p:cNvSpPr>
            <a:spLocks noGrp="1"/>
          </p:cNvSpPr>
          <p:nvPr/>
        </p:nvSpPr>
        <p:spPr>
          <a:xfrm>
            <a:off x="3493135" y="5921375"/>
            <a:ext cx="8265160" cy="838200"/>
          </a:xfrm>
          <a:prstGeom prst="rect">
            <a:avLst/>
          </a:prstGeom>
          <a:solidFill>
            <a:srgbClr val="92D050"/>
          </a:solidFill>
          <a:ln>
            <a:solidFill>
              <a:srgbClr val="FF0000"/>
            </a:solidFill>
          </a:ln>
        </p:spPr>
        <p:txBody>
          <a:bodyPr vert="horz" lIns="91440" tIns="45720" rIns="91440" bIns="45720" rtlCol="0">
            <a:normAutofit fontScale="7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40000"/>
              </a:lnSpc>
              <a:buNone/>
            </a:pPr>
            <a:r>
              <a:rPr sz="4000" b="1">
                <a:latin typeface="宋体" panose="02010600030101010101" pitchFamily="2" charset="-122"/>
                <a:ea typeface="宋体" panose="02010600030101010101" pitchFamily="2" charset="-122"/>
                <a:cs typeface="黑体" panose="02010600030101010101" pitchFamily="49" charset="-122"/>
              </a:rPr>
              <a:t>没有从根本上突破斯大林时期形成的政治经济体制。</a:t>
            </a:r>
            <a:endParaRPr sz="4000" b="1">
              <a:latin typeface="宋体" panose="02010600030101010101" pitchFamily="2" charset="-122"/>
              <a:ea typeface="宋体" panose="02010600030101010101" pitchFamily="2" charset="-122"/>
              <a:cs typeface="黑体" panose="0201060003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9" grpId="0" bldLvl="0" animBg="1"/>
      <p:bldP spid="10" grpId="0" bldLvl="0" animBg="1"/>
      <p:bldP spid="12"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Rectangle 2"/>
          <p:cNvSpPr>
            <a:spLocks noGrp="1"/>
          </p:cNvSpPr>
          <p:nvPr>
            <p:ph type="title"/>
          </p:nvPr>
        </p:nvSpPr>
        <p:spPr>
          <a:xfrm>
            <a:off x="1787525" y="476250"/>
            <a:ext cx="3352800" cy="769938"/>
          </a:xfrm>
          <a:noFill/>
          <a:ln>
            <a:noFill/>
          </a:ln>
        </p:spPr>
        <p:txBody>
          <a:bodyPr>
            <a:normAutofit fontScale="90000"/>
          </a:bodyPr>
          <a:p>
            <a:pPr algn="l"/>
            <a:r>
              <a:rPr lang="zh-CN" altLang="en-US" dirty="0">
                <a:solidFill>
                  <a:srgbClr val="0000FF"/>
                </a:solidFill>
              </a:rPr>
              <a:t>赫鲁晓夫改革 </a:t>
            </a:r>
            <a:endParaRPr lang="zh-CN" altLang="en-US" dirty="0">
              <a:solidFill>
                <a:srgbClr val="0000FF"/>
              </a:solidFill>
            </a:endParaRPr>
          </a:p>
        </p:txBody>
      </p:sp>
      <p:pic>
        <p:nvPicPr>
          <p:cNvPr id="12291" name="Picture 5" descr="苏联城市青年出发参加垦荒"/>
          <p:cNvPicPr>
            <a:picLocks noChangeAspect="1"/>
          </p:cNvPicPr>
          <p:nvPr/>
        </p:nvPicPr>
        <p:blipFill>
          <a:blip r:embed="rId1"/>
          <a:stretch>
            <a:fillRect/>
          </a:stretch>
        </p:blipFill>
        <p:spPr>
          <a:xfrm>
            <a:off x="320675" y="1246505"/>
            <a:ext cx="5302250" cy="3767138"/>
          </a:xfrm>
          <a:prstGeom prst="rect">
            <a:avLst/>
          </a:prstGeom>
          <a:noFill/>
          <a:ln w="9525">
            <a:noFill/>
          </a:ln>
        </p:spPr>
      </p:pic>
      <p:sp>
        <p:nvSpPr>
          <p:cNvPr id="36870" name="Text Box 6"/>
          <p:cNvSpPr txBox="1">
            <a:spLocks noChangeArrowheads="1"/>
          </p:cNvSpPr>
          <p:nvPr/>
        </p:nvSpPr>
        <p:spPr bwMode="auto">
          <a:xfrm>
            <a:off x="654050" y="5207318"/>
            <a:ext cx="4968875" cy="521970"/>
          </a:xfrm>
          <a:prstGeom prst="rect">
            <a:avLst/>
          </a:prstGeom>
          <a:noFill/>
          <a:ln w="9525">
            <a:noFill/>
            <a:miter lim="800000"/>
          </a:ln>
          <a:effectLst/>
        </p:spPr>
        <p:txBody>
          <a:bodyPr>
            <a:spAutoFit/>
          </a:bodyPr>
          <a:lstStyle/>
          <a:p>
            <a:pPr marR="0" defTabSz="914400">
              <a:spcBef>
                <a:spcPct val="50000"/>
              </a:spcBef>
              <a:buClrTx/>
              <a:buSzTx/>
              <a:buFontTx/>
              <a:buNone/>
              <a:defRPr/>
            </a:pPr>
            <a:r>
              <a:rPr kumimoji="0" lang="zh-CN" altLang="en-US" sz="2800" b="1" kern="1200" cap="none" spc="0" normalizeH="0" baseline="0" noProof="0" dirty="0">
                <a:solidFill>
                  <a:schemeClr val="tx1"/>
                </a:solidFill>
                <a:effectLst>
                  <a:outerShdw blurRad="38100" dist="38100" dir="2700000" algn="tl">
                    <a:srgbClr val="FFFFFF"/>
                  </a:outerShdw>
                </a:effectLst>
                <a:latin typeface="Calibri" charset="0"/>
                <a:ea typeface="宋体" panose="02010600030101010101" pitchFamily="2" charset="-122"/>
                <a:cs typeface="+mn-cs"/>
              </a:rPr>
              <a:t>苏联城市青年出发参加垦荒</a:t>
            </a:r>
            <a:r>
              <a:rPr kumimoji="0" lang="zh-CN" altLang="en-US" sz="2800" b="1" kern="1200" cap="none" spc="0" normalizeH="0" baseline="0" noProof="0" dirty="0">
                <a:solidFill>
                  <a:srgbClr val="FF0000"/>
                </a:solidFill>
                <a:effectLst>
                  <a:outerShdw blurRad="38100" dist="38100" dir="2700000" algn="tl">
                    <a:srgbClr val="FFFFFF"/>
                  </a:outerShdw>
                </a:effectLst>
                <a:latin typeface="Calibri" charset="0"/>
                <a:ea typeface="宋体" panose="02010600030101010101" pitchFamily="2" charset="-122"/>
                <a:cs typeface="+mn-cs"/>
              </a:rPr>
              <a:t> </a:t>
            </a:r>
            <a:endParaRPr kumimoji="0" lang="zh-CN" altLang="en-US" sz="2800" b="1" kern="1200" cap="none" spc="0" normalizeH="0" baseline="0" noProof="0" dirty="0">
              <a:solidFill>
                <a:srgbClr val="FF0000"/>
              </a:solidFill>
              <a:effectLst>
                <a:outerShdw blurRad="38100" dist="38100" dir="2700000" algn="tl">
                  <a:srgbClr val="FFFFFF"/>
                </a:outerShdw>
              </a:effectLst>
              <a:latin typeface="Calibri" charset="0"/>
              <a:ea typeface="宋体" panose="02010600030101010101" pitchFamily="2" charset="-122"/>
              <a:cs typeface="+mn-cs"/>
            </a:endParaRPr>
          </a:p>
        </p:txBody>
      </p:sp>
      <p:pic>
        <p:nvPicPr>
          <p:cNvPr id="12293" name="Picture 7" descr="赫鲁晓夫手持玉米"/>
          <p:cNvPicPr>
            <a:picLocks noGrp="1" noChangeAspect="1"/>
          </p:cNvPicPr>
          <p:nvPr>
            <p:ph idx="1"/>
          </p:nvPr>
        </p:nvPicPr>
        <p:blipFill>
          <a:blip r:embed="rId2"/>
          <a:stretch>
            <a:fillRect/>
          </a:stretch>
        </p:blipFill>
        <p:spPr>
          <a:xfrm>
            <a:off x="6400165" y="1246505"/>
            <a:ext cx="3498850" cy="3960813"/>
          </a:xfrm>
          <a:solidFill>
            <a:schemeClr val="bg1"/>
          </a:solidFill>
          <a:ln>
            <a:noFill/>
          </a:ln>
        </p:spPr>
      </p:pic>
      <p:sp>
        <p:nvSpPr>
          <p:cNvPr id="36872" name="Text Box 8"/>
          <p:cNvSpPr txBox="1">
            <a:spLocks noChangeArrowheads="1"/>
          </p:cNvSpPr>
          <p:nvPr/>
        </p:nvSpPr>
        <p:spPr bwMode="auto">
          <a:xfrm>
            <a:off x="6960553" y="5380038"/>
            <a:ext cx="2376488" cy="521970"/>
          </a:xfrm>
          <a:prstGeom prst="rect">
            <a:avLst/>
          </a:prstGeom>
          <a:noFill/>
          <a:ln w="9525">
            <a:noFill/>
            <a:miter lim="800000"/>
          </a:ln>
          <a:effectLst/>
        </p:spPr>
        <p:txBody>
          <a:bodyPr>
            <a:spAutoFit/>
          </a:bodyPr>
          <a:lstStyle/>
          <a:p>
            <a:pPr marR="0" defTabSz="914400">
              <a:spcBef>
                <a:spcPct val="50000"/>
              </a:spcBef>
              <a:buClrTx/>
              <a:buSzTx/>
              <a:buFontTx/>
              <a:buNone/>
              <a:defRPr/>
            </a:pPr>
            <a:r>
              <a:rPr kumimoji="0" lang="zh-CN" altLang="en-US" sz="2800" b="1" kern="1200" cap="none" spc="0" normalizeH="0" baseline="0" noProof="0" dirty="0">
                <a:solidFill>
                  <a:schemeClr val="tx1"/>
                </a:solidFill>
                <a:effectLst>
                  <a:outerShdw blurRad="38100" dist="38100" dir="2700000" algn="tl">
                    <a:srgbClr val="FFFFFF"/>
                  </a:outerShdw>
                </a:effectLst>
                <a:latin typeface="Calibri" charset="0"/>
                <a:ea typeface="宋体" panose="02010600030101010101" pitchFamily="2" charset="-122"/>
                <a:cs typeface="+mn-cs"/>
              </a:rPr>
              <a:t>推广种植玉米</a:t>
            </a:r>
            <a:endParaRPr kumimoji="0" lang="zh-CN" altLang="en-US" sz="2800" b="1" kern="1200" cap="none" spc="0" normalizeH="0" baseline="0" noProof="0" dirty="0">
              <a:solidFill>
                <a:schemeClr val="tx1"/>
              </a:solidFill>
              <a:effectLst>
                <a:outerShdw blurRad="38100" dist="38100" dir="2700000" algn="tl">
                  <a:srgbClr val="FFFFFF"/>
                </a:outerShdw>
              </a:effectLst>
              <a:latin typeface="Calibri" charset="0"/>
              <a:ea typeface="宋体" panose="02010600030101010101" pitchFamily="2"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circle(in)">
                                      <p:cBhvr>
                                        <p:cTn id="7" dur="1000"/>
                                        <p:tgtEl>
                                          <p:spTgt spid="12291"/>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6870"/>
                                        </p:tgtEl>
                                        <p:attrNameLst>
                                          <p:attrName>style.visibility</p:attrName>
                                        </p:attrNameLst>
                                      </p:cBhvr>
                                      <p:to>
                                        <p:strVal val="visible"/>
                                      </p:to>
                                    </p:set>
                                    <p:animEffect transition="in" filter="circle(in)">
                                      <p:cBhvr>
                                        <p:cTn id="10" dur="1000"/>
                                        <p:tgtEl>
                                          <p:spTgt spid="36870"/>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12293"/>
                                        </p:tgtEl>
                                        <p:attrNameLst>
                                          <p:attrName>style.visibility</p:attrName>
                                        </p:attrNameLst>
                                      </p:cBhvr>
                                      <p:to>
                                        <p:strVal val="visible"/>
                                      </p:to>
                                    </p:set>
                                    <p:animEffect transition="in" filter="wheel(1)">
                                      <p:cBhvr>
                                        <p:cTn id="15" dur="1000"/>
                                        <p:tgtEl>
                                          <p:spTgt spid="12293"/>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36872"/>
                                        </p:tgtEl>
                                        <p:attrNameLst>
                                          <p:attrName>style.visibility</p:attrName>
                                        </p:attrNameLst>
                                      </p:cBhvr>
                                      <p:to>
                                        <p:strVal val="visible"/>
                                      </p:to>
                                    </p:set>
                                    <p:animEffect transition="in" filter="wheel(1)">
                                      <p:cBhvr>
                                        <p:cTn id="18" dur="1000"/>
                                        <p:tgtEl>
                                          <p:spTgt spid="368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0" grpId="0" bldLvl="0" animBg="1"/>
      <p:bldP spid="36872"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7197"/>
          <p:cNvSpPr/>
          <p:nvPr/>
        </p:nvSpPr>
        <p:spPr>
          <a:xfrm>
            <a:off x="396875" y="176848"/>
            <a:ext cx="5060315" cy="706755"/>
          </a:xfrm>
          <a:prstGeom prst="rect">
            <a:avLst/>
          </a:prstGeom>
          <a:noFill/>
          <a:ln w="9525">
            <a:noFill/>
          </a:ln>
        </p:spPr>
        <p:txBody>
          <a:bodyPr wrap="none">
            <a:spAutoFit/>
          </a:bodyPr>
          <a:p>
            <a:pPr algn="l"/>
            <a:r>
              <a:rPr lang="en-US" altLang="zh-CN" sz="4000" b="1" dirty="0">
                <a:solidFill>
                  <a:schemeClr val="tx1"/>
                </a:solidFill>
                <a:latin typeface="微软雅黑" charset="-122"/>
                <a:ea typeface="微软雅黑" charset="-122"/>
                <a:sym typeface="宋体" panose="02010600030101010101" pitchFamily="2" charset="-122"/>
              </a:rPr>
              <a:t>2</a:t>
            </a:r>
            <a:r>
              <a:rPr lang="zh-CN" altLang="en-US" sz="4000" b="1" dirty="0">
                <a:solidFill>
                  <a:schemeClr val="tx1"/>
                </a:solidFill>
                <a:latin typeface="微软雅黑" charset="-122"/>
                <a:ea typeface="微软雅黑" charset="-122"/>
                <a:sym typeface="宋体" panose="02010600030101010101" pitchFamily="2" charset="-122"/>
              </a:rPr>
              <a:t>、勃列日涅夫的改革</a:t>
            </a:r>
            <a:endParaRPr lang="zh-CN" altLang="en-US" sz="4000" b="1" dirty="0">
              <a:solidFill>
                <a:schemeClr val="tx1"/>
              </a:solidFill>
              <a:latin typeface="微软雅黑" charset="-122"/>
              <a:ea typeface="微软雅黑" charset="-122"/>
              <a:sym typeface="宋体" panose="02010600030101010101" pitchFamily="2" charset="-122"/>
            </a:endParaRPr>
          </a:p>
        </p:txBody>
      </p:sp>
      <p:sp>
        <p:nvSpPr>
          <p:cNvPr id="9" name="内容占位符 2"/>
          <p:cNvSpPr>
            <a:spLocks noGrp="1"/>
          </p:cNvSpPr>
          <p:nvPr/>
        </p:nvSpPr>
        <p:spPr>
          <a:xfrm>
            <a:off x="193675" y="992505"/>
            <a:ext cx="7471410" cy="1101725"/>
          </a:xfrm>
          <a:prstGeom prst="rect">
            <a:avLst/>
          </a:prstGeom>
          <a:noFill/>
          <a:ln>
            <a:noFill/>
          </a:ln>
          <a:extLst>
            <a:ext uri="{909E8E84-426E-40DD-AFC4-6F175D3DCCD1}">
              <a14:hiddenFill xmlns:a14="http://schemas.microsoft.com/office/drawing/2010/main">
                <a:solidFill>
                  <a:srgbClr val="92D050"/>
                </a:solidFill>
              </a14:hiddenFill>
            </a:ext>
          </a:extLst>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40000"/>
              </a:lnSpc>
              <a:buNone/>
            </a:pPr>
            <a:r>
              <a:rPr lang="zh-CN" sz="3600" b="1">
                <a:latin typeface="宋体" panose="02010600030101010101" pitchFamily="2" charset="-122"/>
                <a:ea typeface="宋体" panose="02010600030101010101" pitchFamily="2" charset="-122"/>
                <a:cs typeface="黑体" panose="02010600030101010101" pitchFamily="49" charset="-122"/>
              </a:rPr>
              <a:t>（</a:t>
            </a:r>
            <a:r>
              <a:rPr lang="en-US" altLang="zh-CN" sz="3600" b="1">
                <a:latin typeface="宋体" panose="02010600030101010101" pitchFamily="2" charset="-122"/>
                <a:ea typeface="宋体" panose="02010600030101010101" pitchFamily="2" charset="-122"/>
                <a:cs typeface="黑体" panose="02010600030101010101" pitchFamily="49" charset="-122"/>
              </a:rPr>
              <a:t>1</a:t>
            </a:r>
            <a:r>
              <a:rPr lang="zh-CN" altLang="en-US" sz="3600" b="1">
                <a:latin typeface="宋体" panose="02010600030101010101" pitchFamily="2" charset="-122"/>
                <a:ea typeface="宋体" panose="02010600030101010101" pitchFamily="2" charset="-122"/>
                <a:cs typeface="黑体" panose="02010600030101010101" pitchFamily="49" charset="-122"/>
              </a:rPr>
              <a:t>）</a:t>
            </a:r>
            <a:r>
              <a:rPr lang="zh-CN" altLang="en-US" sz="3600" b="1" u="sng">
                <a:latin typeface="宋体" panose="02010600030101010101" pitchFamily="2" charset="-122"/>
                <a:ea typeface="宋体" panose="02010600030101010101" pitchFamily="2" charset="-122"/>
                <a:cs typeface="黑体" panose="02010600030101010101" pitchFamily="49" charset="-122"/>
              </a:rPr>
              <a:t>      </a:t>
            </a:r>
            <a:r>
              <a:rPr sz="3600" b="1">
                <a:latin typeface="宋体" panose="02010600030101010101" pitchFamily="2" charset="-122"/>
                <a:ea typeface="宋体" panose="02010600030101010101" pitchFamily="2" charset="-122"/>
                <a:cs typeface="黑体" panose="02010600030101010101" pitchFamily="49" charset="-122"/>
              </a:rPr>
              <a:t>年勃列日涅夫开始执政</a:t>
            </a:r>
            <a:r>
              <a:rPr lang="zh-CN" sz="3600" b="1">
                <a:latin typeface="宋体" panose="02010600030101010101" pitchFamily="2" charset="-122"/>
                <a:ea typeface="宋体" panose="02010600030101010101" pitchFamily="2" charset="-122"/>
                <a:cs typeface="黑体" panose="02010600030101010101" pitchFamily="49" charset="-122"/>
              </a:rPr>
              <a:t>。</a:t>
            </a:r>
            <a:endParaRPr lang="zh-CN" sz="3600" b="1">
              <a:latin typeface="宋体" panose="02010600030101010101" pitchFamily="2" charset="-122"/>
              <a:ea typeface="宋体" panose="02010600030101010101" pitchFamily="2" charset="-122"/>
              <a:cs typeface="黑体" panose="02010600030101010101" pitchFamily="49" charset="-122"/>
            </a:endParaRPr>
          </a:p>
        </p:txBody>
      </p:sp>
      <p:sp>
        <p:nvSpPr>
          <p:cNvPr id="2" name="文本框 1"/>
          <p:cNvSpPr txBox="1"/>
          <p:nvPr/>
        </p:nvSpPr>
        <p:spPr>
          <a:xfrm>
            <a:off x="1329055" y="1089025"/>
            <a:ext cx="1104900" cy="645160"/>
          </a:xfrm>
          <a:prstGeom prst="rect">
            <a:avLst/>
          </a:prstGeom>
          <a:solidFill>
            <a:srgbClr val="FFFF00"/>
          </a:solidFill>
          <a:ln>
            <a:solidFill>
              <a:srgbClr val="FF0000"/>
            </a:solidFill>
          </a:ln>
        </p:spPr>
        <p:txBody>
          <a:bodyPr wrap="none" rtlCol="0" anchor="t">
            <a:spAutoFit/>
          </a:bodyPr>
          <a:p>
            <a:r>
              <a:rPr sz="3600" b="1">
                <a:latin typeface="宋体" panose="02010600030101010101" pitchFamily="2" charset="-122"/>
                <a:ea typeface="宋体" panose="02010600030101010101" pitchFamily="2" charset="-122"/>
                <a:cs typeface="黑体" panose="02010600030101010101" pitchFamily="49" charset="-122"/>
                <a:sym typeface="+mn-ea"/>
              </a:rPr>
              <a:t>1964</a:t>
            </a:r>
            <a:endParaRPr lang="zh-CN" altLang="en-US" sz="3600" b="1">
              <a:latin typeface="宋体" panose="02010600030101010101" pitchFamily="2" charset="-122"/>
              <a:ea typeface="宋体" panose="02010600030101010101" pitchFamily="2" charset="-122"/>
              <a:cs typeface="黑体" panose="02010600030101010101" pitchFamily="49" charset="-122"/>
              <a:sym typeface="+mn-ea"/>
            </a:endParaRPr>
          </a:p>
        </p:txBody>
      </p:sp>
      <p:sp>
        <p:nvSpPr>
          <p:cNvPr id="3" name="内容占位符 2"/>
          <p:cNvSpPr>
            <a:spLocks noGrp="1"/>
          </p:cNvSpPr>
          <p:nvPr/>
        </p:nvSpPr>
        <p:spPr>
          <a:xfrm>
            <a:off x="193675" y="1830705"/>
            <a:ext cx="7026275" cy="838200"/>
          </a:xfrm>
          <a:prstGeom prst="rect">
            <a:avLst/>
          </a:prstGeom>
          <a:noFill/>
          <a:ln>
            <a:noFill/>
          </a:ln>
          <a:extLst>
            <a:ext uri="{909E8E84-426E-40DD-AFC4-6F175D3DCCD1}">
              <a14:hiddenFill xmlns:a14="http://schemas.microsoft.com/office/drawing/2010/main">
                <a:solidFill>
                  <a:srgbClr val="92D050"/>
                </a:solidFill>
              </a14:hiddenFill>
            </a:ext>
          </a:extLst>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40000"/>
              </a:lnSpc>
              <a:buNone/>
            </a:pPr>
            <a:r>
              <a:rPr lang="zh-CN" sz="3600" b="1">
                <a:latin typeface="宋体" panose="02010600030101010101" pitchFamily="2" charset="-122"/>
                <a:ea typeface="宋体" panose="02010600030101010101" pitchFamily="2" charset="-122"/>
                <a:cs typeface="黑体" panose="02010600030101010101" pitchFamily="49" charset="-122"/>
              </a:rPr>
              <a:t>（</a:t>
            </a:r>
            <a:r>
              <a:rPr lang="en-US" altLang="zh-CN" sz="3600" b="1">
                <a:latin typeface="宋体" panose="02010600030101010101" pitchFamily="2" charset="-122"/>
                <a:ea typeface="宋体" panose="02010600030101010101" pitchFamily="2" charset="-122"/>
                <a:cs typeface="黑体" panose="02010600030101010101" pitchFamily="49" charset="-122"/>
              </a:rPr>
              <a:t>2</a:t>
            </a:r>
            <a:r>
              <a:rPr lang="zh-CN" altLang="en-US" sz="3600" b="1">
                <a:latin typeface="宋体" panose="02010600030101010101" pitchFamily="2" charset="-122"/>
                <a:ea typeface="宋体" panose="02010600030101010101" pitchFamily="2" charset="-122"/>
                <a:cs typeface="黑体" panose="02010600030101010101" pitchFamily="49" charset="-122"/>
              </a:rPr>
              <a:t>）</a:t>
            </a:r>
            <a:r>
              <a:rPr sz="3600" b="1">
                <a:latin typeface="宋体" panose="02010600030101010101" pitchFamily="2" charset="-122"/>
                <a:ea typeface="宋体" panose="02010600030101010101" pitchFamily="2" charset="-122"/>
                <a:cs typeface="黑体" panose="02010600030101010101" pitchFamily="49" charset="-122"/>
              </a:rPr>
              <a:t>勃列日涅夫</a:t>
            </a:r>
            <a:r>
              <a:rPr lang="zh-CN" sz="3600" b="1">
                <a:latin typeface="宋体" panose="02010600030101010101" pitchFamily="2" charset="-122"/>
                <a:ea typeface="宋体" panose="02010600030101010101" pitchFamily="2" charset="-122"/>
                <a:cs typeface="黑体" panose="02010600030101010101" pitchFamily="49" charset="-122"/>
              </a:rPr>
              <a:t>的改革措施：</a:t>
            </a:r>
            <a:endParaRPr lang="zh-CN" sz="3600" b="1">
              <a:latin typeface="宋体" panose="02010600030101010101" pitchFamily="2" charset="-122"/>
              <a:ea typeface="宋体" panose="02010600030101010101" pitchFamily="2" charset="-122"/>
              <a:cs typeface="黑体" panose="02010600030101010101" pitchFamily="49" charset="-122"/>
            </a:endParaRPr>
          </a:p>
        </p:txBody>
      </p:sp>
      <p:sp>
        <p:nvSpPr>
          <p:cNvPr id="10" name="内容占位符 2"/>
          <p:cNvSpPr>
            <a:spLocks noGrp="1"/>
          </p:cNvSpPr>
          <p:nvPr/>
        </p:nvSpPr>
        <p:spPr>
          <a:xfrm>
            <a:off x="179070" y="3478530"/>
            <a:ext cx="11833860" cy="1251585"/>
          </a:xfrm>
          <a:prstGeom prst="rect">
            <a:avLst/>
          </a:prstGeom>
          <a:solidFill>
            <a:srgbClr val="92D050"/>
          </a:solidFill>
          <a:ln>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90000"/>
              </a:lnSpc>
              <a:buNone/>
            </a:pPr>
            <a:r>
              <a:rPr sz="3600" b="1">
                <a:latin typeface="宋体" panose="02010600030101010101" pitchFamily="2" charset="-122"/>
                <a:ea typeface="宋体" panose="02010600030101010101" pitchFamily="2" charset="-122"/>
                <a:cs typeface="黑体" panose="02010600030101010101" pitchFamily="49" charset="-122"/>
              </a:rPr>
              <a:t>经济上推行“新政策”，要求加速科技进步、完善经济管理体制和加强经济刺激。</a:t>
            </a:r>
            <a:endParaRPr sz="3600" b="1">
              <a:latin typeface="宋体" panose="02010600030101010101" pitchFamily="2" charset="-122"/>
              <a:ea typeface="宋体" panose="02010600030101010101" pitchFamily="2" charset="-122"/>
              <a:cs typeface="黑体" panose="02010600030101010101" pitchFamily="49" charset="-122"/>
            </a:endParaRPr>
          </a:p>
        </p:txBody>
      </p:sp>
      <p:sp>
        <p:nvSpPr>
          <p:cNvPr id="100" name="文本框 99"/>
          <p:cNvSpPr txBox="1"/>
          <p:nvPr/>
        </p:nvSpPr>
        <p:spPr>
          <a:xfrm>
            <a:off x="396875" y="2668905"/>
            <a:ext cx="1941830" cy="645160"/>
          </a:xfrm>
          <a:prstGeom prst="rect">
            <a:avLst/>
          </a:prstGeom>
          <a:noFill/>
          <a:ln w="9525">
            <a:noFill/>
          </a:ln>
        </p:spPr>
        <p:txBody>
          <a:bodyPr wrap="square">
            <a:spAutoFit/>
          </a:bodyPr>
          <a:p>
            <a:pPr indent="0"/>
            <a:r>
              <a:rPr lang="zh-CN" sz="3600" b="1">
                <a:ea typeface="宋体" panose="02010600030101010101" pitchFamily="2" charset="-122"/>
              </a:rPr>
              <a:t>经济上：</a:t>
            </a:r>
            <a:endParaRPr lang="zh-CN" altLang="en-US" sz="3600" b="1"/>
          </a:p>
        </p:txBody>
      </p:sp>
      <p:sp>
        <p:nvSpPr>
          <p:cNvPr id="4" name="文本框 3"/>
          <p:cNvSpPr txBox="1"/>
          <p:nvPr/>
        </p:nvSpPr>
        <p:spPr>
          <a:xfrm>
            <a:off x="396875" y="4893945"/>
            <a:ext cx="1941830" cy="645160"/>
          </a:xfrm>
          <a:prstGeom prst="rect">
            <a:avLst/>
          </a:prstGeom>
          <a:noFill/>
          <a:ln w="9525">
            <a:noFill/>
          </a:ln>
        </p:spPr>
        <p:txBody>
          <a:bodyPr wrap="square">
            <a:spAutoFit/>
          </a:bodyPr>
          <a:p>
            <a:pPr indent="0"/>
            <a:r>
              <a:rPr lang="zh-CN" sz="3600" b="1">
                <a:ea typeface="宋体" panose="02010600030101010101" pitchFamily="2" charset="-122"/>
              </a:rPr>
              <a:t>军事上：</a:t>
            </a:r>
            <a:endParaRPr lang="zh-CN" altLang="en-US" sz="3600" b="1"/>
          </a:p>
        </p:txBody>
      </p:sp>
      <p:sp>
        <p:nvSpPr>
          <p:cNvPr id="6" name="内容占位符 2"/>
          <p:cNvSpPr>
            <a:spLocks noGrp="1"/>
          </p:cNvSpPr>
          <p:nvPr/>
        </p:nvSpPr>
        <p:spPr>
          <a:xfrm>
            <a:off x="193675" y="5539105"/>
            <a:ext cx="11833860" cy="1251585"/>
          </a:xfrm>
          <a:prstGeom prst="rect">
            <a:avLst/>
          </a:prstGeom>
          <a:solidFill>
            <a:srgbClr val="92D050"/>
          </a:solidFill>
          <a:ln>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90000"/>
              </a:lnSpc>
              <a:buNone/>
            </a:pPr>
            <a:r>
              <a:rPr sz="3600" b="1">
                <a:latin typeface="宋体" panose="02010600030101010101" pitchFamily="2" charset="-122"/>
                <a:ea typeface="宋体" panose="02010600030101010101" pitchFamily="2" charset="-122"/>
                <a:cs typeface="黑体" panose="02010600030101010101" pitchFamily="49" charset="-122"/>
              </a:rPr>
              <a:t>为了同美国展开军备竞赛，苏联把科技进步的重心放在军事方面</a:t>
            </a:r>
            <a:r>
              <a:rPr lang="zh-CN" sz="3600" b="1">
                <a:latin typeface="宋体" panose="02010600030101010101" pitchFamily="2" charset="-122"/>
                <a:ea typeface="宋体" panose="02010600030101010101" pitchFamily="2" charset="-122"/>
                <a:cs typeface="黑体" panose="02010600030101010101" pitchFamily="49" charset="-122"/>
              </a:rPr>
              <a:t>。</a:t>
            </a:r>
            <a:endParaRPr lang="zh-CN" sz="3600" b="1">
              <a:latin typeface="宋体" panose="02010600030101010101" pitchFamily="2" charset="-122"/>
              <a:ea typeface="宋体" panose="02010600030101010101" pitchFamily="2" charset="-122"/>
              <a:cs typeface="黑体" panose="0201060003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内容占位符 2"/>
          <p:cNvSpPr>
            <a:spLocks noGrp="1"/>
          </p:cNvSpPr>
          <p:nvPr/>
        </p:nvSpPr>
        <p:spPr>
          <a:xfrm>
            <a:off x="309880" y="96520"/>
            <a:ext cx="6282690" cy="838200"/>
          </a:xfrm>
          <a:prstGeom prst="rect">
            <a:avLst/>
          </a:prstGeom>
          <a:noFill/>
          <a:ln>
            <a:noFill/>
          </a:ln>
          <a:extLst>
            <a:ext uri="{909E8E84-426E-40DD-AFC4-6F175D3DCCD1}">
              <a14:hiddenFill xmlns:a14="http://schemas.microsoft.com/office/drawing/2010/main">
                <a:solidFill>
                  <a:srgbClr val="92D050"/>
                </a:solidFill>
              </a14:hiddenFill>
            </a:ext>
          </a:extLst>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40000"/>
              </a:lnSpc>
              <a:buNone/>
            </a:pPr>
            <a:r>
              <a:rPr lang="zh-CN" sz="3600" b="1">
                <a:latin typeface="宋体" panose="02010600030101010101" pitchFamily="2" charset="-122"/>
                <a:ea typeface="宋体" panose="02010600030101010101" pitchFamily="2" charset="-122"/>
                <a:cs typeface="黑体" panose="02010600030101010101" pitchFamily="49" charset="-122"/>
              </a:rPr>
              <a:t>（</a:t>
            </a:r>
            <a:r>
              <a:rPr lang="en-US" altLang="zh-CN" sz="3600" b="1">
                <a:latin typeface="宋体" panose="02010600030101010101" pitchFamily="2" charset="-122"/>
                <a:ea typeface="宋体" panose="02010600030101010101" pitchFamily="2" charset="-122"/>
                <a:cs typeface="黑体" panose="02010600030101010101" pitchFamily="49" charset="-122"/>
              </a:rPr>
              <a:t>2</a:t>
            </a:r>
            <a:r>
              <a:rPr lang="zh-CN" altLang="en-US" sz="3600" b="1">
                <a:latin typeface="宋体" panose="02010600030101010101" pitchFamily="2" charset="-122"/>
                <a:ea typeface="宋体" panose="02010600030101010101" pitchFamily="2" charset="-122"/>
                <a:cs typeface="黑体" panose="02010600030101010101" pitchFamily="49" charset="-122"/>
              </a:rPr>
              <a:t>）评价</a:t>
            </a:r>
            <a:r>
              <a:rPr sz="3600" b="1">
                <a:latin typeface="宋体" panose="02010600030101010101" pitchFamily="2" charset="-122"/>
                <a:ea typeface="宋体" panose="02010600030101010101" pitchFamily="2" charset="-122"/>
                <a:cs typeface="黑体" panose="02010600030101010101" pitchFamily="49" charset="-122"/>
              </a:rPr>
              <a:t>勃列日涅夫</a:t>
            </a:r>
            <a:r>
              <a:rPr lang="zh-CN" sz="3600" b="1">
                <a:latin typeface="宋体" panose="02010600030101010101" pitchFamily="2" charset="-122"/>
                <a:ea typeface="宋体" panose="02010600030101010101" pitchFamily="2" charset="-122"/>
                <a:cs typeface="黑体" panose="02010600030101010101" pitchFamily="49" charset="-122"/>
              </a:rPr>
              <a:t>的改革：</a:t>
            </a:r>
            <a:endParaRPr lang="zh-CN" sz="3600" b="1">
              <a:latin typeface="宋体" panose="02010600030101010101" pitchFamily="2" charset="-122"/>
              <a:ea typeface="宋体" panose="02010600030101010101" pitchFamily="2" charset="-122"/>
              <a:cs typeface="黑体" panose="02010600030101010101" pitchFamily="49" charset="-122"/>
            </a:endParaRPr>
          </a:p>
        </p:txBody>
      </p:sp>
      <p:sp>
        <p:nvSpPr>
          <p:cNvPr id="10" name="内容占位符 2"/>
          <p:cNvSpPr>
            <a:spLocks noGrp="1"/>
          </p:cNvSpPr>
          <p:nvPr/>
        </p:nvSpPr>
        <p:spPr>
          <a:xfrm>
            <a:off x="179070" y="1099820"/>
            <a:ext cx="11915775" cy="2589530"/>
          </a:xfrm>
          <a:prstGeom prst="rect">
            <a:avLst/>
          </a:prstGeom>
          <a:solidFill>
            <a:srgbClr val="92D050"/>
          </a:solidFill>
          <a:ln>
            <a:solidFill>
              <a:srgbClr val="FF0000"/>
            </a:solidFill>
          </a:ln>
        </p:spPr>
        <p:txBody>
          <a:bodyPr vert="horz" lIns="91440" tIns="45720" rIns="91440" bIns="45720" rtlCol="0">
            <a:normAutofit fontScale="9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90000"/>
              </a:lnSpc>
              <a:buNone/>
            </a:pPr>
            <a:r>
              <a:rPr sz="3600" b="1">
                <a:latin typeface="宋体" panose="02010600030101010101" pitchFamily="2" charset="-122"/>
                <a:ea typeface="宋体" panose="02010600030101010101" pitchFamily="2" charset="-122"/>
                <a:cs typeface="黑体" panose="02010600030101010101" pitchFamily="49" charset="-122"/>
              </a:rPr>
              <a:t>经济上</a:t>
            </a:r>
            <a:r>
              <a:rPr lang="zh-CN" sz="3600" b="1">
                <a:latin typeface="宋体" panose="02010600030101010101" pitchFamily="2" charset="-122"/>
                <a:ea typeface="宋体" panose="02010600030101010101" pitchFamily="2" charset="-122"/>
                <a:cs typeface="黑体" panose="02010600030101010101" pitchFamily="49" charset="-122"/>
              </a:rPr>
              <a:t>的</a:t>
            </a:r>
            <a:r>
              <a:rPr sz="3600" b="1">
                <a:latin typeface="宋体" panose="02010600030101010101" pitchFamily="2" charset="-122"/>
                <a:ea typeface="宋体" panose="02010600030101010101" pitchFamily="2" charset="-122"/>
                <a:cs typeface="黑体" panose="02010600030101010101" pitchFamily="49" charset="-122"/>
              </a:rPr>
              <a:t>改革仍然没有从根然没有从根本上突破高度集中的计划经济体制。</a:t>
            </a:r>
            <a:endParaRPr sz="3600" b="1">
              <a:latin typeface="宋体" panose="02010600030101010101" pitchFamily="2" charset="-122"/>
              <a:ea typeface="宋体" panose="02010600030101010101" pitchFamily="2" charset="-122"/>
              <a:cs typeface="黑体" panose="02010600030101010101" pitchFamily="49" charset="-122"/>
            </a:endParaRPr>
          </a:p>
          <a:p>
            <a:pPr marL="0" indent="0" algn="l">
              <a:lnSpc>
                <a:spcPct val="90000"/>
              </a:lnSpc>
              <a:buNone/>
            </a:pPr>
            <a:r>
              <a:rPr lang="zh-CN" sz="3600" b="1">
                <a:latin typeface="宋体" panose="02010600030101010101" pitchFamily="2" charset="-122"/>
                <a:ea typeface="宋体" panose="02010600030101010101" pitchFamily="2" charset="-122"/>
                <a:cs typeface="黑体" panose="02010600030101010101" pitchFamily="49" charset="-122"/>
              </a:rPr>
              <a:t>军事上：</a:t>
            </a:r>
            <a:r>
              <a:rPr sz="3600" b="1">
                <a:latin typeface="宋体" panose="02010600030101010101" pitchFamily="2" charset="-122"/>
                <a:ea typeface="宋体" panose="02010600030101010101" pitchFamily="2" charset="-122"/>
                <a:cs typeface="黑体" panose="02010600030101010101" pitchFamily="49" charset="-122"/>
              </a:rPr>
              <a:t>苏联的一些重工业产品产量居世界首位，常规武器、核武器、航天技术可以同美国抗衡，但是，它的轻工业产品和新兴产业明显落后。高投入、高消耗、低效率成为苏联经济的痼疾。</a:t>
            </a:r>
            <a:endParaRPr sz="3600" b="1">
              <a:latin typeface="宋体" panose="02010600030101010101" pitchFamily="2" charset="-122"/>
              <a:ea typeface="宋体" panose="02010600030101010101" pitchFamily="2" charset="-122"/>
              <a:cs typeface="黑体" panose="02010600030101010101" pitchFamily="49" charset="-122"/>
            </a:endParaRPr>
          </a:p>
        </p:txBody>
      </p:sp>
      <p:sp>
        <p:nvSpPr>
          <p:cNvPr id="5" name="矩形 7197"/>
          <p:cNvSpPr/>
          <p:nvPr/>
        </p:nvSpPr>
        <p:spPr>
          <a:xfrm>
            <a:off x="179070" y="4042728"/>
            <a:ext cx="11455400" cy="645160"/>
          </a:xfrm>
          <a:prstGeom prst="rect">
            <a:avLst/>
          </a:prstGeom>
          <a:noFill/>
          <a:ln w="9525">
            <a:noFill/>
          </a:ln>
        </p:spPr>
        <p:txBody>
          <a:bodyPr wrap="none">
            <a:spAutoFit/>
          </a:bodyPr>
          <a:p>
            <a:pPr algn="l"/>
            <a:r>
              <a:rPr lang="en-US" altLang="zh-CN" sz="3600" b="1" dirty="0">
                <a:solidFill>
                  <a:schemeClr val="tx1"/>
                </a:solidFill>
                <a:latin typeface="微软雅黑" charset="-122"/>
                <a:ea typeface="微软雅黑" charset="-122"/>
                <a:sym typeface="宋体" panose="02010600030101010101" pitchFamily="2" charset="-122"/>
              </a:rPr>
              <a:t>3</a:t>
            </a:r>
            <a:r>
              <a:rPr lang="zh-CN" altLang="en-US" sz="3600" b="1" dirty="0">
                <a:solidFill>
                  <a:schemeClr val="tx1"/>
                </a:solidFill>
                <a:latin typeface="微软雅黑" charset="-122"/>
                <a:ea typeface="微软雅黑" charset="-122"/>
                <a:sym typeface="宋体" panose="02010600030101010101" pitchFamily="2" charset="-122"/>
              </a:rPr>
              <a:t>、思考：赫鲁晓夫和勃列日涅夫的改革有哪些共同点？</a:t>
            </a:r>
            <a:endParaRPr lang="zh-CN" altLang="en-US" sz="3600" b="1" dirty="0">
              <a:solidFill>
                <a:schemeClr val="tx1"/>
              </a:solidFill>
              <a:latin typeface="微软雅黑" charset="-122"/>
              <a:ea typeface="微软雅黑" charset="-122"/>
              <a:sym typeface="宋体" panose="02010600030101010101" pitchFamily="2" charset="-122"/>
            </a:endParaRPr>
          </a:p>
        </p:txBody>
      </p:sp>
      <p:sp>
        <p:nvSpPr>
          <p:cNvPr id="6" name="内容占位符 2"/>
          <p:cNvSpPr>
            <a:spLocks noGrp="1"/>
          </p:cNvSpPr>
          <p:nvPr/>
        </p:nvSpPr>
        <p:spPr>
          <a:xfrm>
            <a:off x="179070" y="4845050"/>
            <a:ext cx="11833860" cy="1251585"/>
          </a:xfrm>
          <a:prstGeom prst="rect">
            <a:avLst/>
          </a:prstGeom>
          <a:solidFill>
            <a:schemeClr val="accent2">
              <a:lumMod val="60000"/>
              <a:lumOff val="40000"/>
            </a:schemeClr>
          </a:solidFill>
          <a:ln>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00000"/>
              </a:lnSpc>
              <a:buNone/>
            </a:pPr>
            <a:r>
              <a:rPr sz="3200" b="1">
                <a:latin typeface="宋体" panose="02010600030101010101" pitchFamily="2" charset="-122"/>
                <a:ea typeface="宋体" panose="02010600030101010101" pitchFamily="2" charset="-122"/>
                <a:cs typeface="黑体" panose="02010600030101010101" pitchFamily="49" charset="-122"/>
              </a:rPr>
              <a:t>都是为了解决斯大林体制弊端</a:t>
            </a:r>
            <a:r>
              <a:rPr lang="zh-CN" sz="3200" b="1">
                <a:latin typeface="宋体" panose="02010600030101010101" pitchFamily="2" charset="-122"/>
                <a:ea typeface="宋体" panose="02010600030101010101" pitchFamily="2" charset="-122"/>
                <a:cs typeface="黑体" panose="02010600030101010101" pitchFamily="49" charset="-122"/>
              </a:rPr>
              <a:t>；</a:t>
            </a:r>
            <a:r>
              <a:rPr sz="3200" b="1">
                <a:latin typeface="宋体" panose="02010600030101010101" pitchFamily="2" charset="-122"/>
                <a:ea typeface="宋体" panose="02010600030101010101" pitchFamily="2" charset="-122"/>
                <a:cs typeface="黑体" panose="02010600030101010101" pitchFamily="49" charset="-122"/>
              </a:rPr>
              <a:t>改革脱离了苏联实际;未改变原有体制,只是对斯大林体制进行修修补补，结果都失败了.</a:t>
            </a:r>
            <a:endParaRPr sz="3200" b="1">
              <a:latin typeface="宋体" panose="02010600030101010101" pitchFamily="2" charset="-122"/>
              <a:ea typeface="宋体" panose="02010600030101010101" pitchFamily="2" charset="-122"/>
              <a:cs typeface="黑体" panose="0201060003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6"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7" name="矩形 7197"/>
          <p:cNvSpPr/>
          <p:nvPr/>
        </p:nvSpPr>
        <p:spPr>
          <a:xfrm>
            <a:off x="347345" y="147638"/>
            <a:ext cx="5798820" cy="706755"/>
          </a:xfrm>
          <a:prstGeom prst="rect">
            <a:avLst/>
          </a:prstGeom>
          <a:solidFill>
            <a:schemeClr val="accent2">
              <a:lumMod val="40000"/>
              <a:lumOff val="60000"/>
            </a:schemeClr>
          </a:solidFill>
          <a:ln w="9525">
            <a:noFill/>
          </a:ln>
        </p:spPr>
        <p:txBody>
          <a:bodyPr wrap="none">
            <a:spAutoFit/>
          </a:bodyPr>
          <a:p>
            <a:pPr algn="l"/>
            <a:r>
              <a:rPr lang="zh-CN" altLang="en-US" sz="4000" b="1" dirty="0">
                <a:solidFill>
                  <a:schemeClr val="tx1"/>
                </a:solidFill>
                <a:latin typeface="黑体" panose="02010600030101010101" pitchFamily="49" charset="-122"/>
                <a:ea typeface="黑体" panose="02010600030101010101" pitchFamily="49" charset="-122"/>
                <a:sym typeface="宋体" panose="02010600030101010101" pitchFamily="2" charset="-122"/>
              </a:rPr>
              <a:t>三、东欧剧变与苏联解体</a:t>
            </a:r>
            <a:endParaRPr lang="zh-CN" altLang="en-US" sz="4000" b="1" dirty="0">
              <a:solidFill>
                <a:schemeClr val="tx1"/>
              </a:solidFill>
              <a:latin typeface="黑体" panose="02010600030101010101" pitchFamily="49" charset="-122"/>
              <a:ea typeface="黑体" panose="02010600030101010101" pitchFamily="49" charset="-122"/>
              <a:sym typeface="宋体" panose="02010600030101010101" pitchFamily="2" charset="-122"/>
            </a:endParaRPr>
          </a:p>
        </p:txBody>
      </p:sp>
      <p:sp>
        <p:nvSpPr>
          <p:cNvPr id="26627" name="Rectangle 2"/>
          <p:cNvSpPr txBox="1"/>
          <p:nvPr/>
        </p:nvSpPr>
        <p:spPr>
          <a:xfrm>
            <a:off x="250825" y="981075"/>
            <a:ext cx="4757420" cy="643255"/>
          </a:xfrm>
          <a:prstGeom prst="rect">
            <a:avLst/>
          </a:prstGeom>
          <a:noFill/>
          <a:ln w="9525">
            <a:noFill/>
          </a:ln>
        </p:spPr>
        <p:txBody>
          <a:bodyPr/>
          <a:p>
            <a:pPr algn="ctr" eaLnBrk="0" hangingPunct="0"/>
            <a:r>
              <a:rPr lang="en-US" altLang="zh-CN" sz="3600" b="1" dirty="0">
                <a:latin typeface="宋体" panose="02010600030101010101" pitchFamily="2" charset="-122"/>
                <a:ea typeface="宋体" panose="02010600030101010101" pitchFamily="2" charset="-122"/>
              </a:rPr>
              <a:t>1</a:t>
            </a:r>
            <a:r>
              <a:rPr lang="zh-CN" altLang="en-US" sz="3600" b="1" dirty="0">
                <a:latin typeface="宋体" panose="02010600030101010101" pitchFamily="2" charset="-122"/>
                <a:ea typeface="宋体" panose="02010600030101010101" pitchFamily="2" charset="-122"/>
              </a:rPr>
              <a:t>、戈尔巴乔夫改革</a:t>
            </a:r>
            <a:endParaRPr lang="zh-CN" altLang="en-US" sz="3600" b="1" dirty="0">
              <a:latin typeface="宋体" panose="02010600030101010101" pitchFamily="2" charset="-122"/>
              <a:ea typeface="宋体" panose="02010600030101010101" pitchFamily="2" charset="-122"/>
            </a:endParaRPr>
          </a:p>
        </p:txBody>
      </p:sp>
      <p:sp>
        <p:nvSpPr>
          <p:cNvPr id="26630" name="Text Box 5"/>
          <p:cNvSpPr txBox="1"/>
          <p:nvPr/>
        </p:nvSpPr>
        <p:spPr>
          <a:xfrm>
            <a:off x="118745" y="2712720"/>
            <a:ext cx="11795760" cy="645160"/>
          </a:xfrm>
          <a:prstGeom prst="rect">
            <a:avLst/>
          </a:prstGeom>
          <a:noFill/>
          <a:ln w="9525">
            <a:noFill/>
          </a:ln>
        </p:spPr>
        <p:txBody>
          <a:bodyPr wrap="square">
            <a:spAutoFit/>
          </a:bodyPr>
          <a:p>
            <a:pPr>
              <a:spcBef>
                <a:spcPct val="50000"/>
              </a:spcBef>
            </a:pPr>
            <a:r>
              <a:rPr lang="zh-CN" altLang="en-US" sz="3600" b="1" dirty="0">
                <a:latin typeface="Arial" panose="020B0604020202020204" pitchFamily="34" charset="0"/>
              </a:rPr>
              <a:t>（</a:t>
            </a:r>
            <a:r>
              <a:rPr lang="en-US" altLang="zh-CN" sz="3600" b="1" dirty="0">
                <a:latin typeface="Arial" panose="020B0604020202020204" pitchFamily="34" charset="0"/>
              </a:rPr>
              <a:t>2</a:t>
            </a:r>
            <a:r>
              <a:rPr lang="zh-CN" altLang="en-US" sz="3600" b="1" dirty="0">
                <a:latin typeface="Arial" panose="020B0604020202020204" pitchFamily="34" charset="0"/>
              </a:rPr>
              <a:t>）</a:t>
            </a:r>
            <a:r>
              <a:rPr lang="zh-CN" altLang="en-US" sz="3600" b="1" dirty="0">
                <a:latin typeface="宋体" panose="02010600030101010101" pitchFamily="2" charset="-122"/>
                <a:ea typeface="宋体" panose="02010600030101010101" pitchFamily="2" charset="-122"/>
                <a:sym typeface="+mn-ea"/>
              </a:rPr>
              <a:t>戈尔巴乔夫上台后进行了哪些改革？效果如何？</a:t>
            </a:r>
            <a:endParaRPr lang="en-US" altLang="zh-CN" sz="3600" b="1" dirty="0">
              <a:latin typeface="宋体" panose="02010600030101010101" pitchFamily="2" charset="-122"/>
              <a:ea typeface="宋体" panose="02010600030101010101" pitchFamily="2" charset="-122"/>
              <a:sym typeface="+mn-ea"/>
            </a:endParaRPr>
          </a:p>
        </p:txBody>
      </p:sp>
      <p:sp>
        <p:nvSpPr>
          <p:cNvPr id="9" name="内容占位符 2"/>
          <p:cNvSpPr>
            <a:spLocks noGrp="1"/>
          </p:cNvSpPr>
          <p:nvPr/>
        </p:nvSpPr>
        <p:spPr>
          <a:xfrm>
            <a:off x="118745" y="1624330"/>
            <a:ext cx="9568815" cy="1101725"/>
          </a:xfrm>
          <a:prstGeom prst="rect">
            <a:avLst/>
          </a:prstGeom>
          <a:noFill/>
          <a:ln>
            <a:noFill/>
          </a:ln>
          <a:extLst>
            <a:ext uri="{909E8E84-426E-40DD-AFC4-6F175D3DCCD1}">
              <a14:hiddenFill xmlns:a14="http://schemas.microsoft.com/office/drawing/2010/main">
                <a:solidFill>
                  <a:srgbClr val="92D050"/>
                </a:solidFill>
              </a14:hiddenFill>
            </a:ext>
          </a:extLst>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40000"/>
              </a:lnSpc>
              <a:buNone/>
            </a:pPr>
            <a:r>
              <a:rPr lang="zh-CN" sz="3600" b="1">
                <a:latin typeface="宋体" panose="02010600030101010101" pitchFamily="2" charset="-122"/>
                <a:ea typeface="宋体" panose="02010600030101010101" pitchFamily="2" charset="-122"/>
                <a:cs typeface="黑体" panose="02010600030101010101" pitchFamily="49" charset="-122"/>
              </a:rPr>
              <a:t>（</a:t>
            </a:r>
            <a:r>
              <a:rPr lang="en-US" altLang="zh-CN" sz="3600" b="1">
                <a:latin typeface="宋体" panose="02010600030101010101" pitchFamily="2" charset="-122"/>
                <a:ea typeface="宋体" panose="02010600030101010101" pitchFamily="2" charset="-122"/>
                <a:cs typeface="黑体" panose="02010600030101010101" pitchFamily="49" charset="-122"/>
              </a:rPr>
              <a:t>1</a:t>
            </a:r>
            <a:r>
              <a:rPr lang="zh-CN" altLang="en-US" sz="3600" b="1">
                <a:latin typeface="宋体" panose="02010600030101010101" pitchFamily="2" charset="-122"/>
                <a:ea typeface="宋体" panose="02010600030101010101" pitchFamily="2" charset="-122"/>
                <a:cs typeface="黑体" panose="02010600030101010101" pitchFamily="49" charset="-122"/>
              </a:rPr>
              <a:t>）</a:t>
            </a:r>
            <a:r>
              <a:rPr lang="zh-CN" altLang="en-US" sz="3600" b="1" u="sng">
                <a:latin typeface="宋体" panose="02010600030101010101" pitchFamily="2" charset="-122"/>
                <a:ea typeface="宋体" panose="02010600030101010101" pitchFamily="2" charset="-122"/>
                <a:cs typeface="黑体" panose="02010600030101010101" pitchFamily="49" charset="-122"/>
              </a:rPr>
              <a:t>      </a:t>
            </a:r>
            <a:r>
              <a:rPr sz="3600" b="1">
                <a:latin typeface="宋体" panose="02010600030101010101" pitchFamily="2" charset="-122"/>
                <a:ea typeface="宋体" panose="02010600030101010101" pitchFamily="2" charset="-122"/>
                <a:cs typeface="黑体" panose="02010600030101010101" pitchFamily="49" charset="-122"/>
              </a:rPr>
              <a:t>年</a:t>
            </a:r>
            <a:r>
              <a:rPr lang="zh-CN" altLang="en-US" sz="3600" b="1" dirty="0">
                <a:latin typeface="宋体" panose="02010600030101010101" pitchFamily="2" charset="-122"/>
                <a:ea typeface="宋体" panose="02010600030101010101" pitchFamily="2" charset="-122"/>
                <a:sym typeface="+mn-ea"/>
              </a:rPr>
              <a:t>戈尔巴乔夫担任苏联领导人</a:t>
            </a:r>
            <a:r>
              <a:rPr lang="zh-CN" sz="3600" b="1">
                <a:latin typeface="宋体" panose="02010600030101010101" pitchFamily="2" charset="-122"/>
                <a:ea typeface="宋体" panose="02010600030101010101" pitchFamily="2" charset="-122"/>
                <a:cs typeface="黑体" panose="02010600030101010101" pitchFamily="49" charset="-122"/>
              </a:rPr>
              <a:t>。</a:t>
            </a:r>
            <a:endParaRPr lang="zh-CN" sz="3600" b="1">
              <a:latin typeface="宋体" panose="02010600030101010101" pitchFamily="2" charset="-122"/>
              <a:ea typeface="宋体" panose="02010600030101010101" pitchFamily="2" charset="-122"/>
              <a:cs typeface="黑体" panose="02010600030101010101" pitchFamily="49" charset="-122"/>
            </a:endParaRPr>
          </a:p>
        </p:txBody>
      </p:sp>
      <p:sp>
        <p:nvSpPr>
          <p:cNvPr id="2" name="文本框 1"/>
          <p:cNvSpPr txBox="1"/>
          <p:nvPr/>
        </p:nvSpPr>
        <p:spPr>
          <a:xfrm>
            <a:off x="1659890" y="1624330"/>
            <a:ext cx="1104900" cy="645160"/>
          </a:xfrm>
          <a:prstGeom prst="rect">
            <a:avLst/>
          </a:prstGeom>
          <a:solidFill>
            <a:srgbClr val="FFFF00"/>
          </a:solidFill>
          <a:ln>
            <a:solidFill>
              <a:srgbClr val="FF0000"/>
            </a:solidFill>
          </a:ln>
        </p:spPr>
        <p:txBody>
          <a:bodyPr wrap="none" rtlCol="0" anchor="t">
            <a:spAutoFit/>
          </a:bodyPr>
          <a:p>
            <a:r>
              <a:rPr sz="3600" b="1">
                <a:latin typeface="宋体" panose="02010600030101010101" pitchFamily="2" charset="-122"/>
                <a:ea typeface="宋体" panose="02010600030101010101" pitchFamily="2" charset="-122"/>
                <a:cs typeface="黑体" panose="02010600030101010101" pitchFamily="49" charset="-122"/>
                <a:sym typeface="+mn-ea"/>
              </a:rPr>
              <a:t>19</a:t>
            </a:r>
            <a:r>
              <a:rPr lang="en-US" sz="3600" b="1">
                <a:latin typeface="宋体" panose="02010600030101010101" pitchFamily="2" charset="-122"/>
                <a:ea typeface="宋体" panose="02010600030101010101" pitchFamily="2" charset="-122"/>
                <a:cs typeface="黑体" panose="02010600030101010101" pitchFamily="49" charset="-122"/>
                <a:sym typeface="+mn-ea"/>
              </a:rPr>
              <a:t>85</a:t>
            </a:r>
            <a:endParaRPr lang="en-US" sz="3600" b="1">
              <a:latin typeface="宋体" panose="02010600030101010101" pitchFamily="2" charset="-122"/>
              <a:ea typeface="宋体" panose="02010600030101010101" pitchFamily="2" charset="-122"/>
              <a:cs typeface="黑体" panose="02010600030101010101" pitchFamily="49" charset="-122"/>
              <a:sym typeface="+mn-ea"/>
            </a:endParaRPr>
          </a:p>
        </p:txBody>
      </p:sp>
      <p:graphicFrame>
        <p:nvGraphicFramePr>
          <p:cNvPr id="5" name="表格 4"/>
          <p:cNvGraphicFramePr/>
          <p:nvPr/>
        </p:nvGraphicFramePr>
        <p:xfrm>
          <a:off x="507365" y="3662045"/>
          <a:ext cx="11406505" cy="2743200"/>
        </p:xfrm>
        <a:graphic>
          <a:graphicData uri="http://schemas.openxmlformats.org/drawingml/2006/table">
            <a:tbl>
              <a:tblPr firstRow="1" bandRow="1">
                <a:tableStyleId>{5940675A-B579-460E-94D1-54222C63F5DA}</a:tableStyleId>
              </a:tblPr>
              <a:tblGrid>
                <a:gridCol w="6125210"/>
                <a:gridCol w="5281295"/>
              </a:tblGrid>
              <a:tr h="457200">
                <a:tc>
                  <a:txBody>
                    <a:bodyPr/>
                    <a:p>
                      <a:pPr indent="0">
                        <a:buNone/>
                      </a:pPr>
                      <a:r>
                        <a:rPr lang="zh-CN" altLang="en-US" sz="3600" b="1">
                          <a:solidFill>
                            <a:srgbClr val="FF0000"/>
                          </a:solidFill>
                          <a:latin typeface="宋体" panose="02010600030101010101" pitchFamily="2" charset="-122"/>
                          <a:ea typeface="宋体" panose="02010600030101010101" pitchFamily="2" charset="-122"/>
                          <a:cs typeface="宋体" panose="02010600030101010101" pitchFamily="2" charset="-122"/>
                        </a:rPr>
                        <a:t>加速实施</a:t>
                      </a:r>
                      <a:r>
                        <a:rPr lang="en-US" sz="3600" b="1">
                          <a:solidFill>
                            <a:srgbClr val="FF0000"/>
                          </a:solidFill>
                          <a:latin typeface="宋体" panose="02010600030101010101" pitchFamily="2" charset="-122"/>
                          <a:ea typeface="宋体" panose="02010600030101010101" pitchFamily="2" charset="-122"/>
                          <a:cs typeface="宋体" panose="02010600030101010101" pitchFamily="2" charset="-122"/>
                        </a:rPr>
                        <a:t>经济改革</a:t>
                      </a:r>
                      <a:endParaRPr lang="en-US" altLang="en-US" sz="36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3600" b="1">
                          <a:solidFill>
                            <a:srgbClr val="002060"/>
                          </a:solidFill>
                          <a:latin typeface="宋体" panose="02010600030101010101" pitchFamily="2" charset="-122"/>
                          <a:ea typeface="宋体" panose="02010600030101010101" pitchFamily="2" charset="-122"/>
                          <a:cs typeface="宋体" panose="02010600030101010101" pitchFamily="2" charset="-122"/>
                        </a:rPr>
                        <a:t>总体效果不佳</a:t>
                      </a:r>
                      <a:endParaRPr lang="en-US" altLang="en-US" sz="3600" b="1">
                        <a:solidFill>
                          <a:srgbClr val="00206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370330">
                <a:tc>
                  <a:txBody>
                    <a:bodyPr/>
                    <a:p>
                      <a:pPr indent="0">
                        <a:buNone/>
                      </a:pPr>
                      <a:r>
                        <a:rPr lang="en-US" sz="3600" b="1">
                          <a:solidFill>
                            <a:srgbClr val="FF0000"/>
                          </a:solidFill>
                          <a:latin typeface="宋体" panose="02010600030101010101" pitchFamily="2" charset="-122"/>
                          <a:ea typeface="宋体" panose="02010600030101010101" pitchFamily="2" charset="-122"/>
                          <a:cs typeface="宋体" panose="02010600030101010101" pitchFamily="2" charset="-122"/>
                        </a:rPr>
                        <a:t>政治体制改革，取消苏共的领导地位，实行多党制，倡导“公开性”和“政治多元化”。</a:t>
                      </a:r>
                      <a:endParaRPr lang="en-US" altLang="en-US" sz="36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3600" b="1">
                          <a:solidFill>
                            <a:srgbClr val="002060"/>
                          </a:solidFill>
                          <a:latin typeface="Calibri" charset="0"/>
                          <a:cs typeface="Calibri" charset="0"/>
                        </a:rPr>
                        <a:t>使人们的思想发生混乱，无政府状态蔓延，局势 迅速失控。各加盟共和国的分离趋势也随之加剧。</a:t>
                      </a:r>
                      <a:endParaRPr lang="en-US" altLang="en-US" sz="3600" b="1">
                        <a:solidFill>
                          <a:srgbClr val="002060"/>
                        </a:solidFill>
                        <a:latin typeface="Calibri" charset="0"/>
                        <a:ea typeface="Calibri" charset="0"/>
                        <a:cs typeface="Calibri" charset="0"/>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7" name="Rectangle 2"/>
          <p:cNvSpPr txBox="1"/>
          <p:nvPr/>
        </p:nvSpPr>
        <p:spPr>
          <a:xfrm>
            <a:off x="300990" y="171450"/>
            <a:ext cx="2891155" cy="643255"/>
          </a:xfrm>
          <a:prstGeom prst="rect">
            <a:avLst/>
          </a:prstGeom>
          <a:noFill/>
          <a:ln w="9525">
            <a:noFill/>
          </a:ln>
        </p:spPr>
        <p:txBody>
          <a:bodyPr/>
          <a:p>
            <a:pPr algn="l" eaLnBrk="0" hangingPunct="0"/>
            <a:r>
              <a:rPr lang="en-US" sz="4000" b="1" dirty="0">
                <a:latin typeface="宋体" panose="02010600030101010101" pitchFamily="2" charset="-122"/>
                <a:ea typeface="宋体" panose="02010600030101010101" pitchFamily="2" charset="-122"/>
              </a:rPr>
              <a:t>2.</a:t>
            </a:r>
            <a:r>
              <a:rPr sz="4000" b="1" dirty="0">
                <a:latin typeface="宋体" panose="02010600030101010101" pitchFamily="2" charset="-122"/>
                <a:ea typeface="宋体" panose="02010600030101010101" pitchFamily="2" charset="-122"/>
              </a:rPr>
              <a:t>东欧剧变</a:t>
            </a:r>
            <a:endParaRPr sz="4000" b="1" dirty="0">
              <a:latin typeface="宋体" panose="02010600030101010101" pitchFamily="2" charset="-122"/>
              <a:ea typeface="宋体" panose="02010600030101010101" pitchFamily="2" charset="-122"/>
            </a:endParaRPr>
          </a:p>
        </p:txBody>
      </p:sp>
      <p:sp>
        <p:nvSpPr>
          <p:cNvPr id="4" name="Rectangle 2"/>
          <p:cNvSpPr txBox="1"/>
          <p:nvPr/>
        </p:nvSpPr>
        <p:spPr>
          <a:xfrm>
            <a:off x="250825" y="981075"/>
            <a:ext cx="2427605" cy="643255"/>
          </a:xfrm>
          <a:prstGeom prst="rect">
            <a:avLst/>
          </a:prstGeom>
          <a:noFill/>
          <a:ln w="9525">
            <a:noFill/>
          </a:ln>
        </p:spPr>
        <p:txBody>
          <a:bodyPr/>
          <a:p>
            <a:pPr algn="l" eaLnBrk="0" hangingPunct="0"/>
            <a:r>
              <a:rPr lang="zh-CN" altLang="en-US" sz="3600" b="1" dirty="0">
                <a:latin typeface="宋体" panose="02010600030101010101" pitchFamily="2" charset="-122"/>
                <a:ea typeface="宋体" panose="02010600030101010101" pitchFamily="2" charset="-122"/>
              </a:rPr>
              <a:t>（</a:t>
            </a:r>
            <a:r>
              <a:rPr lang="en-US" altLang="zh-CN" sz="3600" b="1" dirty="0">
                <a:latin typeface="宋体" panose="02010600030101010101" pitchFamily="2" charset="-122"/>
                <a:ea typeface="宋体" panose="02010600030101010101" pitchFamily="2" charset="-122"/>
              </a:rPr>
              <a:t>1</a:t>
            </a:r>
            <a:r>
              <a:rPr lang="zh-CN" altLang="en-US" sz="3600" b="1" dirty="0">
                <a:latin typeface="宋体" panose="02010600030101010101" pitchFamily="2" charset="-122"/>
                <a:ea typeface="宋体" panose="02010600030101010101" pitchFamily="2" charset="-122"/>
              </a:rPr>
              <a:t>）原因</a:t>
            </a:r>
            <a:endParaRPr lang="zh-CN" altLang="en-US" sz="3600" b="1" dirty="0">
              <a:latin typeface="宋体" panose="02010600030101010101" pitchFamily="2" charset="-122"/>
              <a:ea typeface="宋体" panose="02010600030101010101" pitchFamily="2" charset="-122"/>
            </a:endParaRPr>
          </a:p>
        </p:txBody>
      </p:sp>
      <p:sp>
        <p:nvSpPr>
          <p:cNvPr id="6" name="内容占位符 2"/>
          <p:cNvSpPr>
            <a:spLocks noGrp="1"/>
          </p:cNvSpPr>
          <p:nvPr/>
        </p:nvSpPr>
        <p:spPr>
          <a:xfrm>
            <a:off x="250825" y="1772285"/>
            <a:ext cx="11768455" cy="4126230"/>
          </a:xfrm>
          <a:prstGeom prst="rect">
            <a:avLst/>
          </a:prstGeom>
          <a:solidFill>
            <a:srgbClr val="FFFF00"/>
          </a:solidFill>
          <a:ln>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00000"/>
              </a:lnSpc>
              <a:buNone/>
            </a:pPr>
            <a:r>
              <a:rPr sz="3600" b="1">
                <a:latin typeface="宋体" panose="02010600030101010101" pitchFamily="2" charset="-122"/>
                <a:ea typeface="宋体" panose="02010600030101010101" pitchFamily="2" charset="-122"/>
                <a:cs typeface="黑体" panose="02010600030101010101" pitchFamily="49" charset="-122"/>
              </a:rPr>
              <a:t>20世纪60年代以后，东欧社会主义国家政治、经济上都出现严重问题。各国虽然进行了一些改革，但成效不大，社会矛盾日益尖锐。</a:t>
            </a:r>
            <a:endParaRPr sz="3600" b="1">
              <a:latin typeface="宋体" panose="02010600030101010101" pitchFamily="2" charset="-122"/>
              <a:ea typeface="宋体" panose="02010600030101010101" pitchFamily="2" charset="-122"/>
              <a:cs typeface="黑体" panose="02010600030101010101" pitchFamily="49" charset="-122"/>
            </a:endParaRPr>
          </a:p>
          <a:p>
            <a:pPr marL="0" indent="0" algn="l">
              <a:lnSpc>
                <a:spcPct val="100000"/>
              </a:lnSpc>
              <a:buNone/>
            </a:pPr>
            <a:r>
              <a:rPr sz="3600" b="1">
                <a:latin typeface="宋体" panose="02010600030101010101" pitchFamily="2" charset="-122"/>
                <a:ea typeface="宋体" panose="02010600030101010101" pitchFamily="2" charset="-122"/>
                <a:cs typeface="黑体" panose="02010600030101010101" pitchFamily="49" charset="-122"/>
              </a:rPr>
              <a:t>西方国家对苏联和东欧社会主义国家加紧推行“和平演变”战略。</a:t>
            </a:r>
            <a:endParaRPr sz="3600" b="1">
              <a:latin typeface="宋体" panose="02010600030101010101" pitchFamily="2" charset="-122"/>
              <a:ea typeface="宋体" panose="02010600030101010101" pitchFamily="2" charset="-122"/>
              <a:cs typeface="黑体" panose="02010600030101010101" pitchFamily="49" charset="-122"/>
            </a:endParaRPr>
          </a:p>
          <a:p>
            <a:pPr marL="0" indent="0" algn="l">
              <a:lnSpc>
                <a:spcPct val="100000"/>
              </a:lnSpc>
              <a:buNone/>
            </a:pPr>
            <a:r>
              <a:rPr lang="en-US" sz="3600" b="1">
                <a:solidFill>
                  <a:srgbClr val="FF0000"/>
                </a:solidFill>
                <a:latin typeface="宋体" panose="02010600030101010101" pitchFamily="2" charset="-122"/>
                <a:ea typeface="宋体" panose="02010600030101010101" pitchFamily="2" charset="-122"/>
                <a:cs typeface="黑体" panose="02010600030101010101" pitchFamily="49" charset="-122"/>
              </a:rPr>
              <a:t>20</a:t>
            </a:r>
            <a:r>
              <a:rPr lang="zh-CN" altLang="en-US" sz="3600" b="1">
                <a:solidFill>
                  <a:srgbClr val="FF0000"/>
                </a:solidFill>
                <a:latin typeface="宋体" panose="02010600030101010101" pitchFamily="2" charset="-122"/>
                <a:ea typeface="宋体" panose="02010600030101010101" pitchFamily="2" charset="-122"/>
                <a:cs typeface="黑体" panose="02010600030101010101" pitchFamily="49" charset="-122"/>
              </a:rPr>
              <a:t>世纪</a:t>
            </a:r>
            <a:r>
              <a:rPr sz="3600" b="1">
                <a:solidFill>
                  <a:srgbClr val="FF0000"/>
                </a:solidFill>
                <a:latin typeface="宋体" panose="02010600030101010101" pitchFamily="2" charset="-122"/>
                <a:ea typeface="宋体" panose="02010600030101010101" pitchFamily="2" charset="-122"/>
                <a:cs typeface="黑体" panose="02010600030101010101" pitchFamily="49" charset="-122"/>
              </a:rPr>
              <a:t>80年代末</a:t>
            </a:r>
            <a:r>
              <a:rPr sz="3600" b="1">
                <a:latin typeface="宋体" panose="02010600030101010101" pitchFamily="2" charset="-122"/>
                <a:ea typeface="宋体" panose="02010600030101010101" pitchFamily="2" charset="-122"/>
                <a:cs typeface="黑体" panose="02010600030101010101" pitchFamily="49" charset="-122"/>
              </a:rPr>
              <a:t>，受戈尔巴乔夫改革的影响，东欧各国开始实行政治多元化。此后，东欧政局激烈动荡。</a:t>
            </a:r>
            <a:endParaRPr sz="3600" b="1">
              <a:latin typeface="宋体" panose="02010600030101010101" pitchFamily="2" charset="-122"/>
              <a:ea typeface="宋体" panose="02010600030101010101" pitchFamily="2" charset="-122"/>
              <a:cs typeface="黑体" panose="0201060003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Rectangle 2"/>
          <p:cNvSpPr txBox="1"/>
          <p:nvPr/>
        </p:nvSpPr>
        <p:spPr>
          <a:xfrm>
            <a:off x="250825" y="237490"/>
            <a:ext cx="7647940" cy="643255"/>
          </a:xfrm>
          <a:prstGeom prst="rect">
            <a:avLst/>
          </a:prstGeom>
          <a:noFill/>
          <a:ln w="9525">
            <a:noFill/>
          </a:ln>
        </p:spPr>
        <p:txBody>
          <a:bodyPr/>
          <a:p>
            <a:pPr algn="l" eaLnBrk="0" hangingPunct="0"/>
            <a:r>
              <a:rPr lang="zh-CN" altLang="en-US" sz="3600" b="1" dirty="0">
                <a:latin typeface="宋体" panose="02010600030101010101" pitchFamily="2" charset="-122"/>
                <a:ea typeface="宋体" panose="02010600030101010101" pitchFamily="2" charset="-122"/>
              </a:rPr>
              <a:t>（</a:t>
            </a:r>
            <a:r>
              <a:rPr lang="en-US" altLang="zh-CN" sz="3600" b="1" dirty="0">
                <a:latin typeface="宋体" panose="02010600030101010101" pitchFamily="2" charset="-122"/>
                <a:ea typeface="宋体" panose="02010600030101010101" pitchFamily="2" charset="-122"/>
              </a:rPr>
              <a:t>2</a:t>
            </a:r>
            <a:r>
              <a:rPr lang="zh-CN" altLang="en-US" sz="3600" b="1" dirty="0">
                <a:latin typeface="宋体" panose="02010600030101010101" pitchFamily="2" charset="-122"/>
                <a:ea typeface="宋体" panose="02010600030101010101" pitchFamily="2" charset="-122"/>
              </a:rPr>
              <a:t>）东欧剧变的实质和表现</a:t>
            </a:r>
            <a:endParaRPr lang="zh-CN" altLang="en-US" sz="3600" b="1" dirty="0">
              <a:latin typeface="宋体" panose="02010600030101010101" pitchFamily="2" charset="-122"/>
              <a:ea typeface="宋体" panose="02010600030101010101" pitchFamily="2" charset="-122"/>
            </a:endParaRPr>
          </a:p>
        </p:txBody>
      </p:sp>
      <p:sp>
        <p:nvSpPr>
          <p:cNvPr id="6" name="内容占位符 2"/>
          <p:cNvSpPr>
            <a:spLocks noGrp="1"/>
          </p:cNvSpPr>
          <p:nvPr/>
        </p:nvSpPr>
        <p:spPr>
          <a:xfrm>
            <a:off x="608330" y="1012190"/>
            <a:ext cx="11007090" cy="1960880"/>
          </a:xfrm>
          <a:prstGeom prst="rect">
            <a:avLst/>
          </a:prstGeom>
          <a:solidFill>
            <a:schemeClr val="accent2">
              <a:lumMod val="60000"/>
              <a:lumOff val="40000"/>
            </a:schemeClr>
          </a:solidFill>
          <a:ln>
            <a:solidFill>
              <a:srgbClr val="FF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00000"/>
              </a:lnSpc>
              <a:buNone/>
            </a:pPr>
            <a:r>
              <a:rPr lang="zh-CN" sz="3600" b="1">
                <a:solidFill>
                  <a:srgbClr val="FF0000"/>
                </a:solidFill>
                <a:latin typeface="宋体" panose="02010600030101010101" pitchFamily="2" charset="-122"/>
                <a:ea typeface="宋体" panose="02010600030101010101" pitchFamily="2" charset="-122"/>
                <a:cs typeface="黑体" panose="02010600030101010101" pitchFamily="49" charset="-122"/>
              </a:rPr>
              <a:t>实质：</a:t>
            </a:r>
            <a:r>
              <a:rPr sz="3600" b="1">
                <a:latin typeface="宋体" panose="02010600030101010101" pitchFamily="2" charset="-122"/>
                <a:ea typeface="宋体" panose="02010600030101010101" pitchFamily="2" charset="-122"/>
                <a:cs typeface="黑体" panose="02010600030101010101" pitchFamily="49" charset="-122"/>
              </a:rPr>
              <a:t>东欧各国社会制度都发生了根本性变化。</a:t>
            </a:r>
            <a:endParaRPr sz="3600" b="1">
              <a:latin typeface="宋体" panose="02010600030101010101" pitchFamily="2" charset="-122"/>
              <a:ea typeface="宋体" panose="02010600030101010101" pitchFamily="2" charset="-122"/>
              <a:cs typeface="黑体" panose="02010600030101010101" pitchFamily="49" charset="-122"/>
            </a:endParaRPr>
          </a:p>
          <a:p>
            <a:pPr marL="0" indent="0" algn="l">
              <a:lnSpc>
                <a:spcPct val="100000"/>
              </a:lnSpc>
              <a:buNone/>
            </a:pPr>
            <a:r>
              <a:rPr lang="zh-CN" sz="3600" b="1">
                <a:solidFill>
                  <a:srgbClr val="FF0000"/>
                </a:solidFill>
                <a:latin typeface="宋体" panose="02010600030101010101" pitchFamily="2" charset="-122"/>
                <a:ea typeface="宋体" panose="02010600030101010101" pitchFamily="2" charset="-122"/>
                <a:cs typeface="黑体" panose="02010600030101010101" pitchFamily="49" charset="-122"/>
              </a:rPr>
              <a:t>表现：</a:t>
            </a:r>
            <a:r>
              <a:rPr sz="3600" b="1">
                <a:latin typeface="宋体" panose="02010600030101010101" pitchFamily="2" charset="-122"/>
                <a:ea typeface="宋体" panose="02010600030101010101" pitchFamily="2" charset="-122"/>
                <a:cs typeface="黑体" panose="02010600030101010101" pitchFamily="49" charset="-122"/>
              </a:rPr>
              <a:t>在政治上，实行议会民主制和多党制；</a:t>
            </a:r>
            <a:endParaRPr sz="3600" b="1">
              <a:latin typeface="宋体" panose="02010600030101010101" pitchFamily="2" charset="-122"/>
              <a:ea typeface="宋体" panose="02010600030101010101" pitchFamily="2" charset="-122"/>
              <a:cs typeface="黑体" panose="02010600030101010101" pitchFamily="49" charset="-122"/>
            </a:endParaRPr>
          </a:p>
          <a:p>
            <a:pPr marL="0" indent="0" algn="l">
              <a:lnSpc>
                <a:spcPct val="100000"/>
              </a:lnSpc>
              <a:buNone/>
            </a:pPr>
            <a:r>
              <a:rPr sz="3600" b="1">
                <a:latin typeface="宋体" panose="02010600030101010101" pitchFamily="2" charset="-122"/>
                <a:ea typeface="宋体" panose="02010600030101010101" pitchFamily="2" charset="-122"/>
                <a:cs typeface="黑体" panose="02010600030101010101" pitchFamily="49" charset="-122"/>
              </a:rPr>
              <a:t>      经济上，实行私有化基础上的市场经济。</a:t>
            </a:r>
            <a:endParaRPr sz="3600" b="1">
              <a:latin typeface="宋体" panose="02010600030101010101" pitchFamily="2" charset="-122"/>
              <a:ea typeface="宋体" panose="02010600030101010101" pitchFamily="2" charset="-122"/>
              <a:cs typeface="黑体" panose="02010600030101010101" pitchFamily="49" charset="-122"/>
            </a:endParaRPr>
          </a:p>
        </p:txBody>
      </p:sp>
      <p:sp>
        <p:nvSpPr>
          <p:cNvPr id="2" name="文本框 1"/>
          <p:cNvSpPr txBox="1"/>
          <p:nvPr/>
        </p:nvSpPr>
        <p:spPr>
          <a:xfrm>
            <a:off x="448310" y="3283585"/>
            <a:ext cx="11327765" cy="3204845"/>
          </a:xfrm>
          <a:prstGeom prst="rect">
            <a:avLst/>
          </a:prstGeom>
          <a:noFill/>
        </p:spPr>
        <p:txBody>
          <a:bodyPr wrap="square" rtlCol="0" anchor="t">
            <a:spAutoFit/>
          </a:bodyPr>
          <a:p>
            <a:r>
              <a:rPr lang="zh-CN" altLang="en-US" sz="3600"/>
              <a:t>资料补充：</a:t>
            </a:r>
            <a:endParaRPr lang="zh-CN" altLang="en-US" sz="3600"/>
          </a:p>
          <a:p>
            <a:pPr>
              <a:lnSpc>
                <a:spcPct val="130000"/>
              </a:lnSpc>
            </a:pPr>
            <a:r>
              <a:rPr lang="zh-CN" altLang="en-US" sz="3200" b="1">
                <a:solidFill>
                  <a:srgbClr val="FF0000"/>
                </a:solidFill>
              </a:rPr>
              <a:t>1989年前后</a:t>
            </a:r>
            <a:r>
              <a:rPr lang="zh-CN" altLang="en-US" sz="3200" b="1"/>
              <a:t>东欧一些社会主义国家共产党和工人党在短时间内纷纷丧失政权，社会制度随之发生根本性变化的事件。</a:t>
            </a:r>
            <a:endParaRPr lang="zh-CN" altLang="en-US" sz="3200" b="1"/>
          </a:p>
          <a:p>
            <a:pPr>
              <a:lnSpc>
                <a:spcPct val="130000"/>
              </a:lnSpc>
            </a:pPr>
            <a:r>
              <a:rPr lang="zh-CN" altLang="en-US" sz="3200" b="1"/>
              <a:t>东欧剧变是东欧各个社会主义国家的政治经济制度发生根本性的改变，是</a:t>
            </a:r>
            <a:r>
              <a:rPr lang="zh-CN" altLang="en-US" sz="3200" b="1">
                <a:solidFill>
                  <a:srgbClr val="FF0000"/>
                </a:solidFill>
              </a:rPr>
              <a:t>社会主义制度最终演变为资本主义制度</a:t>
            </a:r>
            <a:r>
              <a:rPr lang="zh-CN" altLang="en-US" sz="3200" b="1"/>
              <a:t>的剧烈动荡。</a:t>
            </a:r>
            <a:endParaRPr lang="zh-CN" altLang="en-US" sz="32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797560" y="134620"/>
            <a:ext cx="10233660" cy="5761990"/>
          </a:xfrm>
          <a:prstGeom prst="rect">
            <a:avLst/>
          </a:prstGeom>
        </p:spPr>
      </p:pic>
      <p:sp>
        <p:nvSpPr>
          <p:cNvPr id="3" name="文本框 2"/>
          <p:cNvSpPr txBox="1"/>
          <p:nvPr/>
        </p:nvSpPr>
        <p:spPr>
          <a:xfrm>
            <a:off x="4904740" y="5534660"/>
            <a:ext cx="2019300" cy="645160"/>
          </a:xfrm>
          <a:prstGeom prst="rect">
            <a:avLst/>
          </a:prstGeom>
          <a:solidFill>
            <a:srgbClr val="00B0F0"/>
          </a:solidFill>
          <a:ln>
            <a:solidFill>
              <a:schemeClr val="accent1"/>
            </a:solidFill>
          </a:ln>
        </p:spPr>
        <p:txBody>
          <a:bodyPr wrap="none" rtlCol="0">
            <a:spAutoFit/>
          </a:bodyPr>
          <a:p>
            <a:r>
              <a:rPr lang="zh-CN" altLang="en-US" sz="3600" b="1"/>
              <a:t>东欧剧变</a:t>
            </a:r>
            <a:endParaRPr lang="zh-CN" altLang="en-US" sz="3600" b="1"/>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7" name="Rectangle 2"/>
          <p:cNvSpPr txBox="1"/>
          <p:nvPr/>
        </p:nvSpPr>
        <p:spPr>
          <a:xfrm>
            <a:off x="427990" y="1129665"/>
            <a:ext cx="7599045" cy="643255"/>
          </a:xfrm>
          <a:prstGeom prst="rect">
            <a:avLst/>
          </a:prstGeom>
          <a:noFill/>
          <a:ln w="9525">
            <a:noFill/>
          </a:ln>
        </p:spPr>
        <p:txBody>
          <a:bodyPr/>
          <a:p>
            <a:pPr algn="l" eaLnBrk="0" hangingPunct="0"/>
            <a:r>
              <a:rPr lang="zh-CN" altLang="en-US" sz="4000" b="1" dirty="0">
                <a:latin typeface="宋体" panose="02010600030101010101" pitchFamily="2" charset="-122"/>
                <a:ea typeface="宋体" panose="02010600030101010101" pitchFamily="2" charset="-122"/>
              </a:rPr>
              <a:t>（</a:t>
            </a:r>
            <a:r>
              <a:rPr lang="en-US" altLang="zh-CN" sz="4000" b="1" dirty="0">
                <a:latin typeface="宋体" panose="02010600030101010101" pitchFamily="2" charset="-122"/>
                <a:ea typeface="宋体" panose="02010600030101010101" pitchFamily="2" charset="-122"/>
              </a:rPr>
              <a:t>1</a:t>
            </a:r>
            <a:r>
              <a:rPr lang="zh-CN" altLang="en-US" sz="4000" b="1" dirty="0">
                <a:latin typeface="宋体" panose="02010600030101010101" pitchFamily="2" charset="-122"/>
                <a:ea typeface="宋体" panose="02010600030101010101" pitchFamily="2" charset="-122"/>
              </a:rPr>
              <a:t>）苏联解体的原因：</a:t>
            </a:r>
            <a:endParaRPr lang="zh-CN" altLang="en-US" sz="4000" b="1" dirty="0">
              <a:latin typeface="宋体" panose="02010600030101010101" pitchFamily="2" charset="-122"/>
              <a:ea typeface="宋体" panose="02010600030101010101" pitchFamily="2" charset="-122"/>
            </a:endParaRPr>
          </a:p>
        </p:txBody>
      </p:sp>
      <p:sp>
        <p:nvSpPr>
          <p:cNvPr id="2" name="Rectangle 2"/>
          <p:cNvSpPr txBox="1"/>
          <p:nvPr/>
        </p:nvSpPr>
        <p:spPr>
          <a:xfrm>
            <a:off x="427990" y="298450"/>
            <a:ext cx="2891155" cy="643255"/>
          </a:xfrm>
          <a:prstGeom prst="rect">
            <a:avLst/>
          </a:prstGeom>
          <a:noFill/>
          <a:ln w="9525">
            <a:noFill/>
          </a:ln>
        </p:spPr>
        <p:txBody>
          <a:bodyPr/>
          <a:p>
            <a:pPr algn="l" eaLnBrk="0" hangingPunct="0"/>
            <a:r>
              <a:rPr lang="en-US" sz="4000" b="1" dirty="0">
                <a:latin typeface="宋体" panose="02010600030101010101" pitchFamily="2" charset="-122"/>
                <a:ea typeface="宋体" panose="02010600030101010101" pitchFamily="2" charset="-122"/>
              </a:rPr>
              <a:t>3.</a:t>
            </a:r>
            <a:r>
              <a:rPr lang="zh-CN" altLang="en-US" sz="4000" b="1" dirty="0">
                <a:latin typeface="宋体" panose="02010600030101010101" pitchFamily="2" charset="-122"/>
                <a:ea typeface="宋体" panose="02010600030101010101" pitchFamily="2" charset="-122"/>
              </a:rPr>
              <a:t>苏联解体</a:t>
            </a:r>
            <a:endParaRPr lang="zh-CN" altLang="en-US" sz="4000" b="1" dirty="0">
              <a:latin typeface="宋体" panose="02010600030101010101" pitchFamily="2" charset="-122"/>
              <a:ea typeface="宋体" panose="02010600030101010101" pitchFamily="2" charset="-122"/>
            </a:endParaRPr>
          </a:p>
        </p:txBody>
      </p:sp>
      <p:sp>
        <p:nvSpPr>
          <p:cNvPr id="6" name="内容占位符 2"/>
          <p:cNvSpPr>
            <a:spLocks noGrp="1"/>
          </p:cNvSpPr>
          <p:nvPr/>
        </p:nvSpPr>
        <p:spPr>
          <a:xfrm>
            <a:off x="294640" y="2069465"/>
            <a:ext cx="11599545" cy="3463925"/>
          </a:xfrm>
          <a:prstGeom prst="rect">
            <a:avLst/>
          </a:prstGeom>
          <a:solidFill>
            <a:schemeClr val="accent2">
              <a:lumMod val="60000"/>
              <a:lumOff val="40000"/>
            </a:schemeClr>
          </a:solidFill>
          <a:ln>
            <a:solidFill>
              <a:srgbClr val="FF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30000"/>
              </a:lnSpc>
              <a:buNone/>
            </a:pPr>
            <a:r>
              <a:rPr sz="3600" b="1">
                <a:latin typeface="宋体" panose="02010600030101010101" pitchFamily="2" charset="-122"/>
                <a:ea typeface="宋体" panose="02010600030101010101" pitchFamily="2" charset="-122"/>
                <a:cs typeface="黑体" panose="02010600030101010101" pitchFamily="49" charset="-122"/>
              </a:rPr>
              <a:t>根源</a:t>
            </a:r>
            <a:r>
              <a:rPr lang="zh-CN" sz="3600" b="1">
                <a:latin typeface="宋体" panose="02010600030101010101" pitchFamily="2" charset="-122"/>
                <a:ea typeface="宋体" panose="02010600030101010101" pitchFamily="2" charset="-122"/>
                <a:cs typeface="黑体" panose="02010600030101010101" pitchFamily="49" charset="-122"/>
              </a:rPr>
              <a:t>：</a:t>
            </a:r>
            <a:r>
              <a:rPr sz="3600" b="1">
                <a:latin typeface="宋体" panose="02010600030101010101" pitchFamily="2" charset="-122"/>
                <a:ea typeface="宋体" panose="02010600030101010101" pitchFamily="2" charset="-122"/>
                <a:cs typeface="黑体" panose="02010600030101010101" pitchFamily="49" charset="-122"/>
              </a:rPr>
              <a:t>僵化的高度集中的政治经济体制(斯大林模式)；直接原因</a:t>
            </a:r>
            <a:r>
              <a:rPr lang="zh-CN" sz="3600" b="1">
                <a:latin typeface="宋体" panose="02010600030101010101" pitchFamily="2" charset="-122"/>
                <a:ea typeface="宋体" panose="02010600030101010101" pitchFamily="2" charset="-122"/>
                <a:cs typeface="黑体" panose="02010600030101010101" pitchFamily="49" charset="-122"/>
              </a:rPr>
              <a:t>：</a:t>
            </a:r>
            <a:r>
              <a:rPr sz="3600" b="1">
                <a:latin typeface="宋体" panose="02010600030101010101" pitchFamily="2" charset="-122"/>
                <a:ea typeface="宋体" panose="02010600030101010101" pitchFamily="2" charset="-122"/>
                <a:cs typeface="黑体" panose="02010600030101010101" pitchFamily="49" charset="-122"/>
              </a:rPr>
              <a:t>戈尔巴乔夫改革</a:t>
            </a:r>
            <a:r>
              <a:rPr lang="zh-CN" sz="3600" b="1">
                <a:latin typeface="宋体" panose="02010600030101010101" pitchFamily="2" charset="-122"/>
                <a:ea typeface="宋体" panose="02010600030101010101" pitchFamily="2" charset="-122"/>
                <a:cs typeface="黑体" panose="02010600030101010101" pitchFamily="49" charset="-122"/>
              </a:rPr>
              <a:t>的失败</a:t>
            </a:r>
            <a:r>
              <a:rPr sz="3600" b="1">
                <a:latin typeface="宋体" panose="02010600030101010101" pitchFamily="2" charset="-122"/>
                <a:ea typeface="宋体" panose="02010600030101010101" pitchFamily="2" charset="-122"/>
                <a:cs typeface="黑体" panose="02010600030101010101" pitchFamily="49" charset="-122"/>
              </a:rPr>
              <a:t>。</a:t>
            </a:r>
            <a:endParaRPr sz="3600" b="1">
              <a:latin typeface="宋体" panose="02010600030101010101" pitchFamily="2" charset="-122"/>
              <a:ea typeface="宋体" panose="02010600030101010101" pitchFamily="2" charset="-122"/>
              <a:cs typeface="黑体" panose="02010600030101010101" pitchFamily="49" charset="-122"/>
            </a:endParaRPr>
          </a:p>
          <a:p>
            <a:pPr marL="0" indent="0" algn="l">
              <a:lnSpc>
                <a:spcPct val="130000"/>
              </a:lnSpc>
              <a:buNone/>
            </a:pPr>
            <a:r>
              <a:rPr sz="3600" b="1">
                <a:latin typeface="宋体" panose="02010600030101010101" pitchFamily="2" charset="-122"/>
                <a:ea typeface="宋体" panose="02010600030101010101" pitchFamily="2" charset="-122"/>
                <a:cs typeface="黑体" panose="02010600030101010101" pitchFamily="49" charset="-122"/>
                <a:sym typeface="+mn-ea"/>
              </a:rPr>
              <a:t>经济</a:t>
            </a:r>
            <a:r>
              <a:rPr sz="3600" b="1">
                <a:latin typeface="宋体" panose="02010600030101010101" pitchFamily="2" charset="-122"/>
                <a:ea typeface="宋体" panose="02010600030101010101" pitchFamily="2" charset="-122"/>
                <a:cs typeface="黑体" panose="02010600030101010101" pitchFamily="49" charset="-122"/>
              </a:rPr>
              <a:t>民族方面的因素；</a:t>
            </a:r>
            <a:endParaRPr sz="3600" b="1">
              <a:latin typeface="宋体" panose="02010600030101010101" pitchFamily="2" charset="-122"/>
              <a:ea typeface="宋体" panose="02010600030101010101" pitchFamily="2" charset="-122"/>
              <a:cs typeface="黑体" panose="02010600030101010101" pitchFamily="49" charset="-122"/>
            </a:endParaRPr>
          </a:p>
          <a:p>
            <a:pPr marL="0" indent="0" algn="l">
              <a:lnSpc>
                <a:spcPct val="130000"/>
              </a:lnSpc>
              <a:buNone/>
            </a:pPr>
            <a:r>
              <a:rPr sz="3600" b="1">
                <a:latin typeface="宋体" panose="02010600030101010101" pitchFamily="2" charset="-122"/>
                <a:ea typeface="宋体" panose="02010600030101010101" pitchFamily="2" charset="-122"/>
                <a:cs typeface="黑体" panose="02010600030101010101" pitchFamily="49" charset="-122"/>
              </a:rPr>
              <a:t>西方和平演变等。</a:t>
            </a:r>
            <a:endParaRPr sz="3600" b="1">
              <a:latin typeface="宋体" panose="02010600030101010101" pitchFamily="2" charset="-122"/>
              <a:ea typeface="宋体" panose="02010600030101010101" pitchFamily="2" charset="-122"/>
              <a:cs typeface="黑体" panose="0201060003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7" name="Rectangle 2"/>
          <p:cNvSpPr txBox="1"/>
          <p:nvPr/>
        </p:nvSpPr>
        <p:spPr>
          <a:xfrm>
            <a:off x="378460" y="220980"/>
            <a:ext cx="7599045" cy="643255"/>
          </a:xfrm>
          <a:prstGeom prst="rect">
            <a:avLst/>
          </a:prstGeom>
          <a:noFill/>
          <a:ln w="9525">
            <a:noFill/>
          </a:ln>
        </p:spPr>
        <p:txBody>
          <a:bodyPr/>
          <a:p>
            <a:pPr algn="l" eaLnBrk="0" hangingPunct="0"/>
            <a:r>
              <a:rPr lang="zh-CN" altLang="en-US" sz="4000" b="1" dirty="0">
                <a:latin typeface="宋体" panose="02010600030101010101" pitchFamily="2" charset="-122"/>
                <a:ea typeface="宋体" panose="02010600030101010101" pitchFamily="2" charset="-122"/>
              </a:rPr>
              <a:t>（</a:t>
            </a:r>
            <a:r>
              <a:rPr lang="en-US" altLang="zh-CN" sz="4000" b="1" dirty="0">
                <a:latin typeface="宋体" panose="02010600030101010101" pitchFamily="2" charset="-122"/>
                <a:ea typeface="宋体" panose="02010600030101010101" pitchFamily="2" charset="-122"/>
              </a:rPr>
              <a:t>2</a:t>
            </a:r>
            <a:r>
              <a:rPr lang="zh-CN" altLang="en-US" sz="4000" b="1" dirty="0">
                <a:latin typeface="宋体" panose="02010600030101010101" pitchFamily="2" charset="-122"/>
                <a:ea typeface="宋体" panose="02010600030101010101" pitchFamily="2" charset="-122"/>
              </a:rPr>
              <a:t>）苏联解体的过程：</a:t>
            </a:r>
            <a:endParaRPr lang="zh-CN" altLang="en-US" sz="4000" b="1" dirty="0">
              <a:latin typeface="宋体" panose="02010600030101010101" pitchFamily="2" charset="-122"/>
              <a:ea typeface="宋体" panose="02010600030101010101" pitchFamily="2" charset="-122"/>
            </a:endParaRPr>
          </a:p>
        </p:txBody>
      </p:sp>
      <p:sp>
        <p:nvSpPr>
          <p:cNvPr id="6" name="内容占位符 2"/>
          <p:cNvSpPr>
            <a:spLocks noGrp="1"/>
          </p:cNvSpPr>
          <p:nvPr/>
        </p:nvSpPr>
        <p:spPr>
          <a:xfrm>
            <a:off x="378460" y="1144270"/>
            <a:ext cx="11615420" cy="4570095"/>
          </a:xfrm>
          <a:prstGeom prst="rect">
            <a:avLst/>
          </a:prstGeom>
          <a:solidFill>
            <a:srgbClr val="00B0F0"/>
          </a:solidFill>
          <a:ln>
            <a:solidFill>
              <a:srgbClr val="FF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lnSpc>
                <a:spcPct val="130000"/>
              </a:lnSpc>
              <a:buNone/>
            </a:pPr>
            <a:r>
              <a:rPr sz="3600" b="1">
                <a:latin typeface="宋体" panose="02010600030101010101" pitchFamily="2" charset="-122"/>
                <a:ea typeface="宋体" panose="02010600030101010101" pitchFamily="2" charset="-122"/>
                <a:cs typeface="黑体" panose="02010600030101010101" pitchFamily="49" charset="-122"/>
              </a:rPr>
              <a:t>1991年8月19日，8名苏共高级官员发动</a:t>
            </a:r>
            <a:r>
              <a:rPr sz="3600" b="1">
                <a:solidFill>
                  <a:srgbClr val="FF0000"/>
                </a:solidFill>
                <a:latin typeface="宋体" panose="02010600030101010101" pitchFamily="2" charset="-122"/>
                <a:ea typeface="宋体" panose="02010600030101010101" pitchFamily="2" charset="-122"/>
                <a:cs typeface="黑体" panose="02010600030101010101" pitchFamily="49" charset="-122"/>
              </a:rPr>
              <a:t>政变</a:t>
            </a:r>
            <a:r>
              <a:rPr sz="3600" b="1">
                <a:latin typeface="宋体" panose="02010600030101010101" pitchFamily="2" charset="-122"/>
                <a:ea typeface="宋体" panose="02010600030101010101" pitchFamily="2" charset="-122"/>
                <a:cs typeface="黑体" panose="02010600030101010101" pitchFamily="49" charset="-122"/>
              </a:rPr>
              <a:t>，试图挽救苏联，但不到3天，即宣告失败。</a:t>
            </a:r>
            <a:r>
              <a:rPr lang="zh-CN" sz="3600" b="1">
                <a:latin typeface="宋体" panose="02010600030101010101" pitchFamily="2" charset="-122"/>
                <a:ea typeface="宋体" panose="02010600030101010101" pitchFamily="2" charset="-122"/>
                <a:cs typeface="黑体" panose="02010600030101010101" pitchFamily="49" charset="-122"/>
              </a:rPr>
              <a:t>随</a:t>
            </a:r>
            <a:r>
              <a:rPr sz="3600" b="1">
                <a:latin typeface="宋体" panose="02010600030101010101" pitchFamily="2" charset="-122"/>
                <a:ea typeface="宋体" panose="02010600030101010101" pitchFamily="2" charset="-122"/>
                <a:cs typeface="黑体" panose="02010600030101010101" pitchFamily="49" charset="-122"/>
              </a:rPr>
              <a:t>后，</a:t>
            </a:r>
            <a:r>
              <a:rPr sz="3600" b="1">
                <a:solidFill>
                  <a:srgbClr val="FF0000"/>
                </a:solidFill>
                <a:latin typeface="宋体" panose="02010600030101010101" pitchFamily="2" charset="-122"/>
                <a:ea typeface="宋体" panose="02010600030101010101" pitchFamily="2" charset="-122"/>
                <a:cs typeface="黑体" panose="02010600030101010101" pitchFamily="49" charset="-122"/>
              </a:rPr>
              <a:t>戈尔巴乔夫</a:t>
            </a:r>
            <a:r>
              <a:rPr sz="3600" b="1">
                <a:latin typeface="宋体" panose="02010600030101010101" pitchFamily="2" charset="-122"/>
                <a:ea typeface="宋体" panose="02010600030101010101" pitchFamily="2" charset="-122"/>
                <a:cs typeface="黑体" panose="02010600030101010101" pitchFamily="49" charset="-122"/>
              </a:rPr>
              <a:t>辞去苏共中央总书记职务。</a:t>
            </a:r>
            <a:endParaRPr sz="3600" b="1">
              <a:latin typeface="宋体" panose="02010600030101010101" pitchFamily="2" charset="-122"/>
              <a:ea typeface="宋体" panose="02010600030101010101" pitchFamily="2" charset="-122"/>
              <a:cs typeface="黑体" panose="02010600030101010101" pitchFamily="49" charset="-122"/>
            </a:endParaRPr>
          </a:p>
          <a:p>
            <a:pPr marL="0" indent="0" algn="l">
              <a:lnSpc>
                <a:spcPct val="130000"/>
              </a:lnSpc>
              <a:buNone/>
            </a:pPr>
            <a:r>
              <a:rPr sz="3600" b="1">
                <a:latin typeface="宋体" panose="02010600030101010101" pitchFamily="2" charset="-122"/>
                <a:ea typeface="宋体" panose="02010600030101010101" pitchFamily="2" charset="-122"/>
                <a:cs typeface="黑体" panose="02010600030101010101" pitchFamily="49" charset="-122"/>
              </a:rPr>
              <a:t>俄罗斯领导人</a:t>
            </a:r>
            <a:r>
              <a:rPr sz="3600" b="1">
                <a:solidFill>
                  <a:srgbClr val="FF0000"/>
                </a:solidFill>
                <a:latin typeface="宋体" panose="02010600030101010101" pitchFamily="2" charset="-122"/>
                <a:ea typeface="宋体" panose="02010600030101010101" pitchFamily="2" charset="-122"/>
                <a:cs typeface="黑体" panose="02010600030101010101" pitchFamily="49" charset="-122"/>
              </a:rPr>
              <a:t>叶利钦</a:t>
            </a:r>
            <a:r>
              <a:rPr sz="3600" b="1">
                <a:latin typeface="宋体" panose="02010600030101010101" pitchFamily="2" charset="-122"/>
                <a:ea typeface="宋体" panose="02010600030101010101" pitchFamily="2" charset="-122"/>
                <a:cs typeface="黑体" panose="02010600030101010101" pitchFamily="49" charset="-122"/>
              </a:rPr>
              <a:t>控制了全局，分裂进一步加快。</a:t>
            </a:r>
            <a:endParaRPr sz="3600" b="1">
              <a:latin typeface="宋体" panose="02010600030101010101" pitchFamily="2" charset="-122"/>
              <a:ea typeface="宋体" panose="02010600030101010101" pitchFamily="2" charset="-122"/>
              <a:cs typeface="黑体" panose="02010600030101010101" pitchFamily="49" charset="-122"/>
            </a:endParaRPr>
          </a:p>
          <a:p>
            <a:pPr marL="0" indent="0" algn="l">
              <a:lnSpc>
                <a:spcPct val="130000"/>
              </a:lnSpc>
              <a:buNone/>
            </a:pPr>
            <a:r>
              <a:rPr sz="3600" b="1">
                <a:solidFill>
                  <a:srgbClr val="FF0000"/>
                </a:solidFill>
                <a:latin typeface="黑体" panose="02010600030101010101" pitchFamily="49" charset="-122"/>
                <a:ea typeface="黑体" panose="02010600030101010101" pitchFamily="49" charset="-122"/>
                <a:cs typeface="黑体" panose="02010600030101010101" pitchFamily="49" charset="-122"/>
              </a:rPr>
              <a:t>1991年底，苏联解体。社会主义遭受严重挫折。</a:t>
            </a:r>
            <a:endParaRPr sz="3600" b="1">
              <a:solidFill>
                <a:srgbClr val="FF0000"/>
              </a:solidFill>
              <a:latin typeface="黑体" panose="02010600030101010101" pitchFamily="49" charset="-122"/>
              <a:ea typeface="黑体" panose="02010600030101010101" pitchFamily="49" charset="-122"/>
              <a:cs typeface="黑体" panose="0201060003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5841" name="Picture 5" descr="苏联的各个加盟共和国"/>
          <p:cNvPicPr>
            <a:picLocks noChangeAspect="1"/>
          </p:cNvPicPr>
          <p:nvPr/>
        </p:nvPicPr>
        <p:blipFill>
          <a:blip r:embed="rId1"/>
          <a:stretch>
            <a:fillRect/>
          </a:stretch>
        </p:blipFill>
        <p:spPr>
          <a:xfrm>
            <a:off x="968375" y="982980"/>
            <a:ext cx="4583430" cy="5373370"/>
          </a:xfrm>
          <a:prstGeom prst="rect">
            <a:avLst/>
          </a:prstGeom>
          <a:noFill/>
          <a:ln w="9525">
            <a:noFill/>
          </a:ln>
        </p:spPr>
      </p:pic>
      <p:sp>
        <p:nvSpPr>
          <p:cNvPr id="35842" name="Text Box 6"/>
          <p:cNvSpPr txBox="1"/>
          <p:nvPr/>
        </p:nvSpPr>
        <p:spPr>
          <a:xfrm>
            <a:off x="3672205" y="90805"/>
            <a:ext cx="4251960" cy="645160"/>
          </a:xfrm>
          <a:prstGeom prst="rect">
            <a:avLst/>
          </a:prstGeom>
          <a:noFill/>
          <a:ln w="9525">
            <a:noFill/>
          </a:ln>
        </p:spPr>
        <p:txBody>
          <a:bodyPr wrap="square" anchor="t">
            <a:spAutoFit/>
          </a:bodyPr>
          <a:p>
            <a:pPr>
              <a:spcBef>
                <a:spcPct val="50000"/>
              </a:spcBef>
            </a:pPr>
            <a:r>
              <a:rPr lang="zh-CN" altLang="en-US" sz="3600" b="1" dirty="0">
                <a:solidFill>
                  <a:schemeClr val="tx1"/>
                </a:solidFill>
                <a:latin typeface="Arial" panose="020B0604020202020204" pitchFamily="34" charset="0"/>
                <a:ea typeface="宋体" panose="02010600030101010101" pitchFamily="2" charset="-122"/>
              </a:rPr>
              <a:t>从苏联到独联体</a:t>
            </a:r>
            <a:endParaRPr lang="zh-CN" altLang="en-US" sz="3600" b="1" dirty="0">
              <a:solidFill>
                <a:schemeClr val="tx1"/>
              </a:solidFill>
              <a:latin typeface="Arial" panose="020B0604020202020204" pitchFamily="34" charset="0"/>
              <a:ea typeface="宋体" panose="02010600030101010101" pitchFamily="2" charset="-122"/>
            </a:endParaRPr>
          </a:p>
        </p:txBody>
      </p:sp>
      <p:pic>
        <p:nvPicPr>
          <p:cNvPr id="35843" name="Picture 4" descr="独立国家联合体"/>
          <p:cNvPicPr>
            <a:picLocks noChangeAspect="1"/>
          </p:cNvPicPr>
          <p:nvPr/>
        </p:nvPicPr>
        <p:blipFill>
          <a:blip r:embed="rId2"/>
          <a:stretch>
            <a:fillRect/>
          </a:stretch>
        </p:blipFill>
        <p:spPr>
          <a:xfrm>
            <a:off x="5551805" y="982980"/>
            <a:ext cx="6017895" cy="5373370"/>
          </a:xfrm>
          <a:prstGeom prst="rect">
            <a:avLst/>
          </a:prstGeom>
          <a:noFill/>
          <a:ln w="9525">
            <a:noFill/>
          </a:ln>
        </p:spPr>
      </p:pic>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6865" name="Picture 2" descr="showimg"/>
          <p:cNvPicPr>
            <a:picLocks noChangeAspect="1"/>
          </p:cNvPicPr>
          <p:nvPr/>
        </p:nvPicPr>
        <p:blipFill>
          <a:blip r:embed="rId1"/>
          <a:stretch>
            <a:fillRect/>
          </a:stretch>
        </p:blipFill>
        <p:spPr>
          <a:xfrm>
            <a:off x="673100" y="468630"/>
            <a:ext cx="10593705" cy="5814695"/>
          </a:xfrm>
          <a:prstGeom prst="rect">
            <a:avLst/>
          </a:prstGeom>
          <a:noFill/>
          <a:ln w="28575" cap="flat" cmpd="sng">
            <a:solidFill>
              <a:srgbClr val="000000"/>
            </a:solidFill>
            <a:prstDash val="solid"/>
            <a:miter/>
            <a:headEnd type="none" w="med" len="med"/>
            <a:tailEnd type="none" w="med" len="med"/>
          </a:ln>
        </p:spPr>
      </p:pic>
      <p:pic>
        <p:nvPicPr>
          <p:cNvPr id="71683" name="Picture 3" descr="拉脱维亚1"/>
          <p:cNvPicPr>
            <a:picLocks noChangeAspect="1"/>
          </p:cNvPicPr>
          <p:nvPr/>
        </p:nvPicPr>
        <p:blipFill>
          <a:blip r:embed="rId2"/>
          <a:stretch>
            <a:fillRect/>
          </a:stretch>
        </p:blipFill>
        <p:spPr>
          <a:xfrm>
            <a:off x="3155950" y="3660775"/>
            <a:ext cx="1758950" cy="1033780"/>
          </a:xfrm>
          <a:prstGeom prst="rect">
            <a:avLst/>
          </a:prstGeom>
          <a:noFill/>
          <a:ln w="9525">
            <a:noFill/>
          </a:ln>
        </p:spPr>
      </p:pic>
      <p:pic>
        <p:nvPicPr>
          <p:cNvPr id="71684" name="Picture 4" descr="阿塞拜疆"/>
          <p:cNvPicPr>
            <a:picLocks noChangeAspect="1"/>
          </p:cNvPicPr>
          <p:nvPr/>
        </p:nvPicPr>
        <p:blipFill>
          <a:blip r:embed="rId3"/>
          <a:stretch>
            <a:fillRect/>
          </a:stretch>
        </p:blipFill>
        <p:spPr>
          <a:xfrm>
            <a:off x="3155950" y="2319655"/>
            <a:ext cx="1758950" cy="1047750"/>
          </a:xfrm>
          <a:prstGeom prst="rect">
            <a:avLst/>
          </a:prstGeom>
          <a:noFill/>
          <a:ln w="9525">
            <a:noFill/>
          </a:ln>
        </p:spPr>
      </p:pic>
      <p:pic>
        <p:nvPicPr>
          <p:cNvPr id="71685" name="Picture 5" descr="爱沙尼亚1"/>
          <p:cNvPicPr>
            <a:picLocks noChangeAspect="1"/>
          </p:cNvPicPr>
          <p:nvPr/>
        </p:nvPicPr>
        <p:blipFill>
          <a:blip r:embed="rId4"/>
          <a:stretch>
            <a:fillRect/>
          </a:stretch>
        </p:blipFill>
        <p:spPr>
          <a:xfrm>
            <a:off x="5295900" y="2319655"/>
            <a:ext cx="1304925" cy="1047750"/>
          </a:xfrm>
          <a:prstGeom prst="rect">
            <a:avLst/>
          </a:prstGeom>
          <a:noFill/>
          <a:ln w="9525">
            <a:noFill/>
          </a:ln>
        </p:spPr>
      </p:pic>
      <p:pic>
        <p:nvPicPr>
          <p:cNvPr id="71686" name="Picture 6" descr="白俄罗斯1"/>
          <p:cNvPicPr>
            <a:picLocks noChangeAspect="1"/>
          </p:cNvPicPr>
          <p:nvPr/>
        </p:nvPicPr>
        <p:blipFill>
          <a:blip r:embed="rId5"/>
          <a:stretch>
            <a:fillRect/>
          </a:stretch>
        </p:blipFill>
        <p:spPr>
          <a:xfrm>
            <a:off x="9571355" y="4951413"/>
            <a:ext cx="1066800" cy="1057275"/>
          </a:xfrm>
          <a:prstGeom prst="rect">
            <a:avLst/>
          </a:prstGeom>
          <a:noFill/>
          <a:ln w="9525">
            <a:noFill/>
          </a:ln>
        </p:spPr>
      </p:pic>
      <p:pic>
        <p:nvPicPr>
          <p:cNvPr id="71687" name="Picture 7" descr="俄罗斯"/>
          <p:cNvPicPr>
            <a:picLocks noChangeAspect="1"/>
          </p:cNvPicPr>
          <p:nvPr/>
        </p:nvPicPr>
        <p:blipFill>
          <a:blip r:embed="rId6"/>
          <a:stretch>
            <a:fillRect/>
          </a:stretch>
        </p:blipFill>
        <p:spPr>
          <a:xfrm>
            <a:off x="9624695" y="3551555"/>
            <a:ext cx="960438" cy="1123950"/>
          </a:xfrm>
          <a:prstGeom prst="rect">
            <a:avLst/>
          </a:prstGeom>
          <a:noFill/>
          <a:ln w="9525">
            <a:noFill/>
          </a:ln>
        </p:spPr>
      </p:pic>
      <p:pic>
        <p:nvPicPr>
          <p:cNvPr id="71688" name="Picture 8" descr="格鲁吉亚"/>
          <p:cNvPicPr>
            <a:picLocks noChangeAspect="1"/>
          </p:cNvPicPr>
          <p:nvPr/>
        </p:nvPicPr>
        <p:blipFill>
          <a:blip r:embed="rId7"/>
          <a:stretch>
            <a:fillRect/>
          </a:stretch>
        </p:blipFill>
        <p:spPr>
          <a:xfrm>
            <a:off x="7265035" y="2164715"/>
            <a:ext cx="1539875" cy="1122680"/>
          </a:xfrm>
          <a:prstGeom prst="rect">
            <a:avLst/>
          </a:prstGeom>
          <a:solidFill>
            <a:schemeClr val="accent1"/>
          </a:solidFill>
          <a:ln w="9525">
            <a:noFill/>
          </a:ln>
        </p:spPr>
      </p:pic>
      <p:pic>
        <p:nvPicPr>
          <p:cNvPr id="71689" name="Picture 9" descr="立陶宛1"/>
          <p:cNvPicPr>
            <a:picLocks noChangeAspect="1"/>
          </p:cNvPicPr>
          <p:nvPr/>
        </p:nvPicPr>
        <p:blipFill>
          <a:blip r:embed="rId8"/>
          <a:stretch>
            <a:fillRect/>
          </a:stretch>
        </p:blipFill>
        <p:spPr>
          <a:xfrm>
            <a:off x="5300980" y="3551555"/>
            <a:ext cx="1299845" cy="1200150"/>
          </a:xfrm>
          <a:prstGeom prst="rect">
            <a:avLst/>
          </a:prstGeom>
          <a:noFill/>
          <a:ln w="9525">
            <a:noFill/>
          </a:ln>
        </p:spPr>
      </p:pic>
      <p:pic>
        <p:nvPicPr>
          <p:cNvPr id="71690" name="Picture 10" descr="摩尔多瓦1"/>
          <p:cNvPicPr>
            <a:picLocks noChangeAspect="1"/>
          </p:cNvPicPr>
          <p:nvPr/>
        </p:nvPicPr>
        <p:blipFill>
          <a:blip r:embed="rId9"/>
          <a:stretch>
            <a:fillRect/>
          </a:stretch>
        </p:blipFill>
        <p:spPr>
          <a:xfrm>
            <a:off x="7265035" y="3456305"/>
            <a:ext cx="1539875" cy="1219200"/>
          </a:xfrm>
          <a:prstGeom prst="rect">
            <a:avLst/>
          </a:prstGeom>
          <a:noFill/>
          <a:ln w="9525">
            <a:noFill/>
          </a:ln>
        </p:spPr>
      </p:pic>
      <p:pic>
        <p:nvPicPr>
          <p:cNvPr id="71691" name="Picture 11" descr="乌克兰1"/>
          <p:cNvPicPr>
            <a:picLocks noChangeAspect="1"/>
          </p:cNvPicPr>
          <p:nvPr/>
        </p:nvPicPr>
        <p:blipFill>
          <a:blip r:embed="rId10"/>
          <a:stretch>
            <a:fillRect/>
          </a:stretch>
        </p:blipFill>
        <p:spPr>
          <a:xfrm>
            <a:off x="5296535" y="4951730"/>
            <a:ext cx="1303655" cy="1133475"/>
          </a:xfrm>
          <a:prstGeom prst="rect">
            <a:avLst/>
          </a:prstGeom>
          <a:noFill/>
          <a:ln w="9525">
            <a:noFill/>
          </a:ln>
        </p:spPr>
      </p:pic>
      <p:pic>
        <p:nvPicPr>
          <p:cNvPr id="71692" name="Picture 12" descr="土库曼斯坦"/>
          <p:cNvPicPr>
            <a:picLocks noChangeAspect="1"/>
          </p:cNvPicPr>
          <p:nvPr/>
        </p:nvPicPr>
        <p:blipFill>
          <a:blip r:embed="rId11"/>
          <a:stretch>
            <a:fillRect/>
          </a:stretch>
        </p:blipFill>
        <p:spPr>
          <a:xfrm>
            <a:off x="3155950" y="4803775"/>
            <a:ext cx="1424940" cy="1205230"/>
          </a:xfrm>
          <a:prstGeom prst="rect">
            <a:avLst/>
          </a:prstGeom>
          <a:noFill/>
          <a:ln w="9525">
            <a:noFill/>
          </a:ln>
        </p:spPr>
      </p:pic>
      <p:pic>
        <p:nvPicPr>
          <p:cNvPr id="71693" name="Picture 13" descr="乌兹别克1"/>
          <p:cNvPicPr>
            <a:picLocks noChangeAspect="1"/>
          </p:cNvPicPr>
          <p:nvPr/>
        </p:nvPicPr>
        <p:blipFill>
          <a:blip r:embed="rId12"/>
          <a:stretch>
            <a:fillRect/>
          </a:stretch>
        </p:blipFill>
        <p:spPr>
          <a:xfrm>
            <a:off x="7265670" y="4871085"/>
            <a:ext cx="1539875" cy="1219200"/>
          </a:xfrm>
          <a:prstGeom prst="rect">
            <a:avLst/>
          </a:prstGeom>
          <a:noFill/>
          <a:ln w="9525">
            <a:noFill/>
          </a:ln>
        </p:spPr>
      </p:pic>
      <p:pic>
        <p:nvPicPr>
          <p:cNvPr id="71694" name="Picture 14" descr="亚美尼亚"/>
          <p:cNvPicPr>
            <a:picLocks noChangeAspect="1"/>
          </p:cNvPicPr>
          <p:nvPr/>
        </p:nvPicPr>
        <p:blipFill>
          <a:blip r:embed="rId13"/>
          <a:stretch>
            <a:fillRect/>
          </a:stretch>
        </p:blipFill>
        <p:spPr>
          <a:xfrm>
            <a:off x="988695" y="2164715"/>
            <a:ext cx="1637665" cy="1065530"/>
          </a:xfrm>
          <a:prstGeom prst="rect">
            <a:avLst/>
          </a:prstGeom>
          <a:noFill/>
          <a:ln w="9525">
            <a:noFill/>
          </a:ln>
        </p:spPr>
      </p:pic>
      <p:pic>
        <p:nvPicPr>
          <p:cNvPr id="71695" name="Picture 15" descr="哈萨克1"/>
          <p:cNvPicPr>
            <a:picLocks noChangeAspect="1"/>
          </p:cNvPicPr>
          <p:nvPr/>
        </p:nvPicPr>
        <p:blipFill>
          <a:blip r:embed="rId14"/>
          <a:stretch>
            <a:fillRect/>
          </a:stretch>
        </p:blipFill>
        <p:spPr>
          <a:xfrm>
            <a:off x="9624695" y="2252663"/>
            <a:ext cx="1112838" cy="1133475"/>
          </a:xfrm>
          <a:prstGeom prst="rect">
            <a:avLst/>
          </a:prstGeom>
          <a:noFill/>
          <a:ln w="9525">
            <a:noFill/>
          </a:ln>
        </p:spPr>
      </p:pic>
      <p:pic>
        <p:nvPicPr>
          <p:cNvPr id="71696" name="Picture 16" descr="吉尔吉斯1"/>
          <p:cNvPicPr>
            <a:picLocks noChangeAspect="1"/>
          </p:cNvPicPr>
          <p:nvPr/>
        </p:nvPicPr>
        <p:blipFill>
          <a:blip r:embed="rId15"/>
          <a:stretch>
            <a:fillRect/>
          </a:stretch>
        </p:blipFill>
        <p:spPr>
          <a:xfrm>
            <a:off x="988695" y="3551555"/>
            <a:ext cx="1447800" cy="1066800"/>
          </a:xfrm>
          <a:prstGeom prst="rect">
            <a:avLst/>
          </a:prstGeom>
          <a:noFill/>
          <a:ln w="9525">
            <a:noFill/>
          </a:ln>
        </p:spPr>
      </p:pic>
      <p:pic>
        <p:nvPicPr>
          <p:cNvPr id="71697" name="Picture 17" descr="塔吉克斯坦1"/>
          <p:cNvPicPr>
            <a:picLocks noChangeAspect="1"/>
          </p:cNvPicPr>
          <p:nvPr/>
        </p:nvPicPr>
        <p:blipFill>
          <a:blip r:embed="rId16"/>
          <a:stretch>
            <a:fillRect/>
          </a:stretch>
        </p:blipFill>
        <p:spPr>
          <a:xfrm>
            <a:off x="988695" y="4968240"/>
            <a:ext cx="1447800" cy="1143000"/>
          </a:xfrm>
          <a:prstGeom prst="rect">
            <a:avLst/>
          </a:prstGeom>
          <a:noFill/>
          <a:ln w="9525">
            <a:noFill/>
          </a:ln>
        </p:spPr>
      </p:pic>
      <p:sp>
        <p:nvSpPr>
          <p:cNvPr id="71698" name="Rectangle 18"/>
          <p:cNvSpPr/>
          <p:nvPr/>
        </p:nvSpPr>
        <p:spPr>
          <a:xfrm>
            <a:off x="4022725" y="996950"/>
            <a:ext cx="5072063" cy="642938"/>
          </a:xfrm>
          <a:prstGeom prst="rect">
            <a:avLst/>
          </a:prstGeom>
          <a:solidFill>
            <a:srgbClr val="333333"/>
          </a:solidFill>
          <a:ln w="9525">
            <a:noFill/>
          </a:ln>
        </p:spPr>
        <p:txBody>
          <a:bodyPr wrap="none" anchor="ctr"/>
          <a:p>
            <a:endParaRPr lang="zh-CN" altLang="en-US" dirty="0">
              <a:latin typeface="Arial" panose="020B0604020202020204" pitchFamily="34" charset="0"/>
              <a:ea typeface="宋体" panose="02010600030101010101" pitchFamily="2" charset="-122"/>
            </a:endParaRPr>
          </a:p>
        </p:txBody>
      </p:sp>
      <p:sp>
        <p:nvSpPr>
          <p:cNvPr id="71700" name="Text Box 20"/>
          <p:cNvSpPr txBox="1"/>
          <p:nvPr/>
        </p:nvSpPr>
        <p:spPr>
          <a:xfrm>
            <a:off x="4022725" y="996950"/>
            <a:ext cx="6715125" cy="768350"/>
          </a:xfrm>
          <a:prstGeom prst="rect">
            <a:avLst/>
          </a:prstGeom>
          <a:solidFill>
            <a:srgbClr val="00B0F0"/>
          </a:solidFill>
          <a:ln w="9525">
            <a:noFill/>
          </a:ln>
        </p:spPr>
        <p:txBody>
          <a:bodyPr anchor="t">
            <a:spAutoFit/>
          </a:bodyPr>
          <a:p>
            <a:pPr algn="ctr">
              <a:spcBef>
                <a:spcPct val="50000"/>
              </a:spcBef>
            </a:pPr>
            <a:r>
              <a:rPr lang="en-US" altLang="zh-CN" sz="4400" b="1" dirty="0">
                <a:solidFill>
                  <a:srgbClr val="FF0000"/>
                </a:solidFill>
                <a:latin typeface="黑体" panose="02010600030101010101" pitchFamily="49" charset="-122"/>
                <a:ea typeface="黑体" panose="02010600030101010101" pitchFamily="49" charset="-122"/>
                <a:cs typeface="黑体" panose="02010600030101010101" pitchFamily="49" charset="-122"/>
              </a:rPr>
              <a:t>15</a:t>
            </a:r>
            <a:r>
              <a:rPr lang="zh-CN" altLang="en-US" sz="4400" b="1" dirty="0">
                <a:solidFill>
                  <a:srgbClr val="FF0000"/>
                </a:solidFill>
                <a:latin typeface="黑体" panose="02010600030101010101" pitchFamily="49" charset="-122"/>
                <a:ea typeface="黑体" panose="02010600030101010101" pitchFamily="49" charset="-122"/>
                <a:cs typeface="黑体" panose="02010600030101010101" pitchFamily="49" charset="-122"/>
              </a:rPr>
              <a:t>个加盟共和国独立</a:t>
            </a:r>
            <a:endParaRPr lang="zh-CN" altLang="en-US" sz="4400" b="1" dirty="0">
              <a:solidFill>
                <a:srgbClr val="FF0000"/>
              </a:solidFill>
              <a:latin typeface="黑体" panose="02010600030101010101" pitchFamily="49" charset="-122"/>
              <a:ea typeface="黑体" panose="02010600030101010101" pitchFamily="49" charset="-122"/>
              <a:cs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71683"/>
                                        </p:tgtEl>
                                        <p:attrNameLst>
                                          <p:attrName>style.visibility</p:attrName>
                                        </p:attrNameLst>
                                      </p:cBhvr>
                                      <p:to>
                                        <p:strVal val="visible"/>
                                      </p:to>
                                    </p:set>
                                    <p:animEffect transition="in" filter="box(out)">
                                      <p:cBhvr>
                                        <p:cTn id="7" dur="1000"/>
                                        <p:tgtEl>
                                          <p:spTgt spid="71683"/>
                                        </p:tgtEl>
                                      </p:cBhvr>
                                    </p:animEffect>
                                  </p:childTnLst>
                                </p:cTn>
                              </p:par>
                              <p:par>
                                <p:cTn id="8" presetID="4" presetClass="entr" presetSubtype="32" fill="hold" nodeType="withEffect">
                                  <p:stCondLst>
                                    <p:cond delay="0"/>
                                  </p:stCondLst>
                                  <p:childTnLst>
                                    <p:set>
                                      <p:cBhvr>
                                        <p:cTn id="9" dur="1" fill="hold">
                                          <p:stCondLst>
                                            <p:cond delay="0"/>
                                          </p:stCondLst>
                                        </p:cTn>
                                        <p:tgtEl>
                                          <p:spTgt spid="71684"/>
                                        </p:tgtEl>
                                        <p:attrNameLst>
                                          <p:attrName>style.visibility</p:attrName>
                                        </p:attrNameLst>
                                      </p:cBhvr>
                                      <p:to>
                                        <p:strVal val="visible"/>
                                      </p:to>
                                    </p:set>
                                    <p:animEffect transition="in" filter="box(out)">
                                      <p:cBhvr>
                                        <p:cTn id="10" dur="1000"/>
                                        <p:tgtEl>
                                          <p:spTgt spid="71684"/>
                                        </p:tgtEl>
                                      </p:cBhvr>
                                    </p:animEffect>
                                  </p:childTnLst>
                                </p:cTn>
                              </p:par>
                              <p:par>
                                <p:cTn id="11" presetID="4" presetClass="entr" presetSubtype="32" fill="hold" nodeType="withEffect">
                                  <p:stCondLst>
                                    <p:cond delay="0"/>
                                  </p:stCondLst>
                                  <p:childTnLst>
                                    <p:set>
                                      <p:cBhvr>
                                        <p:cTn id="12" dur="1" fill="hold">
                                          <p:stCondLst>
                                            <p:cond delay="0"/>
                                          </p:stCondLst>
                                        </p:cTn>
                                        <p:tgtEl>
                                          <p:spTgt spid="71685"/>
                                        </p:tgtEl>
                                        <p:attrNameLst>
                                          <p:attrName>style.visibility</p:attrName>
                                        </p:attrNameLst>
                                      </p:cBhvr>
                                      <p:to>
                                        <p:strVal val="visible"/>
                                      </p:to>
                                    </p:set>
                                    <p:animEffect transition="in" filter="box(out)">
                                      <p:cBhvr>
                                        <p:cTn id="13" dur="1000"/>
                                        <p:tgtEl>
                                          <p:spTgt spid="71685"/>
                                        </p:tgtEl>
                                      </p:cBhvr>
                                    </p:animEffect>
                                  </p:childTnLst>
                                </p:cTn>
                              </p:par>
                              <p:par>
                                <p:cTn id="14" presetID="4" presetClass="entr" presetSubtype="32" fill="hold" nodeType="withEffect">
                                  <p:stCondLst>
                                    <p:cond delay="0"/>
                                  </p:stCondLst>
                                  <p:childTnLst>
                                    <p:set>
                                      <p:cBhvr>
                                        <p:cTn id="15" dur="1" fill="hold">
                                          <p:stCondLst>
                                            <p:cond delay="0"/>
                                          </p:stCondLst>
                                        </p:cTn>
                                        <p:tgtEl>
                                          <p:spTgt spid="71686"/>
                                        </p:tgtEl>
                                        <p:attrNameLst>
                                          <p:attrName>style.visibility</p:attrName>
                                        </p:attrNameLst>
                                      </p:cBhvr>
                                      <p:to>
                                        <p:strVal val="visible"/>
                                      </p:to>
                                    </p:set>
                                    <p:animEffect transition="in" filter="box(out)">
                                      <p:cBhvr>
                                        <p:cTn id="16" dur="1000"/>
                                        <p:tgtEl>
                                          <p:spTgt spid="71686"/>
                                        </p:tgtEl>
                                      </p:cBhvr>
                                    </p:animEffect>
                                  </p:childTnLst>
                                </p:cTn>
                              </p:par>
                              <p:par>
                                <p:cTn id="17" presetID="4" presetClass="entr" presetSubtype="32" fill="hold" nodeType="withEffect">
                                  <p:stCondLst>
                                    <p:cond delay="0"/>
                                  </p:stCondLst>
                                  <p:childTnLst>
                                    <p:set>
                                      <p:cBhvr>
                                        <p:cTn id="18" dur="1" fill="hold">
                                          <p:stCondLst>
                                            <p:cond delay="0"/>
                                          </p:stCondLst>
                                        </p:cTn>
                                        <p:tgtEl>
                                          <p:spTgt spid="71687"/>
                                        </p:tgtEl>
                                        <p:attrNameLst>
                                          <p:attrName>style.visibility</p:attrName>
                                        </p:attrNameLst>
                                      </p:cBhvr>
                                      <p:to>
                                        <p:strVal val="visible"/>
                                      </p:to>
                                    </p:set>
                                    <p:animEffect transition="in" filter="box(out)">
                                      <p:cBhvr>
                                        <p:cTn id="19" dur="1000"/>
                                        <p:tgtEl>
                                          <p:spTgt spid="71687"/>
                                        </p:tgtEl>
                                      </p:cBhvr>
                                    </p:animEffect>
                                  </p:childTnLst>
                                </p:cTn>
                              </p:par>
                              <p:par>
                                <p:cTn id="20" presetID="4" presetClass="entr" presetSubtype="32" fill="hold" nodeType="withEffect">
                                  <p:stCondLst>
                                    <p:cond delay="0"/>
                                  </p:stCondLst>
                                  <p:childTnLst>
                                    <p:set>
                                      <p:cBhvr>
                                        <p:cTn id="21" dur="1" fill="hold">
                                          <p:stCondLst>
                                            <p:cond delay="0"/>
                                          </p:stCondLst>
                                        </p:cTn>
                                        <p:tgtEl>
                                          <p:spTgt spid="71688"/>
                                        </p:tgtEl>
                                        <p:attrNameLst>
                                          <p:attrName>style.visibility</p:attrName>
                                        </p:attrNameLst>
                                      </p:cBhvr>
                                      <p:to>
                                        <p:strVal val="visible"/>
                                      </p:to>
                                    </p:set>
                                    <p:animEffect transition="in" filter="box(out)">
                                      <p:cBhvr>
                                        <p:cTn id="22" dur="1000"/>
                                        <p:tgtEl>
                                          <p:spTgt spid="71688"/>
                                        </p:tgtEl>
                                      </p:cBhvr>
                                    </p:animEffect>
                                  </p:childTnLst>
                                </p:cTn>
                              </p:par>
                              <p:par>
                                <p:cTn id="23" presetID="4" presetClass="entr" presetSubtype="32" fill="hold" nodeType="withEffect">
                                  <p:stCondLst>
                                    <p:cond delay="0"/>
                                  </p:stCondLst>
                                  <p:childTnLst>
                                    <p:set>
                                      <p:cBhvr>
                                        <p:cTn id="24" dur="1" fill="hold">
                                          <p:stCondLst>
                                            <p:cond delay="0"/>
                                          </p:stCondLst>
                                        </p:cTn>
                                        <p:tgtEl>
                                          <p:spTgt spid="71689"/>
                                        </p:tgtEl>
                                        <p:attrNameLst>
                                          <p:attrName>style.visibility</p:attrName>
                                        </p:attrNameLst>
                                      </p:cBhvr>
                                      <p:to>
                                        <p:strVal val="visible"/>
                                      </p:to>
                                    </p:set>
                                    <p:animEffect transition="in" filter="box(out)">
                                      <p:cBhvr>
                                        <p:cTn id="25" dur="1000"/>
                                        <p:tgtEl>
                                          <p:spTgt spid="71689"/>
                                        </p:tgtEl>
                                      </p:cBhvr>
                                    </p:animEffect>
                                  </p:childTnLst>
                                </p:cTn>
                              </p:par>
                              <p:par>
                                <p:cTn id="26" presetID="4" presetClass="entr" presetSubtype="32" fill="hold" nodeType="withEffect">
                                  <p:stCondLst>
                                    <p:cond delay="0"/>
                                  </p:stCondLst>
                                  <p:childTnLst>
                                    <p:set>
                                      <p:cBhvr>
                                        <p:cTn id="27" dur="1" fill="hold">
                                          <p:stCondLst>
                                            <p:cond delay="0"/>
                                          </p:stCondLst>
                                        </p:cTn>
                                        <p:tgtEl>
                                          <p:spTgt spid="71690"/>
                                        </p:tgtEl>
                                        <p:attrNameLst>
                                          <p:attrName>style.visibility</p:attrName>
                                        </p:attrNameLst>
                                      </p:cBhvr>
                                      <p:to>
                                        <p:strVal val="visible"/>
                                      </p:to>
                                    </p:set>
                                    <p:animEffect transition="in" filter="box(out)">
                                      <p:cBhvr>
                                        <p:cTn id="28" dur="1000"/>
                                        <p:tgtEl>
                                          <p:spTgt spid="71690"/>
                                        </p:tgtEl>
                                      </p:cBhvr>
                                    </p:animEffect>
                                  </p:childTnLst>
                                </p:cTn>
                              </p:par>
                              <p:par>
                                <p:cTn id="29" presetID="4" presetClass="entr" presetSubtype="32" fill="hold" nodeType="withEffect">
                                  <p:stCondLst>
                                    <p:cond delay="0"/>
                                  </p:stCondLst>
                                  <p:childTnLst>
                                    <p:set>
                                      <p:cBhvr>
                                        <p:cTn id="30" dur="1" fill="hold">
                                          <p:stCondLst>
                                            <p:cond delay="0"/>
                                          </p:stCondLst>
                                        </p:cTn>
                                        <p:tgtEl>
                                          <p:spTgt spid="71691"/>
                                        </p:tgtEl>
                                        <p:attrNameLst>
                                          <p:attrName>style.visibility</p:attrName>
                                        </p:attrNameLst>
                                      </p:cBhvr>
                                      <p:to>
                                        <p:strVal val="visible"/>
                                      </p:to>
                                    </p:set>
                                    <p:animEffect transition="in" filter="box(out)">
                                      <p:cBhvr>
                                        <p:cTn id="31" dur="1000"/>
                                        <p:tgtEl>
                                          <p:spTgt spid="71691"/>
                                        </p:tgtEl>
                                      </p:cBhvr>
                                    </p:animEffect>
                                  </p:childTnLst>
                                </p:cTn>
                              </p:par>
                              <p:par>
                                <p:cTn id="32" presetID="4" presetClass="entr" presetSubtype="32" fill="hold" nodeType="withEffect">
                                  <p:stCondLst>
                                    <p:cond delay="0"/>
                                  </p:stCondLst>
                                  <p:childTnLst>
                                    <p:set>
                                      <p:cBhvr>
                                        <p:cTn id="33" dur="1" fill="hold">
                                          <p:stCondLst>
                                            <p:cond delay="0"/>
                                          </p:stCondLst>
                                        </p:cTn>
                                        <p:tgtEl>
                                          <p:spTgt spid="71692"/>
                                        </p:tgtEl>
                                        <p:attrNameLst>
                                          <p:attrName>style.visibility</p:attrName>
                                        </p:attrNameLst>
                                      </p:cBhvr>
                                      <p:to>
                                        <p:strVal val="visible"/>
                                      </p:to>
                                    </p:set>
                                    <p:animEffect transition="in" filter="box(out)">
                                      <p:cBhvr>
                                        <p:cTn id="34" dur="1000"/>
                                        <p:tgtEl>
                                          <p:spTgt spid="71692"/>
                                        </p:tgtEl>
                                      </p:cBhvr>
                                    </p:animEffect>
                                  </p:childTnLst>
                                </p:cTn>
                              </p:par>
                              <p:par>
                                <p:cTn id="35" presetID="4" presetClass="entr" presetSubtype="32" fill="hold" nodeType="withEffect">
                                  <p:stCondLst>
                                    <p:cond delay="0"/>
                                  </p:stCondLst>
                                  <p:childTnLst>
                                    <p:set>
                                      <p:cBhvr>
                                        <p:cTn id="36" dur="1" fill="hold">
                                          <p:stCondLst>
                                            <p:cond delay="0"/>
                                          </p:stCondLst>
                                        </p:cTn>
                                        <p:tgtEl>
                                          <p:spTgt spid="71693"/>
                                        </p:tgtEl>
                                        <p:attrNameLst>
                                          <p:attrName>style.visibility</p:attrName>
                                        </p:attrNameLst>
                                      </p:cBhvr>
                                      <p:to>
                                        <p:strVal val="visible"/>
                                      </p:to>
                                    </p:set>
                                    <p:animEffect transition="in" filter="box(out)">
                                      <p:cBhvr>
                                        <p:cTn id="37" dur="1000"/>
                                        <p:tgtEl>
                                          <p:spTgt spid="71693"/>
                                        </p:tgtEl>
                                      </p:cBhvr>
                                    </p:animEffect>
                                  </p:childTnLst>
                                </p:cTn>
                              </p:par>
                              <p:par>
                                <p:cTn id="38" presetID="4" presetClass="entr" presetSubtype="32" fill="hold" nodeType="withEffect">
                                  <p:stCondLst>
                                    <p:cond delay="0"/>
                                  </p:stCondLst>
                                  <p:childTnLst>
                                    <p:set>
                                      <p:cBhvr>
                                        <p:cTn id="39" dur="1" fill="hold">
                                          <p:stCondLst>
                                            <p:cond delay="0"/>
                                          </p:stCondLst>
                                        </p:cTn>
                                        <p:tgtEl>
                                          <p:spTgt spid="71694"/>
                                        </p:tgtEl>
                                        <p:attrNameLst>
                                          <p:attrName>style.visibility</p:attrName>
                                        </p:attrNameLst>
                                      </p:cBhvr>
                                      <p:to>
                                        <p:strVal val="visible"/>
                                      </p:to>
                                    </p:set>
                                    <p:animEffect transition="in" filter="box(out)">
                                      <p:cBhvr>
                                        <p:cTn id="40" dur="1000"/>
                                        <p:tgtEl>
                                          <p:spTgt spid="71694"/>
                                        </p:tgtEl>
                                      </p:cBhvr>
                                    </p:animEffect>
                                  </p:childTnLst>
                                </p:cTn>
                              </p:par>
                              <p:par>
                                <p:cTn id="41" presetID="4" presetClass="entr" presetSubtype="32" fill="hold" nodeType="withEffect">
                                  <p:stCondLst>
                                    <p:cond delay="0"/>
                                  </p:stCondLst>
                                  <p:childTnLst>
                                    <p:set>
                                      <p:cBhvr>
                                        <p:cTn id="42" dur="1" fill="hold">
                                          <p:stCondLst>
                                            <p:cond delay="0"/>
                                          </p:stCondLst>
                                        </p:cTn>
                                        <p:tgtEl>
                                          <p:spTgt spid="71695"/>
                                        </p:tgtEl>
                                        <p:attrNameLst>
                                          <p:attrName>style.visibility</p:attrName>
                                        </p:attrNameLst>
                                      </p:cBhvr>
                                      <p:to>
                                        <p:strVal val="visible"/>
                                      </p:to>
                                    </p:set>
                                    <p:animEffect transition="in" filter="box(out)">
                                      <p:cBhvr>
                                        <p:cTn id="43" dur="1000"/>
                                        <p:tgtEl>
                                          <p:spTgt spid="71695"/>
                                        </p:tgtEl>
                                      </p:cBhvr>
                                    </p:animEffect>
                                  </p:childTnLst>
                                </p:cTn>
                              </p:par>
                              <p:par>
                                <p:cTn id="44" presetID="4" presetClass="entr" presetSubtype="32" fill="hold" nodeType="withEffect">
                                  <p:stCondLst>
                                    <p:cond delay="0"/>
                                  </p:stCondLst>
                                  <p:childTnLst>
                                    <p:set>
                                      <p:cBhvr>
                                        <p:cTn id="45" dur="1" fill="hold">
                                          <p:stCondLst>
                                            <p:cond delay="0"/>
                                          </p:stCondLst>
                                        </p:cTn>
                                        <p:tgtEl>
                                          <p:spTgt spid="71696"/>
                                        </p:tgtEl>
                                        <p:attrNameLst>
                                          <p:attrName>style.visibility</p:attrName>
                                        </p:attrNameLst>
                                      </p:cBhvr>
                                      <p:to>
                                        <p:strVal val="visible"/>
                                      </p:to>
                                    </p:set>
                                    <p:animEffect transition="in" filter="box(out)">
                                      <p:cBhvr>
                                        <p:cTn id="46" dur="1000"/>
                                        <p:tgtEl>
                                          <p:spTgt spid="71696"/>
                                        </p:tgtEl>
                                      </p:cBhvr>
                                    </p:animEffect>
                                  </p:childTnLst>
                                </p:cTn>
                              </p:par>
                              <p:par>
                                <p:cTn id="47" presetID="4" presetClass="entr" presetSubtype="32" fill="hold" nodeType="withEffect">
                                  <p:stCondLst>
                                    <p:cond delay="0"/>
                                  </p:stCondLst>
                                  <p:childTnLst>
                                    <p:set>
                                      <p:cBhvr>
                                        <p:cTn id="48" dur="1" fill="hold">
                                          <p:stCondLst>
                                            <p:cond delay="0"/>
                                          </p:stCondLst>
                                        </p:cTn>
                                        <p:tgtEl>
                                          <p:spTgt spid="71697"/>
                                        </p:tgtEl>
                                        <p:attrNameLst>
                                          <p:attrName>style.visibility</p:attrName>
                                        </p:attrNameLst>
                                      </p:cBhvr>
                                      <p:to>
                                        <p:strVal val="visible"/>
                                      </p:to>
                                    </p:set>
                                    <p:animEffect transition="in" filter="box(out)">
                                      <p:cBhvr>
                                        <p:cTn id="49" dur="1000"/>
                                        <p:tgtEl>
                                          <p:spTgt spid="71697"/>
                                        </p:tgtEl>
                                      </p:cBhvr>
                                    </p:animEffect>
                                  </p:childTnLst>
                                </p:cTn>
                              </p:par>
                              <p:par>
                                <p:cTn id="50" presetID="4" presetClass="entr" presetSubtype="32" fill="hold" grpId="0" nodeType="withEffect">
                                  <p:stCondLst>
                                    <p:cond delay="0"/>
                                  </p:stCondLst>
                                  <p:childTnLst>
                                    <p:set>
                                      <p:cBhvr>
                                        <p:cTn id="51" dur="1" fill="hold">
                                          <p:stCondLst>
                                            <p:cond delay="0"/>
                                          </p:stCondLst>
                                        </p:cTn>
                                        <p:tgtEl>
                                          <p:spTgt spid="71698"/>
                                        </p:tgtEl>
                                        <p:attrNameLst>
                                          <p:attrName>style.visibility</p:attrName>
                                        </p:attrNameLst>
                                      </p:cBhvr>
                                      <p:to>
                                        <p:strVal val="visible"/>
                                      </p:to>
                                    </p:set>
                                    <p:animEffect transition="in" filter="box(out)">
                                      <p:cBhvr>
                                        <p:cTn id="52" dur="500"/>
                                        <p:tgtEl>
                                          <p:spTgt spid="71698"/>
                                        </p:tgtEl>
                                      </p:cBhvr>
                                    </p:animEffect>
                                  </p:childTnLst>
                                </p:cTn>
                              </p:par>
                              <p:par>
                                <p:cTn id="53" presetID="55" presetClass="entr" presetSubtype="0" fill="hold" grpId="0" nodeType="withEffect">
                                  <p:stCondLst>
                                    <p:cond delay="0"/>
                                  </p:stCondLst>
                                  <p:childTnLst>
                                    <p:set>
                                      <p:cBhvr>
                                        <p:cTn id="54" dur="1" fill="hold">
                                          <p:stCondLst>
                                            <p:cond delay="0"/>
                                          </p:stCondLst>
                                        </p:cTn>
                                        <p:tgtEl>
                                          <p:spTgt spid="71700"/>
                                        </p:tgtEl>
                                        <p:attrNameLst>
                                          <p:attrName>style.visibility</p:attrName>
                                        </p:attrNameLst>
                                      </p:cBhvr>
                                      <p:to>
                                        <p:strVal val="visible"/>
                                      </p:to>
                                    </p:set>
                                    <p:anim calcmode="lin" valueType="num">
                                      <p:cBhvr>
                                        <p:cTn id="55" dur="1000" fill="hold"/>
                                        <p:tgtEl>
                                          <p:spTgt spid="71700"/>
                                        </p:tgtEl>
                                        <p:attrNameLst>
                                          <p:attrName>ppt_w</p:attrName>
                                        </p:attrNameLst>
                                      </p:cBhvr>
                                      <p:tavLst>
                                        <p:tav tm="0">
                                          <p:val>
                                            <p:strVal val="#ppt_w*0.70"/>
                                          </p:val>
                                        </p:tav>
                                        <p:tav tm="100000">
                                          <p:val>
                                            <p:strVal val="#ppt_w"/>
                                          </p:val>
                                        </p:tav>
                                      </p:tavLst>
                                    </p:anim>
                                    <p:anim calcmode="lin" valueType="num">
                                      <p:cBhvr>
                                        <p:cTn id="56" dur="1000" fill="hold"/>
                                        <p:tgtEl>
                                          <p:spTgt spid="71700"/>
                                        </p:tgtEl>
                                        <p:attrNameLst>
                                          <p:attrName>ppt_h</p:attrName>
                                        </p:attrNameLst>
                                      </p:cBhvr>
                                      <p:tavLst>
                                        <p:tav tm="0">
                                          <p:val>
                                            <p:strVal val="#ppt_h"/>
                                          </p:val>
                                        </p:tav>
                                        <p:tav tm="100000">
                                          <p:val>
                                            <p:strVal val="#ppt_h"/>
                                          </p:val>
                                        </p:tav>
                                      </p:tavLst>
                                    </p:anim>
                                    <p:animEffect transition="in" filter="fade">
                                      <p:cBhvr>
                                        <p:cTn id="57" dur="1000"/>
                                        <p:tgtEl>
                                          <p:spTgt spid="717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98" grpId="0" bldLvl="0" animBg="1"/>
      <p:bldP spid="71700"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294005" y="948055"/>
            <a:ext cx="11621135" cy="1325880"/>
          </a:xfrm>
        </p:spPr>
        <p:txBody>
          <a:bodyPr/>
          <a:p>
            <a:r>
              <a:rPr lang="zh-CN" altLang="en-US" sz="4000" b="1"/>
              <a:t>苏联解体和东欧剧变对我国的社会主义建设的启示？</a:t>
            </a:r>
            <a:endParaRPr lang="zh-CN" altLang="en-US" sz="4000" b="1"/>
          </a:p>
        </p:txBody>
      </p:sp>
      <p:sp>
        <p:nvSpPr>
          <p:cNvPr id="3" name="内容占位符 2"/>
          <p:cNvSpPr>
            <a:spLocks noGrp="1"/>
          </p:cNvSpPr>
          <p:nvPr>
            <p:ph idx="1"/>
          </p:nvPr>
        </p:nvSpPr>
        <p:spPr>
          <a:xfrm>
            <a:off x="294005" y="2273935"/>
            <a:ext cx="11770360" cy="2815590"/>
          </a:xfrm>
          <a:solidFill>
            <a:srgbClr val="FFFF00"/>
          </a:solidFill>
          <a:ln>
            <a:solidFill>
              <a:schemeClr val="accent1"/>
            </a:solidFill>
          </a:ln>
        </p:spPr>
        <p:txBody>
          <a:bodyPr>
            <a:normAutofit/>
          </a:bodyPr>
          <a:p>
            <a:pPr marL="0" indent="0">
              <a:lnSpc>
                <a:spcPct val="120000"/>
              </a:lnSpc>
              <a:buNone/>
            </a:pPr>
            <a:r>
              <a:rPr lang="zh-CN" altLang="en-US" sz="3600" b="1"/>
              <a:t>要搞好经济建设，重视改善人民生活水平；</a:t>
            </a:r>
            <a:endParaRPr lang="zh-CN" altLang="en-US" sz="3600" b="1"/>
          </a:p>
          <a:p>
            <a:pPr marL="0" indent="0">
              <a:buNone/>
            </a:pPr>
            <a:r>
              <a:rPr lang="zh-CN" altLang="en-US" sz="3600" b="1"/>
              <a:t>政策的制定要适合国情，不能盲目照搬别国的模式；</a:t>
            </a:r>
            <a:endParaRPr lang="zh-CN" altLang="en-US" sz="3600" b="1"/>
          </a:p>
          <a:p>
            <a:pPr marL="0" indent="0">
              <a:buNone/>
            </a:pPr>
            <a:r>
              <a:rPr lang="zh-CN" altLang="en-US" sz="3600" b="1"/>
              <a:t>必须注重执政党的建设；</a:t>
            </a:r>
            <a:endParaRPr lang="zh-CN" altLang="en-US" sz="3600" b="1"/>
          </a:p>
          <a:p>
            <a:pPr marL="0" indent="0">
              <a:buNone/>
            </a:pPr>
            <a:r>
              <a:rPr lang="zh-CN" altLang="en-US" sz="3600" b="1"/>
              <a:t>警惕西方国家对社会主义进行的“和平演变”。</a:t>
            </a:r>
            <a:endParaRPr lang="zh-CN" altLang="en-US" sz="3600" b="1"/>
          </a:p>
        </p:txBody>
      </p:sp>
      <p:sp>
        <p:nvSpPr>
          <p:cNvPr id="4" name="标题 1"/>
          <p:cNvSpPr>
            <a:spLocks noGrp="1"/>
          </p:cNvSpPr>
          <p:nvPr/>
        </p:nvSpPr>
        <p:spPr>
          <a:xfrm>
            <a:off x="3382010" y="34925"/>
            <a:ext cx="3444875" cy="913130"/>
          </a:xfrm>
          <a:prstGeom prst="rect">
            <a:avLst/>
          </a:prstGeom>
          <a:solidFill>
            <a:srgbClr val="00B0F0"/>
          </a:solidFill>
        </p:spPr>
        <p:txBody>
          <a:bodyPr vert="horz" lIns="91440" tIns="45720" rIns="91440" bIns="4572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b="1"/>
              <a:t>【互学探究】</a:t>
            </a:r>
            <a:endParaRPr lang="zh-CN" altLang="en-US" b="1"/>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additive="base">
                                        <p:cTn id="13"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1"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1"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1"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additive="base">
                                        <p:cTn id="3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1"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 calcmode="lin" valueType="num">
                                      <p:cBhvr additive="base">
                                        <p:cTn id="3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build="p"/>
      <p:bldP spid="3" grpId="1" animBg="1"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8916" name="Picture 5"/>
          <p:cNvPicPr>
            <a:picLocks noChangeAspect="1"/>
          </p:cNvPicPr>
          <p:nvPr/>
        </p:nvPicPr>
        <p:blipFill>
          <a:blip r:embed="rId1"/>
          <a:stretch>
            <a:fillRect/>
          </a:stretch>
        </p:blipFill>
        <p:spPr>
          <a:xfrm>
            <a:off x="322580" y="922020"/>
            <a:ext cx="11638915" cy="5345430"/>
          </a:xfrm>
          <a:prstGeom prst="rect">
            <a:avLst/>
          </a:prstGeom>
          <a:noFill/>
          <a:ln w="9525" cap="flat" cmpd="sng">
            <a:solidFill>
              <a:schemeClr val="tx1"/>
            </a:solidFill>
            <a:prstDash val="solid"/>
            <a:miter/>
            <a:headEnd type="none" w="med" len="med"/>
            <a:tailEnd type="none" w="med" len="med"/>
          </a:ln>
        </p:spPr>
      </p:pic>
      <p:sp>
        <p:nvSpPr>
          <p:cNvPr id="5" name="标题 1"/>
          <p:cNvSpPr>
            <a:spLocks noGrp="1"/>
          </p:cNvSpPr>
          <p:nvPr/>
        </p:nvSpPr>
        <p:spPr>
          <a:xfrm>
            <a:off x="3382010" y="34925"/>
            <a:ext cx="3444875" cy="665480"/>
          </a:xfrm>
          <a:prstGeom prst="rect">
            <a:avLst/>
          </a:prstGeom>
          <a:solidFill>
            <a:srgbClr val="00B0F0"/>
          </a:solidFill>
        </p:spPr>
        <p:txBody>
          <a:bodyPr vert="horz" lIns="91440" tIns="45720" rIns="91440" bIns="45720" rtlCol="0" anchor="ctr" anchorCtr="0">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b="1"/>
              <a:t>【课堂小结】</a:t>
            </a:r>
            <a:endParaRPr lang="zh-CN" altLang="en-US" b="1"/>
          </a:p>
        </p:txBody>
      </p:sp>
      <p:sp>
        <p:nvSpPr>
          <p:cNvPr id="2" name="文本框 1"/>
          <p:cNvSpPr txBox="1"/>
          <p:nvPr/>
        </p:nvSpPr>
        <p:spPr>
          <a:xfrm>
            <a:off x="4554220" y="4452620"/>
            <a:ext cx="1101090" cy="829945"/>
          </a:xfrm>
          <a:prstGeom prst="rect">
            <a:avLst/>
          </a:prstGeom>
          <a:solidFill>
            <a:srgbClr val="92D050"/>
          </a:solidFill>
          <a:ln>
            <a:solidFill>
              <a:schemeClr val="bg1"/>
            </a:solidFill>
          </a:ln>
        </p:spPr>
        <p:txBody>
          <a:bodyPr wrap="none" rtlCol="0">
            <a:spAutoFit/>
          </a:bodyPr>
          <a:p>
            <a:r>
              <a:rPr lang="zh-CN" altLang="en-US" sz="2400" b="1"/>
              <a:t>侧重农</a:t>
            </a:r>
            <a:endParaRPr lang="zh-CN" altLang="en-US" sz="2400" b="1"/>
          </a:p>
          <a:p>
            <a:r>
              <a:rPr lang="zh-CN" altLang="en-US" sz="2400" b="1"/>
              <a:t>业改革</a:t>
            </a:r>
            <a:endParaRPr lang="zh-CN" altLang="en-US" sz="2400" b="1"/>
          </a:p>
        </p:txBody>
      </p:sp>
      <p:sp>
        <p:nvSpPr>
          <p:cNvPr id="3" name="文本框 2"/>
          <p:cNvSpPr txBox="1"/>
          <p:nvPr/>
        </p:nvSpPr>
        <p:spPr>
          <a:xfrm>
            <a:off x="322580" y="3356610"/>
            <a:ext cx="1970405" cy="1383665"/>
          </a:xfrm>
          <a:prstGeom prst="rect">
            <a:avLst/>
          </a:prstGeom>
          <a:solidFill>
            <a:schemeClr val="accent2">
              <a:lumMod val="60000"/>
              <a:lumOff val="40000"/>
            </a:schemeClr>
          </a:solidFill>
          <a:ln>
            <a:solidFill>
              <a:schemeClr val="bg1"/>
            </a:solidFill>
          </a:ln>
        </p:spPr>
        <p:txBody>
          <a:bodyPr wrap="none" rtlCol="0">
            <a:spAutoFit/>
          </a:bodyPr>
          <a:p>
            <a:r>
              <a:rPr lang="zh-CN" altLang="en-US" sz="2800" b="1"/>
              <a:t>成立经互会</a:t>
            </a:r>
            <a:endParaRPr lang="zh-CN" altLang="en-US" sz="2800" b="1"/>
          </a:p>
          <a:p>
            <a:r>
              <a:rPr lang="zh-CN" altLang="en-US" sz="2800" b="1"/>
              <a:t>按苏联模式</a:t>
            </a:r>
            <a:endParaRPr lang="zh-CN" altLang="en-US" sz="2800" b="1"/>
          </a:p>
          <a:p>
            <a:r>
              <a:rPr lang="zh-CN" altLang="en-US" sz="2800" b="1"/>
              <a:t>改造东欧</a:t>
            </a:r>
            <a:endParaRPr lang="zh-CN" altLang="en-US" sz="2800" b="1"/>
          </a:p>
        </p:txBody>
      </p:sp>
      <p:sp>
        <p:nvSpPr>
          <p:cNvPr id="4" name="文本框 3"/>
          <p:cNvSpPr txBox="1"/>
          <p:nvPr/>
        </p:nvSpPr>
        <p:spPr>
          <a:xfrm>
            <a:off x="9122410" y="1946910"/>
            <a:ext cx="2514600" cy="953135"/>
          </a:xfrm>
          <a:prstGeom prst="rect">
            <a:avLst/>
          </a:prstGeom>
          <a:solidFill>
            <a:schemeClr val="accent6">
              <a:lumMod val="20000"/>
              <a:lumOff val="80000"/>
            </a:schemeClr>
          </a:solidFill>
          <a:ln>
            <a:solidFill>
              <a:schemeClr val="bg1"/>
            </a:solidFill>
          </a:ln>
        </p:spPr>
        <p:txBody>
          <a:bodyPr wrap="none" rtlCol="0">
            <a:spAutoFit/>
          </a:bodyPr>
          <a:p>
            <a:r>
              <a:rPr lang="zh-CN" altLang="en-US" sz="2800" b="1"/>
              <a:t>东欧剧变</a:t>
            </a:r>
            <a:r>
              <a:rPr lang="en-US" altLang="zh-CN" sz="2800" b="1"/>
              <a:t>1989</a:t>
            </a:r>
            <a:endParaRPr lang="en-US" altLang="zh-CN" sz="2800" b="1"/>
          </a:p>
          <a:p>
            <a:r>
              <a:rPr lang="zh-CN" altLang="en-US" sz="2800" b="1"/>
              <a:t>苏联解体</a:t>
            </a:r>
            <a:r>
              <a:rPr lang="en-US" altLang="zh-CN" sz="2800" b="1"/>
              <a:t>1991</a:t>
            </a:r>
            <a:endParaRPr lang="zh-CN" altLang="en-US" sz="2800" b="1"/>
          </a:p>
        </p:txBody>
      </p:sp>
      <p:sp>
        <p:nvSpPr>
          <p:cNvPr id="6" name="文本框 5"/>
          <p:cNvSpPr txBox="1"/>
          <p:nvPr/>
        </p:nvSpPr>
        <p:spPr>
          <a:xfrm>
            <a:off x="2400935" y="3356610"/>
            <a:ext cx="1970405" cy="953135"/>
          </a:xfrm>
          <a:prstGeom prst="rect">
            <a:avLst/>
          </a:prstGeom>
          <a:solidFill>
            <a:srgbClr val="92D050"/>
          </a:solidFill>
          <a:ln>
            <a:solidFill>
              <a:schemeClr val="bg1"/>
            </a:solidFill>
          </a:ln>
        </p:spPr>
        <p:txBody>
          <a:bodyPr wrap="none" rtlCol="0">
            <a:spAutoFit/>
          </a:bodyPr>
          <a:p>
            <a:r>
              <a:rPr lang="zh-CN" altLang="en-US" sz="2800" b="1"/>
              <a:t>中苏友好同</a:t>
            </a:r>
            <a:endParaRPr lang="zh-CN" altLang="en-US" sz="2800" b="1"/>
          </a:p>
          <a:p>
            <a:r>
              <a:rPr lang="zh-CN" altLang="en-US" sz="2800" b="1"/>
              <a:t>盟互助条约</a:t>
            </a:r>
            <a:endParaRPr lang="zh-CN" altLang="en-US" sz="2800" b="1"/>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3500" y="983615"/>
            <a:ext cx="12164060" cy="5639435"/>
          </a:xfrm>
        </p:spPr>
        <p:txBody>
          <a:bodyPr>
            <a:normAutofit lnSpcReduction="10000"/>
          </a:bodyPr>
          <a:p>
            <a:pPr marL="0" indent="0">
              <a:lnSpc>
                <a:spcPct val="150000"/>
              </a:lnSpc>
              <a:buNone/>
            </a:pPr>
            <a:r>
              <a:rPr lang="en-US" altLang="zh-CN" sz="3600" b="1"/>
              <a:t>1.</a:t>
            </a:r>
            <a:r>
              <a:rPr altLang="zh-CN" sz="3600" b="1"/>
              <a:t>1949年，苏联同保加利亚、匈牙利、波兰、罗马尼亚、</a:t>
            </a:r>
            <a:endParaRPr altLang="zh-CN" sz="3600" b="1"/>
          </a:p>
          <a:p>
            <a:pPr marL="0" indent="0">
              <a:lnSpc>
                <a:spcPct val="150000"/>
              </a:lnSpc>
              <a:buNone/>
            </a:pPr>
            <a:r>
              <a:rPr altLang="zh-CN" sz="3600" b="1"/>
              <a:t>   捷克斯洛伐克等国家</a:t>
            </a:r>
            <a:r>
              <a:rPr lang="zh-CN" altLang="zh-CN" sz="3600" b="1">
                <a:ea typeface="宋体" panose="02010600030101010101" pitchFamily="2" charset="-122"/>
              </a:rPr>
              <a:t>成立的组织：</a:t>
            </a:r>
            <a:endParaRPr lang="zh-CN" altLang="zh-CN" sz="3600" b="1">
              <a:ea typeface="宋体" panose="02010600030101010101" pitchFamily="2" charset="-122"/>
            </a:endParaRPr>
          </a:p>
          <a:p>
            <a:pPr marL="0" indent="0">
              <a:lnSpc>
                <a:spcPct val="150000"/>
              </a:lnSpc>
              <a:buNone/>
            </a:pPr>
            <a:r>
              <a:rPr lang="en-US" altLang="zh-CN" sz="3600" b="1">
                <a:ea typeface="宋体" panose="02010600030101010101" pitchFamily="2" charset="-122"/>
              </a:rPr>
              <a:t>2.</a:t>
            </a:r>
            <a:r>
              <a:rPr lang="zh-CN" altLang="en-US" sz="3600" b="1">
                <a:ea typeface="宋体" panose="02010600030101010101" pitchFamily="2" charset="-122"/>
              </a:rPr>
              <a:t>斯大林按照</a:t>
            </a:r>
            <a:r>
              <a:rPr lang="zh-CN" altLang="en-US" sz="3600" b="1" u="sng">
                <a:ea typeface="宋体" panose="02010600030101010101" pitchFamily="2" charset="-122"/>
              </a:rPr>
              <a:t>             </a:t>
            </a:r>
            <a:r>
              <a:rPr lang="zh-CN" altLang="en-US" sz="3600" b="1">
                <a:ea typeface="宋体" panose="02010600030101010101" pitchFamily="2" charset="-122"/>
              </a:rPr>
              <a:t>对东欧国家进行了全方位的内部改造。</a:t>
            </a:r>
            <a:endParaRPr lang="zh-CN" altLang="en-US" sz="3600" b="1">
              <a:ea typeface="宋体" panose="02010600030101010101" pitchFamily="2" charset="-122"/>
            </a:endParaRPr>
          </a:p>
          <a:p>
            <a:pPr marL="0" indent="0">
              <a:lnSpc>
                <a:spcPct val="150000"/>
              </a:lnSpc>
              <a:buNone/>
            </a:pPr>
            <a:r>
              <a:rPr lang="en-US" altLang="zh-CN" sz="3600" b="1">
                <a:ea typeface="宋体" panose="02010600030101010101" pitchFamily="2" charset="-122"/>
              </a:rPr>
              <a:t>3.</a:t>
            </a:r>
            <a:r>
              <a:rPr lang="zh-CN" altLang="en-US" sz="3600" b="1">
                <a:ea typeface="宋体" panose="02010600030101010101" pitchFamily="2" charset="-122"/>
              </a:rPr>
              <a:t>1950年，中苏缔结了</a:t>
            </a:r>
            <a:r>
              <a:rPr lang="zh-CN" altLang="en-US" sz="3600" b="1" u="sng">
                <a:ea typeface="宋体" panose="02010600030101010101" pitchFamily="2" charset="-122"/>
              </a:rPr>
              <a:t>       </a:t>
            </a:r>
            <a:r>
              <a:rPr lang="zh-CN" altLang="en-US" sz="3600" b="1">
                <a:ea typeface="宋体" panose="02010600030101010101" pitchFamily="2" charset="-122"/>
              </a:rPr>
              <a:t>，加强了社会主义阵营的力量。</a:t>
            </a:r>
            <a:endParaRPr lang="zh-CN" altLang="en-US" sz="3600" b="1">
              <a:ea typeface="宋体" panose="02010600030101010101" pitchFamily="2" charset="-122"/>
            </a:endParaRPr>
          </a:p>
          <a:p>
            <a:pPr marL="0" indent="0">
              <a:lnSpc>
                <a:spcPct val="150000"/>
              </a:lnSpc>
              <a:buNone/>
            </a:pPr>
            <a:r>
              <a:rPr lang="en-US" altLang="zh-CN" sz="3600" b="1">
                <a:ea typeface="宋体" panose="02010600030101010101" pitchFamily="2" charset="-122"/>
              </a:rPr>
              <a:t>4.20</a:t>
            </a:r>
            <a:r>
              <a:rPr lang="zh-CN" altLang="en-US" sz="3600" b="1">
                <a:ea typeface="宋体" panose="02010600030101010101" pitchFamily="2" charset="-122"/>
              </a:rPr>
              <a:t>世纪</a:t>
            </a:r>
            <a:r>
              <a:rPr lang="en-US" altLang="zh-CN" sz="3600" b="1">
                <a:ea typeface="宋体" panose="02010600030101010101" pitchFamily="2" charset="-122"/>
              </a:rPr>
              <a:t>50--80</a:t>
            </a:r>
            <a:r>
              <a:rPr lang="zh-CN" altLang="en-US" sz="3600" b="1">
                <a:ea typeface="宋体" panose="02010600030101010101" pitchFamily="2" charset="-122"/>
              </a:rPr>
              <a:t>年代实行改革的苏联领导人：</a:t>
            </a:r>
            <a:endParaRPr lang="zh-CN" altLang="en-US" sz="3600" b="1">
              <a:ea typeface="宋体" panose="02010600030101010101" pitchFamily="2" charset="-122"/>
            </a:endParaRPr>
          </a:p>
          <a:p>
            <a:pPr marL="0" indent="0">
              <a:lnSpc>
                <a:spcPct val="150000"/>
              </a:lnSpc>
              <a:buNone/>
            </a:pPr>
            <a:r>
              <a:rPr lang="en-US" altLang="zh-CN" sz="3600" b="1">
                <a:ea typeface="宋体" panose="02010600030101010101" pitchFamily="2" charset="-122"/>
              </a:rPr>
              <a:t>5.</a:t>
            </a:r>
            <a:r>
              <a:rPr lang="zh-CN" altLang="en-US" sz="3600" b="1">
                <a:ea typeface="宋体" panose="02010600030101010101" pitchFamily="2" charset="-122"/>
              </a:rPr>
              <a:t>东欧剧变指的是东欧各国的</a:t>
            </a:r>
            <a:r>
              <a:rPr lang="zh-CN" altLang="en-US" sz="3600" b="1" u="sng">
                <a:ea typeface="宋体" panose="02010600030101010101" pitchFamily="2" charset="-122"/>
              </a:rPr>
              <a:t>               </a:t>
            </a:r>
            <a:r>
              <a:rPr lang="zh-CN" altLang="en-US" sz="3600" b="1">
                <a:ea typeface="宋体" panose="02010600030101010101" pitchFamily="2" charset="-122"/>
              </a:rPr>
              <a:t>发生了根本性变化</a:t>
            </a:r>
            <a:r>
              <a:rPr lang="en-US" altLang="zh-CN" sz="3600" b="1">
                <a:ea typeface="宋体" panose="02010600030101010101" pitchFamily="2" charset="-122"/>
              </a:rPr>
              <a:t>。</a:t>
            </a:r>
            <a:endParaRPr lang="en-US" altLang="zh-CN" sz="3600" b="1">
              <a:ea typeface="宋体" panose="02010600030101010101" pitchFamily="2" charset="-122"/>
            </a:endParaRPr>
          </a:p>
          <a:p>
            <a:pPr marL="0" indent="0">
              <a:buNone/>
            </a:pPr>
            <a:endParaRPr lang="zh-CN" altLang="en-US" sz="3600" b="1">
              <a:ea typeface="宋体" panose="02010600030101010101" pitchFamily="2" charset="-122"/>
            </a:endParaRPr>
          </a:p>
        </p:txBody>
      </p:sp>
      <p:sp>
        <p:nvSpPr>
          <p:cNvPr id="9" name="标题 1"/>
          <p:cNvSpPr>
            <a:spLocks noGrp="1"/>
          </p:cNvSpPr>
          <p:nvPr/>
        </p:nvSpPr>
        <p:spPr>
          <a:xfrm>
            <a:off x="4183380" y="90805"/>
            <a:ext cx="3444875" cy="665480"/>
          </a:xfrm>
          <a:prstGeom prst="rect">
            <a:avLst/>
          </a:prstGeom>
          <a:solidFill>
            <a:srgbClr val="00B0F0"/>
          </a:solidFill>
        </p:spPr>
        <p:txBody>
          <a:bodyPr vert="horz" lIns="91440" tIns="45720" rIns="91440" bIns="45720" rtlCol="0" anchor="ctr" anchorCtr="0">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b="1"/>
              <a:t>【巩固练习】</a:t>
            </a:r>
            <a:endParaRPr lang="zh-CN" altLang="en-US" b="1"/>
          </a:p>
        </p:txBody>
      </p:sp>
    </p:spTree>
    <p:custDataLst>
      <p:tags r:id="rId1"/>
    </p:custData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nvSpPr>
        <p:spPr>
          <a:xfrm>
            <a:off x="261620" y="42545"/>
            <a:ext cx="12164060" cy="563943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70000"/>
              </a:lnSpc>
              <a:buNone/>
            </a:pPr>
            <a:r>
              <a:rPr lang="en-US" altLang="zh-CN" sz="3600" b="1"/>
              <a:t>6</a:t>
            </a:r>
            <a:r>
              <a:rPr lang="zh-CN" altLang="en-US" sz="3600" b="1"/>
              <a:t>、东欧剧变开始的时间是</a:t>
            </a:r>
            <a:r>
              <a:rPr lang="zh-CN" altLang="zh-CN" sz="3600" b="1">
                <a:ea typeface="宋体" panose="02010600030101010101" pitchFamily="2" charset="-122"/>
              </a:rPr>
              <a:t>：</a:t>
            </a:r>
            <a:endParaRPr lang="zh-CN" altLang="zh-CN" sz="3600" b="1">
              <a:ea typeface="宋体" panose="02010600030101010101" pitchFamily="2" charset="-122"/>
            </a:endParaRPr>
          </a:p>
          <a:p>
            <a:pPr marL="0" indent="0">
              <a:lnSpc>
                <a:spcPct val="170000"/>
              </a:lnSpc>
              <a:buNone/>
            </a:pPr>
            <a:r>
              <a:rPr lang="en-US" altLang="zh-CN" sz="3600" b="1">
                <a:ea typeface="宋体" panose="02010600030101010101" pitchFamily="2" charset="-122"/>
              </a:rPr>
              <a:t>7</a:t>
            </a:r>
            <a:r>
              <a:rPr lang="zh-CN" altLang="en-US" sz="3600" b="1">
                <a:ea typeface="宋体" panose="02010600030101010101" pitchFamily="2" charset="-122"/>
              </a:rPr>
              <a:t>、苏联最后一位领导人是：</a:t>
            </a:r>
            <a:endParaRPr lang="zh-CN" altLang="en-US" sz="3600" b="1">
              <a:ea typeface="宋体" panose="02010600030101010101" pitchFamily="2" charset="-122"/>
            </a:endParaRPr>
          </a:p>
          <a:p>
            <a:pPr marL="0" indent="0">
              <a:lnSpc>
                <a:spcPct val="170000"/>
              </a:lnSpc>
              <a:buNone/>
            </a:pPr>
            <a:r>
              <a:rPr lang="en-US" altLang="zh-CN" sz="3600" b="1">
                <a:ea typeface="宋体" panose="02010600030101010101" pitchFamily="2" charset="-122"/>
              </a:rPr>
              <a:t>8</a:t>
            </a:r>
            <a:r>
              <a:rPr lang="zh-CN" altLang="en-US" sz="3600" b="1">
                <a:ea typeface="宋体" panose="02010600030101010101" pitchFamily="2" charset="-122"/>
              </a:rPr>
              <a:t>、苏联解体的时间是：</a:t>
            </a:r>
            <a:endParaRPr lang="zh-CN" altLang="en-US" sz="3600" b="1">
              <a:ea typeface="宋体" panose="02010600030101010101" pitchFamily="2" charset="-122"/>
            </a:endParaRPr>
          </a:p>
          <a:p>
            <a:pPr marL="0" indent="0">
              <a:lnSpc>
                <a:spcPct val="170000"/>
              </a:lnSpc>
              <a:buNone/>
            </a:pPr>
            <a:r>
              <a:rPr lang="en-US" altLang="zh-CN" sz="3600" b="1">
                <a:ea typeface="宋体" panose="02010600030101010101" pitchFamily="2" charset="-122"/>
              </a:rPr>
              <a:t>9</a:t>
            </a:r>
            <a:r>
              <a:rPr lang="zh-CN" altLang="en-US" sz="3600" b="1">
                <a:ea typeface="宋体" panose="02010600030101010101" pitchFamily="2" charset="-122"/>
              </a:rPr>
              <a:t>、社会主义遭受严重挫折的事件是</a:t>
            </a:r>
            <a:r>
              <a:rPr lang="zh-CN" altLang="en-US" sz="3600" b="1">
                <a:ea typeface="宋体" panose="02010600030101010101" pitchFamily="2" charset="-122"/>
              </a:rPr>
              <a:t>：</a:t>
            </a:r>
            <a:endParaRPr lang="zh-CN" altLang="en-US" sz="3600" b="1">
              <a:ea typeface="宋体" panose="02010600030101010101" pitchFamily="2" charset="-122"/>
            </a:endParaRPr>
          </a:p>
          <a:p>
            <a:pPr marL="0" indent="0">
              <a:lnSpc>
                <a:spcPct val="170000"/>
              </a:lnSpc>
              <a:buNone/>
            </a:pPr>
            <a:r>
              <a:rPr lang="en-US" altLang="zh-CN" sz="3600" b="1">
                <a:ea typeface="宋体" panose="02010600030101010101" pitchFamily="2" charset="-122"/>
              </a:rPr>
              <a:t>10</a:t>
            </a:r>
            <a:r>
              <a:rPr lang="zh-CN" altLang="en-US" sz="3600" b="1">
                <a:ea typeface="宋体" panose="02010600030101010101" pitchFamily="2" charset="-122"/>
              </a:rPr>
              <a:t>、苏联解体的根源是：</a:t>
            </a:r>
            <a:endParaRPr lang="zh-CN" altLang="en-US" sz="3600" b="1">
              <a:ea typeface="宋体" panose="02010600030101010101" pitchFamily="2" charset="-122"/>
            </a:endParaRPr>
          </a:p>
        </p:txBody>
      </p:sp>
    </p:spTree>
  </p:cSld>
  <p:clrMapOvr>
    <a:masterClrMapping/>
  </p:clrMapOvr>
</p:sld>
</file>

<file path=ppt/tags/tag1.xml><?xml version="1.0" encoding="utf-8"?>
<p:tagLst xmlns:p="http://schemas.openxmlformats.org/presentationml/2006/main">
  <p:tag name="KSO_WM_TAG_VERSION" val="1.0"/>
  <p:tag name="KSO_WM_TEMPLATE_CATEGORY" val="custom"/>
  <p:tag name="KSO_WM_TEMPLATE_INDEX" val="20184553"/>
  <p:tag name="KSO_WM_UNIT_TYPE" val="a"/>
  <p:tag name="KSO_WM_UNIT_INDEX" val="1"/>
  <p:tag name="KSO_WM_UNIT_ID" val="custom20184553_1*a*1"/>
  <p:tag name="KSO_WM_UNIT_LAYERLEVEL" val="1"/>
  <p:tag name="KSO_WM_UNIT_VALUE" val="10"/>
  <p:tag name="KSO_WM_UNIT_ISCONTENTSTITLE" val="0"/>
  <p:tag name="KSO_WM_UNIT_HIGHLIGHT" val="0"/>
  <p:tag name="KSO_WM_UNIT_COMPATIBLE" val="0"/>
  <p:tag name="KSO_WM_UNIT_CLEAR" val="0"/>
  <p:tag name="KSO_WM_BEAUTIFY_FLAG" val="#wm#"/>
  <p:tag name="KSO_WM_UNIT_PRESET_TEXT" val="空白演示"/>
</p:tagLst>
</file>

<file path=ppt/tags/tag2.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3.xml><?xml version="1.0" encoding="utf-8"?>
<p:tagLst xmlns:p="http://schemas.openxmlformats.org/presentationml/2006/main">
  <p:tag name="KSO_WM_BEAUTIFY_FLAG" val="#wm#"/>
  <p:tag name="KSO_WM_TEMPLATE_CATEGORY" val="custom"/>
  <p:tag name="KSO_WM_TEMPLATE_INDEX" val="20184553"/>
</p:tagLst>
</file>

<file path=ppt/tags/tag4.xml><?xml version="1.0" encoding="utf-8"?>
<p:tagLst xmlns:p="http://schemas.openxmlformats.org/presentationml/2006/main">
  <p:tag name="KSO_WM_BEAUTIFY_FLAG" val="#wm#"/>
  <p:tag name="KSO_WM_TEMPLATE_CATEGORY" val="custom"/>
  <p:tag name="KSO_WM_TEMPLATE_INDEX" val="20184553"/>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2386</Words>
  <PresentationFormat>宽屏</PresentationFormat>
  <Paragraphs>202</Paragraphs>
  <Slides>25</Slides>
  <Notes>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25</vt:i4>
      </vt:variant>
    </vt:vector>
  </HeadingPairs>
  <TitlesOfParts>
    <vt:vector size="38" baseType="lpstr">
      <vt:lpstr>Arial</vt:lpstr>
      <vt:lpstr>宋体</vt:lpstr>
      <vt:lpstr>Wingdings</vt:lpstr>
      <vt:lpstr>黑体</vt:lpstr>
      <vt:lpstr>Calibri</vt:lpstr>
      <vt:lpstr>微软雅黑</vt:lpstr>
      <vt:lpstr>宋体-PUA</vt:lpstr>
      <vt:lpstr>Calibri Light</vt:lpstr>
      <vt:lpstr>Courier New</vt:lpstr>
      <vt:lpstr>Arial Unicode MS</vt:lpstr>
      <vt:lpstr>Lucida Sans Unicode</vt:lpstr>
      <vt:lpstr>华文新魏</vt:lpstr>
      <vt:lpstr>Office 主题</vt:lpstr>
      <vt:lpstr>部编人教版九年级历史下册 第五单元 第18课社会主义的发展与挫折 （共21张PPT）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赫鲁晓夫改革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二战后西欧国家和日本经济迅速发展的共同原因</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2018-11-15T12:25:00Z</dcterms:created>
  <dcterms:modified xsi:type="dcterms:W3CDTF">2018-11-16T01:18:25Z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2052-10.1.0.7670</vt:lpwstr>
  </property>
</Properties>
</file>