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30"/>
  </p:notesMasterIdLst>
  <p:sldIdLst>
    <p:sldId id="404" r:id="rId3"/>
    <p:sldId id="405" r:id="rId4"/>
    <p:sldId id="419" r:id="rId5"/>
    <p:sldId id="377" r:id="rId6"/>
    <p:sldId id="407" r:id="rId7"/>
    <p:sldId id="351" r:id="rId8"/>
    <p:sldId id="378" r:id="rId9"/>
    <p:sldId id="398" r:id="rId10"/>
    <p:sldId id="408" r:id="rId11"/>
    <p:sldId id="409" r:id="rId12"/>
    <p:sldId id="410" r:id="rId13"/>
    <p:sldId id="411" r:id="rId14"/>
    <p:sldId id="412" r:id="rId15"/>
    <p:sldId id="413" r:id="rId16"/>
    <p:sldId id="414" r:id="rId17"/>
    <p:sldId id="388" r:id="rId18"/>
    <p:sldId id="389" r:id="rId19"/>
    <p:sldId id="391" r:id="rId20"/>
    <p:sldId id="400" r:id="rId21"/>
    <p:sldId id="392" r:id="rId22"/>
    <p:sldId id="402" r:id="rId23"/>
    <p:sldId id="417" r:id="rId24"/>
    <p:sldId id="393" r:id="rId25"/>
    <p:sldId id="364" r:id="rId26"/>
    <p:sldId id="416" r:id="rId27"/>
    <p:sldId id="334" r:id="rId28"/>
    <p:sldId id="335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FF00"/>
    <a:srgbClr val="99CCFF"/>
    <a:srgbClr val="66FFFF"/>
    <a:srgbClr val="CC9900"/>
    <a:srgbClr val="996600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6"/>
    <p:restoredTop sz="94660"/>
  </p:normalViewPr>
  <p:slideViewPr>
    <p:cSldViewPr showGuides="1"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4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27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999559C-6E17-4DA9-A338-BC212F18C825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  <a:pPr lvl="0" indent="0" algn="r"/>
              <a:t>10</a:t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1536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15363" name="Rectangle 3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  <a:pPr lvl="0" indent="0" algn="r"/>
              <a:t>12</a:t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18435" name="Rectangle 3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  <a:pPr lvl="0" indent="0" algn="r"/>
              <a:t>13</a:t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20482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20483" name="Rectangle 3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  <a:pPr lvl="0" indent="0" algn="r"/>
              <a:t>15</a:t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23554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23555" name="Rectangle 3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  <a:pPr lvl="0" indent="0" algn="r"/>
              <a:t>17</a:t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/>
            <a:r>
              <a:rPr lang="zh-CN" altLang="en-US" sz="1000" dirty="0"/>
              <a:t>林肯纪念堂</a:t>
            </a:r>
          </a:p>
          <a:p>
            <a:pPr lvl="0" eaLnBrk="1" hangingPunct="1"/>
            <a:r>
              <a:rPr lang="zh-CN" altLang="en-US" sz="1000" dirty="0"/>
              <a:t> </a:t>
            </a:r>
          </a:p>
          <a:p>
            <a:pPr lvl="0" eaLnBrk="1" hangingPunct="1"/>
            <a:r>
              <a:rPr lang="zh-CN" altLang="en-US" sz="1000" dirty="0"/>
              <a:t>在华盛顿的国家大草坪西端，碧波如染的波托马克河东岸上，有一座用通体洁白的花岗岩和大理石建造的古希腊神殿式纪念堂。它是为纪念美国第</a:t>
            </a:r>
            <a:r>
              <a:rPr lang="en-US" altLang="zh-CN" sz="1000" dirty="0"/>
              <a:t>16</a:t>
            </a:r>
            <a:r>
              <a:rPr lang="zh-CN" altLang="en-US" sz="1000" dirty="0"/>
              <a:t>任总统阿伯拉罕</a:t>
            </a:r>
            <a:r>
              <a:rPr lang="en-US" altLang="zh-CN" sz="1000" dirty="0"/>
              <a:t>·</a:t>
            </a:r>
            <a:r>
              <a:rPr lang="zh-CN" altLang="en-US" sz="1000" dirty="0"/>
              <a:t>林肯而建造的，与东端的国会大厦遥遥，林肯是美国历史上最伟大的总统之一。</a:t>
            </a:r>
          </a:p>
          <a:p>
            <a:pPr lvl="0" eaLnBrk="1" hangingPunct="1"/>
            <a:endParaRPr lang="zh-CN" altLang="en-US" sz="1000" dirty="0"/>
          </a:p>
          <a:p>
            <a:pPr lvl="0" eaLnBrk="1" hangingPunct="1"/>
            <a:r>
              <a:rPr lang="zh-CN" altLang="en-US" sz="1000" dirty="0"/>
              <a:t>长方形的纪念堂矗立在一块相对独立、直径约</a:t>
            </a:r>
            <a:r>
              <a:rPr lang="en-US" altLang="zh-CN" sz="1000" dirty="0"/>
              <a:t>400</a:t>
            </a:r>
            <a:r>
              <a:rPr lang="zh-CN" altLang="en-US" sz="1000" dirty="0"/>
              <a:t>米的草坪中间，地表以上是将近</a:t>
            </a:r>
            <a:r>
              <a:rPr lang="en-US" altLang="zh-CN" sz="1000" dirty="0"/>
              <a:t>5</a:t>
            </a:r>
            <a:r>
              <a:rPr lang="zh-CN" altLang="en-US" sz="1000" dirty="0"/>
              <a:t>米高的花岗岩基石。建造在石台上的纪念堂高约</a:t>
            </a:r>
            <a:r>
              <a:rPr lang="en-US" altLang="zh-CN" sz="1000" dirty="0"/>
              <a:t>18.3</a:t>
            </a:r>
            <a:r>
              <a:rPr lang="zh-CN" altLang="en-US" sz="1000" dirty="0"/>
              <a:t>米，加上基石，纪念堂有</a:t>
            </a:r>
            <a:r>
              <a:rPr lang="en-US" altLang="zh-CN" sz="1000" dirty="0"/>
              <a:t>23</a:t>
            </a:r>
            <a:r>
              <a:rPr lang="zh-CN" altLang="en-US" sz="1000" dirty="0"/>
              <a:t>米多高。纪念堂柱廊东西宽约</a:t>
            </a:r>
            <a:r>
              <a:rPr lang="en-US" altLang="zh-CN" sz="1000" dirty="0"/>
              <a:t>36</a:t>
            </a:r>
            <a:r>
              <a:rPr lang="zh-CN" altLang="en-US" sz="1000" dirty="0"/>
              <a:t>米，南北长约</a:t>
            </a:r>
            <a:r>
              <a:rPr lang="en-US" altLang="zh-CN" sz="1000" dirty="0"/>
              <a:t>57</a:t>
            </a:r>
            <a:r>
              <a:rPr lang="zh-CN" altLang="en-US" sz="1000" dirty="0"/>
              <a:t>米，是一个长方形建筑。纪念堂东门外，宽阔的石阶层层递进，将数不尽的游人引入圣洁的纪念堂。林肯纪念堂外廊四周共有</a:t>
            </a:r>
            <a:r>
              <a:rPr lang="en-US" altLang="zh-CN" sz="1000" dirty="0"/>
              <a:t>36</a:t>
            </a:r>
            <a:r>
              <a:rPr lang="zh-CN" altLang="en-US" sz="1000" dirty="0"/>
              <a:t>根石柱，柱高</a:t>
            </a:r>
            <a:r>
              <a:rPr lang="en-US" altLang="zh-CN" sz="1000" dirty="0"/>
              <a:t>13.4</a:t>
            </a:r>
            <a:r>
              <a:rPr lang="zh-CN" altLang="en-US" sz="1000" dirty="0"/>
              <a:t>米，底部直径</a:t>
            </a:r>
            <a:r>
              <a:rPr lang="en-US" altLang="zh-CN" sz="1000" dirty="0"/>
              <a:t>2.26</a:t>
            </a:r>
            <a:r>
              <a:rPr lang="zh-CN" altLang="en-US" sz="1000" dirty="0"/>
              <a:t>米。高大厚重的外廊石柱颇有希腊巴台农神庙的风格，象征着林肯在世时美国的</a:t>
            </a:r>
            <a:r>
              <a:rPr lang="en-US" altLang="zh-CN" sz="1000" dirty="0"/>
              <a:t>36</a:t>
            </a:r>
            <a:r>
              <a:rPr lang="zh-CN" altLang="en-US" sz="1000" dirty="0"/>
              <a:t>个州。纪念堂顶部护墙上有</a:t>
            </a:r>
            <a:r>
              <a:rPr lang="en-US" altLang="zh-CN" sz="1000" dirty="0"/>
              <a:t>48</a:t>
            </a:r>
            <a:r>
              <a:rPr lang="zh-CN" altLang="en-US" sz="1000" dirty="0"/>
              <a:t>朵下垂的花饰，代表纪念堂落成时美国的</a:t>
            </a:r>
            <a:r>
              <a:rPr lang="en-US" altLang="zh-CN" sz="1000" dirty="0"/>
              <a:t>48</a:t>
            </a:r>
            <a:r>
              <a:rPr lang="zh-CN" altLang="en-US" sz="1000" dirty="0"/>
              <a:t>个州。廊柱上端护栏上刻着</a:t>
            </a:r>
            <a:r>
              <a:rPr lang="en-US" altLang="zh-CN" sz="1000" dirty="0"/>
              <a:t>48</a:t>
            </a:r>
            <a:r>
              <a:rPr lang="zh-CN" altLang="en-US" sz="1000" dirty="0"/>
              <a:t>个州的名字。</a:t>
            </a:r>
          </a:p>
          <a:p>
            <a:pPr lvl="0" eaLnBrk="1" hangingPunct="1"/>
            <a:endParaRPr lang="zh-CN" altLang="en-US" sz="1000" dirty="0"/>
          </a:p>
          <a:p>
            <a:pPr lvl="0" eaLnBrk="1" hangingPunct="1"/>
            <a:r>
              <a:rPr lang="zh-CN" altLang="en-US" sz="1000" dirty="0"/>
              <a:t>走进纪念堂，迎面是洁白、庄严的林肯坐像，展堂南北两边石壁上铭刻着林肯的两篇著名演说，南墙上的是</a:t>
            </a:r>
            <a:r>
              <a:rPr lang="en-US" altLang="zh-CN" sz="1000" dirty="0"/>
              <a:t>《</a:t>
            </a:r>
            <a:r>
              <a:rPr lang="zh-CN" altLang="en-US" sz="1000" dirty="0"/>
              <a:t>自由的新生──葛底斯堡演说</a:t>
            </a:r>
            <a:r>
              <a:rPr lang="en-US" altLang="zh-CN" sz="1000" dirty="0"/>
              <a:t>》</a:t>
            </a:r>
            <a:r>
              <a:rPr lang="zh-CN" altLang="en-US" sz="1000" dirty="0"/>
              <a:t>全文。纪念堂北墙上则是林肯</a:t>
            </a:r>
            <a:r>
              <a:rPr lang="en-US" altLang="zh-CN" sz="1000" dirty="0"/>
              <a:t>1865</a:t>
            </a:r>
            <a:r>
              <a:rPr lang="zh-CN" altLang="en-US" sz="1000" dirty="0"/>
              <a:t>年第二次总统就职演说词，全文稍长一些。第二次就职演说气势磅礴，充满情感。</a:t>
            </a:r>
          </a:p>
          <a:p>
            <a:pPr lvl="0" eaLnBrk="1" hangingPunct="1"/>
            <a:endParaRPr lang="zh-CN" altLang="en-US" sz="1000" dirty="0"/>
          </a:p>
          <a:p>
            <a:pPr lvl="0" eaLnBrk="1" hangingPunct="1"/>
            <a:r>
              <a:rPr lang="zh-CN" altLang="en-US" sz="1000" dirty="0"/>
              <a:t> </a:t>
            </a:r>
          </a:p>
          <a:p>
            <a:pPr lvl="0" eaLnBrk="1" hangingPunct="1"/>
            <a:endParaRPr lang="en-US" altLang="zh-CN" sz="10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reeform 7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914400"/>
              </a:cxn>
              <a:cxn ang="0">
                <a:pos x="0" y="0"/>
              </a:cxn>
              <a:cxn ang="0">
                <a:pos x="7924800" y="0"/>
              </a:cxn>
            </a:cxnLst>
            <a:rect l="0" t="0" r="0" b="0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" name="Line 8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 fontAlgn="base"/>
            <a:r>
              <a:rPr lang="zh-CN" altLang="en-US" strike="noStrike" noProof="0" smtClean="0"/>
              <a:t>单击此处编辑母版标题样式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pPr lvl="0" fontAlgn="base"/>
            <a:r>
              <a:rPr lang="zh-CN" altLang="en-US" strike="noStrike" noProof="0" smtClean="0"/>
              <a:t>单击此处编辑母版副标题样式</a:t>
            </a:r>
          </a:p>
        </p:txBody>
      </p:sp>
      <p:sp>
        <p:nvSpPr>
          <p:cNvPr id="11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3416E91-A653-4727-8907-BC428681BC2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325120"/>
            <a:r>
              <a:rPr lang="zh-CN" altLang="en-US" dirty="0"/>
              <a:t>第二级</a:t>
            </a:r>
          </a:p>
          <a:p>
            <a:pPr lvl="2" indent="-350520"/>
            <a:r>
              <a:rPr lang="zh-CN" altLang="en-US" dirty="0"/>
              <a:t>第三级</a:t>
            </a:r>
          </a:p>
          <a:p>
            <a:pPr lvl="3" indent="-315595"/>
            <a:r>
              <a:rPr lang="zh-CN" altLang="en-US" dirty="0"/>
              <a:t>第四级</a:t>
            </a:r>
          </a:p>
          <a:p>
            <a:pPr lvl="4" indent="-339725"/>
            <a:r>
              <a:rPr lang="zh-CN" altLang="en-US" dirty="0"/>
              <a:t>第五级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+mj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>
              <a:defRPr sz="1200">
                <a:latin typeface="+mj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+mj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ADC55-0471-4523-8B87-9C93663460EB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Freeform 7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609600"/>
              </a:cxn>
              <a:cxn ang="0">
                <a:pos x="0" y="0"/>
              </a:cxn>
              <a:cxn ang="0">
                <a:pos x="8229600" y="0"/>
              </a:cxn>
            </a:cxnLst>
            <a:rect l="0" t="0" r="0" b="0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2" name="Line 8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blinds dir="vert"/>
  </p:transition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755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350" indent="-351155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39850" indent="-31623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814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2051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C8E23E-FBAC-4E30-AC32-688A9320788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blinds dir="vert"/>
  </p:transition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xinsrc_29201043009352655482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000" y="1828800"/>
            <a:ext cx="2667000" cy="3733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6259" name="Picture 3" descr="xinsrc_262010430104750075174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28035" y="1828800"/>
            <a:ext cx="2590800" cy="3733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6260" name="Picture 4" descr="xinsrc_432010430103037564302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72200" y="1828800"/>
            <a:ext cx="2590800" cy="373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61" name="Text Box 5"/>
          <p:cNvSpPr txBox="1"/>
          <p:nvPr/>
        </p:nvSpPr>
        <p:spPr>
          <a:xfrm>
            <a:off x="838200" y="5715000"/>
            <a:ext cx="1600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隶书" pitchFamily="49" charset="-122"/>
              </a:rPr>
              <a:t>华盛顿</a:t>
            </a:r>
          </a:p>
        </p:txBody>
      </p:sp>
      <p:sp>
        <p:nvSpPr>
          <p:cNvPr id="96262" name="Text Box 6"/>
          <p:cNvSpPr txBox="1"/>
          <p:nvPr/>
        </p:nvSpPr>
        <p:spPr>
          <a:xfrm>
            <a:off x="6629400" y="5715000"/>
            <a:ext cx="1981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隶书" pitchFamily="49" charset="-122"/>
              </a:rPr>
              <a:t>林       肯</a:t>
            </a:r>
          </a:p>
        </p:txBody>
      </p:sp>
      <p:sp>
        <p:nvSpPr>
          <p:cNvPr id="96263" name="Text Box 7"/>
          <p:cNvSpPr txBox="1"/>
          <p:nvPr/>
        </p:nvSpPr>
        <p:spPr>
          <a:xfrm>
            <a:off x="3962400" y="5715000"/>
            <a:ext cx="1752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隶书" pitchFamily="49" charset="-122"/>
              </a:rPr>
              <a:t>罗斯福</a:t>
            </a:r>
          </a:p>
        </p:txBody>
      </p:sp>
      <p:sp>
        <p:nvSpPr>
          <p:cNvPr id="5127" name="Text Box 8"/>
          <p:cNvSpPr txBox="1"/>
          <p:nvPr/>
        </p:nvSpPr>
        <p:spPr>
          <a:xfrm>
            <a:off x="2514600" y="228600"/>
            <a:ext cx="6378575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itchFamily="2" charset="-122"/>
              </a:rPr>
              <a:t>你知道美国人民心目中最尊敬的总统有哪几位吗？</a:t>
            </a:r>
          </a:p>
        </p:txBody>
      </p:sp>
      <p:pic>
        <p:nvPicPr>
          <p:cNvPr id="5128" name="Picture 9" descr="flag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8600" y="152400"/>
            <a:ext cx="2133600" cy="1219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/>
      <p:bldP spid="96262" grpId="0"/>
      <p:bldP spid="962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62" name="Group 2"/>
          <p:cNvGrpSpPr/>
          <p:nvPr/>
        </p:nvGrpSpPr>
        <p:grpSpPr>
          <a:xfrm>
            <a:off x="250825" y="188913"/>
            <a:ext cx="8532813" cy="6858000"/>
            <a:chOff x="0" y="0"/>
            <a:chExt cx="5375" cy="4320"/>
          </a:xfrm>
        </p:grpSpPr>
        <p:sp>
          <p:nvSpPr>
            <p:cNvPr id="143363" name="Text Box 3"/>
            <p:cNvSpPr txBox="1">
              <a:spLocks noChangeArrowheads="1"/>
            </p:cNvSpPr>
            <p:nvPr/>
          </p:nvSpPr>
          <p:spPr bwMode="auto">
            <a:xfrm>
              <a:off x="2018" y="2540"/>
              <a:ext cx="3357" cy="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R="0" algn="ctr" defTabSz="914400">
                <a:buClrTx/>
                <a:buSzTx/>
                <a:buFontTx/>
                <a:buNone/>
                <a:defRPr/>
              </a:pPr>
              <a:endParaRPr kumimoji="1" lang="en-US" altLang="zh-CN" sz="32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  <a:sym typeface="+mn-ea"/>
              </a:endParaRPr>
            </a:p>
            <a:p>
              <a:pPr marR="0" algn="ctr" defTabSz="914400">
                <a:buClrTx/>
                <a:buSzTx/>
                <a:buFontTx/>
                <a:buNone/>
                <a:defRPr/>
              </a:pPr>
              <a:r>
                <a:rPr kumimoji="1" lang="en-US" altLang="zh-CN" sz="3200" b="1" kern="1200" cap="none" spc="0" normalizeH="0" baseline="0" noProof="0" smtClean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  <a:sym typeface="+mn-ea"/>
                </a:rPr>
                <a:t>The	American Civil War</a:t>
              </a:r>
              <a:r>
                <a:rPr kumimoji="1" lang="en-US" altLang="zh-CN" sz="32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cs"/>
                  <a:sym typeface="+mn-ea"/>
                </a:rPr>
                <a:t> </a:t>
              </a:r>
            </a:p>
            <a:p>
              <a:pPr marR="0" algn="ctr" defTabSz="914400">
                <a:buClrTx/>
                <a:buSzTx/>
                <a:buFontTx/>
                <a:buNone/>
                <a:defRPr/>
              </a:pPr>
              <a:r>
                <a:rPr kumimoji="1" lang="en-US" altLang="zh-CN" sz="32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_GB2312" pitchFamily="49" charset="-122"/>
                  <a:cs typeface="+mn-cs"/>
                  <a:sym typeface="+mn-ea"/>
                </a:rPr>
                <a:t> </a:t>
              </a:r>
              <a:endParaRPr kumimoji="1" lang="en-US" altLang="zh-CN" sz="3200" b="1" kern="1200" cap="none" spc="0" normalizeH="0" baseline="0" noProof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itchFamily="49" charset="-122"/>
                <a:cs typeface="+mn-cs"/>
                <a:sym typeface="+mn-ea"/>
              </a:endParaRPr>
            </a:p>
          </p:txBody>
        </p:sp>
        <p:sp>
          <p:nvSpPr>
            <p:cNvPr id="6147" name="WordArt 4"/>
            <p:cNvSpPr>
              <a:spLocks noTextEdit="1"/>
            </p:cNvSpPr>
            <p:nvPr/>
          </p:nvSpPr>
          <p:spPr>
            <a:xfrm>
              <a:off x="1474" y="935"/>
              <a:ext cx="3765" cy="1945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normAutofit/>
              <a:scene3d>
                <a:camera prst="legacyPerspectiveFront">
                  <a:rot lat="20520000" lon="1080000" rev="0"/>
                </a:camera>
                <a:lightRig rig="legacyFlat3" dir="r"/>
              </a:scene3d>
              <a:sp3d extrusionH="430200" prstMaterial="legacyMatte">
                <a:extrusionClr>
                  <a:srgbClr val="FF6600"/>
                </a:extrusionClr>
              </a:sp3d>
            </a:bodyPr>
            <a:lstStyle/>
            <a:p>
              <a:pPr algn="ctr"/>
              <a:r>
                <a:rPr lang="zh-CN" altLang="en-US" sz="3600" dirty="0" smtClean="0">
                  <a:gradFill rotWithShape="0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  <a:tileRect/>
                  </a:gradFill>
                  <a:latin typeface="宋体" panose="02010600030101010101" pitchFamily="2" charset="-122"/>
                  <a:ea typeface="宋体" panose="02010600030101010101" pitchFamily="2" charset="-122"/>
                </a:rPr>
                <a:t>美国</a:t>
              </a:r>
              <a:r>
                <a:rPr lang="zh-CN" altLang="en-US" sz="3600" dirty="0" smtClean="0">
                  <a:gradFill rotWithShape="0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  <a:tileRect/>
                  </a:gradFill>
                  <a:latin typeface="宋体" panose="02010600030101010101" pitchFamily="2" charset="-122"/>
                </a:rPr>
                <a:t>内战</a:t>
              </a:r>
              <a:endParaRPr lang="zh-CN" altLang="en-US" sz="36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148" name="AutoShape 5"/>
            <p:cNvSpPr/>
            <p:nvPr/>
          </p:nvSpPr>
          <p:spPr>
            <a:xfrm>
              <a:off x="0" y="0"/>
              <a:ext cx="1584" cy="912"/>
            </a:xfrm>
            <a:prstGeom prst="horizontalScroll">
              <a:avLst>
                <a:gd name="adj" fmla="val 12500"/>
              </a:avLst>
            </a:prstGeom>
            <a:solidFill>
              <a:srgbClr val="0066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r>
                <a:rPr lang="zh-CN" altLang="en-US" sz="4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第</a:t>
              </a:r>
              <a:r>
                <a:rPr lang="en-US" altLang="zh-CN" sz="4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zh-CN" altLang="en-US" sz="4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课</a:t>
              </a:r>
            </a:p>
          </p:txBody>
        </p:sp>
        <p:pic>
          <p:nvPicPr>
            <p:cNvPr id="6149" name="Picture 6" descr="林肯坐像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330"/>
              <a:ext cx="1405" cy="199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美国的领土扩张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113" y="946150"/>
            <a:ext cx="7200900" cy="5089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" name="Text Box 3"/>
          <p:cNvSpPr txBox="1"/>
          <p:nvPr/>
        </p:nvSpPr>
        <p:spPr>
          <a:xfrm>
            <a:off x="971550" y="2852738"/>
            <a:ext cx="525621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171" name="Text Box 4"/>
          <p:cNvSpPr txBox="1"/>
          <p:nvPr/>
        </p:nvSpPr>
        <p:spPr>
          <a:xfrm>
            <a:off x="1258888" y="3213100"/>
            <a:ext cx="583406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5364163" y="2349500"/>
            <a:ext cx="2952750" cy="1066800"/>
            <a:chOff x="3424" y="1389"/>
            <a:chExt cx="1860" cy="672"/>
          </a:xfrm>
        </p:grpSpPr>
        <p:sp>
          <p:nvSpPr>
            <p:cNvPr id="7173" name="Line 6"/>
            <p:cNvSpPr/>
            <p:nvPr/>
          </p:nvSpPr>
          <p:spPr>
            <a:xfrm flipH="1">
              <a:off x="3424" y="1752"/>
              <a:ext cx="1860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7174" name="Text Box 7"/>
            <p:cNvSpPr txBox="1"/>
            <p:nvPr/>
          </p:nvSpPr>
          <p:spPr>
            <a:xfrm>
              <a:off x="3651" y="1389"/>
              <a:ext cx="13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自东向西</a:t>
              </a:r>
            </a:p>
            <a:p>
              <a:r>
                <a:rPr lang="zh-CN" altLang="en-US" sz="32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购买与侵占</a:t>
              </a:r>
            </a:p>
          </p:txBody>
        </p:sp>
      </p:grpSp>
      <p:sp>
        <p:nvSpPr>
          <p:cNvPr id="319496" name="Line 8"/>
          <p:cNvSpPr/>
          <p:nvPr/>
        </p:nvSpPr>
        <p:spPr>
          <a:xfrm flipH="1">
            <a:off x="1835150" y="1412875"/>
            <a:ext cx="936625" cy="0"/>
          </a:xfrm>
          <a:prstGeom prst="line">
            <a:avLst/>
          </a:prstGeom>
          <a:ln w="889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19497" name="Line 9"/>
          <p:cNvSpPr/>
          <p:nvPr/>
        </p:nvSpPr>
        <p:spPr>
          <a:xfrm flipH="1">
            <a:off x="3635375" y="1916113"/>
            <a:ext cx="936625" cy="0"/>
          </a:xfrm>
          <a:prstGeom prst="line">
            <a:avLst/>
          </a:prstGeom>
          <a:ln w="889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19499" name="Line 11"/>
          <p:cNvSpPr/>
          <p:nvPr/>
        </p:nvSpPr>
        <p:spPr>
          <a:xfrm flipH="1">
            <a:off x="2987675" y="3068638"/>
            <a:ext cx="936625" cy="0"/>
          </a:xfrm>
          <a:prstGeom prst="line">
            <a:avLst/>
          </a:prstGeom>
          <a:ln w="889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7178" name="Text Box 12"/>
          <p:cNvSpPr txBox="1"/>
          <p:nvPr/>
        </p:nvSpPr>
        <p:spPr>
          <a:xfrm>
            <a:off x="468630" y="201930"/>
            <a:ext cx="34550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美国的领土扩张</a:t>
            </a:r>
          </a:p>
        </p:txBody>
      </p:sp>
      <p:grpSp>
        <p:nvGrpSpPr>
          <p:cNvPr id="3" name="Group 16"/>
          <p:cNvGrpSpPr/>
          <p:nvPr/>
        </p:nvGrpSpPr>
        <p:grpSpPr>
          <a:xfrm>
            <a:off x="1619250" y="1628775"/>
            <a:ext cx="1331913" cy="1443038"/>
            <a:chOff x="1020" y="1026"/>
            <a:chExt cx="839" cy="909"/>
          </a:xfrm>
        </p:grpSpPr>
        <p:sp>
          <p:nvSpPr>
            <p:cNvPr id="7180" name="Text Box 13"/>
            <p:cNvSpPr txBox="1"/>
            <p:nvPr/>
          </p:nvSpPr>
          <p:spPr>
            <a:xfrm>
              <a:off x="1020" y="1026"/>
              <a:ext cx="74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北方</a:t>
              </a:r>
            </a:p>
          </p:txBody>
        </p:sp>
        <p:sp>
          <p:nvSpPr>
            <p:cNvPr id="7181" name="Text Box 14"/>
            <p:cNvSpPr txBox="1"/>
            <p:nvPr/>
          </p:nvSpPr>
          <p:spPr>
            <a:xfrm>
              <a:off x="1066" y="1570"/>
              <a:ext cx="79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南方</a:t>
              </a:r>
            </a:p>
          </p:txBody>
        </p:sp>
      </p:grpSp>
      <p:sp>
        <p:nvSpPr>
          <p:cNvPr id="4" name="Line 8"/>
          <p:cNvSpPr/>
          <p:nvPr/>
        </p:nvSpPr>
        <p:spPr>
          <a:xfrm flipH="1">
            <a:off x="2051050" y="2638425"/>
            <a:ext cx="936625" cy="0"/>
          </a:xfrm>
          <a:prstGeom prst="line">
            <a:avLst/>
          </a:prstGeom>
          <a:ln w="889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9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9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9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9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9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9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938" name="Group 2"/>
          <p:cNvGrpSpPr/>
          <p:nvPr/>
        </p:nvGrpSpPr>
        <p:grpSpPr>
          <a:xfrm>
            <a:off x="2484438" y="3141663"/>
            <a:ext cx="4114800" cy="2211387"/>
            <a:chOff x="1680" y="1871"/>
            <a:chExt cx="2160" cy="1393"/>
          </a:xfrm>
        </p:grpSpPr>
        <p:sp>
          <p:nvSpPr>
            <p:cNvPr id="8194" name="Oval 3"/>
            <p:cNvSpPr/>
            <p:nvPr/>
          </p:nvSpPr>
          <p:spPr>
            <a:xfrm>
              <a:off x="1680" y="1872"/>
              <a:ext cx="2160" cy="1392"/>
            </a:xfrm>
            <a:prstGeom prst="ellipse">
              <a:avLst/>
            </a:prstGeom>
            <a:solidFill>
              <a:srgbClr val="CCFFFF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5" name="Arc 4"/>
            <p:cNvSpPr/>
            <p:nvPr/>
          </p:nvSpPr>
          <p:spPr>
            <a:xfrm rot="5930">
              <a:off x="2016" y="1871"/>
              <a:ext cx="1538" cy="288"/>
            </a:xfrm>
            <a:custGeom>
              <a:avLst/>
              <a:gdLst/>
              <a:ahLst/>
              <a:cxnLst>
                <a:cxn ang="0">
                  <a:pos x="0" y="178"/>
                </a:cxn>
                <a:cxn ang="0">
                  <a:pos x="1538" y="227"/>
                </a:cxn>
                <a:cxn ang="0">
                  <a:pos x="748" y="288"/>
                </a:cxn>
              </a:cxnLst>
              <a:rect l="0" t="0" r="0" b="0"/>
              <a:pathLst>
                <a:path w="41087" h="21600" fill="none">
                  <a:moveTo>
                    <a:pt x="0" y="13377"/>
                  </a:moveTo>
                  <a:cubicBezTo>
                    <a:pt x="3332" y="5282"/>
                    <a:pt x="11220" y="0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332" y="5282"/>
                    <a:pt x="11220" y="0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lnTo>
                    <a:pt x="0" y="13377"/>
                  </a:lnTo>
                  <a:close/>
                </a:path>
              </a:pathLst>
            </a:custGeom>
            <a:solidFill>
              <a:srgbClr val="CCFFFF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7941" name="Group 5"/>
          <p:cNvGrpSpPr/>
          <p:nvPr/>
        </p:nvGrpSpPr>
        <p:grpSpPr>
          <a:xfrm>
            <a:off x="2514600" y="1676400"/>
            <a:ext cx="3962400" cy="1981200"/>
            <a:chOff x="1632" y="960"/>
            <a:chExt cx="2112" cy="1248"/>
          </a:xfrm>
        </p:grpSpPr>
        <p:sp>
          <p:nvSpPr>
            <p:cNvPr id="8197" name="Oval 6"/>
            <p:cNvSpPr/>
            <p:nvPr/>
          </p:nvSpPr>
          <p:spPr>
            <a:xfrm>
              <a:off x="1632" y="960"/>
              <a:ext cx="2112" cy="1248"/>
            </a:xfrm>
            <a:prstGeom prst="ellipse">
              <a:avLst/>
            </a:prstGeom>
            <a:solidFill>
              <a:srgbClr val="FFFFCC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198" name="Text Box 7"/>
            <p:cNvSpPr txBox="1"/>
            <p:nvPr/>
          </p:nvSpPr>
          <p:spPr>
            <a:xfrm>
              <a:off x="2400" y="1056"/>
              <a:ext cx="624" cy="288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北方</a:t>
              </a:r>
            </a:p>
          </p:txBody>
        </p:sp>
        <p:sp>
          <p:nvSpPr>
            <p:cNvPr id="8199" name="Text Box 8"/>
            <p:cNvSpPr txBox="1"/>
            <p:nvPr/>
          </p:nvSpPr>
          <p:spPr>
            <a:xfrm>
              <a:off x="2064" y="1392"/>
              <a:ext cx="1296" cy="290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资本主义工商业</a:t>
              </a:r>
            </a:p>
          </p:txBody>
        </p:sp>
      </p:grpSp>
      <p:grpSp>
        <p:nvGrpSpPr>
          <p:cNvPr id="167945" name="Group 9"/>
          <p:cNvGrpSpPr/>
          <p:nvPr/>
        </p:nvGrpSpPr>
        <p:grpSpPr>
          <a:xfrm>
            <a:off x="2743200" y="3733800"/>
            <a:ext cx="3429000" cy="917575"/>
            <a:chOff x="1968" y="2256"/>
            <a:chExt cx="1680" cy="578"/>
          </a:xfrm>
        </p:grpSpPr>
        <p:sp>
          <p:nvSpPr>
            <p:cNvPr id="8201" name="Text Box 10"/>
            <p:cNvSpPr txBox="1"/>
            <p:nvPr/>
          </p:nvSpPr>
          <p:spPr>
            <a:xfrm>
              <a:off x="2496" y="2256"/>
              <a:ext cx="5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</a:t>
              </a:r>
              <a:r>
                <a:rPr lang="zh-CN" altLang="en-US" sz="24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南方</a:t>
              </a:r>
            </a:p>
          </p:txBody>
        </p:sp>
        <p:sp>
          <p:nvSpPr>
            <p:cNvPr id="8202" name="Text Box 11"/>
            <p:cNvSpPr txBox="1"/>
            <p:nvPr/>
          </p:nvSpPr>
          <p:spPr>
            <a:xfrm>
              <a:off x="1968" y="2544"/>
              <a:ext cx="1680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chemeClr val="bg2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      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奴隶制种植园经济</a:t>
              </a:r>
            </a:p>
          </p:txBody>
        </p:sp>
      </p:grpSp>
      <p:grpSp>
        <p:nvGrpSpPr>
          <p:cNvPr id="167948" name="Group 12"/>
          <p:cNvGrpSpPr/>
          <p:nvPr/>
        </p:nvGrpSpPr>
        <p:grpSpPr>
          <a:xfrm>
            <a:off x="1371600" y="4953000"/>
            <a:ext cx="1600200" cy="1279525"/>
            <a:chOff x="1056" y="3120"/>
            <a:chExt cx="1008" cy="806"/>
          </a:xfrm>
        </p:grpSpPr>
        <p:sp>
          <p:nvSpPr>
            <p:cNvPr id="8204" name="Text Box 13"/>
            <p:cNvSpPr txBox="1"/>
            <p:nvPr/>
          </p:nvSpPr>
          <p:spPr>
            <a:xfrm>
              <a:off x="1056" y="3408"/>
              <a:ext cx="1008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输出棉花、工业原料</a:t>
              </a:r>
            </a:p>
          </p:txBody>
        </p:sp>
        <p:sp>
          <p:nvSpPr>
            <p:cNvPr id="8205" name="Line 14"/>
            <p:cNvSpPr/>
            <p:nvPr/>
          </p:nvSpPr>
          <p:spPr>
            <a:xfrm flipH="1">
              <a:off x="1632" y="3120"/>
              <a:ext cx="432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67951" name="Group 15"/>
          <p:cNvGrpSpPr/>
          <p:nvPr/>
        </p:nvGrpSpPr>
        <p:grpSpPr>
          <a:xfrm>
            <a:off x="838200" y="1295400"/>
            <a:ext cx="2133600" cy="914400"/>
            <a:chOff x="816" y="816"/>
            <a:chExt cx="1008" cy="576"/>
          </a:xfrm>
        </p:grpSpPr>
        <p:sp>
          <p:nvSpPr>
            <p:cNvPr id="8207" name="Text Box 16"/>
            <p:cNvSpPr txBox="1"/>
            <p:nvPr/>
          </p:nvSpPr>
          <p:spPr>
            <a:xfrm>
              <a:off x="816" y="816"/>
              <a:ext cx="10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缺工业原料</a:t>
              </a:r>
            </a:p>
          </p:txBody>
        </p:sp>
        <p:sp>
          <p:nvSpPr>
            <p:cNvPr id="8208" name="Line 17"/>
            <p:cNvSpPr/>
            <p:nvPr/>
          </p:nvSpPr>
          <p:spPr>
            <a:xfrm>
              <a:off x="1392" y="1056"/>
              <a:ext cx="28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67957" name="Group 21"/>
          <p:cNvGrpSpPr/>
          <p:nvPr/>
        </p:nvGrpSpPr>
        <p:grpSpPr>
          <a:xfrm>
            <a:off x="2987675" y="836613"/>
            <a:ext cx="3024188" cy="914400"/>
            <a:chOff x="2256" y="384"/>
            <a:chExt cx="960" cy="576"/>
          </a:xfrm>
        </p:grpSpPr>
        <p:sp>
          <p:nvSpPr>
            <p:cNvPr id="8210" name="Text Box 22"/>
            <p:cNvSpPr txBox="1"/>
            <p:nvPr/>
          </p:nvSpPr>
          <p:spPr>
            <a:xfrm>
              <a:off x="2256" y="384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         </a:t>
              </a: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缺销售市场</a:t>
              </a:r>
            </a:p>
          </p:txBody>
        </p:sp>
        <p:sp>
          <p:nvSpPr>
            <p:cNvPr id="8211" name="Line 23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67960" name="Group 24"/>
          <p:cNvGrpSpPr/>
          <p:nvPr/>
        </p:nvGrpSpPr>
        <p:grpSpPr>
          <a:xfrm>
            <a:off x="6553200" y="4572000"/>
            <a:ext cx="2438400" cy="1219200"/>
            <a:chOff x="3600" y="3024"/>
            <a:chExt cx="1440" cy="768"/>
          </a:xfrm>
        </p:grpSpPr>
        <p:sp>
          <p:nvSpPr>
            <p:cNvPr id="8213" name="Text Box 25"/>
            <p:cNvSpPr txBox="1"/>
            <p:nvPr/>
          </p:nvSpPr>
          <p:spPr>
            <a:xfrm>
              <a:off x="3600" y="3504"/>
              <a:ext cx="14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占有大量劳动力</a:t>
              </a:r>
            </a:p>
          </p:txBody>
        </p:sp>
        <p:sp>
          <p:nvSpPr>
            <p:cNvPr id="8214" name="Line 26"/>
            <p:cNvSpPr/>
            <p:nvPr/>
          </p:nvSpPr>
          <p:spPr>
            <a:xfrm>
              <a:off x="3600" y="3024"/>
              <a:ext cx="336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67963" name="Group 27"/>
          <p:cNvGrpSpPr/>
          <p:nvPr/>
        </p:nvGrpSpPr>
        <p:grpSpPr>
          <a:xfrm>
            <a:off x="6096000" y="1143000"/>
            <a:ext cx="2438400" cy="838200"/>
            <a:chOff x="3696" y="816"/>
            <a:chExt cx="1392" cy="528"/>
          </a:xfrm>
        </p:grpSpPr>
        <p:sp>
          <p:nvSpPr>
            <p:cNvPr id="8216" name="Text Box 28"/>
            <p:cNvSpPr txBox="1"/>
            <p:nvPr/>
          </p:nvSpPr>
          <p:spPr>
            <a:xfrm>
              <a:off x="3744" y="816"/>
              <a:ext cx="13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缺自由劳动力</a:t>
              </a:r>
            </a:p>
          </p:txBody>
        </p:sp>
        <p:sp>
          <p:nvSpPr>
            <p:cNvPr id="8217" name="Line 29"/>
            <p:cNvSpPr/>
            <p:nvPr/>
          </p:nvSpPr>
          <p:spPr>
            <a:xfrm flipV="1">
              <a:off x="3696" y="1056"/>
              <a:ext cx="384" cy="2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67966" name="Group 30"/>
          <p:cNvGrpSpPr/>
          <p:nvPr/>
        </p:nvGrpSpPr>
        <p:grpSpPr>
          <a:xfrm>
            <a:off x="5219700" y="2971800"/>
            <a:ext cx="2037715" cy="460375"/>
            <a:chOff x="2976" y="1728"/>
            <a:chExt cx="1488" cy="290"/>
          </a:xfrm>
        </p:grpSpPr>
        <p:sp>
          <p:nvSpPr>
            <p:cNvPr id="8219" name="Line 31"/>
            <p:cNvSpPr/>
            <p:nvPr/>
          </p:nvSpPr>
          <p:spPr>
            <a:xfrm>
              <a:off x="2976" y="2016"/>
              <a:ext cx="14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220" name="Text Box 32"/>
            <p:cNvSpPr txBox="1"/>
            <p:nvPr/>
          </p:nvSpPr>
          <p:spPr>
            <a:xfrm>
              <a:off x="3744" y="1728"/>
              <a:ext cx="720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结果</a:t>
              </a:r>
            </a:p>
          </p:txBody>
        </p:sp>
      </p:grpSp>
      <p:grpSp>
        <p:nvGrpSpPr>
          <p:cNvPr id="167969" name="Group 33"/>
          <p:cNvGrpSpPr/>
          <p:nvPr/>
        </p:nvGrpSpPr>
        <p:grpSpPr>
          <a:xfrm>
            <a:off x="7086600" y="2667000"/>
            <a:ext cx="1981200" cy="1524000"/>
            <a:chOff x="4464" y="1680"/>
            <a:chExt cx="1248" cy="960"/>
          </a:xfrm>
        </p:grpSpPr>
        <p:sp>
          <p:nvSpPr>
            <p:cNvPr id="8222" name="AutoShape 34"/>
            <p:cNvSpPr/>
            <p:nvPr/>
          </p:nvSpPr>
          <p:spPr>
            <a:xfrm>
              <a:off x="4464" y="1680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23" name="Text Box 35"/>
            <p:cNvSpPr txBox="1"/>
            <p:nvPr/>
          </p:nvSpPr>
          <p:spPr>
            <a:xfrm>
              <a:off x="4656" y="1920"/>
              <a:ext cx="86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内战</a:t>
              </a:r>
            </a:p>
          </p:txBody>
        </p:sp>
      </p:grpSp>
      <p:sp>
        <p:nvSpPr>
          <p:cNvPr id="167972" name="Text Box 36"/>
          <p:cNvSpPr txBox="1"/>
          <p:nvPr/>
        </p:nvSpPr>
        <p:spPr>
          <a:xfrm>
            <a:off x="4114800" y="3124200"/>
            <a:ext cx="990600" cy="519113"/>
          </a:xfrm>
          <a:prstGeom prst="rect">
            <a:avLst/>
          </a:prstGeom>
          <a:gradFill rotWithShape="1">
            <a:gsLst>
              <a:gs pos="0">
                <a:srgbClr val="E30000"/>
              </a:gs>
              <a:gs pos="100000">
                <a:srgbClr val="760303"/>
              </a:gs>
            </a:gsLst>
            <a:lin ang="5400000"/>
            <a:tileRect/>
          </a:gra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矛盾</a:t>
            </a:r>
          </a:p>
        </p:txBody>
      </p:sp>
      <p:grpSp>
        <p:nvGrpSpPr>
          <p:cNvPr id="167973" name="Group 37"/>
          <p:cNvGrpSpPr/>
          <p:nvPr/>
        </p:nvGrpSpPr>
        <p:grpSpPr>
          <a:xfrm>
            <a:off x="539750" y="2924175"/>
            <a:ext cx="3124200" cy="1506538"/>
            <a:chOff x="432" y="1776"/>
            <a:chExt cx="1968" cy="949"/>
          </a:xfrm>
        </p:grpSpPr>
        <p:sp>
          <p:nvSpPr>
            <p:cNvPr id="8226" name="Text Box 38"/>
            <p:cNvSpPr txBox="1"/>
            <p:nvPr/>
          </p:nvSpPr>
          <p:spPr>
            <a:xfrm>
              <a:off x="432" y="1776"/>
              <a:ext cx="1056" cy="949"/>
            </a:xfrm>
            <a:prstGeom prst="rect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奴隶制的废存问题</a:t>
              </a:r>
            </a:p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   （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焦点</a:t>
              </a: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）</a:t>
              </a:r>
            </a:p>
          </p:txBody>
        </p:sp>
        <p:sp>
          <p:nvSpPr>
            <p:cNvPr id="8227" name="Line 39"/>
            <p:cNvSpPr/>
            <p:nvPr/>
          </p:nvSpPr>
          <p:spPr>
            <a:xfrm flipV="1">
              <a:off x="1440" y="2064"/>
              <a:ext cx="96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8228" name="Line 40"/>
          <p:cNvSpPr/>
          <p:nvPr/>
        </p:nvSpPr>
        <p:spPr>
          <a:xfrm flipH="1">
            <a:off x="5003800" y="1052513"/>
            <a:ext cx="73025" cy="503237"/>
          </a:xfrm>
          <a:prstGeom prst="line">
            <a:avLst/>
          </a:prstGeom>
          <a:ln w="9525">
            <a:noFill/>
          </a:ln>
        </p:spPr>
      </p:sp>
      <p:sp>
        <p:nvSpPr>
          <p:cNvPr id="8229" name="Line 41"/>
          <p:cNvSpPr/>
          <p:nvPr/>
        </p:nvSpPr>
        <p:spPr>
          <a:xfrm flipV="1">
            <a:off x="5003800" y="1052513"/>
            <a:ext cx="215900" cy="576262"/>
          </a:xfrm>
          <a:prstGeom prst="line">
            <a:avLst/>
          </a:prstGeom>
          <a:ln w="9525">
            <a:noFill/>
          </a:ln>
        </p:spPr>
      </p:sp>
      <p:sp>
        <p:nvSpPr>
          <p:cNvPr id="8230" name="Line 45"/>
          <p:cNvSpPr/>
          <p:nvPr/>
        </p:nvSpPr>
        <p:spPr>
          <a:xfrm>
            <a:off x="5435600" y="5300663"/>
            <a:ext cx="287338" cy="720725"/>
          </a:xfrm>
          <a:prstGeom prst="line">
            <a:avLst/>
          </a:prstGeom>
          <a:ln w="9525">
            <a:noFill/>
          </a:ln>
        </p:spPr>
      </p:sp>
      <p:grpSp>
        <p:nvGrpSpPr>
          <p:cNvPr id="167982" name="Group 46"/>
          <p:cNvGrpSpPr/>
          <p:nvPr/>
        </p:nvGrpSpPr>
        <p:grpSpPr>
          <a:xfrm>
            <a:off x="3348038" y="5229225"/>
            <a:ext cx="3168650" cy="1066800"/>
            <a:chOff x="2400" y="3264"/>
            <a:chExt cx="960" cy="672"/>
          </a:xfrm>
        </p:grpSpPr>
        <p:sp>
          <p:nvSpPr>
            <p:cNvPr id="8232" name="Text Box 47"/>
            <p:cNvSpPr txBox="1"/>
            <p:nvPr/>
          </p:nvSpPr>
          <p:spPr>
            <a:xfrm>
              <a:off x="2400" y="3648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        </a:t>
              </a: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2" charset="-122"/>
                </a:rPr>
                <a:t>输入工业品</a:t>
              </a:r>
            </a:p>
          </p:txBody>
        </p:sp>
        <p:sp>
          <p:nvSpPr>
            <p:cNvPr id="8233" name="Line 48"/>
            <p:cNvSpPr/>
            <p:nvPr/>
          </p:nvSpPr>
          <p:spPr>
            <a:xfrm>
              <a:off x="2832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8234" name="文本框 1"/>
          <p:cNvSpPr txBox="1"/>
          <p:nvPr/>
        </p:nvSpPr>
        <p:spPr>
          <a:xfrm>
            <a:off x="31750" y="130175"/>
            <a:ext cx="4673600" cy="11382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一、南北战争爆发的背景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/>
            </a:r>
            <a:b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/>
            </a:r>
            <a:b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7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67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67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67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67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67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67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67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67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67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67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167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167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67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7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7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3"/>
          <p:cNvSpPr>
            <a:spLocks noGrp="1"/>
          </p:cNvSpPr>
          <p:nvPr>
            <p:ph idx="1"/>
          </p:nvPr>
        </p:nvSpPr>
        <p:spPr>
          <a:xfrm>
            <a:off x="784225" y="3578225"/>
            <a:ext cx="7931150" cy="1219200"/>
          </a:xfrm>
          <a:ln/>
        </p:spPr>
        <p:txBody>
          <a:bodyPr vert="horz" wrap="square" lIns="91440" tIns="45720" rIns="91440" bIns="45720" anchor="t"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、斗争的焦点：</a:t>
            </a:r>
            <a:endParaRPr lang="zh-CN" altLang="en-US" sz="3200" b="1" dirty="0"/>
          </a:p>
          <a:p>
            <a:pPr marL="0" indent="0" eaLnBrk="1" hangingPunct="1">
              <a:lnSpc>
                <a:spcPct val="80000"/>
              </a:lnSpc>
              <a:buNone/>
            </a:pPr>
            <a:endParaRPr lang="zh-CN" altLang="en-US" sz="4000" b="1" dirty="0"/>
          </a:p>
          <a:p>
            <a:pPr marL="0" indent="0" eaLnBrk="1" hangingPunct="1">
              <a:lnSpc>
                <a:spcPct val="80000"/>
              </a:lnSpc>
              <a:buNone/>
            </a:pPr>
            <a:endParaRPr lang="zh-CN" altLang="en-US" sz="4000" b="1" dirty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zh-CN" altLang="en-US" sz="4000" b="1" dirty="0"/>
              <a:t>  </a:t>
            </a:r>
            <a:r>
              <a:rPr lang="en-US" altLang="zh-CN" sz="4000" b="1" dirty="0"/>
              <a:t>1860</a:t>
            </a:r>
            <a:r>
              <a:rPr lang="zh-CN" altLang="en-US" sz="4000" b="1" dirty="0"/>
              <a:t>年</a:t>
            </a:r>
            <a:r>
              <a:rPr lang="en-US" altLang="zh-CN" sz="4000" b="1" dirty="0"/>
              <a:t>11</a:t>
            </a:r>
            <a:r>
              <a:rPr lang="zh-CN" altLang="en-US" sz="4000" b="1" dirty="0"/>
              <a:t>月，林肯当选美国总统</a:t>
            </a:r>
            <a:r>
              <a:rPr lang="zh-CN" altLang="en-US" sz="4000" b="1" dirty="0">
                <a:solidFill>
                  <a:srgbClr val="7030A0"/>
                </a:solidFill>
              </a:rPr>
              <a:t>。</a:t>
            </a:r>
            <a:endParaRPr lang="zh-CN" altLang="en-US" sz="3200" b="1" dirty="0">
              <a:solidFill>
                <a:srgbClr val="7030A0"/>
              </a:solidFill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altLang="zh-CN" sz="3200" b="1" dirty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zh-CN" altLang="en-US" sz="4000" b="1" dirty="0"/>
              <a:t> </a:t>
            </a:r>
            <a:endParaRPr lang="en-US" altLang="zh-CN" sz="4000" b="1" dirty="0"/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zh-CN" altLang="en-US" sz="4000" b="1" dirty="0"/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09638" y="1154113"/>
            <a:ext cx="7200900" cy="2422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、根本原因：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ts val="4625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北方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资本主义工商业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和南方的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奴隶制种植园经济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，两种经济形式水火不容。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08038" y="4213225"/>
            <a:ext cx="8388350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、直接原因：</a:t>
            </a:r>
            <a:endParaRPr lang="zh-CN" altLang="en-US" sz="3600" b="1" dirty="0">
              <a:solidFill>
                <a:srgbClr val="7030A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0" name="文本框 4"/>
          <p:cNvSpPr txBox="1"/>
          <p:nvPr/>
        </p:nvSpPr>
        <p:spPr>
          <a:xfrm>
            <a:off x="31750" y="130175"/>
            <a:ext cx="4673600" cy="11382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一、南北战争爆发的背景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/>
            </a:r>
            <a:b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</a:b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/>
            </a:r>
            <a:b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</a:b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19613" y="3476625"/>
            <a:ext cx="38401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latin typeface="微软雅黑" panose="020B0503020204020204" charset="-122"/>
                <a:ea typeface="微软雅黑" panose="020B0503020204020204" charset="-122"/>
              </a:rPr>
              <a:t>奴隶制的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废</a:t>
            </a:r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存</a:t>
            </a:r>
            <a:r>
              <a:rPr lang="zh-CN" altLang="en-US" sz="3600" b="1" dirty="0">
                <a:latin typeface="微软雅黑" panose="020B0503020204020204" charset="-122"/>
                <a:ea typeface="微软雅黑" panose="020B0503020204020204" charset="-122"/>
              </a:rPr>
              <a:t>问题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92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92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 uiExpand="1" build="p"/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2" descr="林肯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650" y="1773238"/>
            <a:ext cx="2463800" cy="4076700"/>
          </a:xfrm>
          <a:prstGeom prst="rect">
            <a:avLst/>
          </a:prstGeom>
          <a:noFill/>
          <a:ln w="1587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242" name="Text Box 3"/>
          <p:cNvSpPr txBox="1"/>
          <p:nvPr/>
        </p:nvSpPr>
        <p:spPr>
          <a:xfrm>
            <a:off x="188913" y="2133600"/>
            <a:ext cx="854075" cy="29527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4400" b="1" dirty="0">
                <a:latin typeface="隶书" pitchFamily="49" charset="-122"/>
                <a:ea typeface="隶书" pitchFamily="49" charset="-122"/>
              </a:rPr>
              <a:t>林   肯</a:t>
            </a:r>
          </a:p>
        </p:txBody>
      </p:sp>
      <p:sp>
        <p:nvSpPr>
          <p:cNvPr id="10243" name="Rectangle 4"/>
          <p:cNvSpPr/>
          <p:nvPr/>
        </p:nvSpPr>
        <p:spPr>
          <a:xfrm>
            <a:off x="3563938" y="236062"/>
            <a:ext cx="5580062" cy="58159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3600" dirty="0">
                <a:latin typeface="Arial" panose="020B0604020202020204" pitchFamily="34" charset="0"/>
                <a:ea typeface="隶书" pitchFamily="49" charset="-122"/>
              </a:rPr>
              <a:t>    </a:t>
            </a:r>
            <a:r>
              <a:rPr lang="zh-CN" altLang="zh-CN" sz="3600" dirty="0">
                <a:latin typeface="Arial" panose="020B0604020202020204" pitchFamily="34" charset="0"/>
                <a:ea typeface="隶书" pitchFamily="49" charset="-122"/>
              </a:rPr>
              <a:t>美国第16位总统</a:t>
            </a:r>
          </a:p>
          <a:p>
            <a:r>
              <a:rPr lang="zh-CN" altLang="zh-CN" sz="2800" dirty="0">
                <a:latin typeface="Arial" panose="020B0604020202020204" pitchFamily="34" charset="0"/>
                <a:ea typeface="隶书" pitchFamily="49" charset="-122"/>
              </a:rPr>
              <a:t>     (1861.3.4—1865.4.15)</a:t>
            </a:r>
            <a:br>
              <a:rPr lang="zh-CN" altLang="zh-CN" sz="2800" dirty="0">
                <a:latin typeface="Arial" panose="020B0604020202020204" pitchFamily="34" charset="0"/>
                <a:ea typeface="隶书" pitchFamily="49" charset="-122"/>
              </a:rPr>
            </a:br>
            <a:r>
              <a:rPr lang="zh-CN" altLang="zh-CN" sz="2800" dirty="0">
                <a:latin typeface="Arial" panose="020B0604020202020204" pitchFamily="34" charset="0"/>
                <a:ea typeface="隶书" pitchFamily="49" charset="-122"/>
              </a:rPr>
              <a:t>      姓名：亚伯拉罕·林肯</a:t>
            </a:r>
            <a:br>
              <a:rPr lang="zh-CN" altLang="zh-CN" sz="2800" dirty="0">
                <a:latin typeface="Arial" panose="020B0604020202020204" pitchFamily="34" charset="0"/>
                <a:ea typeface="隶书" pitchFamily="49" charset="-122"/>
              </a:rPr>
            </a:br>
            <a:r>
              <a:rPr lang="zh-CN" altLang="zh-CN" sz="2800" dirty="0">
                <a:latin typeface="Arial" panose="020B0604020202020204" pitchFamily="34" charset="0"/>
                <a:ea typeface="隶书" pitchFamily="49" charset="-122"/>
              </a:rPr>
              <a:t>      所属政党：共和党</a:t>
            </a:r>
          </a:p>
          <a:p>
            <a:r>
              <a:rPr lang="zh-CN" altLang="zh-CN" sz="2800" b="1" dirty="0">
                <a:latin typeface="Arial" panose="020B0604020202020204" pitchFamily="34" charset="0"/>
                <a:ea typeface="隶书" pitchFamily="49" charset="-122"/>
              </a:rPr>
              <a:t>       他出生于社会低层，只受过一点儿初级教育，担任公职的经验也很少，终其一生都在面对挫败，八次选举八次都落选，两次经商失败，甚至还精神崩溃过一次,但“他的地位相当于音乐中的贝多芬，诗歌中的但丁，绘画中的拉斐尔和人生哲学中的耶酥”（列夫·托尔斯泰语）。</a:t>
            </a:r>
            <a:r>
              <a:rPr lang="zh-CN" altLang="zh-CN" sz="2800" dirty="0">
                <a:solidFill>
                  <a:srgbClr val="00CC66"/>
                </a:solidFill>
                <a:latin typeface="Arial" panose="020B0604020202020204" pitchFamily="34" charset="0"/>
                <a:ea typeface="隶书" pitchFamily="49" charset="-122"/>
              </a:rPr>
              <a:t> </a:t>
            </a:r>
          </a:p>
        </p:txBody>
      </p:sp>
      <p:pic>
        <p:nvPicPr>
          <p:cNvPr id="10244" name="Picture 5" descr="20yuan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" y="116205"/>
            <a:ext cx="3604895" cy="1657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2"/>
          <p:cNvSpPr txBox="1"/>
          <p:nvPr/>
        </p:nvSpPr>
        <p:spPr>
          <a:xfrm>
            <a:off x="1016000" y="260350"/>
            <a:ext cx="7659688" cy="119062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为什么林肯当选总统成了南北战争的导火线？</a:t>
            </a:r>
          </a:p>
        </p:txBody>
      </p:sp>
      <p:sp>
        <p:nvSpPr>
          <p:cNvPr id="168963" name="Text Box 3"/>
          <p:cNvSpPr txBox="1"/>
          <p:nvPr/>
        </p:nvSpPr>
        <p:spPr>
          <a:xfrm>
            <a:off x="323850" y="1557338"/>
            <a:ext cx="8820150" cy="3749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BFB8D"/>
                </a:solidFill>
                <a:latin typeface="Times New Roman" panose="02020603050405020304" pitchFamily="18" charset="0"/>
                <a:ea typeface="隶书" pitchFamily="49" charset="-122"/>
              </a:rPr>
              <a:t>        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itchFamily="49" charset="-122"/>
              </a:rPr>
              <a:t>林肯作为代表北方资产阶级利益、同情黑人奴隶、反对奴隶制度的共和党人执政，意味着至少在四年内，林肯政府必将行使权力，逐步限制、废除黑人奴隶制，南方种植园主把林肯的当选看做一场灾难。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8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5"/>
          <p:cNvSpPr txBox="1"/>
          <p:nvPr/>
        </p:nvSpPr>
        <p:spPr>
          <a:xfrm>
            <a:off x="323850" y="981075"/>
            <a:ext cx="7704138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、爆发：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1861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年，南方挑起内战；</a:t>
            </a:r>
          </a:p>
          <a:p>
            <a:endParaRPr lang="en-US" altLang="zh-CN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2290" name="Picture 3" descr="要塞被南方夺取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850" y="1844675"/>
            <a:ext cx="8424863" cy="4754563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291" name="Text Box 5"/>
          <p:cNvSpPr txBox="1"/>
          <p:nvPr/>
        </p:nvSpPr>
        <p:spPr>
          <a:xfrm>
            <a:off x="2124393" y="3307398"/>
            <a:ext cx="6624637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南方宣布独立，挑起内战</a:t>
            </a:r>
          </a:p>
        </p:txBody>
      </p:sp>
      <p:sp>
        <p:nvSpPr>
          <p:cNvPr id="12292" name="文本框 1"/>
          <p:cNvSpPr txBox="1"/>
          <p:nvPr/>
        </p:nvSpPr>
        <p:spPr>
          <a:xfrm>
            <a:off x="107950" y="-6350"/>
            <a:ext cx="7056438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二、南北战争的经过：</a:t>
            </a:r>
          </a:p>
        </p:txBody>
      </p:sp>
    </p:spTree>
  </p:cSld>
  <p:clrMapOvr>
    <a:masterClrMapping/>
  </p:clrMapOvr>
  <p:transition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476250"/>
            <a:ext cx="7772400" cy="482441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二、南北战争的经过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2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、初期战争形势怎样</a:t>
            </a: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、林肯政府颁布了哪两个重 要法             令？有什么重要作用？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、战争的结果怎样？</a:t>
            </a:r>
          </a:p>
        </p:txBody>
      </p:sp>
    </p:spTree>
  </p:cSld>
  <p:clrMapOvr>
    <a:masterClrMapping/>
  </p:clrMapOvr>
  <p:transition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3"/>
          <p:cNvSpPr txBox="1"/>
          <p:nvPr/>
        </p:nvSpPr>
        <p:spPr>
          <a:xfrm>
            <a:off x="539750" y="115888"/>
            <a:ext cx="561816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2" charset="-122"/>
              </a:rPr>
              <a:t>战争初期形势会怎样呢</a:t>
            </a:r>
          </a:p>
        </p:txBody>
      </p:sp>
      <p:graphicFrame>
        <p:nvGraphicFramePr>
          <p:cNvPr id="110596" name="Group 4"/>
          <p:cNvGraphicFramePr>
            <a:graphicFrameLocks noGrp="1"/>
          </p:cNvGraphicFramePr>
          <p:nvPr/>
        </p:nvGraphicFramePr>
        <p:xfrm>
          <a:off x="323850" y="931863"/>
          <a:ext cx="8134350" cy="3600451"/>
        </p:xfrm>
        <a:graphic>
          <a:graphicData uri="http://schemas.openxmlformats.org/drawingml/2006/table">
            <a:tbl>
              <a:tblPr/>
              <a:tblGrid>
                <a:gridCol w="1154113"/>
                <a:gridCol w="1154112"/>
                <a:gridCol w="1152525"/>
                <a:gridCol w="1155700"/>
                <a:gridCol w="1154113"/>
                <a:gridCol w="1152525"/>
                <a:gridCol w="1211262"/>
              </a:tblGrid>
              <a:tr h="900113">
                <a:tc gridSpan="7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南北双方情况对比表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900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双方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州数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人口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经济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性质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人心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海军舰只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1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北方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23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个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2200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万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先进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正义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支持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700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艘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南方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11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个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900</a:t>
                      </a:r>
                      <a:r>
                        <a:rPr kumimoji="0" lang="zh-CN" altLang="zh-CN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万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落后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非正义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反对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少量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0668" name="Text Box 76"/>
          <p:cNvSpPr txBox="1"/>
          <p:nvPr/>
        </p:nvSpPr>
        <p:spPr>
          <a:xfrm>
            <a:off x="395288" y="4508500"/>
            <a:ext cx="7416800" cy="11398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战争初期形势：北方节节失利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</p:txBody>
      </p:sp>
      <p:sp>
        <p:nvSpPr>
          <p:cNvPr id="110669" name="Text Box 77"/>
          <p:cNvSpPr txBox="1"/>
          <p:nvPr/>
        </p:nvSpPr>
        <p:spPr>
          <a:xfrm>
            <a:off x="539750" y="5300663"/>
            <a:ext cx="439261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请同学们阅读课文找出原因：</a:t>
            </a:r>
          </a:p>
        </p:txBody>
      </p:sp>
      <p:sp>
        <p:nvSpPr>
          <p:cNvPr id="110670" name="Text Box 78"/>
          <p:cNvSpPr txBox="1"/>
          <p:nvPr/>
        </p:nvSpPr>
        <p:spPr>
          <a:xfrm>
            <a:off x="4643438" y="5300663"/>
            <a:ext cx="41751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准备不足、缺乏优秀将领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0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0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1000"/>
                                        <p:tgtEl>
                                          <p:spTgt spid="11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68" grpId="0" build="allAtOnce" bldLvl="0"/>
      <p:bldP spid="110669" grpId="0" bldLvl="0"/>
      <p:bldP spid="110670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91"/>
          <p:cNvPicPr>
            <a:picLocks noChangeAspect="1"/>
          </p:cNvPicPr>
          <p:nvPr/>
        </p:nvPicPr>
        <p:blipFill>
          <a:blip r:embed="rId3" cstate="print"/>
          <a:srcRect l="4794" t="10001" r="23189" b="48907"/>
          <a:stretch>
            <a:fillRect/>
          </a:stretch>
        </p:blipFill>
        <p:spPr>
          <a:xfrm>
            <a:off x="4038600" y="304800"/>
            <a:ext cx="4648200" cy="408940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2643" name="Text Box 3"/>
          <p:cNvSpPr txBox="1"/>
          <p:nvPr/>
        </p:nvSpPr>
        <p:spPr>
          <a:xfrm>
            <a:off x="4953000" y="4387850"/>
            <a:ext cx="4141788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1861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7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月，北方军队进攻里士满，大败而归。</a:t>
            </a:r>
          </a:p>
        </p:txBody>
      </p:sp>
      <p:pic>
        <p:nvPicPr>
          <p:cNvPr id="112644" name="Picture 4" descr="91"/>
          <p:cNvPicPr>
            <a:picLocks noChangeAspect="1"/>
          </p:cNvPicPr>
          <p:nvPr/>
        </p:nvPicPr>
        <p:blipFill>
          <a:blip r:embed="rId3" cstate="print">
            <a:lum bright="23999" contrast="12000"/>
          </a:blip>
          <a:srcRect l="23685" t="54411" r="5479" b="4240"/>
          <a:stretch>
            <a:fillRect/>
          </a:stretch>
        </p:blipFill>
        <p:spPr>
          <a:xfrm>
            <a:off x="457200" y="2743200"/>
            <a:ext cx="4191000" cy="377190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2645" name="Text Box 5"/>
          <p:cNvSpPr txBox="1"/>
          <p:nvPr/>
        </p:nvSpPr>
        <p:spPr>
          <a:xfrm>
            <a:off x="441325" y="2178050"/>
            <a:ext cx="35210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林肯面临巨大压力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3" grpId="0"/>
      <p:bldP spid="1126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AutoShape 2"/>
          <p:cNvSpPr/>
          <p:nvPr/>
        </p:nvSpPr>
        <p:spPr>
          <a:xfrm>
            <a:off x="1187450" y="1284288"/>
            <a:ext cx="3671888" cy="1081087"/>
          </a:xfrm>
          <a:prstGeom prst="horizontalScroll">
            <a:avLst>
              <a:gd name="adj" fmla="val 12500"/>
            </a:avLst>
          </a:prstGeom>
          <a:solidFill>
            <a:srgbClr val="EAEAEA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宅地法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ctr"/>
            <a:r>
              <a:rPr lang="en-US" altLang="zh-CN" sz="2000" dirty="0">
                <a:latin typeface="Arial" panose="020B0604020202020204" pitchFamily="34" charset="0"/>
                <a:ea typeface="黑体" panose="02010609060101010101" pitchFamily="2" charset="-122"/>
              </a:rPr>
              <a:t>Homestead Act</a:t>
            </a:r>
          </a:p>
        </p:txBody>
      </p:sp>
      <p:sp>
        <p:nvSpPr>
          <p:cNvPr id="115715" name="AutoShape 3"/>
          <p:cNvSpPr/>
          <p:nvPr/>
        </p:nvSpPr>
        <p:spPr>
          <a:xfrm>
            <a:off x="971550" y="2984500"/>
            <a:ext cx="4464050" cy="1581150"/>
          </a:xfrm>
          <a:prstGeom prst="horizontalScroll">
            <a:avLst>
              <a:gd name="adj" fmla="val 12500"/>
            </a:avLst>
          </a:prstGeom>
          <a:solidFill>
            <a:srgbClr val="EAEAEA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解放黑人奴隶宣言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ctr"/>
            <a:r>
              <a:rPr lang="en-US" altLang="zh-CN" dirty="0">
                <a:latin typeface="Arial" panose="020B0604020202020204" pitchFamily="34" charset="0"/>
                <a:ea typeface="黑体" panose="02010609060101010101" pitchFamily="2" charset="-122"/>
              </a:rPr>
              <a:t>Emancipation Proclamation</a:t>
            </a:r>
          </a:p>
        </p:txBody>
      </p:sp>
      <p:sp>
        <p:nvSpPr>
          <p:cNvPr id="115716" name="Text Box 4"/>
          <p:cNvSpPr txBox="1"/>
          <p:nvPr/>
        </p:nvSpPr>
        <p:spPr>
          <a:xfrm>
            <a:off x="758825" y="5013325"/>
            <a:ext cx="5470525" cy="1198563"/>
          </a:xfrm>
          <a:prstGeom prst="rect">
            <a:avLst/>
          </a:prstGeom>
          <a:noFill/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    **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议一议：</a:t>
            </a:r>
            <a:r>
              <a:rPr lang="zh-CN" altLang="en-US" sz="3200" b="1" dirty="0">
                <a:latin typeface="Arial" panose="020B0604020202020204" pitchFamily="34" charset="0"/>
                <a:ea typeface="华文中宋" pitchFamily="2" charset="-122"/>
              </a:rPr>
              <a:t>结合法令内容，说说这两个法令的作用。</a:t>
            </a:r>
          </a:p>
        </p:txBody>
      </p:sp>
      <p:sp>
        <p:nvSpPr>
          <p:cNvPr id="17412" name="Text Box 5"/>
          <p:cNvSpPr txBox="1"/>
          <p:nvPr/>
        </p:nvSpPr>
        <p:spPr>
          <a:xfrm>
            <a:off x="250825" y="220663"/>
            <a:ext cx="842486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、转折点：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1862</a:t>
            </a:r>
            <a:r>
              <a:rPr lang="zh-CN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年林肯政府颁布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的文献</a:t>
            </a:r>
            <a:endParaRPr lang="zh-CN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5719" name="Text Box 7"/>
          <p:cNvSpPr txBox="1"/>
          <p:nvPr/>
        </p:nvSpPr>
        <p:spPr>
          <a:xfrm>
            <a:off x="6229350" y="5518785"/>
            <a:ext cx="27082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转折点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5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 bldLvl="0" animBg="1"/>
      <p:bldP spid="115715" grpId="0" bldLvl="0" animBg="1"/>
      <p:bldP spid="115716" grpId="0" bldLvl="0" animBg="1"/>
      <p:bldP spid="1157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/>
          <p:cNvSpPr txBox="1"/>
          <p:nvPr/>
        </p:nvSpPr>
        <p:spPr>
          <a:xfrm>
            <a:off x="3111500" y="61706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1859" name="Text Box 3"/>
          <p:cNvSpPr txBox="1"/>
          <p:nvPr/>
        </p:nvSpPr>
        <p:spPr>
          <a:xfrm>
            <a:off x="-432435" y="95885"/>
            <a:ext cx="914400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、结果：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月，北方胜利，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国家的统一</a:t>
            </a: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               得到维护。</a:t>
            </a:r>
          </a:p>
          <a:p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21860" name="Group 4"/>
          <p:cNvGrpSpPr/>
          <p:nvPr/>
        </p:nvGrpSpPr>
        <p:grpSpPr>
          <a:xfrm>
            <a:off x="574606" y="1202239"/>
            <a:ext cx="8136654" cy="5178275"/>
            <a:chOff x="136" y="91"/>
            <a:chExt cx="4413" cy="2959"/>
          </a:xfrm>
        </p:grpSpPr>
        <p:pic>
          <p:nvPicPr>
            <p:cNvPr id="19460" name="Picture 5" descr="1865年，南方投降协议的签署仪式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3" y="246"/>
              <a:ext cx="4326" cy="28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1" name="Text Box 6"/>
            <p:cNvSpPr txBox="1"/>
            <p:nvPr/>
          </p:nvSpPr>
          <p:spPr>
            <a:xfrm>
              <a:off x="136" y="91"/>
              <a:ext cx="2821" cy="264"/>
            </a:xfrm>
            <a:prstGeom prst="rect">
              <a:avLst/>
            </a:prstGeom>
            <a:solidFill>
              <a:schemeClr val="bg1">
                <a:alpha val="59999"/>
              </a:schemeClr>
            </a:solidFill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1865</a:t>
              </a:r>
              <a:r>
                <a:rPr lang="zh-CN" altLang="en-US" sz="24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年，南方投降协议的签署仪式。</a:t>
              </a:r>
            </a:p>
          </p:txBody>
        </p:sp>
      </p:grp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21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32936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4931" name="Text Box 3"/>
          <p:cNvSpPr txBox="1"/>
          <p:nvPr/>
        </p:nvSpPr>
        <p:spPr>
          <a:xfrm>
            <a:off x="6329680" y="367030"/>
            <a:ext cx="2814320" cy="61239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1865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月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日晚，林肯在华盛顿的福特剧院遭南方派遣的杀手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演员蒲斯刺杀身亡。但林肯为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维护国家统一和解放黑人奴隶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作出了重大贡献，成为美国历史上的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著名总统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。一百多年来，一直受到美国人民的尊敬。</a:t>
            </a:r>
          </a:p>
        </p:txBody>
      </p:sp>
      <p:sp>
        <p:nvSpPr>
          <p:cNvPr id="4" name="AutoShape 6"/>
          <p:cNvSpPr/>
          <p:nvPr/>
        </p:nvSpPr>
        <p:spPr>
          <a:xfrm>
            <a:off x="395605" y="-635"/>
            <a:ext cx="5116830" cy="3286760"/>
          </a:xfrm>
          <a:prstGeom prst="irregularSeal1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1865</a:t>
            </a:r>
            <a:r>
              <a:rPr lang="zh-CN" altLang="en-US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4</a:t>
            </a:r>
            <a:r>
              <a:rPr lang="zh-CN" altLang="en-US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月</a:t>
            </a:r>
            <a:r>
              <a:rPr lang="en-US" altLang="zh-CN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14</a:t>
            </a:r>
            <a:r>
              <a:rPr lang="zh-CN" altLang="en-US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日</a:t>
            </a:r>
          </a:p>
          <a:p>
            <a:r>
              <a:rPr lang="zh-CN" altLang="en-US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林肯遇刺！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/>
      <p:bldP spid="4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ext Box 2"/>
          <p:cNvSpPr txBox="1"/>
          <p:nvPr/>
        </p:nvSpPr>
        <p:spPr>
          <a:xfrm>
            <a:off x="2268538" y="1223963"/>
            <a:ext cx="6711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是美国历史上的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第二次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资产阶级革命</a:t>
            </a:r>
          </a:p>
        </p:txBody>
      </p:sp>
      <p:sp>
        <p:nvSpPr>
          <p:cNvPr id="129027" name="Text Box 3"/>
          <p:cNvSpPr txBox="1"/>
          <p:nvPr/>
        </p:nvSpPr>
        <p:spPr>
          <a:xfrm>
            <a:off x="1874520" y="2534920"/>
            <a:ext cx="6945313" cy="28613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457200" indent="-457200"/>
            <a:r>
              <a:rPr lang="zh-CN" altLang="zh-CN" sz="3600" b="1" dirty="0">
                <a:solidFill>
                  <a:schemeClr val="bg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zh-CN" sz="36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维护了</a:t>
            </a:r>
            <a:r>
              <a:rPr lang="zh-CN" altLang="zh-CN" sz="3600" b="1" dirty="0">
                <a:solidFill>
                  <a:srgbClr val="0099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国家的统一，</a:t>
            </a:r>
          </a:p>
          <a:p>
            <a:pPr marL="457200" indent="-457200"/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zh-CN" sz="36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废除了</a:t>
            </a:r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黑人奴隶制度，</a:t>
            </a:r>
          </a:p>
          <a:p>
            <a:pPr marL="457200" indent="-457200"/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zh-CN" sz="36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扫清了</a:t>
            </a:r>
            <a:r>
              <a:rPr lang="zh-CN" altLang="zh-CN" sz="3600" b="1" dirty="0">
                <a:solidFill>
                  <a:srgbClr val="33CC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资本主义发展的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最大</a:t>
            </a:r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障   碍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为以后经济的迅速发展创造了条件。</a:t>
            </a:r>
          </a:p>
        </p:txBody>
      </p:sp>
      <p:sp>
        <p:nvSpPr>
          <p:cNvPr id="22531" name="WordArt 4"/>
          <p:cNvSpPr/>
          <p:nvPr/>
        </p:nvSpPr>
        <p:spPr>
          <a:xfrm>
            <a:off x="596900" y="190500"/>
            <a:ext cx="5283200" cy="4635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  <a:normAutofit fontScale="92500" lnSpcReduction="20000"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三、南北战争的性质和意义</a:t>
            </a:r>
          </a:p>
        </p:txBody>
      </p:sp>
      <p:sp>
        <p:nvSpPr>
          <p:cNvPr id="129029" name="Text Box 5"/>
          <p:cNvSpPr txBox="1"/>
          <p:nvPr/>
        </p:nvSpPr>
        <p:spPr>
          <a:xfrm>
            <a:off x="14288" y="1201738"/>
            <a:ext cx="29876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、性质：</a:t>
            </a:r>
          </a:p>
        </p:txBody>
      </p:sp>
      <p:sp>
        <p:nvSpPr>
          <p:cNvPr id="129030" name="Text Box 6"/>
          <p:cNvSpPr txBox="1"/>
          <p:nvPr/>
        </p:nvSpPr>
        <p:spPr>
          <a:xfrm>
            <a:off x="38100" y="2451100"/>
            <a:ext cx="29876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、意义：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"/>
                                        <p:tgtEl>
                                          <p:spTgt spid="129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75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 build="p"/>
      <p:bldP spid="129027" grpId="0" build="p"/>
      <p:bldP spid="129029" grpId="0"/>
      <p:bldP spid="1290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/>
          <p:nvPr/>
        </p:nvSpPr>
        <p:spPr>
          <a:xfrm>
            <a:off x="927100" y="809625"/>
            <a:ext cx="7785100" cy="25288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3200" b="1" i="1" dirty="0">
                <a:latin typeface="华文中宋" pitchFamily="2" charset="-122"/>
                <a:ea typeface="华文中宋" pitchFamily="2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他是一位达到了伟大境界而仍能保持自己优良品质的罕有的人物</a:t>
            </a:r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以至于只有在他成为殉难者倒下去之后，全世界才发现他是一位英雄。 </a:t>
            </a:r>
          </a:p>
          <a:p>
            <a:pPr algn="r"/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马克思</a:t>
            </a:r>
          </a:p>
        </p:txBody>
      </p:sp>
      <p:sp>
        <p:nvSpPr>
          <p:cNvPr id="180227" name="Text Box 3"/>
          <p:cNvSpPr txBox="1"/>
          <p:nvPr/>
        </p:nvSpPr>
        <p:spPr>
          <a:xfrm>
            <a:off x="566738" y="3933825"/>
            <a:ext cx="8618537" cy="1616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dirty="0">
                <a:solidFill>
                  <a:srgbClr val="0066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他具有独特的精神力量和伟大人格，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已成为世界人民心目中的传奇人物。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                       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列夫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托尔斯泰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0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0" y="2171700"/>
            <a:ext cx="3810000" cy="2514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6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6013" y="260350"/>
            <a:ext cx="7239000" cy="3673475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6627" name="Picture 4" descr="gif10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7450" y="476250"/>
            <a:ext cx="1335088" cy="1512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1253" name="Text Box 5"/>
          <p:cNvSpPr txBox="1"/>
          <p:nvPr/>
        </p:nvSpPr>
        <p:spPr>
          <a:xfrm>
            <a:off x="323850" y="4221163"/>
            <a:ext cx="8642350" cy="1917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林肯纪念堂：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坐落在美国首都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华盛顿，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是一座座仿古希腊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巴特农神庙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式的古典建筑，四周环绕着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36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根古朴的希腊式白色大理石圆形廊柱，代表林肯逝世时的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36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个州；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56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级台阶代表着林肯光辉的一生。人们对这位伟人的崇敬显得异常的凝重和庄严。 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1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2"/>
          <p:cNvSpPr txBox="1"/>
          <p:nvPr/>
        </p:nvSpPr>
        <p:spPr>
          <a:xfrm>
            <a:off x="1871663" y="188913"/>
            <a:ext cx="7272337" cy="1250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林肯有哪些高尚品德和人格魅力值得我们学习？ </a:t>
            </a:r>
            <a:r>
              <a:rPr lang="zh-CN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（仅供参考：）</a:t>
            </a:r>
          </a:p>
        </p:txBody>
      </p:sp>
      <p:sp>
        <p:nvSpPr>
          <p:cNvPr id="185347" name="Text Box 3"/>
          <p:cNvSpPr txBox="1"/>
          <p:nvPr/>
        </p:nvSpPr>
        <p:spPr>
          <a:xfrm>
            <a:off x="1905000" y="1412875"/>
            <a:ext cx="6842125" cy="4237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、出身贫寒，但志向高远；</a:t>
            </a:r>
          </a:p>
          <a:p>
            <a:pPr>
              <a:spcBef>
                <a:spcPct val="50000"/>
              </a:spcBef>
            </a:pPr>
            <a:r>
              <a:rPr lang="zh-CN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2、意志坚强，百折不挠，不达目的不罢休；</a:t>
            </a:r>
          </a:p>
          <a:p>
            <a:pPr>
              <a:spcBef>
                <a:spcPct val="50000"/>
              </a:spcBef>
            </a:pPr>
            <a:r>
              <a:rPr lang="zh-CN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3、关心百姓疾苦，对黑人奴隶制度深感不满；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、热爱祖国，努力维护国家统一，直至为国献身。    </a:t>
            </a:r>
          </a:p>
        </p:txBody>
      </p:sp>
      <p:pic>
        <p:nvPicPr>
          <p:cNvPr id="28675" name="Picture 4" descr="gif10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8600"/>
            <a:ext cx="1828800" cy="228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5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85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6" grpId="0"/>
      <p:bldP spid="1853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Mt%20Rushmore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388" y="879475"/>
            <a:ext cx="8785225" cy="5978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5587" name="AutoShape 3"/>
          <p:cNvSpPr/>
          <p:nvPr/>
        </p:nvSpPr>
        <p:spPr>
          <a:xfrm>
            <a:off x="684213" y="5229225"/>
            <a:ext cx="1223962" cy="935038"/>
          </a:xfrm>
          <a:prstGeom prst="wedgeRectCallout">
            <a:avLst>
              <a:gd name="adj1" fmla="val 54542"/>
              <a:gd name="adj2" fmla="val -13845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开国元勋</a:t>
            </a:r>
          </a:p>
          <a:p>
            <a:pPr algn="ctr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美国国父</a:t>
            </a:r>
          </a:p>
          <a:p>
            <a:pPr algn="ctr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华盛顿</a:t>
            </a:r>
          </a:p>
        </p:txBody>
      </p:sp>
      <p:sp>
        <p:nvSpPr>
          <p:cNvPr id="195588" name="AutoShape 4"/>
          <p:cNvSpPr/>
          <p:nvPr/>
        </p:nvSpPr>
        <p:spPr>
          <a:xfrm>
            <a:off x="2195513" y="5516563"/>
            <a:ext cx="1584325" cy="935037"/>
          </a:xfrm>
          <a:prstGeom prst="wedgeRectCallout">
            <a:avLst>
              <a:gd name="adj1" fmla="val 64329"/>
              <a:gd name="adj2" fmla="val -14592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独立宣言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的起草者</a:t>
            </a:r>
          </a:p>
          <a:p>
            <a:pPr algn="ctr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杰弗逊</a:t>
            </a:r>
          </a:p>
        </p:txBody>
      </p:sp>
      <p:sp>
        <p:nvSpPr>
          <p:cNvPr id="195589" name="AutoShape 5"/>
          <p:cNvSpPr/>
          <p:nvPr/>
        </p:nvSpPr>
        <p:spPr>
          <a:xfrm>
            <a:off x="3924300" y="5516563"/>
            <a:ext cx="1657350" cy="936625"/>
          </a:xfrm>
          <a:prstGeom prst="wedgeRectCallout">
            <a:avLst>
              <a:gd name="adj1" fmla="val 43486"/>
              <a:gd name="adj2" fmla="val -9271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奠定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世纪美国之基础的</a:t>
            </a:r>
          </a:p>
          <a:p>
            <a:pPr algn="ctr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西奥多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·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罗斯福</a:t>
            </a:r>
          </a:p>
        </p:txBody>
      </p:sp>
      <p:sp>
        <p:nvSpPr>
          <p:cNvPr id="195590" name="AutoShape 6"/>
          <p:cNvSpPr/>
          <p:nvPr/>
        </p:nvSpPr>
        <p:spPr>
          <a:xfrm>
            <a:off x="5867400" y="5516563"/>
            <a:ext cx="2447925" cy="1008062"/>
          </a:xfrm>
          <a:prstGeom prst="wedgeRectCallout">
            <a:avLst>
              <a:gd name="adj1" fmla="val 4801"/>
              <a:gd name="adj2" fmla="val -8291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维护统一、解放黑奴的领导者</a:t>
            </a:r>
          </a:p>
          <a:p>
            <a:pPr algn="ctr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林肯</a:t>
            </a:r>
          </a:p>
        </p:txBody>
      </p:sp>
      <p:sp>
        <p:nvSpPr>
          <p:cNvPr id="29702" name="Text Box 7"/>
          <p:cNvSpPr txBox="1"/>
          <p:nvPr/>
        </p:nvSpPr>
        <p:spPr>
          <a:xfrm>
            <a:off x="755650" y="188913"/>
            <a:ext cx="7589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美国拉什莫尔山国家纪念公园的“总统山”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animBg="1"/>
      <p:bldP spid="195588" grpId="0" animBg="1"/>
      <p:bldP spid="195589" grpId="0" animBg="1"/>
      <p:bldP spid="19559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/>
          <p:cNvSpPr txBox="1"/>
          <p:nvPr/>
        </p:nvSpPr>
        <p:spPr>
          <a:xfrm>
            <a:off x="900113" y="333375"/>
            <a:ext cx="64801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36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需要注意的问题：</a:t>
            </a:r>
          </a:p>
        </p:txBody>
      </p:sp>
      <p:sp>
        <p:nvSpPr>
          <p:cNvPr id="186371" name="Text Box 3"/>
          <p:cNvSpPr txBox="1"/>
          <p:nvPr/>
        </p:nvSpPr>
        <p:spPr>
          <a:xfrm>
            <a:off x="179388" y="2708275"/>
            <a:ext cx="7561262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南北战争并没有改变美国的社会性质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（或社会制度）</a:t>
            </a:r>
          </a:p>
        </p:txBody>
      </p:sp>
      <p:sp>
        <p:nvSpPr>
          <p:cNvPr id="186373" name="Text Box 5"/>
          <p:cNvSpPr txBox="1"/>
          <p:nvPr/>
        </p:nvSpPr>
        <p:spPr>
          <a:xfrm>
            <a:off x="179388" y="1341438"/>
            <a:ext cx="84248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南北战争的首要任务是：维护国家统一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6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6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1" grpId="0"/>
      <p:bldP spid="1863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/>
          <p:nvPr/>
        </p:nvSpPr>
        <p:spPr>
          <a:xfrm>
            <a:off x="701675" y="549275"/>
            <a:ext cx="7380288" cy="12509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4000" b="1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从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美国独立战争和南北战争中得到什么启示？</a:t>
            </a:r>
          </a:p>
        </p:txBody>
      </p:sp>
      <p:sp>
        <p:nvSpPr>
          <p:cNvPr id="197635" name="Text Box 3"/>
          <p:cNvSpPr txBox="1"/>
          <p:nvPr/>
        </p:nvSpPr>
        <p:spPr>
          <a:xfrm>
            <a:off x="1916113" y="2205038"/>
            <a:ext cx="7000875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一个国家的独立和统一是这个国家强大的政治前提。</a:t>
            </a:r>
          </a:p>
        </p:txBody>
      </p:sp>
      <p:sp>
        <p:nvSpPr>
          <p:cNvPr id="197636" name="Text Box 4"/>
          <p:cNvSpPr txBox="1"/>
          <p:nvPr/>
        </p:nvSpPr>
        <p:spPr>
          <a:xfrm>
            <a:off x="496888" y="2133600"/>
            <a:ext cx="11049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启示：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7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/>
      <p:bldP spid="1976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WordArt 4"/>
          <p:cNvSpPr>
            <a:spLocks noTextEdit="1"/>
          </p:cNvSpPr>
          <p:nvPr/>
        </p:nvSpPr>
        <p:spPr>
          <a:xfrm>
            <a:off x="323850" y="0"/>
            <a:ext cx="3816350" cy="16557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 spc="72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畅所欲言</a:t>
            </a:r>
          </a:p>
        </p:txBody>
      </p:sp>
      <p:sp>
        <p:nvSpPr>
          <p:cNvPr id="32770" name="Text Box 6"/>
          <p:cNvSpPr txBox="1"/>
          <p:nvPr/>
        </p:nvSpPr>
        <p:spPr>
          <a:xfrm>
            <a:off x="1116013" y="1628775"/>
            <a:ext cx="7200900" cy="283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en-US" altLang="zh-CN" sz="3600" b="1" dirty="0">
                <a:latin typeface="Arial" panose="020B0604020202020204" pitchFamily="34" charset="0"/>
                <a:ea typeface="仿宋_GB2312" pitchFamily="49" charset="-122"/>
              </a:rPr>
              <a:t>“</a:t>
            </a: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学史使人明智</a:t>
            </a:r>
            <a:r>
              <a:rPr lang="zh-CN" altLang="en-US" sz="3600" b="1" dirty="0">
                <a:latin typeface="Arial" panose="020B0604020202020204" pitchFamily="34" charset="0"/>
                <a:ea typeface="仿宋_GB2312" pitchFamily="49" charset="-122"/>
              </a:rPr>
              <a:t>”</a:t>
            </a: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。美国独立战争、南北战争扫除了美国发展的障碍，使美国成为世界超级大国。从这些史实中知道，一个国家要发展要具备哪些条件？</a:t>
            </a:r>
          </a:p>
        </p:txBody>
      </p:sp>
      <p:sp>
        <p:nvSpPr>
          <p:cNvPr id="39943" name="Text Box 7"/>
          <p:cNvSpPr txBox="1"/>
          <p:nvPr/>
        </p:nvSpPr>
        <p:spPr>
          <a:xfrm>
            <a:off x="1403350" y="4868863"/>
            <a:ext cx="68405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民族独立，国家统一，社会安定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2"/>
          <p:cNvSpPr txBox="1"/>
          <p:nvPr/>
        </p:nvSpPr>
        <p:spPr>
          <a:xfrm>
            <a:off x="1143000" y="6019800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33794" name="Object 3"/>
          <p:cNvGraphicFramePr>
            <a:graphicFrameLocks/>
          </p:cNvGraphicFramePr>
          <p:nvPr>
            <p:ph/>
          </p:nvPr>
        </p:nvGraphicFramePr>
        <p:xfrm>
          <a:off x="6172200" y="1905000"/>
          <a:ext cx="2971800" cy="4953000"/>
        </p:xfrm>
        <a:graphic>
          <a:graphicData uri="http://schemas.openxmlformats.org/presentationml/2006/ole">
            <p:oleObj spid="_x0000_s3076" r:id="rId3" imgW="4591050" imgH="6515100" progId="">
              <p:embed/>
            </p:oleObj>
          </a:graphicData>
        </a:graphic>
      </p:graphicFrame>
      <p:sp>
        <p:nvSpPr>
          <p:cNvPr id="33795" name="Rectangle 4"/>
          <p:cNvSpPr/>
          <p:nvPr/>
        </p:nvSpPr>
        <p:spPr>
          <a:xfrm>
            <a:off x="0" y="685800"/>
            <a:ext cx="3101340" cy="5838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根本原因：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en-US" altLang="zh-CN" sz="28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zh-CN" sz="28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焦点：</a:t>
            </a:r>
            <a:endParaRPr lang="zh-CN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导火线：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zh-CN" sz="28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开始：</a:t>
            </a:r>
            <a:endParaRPr lang="zh-CN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转折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6.</a:t>
            </a:r>
            <a:r>
              <a:rPr lang="zh-CN" altLang="zh-CN" sz="28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结束：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林肯的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贡献：</a:t>
            </a:r>
            <a:endParaRPr lang="zh-CN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8.</a:t>
            </a:r>
            <a:r>
              <a:rPr lang="zh-CN" altLang="zh-CN" sz="2800" b="1" dirty="0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性质：</a:t>
            </a:r>
            <a:endParaRPr lang="zh-CN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9.</a:t>
            </a:r>
            <a:r>
              <a:rPr lang="zh-CN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意义：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endParaRPr lang="zh-CN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7397" name="Text Box 5"/>
          <p:cNvSpPr txBox="1"/>
          <p:nvPr/>
        </p:nvSpPr>
        <p:spPr>
          <a:xfrm>
            <a:off x="3069908" y="567690"/>
            <a:ext cx="6875462" cy="12493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北方资本主义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经济和</a:t>
            </a:r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南方种植园经济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两种经济制度</a:t>
            </a:r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矛盾不可调和</a:t>
            </a:r>
          </a:p>
          <a:p>
            <a:endParaRPr lang="zh-CN" altLang="zh-CN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7398" name="Text Box 6"/>
          <p:cNvSpPr txBox="1"/>
          <p:nvPr/>
        </p:nvSpPr>
        <p:spPr>
          <a:xfrm>
            <a:off x="2484438" y="1844675"/>
            <a:ext cx="324961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林肯当选美国总统</a:t>
            </a:r>
          </a:p>
        </p:txBody>
      </p:sp>
      <p:sp>
        <p:nvSpPr>
          <p:cNvPr id="187399" name="Text Box 7"/>
          <p:cNvSpPr txBox="1"/>
          <p:nvPr/>
        </p:nvSpPr>
        <p:spPr>
          <a:xfrm>
            <a:off x="2484438" y="2349500"/>
            <a:ext cx="41036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4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1861年4月，南方挑起内战</a:t>
            </a:r>
          </a:p>
        </p:txBody>
      </p:sp>
      <p:sp>
        <p:nvSpPr>
          <p:cNvPr id="187400" name="Text Box 8"/>
          <p:cNvSpPr txBox="1"/>
          <p:nvPr/>
        </p:nvSpPr>
        <p:spPr>
          <a:xfrm>
            <a:off x="2411413" y="2852738"/>
            <a:ext cx="518477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颁布《宅地法》</a:t>
            </a:r>
            <a:r>
              <a:rPr lang="zh-CN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《解放黑人奴隶宣言》</a:t>
            </a:r>
          </a:p>
          <a:p>
            <a:r>
              <a:rPr lang="zh-CN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</a:p>
        </p:txBody>
      </p:sp>
      <p:sp>
        <p:nvSpPr>
          <p:cNvPr id="187401" name="Text Box 9"/>
          <p:cNvSpPr txBox="1"/>
          <p:nvPr/>
        </p:nvSpPr>
        <p:spPr>
          <a:xfrm>
            <a:off x="2484438" y="3357563"/>
            <a:ext cx="331787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4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1865年</a:t>
            </a:r>
            <a:r>
              <a:rPr lang="en-US" altLang="zh-CN" sz="24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zh-CN" altLang="zh-CN" sz="24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，北方胜利</a:t>
            </a:r>
          </a:p>
        </p:txBody>
      </p:sp>
      <p:sp>
        <p:nvSpPr>
          <p:cNvPr id="187402" name="Text Box 10"/>
          <p:cNvSpPr txBox="1"/>
          <p:nvPr/>
        </p:nvSpPr>
        <p:spPr>
          <a:xfrm>
            <a:off x="2555875" y="4076700"/>
            <a:ext cx="3671888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领导南北战争胜利；维护国家统一；解放黑人奴隶</a:t>
            </a:r>
          </a:p>
          <a:p>
            <a:pPr>
              <a:spcBef>
                <a:spcPct val="20000"/>
              </a:spcBef>
            </a:pPr>
            <a:endParaRPr lang="zh-CN" altLang="zh-CN" sz="2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87404" name="Rectangle 12"/>
          <p:cNvSpPr>
            <a:spLocks noChangeArrowheads="1"/>
          </p:cNvSpPr>
          <p:nvPr/>
        </p:nvSpPr>
        <p:spPr bwMode="auto">
          <a:xfrm>
            <a:off x="171450" y="0"/>
            <a:ext cx="8972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itchFamily="2" charset="-122"/>
                <a:cs typeface="+mn-cs"/>
                <a:sym typeface="+mn-ea"/>
              </a:rPr>
              <a:t> </a:t>
            </a: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itchFamily="2" charset="-122"/>
                <a:cs typeface="+mn-cs"/>
                <a:sym typeface="+mn-ea"/>
              </a:rPr>
              <a:t>                    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itchFamily="2" charset="-122"/>
                <a:cs typeface="+mn-cs"/>
                <a:sym typeface="+mn-ea"/>
              </a:rPr>
              <a:t>本课的知识结构</a:t>
            </a:r>
            <a:endParaRPr kumimoji="0" lang="zh-CN" altLang="zh-CN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itchFamily="2" charset="-122"/>
              <a:cs typeface="+mn-cs"/>
              <a:sym typeface="+mn-ea"/>
            </a:endParaRPr>
          </a:p>
        </p:txBody>
      </p:sp>
      <p:sp>
        <p:nvSpPr>
          <p:cNvPr id="187405" name="Text Box 13"/>
          <p:cNvSpPr txBox="1"/>
          <p:nvPr/>
        </p:nvSpPr>
        <p:spPr>
          <a:xfrm>
            <a:off x="2411413" y="1341438"/>
            <a:ext cx="25209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400" b="1" dirty="0">
                <a:solidFill>
                  <a:schemeClr val="accent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奴隶制的存废</a:t>
            </a:r>
          </a:p>
        </p:txBody>
      </p:sp>
      <p:sp>
        <p:nvSpPr>
          <p:cNvPr id="33804" name="AutoShape 14"/>
          <p:cNvSpPr/>
          <p:nvPr/>
        </p:nvSpPr>
        <p:spPr>
          <a:xfrm>
            <a:off x="821690" y="981075"/>
            <a:ext cx="295275" cy="5111750"/>
          </a:xfrm>
          <a:prstGeom prst="leftBrace">
            <a:avLst>
              <a:gd name="adj1" fmla="val 98542"/>
              <a:gd name="adj2" fmla="val 50534"/>
            </a:avLst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5" name="Text Box 18"/>
          <p:cNvSpPr txBox="1"/>
          <p:nvPr/>
        </p:nvSpPr>
        <p:spPr>
          <a:xfrm>
            <a:off x="2555875" y="5445125"/>
            <a:ext cx="3960813" cy="1014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000" b="1" dirty="0">
                <a:latin typeface="Arial" panose="020B0604020202020204" pitchFamily="34" charset="0"/>
                <a:ea typeface="黑体" panose="02010609060101010101" pitchFamily="2" charset="-122"/>
              </a:rPr>
              <a:t>   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2" charset="-122"/>
              </a:rPr>
              <a:t>废除了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奴隶制度，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2" charset="-122"/>
              </a:rPr>
              <a:t>扫清了资本主义发展的最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大障碍，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2" charset="-122"/>
              </a:rPr>
              <a:t>为以后经济的迅速发展创造了条件。</a:t>
            </a:r>
          </a:p>
        </p:txBody>
      </p:sp>
      <p:sp>
        <p:nvSpPr>
          <p:cNvPr id="33806" name="Text Box 19"/>
          <p:cNvSpPr txBox="1"/>
          <p:nvPr/>
        </p:nvSpPr>
        <p:spPr>
          <a:xfrm>
            <a:off x="2555875" y="4946650"/>
            <a:ext cx="403225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000" b="1" dirty="0">
                <a:solidFill>
                  <a:schemeClr val="accent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美国历史上第二次资产阶级革命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8100" y="2811780"/>
            <a:ext cx="736600" cy="32829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美国内战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7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7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7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7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7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7" grpId="0" animBg="1"/>
      <p:bldP spid="187398" grpId="0" animBg="1"/>
      <p:bldP spid="187399" grpId="0" animBg="1"/>
      <p:bldP spid="187400" grpId="0" animBg="1"/>
      <p:bldP spid="187401" grpId="0" animBg="1"/>
      <p:bldP spid="18740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2"/>
          <p:cNvSpPr txBox="1"/>
          <p:nvPr/>
        </p:nvSpPr>
        <p:spPr>
          <a:xfrm>
            <a:off x="71438" y="998538"/>
            <a:ext cx="9072562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FBFB8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反映有关黑人奴隶制度和南北战争的小说：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汤姆叔叔的小屋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》《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乱世佳人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》《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根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</a:p>
        </p:txBody>
      </p:sp>
      <p:sp>
        <p:nvSpPr>
          <p:cNvPr id="34818" name="WordArt 3"/>
          <p:cNvSpPr>
            <a:spLocks noTextEdit="1"/>
          </p:cNvSpPr>
          <p:nvPr/>
        </p:nvSpPr>
        <p:spPr>
          <a:xfrm>
            <a:off x="1106488" y="233363"/>
            <a:ext cx="3779837" cy="674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 lnSpcReduction="20000"/>
          </a:bodyPr>
          <a:lstStyle/>
          <a:p>
            <a:pPr algn="ctr"/>
            <a:r>
              <a:rPr lang="zh-CN" altLang="en-US" sz="66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好书推荐</a:t>
            </a:r>
          </a:p>
        </p:txBody>
      </p:sp>
      <p:pic>
        <p:nvPicPr>
          <p:cNvPr id="34819" name="Picture 4" descr="tom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1425" y="2393950"/>
            <a:ext cx="3249613" cy="44640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4820" name="Picture 5" descr="0130000016788212148959005913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7788" y="2484438"/>
            <a:ext cx="3360737" cy="4373562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>
    <p:blinds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81" name="Group 73"/>
          <p:cNvGraphicFramePr>
            <a:graphicFrameLocks noGrp="1"/>
          </p:cNvGraphicFramePr>
          <p:nvPr/>
        </p:nvGraphicFramePr>
        <p:xfrm>
          <a:off x="227965" y="435610"/>
          <a:ext cx="8916035" cy="6343015"/>
        </p:xfrm>
        <a:graphic>
          <a:graphicData uri="http://schemas.openxmlformats.org/drawingml/2006/table">
            <a:tbl>
              <a:tblPr/>
              <a:tblGrid>
                <a:gridCol w="583565"/>
                <a:gridCol w="835025"/>
                <a:gridCol w="3098800"/>
                <a:gridCol w="4398645"/>
              </a:tblGrid>
              <a:tr h="46736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比较项目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独立战争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        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南北战争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29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原因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360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性质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0535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46672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领导人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文件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大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开始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3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转折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胜利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英国承认美国独立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7750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4540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6659" name="Rectangle 51"/>
          <p:cNvSpPr/>
          <p:nvPr/>
        </p:nvSpPr>
        <p:spPr>
          <a:xfrm>
            <a:off x="2051050" y="981075"/>
            <a:ext cx="259238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英国的殖民统治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2" charset="-122"/>
              </a:rPr>
              <a:t>阻碍了美国资本的发展</a:t>
            </a:r>
          </a:p>
        </p:txBody>
      </p:sp>
      <p:sp>
        <p:nvSpPr>
          <p:cNvPr id="196660" name="Rectangle 52"/>
          <p:cNvSpPr/>
          <p:nvPr/>
        </p:nvSpPr>
        <p:spPr>
          <a:xfrm>
            <a:off x="2051050" y="1773238"/>
            <a:ext cx="2509838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民族解放战争</a:t>
            </a:r>
          </a:p>
        </p:txBody>
      </p:sp>
      <p:sp>
        <p:nvSpPr>
          <p:cNvPr id="196661" name="Rectangle 53"/>
          <p:cNvSpPr/>
          <p:nvPr/>
        </p:nvSpPr>
        <p:spPr>
          <a:xfrm>
            <a:off x="6011863" y="1700213"/>
            <a:ext cx="15716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内战</a:t>
            </a:r>
          </a:p>
        </p:txBody>
      </p:sp>
      <p:sp>
        <p:nvSpPr>
          <p:cNvPr id="196662" name="Rectangle 54"/>
          <p:cNvSpPr/>
          <p:nvPr/>
        </p:nvSpPr>
        <p:spPr>
          <a:xfrm>
            <a:off x="1836738" y="2636838"/>
            <a:ext cx="186213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华盛顿</a:t>
            </a:r>
          </a:p>
        </p:txBody>
      </p:sp>
      <p:sp>
        <p:nvSpPr>
          <p:cNvPr id="196663" name="Rectangle 55"/>
          <p:cNvSpPr/>
          <p:nvPr/>
        </p:nvSpPr>
        <p:spPr>
          <a:xfrm>
            <a:off x="6084888" y="2636838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林肯</a:t>
            </a:r>
          </a:p>
        </p:txBody>
      </p:sp>
      <p:sp>
        <p:nvSpPr>
          <p:cNvPr id="196664" name="Rectangle 56"/>
          <p:cNvSpPr/>
          <p:nvPr/>
        </p:nvSpPr>
        <p:spPr>
          <a:xfrm>
            <a:off x="1979613" y="3068638"/>
            <a:ext cx="20224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独立宣言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196665" name="Rectangle 57"/>
          <p:cNvSpPr/>
          <p:nvPr/>
        </p:nvSpPr>
        <p:spPr>
          <a:xfrm>
            <a:off x="4789170" y="3141663"/>
            <a:ext cx="47739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《宅地法》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解放黑人奴隶宣言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196666" name="Rectangle 58"/>
          <p:cNvSpPr/>
          <p:nvPr/>
        </p:nvSpPr>
        <p:spPr>
          <a:xfrm>
            <a:off x="1620520" y="3644900"/>
            <a:ext cx="24479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来克星顿枪声</a:t>
            </a:r>
          </a:p>
        </p:txBody>
      </p:sp>
      <p:sp>
        <p:nvSpPr>
          <p:cNvPr id="196667" name="Rectangle 59"/>
          <p:cNvSpPr/>
          <p:nvPr/>
        </p:nvSpPr>
        <p:spPr>
          <a:xfrm>
            <a:off x="5219700" y="3644900"/>
            <a:ext cx="25082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南方挑起内战</a:t>
            </a:r>
          </a:p>
        </p:txBody>
      </p:sp>
      <p:sp>
        <p:nvSpPr>
          <p:cNvPr id="196668" name="Rectangle 60"/>
          <p:cNvSpPr/>
          <p:nvPr/>
        </p:nvSpPr>
        <p:spPr>
          <a:xfrm>
            <a:off x="1693545" y="4076700"/>
            <a:ext cx="250983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萨拉托加大捷</a:t>
            </a:r>
          </a:p>
        </p:txBody>
      </p:sp>
      <p:sp>
        <p:nvSpPr>
          <p:cNvPr id="196669" name="Rectangle 61"/>
          <p:cNvSpPr/>
          <p:nvPr/>
        </p:nvSpPr>
        <p:spPr>
          <a:xfrm>
            <a:off x="4924425" y="4149725"/>
            <a:ext cx="538607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颁布</a:t>
            </a:r>
            <a:r>
              <a:rPr lang="zh-CN" altLang="en-US" sz="2400" b="1" dirty="0">
                <a:ea typeface="黑体" panose="02010609060101010101" pitchFamily="2" charset="-122"/>
                <a:sym typeface="+mn-ea"/>
              </a:rPr>
              <a:t>《宅地法》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解放黑人奴隶宣言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196671" name="Rectangle 63"/>
          <p:cNvSpPr/>
          <p:nvPr/>
        </p:nvSpPr>
        <p:spPr>
          <a:xfrm>
            <a:off x="4861878" y="4509770"/>
            <a:ext cx="21859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北方胜利</a:t>
            </a:r>
          </a:p>
        </p:txBody>
      </p:sp>
      <p:sp>
        <p:nvSpPr>
          <p:cNvPr id="196672" name="Rectangle 64"/>
          <p:cNvSpPr/>
          <p:nvPr/>
        </p:nvSpPr>
        <p:spPr>
          <a:xfrm>
            <a:off x="1703070" y="5157470"/>
            <a:ext cx="3021330" cy="755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推翻了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英国殖民统治，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实现了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国家独立。</a:t>
            </a:r>
          </a:p>
        </p:txBody>
      </p:sp>
      <p:sp>
        <p:nvSpPr>
          <p:cNvPr id="196673" name="Rectangle 65"/>
          <p:cNvSpPr/>
          <p:nvPr/>
        </p:nvSpPr>
        <p:spPr>
          <a:xfrm>
            <a:off x="5580063" y="5084763"/>
            <a:ext cx="3030537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废除了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黑人奴隶制，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维护了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国家统一。</a:t>
            </a:r>
          </a:p>
        </p:txBody>
      </p:sp>
      <p:sp>
        <p:nvSpPr>
          <p:cNvPr id="196674" name="Rectangle 66"/>
          <p:cNvSpPr/>
          <p:nvPr/>
        </p:nvSpPr>
        <p:spPr>
          <a:xfrm>
            <a:off x="2268538" y="6236653"/>
            <a:ext cx="50355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推动了美国资本主义的发展</a:t>
            </a:r>
          </a:p>
        </p:txBody>
      </p:sp>
      <p:sp>
        <p:nvSpPr>
          <p:cNvPr id="196675" name="Rectangle 67"/>
          <p:cNvSpPr/>
          <p:nvPr/>
        </p:nvSpPr>
        <p:spPr>
          <a:xfrm>
            <a:off x="2339975" y="2133283"/>
            <a:ext cx="47529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　　　　　资产阶级革命</a:t>
            </a:r>
          </a:p>
        </p:txBody>
      </p:sp>
      <p:sp>
        <p:nvSpPr>
          <p:cNvPr id="35906" name="Text Box 68"/>
          <p:cNvSpPr txBox="1"/>
          <p:nvPr/>
        </p:nvSpPr>
        <p:spPr>
          <a:xfrm>
            <a:off x="5076825" y="1052513"/>
            <a:ext cx="2879725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6677" name="Text Box 69"/>
          <p:cNvSpPr txBox="1"/>
          <p:nvPr/>
        </p:nvSpPr>
        <p:spPr>
          <a:xfrm>
            <a:off x="4925060" y="1052830"/>
            <a:ext cx="396684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南北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两种经济制度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的矛盾</a:t>
            </a:r>
          </a:p>
          <a:p>
            <a:pPr>
              <a:spcBef>
                <a:spcPct val="50000"/>
              </a:spcBef>
            </a:pP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5908" name="Text Box 70"/>
          <p:cNvSpPr txBox="1"/>
          <p:nvPr/>
        </p:nvSpPr>
        <p:spPr>
          <a:xfrm>
            <a:off x="2124075" y="-22225"/>
            <a:ext cx="56165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美国独立战争与美国南北战争的比较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6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6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6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6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6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6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6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6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6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6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6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6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6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6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6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6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6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6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6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6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6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6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6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6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6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6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6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6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59" grpId="0"/>
      <p:bldP spid="196660" grpId="0"/>
      <p:bldP spid="196661" grpId="0"/>
      <p:bldP spid="196662" grpId="0"/>
      <p:bldP spid="196663" grpId="0"/>
      <p:bldP spid="196664" grpId="0"/>
      <p:bldP spid="196665" grpId="0"/>
      <p:bldP spid="196666" grpId="0"/>
      <p:bldP spid="196667" grpId="0"/>
      <p:bldP spid="196668" grpId="0"/>
      <p:bldP spid="196669" grpId="0"/>
      <p:bldP spid="196671" grpId="0"/>
      <p:bldP spid="196672" grpId="0"/>
      <p:bldP spid="196673" grpId="0"/>
      <p:bldP spid="196674" grpId="0"/>
      <p:bldP spid="196675" grpId="0"/>
      <p:bldP spid="19667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50825" y="981075"/>
            <a:ext cx="7777163" cy="1552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、美国内战前，南北矛盾的实质是（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、两种社会制度的矛盾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、两个剥削阶级的对立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、地方与中央的对立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、两种经济制度的矛盾</a:t>
            </a:r>
          </a:p>
        </p:txBody>
      </p:sp>
      <p:sp>
        <p:nvSpPr>
          <p:cNvPr id="36866" name="Text Box 3"/>
          <p:cNvSpPr txBox="1"/>
          <p:nvPr/>
        </p:nvSpPr>
        <p:spPr>
          <a:xfrm>
            <a:off x="323850" y="2060575"/>
            <a:ext cx="8353425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67" name="Text Box 4"/>
          <p:cNvSpPr txBox="1"/>
          <p:nvPr/>
        </p:nvSpPr>
        <p:spPr>
          <a:xfrm>
            <a:off x="250825" y="2708275"/>
            <a:ext cx="8351838" cy="1552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、美国南北矛盾的焦点是（          ）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、关税问题                   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、奴隶制的存废问题     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、向西部领土扩张的问题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、争夺劳动力力的问题</a:t>
            </a:r>
          </a:p>
        </p:txBody>
      </p:sp>
      <p:sp>
        <p:nvSpPr>
          <p:cNvPr id="36868" name="Text Box 5"/>
          <p:cNvSpPr txBox="1"/>
          <p:nvPr/>
        </p:nvSpPr>
        <p:spPr>
          <a:xfrm>
            <a:off x="250825" y="260350"/>
            <a:ext cx="66246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华文中宋" pitchFamily="2" charset="-122"/>
              </a:rPr>
              <a:t>选择题</a:t>
            </a:r>
          </a:p>
        </p:txBody>
      </p:sp>
      <p:sp>
        <p:nvSpPr>
          <p:cNvPr id="116742" name="Text Box 6"/>
          <p:cNvSpPr txBox="1"/>
          <p:nvPr/>
        </p:nvSpPr>
        <p:spPr>
          <a:xfrm>
            <a:off x="4211638" y="2565400"/>
            <a:ext cx="3024187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116743" name="Text Box 7"/>
          <p:cNvSpPr txBox="1"/>
          <p:nvPr/>
        </p:nvSpPr>
        <p:spPr>
          <a:xfrm>
            <a:off x="5508625" y="692150"/>
            <a:ext cx="345598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36871" name="Text Box 8"/>
          <p:cNvSpPr txBox="1"/>
          <p:nvPr/>
        </p:nvSpPr>
        <p:spPr>
          <a:xfrm>
            <a:off x="250825" y="4581525"/>
            <a:ext cx="8353425" cy="1552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、美国内战与独立战争的相同点（ 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、赢得了民族独立  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、维护了国家的统一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、扫清了资本主义发展障碍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、解除了种族压迫和歧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视</a:t>
            </a:r>
          </a:p>
        </p:txBody>
      </p:sp>
      <p:sp>
        <p:nvSpPr>
          <p:cNvPr id="116745" name="Text Box 9"/>
          <p:cNvSpPr txBox="1"/>
          <p:nvPr/>
        </p:nvSpPr>
        <p:spPr>
          <a:xfrm>
            <a:off x="5148263" y="4365625"/>
            <a:ext cx="244792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6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2" grpId="0"/>
      <p:bldP spid="116743" grpId="0"/>
      <p:bldP spid="11674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2"/>
          <p:cNvSpPr txBox="1"/>
          <p:nvPr/>
        </p:nvSpPr>
        <p:spPr>
          <a:xfrm>
            <a:off x="395288" y="981075"/>
            <a:ext cx="8280400" cy="15696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美国内战后，哪一问题还没得到解决（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、国内市场狭窄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、雇佣劳动力不足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、种族歧视政策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、奴隶制还没有得到完全解决</a:t>
            </a:r>
          </a:p>
        </p:txBody>
      </p:sp>
      <p:sp>
        <p:nvSpPr>
          <p:cNvPr id="37890" name="Text Box 3"/>
          <p:cNvSpPr txBox="1"/>
          <p:nvPr/>
        </p:nvSpPr>
        <p:spPr>
          <a:xfrm>
            <a:off x="323850" y="3284538"/>
            <a:ext cx="8135938" cy="2677656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美国是一个崇尚自由的国家，更是一个崇拜英雄的国度，能赢得美国人民尊敬的美国总统并不多，美国人民心中却有两位被誉为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开国元勋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黑奴解放者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的伟大总统，他们分别是（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、华盛顿、林肯          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、杰斐逊、杜鲁门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、华盛顿、里根          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、罗斯福、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布什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5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7764" name="Text Box 4"/>
          <p:cNvSpPr txBox="1"/>
          <p:nvPr/>
        </p:nvSpPr>
        <p:spPr>
          <a:xfrm>
            <a:off x="6227763" y="836613"/>
            <a:ext cx="223202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117765" name="Text Box 5"/>
          <p:cNvSpPr txBox="1"/>
          <p:nvPr/>
        </p:nvSpPr>
        <p:spPr>
          <a:xfrm>
            <a:off x="2667000" y="4267200"/>
            <a:ext cx="2303463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/>
      <p:bldP spid="117765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1743</Words>
  <PresentationFormat>全屏显示(4:3)</PresentationFormat>
  <Paragraphs>235</Paragraphs>
  <Slides>27</Slides>
  <Notes>5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27</vt:i4>
      </vt:variant>
    </vt:vector>
  </HeadingPairs>
  <TitlesOfParts>
    <vt:vector size="29" baseType="lpstr">
      <vt:lpstr>Edge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2004-09-24T07:56:05Z</dcterms:created>
  <dcterms:modified xsi:type="dcterms:W3CDTF">2018-10-17T12:33:01Z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