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29" r:id="rId2"/>
    <p:sldId id="330" r:id="rId3"/>
    <p:sldId id="331" r:id="rId4"/>
    <p:sldId id="332" r:id="rId5"/>
    <p:sldId id="334" r:id="rId6"/>
    <p:sldId id="335" r:id="rId7"/>
    <p:sldId id="336" r:id="rId8"/>
    <p:sldId id="376" r:id="rId9"/>
    <p:sldId id="337" r:id="rId10"/>
    <p:sldId id="338" r:id="rId11"/>
    <p:sldId id="339" r:id="rId12"/>
    <p:sldId id="356" r:id="rId13"/>
    <p:sldId id="341" r:id="rId14"/>
    <p:sldId id="342" r:id="rId15"/>
    <p:sldId id="347" r:id="rId16"/>
    <p:sldId id="348" r:id="rId17"/>
    <p:sldId id="363" r:id="rId18"/>
    <p:sldId id="350" r:id="rId19"/>
    <p:sldId id="349" r:id="rId20"/>
    <p:sldId id="358" r:id="rId21"/>
    <p:sldId id="361" r:id="rId22"/>
    <p:sldId id="352" r:id="rId23"/>
    <p:sldId id="368" r:id="rId24"/>
    <p:sldId id="370" r:id="rId25"/>
    <p:sldId id="373" r:id="rId26"/>
    <p:sldId id="371" r:id="rId27"/>
    <p:sldId id="364" r:id="rId28"/>
    <p:sldId id="365" r:id="rId29"/>
    <p:sldId id="372" r:id="rId30"/>
    <p:sldId id="375" r:id="rId31"/>
    <p:sldId id="378" r:id="rId3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FCDA72-2BEF-488E-B774-A493D7F7A542}" type="datetimeFigureOut">
              <a:rPr lang="zh-CN" altLang="en-US" smtClean="0"/>
              <a:t>2019/11/1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6D4EC-9DE5-4918-BB3D-B344A9631830}" type="slidenum">
              <a:rPr lang="zh-CN" altLang="en-US" smtClean="0"/>
              <a:t>‹#›</a:t>
            </a:fld>
            <a:endParaRPr lang="zh-CN" altLang="en-US"/>
          </a:p>
        </p:txBody>
      </p:sp>
    </p:spTree>
    <p:extLst>
      <p:ext uri="{BB962C8B-B14F-4D97-AF65-F5344CB8AC3E}">
        <p14:creationId xmlns:p14="http://schemas.microsoft.com/office/powerpoint/2010/main" val="1959579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122238"/>
            <a:ext cx="8229600" cy="60086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p:cNvSpPr>
            <a:spLocks noGrp="1" noChangeArrowheads="1"/>
          </p:cNvSpPr>
          <p:nvPr>
            <p:ph type="sldNum" sz="quarter" idx="12"/>
          </p:nvPr>
        </p:nvSpPr>
        <p:spPr>
          <a:ln/>
        </p:spPr>
        <p:txBody>
          <a:bodyPr/>
          <a:lstStyle>
            <a:lvl1pPr>
              <a:defRPr/>
            </a:lvl1pPr>
          </a:lstStyle>
          <a:p>
            <a:pPr>
              <a:defRPr/>
            </a:pPr>
            <a:fld id="{6F4B72B7-523A-415B-94C5-004DD83D065C}" type="slidenum">
              <a:rPr lang="en-US" altLang="zh-CN"/>
              <a:pPr>
                <a:defRPr/>
              </a:pPr>
              <a:t>‹#›</a:t>
            </a:fld>
            <a:endParaRPr lang="en-US" altLang="zh-CN"/>
          </a:p>
        </p:txBody>
      </p:sp>
    </p:spTree>
    <p:extLst>
      <p:ext uri="{BB962C8B-B14F-4D97-AF65-F5344CB8AC3E}">
        <p14:creationId xmlns:p14="http://schemas.microsoft.com/office/powerpoint/2010/main" val="932622847"/>
      </p:ext>
    </p:extLst>
  </p:cSld>
  <p:clrMapOvr>
    <a:masterClrMapping/>
  </p:clrMapOvr>
  <p:transition spd="med">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cSld name="标题，两项内容与文本">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457200" y="1600200"/>
            <a:ext cx="4038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57200" y="3938588"/>
            <a:ext cx="4038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half" idx="3"/>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245225"/>
            <a:ext cx="2133600" cy="476250"/>
          </a:xfrm>
        </p:spPr>
        <p:txBody>
          <a:bodyPr/>
          <a:lstStyle>
            <a:lvl1pPr>
              <a:defRPr/>
            </a:lvl1pPr>
          </a:lstStyle>
          <a:p>
            <a:fld id="{EDE3CBCF-1F49-4978-B820-49F2B56B9D84}" type="slidenum">
              <a:rPr lang="en-US" altLang="zh-CN"/>
              <a:pPr/>
              <a:t>‹#›</a:t>
            </a:fld>
            <a:endParaRPr lang="en-US" altLang="zh-CN"/>
          </a:p>
        </p:txBody>
      </p:sp>
    </p:spTree>
    <p:extLst>
      <p:ext uri="{BB962C8B-B14F-4D97-AF65-F5344CB8AC3E}">
        <p14:creationId xmlns:p14="http://schemas.microsoft.com/office/powerpoint/2010/main" val="3451461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2019/11/1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1.bin"/><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32.gif"/></Relationships>
</file>

<file path=ppt/slides/_rels/slide1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image" Target="../media/image35.jpeg"/><Relationship Id="rId21" Type="http://schemas.openxmlformats.org/officeDocument/2006/relationships/image" Target="../media/image51.jpe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slideLayout" Target="../slideLayouts/slideLayout7.xml"/><Relationship Id="rId16" Type="http://schemas.openxmlformats.org/officeDocument/2006/relationships/image" Target="../media/image46.png"/><Relationship Id="rId20" Type="http://schemas.openxmlformats.org/officeDocument/2006/relationships/image" Target="../media/image50.jpeg"/><Relationship Id="rId1" Type="http://schemas.openxmlformats.org/officeDocument/2006/relationships/vmlDrawing" Target="../drawings/vmlDrawing2.vml"/><Relationship Id="rId6" Type="http://schemas.openxmlformats.org/officeDocument/2006/relationships/image" Target="../media/image36.jpeg"/><Relationship Id="rId11" Type="http://schemas.openxmlformats.org/officeDocument/2006/relationships/image" Target="../media/image41.png"/><Relationship Id="rId24" Type="http://schemas.openxmlformats.org/officeDocument/2006/relationships/image" Target="../media/image54.jpeg"/><Relationship Id="rId5" Type="http://schemas.openxmlformats.org/officeDocument/2006/relationships/image" Target="../media/image34.png"/><Relationship Id="rId15" Type="http://schemas.openxmlformats.org/officeDocument/2006/relationships/image" Target="../media/image45.png"/><Relationship Id="rId23" Type="http://schemas.openxmlformats.org/officeDocument/2006/relationships/image" Target="../media/image53.jpe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oleObject" Target="../embeddings/oleObject2.bin"/><Relationship Id="rId9" Type="http://schemas.openxmlformats.org/officeDocument/2006/relationships/image" Target="../media/image39.png"/><Relationship Id="rId14" Type="http://schemas.openxmlformats.org/officeDocument/2006/relationships/image" Target="../media/image44.png"/><Relationship Id="rId22" Type="http://schemas.openxmlformats.org/officeDocument/2006/relationships/image" Target="../media/image52.jpeg"/></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slide" Target="slide1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auction.artxun.com/paimai-48-238010.shtml"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Picture 6" descr="忘记历史就是背叛"/>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20072" cy="1239838"/>
          </a:xfrm>
          <a:prstGeom prst="rect">
            <a:avLst/>
          </a:prstGeom>
          <a:noFill/>
          <a:extLst>
            <a:ext uri="{909E8E84-426E-40DD-AFC4-6F175D3DCCD1}">
              <a14:hiddenFill xmlns:a14="http://schemas.microsoft.com/office/drawing/2010/main">
                <a:solidFill>
                  <a:srgbClr val="FFFFFF"/>
                </a:solidFill>
              </a14:hiddenFill>
            </a:ext>
          </a:extLst>
        </p:spPr>
      </p:pic>
      <p:sp>
        <p:nvSpPr>
          <p:cNvPr id="85002" name="Text Box 10"/>
          <p:cNvSpPr txBox="1">
            <a:spLocks noChangeArrowheads="1"/>
          </p:cNvSpPr>
          <p:nvPr/>
        </p:nvSpPr>
        <p:spPr bwMode="auto">
          <a:xfrm flipH="1">
            <a:off x="1691680" y="5943600"/>
            <a:ext cx="3337520" cy="397032"/>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10000"/>
              </a:lnSpc>
              <a:spcBef>
                <a:spcPct val="50000"/>
              </a:spcBef>
            </a:pPr>
            <a:r>
              <a:rPr lang="zh-CN" altLang="en-US">
                <a:solidFill>
                  <a:srgbClr val="FFFFFF"/>
                </a:solidFill>
              </a:rPr>
              <a:t>深圳市红岭中学  吴磊</a:t>
            </a:r>
          </a:p>
        </p:txBody>
      </p:sp>
      <p:pic>
        <p:nvPicPr>
          <p:cNvPr id="85010" name="Picture 18" descr="虎门销烟"/>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239838"/>
            <a:ext cx="9108840" cy="3692525"/>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85012" name="Picture 20" descr="zzzh"/>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0"/>
            <a:ext cx="3816424" cy="1239838"/>
          </a:xfrm>
          <a:prstGeom prst="rect">
            <a:avLst/>
          </a:prstGeom>
          <a:noFill/>
          <a:extLst>
            <a:ext uri="{909E8E84-426E-40DD-AFC4-6F175D3DCCD1}">
              <a14:hiddenFill xmlns:a14="http://schemas.microsoft.com/office/drawing/2010/main">
                <a:solidFill>
                  <a:srgbClr val="FFFFFF"/>
                </a:solidFill>
              </a14:hiddenFill>
            </a:ext>
          </a:extLst>
        </p:spPr>
      </p:pic>
      <p:sp>
        <p:nvSpPr>
          <p:cNvPr id="85014" name="Text Box 22"/>
          <p:cNvSpPr txBox="1">
            <a:spLocks noChangeArrowheads="1"/>
          </p:cNvSpPr>
          <p:nvPr/>
        </p:nvSpPr>
        <p:spPr bwMode="auto">
          <a:xfrm>
            <a:off x="251520" y="2667000"/>
            <a:ext cx="871296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9600" dirty="0">
                <a:solidFill>
                  <a:srgbClr val="CC0000"/>
                </a:solidFill>
                <a:effectLst>
                  <a:outerShdw blurRad="38100" dist="38100" dir="2700000" algn="tl">
                    <a:srgbClr val="FFFFFF"/>
                  </a:outerShdw>
                </a:effectLst>
                <a:latin typeface="Times New Roman" pitchFamily="18" charset="0"/>
                <a:ea typeface="隶书" pitchFamily="49" charset="-122"/>
              </a:rPr>
              <a:t>两次</a:t>
            </a:r>
            <a:r>
              <a:rPr lang="zh-CN" altLang="en-US" sz="9600" dirty="0" smtClean="0">
                <a:solidFill>
                  <a:srgbClr val="CC0000"/>
                </a:solidFill>
                <a:effectLst>
                  <a:outerShdw blurRad="38100" dist="38100" dir="2700000" algn="tl">
                    <a:srgbClr val="FFFFFF"/>
                  </a:outerShdw>
                </a:effectLst>
                <a:latin typeface="Times New Roman" pitchFamily="18" charset="0"/>
                <a:ea typeface="隶书" pitchFamily="49" charset="-122"/>
              </a:rPr>
              <a:t>鸦 </a:t>
            </a:r>
            <a:r>
              <a:rPr lang="zh-CN" altLang="en-US" sz="9600" dirty="0">
                <a:solidFill>
                  <a:srgbClr val="CC0000"/>
                </a:solidFill>
                <a:effectLst>
                  <a:outerShdw blurRad="38100" dist="38100" dir="2700000" algn="tl">
                    <a:srgbClr val="FFFFFF"/>
                  </a:outerShdw>
                </a:effectLst>
                <a:latin typeface="Times New Roman" pitchFamily="18" charset="0"/>
                <a:ea typeface="隶书" pitchFamily="49" charset="-122"/>
              </a:rPr>
              <a:t>片 战 争</a:t>
            </a:r>
          </a:p>
        </p:txBody>
      </p:sp>
      <p:sp>
        <p:nvSpPr>
          <p:cNvPr id="2" name="TextBox 1"/>
          <p:cNvSpPr txBox="1"/>
          <p:nvPr/>
        </p:nvSpPr>
        <p:spPr>
          <a:xfrm>
            <a:off x="954020" y="5301207"/>
            <a:ext cx="7200800" cy="1200329"/>
          </a:xfrm>
          <a:prstGeom prst="rect">
            <a:avLst/>
          </a:prstGeom>
          <a:solidFill>
            <a:schemeClr val="accent1"/>
          </a:solidFill>
        </p:spPr>
        <p:txBody>
          <a:bodyPr wrap="square" rtlCol="0">
            <a:spAutoFit/>
          </a:bodyPr>
          <a:lstStyle/>
          <a:p>
            <a:r>
              <a:rPr lang="zh-CN" altLang="en-US" sz="2400" b="1" dirty="0" smtClean="0">
                <a:solidFill>
                  <a:srgbClr val="FF0000"/>
                </a:solidFill>
              </a:rPr>
              <a:t>课标要求：</a:t>
            </a:r>
            <a:endParaRPr lang="en-US" altLang="zh-CN" sz="2400" b="1" dirty="0" smtClean="0">
              <a:solidFill>
                <a:srgbClr val="FF0000"/>
              </a:solidFill>
            </a:endParaRPr>
          </a:p>
          <a:p>
            <a:r>
              <a:rPr lang="en-US" altLang="zh-CN" sz="2400" b="1" dirty="0" smtClean="0"/>
              <a:t>1</a:t>
            </a:r>
            <a:r>
              <a:rPr lang="zh-CN" altLang="en-US" sz="2400" b="1" dirty="0" smtClean="0"/>
              <a:t>、认识两次鸦片战争对中国社会的影响；</a:t>
            </a:r>
            <a:endParaRPr lang="en-US" altLang="zh-CN" sz="2400" b="1" dirty="0" smtClean="0"/>
          </a:p>
          <a:p>
            <a:r>
              <a:rPr lang="en-US" altLang="zh-CN" sz="2400" b="1" dirty="0" smtClean="0"/>
              <a:t>2</a:t>
            </a:r>
            <a:r>
              <a:rPr lang="zh-CN" altLang="en-US" sz="2400" b="1" dirty="0" smtClean="0"/>
              <a:t>、认识晚</a:t>
            </a:r>
            <a:r>
              <a:rPr lang="zh-CN" altLang="en-US" sz="2400" b="1" dirty="0"/>
              <a:t>清</a:t>
            </a:r>
            <a:r>
              <a:rPr lang="zh-CN" altLang="en-US" sz="2400" b="1" dirty="0" smtClean="0"/>
              <a:t>地主阶级为挽救危局所做的努力。</a:t>
            </a:r>
            <a:endParaRPr lang="zh-CN" altLang="en-US" sz="2400" b="1" dirty="0"/>
          </a:p>
        </p:txBody>
      </p:sp>
    </p:spTree>
    <p:extLst>
      <p:ext uri="{BB962C8B-B14F-4D97-AF65-F5344CB8AC3E}">
        <p14:creationId xmlns:p14="http://schemas.microsoft.com/office/powerpoint/2010/main" val="2136186381"/>
      </p:ext>
    </p:extLst>
  </p:cSld>
  <p:clrMapOvr>
    <a:masterClrMapping/>
  </p:clrMapOvr>
  <p:transition spd="med">
    <p:diamond/>
    <p:sndAc>
      <p:stSnd>
        <p:snd r:embed="rId2" name="MUSIC.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85014"/>
                                        </p:tgtEl>
                                        <p:attrNameLst>
                                          <p:attrName>style.visibility</p:attrName>
                                        </p:attrNameLst>
                                      </p:cBhvr>
                                      <p:to>
                                        <p:strVal val="visible"/>
                                      </p:to>
                                    </p:set>
                                    <p:anim calcmode="lin" valueType="num">
                                      <p:cBhvr>
                                        <p:cTn id="7" dur="500" fill="hold"/>
                                        <p:tgtEl>
                                          <p:spTgt spid="85014"/>
                                        </p:tgtEl>
                                        <p:attrNameLst>
                                          <p:attrName>ppt_w</p:attrName>
                                        </p:attrNameLst>
                                      </p:cBhvr>
                                      <p:tavLst>
                                        <p:tav tm="0">
                                          <p:val>
                                            <p:strVal val="4*#ppt_w"/>
                                          </p:val>
                                        </p:tav>
                                        <p:tav tm="100000">
                                          <p:val>
                                            <p:strVal val="#ppt_w"/>
                                          </p:val>
                                        </p:tav>
                                      </p:tavLst>
                                    </p:anim>
                                    <p:anim calcmode="lin" valueType="num">
                                      <p:cBhvr>
                                        <p:cTn id="8" dur="500" fill="hold"/>
                                        <p:tgtEl>
                                          <p:spTgt spid="85014"/>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014"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403" name="Rectangle 3"/>
          <p:cNvSpPr>
            <a:spLocks noChangeArrowheads="1"/>
          </p:cNvSpPr>
          <p:nvPr/>
        </p:nvSpPr>
        <p:spPr bwMode="auto">
          <a:xfrm>
            <a:off x="609600" y="381000"/>
            <a:ext cx="7924800" cy="838200"/>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bg1">
                    <a:alpha val="50000"/>
                  </a:scheme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02404" name="Rectangle 4"/>
          <p:cNvSpPr>
            <a:spLocks noChangeArrowheads="1"/>
          </p:cNvSpPr>
          <p:nvPr/>
        </p:nvSpPr>
        <p:spPr bwMode="auto">
          <a:xfrm>
            <a:off x="539750" y="1557338"/>
            <a:ext cx="8001000" cy="2619375"/>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5000"/>
              </a:lnSpc>
            </a:pPr>
            <a:r>
              <a:rPr lang="en-US" altLang="zh-CN" sz="3200" dirty="0">
                <a:solidFill>
                  <a:schemeClr val="tx1"/>
                </a:solidFill>
              </a:rPr>
              <a:t>       </a:t>
            </a:r>
            <a:r>
              <a:rPr lang="en-US" altLang="zh-CN" sz="3600" dirty="0">
                <a:solidFill>
                  <a:schemeClr val="bg1"/>
                </a:solidFill>
                <a:latin typeface="华文新魏" pitchFamily="2" charset="-122"/>
                <a:ea typeface="华文新魏" pitchFamily="2" charset="-122"/>
              </a:rPr>
              <a:t>19</a:t>
            </a:r>
            <a:r>
              <a:rPr lang="zh-CN" altLang="en-US" sz="3600" dirty="0">
                <a:solidFill>
                  <a:schemeClr val="bg1"/>
                </a:solidFill>
                <a:latin typeface="华文新魏" pitchFamily="2" charset="-122"/>
                <a:ea typeface="华文新魏" pitchFamily="2" charset="-122"/>
              </a:rPr>
              <a:t>世纪上半叶航海工具主要是帆船，从英国航行到中国必须绕过非洲好望角</a:t>
            </a:r>
            <a:r>
              <a:rPr lang="en-US" altLang="zh-CN" sz="3600" dirty="0">
                <a:solidFill>
                  <a:schemeClr val="bg1"/>
                </a:solidFill>
                <a:latin typeface="华文新魏" pitchFamily="2" charset="-122"/>
                <a:ea typeface="华文新魏" pitchFamily="2" charset="-122"/>
              </a:rPr>
              <a:t>,</a:t>
            </a:r>
            <a:r>
              <a:rPr lang="zh-CN" altLang="en-US" sz="3600" dirty="0">
                <a:solidFill>
                  <a:schemeClr val="bg1"/>
                </a:solidFill>
                <a:latin typeface="华文新魏" pitchFamily="2" charset="-122"/>
                <a:ea typeface="华文新魏" pitchFamily="2" charset="-122"/>
              </a:rPr>
              <a:t>至少要</a:t>
            </a:r>
            <a:r>
              <a:rPr lang="en-US" altLang="zh-CN" sz="3600" dirty="0">
                <a:solidFill>
                  <a:schemeClr val="bg1"/>
                </a:solidFill>
                <a:latin typeface="华文新魏" pitchFamily="2" charset="-122"/>
                <a:ea typeface="华文新魏" pitchFamily="2" charset="-122"/>
              </a:rPr>
              <a:t>4</a:t>
            </a:r>
            <a:r>
              <a:rPr lang="zh-CN" altLang="en-US" sz="3600" dirty="0">
                <a:solidFill>
                  <a:schemeClr val="bg1"/>
                </a:solidFill>
                <a:latin typeface="华文新魏" pitchFamily="2" charset="-122"/>
                <a:ea typeface="华文新魏" pitchFamily="2" charset="-122"/>
              </a:rPr>
              <a:t>个月</a:t>
            </a:r>
            <a:r>
              <a:rPr lang="en-US" altLang="zh-CN" sz="3600" dirty="0">
                <a:solidFill>
                  <a:schemeClr val="bg1"/>
                </a:solidFill>
                <a:latin typeface="华文新魏" pitchFamily="2" charset="-122"/>
                <a:ea typeface="华文新魏" pitchFamily="2" charset="-122"/>
              </a:rPr>
              <a:t>, </a:t>
            </a:r>
            <a:r>
              <a:rPr lang="zh-CN" altLang="en-US" sz="3600" i="1" u="sng" dirty="0">
                <a:solidFill>
                  <a:srgbClr val="FFFF00"/>
                </a:solidFill>
                <a:latin typeface="华文新魏" pitchFamily="2" charset="-122"/>
                <a:ea typeface="华文新魏" pitchFamily="2" charset="-122"/>
              </a:rPr>
              <a:t>相距如此遥远的两个国家为什么会爆发战争呢 </a:t>
            </a:r>
            <a:r>
              <a:rPr lang="zh-CN" altLang="en-US" sz="3600" i="1" dirty="0">
                <a:solidFill>
                  <a:srgbClr val="FFFF00"/>
                </a:solidFill>
                <a:latin typeface="华文新魏" pitchFamily="2" charset="-122"/>
                <a:ea typeface="华文新魏" pitchFamily="2" charset="-122"/>
              </a:rPr>
              <a:t>？</a:t>
            </a:r>
          </a:p>
        </p:txBody>
      </p:sp>
      <p:pic>
        <p:nvPicPr>
          <p:cNvPr id="102405" name="Picture 5" descr="帆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4797425"/>
            <a:ext cx="1828800" cy="1420813"/>
          </a:xfrm>
          <a:prstGeom prst="rect">
            <a:avLst/>
          </a:prstGeom>
          <a:noFill/>
          <a:extLst>
            <a:ext uri="{909E8E84-426E-40DD-AFC4-6F175D3DCCD1}">
              <a14:hiddenFill xmlns:a14="http://schemas.microsoft.com/office/drawing/2010/main">
                <a:solidFill>
                  <a:srgbClr val="FFFFFF"/>
                </a:solidFill>
              </a14:hiddenFill>
            </a:ext>
          </a:extLst>
        </p:spPr>
      </p:pic>
      <p:sp>
        <p:nvSpPr>
          <p:cNvPr id="102412" name="WordArt 12"/>
          <p:cNvSpPr>
            <a:spLocks noChangeArrowheads="1" noChangeShapeType="1" noTextEdit="1"/>
          </p:cNvSpPr>
          <p:nvPr/>
        </p:nvSpPr>
        <p:spPr bwMode="auto">
          <a:xfrm rot="-434792">
            <a:off x="5085483" y="4831131"/>
            <a:ext cx="3240088" cy="1152525"/>
          </a:xfrm>
          <a:prstGeom prst="rect">
            <a:avLst/>
          </a:prstGeom>
        </p:spPr>
        <p:txBody>
          <a:bodyPr wrap="none" fromWordArt="1">
            <a:prstTxWarp prst="textPlain">
              <a:avLst>
                <a:gd name="adj" fmla="val 50000"/>
              </a:avLst>
            </a:prstTxWarp>
          </a:bodyPr>
          <a:lstStyle/>
          <a:p>
            <a:r>
              <a:rPr lang="zh-CN" altLang="en-US" sz="3600" kern="10" spc="720" dirty="0">
                <a:ln w="15875">
                  <a:solidFill>
                    <a:srgbClr val="FF0000"/>
                  </a:solidFill>
                  <a:round/>
                  <a:headEnd/>
                  <a:tailEnd/>
                </a:ln>
                <a:solidFill>
                  <a:srgbClr val="FFFF00"/>
                </a:solidFill>
                <a:effectLst>
                  <a:outerShdw dist="35921" dir="2700000" sy="50000" kx="2115830" algn="bl" rotWithShape="0">
                    <a:srgbClr val="C0C0C0"/>
                  </a:outerShdw>
                </a:effectLst>
                <a:latin typeface="华文中宋"/>
                <a:ea typeface="华文中宋"/>
              </a:rPr>
              <a:t>你想过吗</a:t>
            </a:r>
            <a:r>
              <a:rPr lang="en-US" altLang="zh-CN" sz="3600" kern="10" spc="720" dirty="0">
                <a:ln w="15875">
                  <a:solidFill>
                    <a:srgbClr val="FF0000"/>
                  </a:solidFill>
                  <a:round/>
                  <a:headEnd/>
                  <a:tailEnd/>
                </a:ln>
                <a:solidFill>
                  <a:srgbClr val="FFFF00"/>
                </a:solidFill>
                <a:effectLst>
                  <a:outerShdw dist="35921" dir="2700000" sy="50000" kx="2115830" algn="bl" rotWithShape="0">
                    <a:srgbClr val="C0C0C0"/>
                  </a:outerShdw>
                </a:effectLst>
                <a:latin typeface="华文中宋"/>
                <a:ea typeface="华文中宋"/>
              </a:rPr>
              <a:t>?</a:t>
            </a:r>
            <a:endParaRPr lang="zh-CN" altLang="en-US" sz="3600" kern="10" spc="720" dirty="0">
              <a:ln w="15875">
                <a:solidFill>
                  <a:srgbClr val="FF0000"/>
                </a:solidFill>
                <a:round/>
                <a:headEnd/>
                <a:tailEnd/>
              </a:ln>
              <a:solidFill>
                <a:srgbClr val="FFFF00"/>
              </a:solidFill>
              <a:effectLst>
                <a:outerShdw dist="35921" dir="2700000" sy="50000" kx="2115830" algn="bl" rotWithShape="0">
                  <a:srgbClr val="C0C0C0"/>
                </a:outerShdw>
              </a:effectLst>
              <a:latin typeface="华文中宋"/>
              <a:ea typeface="华文中宋"/>
            </a:endParaRPr>
          </a:p>
        </p:txBody>
      </p:sp>
      <p:pic>
        <p:nvPicPr>
          <p:cNvPr id="107536" name="Picture 1040" descr="chutittle4"/>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76250"/>
            <a:ext cx="7775575" cy="7397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对象 1"/>
          <p:cNvGraphicFramePr>
            <a:graphicFrameLocks noChangeAspect="1"/>
          </p:cNvGraphicFramePr>
          <p:nvPr>
            <p:extLst>
              <p:ext uri="{D42A27DB-BD31-4B8C-83A1-F6EECF244321}">
                <p14:modId xmlns:p14="http://schemas.microsoft.com/office/powerpoint/2010/main" val="3192595965"/>
              </p:ext>
            </p:extLst>
          </p:nvPr>
        </p:nvGraphicFramePr>
        <p:xfrm>
          <a:off x="6588224" y="5922169"/>
          <a:ext cx="2343150" cy="592137"/>
        </p:xfrm>
        <a:graphic>
          <a:graphicData uri="http://schemas.openxmlformats.org/presentationml/2006/ole">
            <mc:AlternateContent xmlns:mc="http://schemas.openxmlformats.org/markup-compatibility/2006">
              <mc:Choice xmlns:v="urn:schemas-microsoft-com:vml" Requires="v">
                <p:oleObj spid="_x0000_s3308" name="包装程序外壳对象" showAsIcon="1" r:id="rId5" imgW="2343600" imgH="591840" progId="Package">
                  <p:embed/>
                </p:oleObj>
              </mc:Choice>
              <mc:Fallback>
                <p:oleObj name="包装程序外壳对象" showAsIcon="1" r:id="rId5" imgW="2343600" imgH="591840" progId="Package">
                  <p:embed/>
                  <p:pic>
                    <p:nvPicPr>
                      <p:cNvPr id="0" name=""/>
                      <p:cNvPicPr/>
                      <p:nvPr/>
                    </p:nvPicPr>
                    <p:blipFill>
                      <a:blip r:embed="rId6"/>
                      <a:stretch>
                        <a:fillRect/>
                      </a:stretch>
                    </p:blipFill>
                    <p:spPr>
                      <a:xfrm>
                        <a:off x="6588224" y="5922169"/>
                        <a:ext cx="2343150" cy="592137"/>
                      </a:xfrm>
                      <a:prstGeom prst="rect">
                        <a:avLst/>
                      </a:prstGeom>
                    </p:spPr>
                  </p:pic>
                </p:oleObj>
              </mc:Fallback>
            </mc:AlternateContent>
          </a:graphicData>
        </a:graphic>
      </p:graphicFrame>
    </p:spTree>
    <p:extLst>
      <p:ext uri="{BB962C8B-B14F-4D97-AF65-F5344CB8AC3E}">
        <p14:creationId xmlns:p14="http://schemas.microsoft.com/office/powerpoint/2010/main" val="2882987412"/>
      </p:ext>
    </p:extLst>
  </p:cSld>
  <p:clrMapOvr>
    <a:masterClrMapping/>
  </p:clrMapOvr>
  <p:transition spd="med">
    <p:fade thruBlk="1"/>
    <p:sndAc>
      <p:end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45" name="Picture 17"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592263"/>
            <a:ext cx="7092950" cy="2052637"/>
          </a:xfrm>
          <a:prstGeom prst="rect">
            <a:avLst/>
          </a:prstGeom>
          <a:noFill/>
          <a:extLst>
            <a:ext uri="{909E8E84-426E-40DD-AFC4-6F175D3DCCD1}">
              <a14:hiddenFill xmlns:a14="http://schemas.microsoft.com/office/drawing/2010/main">
                <a:solidFill>
                  <a:srgbClr val="FFFFFF"/>
                </a:solidFill>
              </a14:hiddenFill>
            </a:ext>
          </a:extLst>
        </p:spPr>
      </p:pic>
      <p:sp>
        <p:nvSpPr>
          <p:cNvPr id="227337" name="Line 9"/>
          <p:cNvSpPr>
            <a:spLocks noChangeShapeType="1"/>
          </p:cNvSpPr>
          <p:nvPr/>
        </p:nvSpPr>
        <p:spPr bwMode="auto">
          <a:xfrm>
            <a:off x="1835696" y="4800600"/>
            <a:ext cx="1325563"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7338" name="Text Box 10"/>
          <p:cNvSpPr txBox="1">
            <a:spLocks noChangeArrowheads="1"/>
          </p:cNvSpPr>
          <p:nvPr/>
        </p:nvSpPr>
        <p:spPr bwMode="auto">
          <a:xfrm>
            <a:off x="3491880" y="4419600"/>
            <a:ext cx="504093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4000" dirty="0" smtClean="0">
                <a:solidFill>
                  <a:srgbClr val="FF0000"/>
                </a:solidFill>
                <a:latin typeface="华文行楷" pitchFamily="2" charset="-122"/>
                <a:ea typeface="华文行楷" pitchFamily="2" charset="-122"/>
              </a:rPr>
              <a:t>鸦片战争的</a:t>
            </a:r>
            <a:r>
              <a:rPr kumimoji="0" lang="zh-CN" altLang="en-US" sz="4000" dirty="0" smtClean="0">
                <a:solidFill>
                  <a:srgbClr val="FF0000"/>
                </a:solidFill>
                <a:latin typeface="华文行楷" pitchFamily="2" charset="-122"/>
                <a:ea typeface="华文行楷" pitchFamily="2" charset="-122"/>
              </a:rPr>
              <a:t>背景</a:t>
            </a:r>
            <a:endParaRPr kumimoji="0" lang="zh-CN" altLang="en-US" sz="4000" dirty="0">
              <a:solidFill>
                <a:srgbClr val="FF0000"/>
              </a:solidFill>
              <a:latin typeface="华文行楷" pitchFamily="2" charset="-122"/>
              <a:ea typeface="华文行楷" pitchFamily="2" charset="-122"/>
            </a:endParaRPr>
          </a:p>
        </p:txBody>
      </p:sp>
      <p:sp>
        <p:nvSpPr>
          <p:cNvPr id="227344" name="Text Box 16"/>
          <p:cNvSpPr txBox="1">
            <a:spLocks noChangeArrowheads="1"/>
          </p:cNvSpPr>
          <p:nvPr/>
        </p:nvSpPr>
        <p:spPr bwMode="auto">
          <a:xfrm>
            <a:off x="2007215" y="2132856"/>
            <a:ext cx="65532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0" lang="zh-CN" altLang="en-US" sz="4400" dirty="0">
                <a:solidFill>
                  <a:schemeClr val="tx1"/>
                </a:solidFill>
                <a:latin typeface="黑体" pitchFamily="2" charset="-122"/>
              </a:rPr>
              <a:t>第一章 云翻雾起</a:t>
            </a:r>
          </a:p>
          <a:p>
            <a:pPr algn="l"/>
            <a:endParaRPr kumimoji="0" lang="en-US" altLang="zh-CN" sz="4000" b="0" dirty="0">
              <a:solidFill>
                <a:schemeClr val="tx1"/>
              </a:solidFill>
              <a:latin typeface="黑体" pitchFamily="2" charset="-122"/>
            </a:endParaRPr>
          </a:p>
        </p:txBody>
      </p:sp>
    </p:spTree>
    <p:extLst>
      <p:ext uri="{BB962C8B-B14F-4D97-AF65-F5344CB8AC3E}">
        <p14:creationId xmlns:p14="http://schemas.microsoft.com/office/powerpoint/2010/main" val="21742543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978" name="Picture 2" descr="蒸汽机主宰费城世博会？被誉机械馆不倦的“心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3284538"/>
            <a:ext cx="4267200" cy="3133725"/>
          </a:xfrm>
          <a:prstGeom prst="rect">
            <a:avLst/>
          </a:prstGeom>
          <a:noFill/>
          <a:extLst>
            <a:ext uri="{909E8E84-426E-40DD-AFC4-6F175D3DCCD1}">
              <a14:hiddenFill xmlns:a14="http://schemas.microsoft.com/office/drawing/2010/main">
                <a:solidFill>
                  <a:srgbClr val="FFFFFF"/>
                </a:solidFill>
              </a14:hiddenFill>
            </a:ext>
          </a:extLst>
        </p:spPr>
      </p:pic>
      <p:sp>
        <p:nvSpPr>
          <p:cNvPr id="254979" name="Text Box 3"/>
          <p:cNvSpPr txBox="1">
            <a:spLocks noChangeArrowheads="1"/>
          </p:cNvSpPr>
          <p:nvPr/>
        </p:nvSpPr>
        <p:spPr bwMode="auto">
          <a:xfrm>
            <a:off x="4967288" y="4814888"/>
            <a:ext cx="3960812" cy="1801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en-US" altLang="zh-CN" sz="2800">
                <a:solidFill>
                  <a:schemeClr val="tx1"/>
                </a:solidFill>
                <a:latin typeface="隶书" pitchFamily="49" charset="-122"/>
                <a:ea typeface="隶书" pitchFamily="49" charset="-122"/>
              </a:rPr>
              <a:t>1851</a:t>
            </a:r>
            <a:r>
              <a:rPr kumimoji="0" lang="zh-CN" altLang="en-US" sz="2800">
                <a:solidFill>
                  <a:schemeClr val="tx1"/>
                </a:solidFill>
                <a:latin typeface="隶书" pitchFamily="49" charset="-122"/>
                <a:ea typeface="隶书" pitchFamily="49" charset="-122"/>
              </a:rPr>
              <a:t>年伦敦世博会</a:t>
            </a:r>
          </a:p>
          <a:p>
            <a:pPr algn="l"/>
            <a:r>
              <a:rPr kumimoji="0" lang="zh-CN" altLang="en-US" sz="2800">
                <a:solidFill>
                  <a:schemeClr val="tx1"/>
                </a:solidFill>
                <a:latin typeface="隶书" pitchFamily="49" charset="-122"/>
                <a:ea typeface="隶书" pitchFamily="49" charset="-122"/>
              </a:rPr>
              <a:t>上英国展示的蒸汽机</a:t>
            </a:r>
          </a:p>
          <a:p>
            <a:pPr algn="l"/>
            <a:endParaRPr kumimoji="0" lang="en-US" altLang="zh-CN" sz="2800" b="0">
              <a:solidFill>
                <a:schemeClr val="tx1"/>
              </a:solidFill>
              <a:latin typeface="隶书" pitchFamily="49" charset="-122"/>
              <a:ea typeface="隶书" pitchFamily="49" charset="-122"/>
            </a:endParaRPr>
          </a:p>
        </p:txBody>
      </p:sp>
      <p:pic>
        <p:nvPicPr>
          <p:cNvPr id="254980" name="Picture 4" descr="蒸汽机主宰费城世博会？被誉机械馆不倦的“心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9588" y="1196975"/>
            <a:ext cx="4267200"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11422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50" name="Text Box 1030"/>
          <p:cNvSpPr txBox="1">
            <a:spLocks noChangeArrowheads="1"/>
          </p:cNvSpPr>
          <p:nvPr/>
        </p:nvSpPr>
        <p:spPr bwMode="auto">
          <a:xfrm>
            <a:off x="5867400" y="188913"/>
            <a:ext cx="18716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600" dirty="0">
                <a:solidFill>
                  <a:srgbClr val="0000CC"/>
                </a:solidFill>
                <a:latin typeface="黑体" pitchFamily="49" charset="-122"/>
                <a:ea typeface="黑体" pitchFamily="49" charset="-122"/>
              </a:rPr>
              <a:t>世界</a:t>
            </a:r>
            <a:endParaRPr kumimoji="0" lang="zh-CN" altLang="en-US" sz="3600" dirty="0">
              <a:solidFill>
                <a:srgbClr val="0000CC"/>
              </a:solidFill>
              <a:latin typeface="黑体" pitchFamily="49" charset="-122"/>
              <a:ea typeface="黑体" pitchFamily="49" charset="-122"/>
            </a:endParaRPr>
          </a:p>
        </p:txBody>
      </p:sp>
      <p:sp>
        <p:nvSpPr>
          <p:cNvPr id="185351" name="Text Box 1031"/>
          <p:cNvSpPr txBox="1">
            <a:spLocks noChangeArrowheads="1"/>
          </p:cNvSpPr>
          <p:nvPr/>
        </p:nvSpPr>
        <p:spPr bwMode="auto">
          <a:xfrm>
            <a:off x="1476375" y="188913"/>
            <a:ext cx="17272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sz="3600" dirty="0" smtClean="0">
                <a:solidFill>
                  <a:srgbClr val="FF0000"/>
                </a:solidFill>
                <a:latin typeface="黑体" pitchFamily="49" charset="-122"/>
                <a:ea typeface="黑体" pitchFamily="49" charset="-122"/>
              </a:rPr>
              <a:t>中  </a:t>
            </a:r>
            <a:r>
              <a:rPr kumimoji="0" lang="zh-CN" altLang="en-US" sz="3600" dirty="0">
                <a:solidFill>
                  <a:srgbClr val="FF0000"/>
                </a:solidFill>
                <a:latin typeface="黑体" pitchFamily="49" charset="-122"/>
                <a:ea typeface="黑体" pitchFamily="49" charset="-122"/>
              </a:rPr>
              <a:t>国</a:t>
            </a:r>
          </a:p>
        </p:txBody>
      </p:sp>
      <p:pic>
        <p:nvPicPr>
          <p:cNvPr id="185354" name="Picture 1034" descr="纺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908050"/>
            <a:ext cx="4032250" cy="2665413"/>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85355" name="Picture 1035" descr="耕种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3840163"/>
            <a:ext cx="4176712" cy="2724150"/>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85356" name="Picture 1036" descr="织布机"/>
          <p:cNvPicPr>
            <a:picLocks noChangeAspect="1" noChangeArrowheads="1"/>
          </p:cNvPicPr>
          <p:nvPr/>
        </p:nvPicPr>
        <p:blipFill>
          <a:blip r:embed="rId4">
            <a:lum bright="6000" contrast="24000"/>
            <a:extLst>
              <a:ext uri="{28A0092B-C50C-407E-A947-70E740481C1C}">
                <a14:useLocalDpi xmlns:a14="http://schemas.microsoft.com/office/drawing/2010/main" val="0"/>
              </a:ext>
            </a:extLst>
          </a:blip>
          <a:srcRect/>
          <a:stretch>
            <a:fillRect/>
          </a:stretch>
        </p:blipFill>
        <p:spPr bwMode="auto">
          <a:xfrm>
            <a:off x="250825" y="908050"/>
            <a:ext cx="3960813" cy="2736850"/>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85357" name="Picture 1037" descr="牛耕"/>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3881438"/>
            <a:ext cx="3960813" cy="2644775"/>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562221"/>
      </p:ext>
    </p:extLst>
  </p:cSld>
  <p:clrMapOvr>
    <a:masterClrMapping/>
  </p:clrMapOvr>
  <p:transition spd="slow">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6" name="Picture 2" descr="鸦片战争前的中国军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260350"/>
            <a:ext cx="4608513" cy="2886075"/>
          </a:xfrm>
          <a:prstGeom prst="rect">
            <a:avLst/>
          </a:prstGeom>
          <a:noFill/>
          <a:ln w="28575">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190467" name="Picture 3" descr="英国发动蓄谋已久的战争"/>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3500438"/>
            <a:ext cx="4608512" cy="3035300"/>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190468" name="Text Box 4"/>
          <p:cNvSpPr txBox="1">
            <a:spLocks noChangeArrowheads="1"/>
          </p:cNvSpPr>
          <p:nvPr/>
        </p:nvSpPr>
        <p:spPr bwMode="auto">
          <a:xfrm>
            <a:off x="611188" y="1196975"/>
            <a:ext cx="3240087" cy="130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pPr>
            <a:r>
              <a:rPr lang="zh-CN" altLang="en-US" sz="3600" dirty="0">
                <a:solidFill>
                  <a:srgbClr val="0000CC"/>
                </a:solidFill>
                <a:latin typeface="Times New Roman" pitchFamily="18" charset="0"/>
                <a:ea typeface="黑体" pitchFamily="49" charset="-122"/>
              </a:rPr>
              <a:t>鸦片战争前的中国军舰</a:t>
            </a:r>
          </a:p>
        </p:txBody>
      </p:sp>
      <p:sp>
        <p:nvSpPr>
          <p:cNvPr id="190469" name="Text Box 5"/>
          <p:cNvSpPr txBox="1">
            <a:spLocks noChangeArrowheads="1"/>
          </p:cNvSpPr>
          <p:nvPr/>
        </p:nvSpPr>
        <p:spPr bwMode="auto">
          <a:xfrm>
            <a:off x="5435600" y="4221163"/>
            <a:ext cx="2936875" cy="130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pPr>
            <a:r>
              <a:rPr lang="zh-CN" altLang="en-US" sz="3600" dirty="0">
                <a:solidFill>
                  <a:srgbClr val="FF0000"/>
                </a:solidFill>
                <a:latin typeface="Times New Roman" pitchFamily="18" charset="0"/>
                <a:ea typeface="黑体" pitchFamily="49" charset="-122"/>
              </a:rPr>
              <a:t>英国发动鸦片</a:t>
            </a:r>
          </a:p>
          <a:p>
            <a:pPr>
              <a:lnSpc>
                <a:spcPct val="110000"/>
              </a:lnSpc>
            </a:pPr>
            <a:r>
              <a:rPr lang="zh-CN" altLang="en-US" sz="3600" dirty="0">
                <a:solidFill>
                  <a:srgbClr val="FF0000"/>
                </a:solidFill>
                <a:latin typeface="Times New Roman" pitchFamily="18" charset="0"/>
                <a:ea typeface="黑体" pitchFamily="49" charset="-122"/>
              </a:rPr>
              <a:t>战争的战舰</a:t>
            </a:r>
          </a:p>
        </p:txBody>
      </p:sp>
    </p:spTree>
    <p:extLst>
      <p:ext uri="{BB962C8B-B14F-4D97-AF65-F5344CB8AC3E}">
        <p14:creationId xmlns:p14="http://schemas.microsoft.com/office/powerpoint/2010/main" val="905972058"/>
      </p:ext>
    </p:extLst>
  </p:cSld>
  <p:clrMapOvr>
    <a:masterClrMapping/>
  </p:clrMapOvr>
  <p:transition spd="med">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34" name="Text Box 14"/>
          <p:cNvSpPr txBox="1">
            <a:spLocks noChangeArrowheads="1"/>
          </p:cNvSpPr>
          <p:nvPr/>
        </p:nvSpPr>
        <p:spPr bwMode="auto">
          <a:xfrm>
            <a:off x="395288" y="260350"/>
            <a:ext cx="8066087" cy="701731"/>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50000"/>
              </a:spcBef>
            </a:pPr>
            <a:r>
              <a:rPr lang="zh-CN" altLang="en-US" sz="3600" dirty="0" smtClean="0">
                <a:latin typeface="黑体" pitchFamily="49" charset="-122"/>
                <a:ea typeface="黑体" pitchFamily="49" charset="-122"/>
              </a:rPr>
              <a:t>背景</a:t>
            </a:r>
            <a:r>
              <a:rPr lang="en-US" altLang="zh-CN" sz="3600" dirty="0" smtClean="0">
                <a:solidFill>
                  <a:srgbClr val="FF0000"/>
                </a:solidFill>
                <a:latin typeface="黑体" pitchFamily="49" charset="-122"/>
                <a:ea typeface="黑体" pitchFamily="49" charset="-122"/>
              </a:rPr>
              <a:t>——19</a:t>
            </a:r>
            <a:r>
              <a:rPr lang="zh-CN" altLang="en-US" sz="3600" dirty="0" smtClean="0">
                <a:solidFill>
                  <a:srgbClr val="FF0000"/>
                </a:solidFill>
                <a:latin typeface="黑体" pitchFamily="49" charset="-122"/>
                <a:ea typeface="黑体" pitchFamily="49" charset="-122"/>
              </a:rPr>
              <a:t>世纪中期的世界和中国</a:t>
            </a:r>
            <a:endParaRPr lang="zh-CN" altLang="en-US" sz="3600" dirty="0">
              <a:solidFill>
                <a:srgbClr val="FF0000"/>
              </a:solidFill>
              <a:latin typeface="黑体" pitchFamily="49" charset="-122"/>
              <a:ea typeface="黑体" pitchFamily="49" charset="-122"/>
            </a:endParaRPr>
          </a:p>
        </p:txBody>
      </p:sp>
      <p:graphicFrame>
        <p:nvGraphicFramePr>
          <p:cNvPr id="150723" name="Group 195"/>
          <p:cNvGraphicFramePr>
            <a:graphicFrameLocks noGrp="1"/>
          </p:cNvGraphicFramePr>
          <p:nvPr>
            <p:extLst>
              <p:ext uri="{D42A27DB-BD31-4B8C-83A1-F6EECF244321}">
                <p14:modId xmlns:p14="http://schemas.microsoft.com/office/powerpoint/2010/main" val="1238787272"/>
              </p:ext>
            </p:extLst>
          </p:nvPr>
        </p:nvGraphicFramePr>
        <p:xfrm>
          <a:off x="250825" y="1125538"/>
          <a:ext cx="8424863" cy="5149153"/>
        </p:xfrm>
        <a:graphic>
          <a:graphicData uri="http://schemas.openxmlformats.org/drawingml/2006/table">
            <a:tbl>
              <a:tblPr/>
              <a:tblGrid>
                <a:gridCol w="1152525"/>
                <a:gridCol w="3744913"/>
                <a:gridCol w="3527425"/>
              </a:tblGrid>
              <a:tr h="631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CN" altLang="zh-CN" sz="3200" b="0" i="0" u="none" strike="noStrike" cap="none" normalizeH="0" baseline="0" dirty="0" smtClean="0">
                        <a:ln>
                          <a:noFill/>
                        </a:ln>
                        <a:solidFill>
                          <a:schemeClr val="tx1"/>
                        </a:solidFill>
                        <a:effectLst/>
                        <a:latin typeface="Times New Roman" pitchFamily="18" charset="0"/>
                        <a:ea typeface="宋体" pitchFamily="2" charset="-122"/>
                      </a:endParaRPr>
                    </a:p>
                  </a:txBody>
                  <a:tcPr marL="90000" marR="90000" marT="46800" marB="46800"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3600" b="1" i="0" u="none" strike="noStrike" cap="none" normalizeH="0" baseline="0" smtClean="0">
                          <a:ln>
                            <a:noFill/>
                          </a:ln>
                          <a:solidFill>
                            <a:schemeClr val="accent2"/>
                          </a:solidFill>
                          <a:effectLst/>
                          <a:latin typeface="隶书" pitchFamily="49" charset="-122"/>
                          <a:ea typeface="隶书" pitchFamily="49" charset="-122"/>
                          <a:cs typeface="宋体" pitchFamily="2" charset="-122"/>
                        </a:rPr>
                        <a:t>中   国</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3600" b="1" i="0" u="none" strike="noStrike" cap="none" normalizeH="0" baseline="0" dirty="0" smtClean="0">
                          <a:ln>
                            <a:noFill/>
                          </a:ln>
                          <a:solidFill>
                            <a:srgbClr val="FF0000"/>
                          </a:solidFill>
                          <a:effectLst/>
                          <a:latin typeface="隶书" pitchFamily="49" charset="-122"/>
                          <a:ea typeface="隶书" pitchFamily="49" charset="-122"/>
                          <a:cs typeface="宋体" pitchFamily="2" charset="-122"/>
                        </a:rPr>
                        <a:t>世界</a:t>
                      </a:r>
                    </a:p>
                  </a:txBody>
                  <a:tcPr marL="90000" marR="900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8699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3600" b="1" i="0" u="none" strike="noStrike" cap="none" normalizeH="0" baseline="0" smtClean="0">
                          <a:ln>
                            <a:noFill/>
                          </a:ln>
                          <a:solidFill>
                            <a:schemeClr val="tx1"/>
                          </a:solidFill>
                          <a:effectLst/>
                          <a:latin typeface="Times New Roman" pitchFamily="18" charset="0"/>
                          <a:ea typeface="黑体" pitchFamily="49" charset="-122"/>
                          <a:cs typeface="宋体" pitchFamily="2" charset="-122"/>
                        </a:rPr>
                        <a:t>政治</a:t>
                      </a:r>
                    </a:p>
                  </a:txBody>
                  <a:tcPr marL="90000" marR="900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5000"/>
                        </a:lnSpc>
                        <a:spcBef>
                          <a:spcPct val="0"/>
                        </a:spcBef>
                        <a:spcAft>
                          <a:spcPct val="0"/>
                        </a:spcAft>
                        <a:buClrTx/>
                        <a:buSzTx/>
                        <a:buFontTx/>
                        <a:buNone/>
                        <a:tabLst/>
                      </a:pPr>
                      <a:endParaRPr kumimoji="1" lang="zh-CN" altLang="zh-CN" sz="3200" b="0" i="0" u="none" strike="noStrike" cap="none" normalizeH="0" baseline="0" smtClean="0">
                        <a:ln>
                          <a:noFill/>
                        </a:ln>
                        <a:solidFill>
                          <a:schemeClr val="tx1"/>
                        </a:solidFill>
                        <a:effectLst/>
                        <a:latin typeface="Times New Roman" pitchFamily="18" charset="0"/>
                        <a:ea typeface="楷体_GB2312" pitchFamily="49" charset="-122"/>
                      </a:endParaRPr>
                    </a:p>
                  </a:txBody>
                  <a:tcPr marL="90000" marR="900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5000"/>
                        </a:lnSpc>
                        <a:spcBef>
                          <a:spcPct val="0"/>
                        </a:spcBef>
                        <a:spcAft>
                          <a:spcPct val="0"/>
                        </a:spcAft>
                        <a:buClrTx/>
                        <a:buSzTx/>
                        <a:buFontTx/>
                        <a:buNone/>
                        <a:tabLst/>
                      </a:pPr>
                      <a:endParaRPr kumimoji="1" lang="zh-CN" altLang="zh-CN" sz="3200" b="0" i="1" u="none" strike="noStrike" cap="none" normalizeH="0" baseline="0" smtClean="0">
                        <a:ln>
                          <a:noFill/>
                        </a:ln>
                        <a:solidFill>
                          <a:schemeClr val="tx1"/>
                        </a:solidFill>
                        <a:effectLst/>
                        <a:latin typeface="楷体_GB2312" pitchFamily="49" charset="-122"/>
                        <a:ea typeface="楷体_GB2312" pitchFamily="49" charset="-122"/>
                      </a:endParaRPr>
                    </a:p>
                  </a:txBody>
                  <a:tcPr marL="90000" marR="90000" marT="46800" marB="46800"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0033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3600" b="1" i="0" u="none" strike="noStrike" cap="none" normalizeH="0" baseline="0" smtClean="0">
                          <a:ln>
                            <a:noFill/>
                          </a:ln>
                          <a:solidFill>
                            <a:schemeClr val="tx1"/>
                          </a:solidFill>
                          <a:effectLst/>
                          <a:latin typeface="Times New Roman" pitchFamily="18" charset="0"/>
                          <a:ea typeface="黑体" pitchFamily="49" charset="-122"/>
                          <a:cs typeface="宋体" pitchFamily="2" charset="-122"/>
                        </a:rPr>
                        <a:t>经济</a:t>
                      </a:r>
                    </a:p>
                  </a:txBody>
                  <a:tcPr marL="90000" marR="900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5000"/>
                        </a:lnSpc>
                        <a:spcBef>
                          <a:spcPct val="0"/>
                        </a:spcBef>
                        <a:spcAft>
                          <a:spcPct val="0"/>
                        </a:spcAft>
                        <a:buClrTx/>
                        <a:buSzTx/>
                        <a:buFontTx/>
                        <a:buNone/>
                        <a:tabLst/>
                      </a:pPr>
                      <a:endParaRPr kumimoji="1" lang="zh-CN" altLang="zh-CN" sz="3200" b="0" i="0" u="none" strike="noStrike" cap="none" normalizeH="0" baseline="0" dirty="0" smtClean="0">
                        <a:ln>
                          <a:noFill/>
                        </a:ln>
                        <a:solidFill>
                          <a:schemeClr val="tx1"/>
                        </a:solidFill>
                        <a:effectLst/>
                        <a:latin typeface="Times New Roman" pitchFamily="18" charset="0"/>
                        <a:ea typeface="楷体_GB2312" pitchFamily="49" charset="-122"/>
                      </a:endParaRPr>
                    </a:p>
                  </a:txBody>
                  <a:tcPr marL="90000" marR="900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5000"/>
                        </a:lnSpc>
                        <a:spcBef>
                          <a:spcPct val="0"/>
                        </a:spcBef>
                        <a:spcAft>
                          <a:spcPct val="0"/>
                        </a:spcAft>
                        <a:buClrTx/>
                        <a:buSzTx/>
                        <a:buFontTx/>
                        <a:buNone/>
                        <a:tabLst/>
                      </a:pPr>
                      <a:r>
                        <a:rPr kumimoji="1" lang="zh-CN" altLang="en-US" sz="3200" b="0" i="1" u="none" strike="noStrike" cap="none" normalizeH="0" baseline="0" dirty="0" smtClean="0">
                          <a:ln>
                            <a:noFill/>
                          </a:ln>
                          <a:solidFill>
                            <a:schemeClr val="tx1"/>
                          </a:solidFill>
                          <a:effectLst/>
                          <a:latin typeface="Times New Roman" pitchFamily="18" charset="0"/>
                          <a:ea typeface="宋体" pitchFamily="2" charset="-122"/>
                        </a:rPr>
                        <a:t>，</a:t>
                      </a:r>
                      <a:endParaRPr kumimoji="1" lang="zh-CN" altLang="zh-CN" sz="3200" b="0" i="1" u="none" strike="noStrike" cap="none" normalizeH="0" baseline="0" dirty="0" smtClean="0">
                        <a:ln>
                          <a:noFill/>
                        </a:ln>
                        <a:solidFill>
                          <a:schemeClr val="tx1"/>
                        </a:solidFill>
                        <a:effectLst/>
                        <a:latin typeface="Times New Roman" pitchFamily="18" charset="0"/>
                        <a:ea typeface="宋体" pitchFamily="2" charset="-122"/>
                      </a:endParaRPr>
                    </a:p>
                  </a:txBody>
                  <a:tcPr marL="90000" marR="90000" marT="46800" marB="46800"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787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3600" b="1" i="0" u="none" strike="noStrike" cap="none" normalizeH="0" baseline="0" smtClean="0">
                          <a:ln>
                            <a:noFill/>
                          </a:ln>
                          <a:solidFill>
                            <a:schemeClr val="tx1"/>
                          </a:solidFill>
                          <a:effectLst/>
                          <a:latin typeface="Times New Roman" pitchFamily="18" charset="0"/>
                          <a:ea typeface="黑体" pitchFamily="49" charset="-122"/>
                          <a:cs typeface="宋体" pitchFamily="2" charset="-122"/>
                        </a:rPr>
                        <a:t>军事</a:t>
                      </a:r>
                    </a:p>
                  </a:txBody>
                  <a:tcPr marL="90000" marR="900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5000"/>
                        </a:lnSpc>
                        <a:spcBef>
                          <a:spcPct val="0"/>
                        </a:spcBef>
                        <a:spcAft>
                          <a:spcPct val="0"/>
                        </a:spcAft>
                        <a:buClrTx/>
                        <a:buSzTx/>
                        <a:buFontTx/>
                        <a:buNone/>
                        <a:tabLst/>
                      </a:pPr>
                      <a:endParaRPr kumimoji="1" lang="zh-CN" altLang="zh-CN" sz="3200" b="0" i="0" u="none" strike="noStrike" cap="none" normalizeH="0" baseline="0" dirty="0" smtClean="0">
                        <a:ln>
                          <a:noFill/>
                        </a:ln>
                        <a:solidFill>
                          <a:schemeClr val="tx1"/>
                        </a:solidFill>
                        <a:effectLst/>
                        <a:latin typeface="Times New Roman" pitchFamily="18" charset="0"/>
                        <a:ea typeface="楷体_GB2312" pitchFamily="49" charset="-122"/>
                      </a:endParaRPr>
                    </a:p>
                  </a:txBody>
                  <a:tcPr marL="90000" marR="900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CN" altLang="zh-CN" sz="3200" b="0" i="1" u="none" strike="noStrike" cap="none" normalizeH="0" baseline="0" smtClean="0">
                        <a:ln>
                          <a:noFill/>
                        </a:ln>
                        <a:solidFill>
                          <a:schemeClr val="tx1"/>
                        </a:solidFill>
                        <a:effectLst/>
                        <a:latin typeface="Times New Roman" pitchFamily="18" charset="0"/>
                        <a:ea typeface="宋体" pitchFamily="2" charset="-122"/>
                      </a:endParaRPr>
                    </a:p>
                  </a:txBody>
                  <a:tcPr marL="90000" marR="90000" marT="46800" marB="46800"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8683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3600" b="1" i="0" u="none" strike="noStrike" cap="none" normalizeH="0" baseline="0" smtClean="0">
                          <a:ln>
                            <a:noFill/>
                          </a:ln>
                          <a:solidFill>
                            <a:schemeClr val="tx1"/>
                          </a:solidFill>
                          <a:effectLst/>
                          <a:latin typeface="Times New Roman" pitchFamily="18" charset="0"/>
                          <a:ea typeface="黑体" pitchFamily="49" charset="-122"/>
                          <a:cs typeface="宋体" pitchFamily="2" charset="-122"/>
                        </a:rPr>
                        <a:t>外交</a:t>
                      </a:r>
                    </a:p>
                  </a:txBody>
                  <a:tcPr marL="90000" marR="900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5000"/>
                        </a:lnSpc>
                        <a:spcBef>
                          <a:spcPct val="0"/>
                        </a:spcBef>
                        <a:spcAft>
                          <a:spcPct val="0"/>
                        </a:spcAft>
                        <a:buClrTx/>
                        <a:buSzTx/>
                        <a:buFontTx/>
                        <a:buNone/>
                        <a:tabLst/>
                      </a:pPr>
                      <a:endParaRPr kumimoji="1" lang="zh-CN" altLang="zh-CN" sz="3200" b="0" i="0" u="none" strike="noStrike" cap="none" normalizeH="0" baseline="0" smtClean="0">
                        <a:ln>
                          <a:noFill/>
                        </a:ln>
                        <a:solidFill>
                          <a:schemeClr val="tx1"/>
                        </a:solidFill>
                        <a:effectLst/>
                        <a:latin typeface="Times New Roman" pitchFamily="18" charset="0"/>
                        <a:ea typeface="楷体_GB2312" pitchFamily="49" charset="-122"/>
                      </a:endParaRPr>
                    </a:p>
                  </a:txBody>
                  <a:tcPr marL="90000" marR="900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CN" altLang="zh-CN" sz="3200" b="0" i="1" u="none" strike="noStrike" cap="none" normalizeH="0" baseline="0" dirty="0" smtClean="0">
                        <a:ln>
                          <a:noFill/>
                        </a:ln>
                        <a:solidFill>
                          <a:schemeClr val="tx1"/>
                        </a:solidFill>
                        <a:effectLst/>
                        <a:latin typeface="Times New Roman" pitchFamily="18" charset="0"/>
                        <a:ea typeface="宋体" pitchFamily="2" charset="-122"/>
                      </a:endParaRPr>
                    </a:p>
                  </a:txBody>
                  <a:tcPr marL="90000" marR="90000" marT="46800" marB="46800"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9779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3600" b="1" i="0" u="none" strike="noStrike" cap="none" normalizeH="0" baseline="0" smtClean="0">
                          <a:ln>
                            <a:noFill/>
                          </a:ln>
                          <a:solidFill>
                            <a:schemeClr val="tx1"/>
                          </a:solidFill>
                          <a:effectLst/>
                          <a:latin typeface="Times New Roman" pitchFamily="18" charset="0"/>
                          <a:ea typeface="黑体" pitchFamily="49" charset="-122"/>
                          <a:cs typeface="宋体" pitchFamily="2" charset="-122"/>
                        </a:rPr>
                        <a:t>综合</a:t>
                      </a:r>
                    </a:p>
                  </a:txBody>
                  <a:tcPr marL="90000" marR="90000" marT="46800" marB="46800"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CN" altLang="zh-CN" sz="3200" b="0" i="0" u="none" strike="noStrike" cap="none" normalizeH="0" baseline="0" smtClean="0">
                        <a:ln>
                          <a:noFill/>
                        </a:ln>
                        <a:solidFill>
                          <a:schemeClr val="tx1"/>
                        </a:solidFill>
                        <a:effectLst/>
                        <a:latin typeface="Times New Roman" pitchFamily="18" charset="0"/>
                        <a:ea typeface="楷体_GB2312" pitchFamily="49" charset="-122"/>
                      </a:endParaRPr>
                    </a:p>
                  </a:txBody>
                  <a:tcPr marL="90000" marR="90000" marT="46800" marB="468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CN" altLang="zh-CN" sz="3200" b="0" i="1" u="none" strike="noStrike" cap="none" normalizeH="0" baseline="0" dirty="0" smtClean="0">
                        <a:ln>
                          <a:noFill/>
                        </a:ln>
                        <a:solidFill>
                          <a:schemeClr val="tx1"/>
                        </a:solidFill>
                        <a:effectLst/>
                        <a:latin typeface="Times New Roman" pitchFamily="18" charset="0"/>
                        <a:ea typeface="宋体" pitchFamily="2" charset="-122"/>
                      </a:endParaRPr>
                    </a:p>
                  </a:txBody>
                  <a:tcPr marL="90000" marR="90000" marT="46800" marB="46800"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150684" name="Rectangle 156"/>
          <p:cNvSpPr>
            <a:spLocks noChangeArrowheads="1"/>
          </p:cNvSpPr>
          <p:nvPr/>
        </p:nvSpPr>
        <p:spPr bwMode="auto">
          <a:xfrm>
            <a:off x="1403350" y="1989138"/>
            <a:ext cx="3816350" cy="437043"/>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80000"/>
              </a:lnSpc>
            </a:pPr>
            <a:r>
              <a:rPr lang="zh-CN" altLang="en-US" sz="2800" dirty="0" smtClean="0">
                <a:solidFill>
                  <a:srgbClr val="0000CC"/>
                </a:solidFill>
                <a:latin typeface="隶书" pitchFamily="49" charset="-122"/>
                <a:ea typeface="隶书" pitchFamily="49" charset="-122"/>
              </a:rPr>
              <a:t>封建主义、君主专制</a:t>
            </a:r>
            <a:endParaRPr lang="zh-CN" altLang="en-US" sz="2800" dirty="0">
              <a:solidFill>
                <a:srgbClr val="0000CC"/>
              </a:solidFill>
              <a:latin typeface="隶书" pitchFamily="49" charset="-122"/>
              <a:ea typeface="隶书" pitchFamily="49" charset="-122"/>
            </a:endParaRPr>
          </a:p>
        </p:txBody>
      </p:sp>
      <p:sp>
        <p:nvSpPr>
          <p:cNvPr id="150688" name="Rectangle 160"/>
          <p:cNvSpPr>
            <a:spLocks noChangeArrowheads="1"/>
          </p:cNvSpPr>
          <p:nvPr/>
        </p:nvSpPr>
        <p:spPr bwMode="auto">
          <a:xfrm>
            <a:off x="5147137" y="1931211"/>
            <a:ext cx="3467616" cy="486287"/>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80000"/>
              </a:lnSpc>
            </a:pPr>
            <a:r>
              <a:rPr lang="zh-CN" altLang="en-US" sz="3200" b="1" dirty="0" smtClean="0">
                <a:latin typeface="隶书" pitchFamily="49" charset="-122"/>
                <a:ea typeface="隶书" pitchFamily="49" charset="-122"/>
              </a:rPr>
              <a:t>资本主义、民主制</a:t>
            </a:r>
            <a:endParaRPr lang="zh-CN" altLang="en-US" sz="3200" b="1" dirty="0">
              <a:latin typeface="隶书" pitchFamily="49" charset="-122"/>
              <a:ea typeface="隶书" pitchFamily="49" charset="-122"/>
            </a:endParaRPr>
          </a:p>
        </p:txBody>
      </p:sp>
      <p:sp>
        <p:nvSpPr>
          <p:cNvPr id="150689" name="Rectangle 161"/>
          <p:cNvSpPr>
            <a:spLocks noChangeArrowheads="1"/>
          </p:cNvSpPr>
          <p:nvPr/>
        </p:nvSpPr>
        <p:spPr bwMode="auto">
          <a:xfrm>
            <a:off x="1403350" y="2951418"/>
            <a:ext cx="3877985" cy="486287"/>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80000"/>
              </a:lnSpc>
            </a:pPr>
            <a:r>
              <a:rPr lang="zh-CN" altLang="en-US" sz="3200" dirty="0" smtClean="0">
                <a:solidFill>
                  <a:srgbClr val="0000CC"/>
                </a:solidFill>
                <a:latin typeface="隶书" pitchFamily="49" charset="-122"/>
                <a:ea typeface="隶书" pitchFamily="49" charset="-122"/>
              </a:rPr>
              <a:t>自给自足的小农经济</a:t>
            </a:r>
            <a:endParaRPr lang="zh-CN" altLang="en-US" sz="3200" dirty="0">
              <a:solidFill>
                <a:srgbClr val="0000CC"/>
              </a:solidFill>
              <a:latin typeface="隶书" pitchFamily="49" charset="-122"/>
              <a:ea typeface="隶书" pitchFamily="49" charset="-122"/>
            </a:endParaRPr>
          </a:p>
        </p:txBody>
      </p:sp>
      <p:sp>
        <p:nvSpPr>
          <p:cNvPr id="150691" name="Rectangle 163"/>
          <p:cNvSpPr>
            <a:spLocks noChangeArrowheads="1"/>
          </p:cNvSpPr>
          <p:nvPr/>
        </p:nvSpPr>
        <p:spPr bwMode="auto">
          <a:xfrm>
            <a:off x="5056188" y="2690935"/>
            <a:ext cx="3816350" cy="880241"/>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pPr>
            <a:r>
              <a:rPr lang="zh-CN" altLang="en-US" sz="3200" b="1" dirty="0">
                <a:latin typeface="隶书" pitchFamily="49" charset="-122"/>
                <a:ea typeface="隶书" pitchFamily="49" charset="-122"/>
              </a:rPr>
              <a:t>完成了</a:t>
            </a:r>
            <a:r>
              <a:rPr lang="zh-CN" altLang="en-US" sz="3200" b="1" dirty="0" smtClean="0">
                <a:latin typeface="隶书" pitchFamily="49" charset="-122"/>
                <a:ea typeface="隶书" pitchFamily="49" charset="-122"/>
              </a:rPr>
              <a:t>工业革命，资本主义生产方式。</a:t>
            </a:r>
            <a:endParaRPr lang="zh-CN" altLang="en-US" sz="3200" b="1" dirty="0">
              <a:latin typeface="隶书" pitchFamily="49" charset="-122"/>
              <a:ea typeface="隶书" pitchFamily="49" charset="-122"/>
            </a:endParaRPr>
          </a:p>
        </p:txBody>
      </p:sp>
      <p:sp>
        <p:nvSpPr>
          <p:cNvPr id="150694" name="Rectangle 166"/>
          <p:cNvSpPr>
            <a:spLocks noChangeArrowheads="1"/>
          </p:cNvSpPr>
          <p:nvPr/>
        </p:nvSpPr>
        <p:spPr bwMode="auto">
          <a:xfrm>
            <a:off x="1403350" y="3789363"/>
            <a:ext cx="3960813" cy="757130"/>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pPr>
            <a:r>
              <a:rPr lang="zh-CN" altLang="en-US" sz="2400" dirty="0">
                <a:solidFill>
                  <a:srgbClr val="0000CC"/>
                </a:solidFill>
                <a:latin typeface="隶书" pitchFamily="49" charset="-122"/>
                <a:ea typeface="隶书" pitchFamily="49" charset="-122"/>
              </a:rPr>
              <a:t>冷兵器</a:t>
            </a:r>
            <a:r>
              <a:rPr lang="en-US" altLang="zh-CN" sz="2400" dirty="0" smtClean="0">
                <a:solidFill>
                  <a:srgbClr val="0000CC"/>
                </a:solidFill>
                <a:latin typeface="隶书" pitchFamily="49" charset="-122"/>
                <a:ea typeface="隶书" pitchFamily="49" charset="-122"/>
              </a:rPr>
              <a:t>,</a:t>
            </a:r>
            <a:r>
              <a:rPr lang="zh-CN" altLang="en-US" sz="2400" dirty="0" smtClean="0">
                <a:solidFill>
                  <a:srgbClr val="0000CC"/>
                </a:solidFill>
                <a:latin typeface="隶书" pitchFamily="49" charset="-122"/>
                <a:ea typeface="隶书" pitchFamily="49" charset="-122"/>
              </a:rPr>
              <a:t>八旗和绿营作战能力低下。</a:t>
            </a:r>
            <a:endParaRPr lang="zh-CN" altLang="en-US" sz="2400" dirty="0">
              <a:solidFill>
                <a:srgbClr val="0000CC"/>
              </a:solidFill>
              <a:latin typeface="隶书" pitchFamily="49" charset="-122"/>
              <a:ea typeface="隶书" pitchFamily="49" charset="-122"/>
            </a:endParaRPr>
          </a:p>
        </p:txBody>
      </p:sp>
      <p:sp>
        <p:nvSpPr>
          <p:cNvPr id="150701" name="Rectangle 173"/>
          <p:cNvSpPr>
            <a:spLocks noChangeArrowheads="1"/>
          </p:cNvSpPr>
          <p:nvPr/>
        </p:nvSpPr>
        <p:spPr bwMode="auto">
          <a:xfrm>
            <a:off x="5219700" y="3732213"/>
            <a:ext cx="3467616" cy="567848"/>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lnSpc>
                <a:spcPct val="110000"/>
              </a:lnSpc>
            </a:pPr>
            <a:r>
              <a:rPr lang="zh-CN" altLang="en-US" sz="3200" b="1" dirty="0" smtClean="0">
                <a:latin typeface="隶书" pitchFamily="49" charset="-122"/>
                <a:ea typeface="隶书" pitchFamily="49" charset="-122"/>
              </a:rPr>
              <a:t>热兵器、船</a:t>
            </a:r>
            <a:r>
              <a:rPr lang="zh-CN" altLang="en-US" sz="3200" b="1" dirty="0">
                <a:latin typeface="隶书" pitchFamily="49" charset="-122"/>
                <a:ea typeface="隶书" pitchFamily="49" charset="-122"/>
              </a:rPr>
              <a:t>坚炮利</a:t>
            </a:r>
          </a:p>
        </p:txBody>
      </p:sp>
      <p:sp>
        <p:nvSpPr>
          <p:cNvPr id="150703" name="Rectangle 175"/>
          <p:cNvSpPr>
            <a:spLocks noChangeArrowheads="1"/>
          </p:cNvSpPr>
          <p:nvPr/>
        </p:nvSpPr>
        <p:spPr bwMode="auto">
          <a:xfrm>
            <a:off x="1403350" y="4508500"/>
            <a:ext cx="3673475" cy="567848"/>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pPr>
            <a:r>
              <a:rPr lang="zh-CN" altLang="en-US" sz="3200" dirty="0">
                <a:solidFill>
                  <a:srgbClr val="0000CC"/>
                </a:solidFill>
                <a:latin typeface="隶书" pitchFamily="49" charset="-122"/>
                <a:ea typeface="隶书" pitchFamily="49" charset="-122"/>
              </a:rPr>
              <a:t>闭关自守</a:t>
            </a:r>
            <a:r>
              <a:rPr lang="en-US" altLang="zh-CN" sz="3200" dirty="0">
                <a:solidFill>
                  <a:srgbClr val="0000CC"/>
                </a:solidFill>
                <a:latin typeface="隶书" pitchFamily="49" charset="-122"/>
                <a:ea typeface="隶书" pitchFamily="49" charset="-122"/>
              </a:rPr>
              <a:t>,</a:t>
            </a:r>
            <a:r>
              <a:rPr lang="zh-CN" altLang="en-US" sz="3200" dirty="0">
                <a:solidFill>
                  <a:srgbClr val="0000CC"/>
                </a:solidFill>
                <a:latin typeface="隶书" pitchFamily="49" charset="-122"/>
                <a:ea typeface="隶书" pitchFamily="49" charset="-122"/>
              </a:rPr>
              <a:t>愚昧无知</a:t>
            </a:r>
          </a:p>
        </p:txBody>
      </p:sp>
      <p:sp>
        <p:nvSpPr>
          <p:cNvPr id="150709" name="Rectangle 181"/>
          <p:cNvSpPr>
            <a:spLocks noChangeArrowheads="1"/>
          </p:cNvSpPr>
          <p:nvPr/>
        </p:nvSpPr>
        <p:spPr bwMode="auto">
          <a:xfrm>
            <a:off x="5940425" y="4508500"/>
            <a:ext cx="1826141" cy="567848"/>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lnSpc>
                <a:spcPct val="110000"/>
              </a:lnSpc>
            </a:pPr>
            <a:r>
              <a:rPr lang="zh-CN" altLang="en-US" sz="3200" b="1" dirty="0">
                <a:latin typeface="隶书" pitchFamily="49" charset="-122"/>
                <a:ea typeface="隶书" pitchFamily="49" charset="-122"/>
              </a:rPr>
              <a:t>殖民扩张</a:t>
            </a:r>
          </a:p>
        </p:txBody>
      </p:sp>
      <p:sp>
        <p:nvSpPr>
          <p:cNvPr id="150710" name="Rectangle 182"/>
          <p:cNvSpPr>
            <a:spLocks noChangeArrowheads="1"/>
          </p:cNvSpPr>
          <p:nvPr/>
        </p:nvSpPr>
        <p:spPr bwMode="auto">
          <a:xfrm>
            <a:off x="1403350" y="5445125"/>
            <a:ext cx="3652838" cy="579438"/>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3200" dirty="0">
                <a:solidFill>
                  <a:srgbClr val="0000CC"/>
                </a:solidFill>
                <a:latin typeface="隶书" pitchFamily="49" charset="-122"/>
                <a:ea typeface="隶书" pitchFamily="49" charset="-122"/>
              </a:rPr>
              <a:t>封建统治</a:t>
            </a:r>
            <a:r>
              <a:rPr lang="en-US" altLang="zh-CN" sz="3200" dirty="0">
                <a:solidFill>
                  <a:srgbClr val="0000CC"/>
                </a:solidFill>
                <a:latin typeface="隶书" pitchFamily="49" charset="-122"/>
                <a:ea typeface="隶书" pitchFamily="49" charset="-122"/>
              </a:rPr>
              <a:t>,</a:t>
            </a:r>
            <a:r>
              <a:rPr lang="zh-CN" altLang="en-US" sz="3200" dirty="0">
                <a:solidFill>
                  <a:srgbClr val="0000CC"/>
                </a:solidFill>
                <a:latin typeface="隶书" pitchFamily="49" charset="-122"/>
                <a:ea typeface="隶书" pitchFamily="49" charset="-122"/>
              </a:rPr>
              <a:t>危机四伏</a:t>
            </a:r>
          </a:p>
        </p:txBody>
      </p:sp>
      <p:sp>
        <p:nvSpPr>
          <p:cNvPr id="150711" name="Rectangle 183"/>
          <p:cNvSpPr>
            <a:spLocks noChangeArrowheads="1"/>
          </p:cNvSpPr>
          <p:nvPr/>
        </p:nvSpPr>
        <p:spPr bwMode="auto">
          <a:xfrm>
            <a:off x="5148263" y="5464175"/>
            <a:ext cx="3448050" cy="579438"/>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3200" b="1" dirty="0">
                <a:latin typeface="隶书" pitchFamily="49" charset="-122"/>
                <a:ea typeface="隶书" pitchFamily="49" charset="-122"/>
              </a:rPr>
              <a:t>资本主义迅速崛起</a:t>
            </a:r>
          </a:p>
        </p:txBody>
      </p:sp>
    </p:spTree>
    <p:extLst>
      <p:ext uri="{BB962C8B-B14F-4D97-AF65-F5344CB8AC3E}">
        <p14:creationId xmlns:p14="http://schemas.microsoft.com/office/powerpoint/2010/main" val="2560481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7534"/>
                                        </p:tgtEl>
                                        <p:attrNameLst>
                                          <p:attrName>style.visibility</p:attrName>
                                        </p:attrNameLst>
                                      </p:cBhvr>
                                      <p:to>
                                        <p:strVal val="visible"/>
                                      </p:to>
                                    </p:set>
                                    <p:animEffect transition="in" filter="diamond(in)">
                                      <p:cBhvr>
                                        <p:cTn id="7" dur="2000"/>
                                        <p:tgtEl>
                                          <p:spTgt spid="1075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50723"/>
                                        </p:tgtEl>
                                        <p:attrNameLst>
                                          <p:attrName>style.visibility</p:attrName>
                                        </p:attrNameLst>
                                      </p:cBhvr>
                                      <p:to>
                                        <p:strVal val="visible"/>
                                      </p:to>
                                    </p:set>
                                    <p:animEffect transition="in" filter="dissolve">
                                      <p:cBhvr>
                                        <p:cTn id="12" dur="500"/>
                                        <p:tgtEl>
                                          <p:spTgt spid="1507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50684"/>
                                        </p:tgtEl>
                                        <p:attrNameLst>
                                          <p:attrName>style.visibility</p:attrName>
                                        </p:attrNameLst>
                                      </p:cBhvr>
                                      <p:to>
                                        <p:strVal val="visible"/>
                                      </p:to>
                                    </p:set>
                                    <p:animEffect transition="in" filter="box(in)">
                                      <p:cBhvr>
                                        <p:cTn id="17" dur="500"/>
                                        <p:tgtEl>
                                          <p:spTgt spid="15068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50688"/>
                                        </p:tgtEl>
                                        <p:attrNameLst>
                                          <p:attrName>style.visibility</p:attrName>
                                        </p:attrNameLst>
                                      </p:cBhvr>
                                      <p:to>
                                        <p:strVal val="visible"/>
                                      </p:to>
                                    </p:set>
                                    <p:animEffect transition="in" filter="box(out)">
                                      <p:cBhvr>
                                        <p:cTn id="22" dur="500"/>
                                        <p:tgtEl>
                                          <p:spTgt spid="15068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50689"/>
                                        </p:tgtEl>
                                        <p:attrNameLst>
                                          <p:attrName>style.visibility</p:attrName>
                                        </p:attrNameLst>
                                      </p:cBhvr>
                                      <p:to>
                                        <p:strVal val="visible"/>
                                      </p:to>
                                    </p:set>
                                    <p:animEffect transition="in" filter="box(in)">
                                      <p:cBhvr>
                                        <p:cTn id="27" dur="500"/>
                                        <p:tgtEl>
                                          <p:spTgt spid="15068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150691"/>
                                        </p:tgtEl>
                                        <p:attrNameLst>
                                          <p:attrName>style.visibility</p:attrName>
                                        </p:attrNameLst>
                                      </p:cBhvr>
                                      <p:to>
                                        <p:strVal val="visible"/>
                                      </p:to>
                                    </p:set>
                                    <p:animEffect transition="in" filter="box(out)">
                                      <p:cBhvr>
                                        <p:cTn id="32" dur="500"/>
                                        <p:tgtEl>
                                          <p:spTgt spid="15069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50694"/>
                                        </p:tgtEl>
                                        <p:attrNameLst>
                                          <p:attrName>style.visibility</p:attrName>
                                        </p:attrNameLst>
                                      </p:cBhvr>
                                      <p:to>
                                        <p:strVal val="visible"/>
                                      </p:to>
                                    </p:set>
                                    <p:animEffect transition="in" filter="box(in)">
                                      <p:cBhvr>
                                        <p:cTn id="37" dur="500"/>
                                        <p:tgtEl>
                                          <p:spTgt spid="15069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32" fill="hold" grpId="0" nodeType="clickEffect">
                                  <p:stCondLst>
                                    <p:cond delay="0"/>
                                  </p:stCondLst>
                                  <p:childTnLst>
                                    <p:set>
                                      <p:cBhvr>
                                        <p:cTn id="41" dur="1" fill="hold">
                                          <p:stCondLst>
                                            <p:cond delay="0"/>
                                          </p:stCondLst>
                                        </p:cTn>
                                        <p:tgtEl>
                                          <p:spTgt spid="150701"/>
                                        </p:tgtEl>
                                        <p:attrNameLst>
                                          <p:attrName>style.visibility</p:attrName>
                                        </p:attrNameLst>
                                      </p:cBhvr>
                                      <p:to>
                                        <p:strVal val="visible"/>
                                      </p:to>
                                    </p:set>
                                    <p:animEffect transition="in" filter="box(out)">
                                      <p:cBhvr>
                                        <p:cTn id="42" dur="500"/>
                                        <p:tgtEl>
                                          <p:spTgt spid="15070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50703"/>
                                        </p:tgtEl>
                                        <p:attrNameLst>
                                          <p:attrName>style.visibility</p:attrName>
                                        </p:attrNameLst>
                                      </p:cBhvr>
                                      <p:to>
                                        <p:strVal val="visible"/>
                                      </p:to>
                                    </p:set>
                                    <p:animEffect transition="in" filter="box(in)">
                                      <p:cBhvr>
                                        <p:cTn id="47" dur="500"/>
                                        <p:tgtEl>
                                          <p:spTgt spid="15070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32" fill="hold" grpId="0" nodeType="clickEffect">
                                  <p:stCondLst>
                                    <p:cond delay="0"/>
                                  </p:stCondLst>
                                  <p:childTnLst>
                                    <p:set>
                                      <p:cBhvr>
                                        <p:cTn id="51" dur="1" fill="hold">
                                          <p:stCondLst>
                                            <p:cond delay="0"/>
                                          </p:stCondLst>
                                        </p:cTn>
                                        <p:tgtEl>
                                          <p:spTgt spid="150709"/>
                                        </p:tgtEl>
                                        <p:attrNameLst>
                                          <p:attrName>style.visibility</p:attrName>
                                        </p:attrNameLst>
                                      </p:cBhvr>
                                      <p:to>
                                        <p:strVal val="visible"/>
                                      </p:to>
                                    </p:set>
                                    <p:animEffect transition="in" filter="box(out)">
                                      <p:cBhvr>
                                        <p:cTn id="52" dur="500"/>
                                        <p:tgtEl>
                                          <p:spTgt spid="15070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4" presetClass="entr" presetSubtype="16" fill="hold" grpId="0" nodeType="clickEffect">
                                  <p:stCondLst>
                                    <p:cond delay="0"/>
                                  </p:stCondLst>
                                  <p:childTnLst>
                                    <p:set>
                                      <p:cBhvr>
                                        <p:cTn id="56" dur="1" fill="hold">
                                          <p:stCondLst>
                                            <p:cond delay="0"/>
                                          </p:stCondLst>
                                        </p:cTn>
                                        <p:tgtEl>
                                          <p:spTgt spid="150710"/>
                                        </p:tgtEl>
                                        <p:attrNameLst>
                                          <p:attrName>style.visibility</p:attrName>
                                        </p:attrNameLst>
                                      </p:cBhvr>
                                      <p:to>
                                        <p:strVal val="visible"/>
                                      </p:to>
                                    </p:set>
                                    <p:animEffect transition="in" filter="box(in)">
                                      <p:cBhvr>
                                        <p:cTn id="57" dur="500"/>
                                        <p:tgtEl>
                                          <p:spTgt spid="15071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4" presetClass="entr" presetSubtype="32" fill="hold" grpId="0" nodeType="clickEffect">
                                  <p:stCondLst>
                                    <p:cond delay="0"/>
                                  </p:stCondLst>
                                  <p:childTnLst>
                                    <p:set>
                                      <p:cBhvr>
                                        <p:cTn id="61" dur="1" fill="hold">
                                          <p:stCondLst>
                                            <p:cond delay="0"/>
                                          </p:stCondLst>
                                        </p:cTn>
                                        <p:tgtEl>
                                          <p:spTgt spid="150711"/>
                                        </p:tgtEl>
                                        <p:attrNameLst>
                                          <p:attrName>style.visibility</p:attrName>
                                        </p:attrNameLst>
                                      </p:cBhvr>
                                      <p:to>
                                        <p:strVal val="visible"/>
                                      </p:to>
                                    </p:set>
                                    <p:animEffect transition="in" filter="box(out)">
                                      <p:cBhvr>
                                        <p:cTn id="62" dur="500"/>
                                        <p:tgtEl>
                                          <p:spTgt spid="1507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34" grpId="0" autoUpdateAnimBg="0"/>
      <p:bldP spid="150684" grpId="0"/>
      <p:bldP spid="150688" grpId="0"/>
      <p:bldP spid="150689" grpId="0"/>
      <p:bldP spid="150691" grpId="0"/>
      <p:bldP spid="150694" grpId="0"/>
      <p:bldP spid="150701" grpId="0"/>
      <p:bldP spid="150703" grpId="0"/>
      <p:bldP spid="150709" grpId="0"/>
      <p:bldP spid="150710" grpId="0"/>
      <p:bldP spid="1507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474" name="Picture 2" descr="102138557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944563"/>
            <a:ext cx="7632700" cy="5759450"/>
          </a:xfrm>
          <a:prstGeom prst="rect">
            <a:avLst/>
          </a:prstGeom>
          <a:noFill/>
          <a:ln w="28575">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233475" name="Picture 3" descr="1"/>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8400" y="2816225"/>
            <a:ext cx="360363" cy="360363"/>
          </a:xfrm>
          <a:prstGeom prst="rect">
            <a:avLst/>
          </a:prstGeom>
          <a:noFill/>
          <a:extLst>
            <a:ext uri="{909E8E84-426E-40DD-AFC4-6F175D3DCCD1}">
              <a14:hiddenFill xmlns:a14="http://schemas.microsoft.com/office/drawing/2010/main">
                <a:solidFill>
                  <a:srgbClr val="FFFFFF"/>
                </a:solidFill>
              </a14:hiddenFill>
            </a:ext>
          </a:extLst>
        </p:spPr>
      </p:pic>
      <p:pic>
        <p:nvPicPr>
          <p:cNvPr id="233476" name="Picture 4" descr="1"/>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9338" y="3500438"/>
            <a:ext cx="360362" cy="360362"/>
          </a:xfrm>
          <a:prstGeom prst="rect">
            <a:avLst/>
          </a:prstGeom>
          <a:noFill/>
          <a:extLst>
            <a:ext uri="{909E8E84-426E-40DD-AFC4-6F175D3DCCD1}">
              <a14:hiddenFill xmlns:a14="http://schemas.microsoft.com/office/drawing/2010/main">
                <a:solidFill>
                  <a:srgbClr val="FFFFFF"/>
                </a:solidFill>
              </a14:hiddenFill>
            </a:ext>
          </a:extLst>
        </p:spPr>
      </p:pic>
      <p:pic>
        <p:nvPicPr>
          <p:cNvPr id="233477" name="Picture 5" descr="1"/>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4525" y="5553075"/>
            <a:ext cx="360363" cy="360363"/>
          </a:xfrm>
          <a:prstGeom prst="rect">
            <a:avLst/>
          </a:prstGeom>
          <a:noFill/>
          <a:extLst>
            <a:ext uri="{909E8E84-426E-40DD-AFC4-6F175D3DCCD1}">
              <a14:hiddenFill xmlns:a14="http://schemas.microsoft.com/office/drawing/2010/main">
                <a:solidFill>
                  <a:srgbClr val="FFFFFF"/>
                </a:solidFill>
              </a14:hiddenFill>
            </a:ext>
          </a:extLst>
        </p:spPr>
      </p:pic>
      <p:pic>
        <p:nvPicPr>
          <p:cNvPr id="233478" name="Picture 6" descr="1"/>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40313" y="4041775"/>
            <a:ext cx="360362" cy="360363"/>
          </a:xfrm>
          <a:prstGeom prst="rect">
            <a:avLst/>
          </a:prstGeom>
          <a:noFill/>
          <a:extLst>
            <a:ext uri="{909E8E84-426E-40DD-AFC4-6F175D3DCCD1}">
              <a14:hiddenFill xmlns:a14="http://schemas.microsoft.com/office/drawing/2010/main">
                <a:solidFill>
                  <a:srgbClr val="FFFFFF"/>
                </a:solidFill>
              </a14:hiddenFill>
            </a:ext>
          </a:extLst>
        </p:spPr>
      </p:pic>
      <p:pic>
        <p:nvPicPr>
          <p:cNvPr id="233479" name="Picture 7" descr="1"/>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40200" y="3644900"/>
            <a:ext cx="360363" cy="360363"/>
          </a:xfrm>
          <a:prstGeom prst="rect">
            <a:avLst/>
          </a:prstGeom>
          <a:noFill/>
          <a:extLst>
            <a:ext uri="{909E8E84-426E-40DD-AFC4-6F175D3DCCD1}">
              <a14:hiddenFill xmlns:a14="http://schemas.microsoft.com/office/drawing/2010/main">
                <a:solidFill>
                  <a:srgbClr val="FFFFFF"/>
                </a:solidFill>
              </a14:hiddenFill>
            </a:ext>
          </a:extLst>
        </p:spPr>
      </p:pic>
      <p:pic>
        <p:nvPicPr>
          <p:cNvPr id="233480" name="Picture 8" descr="1277279506cHUqugQ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4652963"/>
            <a:ext cx="2160587" cy="1736725"/>
          </a:xfrm>
          <a:prstGeom prst="rect">
            <a:avLst/>
          </a:prstGeom>
          <a:noFill/>
          <a:extLst>
            <a:ext uri="{909E8E84-426E-40DD-AFC4-6F175D3DCCD1}">
              <a14:hiddenFill xmlns:a14="http://schemas.microsoft.com/office/drawing/2010/main">
                <a:solidFill>
                  <a:srgbClr val="FFFFFF"/>
                </a:solidFill>
              </a14:hiddenFill>
            </a:ext>
          </a:extLst>
        </p:spPr>
      </p:pic>
      <p:sp>
        <p:nvSpPr>
          <p:cNvPr id="233481" name="Line 9"/>
          <p:cNvSpPr>
            <a:spLocks noChangeShapeType="1"/>
          </p:cNvSpPr>
          <p:nvPr/>
        </p:nvSpPr>
        <p:spPr bwMode="auto">
          <a:xfrm flipV="1">
            <a:off x="3167063" y="3141663"/>
            <a:ext cx="684212" cy="15446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3482" name="Line 10"/>
          <p:cNvSpPr>
            <a:spLocks noChangeShapeType="1"/>
          </p:cNvSpPr>
          <p:nvPr/>
        </p:nvSpPr>
        <p:spPr bwMode="auto">
          <a:xfrm flipV="1">
            <a:off x="3203575" y="3897313"/>
            <a:ext cx="1012825"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3483" name="Line 11"/>
          <p:cNvSpPr>
            <a:spLocks noChangeShapeType="1"/>
          </p:cNvSpPr>
          <p:nvPr/>
        </p:nvSpPr>
        <p:spPr bwMode="auto">
          <a:xfrm flipV="1">
            <a:off x="3203575" y="3789363"/>
            <a:ext cx="1655763" cy="863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3484" name="Line 12"/>
          <p:cNvSpPr>
            <a:spLocks noChangeShapeType="1"/>
          </p:cNvSpPr>
          <p:nvPr/>
        </p:nvSpPr>
        <p:spPr bwMode="auto">
          <a:xfrm flipV="1">
            <a:off x="3203575" y="4221163"/>
            <a:ext cx="1873250" cy="43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3485" name="Line 13"/>
          <p:cNvSpPr>
            <a:spLocks noChangeShapeType="1"/>
          </p:cNvSpPr>
          <p:nvPr/>
        </p:nvSpPr>
        <p:spPr bwMode="auto">
          <a:xfrm>
            <a:off x="3203575" y="4689475"/>
            <a:ext cx="2519363" cy="971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3486" name="Text Box 14"/>
          <p:cNvSpPr txBox="1">
            <a:spLocks noChangeArrowheads="1"/>
          </p:cNvSpPr>
          <p:nvPr/>
        </p:nvSpPr>
        <p:spPr bwMode="auto">
          <a:xfrm>
            <a:off x="1042988" y="944563"/>
            <a:ext cx="5113337" cy="466725"/>
          </a:xfrm>
          <a:prstGeom prst="rect">
            <a:avLst/>
          </a:prstGeom>
          <a:solidFill>
            <a:srgbClr val="CCFFCC"/>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en-US" altLang="zh-CN">
                <a:solidFill>
                  <a:schemeClr val="tx1"/>
                </a:solidFill>
                <a:latin typeface="Arial" charset="0"/>
                <a:ea typeface="隶书" pitchFamily="49" charset="-122"/>
              </a:rPr>
              <a:t>19</a:t>
            </a:r>
            <a:r>
              <a:rPr kumimoji="0" lang="zh-CN" altLang="en-US">
                <a:solidFill>
                  <a:schemeClr val="tx1"/>
                </a:solidFill>
                <a:latin typeface="Arial" charset="0"/>
                <a:ea typeface="隶书" pitchFamily="49" charset="-122"/>
              </a:rPr>
              <a:t>世纪前夕英国的东方殖民体系</a:t>
            </a:r>
          </a:p>
        </p:txBody>
      </p:sp>
      <p:sp>
        <p:nvSpPr>
          <p:cNvPr id="233487" name="Line 15"/>
          <p:cNvSpPr>
            <a:spLocks noChangeShapeType="1"/>
          </p:cNvSpPr>
          <p:nvPr/>
        </p:nvSpPr>
        <p:spPr bwMode="auto">
          <a:xfrm flipV="1">
            <a:off x="3167063" y="2924175"/>
            <a:ext cx="2376487" cy="1738313"/>
          </a:xfrm>
          <a:prstGeom prst="line">
            <a:avLst/>
          </a:prstGeom>
          <a:noFill/>
          <a:ln w="508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233488" name="Picture 16" descr="1"/>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00675" y="2636838"/>
            <a:ext cx="360363" cy="360362"/>
          </a:xfrm>
          <a:prstGeom prst="rect">
            <a:avLst/>
          </a:prstGeom>
          <a:noFill/>
          <a:extLst>
            <a:ext uri="{909E8E84-426E-40DD-AFC4-6F175D3DCCD1}">
              <a14:hiddenFill xmlns:a14="http://schemas.microsoft.com/office/drawing/2010/main">
                <a:solidFill>
                  <a:srgbClr val="FFFFFF"/>
                </a:solidFill>
              </a14:hiddenFill>
            </a:ext>
          </a:extLst>
        </p:spPr>
      </p:pic>
      <p:grpSp>
        <p:nvGrpSpPr>
          <p:cNvPr id="233497" name="Group 25"/>
          <p:cNvGrpSpPr>
            <a:grpSpLocks/>
          </p:cNvGrpSpPr>
          <p:nvPr/>
        </p:nvGrpSpPr>
        <p:grpSpPr bwMode="auto">
          <a:xfrm>
            <a:off x="5327650" y="2528888"/>
            <a:ext cx="2736850" cy="2268537"/>
            <a:chOff x="3356" y="2137"/>
            <a:chExt cx="1724" cy="1429"/>
          </a:xfrm>
        </p:grpSpPr>
        <p:sp>
          <p:nvSpPr>
            <p:cNvPr id="233492" name="AutoShape 20"/>
            <p:cNvSpPr>
              <a:spLocks noChangeArrowheads="1"/>
            </p:cNvSpPr>
            <p:nvPr/>
          </p:nvSpPr>
          <p:spPr bwMode="auto">
            <a:xfrm>
              <a:off x="3356" y="2137"/>
              <a:ext cx="1724" cy="1429"/>
            </a:xfrm>
            <a:prstGeom prst="irregularSeal1">
              <a:avLst/>
            </a:prstGeom>
            <a:solidFill>
              <a:srgbClr val="FFFFFF"/>
            </a:solidFill>
            <a:ln w="88900" algn="ctr">
              <a:solidFill>
                <a:srgbClr val="FF0000"/>
              </a:solidFill>
              <a:miter lim="800000"/>
              <a:headEnd/>
              <a:tailEnd/>
            </a:ln>
            <a:effectLst/>
            <a:extLst>
              <a:ext uri="{AF507438-7753-43E0-B8FC-AC1667EBCBE1}">
                <a14:hiddenEffects xmlns:a14="http://schemas.microsoft.com/office/drawing/2010/main">
                  <a:effectLst>
                    <a:outerShdw dist="419869" dir="208094" algn="ctr" rotWithShape="0">
                      <a:schemeClr val="bg2"/>
                    </a:outerShdw>
                  </a:effectLst>
                </a14:hiddenEffects>
              </a:ext>
            </a:extLst>
          </p:spPr>
          <p:txBody>
            <a:bodyPr wrap="none" anchor="ctr"/>
            <a:lstStyle/>
            <a:p>
              <a:endParaRPr lang="zh-CN" altLang="zh-CN" sz="3200">
                <a:solidFill>
                  <a:schemeClr val="tx1"/>
                </a:solidFill>
              </a:endParaRPr>
            </a:p>
          </p:txBody>
        </p:sp>
        <p:pic>
          <p:nvPicPr>
            <p:cNvPr id="233496" name="Picture 24" descr="必然"/>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1" y="2682"/>
              <a:ext cx="600" cy="3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89052410"/>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233487"/>
                                        </p:tgtEl>
                                        <p:attrNameLst>
                                          <p:attrName>style.visibility</p:attrName>
                                        </p:attrNameLst>
                                      </p:cBhvr>
                                      <p:to>
                                        <p:strVal val="visible"/>
                                      </p:to>
                                    </p:set>
                                    <p:animEffect transition="in" filter="strips(upRight)">
                                      <p:cBhvr>
                                        <p:cTn id="7" dur="1000"/>
                                        <p:tgtEl>
                                          <p:spTgt spid="233487"/>
                                        </p:tgtEl>
                                      </p:cBhvr>
                                    </p:animEffect>
                                  </p:childTnLst>
                                </p:cTn>
                              </p:par>
                            </p:childTnLst>
                          </p:cTn>
                        </p:par>
                        <p:par>
                          <p:cTn id="8" fill="hold" nodeType="afterGroup">
                            <p:stCondLst>
                              <p:cond delay="1000"/>
                            </p:stCondLst>
                            <p:childTnLst>
                              <p:par>
                                <p:cTn id="9" presetID="18" presetClass="entr" presetSubtype="3" fill="hold" nodeType="afterEffect">
                                  <p:stCondLst>
                                    <p:cond delay="0"/>
                                  </p:stCondLst>
                                  <p:childTnLst>
                                    <p:set>
                                      <p:cBhvr>
                                        <p:cTn id="10" dur="1" fill="hold">
                                          <p:stCondLst>
                                            <p:cond delay="0"/>
                                          </p:stCondLst>
                                        </p:cTn>
                                        <p:tgtEl>
                                          <p:spTgt spid="233488"/>
                                        </p:tgtEl>
                                        <p:attrNameLst>
                                          <p:attrName>style.visibility</p:attrName>
                                        </p:attrNameLst>
                                      </p:cBhvr>
                                      <p:to>
                                        <p:strVal val="visible"/>
                                      </p:to>
                                    </p:set>
                                    <p:animEffect transition="in" filter="strips(upRight)">
                                      <p:cBhvr>
                                        <p:cTn id="11" dur="1000"/>
                                        <p:tgtEl>
                                          <p:spTgt spid="23348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3" presetClass="entr" presetSubtype="0" fill="hold" nodeType="clickEffect">
                                  <p:stCondLst>
                                    <p:cond delay="0"/>
                                  </p:stCondLst>
                                  <p:childTnLst>
                                    <p:set>
                                      <p:cBhvr>
                                        <p:cTn id="15" dur="1" fill="hold">
                                          <p:stCondLst>
                                            <p:cond delay="0"/>
                                          </p:stCondLst>
                                        </p:cTn>
                                        <p:tgtEl>
                                          <p:spTgt spid="233497"/>
                                        </p:tgtEl>
                                        <p:attrNameLst>
                                          <p:attrName>style.visibility</p:attrName>
                                        </p:attrNameLst>
                                      </p:cBhvr>
                                      <p:to>
                                        <p:strVal val="visible"/>
                                      </p:to>
                                    </p:set>
                                    <p:anim calcmode="lin" valueType="num">
                                      <p:cBhvr>
                                        <p:cTn id="16" dur="1000" fill="hold"/>
                                        <p:tgtEl>
                                          <p:spTgt spid="233497"/>
                                        </p:tgtEl>
                                        <p:attrNameLst>
                                          <p:attrName>ppt_w</p:attrName>
                                        </p:attrNameLst>
                                      </p:cBhvr>
                                      <p:tavLst>
                                        <p:tav tm="0">
                                          <p:val>
                                            <p:fltVal val="0"/>
                                          </p:val>
                                        </p:tav>
                                        <p:tav tm="100000">
                                          <p:val>
                                            <p:strVal val="#ppt_w"/>
                                          </p:val>
                                        </p:tav>
                                      </p:tavLst>
                                    </p:anim>
                                    <p:anim calcmode="lin" valueType="num">
                                      <p:cBhvr>
                                        <p:cTn id="17" dur="1000" fill="hold"/>
                                        <p:tgtEl>
                                          <p:spTgt spid="233497"/>
                                        </p:tgtEl>
                                        <p:attrNameLst>
                                          <p:attrName>ppt_h</p:attrName>
                                        </p:attrNameLst>
                                      </p:cBhvr>
                                      <p:tavLst>
                                        <p:tav tm="0">
                                          <p:val>
                                            <p:fltVal val="0"/>
                                          </p:val>
                                        </p:tav>
                                        <p:tav tm="100000">
                                          <p:val>
                                            <p:strVal val="#ppt_h"/>
                                          </p:val>
                                        </p:tav>
                                      </p:tavLst>
                                    </p:anim>
                                    <p:animEffect transition="in" filter="fade">
                                      <p:cBhvr>
                                        <p:cTn id="18" dur="1000"/>
                                        <p:tgtEl>
                                          <p:spTgt spid="2334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48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8193" name="Group 81"/>
          <p:cNvGrpSpPr>
            <a:grpSpLocks/>
          </p:cNvGrpSpPr>
          <p:nvPr/>
        </p:nvGrpSpPr>
        <p:grpSpPr bwMode="auto">
          <a:xfrm>
            <a:off x="539552" y="2708920"/>
            <a:ext cx="7920038" cy="1025525"/>
            <a:chOff x="272" y="2568"/>
            <a:chExt cx="4989" cy="646"/>
          </a:xfrm>
        </p:grpSpPr>
        <p:pic>
          <p:nvPicPr>
            <p:cNvPr id="218191" name="Picture 79" descr="英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 y="2614"/>
              <a:ext cx="1200" cy="600"/>
            </a:xfrm>
            <a:prstGeom prst="rect">
              <a:avLst/>
            </a:prstGeom>
            <a:noFill/>
            <a:extLst>
              <a:ext uri="{909E8E84-426E-40DD-AFC4-6F175D3DCCD1}">
                <a14:hiddenFill xmlns:a14="http://schemas.microsoft.com/office/drawing/2010/main">
                  <a:solidFill>
                    <a:srgbClr val="FFFFFF"/>
                  </a:solidFill>
                </a14:hiddenFill>
              </a:ext>
            </a:extLst>
          </p:spPr>
        </p:pic>
        <p:pic>
          <p:nvPicPr>
            <p:cNvPr id="218192" name="Picture 80" descr="中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1" y="2568"/>
              <a:ext cx="1200" cy="6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右箭头 1"/>
          <p:cNvSpPr/>
          <p:nvPr/>
        </p:nvSpPr>
        <p:spPr>
          <a:xfrm>
            <a:off x="2959634" y="3182972"/>
            <a:ext cx="3672408" cy="403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8188" name="Group 76"/>
          <p:cNvGrpSpPr>
            <a:grpSpLocks/>
          </p:cNvGrpSpPr>
          <p:nvPr/>
        </p:nvGrpSpPr>
        <p:grpSpPr bwMode="auto">
          <a:xfrm>
            <a:off x="1547664" y="2276872"/>
            <a:ext cx="6084888" cy="4500562"/>
            <a:chOff x="2313" y="2478"/>
            <a:chExt cx="3833" cy="2835"/>
          </a:xfrm>
        </p:grpSpPr>
        <p:sp>
          <p:nvSpPr>
            <p:cNvPr id="218131" name="AutoShape 19"/>
            <p:cNvSpPr>
              <a:spLocks noChangeArrowheads="1"/>
            </p:cNvSpPr>
            <p:nvPr/>
          </p:nvSpPr>
          <p:spPr bwMode="auto">
            <a:xfrm>
              <a:off x="2313" y="2478"/>
              <a:ext cx="3833" cy="2835"/>
            </a:xfrm>
            <a:prstGeom prst="irregularSeal1">
              <a:avLst/>
            </a:prstGeom>
            <a:gradFill rotWithShape="0">
              <a:gsLst>
                <a:gs pos="0">
                  <a:srgbClr val="FFFFFF"/>
                </a:gs>
                <a:gs pos="100000">
                  <a:srgbClr val="FF0000"/>
                </a:gs>
              </a:gsLst>
              <a:path path="shape">
                <a:fillToRect l="50000" t="50000" r="50000" b="50000"/>
              </a:path>
            </a:gradFill>
            <a:ln w="9525">
              <a:solidFill>
                <a:srgbClr val="FF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zh-CN" sz="4100">
                <a:solidFill>
                  <a:schemeClr val="tx1"/>
                </a:solidFill>
              </a:endParaRPr>
            </a:p>
          </p:txBody>
        </p:sp>
        <p:pic>
          <p:nvPicPr>
            <p:cNvPr id="218187" name="Picture 75" descr="鸦片"/>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9" y="3543"/>
              <a:ext cx="1043" cy="522"/>
            </a:xfrm>
            <a:prstGeom prst="rect">
              <a:avLst/>
            </a:prstGeom>
            <a:noFill/>
            <a:extLst>
              <a:ext uri="{909E8E84-426E-40DD-AFC4-6F175D3DCCD1}">
                <a14:hiddenFill xmlns:a14="http://schemas.microsoft.com/office/drawing/2010/main">
                  <a:solidFill>
                    <a:srgbClr val="FFFFFF"/>
                  </a:solidFill>
                </a14:hiddenFill>
              </a:ext>
            </a:extLst>
          </p:spPr>
        </p:pic>
      </p:grpSp>
      <p:pic>
        <p:nvPicPr>
          <p:cNvPr id="34" name="Picture 67" descr="白银"/>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3713" y="1368574"/>
            <a:ext cx="2572296" cy="476250"/>
          </a:xfrm>
          <a:prstGeom prst="rect">
            <a:avLst/>
          </a:prstGeom>
          <a:noFill/>
          <a:extLst>
            <a:ext uri="{909E8E84-426E-40DD-AFC4-6F175D3DCCD1}">
              <a14:hiddenFill xmlns:a14="http://schemas.microsoft.com/office/drawing/2010/main">
                <a:solidFill>
                  <a:srgbClr val="FFFFFF"/>
                </a:solidFill>
              </a14:hiddenFill>
            </a:ext>
          </a:extLst>
        </p:spPr>
      </p:pic>
      <p:sp>
        <p:nvSpPr>
          <p:cNvPr id="13" name="左箭头 12"/>
          <p:cNvSpPr/>
          <p:nvPr/>
        </p:nvSpPr>
        <p:spPr>
          <a:xfrm>
            <a:off x="3102335" y="1844824"/>
            <a:ext cx="3387006" cy="57147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490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8188"/>
                                        </p:tgtEl>
                                        <p:attrNameLst>
                                          <p:attrName>style.visibility</p:attrName>
                                        </p:attrNameLst>
                                      </p:cBhvr>
                                      <p:to>
                                        <p:strVal val="visible"/>
                                      </p:to>
                                    </p:set>
                                    <p:anim calcmode="lin" valueType="num">
                                      <p:cBhvr additive="base">
                                        <p:cTn id="7" dur="500" fill="hold"/>
                                        <p:tgtEl>
                                          <p:spTgt spid="218188"/>
                                        </p:tgtEl>
                                        <p:attrNameLst>
                                          <p:attrName>ppt_x</p:attrName>
                                        </p:attrNameLst>
                                      </p:cBhvr>
                                      <p:tavLst>
                                        <p:tav tm="0">
                                          <p:val>
                                            <p:strVal val="#ppt_x"/>
                                          </p:val>
                                        </p:tav>
                                        <p:tav tm="100000">
                                          <p:val>
                                            <p:strVal val="#ppt_x"/>
                                          </p:val>
                                        </p:tav>
                                      </p:tavLst>
                                    </p:anim>
                                    <p:anim calcmode="lin" valueType="num">
                                      <p:cBhvr additive="base">
                                        <p:cTn id="8" dur="500" fill="hold"/>
                                        <p:tgtEl>
                                          <p:spTgt spid="21818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barn(inVertical)">
                                      <p:cBhvr>
                                        <p:cTn id="2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65" name="AutoShape 21">
            <a:hlinkClick r:id="" action="ppaction://noaction" highlightClick="1"/>
          </p:cNvPr>
          <p:cNvSpPr>
            <a:spLocks noChangeArrowheads="1"/>
          </p:cNvSpPr>
          <p:nvPr/>
        </p:nvSpPr>
        <p:spPr bwMode="auto">
          <a:xfrm>
            <a:off x="8534400" y="6553200"/>
            <a:ext cx="609600" cy="304800"/>
          </a:xfrm>
          <a:prstGeom prst="actionButtonForwardNex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134171" name="Picture 27" descr="老毛的鸦片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00" y="1089025"/>
            <a:ext cx="8243888" cy="4608513"/>
          </a:xfrm>
          <a:prstGeom prst="rect">
            <a:avLst/>
          </a:prstGeom>
          <a:noFill/>
          <a:extLst>
            <a:ext uri="{909E8E84-426E-40DD-AFC4-6F175D3DCCD1}">
              <a14:hiddenFill xmlns:a14="http://schemas.microsoft.com/office/drawing/2010/main">
                <a:solidFill>
                  <a:srgbClr val="FFFFFF"/>
                </a:solidFill>
              </a14:hiddenFill>
            </a:ext>
          </a:extLst>
        </p:spPr>
      </p:pic>
      <p:pic>
        <p:nvPicPr>
          <p:cNvPr id="134174" name="Picture 30" descr="罂粟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800" y="5829300"/>
            <a:ext cx="8243888" cy="695325"/>
          </a:xfrm>
          <a:prstGeom prst="rect">
            <a:avLst/>
          </a:prstGeom>
          <a:noFill/>
          <a:extLst>
            <a:ext uri="{909E8E84-426E-40DD-AFC4-6F175D3DCCD1}">
              <a14:hiddenFill xmlns:a14="http://schemas.microsoft.com/office/drawing/2010/main">
                <a:solidFill>
                  <a:srgbClr val="FFFFFF"/>
                </a:solidFill>
              </a14:hiddenFill>
            </a:ext>
          </a:extLst>
        </p:spPr>
      </p:pic>
      <p:pic>
        <p:nvPicPr>
          <p:cNvPr id="134164" name="Picture 20" descr="I2D8T(~C8W@CX573P@TJZ`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800" y="1089025"/>
            <a:ext cx="8208963" cy="543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27681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134164"/>
                                        </p:tgtEl>
                                        <p:attrNameLst>
                                          <p:attrName>style.visibility</p:attrName>
                                        </p:attrNameLst>
                                      </p:cBhvr>
                                      <p:to>
                                        <p:strVal val="visible"/>
                                      </p:to>
                                    </p:set>
                                    <p:animEffect transition="in" filter="wheel(4)">
                                      <p:cBhvr>
                                        <p:cTn id="7" dur="500"/>
                                        <p:tgtEl>
                                          <p:spTgt spid="134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4" name="Text Box 6"/>
          <p:cNvSpPr txBox="1">
            <a:spLocks noChangeArrowheads="1"/>
          </p:cNvSpPr>
          <p:nvPr/>
        </p:nvSpPr>
        <p:spPr bwMode="auto">
          <a:xfrm>
            <a:off x="2627313" y="404813"/>
            <a:ext cx="417671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sz="5400">
                <a:solidFill>
                  <a:srgbClr val="FF3300"/>
                </a:solidFill>
                <a:effectLst>
                  <a:outerShdw blurRad="38100" dist="38100" dir="2700000" algn="tl">
                    <a:srgbClr val="FFFFFF"/>
                  </a:outerShdw>
                </a:effectLst>
                <a:latin typeface="Arial" pitchFamily="34" charset="0"/>
                <a:ea typeface="黑体" pitchFamily="49" charset="-122"/>
              </a:rPr>
              <a:t>虎 门 销 烟</a:t>
            </a:r>
          </a:p>
        </p:txBody>
      </p:sp>
      <p:sp>
        <p:nvSpPr>
          <p:cNvPr id="206855" name="Text Box 7"/>
          <p:cNvSpPr txBox="1">
            <a:spLocks noChangeArrowheads="1"/>
          </p:cNvSpPr>
          <p:nvPr/>
        </p:nvSpPr>
        <p:spPr bwMode="auto">
          <a:xfrm>
            <a:off x="2627313" y="1196975"/>
            <a:ext cx="3863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kumimoji="0" lang="en-US" altLang="zh-CN" sz="3600" dirty="0">
                <a:solidFill>
                  <a:schemeClr val="bg1"/>
                </a:solidFill>
                <a:latin typeface="黑体" pitchFamily="49" charset="-122"/>
                <a:ea typeface="黑体" pitchFamily="49" charset="-122"/>
              </a:rPr>
              <a:t>(</a:t>
            </a:r>
            <a:r>
              <a:rPr kumimoji="0" lang="en-US" altLang="zh-CN" sz="3600" dirty="0">
                <a:solidFill>
                  <a:srgbClr val="0000CC"/>
                </a:solidFill>
                <a:latin typeface="黑体" pitchFamily="49" charset="-122"/>
                <a:ea typeface="黑体" pitchFamily="49" charset="-122"/>
              </a:rPr>
              <a:t>1839.6.3</a:t>
            </a:r>
            <a:r>
              <a:rPr kumimoji="0" lang="en-US" altLang="zh-CN" sz="3600" dirty="0">
                <a:solidFill>
                  <a:srgbClr val="0000CC"/>
                </a:solidFill>
                <a:latin typeface="Bernard MT Condensed"/>
                <a:ea typeface="黑体" pitchFamily="49" charset="-122"/>
              </a:rPr>
              <a:t>—</a:t>
            </a:r>
            <a:r>
              <a:rPr kumimoji="0" lang="en-US" altLang="zh-CN" sz="3600" dirty="0">
                <a:solidFill>
                  <a:srgbClr val="0000CC"/>
                </a:solidFill>
                <a:latin typeface="黑体" pitchFamily="49" charset="-122"/>
                <a:ea typeface="黑体" pitchFamily="49" charset="-122"/>
              </a:rPr>
              <a:t>6.25</a:t>
            </a:r>
            <a:r>
              <a:rPr kumimoji="0" lang="en-US" altLang="zh-CN" sz="3600" dirty="0">
                <a:solidFill>
                  <a:schemeClr val="bg1"/>
                </a:solidFill>
                <a:latin typeface="黑体" pitchFamily="49" charset="-122"/>
                <a:ea typeface="黑体" pitchFamily="49" charset="-122"/>
              </a:rPr>
              <a:t>)</a:t>
            </a:r>
          </a:p>
        </p:txBody>
      </p:sp>
      <p:pic>
        <p:nvPicPr>
          <p:cNvPr id="206857" name="Picture 9" descr="未标题-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76475"/>
            <a:ext cx="9144000" cy="3311525"/>
          </a:xfrm>
          <a:prstGeom prst="rect">
            <a:avLst/>
          </a:prstGeom>
          <a:noFill/>
          <a:ln w="76200" algn="ctr">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6858" name="Picture 10" descr="Image_gc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1989138"/>
            <a:ext cx="6911975" cy="4491037"/>
          </a:xfrm>
          <a:prstGeom prst="rect">
            <a:avLst/>
          </a:prstGeom>
          <a:noFill/>
          <a:ln w="571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06859" name="Text Box 11"/>
          <p:cNvSpPr txBox="1">
            <a:spLocks noChangeArrowheads="1"/>
          </p:cNvSpPr>
          <p:nvPr/>
        </p:nvSpPr>
        <p:spPr bwMode="auto">
          <a:xfrm>
            <a:off x="5076825" y="1989138"/>
            <a:ext cx="2951163" cy="628650"/>
          </a:xfrm>
          <a:prstGeom prst="rect">
            <a:avLst/>
          </a:prstGeom>
          <a:noFill/>
          <a:ln>
            <a:noFill/>
          </a:ln>
          <a:effectLst/>
          <a:extLst>
            <a:ext uri="{909E8E84-426E-40DD-AFC4-6F175D3DCCD1}">
              <a14:hiddenFill xmlns:a14="http://schemas.microsoft.com/office/drawing/2010/main">
                <a:solidFill>
                  <a:schemeClr val="bg1">
                    <a:alpha val="50000"/>
                  </a:schemeClr>
                </a:solidFill>
              </a14:hiddenFill>
            </a:ext>
            <a:ext uri="{91240B29-F687-4F45-9708-019B960494DF}">
              <a14:hiddenLine xmlns:a14="http://schemas.microsoft.com/office/drawing/2010/main" w="1905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spcBef>
                <a:spcPct val="50000"/>
              </a:spcBef>
            </a:pPr>
            <a:r>
              <a:rPr lang="zh-CN" altLang="en-US" sz="3200">
                <a:latin typeface="黑体" pitchFamily="49" charset="-122"/>
                <a:ea typeface="黑体" pitchFamily="49" charset="-122"/>
              </a:rPr>
              <a:t>虎门销烟广场</a:t>
            </a:r>
          </a:p>
        </p:txBody>
      </p:sp>
    </p:spTree>
    <p:extLst>
      <p:ext uri="{BB962C8B-B14F-4D97-AF65-F5344CB8AC3E}">
        <p14:creationId xmlns:p14="http://schemas.microsoft.com/office/powerpoint/2010/main" val="3468330278"/>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nodeType="clickEffect">
                                  <p:stCondLst>
                                    <p:cond delay="0"/>
                                  </p:stCondLst>
                                  <p:childTnLst>
                                    <p:set>
                                      <p:cBhvr>
                                        <p:cTn id="6" dur="1" fill="hold">
                                          <p:stCondLst>
                                            <p:cond delay="0"/>
                                          </p:stCondLst>
                                        </p:cTn>
                                        <p:tgtEl>
                                          <p:spTgt spid="206858"/>
                                        </p:tgtEl>
                                        <p:attrNameLst>
                                          <p:attrName>style.visibility</p:attrName>
                                        </p:attrNameLst>
                                      </p:cBhvr>
                                      <p:to>
                                        <p:strVal val="visible"/>
                                      </p:to>
                                    </p:set>
                                    <p:animEffect transition="in" filter="diamond(out)">
                                      <p:cBhvr>
                                        <p:cTn id="7" dur="2000"/>
                                        <p:tgtEl>
                                          <p:spTgt spid="206858"/>
                                        </p:tgtEl>
                                      </p:cBhvr>
                                    </p:animEffect>
                                  </p:childTnLst>
                                </p:cTn>
                              </p:par>
                            </p:childTnLst>
                          </p:cTn>
                        </p:par>
                        <p:par>
                          <p:cTn id="8" fill="hold" nodeType="afterGroup">
                            <p:stCondLst>
                              <p:cond delay="2000"/>
                            </p:stCondLst>
                            <p:childTnLst>
                              <p:par>
                                <p:cTn id="9" presetID="1" presetClass="entr" presetSubtype="0" fill="hold" grpId="0" nodeType="afterEffect">
                                  <p:stCondLst>
                                    <p:cond delay="0"/>
                                  </p:stCondLst>
                                  <p:childTnLst>
                                    <p:set>
                                      <p:cBhvr>
                                        <p:cTn id="10" dur="1" fill="hold">
                                          <p:stCondLst>
                                            <p:cond delay="0"/>
                                          </p:stCondLst>
                                        </p:cTn>
                                        <p:tgtEl>
                                          <p:spTgt spid="2068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M001"/>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l="25607" r="30699" b="3909"/>
          <a:stretch>
            <a:fillRect/>
          </a:stretch>
        </p:blipFill>
        <p:spPr bwMode="auto">
          <a:xfrm>
            <a:off x="0" y="0"/>
            <a:ext cx="9144000" cy="6856413"/>
          </a:xfrm>
          <a:prstGeom prst="rect">
            <a:avLst/>
          </a:prstGeom>
          <a:noFill/>
          <a:extLst>
            <a:ext uri="{909E8E84-426E-40DD-AFC4-6F175D3DCCD1}">
              <a14:hiddenFill xmlns:a14="http://schemas.microsoft.com/office/drawing/2010/main">
                <a:solidFill>
                  <a:srgbClr val="FFFFFF"/>
                </a:solidFill>
              </a14:hiddenFill>
            </a:ext>
          </a:extLst>
        </p:spPr>
      </p:pic>
      <p:sp>
        <p:nvSpPr>
          <p:cNvPr id="22531" name="Rectangle 3"/>
          <p:cNvSpPr>
            <a:spLocks noChangeArrowheads="1"/>
          </p:cNvSpPr>
          <p:nvPr/>
        </p:nvSpPr>
        <p:spPr bwMode="auto">
          <a:xfrm>
            <a:off x="35496" y="533400"/>
            <a:ext cx="9108504"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pPr>
            <a:r>
              <a:rPr kumimoji="1" lang="en-US" altLang="zh-CN" sz="3200" b="1" dirty="0">
                <a:latin typeface="Times New Roman" pitchFamily="18" charset="0"/>
              </a:rPr>
              <a:t>1</a:t>
            </a:r>
            <a:r>
              <a:rPr kumimoji="1" lang="zh-CN" altLang="en-US" sz="3200" b="1" dirty="0">
                <a:latin typeface="Times New Roman" pitchFamily="18" charset="0"/>
              </a:rPr>
              <a:t>、中国禁烟运动  “</a:t>
            </a:r>
            <a:r>
              <a:rPr kumimoji="1" lang="zh-CN" altLang="en-US" sz="3200" b="1" u="sng" dirty="0">
                <a:latin typeface="Times New Roman" pitchFamily="18" charset="0"/>
              </a:rPr>
              <a:t>给了我们一个战争的机会</a:t>
            </a:r>
            <a:r>
              <a:rPr kumimoji="1" lang="en-US" altLang="zh-CN" sz="3200" b="1" dirty="0">
                <a:latin typeface="Times New Roman" pitchFamily="18" charset="0"/>
              </a:rPr>
              <a:t>……</a:t>
            </a:r>
            <a:r>
              <a:rPr kumimoji="1" lang="zh-CN" altLang="en-US" sz="3200" b="1" dirty="0">
                <a:latin typeface="Times New Roman" pitchFamily="18" charset="0"/>
              </a:rPr>
              <a:t>可以使我们终于乘战胜之余威，</a:t>
            </a:r>
            <a:r>
              <a:rPr kumimoji="1" lang="zh-CN" altLang="en-US" sz="3200" b="1" u="sng" dirty="0">
                <a:latin typeface="Times New Roman" pitchFamily="18" charset="0"/>
              </a:rPr>
              <a:t>提出我们自己的条件，</a:t>
            </a:r>
            <a:r>
              <a:rPr kumimoji="1" lang="zh-CN" altLang="en-US" sz="3200" b="1" u="sng" dirty="0" smtClean="0">
                <a:latin typeface="Times New Roman" pitchFamily="18" charset="0"/>
              </a:rPr>
              <a:t>强迫</a:t>
            </a:r>
            <a:r>
              <a:rPr kumimoji="1" lang="zh-CN" altLang="en-US" sz="3200" b="1" u="sng" dirty="0">
                <a:latin typeface="Times New Roman" pitchFamily="18" charset="0"/>
              </a:rPr>
              <a:t>中国接受。</a:t>
            </a:r>
            <a:r>
              <a:rPr kumimoji="1" lang="zh-CN" altLang="en-US" sz="3200" b="1" dirty="0">
                <a:latin typeface="Times New Roman" pitchFamily="18" charset="0"/>
              </a:rPr>
              <a:t>这种机会也许不会再来，是不可能轻易放过的。”        </a:t>
            </a:r>
            <a:r>
              <a:rPr kumimoji="1" lang="en-US" altLang="zh-CN" sz="3200" b="1" dirty="0">
                <a:latin typeface="仿宋_GB2312" pitchFamily="49" charset="-122"/>
                <a:ea typeface="仿宋_GB2312" pitchFamily="49" charset="-122"/>
              </a:rPr>
              <a:t>----《</a:t>
            </a:r>
            <a:r>
              <a:rPr kumimoji="1" lang="zh-CN" altLang="en-US" sz="3200" b="1" dirty="0">
                <a:latin typeface="仿宋_GB2312" pitchFamily="49" charset="-122"/>
                <a:ea typeface="仿宋_GB2312" pitchFamily="49" charset="-122"/>
              </a:rPr>
              <a:t>安得鲁</a:t>
            </a:r>
            <a:r>
              <a:rPr kumimoji="1" lang="en-US" altLang="zh-CN" sz="3200" b="1" dirty="0">
                <a:latin typeface="Times New Roman"/>
                <a:ea typeface="仿宋_GB2312" pitchFamily="49" charset="-122"/>
              </a:rPr>
              <a:t>·</a:t>
            </a:r>
            <a:r>
              <a:rPr kumimoji="1" lang="en-US" altLang="zh-CN" sz="3200" b="1" dirty="0">
                <a:latin typeface="仿宋_GB2312" pitchFamily="49" charset="-122"/>
                <a:ea typeface="仿宋_GB2312" pitchFamily="49" charset="-122"/>
              </a:rPr>
              <a:t> </a:t>
            </a:r>
            <a:r>
              <a:rPr kumimoji="1" lang="zh-CN" altLang="en-US" sz="3200" b="1" dirty="0">
                <a:latin typeface="仿宋_GB2312" pitchFamily="49" charset="-122"/>
                <a:ea typeface="仿宋_GB2312" pitchFamily="49" charset="-122"/>
              </a:rPr>
              <a:t>韩德森致拉本特函</a:t>
            </a:r>
            <a:r>
              <a:rPr kumimoji="1" lang="en-US" altLang="zh-CN" sz="3200" b="1" dirty="0">
                <a:latin typeface="仿宋_GB2312" pitchFamily="49" charset="-122"/>
                <a:ea typeface="仿宋_GB2312" pitchFamily="49" charset="-122"/>
              </a:rPr>
              <a:t>》</a:t>
            </a:r>
          </a:p>
          <a:p>
            <a:pPr marL="342900" indent="-342900">
              <a:spcBef>
                <a:spcPct val="20000"/>
              </a:spcBef>
              <a:buFontTx/>
              <a:buChar char="•"/>
            </a:pPr>
            <a:endParaRPr kumimoji="1" lang="en-US" altLang="zh-CN" sz="3200" b="1" dirty="0">
              <a:latin typeface="Times New Roman" pitchFamily="18" charset="0"/>
            </a:endParaRPr>
          </a:p>
          <a:p>
            <a:pPr>
              <a:spcBef>
                <a:spcPct val="20000"/>
              </a:spcBef>
            </a:pPr>
            <a:r>
              <a:rPr kumimoji="1" lang="en-US" altLang="zh-CN" sz="3200" b="1" dirty="0">
                <a:latin typeface="Times New Roman" pitchFamily="18" charset="0"/>
              </a:rPr>
              <a:t>2</a:t>
            </a:r>
            <a:r>
              <a:rPr kumimoji="1" lang="zh-CN" altLang="en-US" sz="3200" b="1" dirty="0">
                <a:latin typeface="Times New Roman" pitchFamily="18" charset="0"/>
              </a:rPr>
              <a:t>、“这是把我们将来和这个帝国（指中国）的商务，安放在稳固而广阔的基础之上的</a:t>
            </a:r>
            <a:r>
              <a:rPr kumimoji="1" lang="zh-CN" altLang="en-US" sz="3200" b="1" u="sng" dirty="0">
                <a:latin typeface="Times New Roman" pitchFamily="18" charset="0"/>
              </a:rPr>
              <a:t>最有希望的机会</a:t>
            </a:r>
            <a:r>
              <a:rPr kumimoji="1" lang="zh-CN" altLang="en-US" sz="3200" b="1" dirty="0">
                <a:latin typeface="Times New Roman" pitchFamily="18" charset="0"/>
              </a:rPr>
              <a:t>。”                         </a:t>
            </a:r>
          </a:p>
          <a:p>
            <a:pPr marL="342900" indent="-342900">
              <a:spcBef>
                <a:spcPct val="20000"/>
              </a:spcBef>
            </a:pPr>
            <a:r>
              <a:rPr kumimoji="1" lang="zh-CN" altLang="en-US" sz="3200" b="1" dirty="0">
                <a:latin typeface="Times New Roman" pitchFamily="18" charset="0"/>
              </a:rPr>
              <a:t>    </a:t>
            </a:r>
            <a:r>
              <a:rPr kumimoji="1" lang="en-US" altLang="zh-CN" sz="3200" b="1" dirty="0">
                <a:latin typeface="仿宋_GB2312" pitchFamily="49" charset="-122"/>
                <a:ea typeface="仿宋_GB2312" pitchFamily="49" charset="-122"/>
              </a:rPr>
              <a:t>----《</a:t>
            </a:r>
            <a:r>
              <a:rPr kumimoji="1" lang="zh-CN" altLang="en-US" sz="3200" b="1" dirty="0">
                <a:latin typeface="仿宋_GB2312" pitchFamily="49" charset="-122"/>
                <a:ea typeface="仿宋_GB2312" pitchFamily="49" charset="-122"/>
              </a:rPr>
              <a:t>义律致巴麦尊私人机密件</a:t>
            </a:r>
            <a:r>
              <a:rPr kumimoji="1" lang="en-US" altLang="zh-CN" sz="3200" b="1" dirty="0">
                <a:latin typeface="仿宋_GB2312" pitchFamily="49" charset="-122"/>
                <a:ea typeface="仿宋_GB2312" pitchFamily="49" charset="-122"/>
              </a:rPr>
              <a:t>》</a:t>
            </a:r>
          </a:p>
        </p:txBody>
      </p:sp>
      <p:sp>
        <p:nvSpPr>
          <p:cNvPr id="4" name="Text Box 3"/>
          <p:cNvSpPr txBox="1">
            <a:spLocks noChangeArrowheads="1"/>
          </p:cNvSpPr>
          <p:nvPr/>
        </p:nvSpPr>
        <p:spPr bwMode="auto">
          <a:xfrm>
            <a:off x="683568" y="5602069"/>
            <a:ext cx="82089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r>
              <a:rPr kumimoji="1" lang="zh-CN" altLang="en-US" sz="3600" b="1" dirty="0">
                <a:solidFill>
                  <a:srgbClr val="FF0000"/>
                </a:solidFill>
                <a:latin typeface="黑体" pitchFamily="49" charset="-122"/>
                <a:ea typeface="黑体" pitchFamily="49" charset="-122"/>
              </a:rPr>
              <a:t>英国蓄意打开中国</a:t>
            </a:r>
            <a:r>
              <a:rPr kumimoji="1" lang="zh-CN" altLang="en-US" sz="3600" b="1" dirty="0" smtClean="0">
                <a:solidFill>
                  <a:srgbClr val="FF0000"/>
                </a:solidFill>
                <a:latin typeface="黑体" pitchFamily="49" charset="-122"/>
                <a:ea typeface="黑体" pitchFamily="49" charset="-122"/>
              </a:rPr>
              <a:t>市场</a:t>
            </a:r>
            <a:r>
              <a:rPr kumimoji="1" lang="en-US" altLang="zh-CN" sz="3600" b="1" dirty="0" smtClean="0">
                <a:solidFill>
                  <a:srgbClr val="FF0000"/>
                </a:solidFill>
                <a:latin typeface="黑体" pitchFamily="49" charset="-122"/>
                <a:ea typeface="黑体" pitchFamily="49" charset="-122"/>
              </a:rPr>
              <a:t>——</a:t>
            </a:r>
            <a:r>
              <a:rPr kumimoji="1" lang="zh-CN" altLang="en-US" sz="3600" b="1" dirty="0" smtClean="0">
                <a:solidFill>
                  <a:srgbClr val="FF0000"/>
                </a:solidFill>
                <a:latin typeface="黑体" pitchFamily="49" charset="-122"/>
                <a:ea typeface="黑体" pitchFamily="49" charset="-122"/>
              </a:rPr>
              <a:t>根本原因</a:t>
            </a:r>
            <a:endParaRPr kumimoji="1" lang="zh-CN" altLang="en-US" sz="3600" b="1" dirty="0">
              <a:solidFill>
                <a:srgbClr val="FF0000"/>
              </a:solidFill>
              <a:latin typeface="黑体" pitchFamily="49" charset="-122"/>
              <a:ea typeface="黑体" pitchFamily="49" charset="-122"/>
            </a:endParaRPr>
          </a:p>
        </p:txBody>
      </p:sp>
      <p:sp>
        <p:nvSpPr>
          <p:cNvPr id="5" name="Rectangle 5"/>
          <p:cNvSpPr>
            <a:spLocks noChangeArrowheads="1"/>
          </p:cNvSpPr>
          <p:nvPr/>
        </p:nvSpPr>
        <p:spPr bwMode="auto">
          <a:xfrm>
            <a:off x="709500" y="3040034"/>
            <a:ext cx="7236296"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square">
            <a:spAutoFit/>
          </a:bodyPr>
          <a:lstStyle/>
          <a:p>
            <a:pPr>
              <a:lnSpc>
                <a:spcPct val="110000"/>
              </a:lnSpc>
            </a:pPr>
            <a:r>
              <a:rPr kumimoji="1" lang="zh-CN" altLang="en-US" sz="3600" b="1" dirty="0" smtClean="0">
                <a:solidFill>
                  <a:srgbClr val="FF0000"/>
                </a:solidFill>
                <a:latin typeface="黑体" pitchFamily="49" charset="-122"/>
                <a:ea typeface="黑体" pitchFamily="49" charset="-122"/>
              </a:rPr>
              <a:t>虎门销烟</a:t>
            </a:r>
            <a:r>
              <a:rPr kumimoji="1" lang="en-US" altLang="zh-CN" sz="3600" b="1" dirty="0" smtClean="0">
                <a:solidFill>
                  <a:srgbClr val="FF0000"/>
                </a:solidFill>
                <a:latin typeface="黑体" pitchFamily="49" charset="-122"/>
                <a:ea typeface="黑体" pitchFamily="49" charset="-122"/>
              </a:rPr>
              <a:t>——</a:t>
            </a:r>
            <a:r>
              <a:rPr kumimoji="1" lang="zh-CN" altLang="en-US" sz="3600" b="1" dirty="0" smtClean="0">
                <a:solidFill>
                  <a:srgbClr val="FF0000"/>
                </a:solidFill>
                <a:latin typeface="黑体" pitchFamily="49" charset="-122"/>
                <a:ea typeface="黑体" pitchFamily="49" charset="-122"/>
              </a:rPr>
              <a:t>直接原因（借口）</a:t>
            </a:r>
            <a:endParaRPr kumimoji="1" lang="zh-CN" altLang="en-US" sz="3600"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2203736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9" name="Rectangle 5"/>
          <p:cNvSpPr>
            <a:spLocks noChangeArrowheads="1"/>
          </p:cNvSpPr>
          <p:nvPr/>
        </p:nvSpPr>
        <p:spPr bwMode="auto">
          <a:xfrm>
            <a:off x="611560" y="836712"/>
            <a:ext cx="7777162"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p>
            <a:pPr>
              <a:lnSpc>
                <a:spcPct val="110000"/>
              </a:lnSpc>
            </a:pPr>
            <a:r>
              <a:rPr kumimoji="1" lang="en-US" altLang="zh-CN" sz="4000" b="1" dirty="0">
                <a:latin typeface="楷体_GB2312" pitchFamily="49" charset="-122"/>
                <a:ea typeface="楷体_GB2312" pitchFamily="49" charset="-122"/>
              </a:rPr>
              <a:t> </a:t>
            </a:r>
            <a:r>
              <a:rPr kumimoji="1" lang="zh-CN" altLang="en-US" sz="4000" b="1" dirty="0" smtClean="0">
                <a:latin typeface="楷体_GB2312" pitchFamily="49" charset="-122"/>
                <a:ea typeface="楷体_GB2312" pitchFamily="49" charset="-122"/>
              </a:rPr>
              <a:t>一、背景</a:t>
            </a:r>
            <a:endParaRPr kumimoji="1" lang="en-US" altLang="zh-CN" sz="4000" b="1" dirty="0" smtClean="0">
              <a:latin typeface="楷体_GB2312" pitchFamily="49" charset="-122"/>
              <a:ea typeface="楷体_GB2312" pitchFamily="49" charset="-122"/>
            </a:endParaRPr>
          </a:p>
          <a:p>
            <a:pPr>
              <a:lnSpc>
                <a:spcPct val="110000"/>
              </a:lnSpc>
            </a:pPr>
            <a:r>
              <a:rPr kumimoji="1" lang="zh-CN" altLang="en-US" sz="4000" b="1" dirty="0" smtClean="0">
                <a:latin typeface="楷体_GB2312" pitchFamily="49" charset="-122"/>
                <a:ea typeface="楷体_GB2312" pitchFamily="49" charset="-122"/>
              </a:rPr>
              <a:t>（一）</a:t>
            </a:r>
            <a:r>
              <a:rPr kumimoji="1" lang="zh-CN" altLang="en-US" sz="4000" b="1" dirty="0" smtClean="0">
                <a:solidFill>
                  <a:srgbClr val="0000CC"/>
                </a:solidFill>
                <a:latin typeface="华文中宋" pitchFamily="2" charset="-122"/>
                <a:ea typeface="华文中宋" pitchFamily="2" charset="-122"/>
              </a:rPr>
              <a:t>①</a:t>
            </a:r>
            <a:r>
              <a:rPr kumimoji="1" lang="zh-CN" altLang="en-US" sz="4000" b="1" dirty="0">
                <a:solidFill>
                  <a:srgbClr val="0000CC"/>
                </a:solidFill>
                <a:latin typeface="楷体_GB2312" pitchFamily="49" charset="-122"/>
                <a:ea typeface="楷体_GB2312" pitchFamily="49" charset="-122"/>
              </a:rPr>
              <a:t>战前的世界</a:t>
            </a:r>
          </a:p>
          <a:p>
            <a:pPr>
              <a:lnSpc>
                <a:spcPct val="110000"/>
              </a:lnSpc>
            </a:pPr>
            <a:r>
              <a:rPr kumimoji="1" lang="zh-CN" altLang="en-US" sz="4000" b="1" dirty="0">
                <a:solidFill>
                  <a:srgbClr val="0000CC"/>
                </a:solidFill>
                <a:latin typeface="楷体_GB2312" pitchFamily="49" charset="-122"/>
                <a:ea typeface="楷体_GB2312" pitchFamily="49" charset="-122"/>
              </a:rPr>
              <a:t>      </a:t>
            </a:r>
            <a:r>
              <a:rPr kumimoji="1" lang="zh-CN" altLang="en-US" sz="4000" b="1" dirty="0" smtClean="0">
                <a:solidFill>
                  <a:srgbClr val="0000CC"/>
                </a:solidFill>
                <a:latin typeface="华文中宋" pitchFamily="2" charset="-122"/>
                <a:ea typeface="华文中宋" pitchFamily="2" charset="-122"/>
              </a:rPr>
              <a:t>②</a:t>
            </a:r>
            <a:r>
              <a:rPr kumimoji="1" lang="zh-CN" altLang="en-US" sz="4000" b="1" dirty="0">
                <a:solidFill>
                  <a:srgbClr val="0000CC"/>
                </a:solidFill>
                <a:latin typeface="华文中宋" pitchFamily="2" charset="-122"/>
                <a:ea typeface="华文中宋" pitchFamily="2" charset="-122"/>
              </a:rPr>
              <a:t>中国状况</a:t>
            </a:r>
          </a:p>
          <a:p>
            <a:pPr>
              <a:lnSpc>
                <a:spcPct val="110000"/>
              </a:lnSpc>
            </a:pPr>
            <a:r>
              <a:rPr kumimoji="1" lang="zh-CN" altLang="en-US" sz="4000" b="1" dirty="0">
                <a:latin typeface="华文中宋" pitchFamily="2" charset="-122"/>
                <a:ea typeface="华文中宋" pitchFamily="2" charset="-122"/>
              </a:rPr>
              <a:t>        </a:t>
            </a:r>
          </a:p>
        </p:txBody>
      </p:sp>
      <p:sp>
        <p:nvSpPr>
          <p:cNvPr id="195590" name="Rectangle 6">
            <a:hlinkClick r:id="rId2" action="ppaction://hlinksldjump"/>
          </p:cNvPr>
          <p:cNvSpPr>
            <a:spLocks noChangeArrowheads="1"/>
          </p:cNvSpPr>
          <p:nvPr/>
        </p:nvSpPr>
        <p:spPr bwMode="auto">
          <a:xfrm>
            <a:off x="683940" y="2924944"/>
            <a:ext cx="7704782"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square">
            <a:spAutoFit/>
          </a:bodyPr>
          <a:lstStyle/>
          <a:p>
            <a:pPr>
              <a:lnSpc>
                <a:spcPct val="110000"/>
              </a:lnSpc>
            </a:pPr>
            <a:r>
              <a:rPr kumimoji="1" lang="zh-CN" altLang="en-US" sz="4000" b="1" dirty="0" smtClean="0">
                <a:latin typeface="楷体_GB2312" pitchFamily="49" charset="-122"/>
                <a:ea typeface="楷体_GB2312" pitchFamily="49" charset="-122"/>
              </a:rPr>
              <a:t>（二）</a:t>
            </a:r>
            <a:r>
              <a:rPr kumimoji="1" lang="zh-CN" altLang="en-US" sz="4000" b="1" dirty="0" smtClean="0">
                <a:solidFill>
                  <a:srgbClr val="0000CC"/>
                </a:solidFill>
                <a:latin typeface="楷体_GB2312" pitchFamily="49" charset="-122"/>
                <a:ea typeface="楷体_GB2312" pitchFamily="49" charset="-122"/>
              </a:rPr>
              <a:t>原因：</a:t>
            </a:r>
            <a:endParaRPr kumimoji="1" lang="en-US" altLang="zh-CN" sz="4000" b="1" dirty="0" smtClean="0">
              <a:solidFill>
                <a:srgbClr val="0000CC"/>
              </a:solidFill>
              <a:latin typeface="楷体_GB2312" pitchFamily="49" charset="-122"/>
              <a:ea typeface="楷体_GB2312" pitchFamily="49" charset="-122"/>
            </a:endParaRPr>
          </a:p>
          <a:p>
            <a:pPr>
              <a:lnSpc>
                <a:spcPct val="110000"/>
              </a:lnSpc>
            </a:pPr>
            <a:r>
              <a:rPr kumimoji="1" lang="en-US" altLang="zh-CN" sz="4000" b="1" dirty="0" smtClean="0">
                <a:latin typeface="楷体_GB2312" pitchFamily="49" charset="-122"/>
                <a:ea typeface="楷体_GB2312" pitchFamily="49" charset="-122"/>
              </a:rPr>
              <a:t>1</a:t>
            </a:r>
            <a:r>
              <a:rPr kumimoji="1" lang="zh-CN" altLang="en-US" sz="4000" b="1" dirty="0" smtClean="0">
                <a:latin typeface="楷体_GB2312" pitchFamily="49" charset="-122"/>
                <a:ea typeface="楷体_GB2312" pitchFamily="49" charset="-122"/>
              </a:rPr>
              <a:t>、</a:t>
            </a:r>
            <a:r>
              <a:rPr kumimoji="1" lang="zh-CN" altLang="en-US" sz="4000" b="1" dirty="0" smtClean="0">
                <a:solidFill>
                  <a:srgbClr val="00B0F0"/>
                </a:solidFill>
                <a:latin typeface="楷体_GB2312" pitchFamily="49" charset="-122"/>
                <a:ea typeface="楷体_GB2312" pitchFamily="49" charset="-122"/>
              </a:rPr>
              <a:t>根本原因</a:t>
            </a:r>
            <a:r>
              <a:rPr kumimoji="1" lang="zh-CN" altLang="en-US" sz="4000" b="1" dirty="0" smtClean="0">
                <a:latin typeface="楷体_GB2312" pitchFamily="49" charset="-122"/>
                <a:ea typeface="楷体_GB2312" pitchFamily="49" charset="-122"/>
              </a:rPr>
              <a:t>：打开中国市场</a:t>
            </a:r>
            <a:endParaRPr kumimoji="1" lang="en-US" altLang="zh-CN" sz="4000" b="1" dirty="0" smtClean="0">
              <a:latin typeface="楷体_GB2312" pitchFamily="49" charset="-122"/>
              <a:ea typeface="楷体_GB2312" pitchFamily="49" charset="-122"/>
            </a:endParaRPr>
          </a:p>
          <a:p>
            <a:pPr>
              <a:lnSpc>
                <a:spcPct val="110000"/>
              </a:lnSpc>
            </a:pPr>
            <a:r>
              <a:rPr kumimoji="1" lang="en-US" altLang="zh-CN" sz="4000" b="1" dirty="0" smtClean="0">
                <a:latin typeface="楷体_GB2312" pitchFamily="49" charset="-122"/>
                <a:ea typeface="楷体_GB2312" pitchFamily="49" charset="-122"/>
              </a:rPr>
              <a:t>2</a:t>
            </a:r>
            <a:r>
              <a:rPr kumimoji="1" lang="zh-CN" altLang="en-US" sz="4000" b="1" dirty="0" smtClean="0">
                <a:latin typeface="楷体_GB2312" pitchFamily="49" charset="-122"/>
                <a:ea typeface="楷体_GB2312" pitchFamily="49" charset="-122"/>
              </a:rPr>
              <a:t>、</a:t>
            </a:r>
            <a:r>
              <a:rPr kumimoji="1" lang="zh-CN" altLang="en-US" sz="4000" b="1" dirty="0" smtClean="0">
                <a:solidFill>
                  <a:srgbClr val="00B0F0"/>
                </a:solidFill>
                <a:latin typeface="楷体_GB2312" pitchFamily="49" charset="-122"/>
                <a:ea typeface="楷体_GB2312" pitchFamily="49" charset="-122"/>
              </a:rPr>
              <a:t>直接原因</a:t>
            </a:r>
            <a:r>
              <a:rPr kumimoji="1" lang="zh-CN" altLang="en-US" sz="4000" b="1" dirty="0" smtClean="0">
                <a:latin typeface="楷体_GB2312" pitchFamily="49" charset="-122"/>
                <a:ea typeface="楷体_GB2312" pitchFamily="49" charset="-122"/>
              </a:rPr>
              <a:t>：</a:t>
            </a:r>
            <a:endParaRPr kumimoji="1" lang="en-US" altLang="zh-CN" sz="4000" b="1" dirty="0" smtClean="0">
              <a:latin typeface="楷体_GB2312" pitchFamily="49" charset="-122"/>
              <a:ea typeface="楷体_GB2312" pitchFamily="49" charset="-122"/>
            </a:endParaRPr>
          </a:p>
          <a:p>
            <a:pPr>
              <a:lnSpc>
                <a:spcPct val="110000"/>
              </a:lnSpc>
            </a:pPr>
            <a:r>
              <a:rPr kumimoji="1" lang="zh-CN" altLang="en-US" sz="4000" b="1" dirty="0" smtClean="0">
                <a:latin typeface="楷体_GB2312" pitchFamily="49" charset="-122"/>
                <a:ea typeface="楷体_GB2312" pitchFamily="49" charset="-122"/>
              </a:rPr>
              <a:t>（</a:t>
            </a:r>
            <a:r>
              <a:rPr kumimoji="1" lang="en-US" altLang="zh-CN" sz="4000" b="1" dirty="0" smtClean="0">
                <a:latin typeface="楷体_GB2312" pitchFamily="49" charset="-122"/>
                <a:ea typeface="楷体_GB2312" pitchFamily="49" charset="-122"/>
              </a:rPr>
              <a:t>1</a:t>
            </a:r>
            <a:r>
              <a:rPr kumimoji="1" lang="zh-CN" altLang="en-US" sz="4000" b="1" dirty="0" smtClean="0">
                <a:latin typeface="楷体_GB2312" pitchFamily="49" charset="-122"/>
                <a:ea typeface="楷体_GB2312" pitchFamily="49" charset="-122"/>
              </a:rPr>
              <a:t>）虎门销烟：原因、意义</a:t>
            </a:r>
            <a:endParaRPr kumimoji="1" lang="en-US" altLang="zh-CN" sz="4000" b="1" dirty="0" smtClean="0">
              <a:latin typeface="楷体_GB2312" pitchFamily="49" charset="-122"/>
              <a:ea typeface="楷体_GB2312" pitchFamily="49" charset="-122"/>
            </a:endParaRPr>
          </a:p>
          <a:p>
            <a:pPr>
              <a:lnSpc>
                <a:spcPct val="110000"/>
              </a:lnSpc>
            </a:pPr>
            <a:r>
              <a:rPr kumimoji="1" lang="zh-CN" altLang="en-US" sz="4000" b="1" dirty="0" smtClean="0">
                <a:latin typeface="楷体_GB2312" pitchFamily="49" charset="-122"/>
                <a:ea typeface="楷体_GB2312" pitchFamily="49" charset="-122"/>
              </a:rPr>
              <a:t>（</a:t>
            </a:r>
            <a:r>
              <a:rPr kumimoji="1" lang="en-US" altLang="zh-CN" sz="4000" b="1" dirty="0" smtClean="0">
                <a:latin typeface="楷体_GB2312" pitchFamily="49" charset="-122"/>
                <a:ea typeface="楷体_GB2312" pitchFamily="49" charset="-122"/>
              </a:rPr>
              <a:t>2</a:t>
            </a:r>
            <a:r>
              <a:rPr kumimoji="1" lang="zh-CN" altLang="en-US" sz="4000" b="1" dirty="0" smtClean="0">
                <a:latin typeface="楷体_GB2312" pitchFamily="49" charset="-122"/>
                <a:ea typeface="楷体_GB2312" pitchFamily="49" charset="-122"/>
              </a:rPr>
              <a:t>）修约被拒</a:t>
            </a:r>
            <a:endParaRPr kumimoji="1" lang="zh-CN" altLang="en-US" sz="4000" b="1" dirty="0">
              <a:latin typeface="楷体_GB2312" pitchFamily="49" charset="-122"/>
              <a:ea typeface="楷体_GB2312" pitchFamily="49" charset="-122"/>
            </a:endParaRPr>
          </a:p>
        </p:txBody>
      </p:sp>
      <p:sp>
        <p:nvSpPr>
          <p:cNvPr id="2" name="TextBox 1"/>
          <p:cNvSpPr txBox="1"/>
          <p:nvPr/>
        </p:nvSpPr>
        <p:spPr>
          <a:xfrm>
            <a:off x="1691680" y="44624"/>
            <a:ext cx="4464496" cy="923330"/>
          </a:xfrm>
          <a:prstGeom prst="rect">
            <a:avLst/>
          </a:prstGeom>
          <a:noFill/>
        </p:spPr>
        <p:txBody>
          <a:bodyPr wrap="square" rtlCol="0">
            <a:spAutoFit/>
          </a:bodyPr>
          <a:lstStyle/>
          <a:p>
            <a:r>
              <a:rPr lang="zh-CN" altLang="en-US" sz="5400" b="1" dirty="0" smtClean="0">
                <a:solidFill>
                  <a:srgbClr val="FF0000"/>
                </a:solidFill>
              </a:rPr>
              <a:t>两次鸦片战争</a:t>
            </a:r>
            <a:endParaRPr lang="zh-CN" altLang="en-US" sz="5400" b="1" dirty="0">
              <a:solidFill>
                <a:srgbClr val="FF0000"/>
              </a:solidFill>
            </a:endParaRPr>
          </a:p>
        </p:txBody>
      </p:sp>
    </p:spTree>
    <p:extLst>
      <p:ext uri="{BB962C8B-B14F-4D97-AF65-F5344CB8AC3E}">
        <p14:creationId xmlns:p14="http://schemas.microsoft.com/office/powerpoint/2010/main" val="3685688163"/>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5589"/>
                                        </p:tgtEl>
                                        <p:attrNameLst>
                                          <p:attrName>style.visibility</p:attrName>
                                        </p:attrNameLst>
                                      </p:cBhvr>
                                      <p:to>
                                        <p:strVal val="visible"/>
                                      </p:to>
                                    </p:set>
                                    <p:animEffect transition="in" filter="blinds(horizontal)">
                                      <p:cBhvr>
                                        <p:cTn id="7" dur="500"/>
                                        <p:tgtEl>
                                          <p:spTgt spid="19558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5590"/>
                                        </p:tgtEl>
                                        <p:attrNameLst>
                                          <p:attrName>style.visibility</p:attrName>
                                        </p:attrNameLst>
                                      </p:cBhvr>
                                      <p:to>
                                        <p:strVal val="visible"/>
                                      </p:to>
                                    </p:set>
                                    <p:animEffect transition="in" filter="blinds(horizontal)">
                                      <p:cBhvr>
                                        <p:cTn id="12" dur="500"/>
                                        <p:tgtEl>
                                          <p:spTgt spid="195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9" grpId="0"/>
      <p:bldP spid="19559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358" name="Picture 6"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9975" y="465447"/>
            <a:ext cx="6840537" cy="1968500"/>
          </a:xfrm>
          <a:prstGeom prst="rect">
            <a:avLst/>
          </a:prstGeom>
          <a:noFill/>
          <a:extLst>
            <a:ext uri="{909E8E84-426E-40DD-AFC4-6F175D3DCCD1}">
              <a14:hiddenFill xmlns:a14="http://schemas.microsoft.com/office/drawing/2010/main">
                <a:solidFill>
                  <a:srgbClr val="FFFFFF"/>
                </a:solidFill>
              </a14:hiddenFill>
            </a:ext>
          </a:extLst>
        </p:spPr>
      </p:pic>
      <p:sp>
        <p:nvSpPr>
          <p:cNvPr id="228354" name="Line 2"/>
          <p:cNvSpPr>
            <a:spLocks noChangeShapeType="1"/>
          </p:cNvSpPr>
          <p:nvPr/>
        </p:nvSpPr>
        <p:spPr bwMode="auto">
          <a:xfrm>
            <a:off x="2483768" y="3212976"/>
            <a:ext cx="1325563"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355" name="Text Box 3"/>
          <p:cNvSpPr txBox="1">
            <a:spLocks noChangeArrowheads="1"/>
          </p:cNvSpPr>
          <p:nvPr/>
        </p:nvSpPr>
        <p:spPr bwMode="auto">
          <a:xfrm>
            <a:off x="4211960" y="2780928"/>
            <a:ext cx="44146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4000" dirty="0" smtClean="0">
                <a:solidFill>
                  <a:srgbClr val="FF0000"/>
                </a:solidFill>
                <a:latin typeface="华文行楷" pitchFamily="2" charset="-122"/>
                <a:ea typeface="华文行楷" pitchFamily="2" charset="-122"/>
              </a:rPr>
              <a:t>鸦片战争的</a:t>
            </a:r>
            <a:r>
              <a:rPr kumimoji="0" lang="zh-CN" altLang="en-US" sz="4000" dirty="0" smtClean="0">
                <a:solidFill>
                  <a:srgbClr val="FF0000"/>
                </a:solidFill>
                <a:latin typeface="华文行楷" pitchFamily="2" charset="-122"/>
                <a:ea typeface="华文行楷" pitchFamily="2" charset="-122"/>
              </a:rPr>
              <a:t>过程</a:t>
            </a:r>
            <a:endParaRPr kumimoji="0" lang="zh-CN" altLang="en-US" sz="4000" dirty="0">
              <a:solidFill>
                <a:srgbClr val="FF0000"/>
              </a:solidFill>
              <a:latin typeface="华文行楷" pitchFamily="2" charset="-122"/>
              <a:ea typeface="华文行楷" pitchFamily="2" charset="-122"/>
            </a:endParaRPr>
          </a:p>
        </p:txBody>
      </p:sp>
      <p:sp>
        <p:nvSpPr>
          <p:cNvPr id="228357" name="Text Box 5"/>
          <p:cNvSpPr txBox="1">
            <a:spLocks noChangeArrowheads="1"/>
          </p:cNvSpPr>
          <p:nvPr/>
        </p:nvSpPr>
        <p:spPr bwMode="auto">
          <a:xfrm>
            <a:off x="1888476" y="759379"/>
            <a:ext cx="52578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0" lang="zh-CN" altLang="en-US" sz="4400" dirty="0">
                <a:solidFill>
                  <a:schemeClr val="tx1"/>
                </a:solidFill>
                <a:latin typeface="黑体" pitchFamily="2" charset="-122"/>
              </a:rPr>
              <a:t>第二章 血雨腥风</a:t>
            </a:r>
          </a:p>
          <a:p>
            <a:pPr algn="l"/>
            <a:endParaRPr kumimoji="0" lang="en-US" altLang="zh-CN" sz="4000" b="0" dirty="0">
              <a:solidFill>
                <a:schemeClr val="tx1"/>
              </a:solidFill>
              <a:latin typeface="黑体" pitchFamily="2" charset="-122"/>
            </a:endParaRPr>
          </a:p>
        </p:txBody>
      </p:sp>
      <p:sp>
        <p:nvSpPr>
          <p:cNvPr id="2" name="TextBox 1"/>
          <p:cNvSpPr txBox="1"/>
          <p:nvPr/>
        </p:nvSpPr>
        <p:spPr>
          <a:xfrm>
            <a:off x="395536" y="4581128"/>
            <a:ext cx="8496944" cy="1323439"/>
          </a:xfrm>
          <a:prstGeom prst="rect">
            <a:avLst/>
          </a:prstGeom>
          <a:noFill/>
        </p:spPr>
        <p:txBody>
          <a:bodyPr wrap="square" rtlCol="0">
            <a:spAutoFit/>
          </a:bodyPr>
          <a:lstStyle/>
          <a:p>
            <a:r>
              <a:rPr lang="zh-CN" altLang="en-US" sz="4000" b="1" dirty="0" smtClean="0">
                <a:solidFill>
                  <a:srgbClr val="FF0000"/>
                </a:solidFill>
              </a:rPr>
              <a:t>自主学习</a:t>
            </a:r>
            <a:r>
              <a:rPr lang="zh-CN" altLang="en-US" sz="4000" b="1" dirty="0" smtClean="0">
                <a:solidFill>
                  <a:srgbClr val="0000CC"/>
                </a:solidFill>
              </a:rPr>
              <a:t>：请同学们阅读课本</a:t>
            </a:r>
            <a:r>
              <a:rPr lang="en-US" altLang="zh-CN" sz="4000" b="1" dirty="0" smtClean="0">
                <a:solidFill>
                  <a:srgbClr val="0000CC"/>
                </a:solidFill>
              </a:rPr>
              <a:t>92</a:t>
            </a:r>
            <a:r>
              <a:rPr lang="zh-CN" altLang="en-US" sz="4000" b="1" dirty="0" smtClean="0">
                <a:solidFill>
                  <a:srgbClr val="0000CC"/>
                </a:solidFill>
              </a:rPr>
              <a:t>页，了解两次鸦片战争的过程及结果。</a:t>
            </a:r>
            <a:endParaRPr lang="zh-CN" altLang="en-US" sz="4000" b="1" dirty="0">
              <a:solidFill>
                <a:srgbClr val="0000CC"/>
              </a:solidFill>
            </a:endParaRPr>
          </a:p>
        </p:txBody>
      </p:sp>
    </p:spTree>
    <p:extLst>
      <p:ext uri="{BB962C8B-B14F-4D97-AF65-F5344CB8AC3E}">
        <p14:creationId xmlns:p14="http://schemas.microsoft.com/office/powerpoint/2010/main" val="23356397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鸦片战争地图"/>
          <p:cNvPicPr>
            <a:picLocks noChangeAspect="1" noChangeArrowheads="1"/>
          </p:cNvPicPr>
          <p:nvPr/>
        </p:nvPicPr>
        <p:blipFill>
          <a:blip r:embed="rId2">
            <a:extLst>
              <a:ext uri="{28A0092B-C50C-407E-A947-70E740481C1C}">
                <a14:useLocalDpi xmlns:a14="http://schemas.microsoft.com/office/drawing/2010/main" val="0"/>
              </a:ext>
            </a:extLst>
          </a:blip>
          <a:srcRect t="5501" b="5501"/>
          <a:stretch>
            <a:fillRect/>
          </a:stretch>
        </p:blipFill>
        <p:spPr bwMode="auto">
          <a:xfrm>
            <a:off x="5148263" y="0"/>
            <a:ext cx="3995737" cy="6858000"/>
          </a:xfrm>
          <a:prstGeom prst="rect">
            <a:avLst/>
          </a:prstGeom>
          <a:noFill/>
          <a:extLst>
            <a:ext uri="{909E8E84-426E-40DD-AFC4-6F175D3DCCD1}">
              <a14:hiddenFill xmlns:a14="http://schemas.microsoft.com/office/drawing/2010/main">
                <a:solidFill>
                  <a:srgbClr val="FFFFFF"/>
                </a:solidFill>
              </a14:hiddenFill>
            </a:ext>
          </a:extLst>
        </p:spPr>
      </p:pic>
      <p:sp>
        <p:nvSpPr>
          <p:cNvPr id="147459" name="Text Box 3"/>
          <p:cNvSpPr txBox="1">
            <a:spLocks noChangeArrowheads="1"/>
          </p:cNvSpPr>
          <p:nvPr/>
        </p:nvSpPr>
        <p:spPr bwMode="auto">
          <a:xfrm>
            <a:off x="-1" y="0"/>
            <a:ext cx="518223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4400" b="1" dirty="0" smtClean="0">
                <a:solidFill>
                  <a:srgbClr val="FF0000"/>
                </a:solidFill>
                <a:latin typeface="黑体" pitchFamily="49" charset="-122"/>
                <a:ea typeface="黑体" pitchFamily="49" charset="-122"/>
              </a:rPr>
              <a:t>    两次鸦片战争</a:t>
            </a:r>
            <a:endParaRPr kumimoji="1" lang="zh-CN" altLang="en-US" sz="4400" b="1" dirty="0">
              <a:solidFill>
                <a:srgbClr val="FF0000"/>
              </a:solidFill>
              <a:latin typeface="黑体" pitchFamily="49" charset="-122"/>
              <a:ea typeface="黑体" pitchFamily="49" charset="-122"/>
            </a:endParaRPr>
          </a:p>
        </p:txBody>
      </p:sp>
      <p:sp>
        <p:nvSpPr>
          <p:cNvPr id="147460" name="Freeform 4"/>
          <p:cNvSpPr>
            <a:spLocks/>
          </p:cNvSpPr>
          <p:nvPr/>
        </p:nvSpPr>
        <p:spPr bwMode="auto">
          <a:xfrm>
            <a:off x="5795963" y="6181725"/>
            <a:ext cx="649287" cy="415925"/>
          </a:xfrm>
          <a:custGeom>
            <a:avLst/>
            <a:gdLst>
              <a:gd name="T0" fmla="*/ 0 w 256"/>
              <a:gd name="T1" fmla="*/ 288 h 288"/>
              <a:gd name="T2" fmla="*/ 144 w 256"/>
              <a:gd name="T3" fmla="*/ 240 h 288"/>
              <a:gd name="T4" fmla="*/ 240 w 256"/>
              <a:gd name="T5" fmla="*/ 144 h 288"/>
              <a:gd name="T6" fmla="*/ 240 w 256"/>
              <a:gd name="T7" fmla="*/ 0 h 288"/>
            </a:gdLst>
            <a:ahLst/>
            <a:cxnLst>
              <a:cxn ang="0">
                <a:pos x="T0" y="T1"/>
              </a:cxn>
              <a:cxn ang="0">
                <a:pos x="T2" y="T3"/>
              </a:cxn>
              <a:cxn ang="0">
                <a:pos x="T4" y="T5"/>
              </a:cxn>
              <a:cxn ang="0">
                <a:pos x="T6" y="T7"/>
              </a:cxn>
            </a:cxnLst>
            <a:rect l="0" t="0" r="r" b="b"/>
            <a:pathLst>
              <a:path w="256" h="288">
                <a:moveTo>
                  <a:pt x="0" y="288"/>
                </a:moveTo>
                <a:cubicBezTo>
                  <a:pt x="52" y="276"/>
                  <a:pt x="104" y="264"/>
                  <a:pt x="144" y="240"/>
                </a:cubicBezTo>
                <a:cubicBezTo>
                  <a:pt x="184" y="216"/>
                  <a:pt x="224" y="184"/>
                  <a:pt x="240" y="144"/>
                </a:cubicBezTo>
                <a:cubicBezTo>
                  <a:pt x="256" y="104"/>
                  <a:pt x="240" y="24"/>
                  <a:pt x="240" y="0"/>
                </a:cubicBezTo>
              </a:path>
            </a:pathLst>
          </a:custGeom>
          <a:noFill/>
          <a:ln w="63500" cap="flat" cmpd="sng">
            <a:solidFill>
              <a:srgbClr val="993300"/>
            </a:solidFill>
            <a:prstDash val="dash"/>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7461" name="Freeform 5"/>
          <p:cNvSpPr>
            <a:spLocks/>
          </p:cNvSpPr>
          <p:nvPr/>
        </p:nvSpPr>
        <p:spPr bwMode="auto">
          <a:xfrm>
            <a:off x="6659563" y="5589588"/>
            <a:ext cx="720725" cy="719137"/>
          </a:xfrm>
          <a:custGeom>
            <a:avLst/>
            <a:gdLst>
              <a:gd name="T0" fmla="*/ 0 w 690"/>
              <a:gd name="T1" fmla="*/ 350 h 382"/>
              <a:gd name="T2" fmla="*/ 454 w 690"/>
              <a:gd name="T3" fmla="*/ 246 h 382"/>
              <a:gd name="T4" fmla="*/ 567 w 690"/>
              <a:gd name="T5" fmla="*/ 170 h 382"/>
              <a:gd name="T6" fmla="*/ 595 w 690"/>
              <a:gd name="T7" fmla="*/ 151 h 382"/>
              <a:gd name="T8" fmla="*/ 624 w 690"/>
              <a:gd name="T9" fmla="*/ 133 h 382"/>
              <a:gd name="T10" fmla="*/ 690 w 690"/>
              <a:gd name="T11" fmla="*/ 0 h 382"/>
            </a:gdLst>
            <a:ahLst/>
            <a:cxnLst>
              <a:cxn ang="0">
                <a:pos x="T0" y="T1"/>
              </a:cxn>
              <a:cxn ang="0">
                <a:pos x="T2" y="T3"/>
              </a:cxn>
              <a:cxn ang="0">
                <a:pos x="T4" y="T5"/>
              </a:cxn>
              <a:cxn ang="0">
                <a:pos x="T6" y="T7"/>
              </a:cxn>
              <a:cxn ang="0">
                <a:pos x="T8" y="T9"/>
              </a:cxn>
              <a:cxn ang="0">
                <a:pos x="T10" y="T11"/>
              </a:cxn>
            </a:cxnLst>
            <a:rect l="0" t="0" r="r" b="b"/>
            <a:pathLst>
              <a:path w="690" h="382">
                <a:moveTo>
                  <a:pt x="0" y="350"/>
                </a:moveTo>
                <a:cubicBezTo>
                  <a:pt x="169" y="382"/>
                  <a:pt x="302" y="293"/>
                  <a:pt x="454" y="246"/>
                </a:cubicBezTo>
                <a:cubicBezTo>
                  <a:pt x="492" y="221"/>
                  <a:pt x="529" y="195"/>
                  <a:pt x="567" y="170"/>
                </a:cubicBezTo>
                <a:cubicBezTo>
                  <a:pt x="576" y="164"/>
                  <a:pt x="586" y="157"/>
                  <a:pt x="595" y="151"/>
                </a:cubicBezTo>
                <a:cubicBezTo>
                  <a:pt x="605" y="145"/>
                  <a:pt x="624" y="133"/>
                  <a:pt x="624" y="133"/>
                </a:cubicBezTo>
                <a:cubicBezTo>
                  <a:pt x="651" y="91"/>
                  <a:pt x="690" y="52"/>
                  <a:pt x="690" y="0"/>
                </a:cubicBezTo>
              </a:path>
            </a:pathLst>
          </a:custGeom>
          <a:noFill/>
          <a:ln w="63500" cap="flat" cmpd="sng">
            <a:solidFill>
              <a:srgbClr val="993300"/>
            </a:solidFill>
            <a:prstDash val="dash"/>
            <a:miter lim="800000"/>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7462" name="Freeform 6"/>
          <p:cNvSpPr>
            <a:spLocks/>
          </p:cNvSpPr>
          <p:nvPr/>
        </p:nvSpPr>
        <p:spPr bwMode="auto">
          <a:xfrm>
            <a:off x="7380288" y="3789363"/>
            <a:ext cx="576262" cy="1800225"/>
          </a:xfrm>
          <a:custGeom>
            <a:avLst/>
            <a:gdLst>
              <a:gd name="T0" fmla="*/ 0 w 510"/>
              <a:gd name="T1" fmla="*/ 887 h 887"/>
              <a:gd name="T2" fmla="*/ 75 w 510"/>
              <a:gd name="T3" fmla="*/ 830 h 887"/>
              <a:gd name="T4" fmla="*/ 94 w 510"/>
              <a:gd name="T5" fmla="*/ 802 h 887"/>
              <a:gd name="T6" fmla="*/ 123 w 510"/>
              <a:gd name="T7" fmla="*/ 783 h 887"/>
              <a:gd name="T8" fmla="*/ 179 w 510"/>
              <a:gd name="T9" fmla="*/ 698 h 887"/>
              <a:gd name="T10" fmla="*/ 208 w 510"/>
              <a:gd name="T11" fmla="*/ 670 h 887"/>
              <a:gd name="T12" fmla="*/ 311 w 510"/>
              <a:gd name="T13" fmla="*/ 538 h 887"/>
              <a:gd name="T14" fmla="*/ 406 w 510"/>
              <a:gd name="T15" fmla="*/ 396 h 887"/>
              <a:gd name="T16" fmla="*/ 444 w 510"/>
              <a:gd name="T17" fmla="*/ 339 h 887"/>
              <a:gd name="T18" fmla="*/ 463 w 510"/>
              <a:gd name="T19" fmla="*/ 311 h 887"/>
              <a:gd name="T20" fmla="*/ 500 w 510"/>
              <a:gd name="T21" fmla="*/ 198 h 887"/>
              <a:gd name="T22" fmla="*/ 500 w 510"/>
              <a:gd name="T23" fmla="*/ 0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0" h="887">
                <a:moveTo>
                  <a:pt x="0" y="887"/>
                </a:moveTo>
                <a:cubicBezTo>
                  <a:pt x="22" y="854"/>
                  <a:pt x="42" y="852"/>
                  <a:pt x="75" y="830"/>
                </a:cubicBezTo>
                <a:cubicBezTo>
                  <a:pt x="81" y="821"/>
                  <a:pt x="86" y="810"/>
                  <a:pt x="94" y="802"/>
                </a:cubicBezTo>
                <a:cubicBezTo>
                  <a:pt x="102" y="794"/>
                  <a:pt x="115" y="792"/>
                  <a:pt x="123" y="783"/>
                </a:cubicBezTo>
                <a:cubicBezTo>
                  <a:pt x="124" y="781"/>
                  <a:pt x="169" y="713"/>
                  <a:pt x="179" y="698"/>
                </a:cubicBezTo>
                <a:cubicBezTo>
                  <a:pt x="186" y="687"/>
                  <a:pt x="200" y="681"/>
                  <a:pt x="208" y="670"/>
                </a:cubicBezTo>
                <a:cubicBezTo>
                  <a:pt x="245" y="623"/>
                  <a:pt x="261" y="572"/>
                  <a:pt x="311" y="538"/>
                </a:cubicBezTo>
                <a:cubicBezTo>
                  <a:pt x="327" y="492"/>
                  <a:pt x="377" y="439"/>
                  <a:pt x="406" y="396"/>
                </a:cubicBezTo>
                <a:cubicBezTo>
                  <a:pt x="456" y="322"/>
                  <a:pt x="394" y="415"/>
                  <a:pt x="444" y="339"/>
                </a:cubicBezTo>
                <a:cubicBezTo>
                  <a:pt x="450" y="330"/>
                  <a:pt x="463" y="311"/>
                  <a:pt x="463" y="311"/>
                </a:cubicBezTo>
                <a:cubicBezTo>
                  <a:pt x="475" y="273"/>
                  <a:pt x="488" y="236"/>
                  <a:pt x="500" y="198"/>
                </a:cubicBezTo>
                <a:cubicBezTo>
                  <a:pt x="510" y="129"/>
                  <a:pt x="500" y="69"/>
                  <a:pt x="500" y="0"/>
                </a:cubicBezTo>
              </a:path>
            </a:pathLst>
          </a:custGeom>
          <a:noFill/>
          <a:ln w="63500" cap="flat" cmpd="sng">
            <a:solidFill>
              <a:srgbClr val="993300"/>
            </a:solidFill>
            <a:prstDash val="dash"/>
            <a:miter lim="800000"/>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7463" name="Freeform 7"/>
          <p:cNvSpPr>
            <a:spLocks/>
          </p:cNvSpPr>
          <p:nvPr/>
        </p:nvSpPr>
        <p:spPr bwMode="auto">
          <a:xfrm>
            <a:off x="7235825" y="908050"/>
            <a:ext cx="936625" cy="2671763"/>
          </a:xfrm>
          <a:custGeom>
            <a:avLst/>
            <a:gdLst>
              <a:gd name="T0" fmla="*/ 912 w 1120"/>
              <a:gd name="T1" fmla="*/ 1728 h 1728"/>
              <a:gd name="T2" fmla="*/ 1008 w 1120"/>
              <a:gd name="T3" fmla="*/ 1584 h 1728"/>
              <a:gd name="T4" fmla="*/ 960 w 1120"/>
              <a:gd name="T5" fmla="*/ 1344 h 1728"/>
              <a:gd name="T6" fmla="*/ 720 w 1120"/>
              <a:gd name="T7" fmla="*/ 1056 h 1728"/>
              <a:gd name="T8" fmla="*/ 624 w 1120"/>
              <a:gd name="T9" fmla="*/ 816 h 1728"/>
              <a:gd name="T10" fmla="*/ 624 w 1120"/>
              <a:gd name="T11" fmla="*/ 672 h 1728"/>
              <a:gd name="T12" fmla="*/ 960 w 1120"/>
              <a:gd name="T13" fmla="*/ 432 h 1728"/>
              <a:gd name="T14" fmla="*/ 1104 w 1120"/>
              <a:gd name="T15" fmla="*/ 240 h 1728"/>
              <a:gd name="T16" fmla="*/ 864 w 1120"/>
              <a:gd name="T17" fmla="*/ 144 h 1728"/>
              <a:gd name="T18" fmla="*/ 432 w 1120"/>
              <a:gd name="T19" fmla="*/ 48 h 1728"/>
              <a:gd name="T20" fmla="*/ 288 w 1120"/>
              <a:gd name="T21" fmla="*/ 96 h 1728"/>
              <a:gd name="T22" fmla="*/ 0 w 1120"/>
              <a:gd name="T23" fmla="*/ 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20" h="1728">
                <a:moveTo>
                  <a:pt x="912" y="1728"/>
                </a:moveTo>
                <a:cubicBezTo>
                  <a:pt x="956" y="1688"/>
                  <a:pt x="1000" y="1648"/>
                  <a:pt x="1008" y="1584"/>
                </a:cubicBezTo>
                <a:cubicBezTo>
                  <a:pt x="1016" y="1520"/>
                  <a:pt x="1008" y="1432"/>
                  <a:pt x="960" y="1344"/>
                </a:cubicBezTo>
                <a:cubicBezTo>
                  <a:pt x="912" y="1256"/>
                  <a:pt x="776" y="1144"/>
                  <a:pt x="720" y="1056"/>
                </a:cubicBezTo>
                <a:cubicBezTo>
                  <a:pt x="664" y="968"/>
                  <a:pt x="640" y="880"/>
                  <a:pt x="624" y="816"/>
                </a:cubicBezTo>
                <a:cubicBezTo>
                  <a:pt x="608" y="752"/>
                  <a:pt x="568" y="736"/>
                  <a:pt x="624" y="672"/>
                </a:cubicBezTo>
                <a:cubicBezTo>
                  <a:pt x="680" y="608"/>
                  <a:pt x="880" y="504"/>
                  <a:pt x="960" y="432"/>
                </a:cubicBezTo>
                <a:cubicBezTo>
                  <a:pt x="1040" y="360"/>
                  <a:pt x="1120" y="288"/>
                  <a:pt x="1104" y="240"/>
                </a:cubicBezTo>
                <a:cubicBezTo>
                  <a:pt x="1088" y="192"/>
                  <a:pt x="976" y="176"/>
                  <a:pt x="864" y="144"/>
                </a:cubicBezTo>
                <a:cubicBezTo>
                  <a:pt x="752" y="112"/>
                  <a:pt x="528" y="56"/>
                  <a:pt x="432" y="48"/>
                </a:cubicBezTo>
                <a:cubicBezTo>
                  <a:pt x="336" y="40"/>
                  <a:pt x="360" y="104"/>
                  <a:pt x="288" y="96"/>
                </a:cubicBezTo>
                <a:cubicBezTo>
                  <a:pt x="216" y="88"/>
                  <a:pt x="48" y="16"/>
                  <a:pt x="0" y="0"/>
                </a:cubicBezTo>
              </a:path>
            </a:pathLst>
          </a:custGeom>
          <a:noFill/>
          <a:ln w="63500" cap="flat" cmpd="sng">
            <a:solidFill>
              <a:srgbClr val="993300"/>
            </a:solidFill>
            <a:prstDash val="dash"/>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7464" name="Freeform 8"/>
          <p:cNvSpPr>
            <a:spLocks/>
          </p:cNvSpPr>
          <p:nvPr/>
        </p:nvSpPr>
        <p:spPr bwMode="auto">
          <a:xfrm rot="-313082">
            <a:off x="5856288" y="6348413"/>
            <a:ext cx="647700" cy="104775"/>
          </a:xfrm>
          <a:custGeom>
            <a:avLst/>
            <a:gdLst>
              <a:gd name="T0" fmla="*/ 0 w 236"/>
              <a:gd name="T1" fmla="*/ 388 h 388"/>
              <a:gd name="T2" fmla="*/ 132 w 236"/>
              <a:gd name="T3" fmla="*/ 199 h 388"/>
              <a:gd name="T4" fmla="*/ 189 w 236"/>
              <a:gd name="T5" fmla="*/ 114 h 388"/>
              <a:gd name="T6" fmla="*/ 208 w 236"/>
              <a:gd name="T7" fmla="*/ 85 h 388"/>
              <a:gd name="T8" fmla="*/ 226 w 236"/>
              <a:gd name="T9" fmla="*/ 29 h 388"/>
              <a:gd name="T10" fmla="*/ 236 w 236"/>
              <a:gd name="T11" fmla="*/ 0 h 388"/>
            </a:gdLst>
            <a:ahLst/>
            <a:cxnLst>
              <a:cxn ang="0">
                <a:pos x="T0" y="T1"/>
              </a:cxn>
              <a:cxn ang="0">
                <a:pos x="T2" y="T3"/>
              </a:cxn>
              <a:cxn ang="0">
                <a:pos x="T4" y="T5"/>
              </a:cxn>
              <a:cxn ang="0">
                <a:pos x="T6" y="T7"/>
              </a:cxn>
              <a:cxn ang="0">
                <a:pos x="T8" y="T9"/>
              </a:cxn>
              <a:cxn ang="0">
                <a:pos x="T10" y="T11"/>
              </a:cxn>
            </a:cxnLst>
            <a:rect l="0" t="0" r="r" b="b"/>
            <a:pathLst>
              <a:path w="236" h="388">
                <a:moveTo>
                  <a:pt x="0" y="388"/>
                </a:moveTo>
                <a:cubicBezTo>
                  <a:pt x="17" y="332"/>
                  <a:pt x="80" y="234"/>
                  <a:pt x="132" y="199"/>
                </a:cubicBezTo>
                <a:cubicBezTo>
                  <a:pt x="143" y="182"/>
                  <a:pt x="174" y="137"/>
                  <a:pt x="189" y="114"/>
                </a:cubicBezTo>
                <a:cubicBezTo>
                  <a:pt x="195" y="104"/>
                  <a:pt x="208" y="85"/>
                  <a:pt x="208" y="85"/>
                </a:cubicBezTo>
                <a:cubicBezTo>
                  <a:pt x="214" y="66"/>
                  <a:pt x="220" y="48"/>
                  <a:pt x="226" y="29"/>
                </a:cubicBezTo>
                <a:cubicBezTo>
                  <a:pt x="229" y="19"/>
                  <a:pt x="236" y="0"/>
                  <a:pt x="236" y="0"/>
                </a:cubicBezTo>
              </a:path>
            </a:pathLst>
          </a:custGeom>
          <a:noFill/>
          <a:ln w="57150" cap="flat" cmpd="sng">
            <a:solidFill>
              <a:schemeClr val="tx2"/>
            </a:solidFill>
            <a:prstDash val="solid"/>
            <a:miter lim="800000"/>
            <a:headEnd type="none" w="med" len="med"/>
            <a:tailEnd type="triangle" w="sm"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7465" name="Freeform 9"/>
          <p:cNvSpPr>
            <a:spLocks/>
          </p:cNvSpPr>
          <p:nvPr/>
        </p:nvSpPr>
        <p:spPr bwMode="auto">
          <a:xfrm>
            <a:off x="6732588" y="5516563"/>
            <a:ext cx="503237" cy="649287"/>
          </a:xfrm>
          <a:custGeom>
            <a:avLst/>
            <a:gdLst>
              <a:gd name="T0" fmla="*/ 0 w 746"/>
              <a:gd name="T1" fmla="*/ 378 h 378"/>
              <a:gd name="T2" fmla="*/ 396 w 746"/>
              <a:gd name="T3" fmla="*/ 312 h 378"/>
              <a:gd name="T4" fmla="*/ 519 w 746"/>
              <a:gd name="T5" fmla="*/ 274 h 378"/>
              <a:gd name="T6" fmla="*/ 576 w 746"/>
              <a:gd name="T7" fmla="*/ 236 h 378"/>
              <a:gd name="T8" fmla="*/ 651 w 746"/>
              <a:gd name="T9" fmla="*/ 170 h 378"/>
              <a:gd name="T10" fmla="*/ 746 w 746"/>
              <a:gd name="T11" fmla="*/ 0 h 378"/>
            </a:gdLst>
            <a:ahLst/>
            <a:cxnLst>
              <a:cxn ang="0">
                <a:pos x="T0" y="T1"/>
              </a:cxn>
              <a:cxn ang="0">
                <a:pos x="T2" y="T3"/>
              </a:cxn>
              <a:cxn ang="0">
                <a:pos x="T4" y="T5"/>
              </a:cxn>
              <a:cxn ang="0">
                <a:pos x="T6" y="T7"/>
              </a:cxn>
              <a:cxn ang="0">
                <a:pos x="T8" y="T9"/>
              </a:cxn>
              <a:cxn ang="0">
                <a:pos x="T10" y="T11"/>
              </a:cxn>
            </a:cxnLst>
            <a:rect l="0" t="0" r="r" b="b"/>
            <a:pathLst>
              <a:path w="746" h="378">
                <a:moveTo>
                  <a:pt x="0" y="378"/>
                </a:moveTo>
                <a:cubicBezTo>
                  <a:pt x="151" y="369"/>
                  <a:pt x="256" y="352"/>
                  <a:pt x="396" y="312"/>
                </a:cubicBezTo>
                <a:cubicBezTo>
                  <a:pt x="435" y="301"/>
                  <a:pt x="483" y="295"/>
                  <a:pt x="519" y="274"/>
                </a:cubicBezTo>
                <a:cubicBezTo>
                  <a:pt x="539" y="263"/>
                  <a:pt x="576" y="236"/>
                  <a:pt x="576" y="236"/>
                </a:cubicBezTo>
                <a:cubicBezTo>
                  <a:pt x="608" y="189"/>
                  <a:pt x="586" y="214"/>
                  <a:pt x="651" y="170"/>
                </a:cubicBezTo>
                <a:cubicBezTo>
                  <a:pt x="701" y="136"/>
                  <a:pt x="746" y="61"/>
                  <a:pt x="746" y="0"/>
                </a:cubicBezTo>
              </a:path>
            </a:pathLst>
          </a:custGeom>
          <a:noFill/>
          <a:ln w="57150" cap="flat" cmpd="sng">
            <a:solidFill>
              <a:schemeClr val="tx2"/>
            </a:solidFill>
            <a:prstDash val="solid"/>
            <a:miter lim="800000"/>
            <a:headEnd type="none" w="med" len="med"/>
            <a:tailEnd type="triangle" w="sm"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7466" name="Freeform 10"/>
          <p:cNvSpPr>
            <a:spLocks/>
          </p:cNvSpPr>
          <p:nvPr/>
        </p:nvSpPr>
        <p:spPr bwMode="auto">
          <a:xfrm>
            <a:off x="7380288" y="4365625"/>
            <a:ext cx="576262" cy="1079500"/>
          </a:xfrm>
          <a:custGeom>
            <a:avLst/>
            <a:gdLst>
              <a:gd name="T0" fmla="*/ 0 w 519"/>
              <a:gd name="T1" fmla="*/ 916 h 916"/>
              <a:gd name="T2" fmla="*/ 113 w 519"/>
              <a:gd name="T3" fmla="*/ 887 h 916"/>
              <a:gd name="T4" fmla="*/ 132 w 519"/>
              <a:gd name="T5" fmla="*/ 859 h 916"/>
              <a:gd name="T6" fmla="*/ 160 w 519"/>
              <a:gd name="T7" fmla="*/ 850 h 916"/>
              <a:gd name="T8" fmla="*/ 226 w 519"/>
              <a:gd name="T9" fmla="*/ 774 h 916"/>
              <a:gd name="T10" fmla="*/ 274 w 519"/>
              <a:gd name="T11" fmla="*/ 689 h 916"/>
              <a:gd name="T12" fmla="*/ 330 w 519"/>
              <a:gd name="T13" fmla="*/ 576 h 916"/>
              <a:gd name="T14" fmla="*/ 349 w 519"/>
              <a:gd name="T15" fmla="*/ 519 h 916"/>
              <a:gd name="T16" fmla="*/ 387 w 519"/>
              <a:gd name="T17" fmla="*/ 463 h 916"/>
              <a:gd name="T18" fmla="*/ 444 w 519"/>
              <a:gd name="T19" fmla="*/ 349 h 916"/>
              <a:gd name="T20" fmla="*/ 500 w 519"/>
              <a:gd name="T21" fmla="*/ 179 h 916"/>
              <a:gd name="T22" fmla="*/ 491 w 519"/>
              <a:gd name="T23" fmla="*/ 0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9" h="916">
                <a:moveTo>
                  <a:pt x="0" y="916"/>
                </a:moveTo>
                <a:cubicBezTo>
                  <a:pt x="37" y="903"/>
                  <a:pt x="76" y="900"/>
                  <a:pt x="113" y="887"/>
                </a:cubicBezTo>
                <a:cubicBezTo>
                  <a:pt x="119" y="878"/>
                  <a:pt x="123" y="866"/>
                  <a:pt x="132" y="859"/>
                </a:cubicBezTo>
                <a:cubicBezTo>
                  <a:pt x="140" y="853"/>
                  <a:pt x="153" y="857"/>
                  <a:pt x="160" y="850"/>
                </a:cubicBezTo>
                <a:cubicBezTo>
                  <a:pt x="273" y="737"/>
                  <a:pt x="145" y="829"/>
                  <a:pt x="226" y="774"/>
                </a:cubicBezTo>
                <a:cubicBezTo>
                  <a:pt x="237" y="743"/>
                  <a:pt x="274" y="689"/>
                  <a:pt x="274" y="689"/>
                </a:cubicBezTo>
                <a:cubicBezTo>
                  <a:pt x="287" y="648"/>
                  <a:pt x="311" y="614"/>
                  <a:pt x="330" y="576"/>
                </a:cubicBezTo>
                <a:cubicBezTo>
                  <a:pt x="339" y="558"/>
                  <a:pt x="339" y="537"/>
                  <a:pt x="349" y="519"/>
                </a:cubicBezTo>
                <a:cubicBezTo>
                  <a:pt x="360" y="499"/>
                  <a:pt x="387" y="463"/>
                  <a:pt x="387" y="463"/>
                </a:cubicBezTo>
                <a:cubicBezTo>
                  <a:pt x="399" y="424"/>
                  <a:pt x="421" y="384"/>
                  <a:pt x="444" y="349"/>
                </a:cubicBezTo>
                <a:cubicBezTo>
                  <a:pt x="463" y="293"/>
                  <a:pt x="482" y="236"/>
                  <a:pt x="500" y="179"/>
                </a:cubicBezTo>
                <a:cubicBezTo>
                  <a:pt x="507" y="115"/>
                  <a:pt x="519" y="60"/>
                  <a:pt x="491" y="0"/>
                </a:cubicBezTo>
              </a:path>
            </a:pathLst>
          </a:custGeom>
          <a:noFill/>
          <a:ln w="57150" cap="flat" cmpd="sng">
            <a:solidFill>
              <a:schemeClr val="tx2"/>
            </a:solidFill>
            <a:prstDash val="solid"/>
            <a:miter lim="800000"/>
            <a:headEnd type="none" w="med" len="med"/>
            <a:tailEnd type="triangle" w="sm"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7467" name="Freeform 11"/>
          <p:cNvSpPr>
            <a:spLocks/>
          </p:cNvSpPr>
          <p:nvPr/>
        </p:nvSpPr>
        <p:spPr bwMode="auto">
          <a:xfrm>
            <a:off x="7596188" y="3357563"/>
            <a:ext cx="360362" cy="1079500"/>
          </a:xfrm>
          <a:custGeom>
            <a:avLst/>
            <a:gdLst>
              <a:gd name="T0" fmla="*/ 104 w 104"/>
              <a:gd name="T1" fmla="*/ 95 h 95"/>
              <a:gd name="T2" fmla="*/ 94 w 104"/>
              <a:gd name="T3" fmla="*/ 67 h 95"/>
              <a:gd name="T4" fmla="*/ 66 w 104"/>
              <a:gd name="T5" fmla="*/ 48 h 95"/>
              <a:gd name="T6" fmla="*/ 0 w 104"/>
              <a:gd name="T7" fmla="*/ 0 h 95"/>
            </a:gdLst>
            <a:ahLst/>
            <a:cxnLst>
              <a:cxn ang="0">
                <a:pos x="T0" y="T1"/>
              </a:cxn>
              <a:cxn ang="0">
                <a:pos x="T2" y="T3"/>
              </a:cxn>
              <a:cxn ang="0">
                <a:pos x="T4" y="T5"/>
              </a:cxn>
              <a:cxn ang="0">
                <a:pos x="T6" y="T7"/>
              </a:cxn>
            </a:cxnLst>
            <a:rect l="0" t="0" r="r" b="b"/>
            <a:pathLst>
              <a:path w="104" h="95">
                <a:moveTo>
                  <a:pt x="104" y="95"/>
                </a:moveTo>
                <a:cubicBezTo>
                  <a:pt x="101" y="86"/>
                  <a:pt x="100" y="75"/>
                  <a:pt x="94" y="67"/>
                </a:cubicBezTo>
                <a:cubicBezTo>
                  <a:pt x="87" y="58"/>
                  <a:pt x="75" y="55"/>
                  <a:pt x="66" y="48"/>
                </a:cubicBezTo>
                <a:cubicBezTo>
                  <a:pt x="47" y="32"/>
                  <a:pt x="28" y="0"/>
                  <a:pt x="0" y="0"/>
                </a:cubicBezTo>
              </a:path>
            </a:pathLst>
          </a:custGeom>
          <a:noFill/>
          <a:ln w="57150" cap="flat" cmpd="sng">
            <a:solidFill>
              <a:schemeClr val="tx2"/>
            </a:solidFill>
            <a:prstDash val="solid"/>
            <a:miter lim="800000"/>
            <a:headEnd type="none" w="med" len="med"/>
            <a:tailEnd type="triangl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7471" name="Text Box 15"/>
          <p:cNvSpPr txBox="1">
            <a:spLocks noChangeArrowheads="1"/>
          </p:cNvSpPr>
          <p:nvPr/>
        </p:nvSpPr>
        <p:spPr bwMode="auto">
          <a:xfrm>
            <a:off x="12277" y="4797152"/>
            <a:ext cx="511175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dirty="0" smtClean="0">
                <a:solidFill>
                  <a:srgbClr val="0000CC"/>
                </a:solidFill>
                <a:ea typeface="黑体" pitchFamily="49" charset="-122"/>
              </a:rPr>
              <a:t>2</a:t>
            </a:r>
            <a:r>
              <a:rPr lang="zh-CN" altLang="en-US" sz="2800" b="1" dirty="0" smtClean="0">
                <a:solidFill>
                  <a:srgbClr val="0000CC"/>
                </a:solidFill>
                <a:ea typeface="黑体" pitchFamily="49" charset="-122"/>
              </a:rPr>
              <a:t>、结束：</a:t>
            </a:r>
            <a:r>
              <a:rPr lang="en-US" altLang="zh-CN" sz="2800" b="1" dirty="0" smtClean="0">
                <a:solidFill>
                  <a:srgbClr val="FF0000"/>
                </a:solidFill>
                <a:ea typeface="黑体" pitchFamily="49" charset="-122"/>
              </a:rPr>
              <a:t>1842</a:t>
            </a:r>
            <a:r>
              <a:rPr lang="zh-CN" altLang="en-US" sz="2800" b="1" dirty="0" smtClean="0">
                <a:solidFill>
                  <a:srgbClr val="FF0000"/>
                </a:solidFill>
                <a:ea typeface="黑体" pitchFamily="49" charset="-122"/>
              </a:rPr>
              <a:t>年</a:t>
            </a:r>
            <a:r>
              <a:rPr lang="en-US" altLang="zh-CN" sz="2800" b="1" dirty="0" smtClean="0">
                <a:solidFill>
                  <a:srgbClr val="FF0000"/>
                </a:solidFill>
                <a:ea typeface="黑体" pitchFamily="49" charset="-122"/>
              </a:rPr>
              <a:t>8</a:t>
            </a:r>
            <a:r>
              <a:rPr lang="zh-CN" altLang="en-US" sz="2800" b="1" dirty="0" smtClean="0">
                <a:solidFill>
                  <a:srgbClr val="FF0000"/>
                </a:solidFill>
                <a:ea typeface="黑体" pitchFamily="49" charset="-122"/>
              </a:rPr>
              <a:t>月</a:t>
            </a:r>
            <a:r>
              <a:rPr lang="zh-CN" altLang="en-US" sz="2800" b="1" dirty="0" smtClean="0">
                <a:ea typeface="黑体" pitchFamily="49" charset="-122"/>
              </a:rPr>
              <a:t>清政府被迫签订</a:t>
            </a:r>
            <a:r>
              <a:rPr lang="en-US" altLang="zh-CN" sz="2800" b="1" dirty="0" smtClean="0">
                <a:ea typeface="黑体" pitchFamily="49" charset="-122"/>
              </a:rPr>
              <a:t>《</a:t>
            </a:r>
            <a:r>
              <a:rPr lang="zh-CN" altLang="en-US" sz="2800" b="1" dirty="0" smtClean="0">
                <a:ea typeface="黑体" pitchFamily="49" charset="-122"/>
              </a:rPr>
              <a:t>南京条约</a:t>
            </a:r>
            <a:r>
              <a:rPr lang="en-US" altLang="zh-CN" sz="2800" b="1" dirty="0" smtClean="0">
                <a:ea typeface="黑体" pitchFamily="49" charset="-122"/>
              </a:rPr>
              <a:t>》</a:t>
            </a:r>
            <a:endParaRPr lang="zh-CN" altLang="en-US" sz="2800" b="1" dirty="0">
              <a:ea typeface="黑体" pitchFamily="49" charset="-122"/>
            </a:endParaRPr>
          </a:p>
        </p:txBody>
      </p:sp>
      <p:sp>
        <p:nvSpPr>
          <p:cNvPr id="147472" name="Rectangle 16"/>
          <p:cNvSpPr>
            <a:spLocks noChangeArrowheads="1"/>
          </p:cNvSpPr>
          <p:nvPr/>
        </p:nvSpPr>
        <p:spPr bwMode="auto">
          <a:xfrm>
            <a:off x="-3865" y="2699238"/>
            <a:ext cx="5041900" cy="11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pPr>
            <a:r>
              <a:rPr lang="en-US" altLang="zh-CN" sz="2800" b="1" dirty="0">
                <a:solidFill>
                  <a:srgbClr val="3333FF"/>
                </a:solidFill>
                <a:latin typeface="黑体" pitchFamily="49" charset="-122"/>
                <a:ea typeface="黑体" pitchFamily="49" charset="-122"/>
              </a:rPr>
              <a:t>1</a:t>
            </a:r>
            <a:r>
              <a:rPr lang="zh-CN" altLang="en-US" sz="2800" b="1" dirty="0">
                <a:solidFill>
                  <a:srgbClr val="3333FF"/>
                </a:solidFill>
                <a:latin typeface="黑体" pitchFamily="49" charset="-122"/>
                <a:ea typeface="黑体" pitchFamily="49" charset="-122"/>
              </a:rPr>
              <a:t>、爆发：</a:t>
            </a:r>
          </a:p>
          <a:p>
            <a:pPr>
              <a:spcBef>
                <a:spcPct val="20000"/>
              </a:spcBef>
            </a:pPr>
            <a:r>
              <a:rPr lang="en-US" altLang="zh-CN" sz="2800" b="1" dirty="0">
                <a:solidFill>
                  <a:srgbClr val="FF0000"/>
                </a:solidFill>
                <a:latin typeface="黑体" pitchFamily="49" charset="-122"/>
                <a:ea typeface="黑体" pitchFamily="49" charset="-122"/>
              </a:rPr>
              <a:t>1840</a:t>
            </a:r>
            <a:r>
              <a:rPr lang="zh-CN" altLang="en-US" sz="2800" b="1" dirty="0">
                <a:solidFill>
                  <a:srgbClr val="FF0000"/>
                </a:solidFill>
                <a:latin typeface="黑体" pitchFamily="49" charset="-122"/>
                <a:ea typeface="黑体" pitchFamily="49" charset="-122"/>
              </a:rPr>
              <a:t>年</a:t>
            </a:r>
            <a:r>
              <a:rPr lang="en-US" altLang="zh-CN" sz="2800" b="1" dirty="0">
                <a:solidFill>
                  <a:srgbClr val="FF0000"/>
                </a:solidFill>
                <a:latin typeface="黑体" pitchFamily="49" charset="-122"/>
                <a:ea typeface="黑体" pitchFamily="49" charset="-122"/>
              </a:rPr>
              <a:t>6</a:t>
            </a:r>
            <a:r>
              <a:rPr lang="zh-CN" altLang="en-US" sz="2800" b="1" dirty="0">
                <a:solidFill>
                  <a:srgbClr val="FF0000"/>
                </a:solidFill>
                <a:latin typeface="黑体" pitchFamily="49" charset="-122"/>
                <a:ea typeface="黑体" pitchFamily="49" charset="-122"/>
              </a:rPr>
              <a:t>月</a:t>
            </a:r>
            <a:r>
              <a:rPr lang="zh-CN" altLang="en-US" sz="2800" b="1" dirty="0">
                <a:latin typeface="黑体" pitchFamily="49" charset="-122"/>
                <a:ea typeface="黑体" pitchFamily="49" charset="-122"/>
              </a:rPr>
              <a:t>，英国舰队驶入广东海面，鸦片战争开始。</a:t>
            </a:r>
          </a:p>
        </p:txBody>
      </p:sp>
      <p:sp>
        <p:nvSpPr>
          <p:cNvPr id="2" name="TextBox 1"/>
          <p:cNvSpPr txBox="1"/>
          <p:nvPr/>
        </p:nvSpPr>
        <p:spPr>
          <a:xfrm>
            <a:off x="-292270" y="1274435"/>
            <a:ext cx="5330305" cy="707886"/>
          </a:xfrm>
          <a:prstGeom prst="rect">
            <a:avLst/>
          </a:prstGeom>
          <a:noFill/>
        </p:spPr>
        <p:txBody>
          <a:bodyPr wrap="none" rtlCol="0">
            <a:spAutoFit/>
          </a:bodyPr>
          <a:lstStyle/>
          <a:p>
            <a:r>
              <a:rPr lang="zh-CN" altLang="en-US" sz="4000" b="1" dirty="0" smtClean="0">
                <a:solidFill>
                  <a:srgbClr val="0000CC"/>
                </a:solidFill>
              </a:rPr>
              <a:t>（一）第一次鸦片战争</a:t>
            </a:r>
            <a:endParaRPr lang="zh-CN" altLang="en-US" sz="4000" b="1" dirty="0">
              <a:solidFill>
                <a:srgbClr val="0000CC"/>
              </a:solidFill>
            </a:endParaRPr>
          </a:p>
        </p:txBody>
      </p:sp>
      <p:sp>
        <p:nvSpPr>
          <p:cNvPr id="3" name="TextBox 2"/>
          <p:cNvSpPr txBox="1"/>
          <p:nvPr/>
        </p:nvSpPr>
        <p:spPr>
          <a:xfrm>
            <a:off x="1475656" y="1844824"/>
            <a:ext cx="3379451" cy="523220"/>
          </a:xfrm>
          <a:prstGeom prst="rect">
            <a:avLst/>
          </a:prstGeom>
          <a:noFill/>
        </p:spPr>
        <p:txBody>
          <a:bodyPr wrap="none" rtlCol="0">
            <a:spAutoFit/>
          </a:bodyPr>
          <a:lstStyle/>
          <a:p>
            <a:r>
              <a:rPr lang="zh-CN" altLang="en-US" sz="2800" b="1" dirty="0" smtClean="0">
                <a:solidFill>
                  <a:srgbClr val="FF0000"/>
                </a:solidFill>
              </a:rPr>
              <a:t>（</a:t>
            </a:r>
            <a:r>
              <a:rPr lang="en-US" altLang="zh-CN" sz="2800" b="1" dirty="0" smtClean="0">
                <a:solidFill>
                  <a:srgbClr val="FF0000"/>
                </a:solidFill>
              </a:rPr>
              <a:t>1840——1842</a:t>
            </a:r>
            <a:r>
              <a:rPr lang="zh-CN" altLang="en-US" sz="2800" b="1" dirty="0" smtClean="0">
                <a:solidFill>
                  <a:srgbClr val="FF0000"/>
                </a:solidFill>
              </a:rPr>
              <a:t>年）</a:t>
            </a:r>
            <a:endParaRPr lang="zh-CN" altLang="en-US" sz="2800" b="1" dirty="0">
              <a:solidFill>
                <a:srgbClr val="FF0000"/>
              </a:solidFill>
            </a:endParaRPr>
          </a:p>
        </p:txBody>
      </p:sp>
      <p:sp>
        <p:nvSpPr>
          <p:cNvPr id="4" name="TextBox 3"/>
          <p:cNvSpPr txBox="1"/>
          <p:nvPr/>
        </p:nvSpPr>
        <p:spPr>
          <a:xfrm>
            <a:off x="35977" y="615662"/>
            <a:ext cx="2242922" cy="707886"/>
          </a:xfrm>
          <a:prstGeom prst="rect">
            <a:avLst/>
          </a:prstGeom>
          <a:noFill/>
        </p:spPr>
        <p:txBody>
          <a:bodyPr wrap="none" rtlCol="0">
            <a:spAutoFit/>
          </a:bodyPr>
          <a:lstStyle/>
          <a:p>
            <a:r>
              <a:rPr lang="zh-CN" altLang="en-US" sz="4000" b="1" dirty="0" smtClean="0">
                <a:latin typeface="黑体" pitchFamily="49" charset="-122"/>
                <a:ea typeface="黑体" pitchFamily="49" charset="-122"/>
              </a:rPr>
              <a:t>二、进程</a:t>
            </a:r>
            <a:endParaRPr lang="zh-CN" altLang="en-US" sz="4000" b="1" dirty="0">
              <a:latin typeface="黑体" pitchFamily="49" charset="-122"/>
              <a:ea typeface="黑体" pitchFamily="49" charset="-122"/>
            </a:endParaRPr>
          </a:p>
        </p:txBody>
      </p:sp>
    </p:spTree>
    <p:extLst>
      <p:ext uri="{BB962C8B-B14F-4D97-AF65-F5344CB8AC3E}">
        <p14:creationId xmlns:p14="http://schemas.microsoft.com/office/powerpoint/2010/main" val="1378419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747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ntr" presetSubtype="16" fill="hold" grpId="0" nodeType="clickEffect">
                                  <p:stCondLst>
                                    <p:cond delay="0"/>
                                  </p:stCondLst>
                                  <p:childTnLst>
                                    <p:set>
                                      <p:cBhvr>
                                        <p:cTn id="10" dur="1" fill="hold">
                                          <p:stCondLst>
                                            <p:cond delay="0"/>
                                          </p:stCondLst>
                                        </p:cTn>
                                        <p:tgtEl>
                                          <p:spTgt spid="147460"/>
                                        </p:tgtEl>
                                        <p:attrNameLst>
                                          <p:attrName>style.visibility</p:attrName>
                                        </p:attrNameLst>
                                      </p:cBhvr>
                                      <p:to>
                                        <p:strVal val="visible"/>
                                      </p:to>
                                    </p:set>
                                    <p:animEffect transition="in" filter="diamond(in)">
                                      <p:cBhvr>
                                        <p:cTn id="11" dur="500"/>
                                        <p:tgtEl>
                                          <p:spTgt spid="147460"/>
                                        </p:tgtEl>
                                      </p:cBhvr>
                                    </p:animEffect>
                                  </p:childTnLst>
                                </p:cTn>
                              </p:par>
                            </p:childTnLst>
                          </p:cTn>
                        </p:par>
                        <p:par>
                          <p:cTn id="12" fill="hold" nodeType="afterGroup">
                            <p:stCondLst>
                              <p:cond delay="500"/>
                            </p:stCondLst>
                            <p:childTnLst>
                              <p:par>
                                <p:cTn id="13" presetID="22" presetClass="entr" presetSubtype="4" fill="hold" grpId="0" nodeType="afterEffect">
                                  <p:stCondLst>
                                    <p:cond delay="0"/>
                                  </p:stCondLst>
                                  <p:childTnLst>
                                    <p:set>
                                      <p:cBhvr>
                                        <p:cTn id="14" dur="1" fill="hold">
                                          <p:stCondLst>
                                            <p:cond delay="0"/>
                                          </p:stCondLst>
                                        </p:cTn>
                                        <p:tgtEl>
                                          <p:spTgt spid="147461"/>
                                        </p:tgtEl>
                                        <p:attrNameLst>
                                          <p:attrName>style.visibility</p:attrName>
                                        </p:attrNameLst>
                                      </p:cBhvr>
                                      <p:to>
                                        <p:strVal val="visible"/>
                                      </p:to>
                                    </p:set>
                                    <p:animEffect transition="in" filter="wipe(down)">
                                      <p:cBhvr>
                                        <p:cTn id="15" dur="500"/>
                                        <p:tgtEl>
                                          <p:spTgt spid="147461"/>
                                        </p:tgtEl>
                                      </p:cBhvr>
                                    </p:animEffect>
                                  </p:childTnLst>
                                </p:cTn>
                              </p:par>
                            </p:childTnLst>
                          </p:cTn>
                        </p:par>
                        <p:par>
                          <p:cTn id="16" fill="hold" nodeType="afterGroup">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147462"/>
                                        </p:tgtEl>
                                        <p:attrNameLst>
                                          <p:attrName>style.visibility</p:attrName>
                                        </p:attrNameLst>
                                      </p:cBhvr>
                                      <p:to>
                                        <p:strVal val="visible"/>
                                      </p:to>
                                    </p:set>
                                    <p:animEffect transition="in" filter="wipe(down)">
                                      <p:cBhvr>
                                        <p:cTn id="19" dur="500"/>
                                        <p:tgtEl>
                                          <p:spTgt spid="147462"/>
                                        </p:tgtEl>
                                      </p:cBhvr>
                                    </p:animEffect>
                                  </p:childTnLst>
                                </p:cTn>
                              </p:par>
                            </p:childTnLst>
                          </p:cTn>
                        </p:par>
                        <p:par>
                          <p:cTn id="20" fill="hold" nodeType="afterGroup">
                            <p:stCondLst>
                              <p:cond delay="1500"/>
                            </p:stCondLst>
                            <p:childTnLst>
                              <p:par>
                                <p:cTn id="21" presetID="5" presetClass="entr" presetSubtype="10" fill="hold" grpId="0" nodeType="afterEffect">
                                  <p:stCondLst>
                                    <p:cond delay="0"/>
                                  </p:stCondLst>
                                  <p:childTnLst>
                                    <p:set>
                                      <p:cBhvr>
                                        <p:cTn id="22" dur="1" fill="hold">
                                          <p:stCondLst>
                                            <p:cond delay="0"/>
                                          </p:stCondLst>
                                        </p:cTn>
                                        <p:tgtEl>
                                          <p:spTgt spid="147463"/>
                                        </p:tgtEl>
                                        <p:attrNameLst>
                                          <p:attrName>style.visibility</p:attrName>
                                        </p:attrNameLst>
                                      </p:cBhvr>
                                      <p:to>
                                        <p:strVal val="visible"/>
                                      </p:to>
                                    </p:set>
                                    <p:animEffect transition="in" filter="checkerboard(across)">
                                      <p:cBhvr>
                                        <p:cTn id="23" dur="500"/>
                                        <p:tgtEl>
                                          <p:spTgt spid="14746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47464"/>
                                        </p:tgtEl>
                                        <p:attrNameLst>
                                          <p:attrName>style.visibility</p:attrName>
                                        </p:attrNameLst>
                                      </p:cBhvr>
                                      <p:to>
                                        <p:strVal val="visible"/>
                                      </p:to>
                                    </p:set>
                                    <p:animEffect transition="in" filter="wipe(down)">
                                      <p:cBhvr>
                                        <p:cTn id="28" dur="500"/>
                                        <p:tgtEl>
                                          <p:spTgt spid="147464"/>
                                        </p:tgtEl>
                                      </p:cBhvr>
                                    </p:animEffect>
                                  </p:childTnLst>
                                </p:cTn>
                              </p:par>
                            </p:childTnLst>
                          </p:cTn>
                        </p:par>
                        <p:par>
                          <p:cTn id="29" fill="hold" nodeType="afterGroup">
                            <p:stCondLst>
                              <p:cond delay="500"/>
                            </p:stCondLst>
                            <p:childTnLst>
                              <p:par>
                                <p:cTn id="30" presetID="22" presetClass="entr" presetSubtype="4" fill="hold" grpId="0" nodeType="afterEffect">
                                  <p:stCondLst>
                                    <p:cond delay="0"/>
                                  </p:stCondLst>
                                  <p:childTnLst>
                                    <p:set>
                                      <p:cBhvr>
                                        <p:cTn id="31" dur="1" fill="hold">
                                          <p:stCondLst>
                                            <p:cond delay="0"/>
                                          </p:stCondLst>
                                        </p:cTn>
                                        <p:tgtEl>
                                          <p:spTgt spid="147465"/>
                                        </p:tgtEl>
                                        <p:attrNameLst>
                                          <p:attrName>style.visibility</p:attrName>
                                        </p:attrNameLst>
                                      </p:cBhvr>
                                      <p:to>
                                        <p:strVal val="visible"/>
                                      </p:to>
                                    </p:set>
                                    <p:animEffect transition="in" filter="wipe(down)">
                                      <p:cBhvr>
                                        <p:cTn id="32" dur="500"/>
                                        <p:tgtEl>
                                          <p:spTgt spid="147465"/>
                                        </p:tgtEl>
                                      </p:cBhvr>
                                    </p:animEffect>
                                  </p:childTnLst>
                                </p:cTn>
                              </p:par>
                            </p:childTnLst>
                          </p:cTn>
                        </p:par>
                        <p:par>
                          <p:cTn id="33" fill="hold" nodeType="afterGroup">
                            <p:stCondLst>
                              <p:cond delay="1000"/>
                            </p:stCondLst>
                            <p:childTnLst>
                              <p:par>
                                <p:cTn id="34" presetID="18" presetClass="entr" presetSubtype="3" fill="hold" grpId="0" nodeType="afterEffect">
                                  <p:stCondLst>
                                    <p:cond delay="0"/>
                                  </p:stCondLst>
                                  <p:childTnLst>
                                    <p:set>
                                      <p:cBhvr>
                                        <p:cTn id="35" dur="1" fill="hold">
                                          <p:stCondLst>
                                            <p:cond delay="0"/>
                                          </p:stCondLst>
                                        </p:cTn>
                                        <p:tgtEl>
                                          <p:spTgt spid="147466"/>
                                        </p:tgtEl>
                                        <p:attrNameLst>
                                          <p:attrName>style.visibility</p:attrName>
                                        </p:attrNameLst>
                                      </p:cBhvr>
                                      <p:to>
                                        <p:strVal val="visible"/>
                                      </p:to>
                                    </p:set>
                                    <p:animEffect transition="in" filter="strips(upRight)">
                                      <p:cBhvr>
                                        <p:cTn id="36" dur="500"/>
                                        <p:tgtEl>
                                          <p:spTgt spid="147466"/>
                                        </p:tgtEl>
                                      </p:cBhvr>
                                    </p:animEffect>
                                  </p:childTnLst>
                                </p:cTn>
                              </p:par>
                            </p:childTnLst>
                          </p:cTn>
                        </p:par>
                        <p:par>
                          <p:cTn id="37" fill="hold" nodeType="afterGroup">
                            <p:stCondLst>
                              <p:cond delay="1500"/>
                            </p:stCondLst>
                            <p:childTnLst>
                              <p:par>
                                <p:cTn id="38" presetID="18" presetClass="entr" presetSubtype="9" fill="hold" grpId="0" nodeType="afterEffect">
                                  <p:stCondLst>
                                    <p:cond delay="0"/>
                                  </p:stCondLst>
                                  <p:childTnLst>
                                    <p:set>
                                      <p:cBhvr>
                                        <p:cTn id="39" dur="1" fill="hold">
                                          <p:stCondLst>
                                            <p:cond delay="0"/>
                                          </p:stCondLst>
                                        </p:cTn>
                                        <p:tgtEl>
                                          <p:spTgt spid="147467"/>
                                        </p:tgtEl>
                                        <p:attrNameLst>
                                          <p:attrName>style.visibility</p:attrName>
                                        </p:attrNameLst>
                                      </p:cBhvr>
                                      <p:to>
                                        <p:strVal val="visible"/>
                                      </p:to>
                                    </p:set>
                                    <p:animEffect transition="in" filter="strips(upLeft)">
                                      <p:cBhvr>
                                        <p:cTn id="40" dur="500"/>
                                        <p:tgtEl>
                                          <p:spTgt spid="14746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47471"/>
                                        </p:tgtEl>
                                        <p:attrNameLst>
                                          <p:attrName>style.visibility</p:attrName>
                                        </p:attrNameLst>
                                      </p:cBhvr>
                                      <p:to>
                                        <p:strVal val="visible"/>
                                      </p:to>
                                    </p:set>
                                    <p:animEffect transition="in" filter="blinds(horizontal)">
                                      <p:cBhvr>
                                        <p:cTn id="45" dur="500"/>
                                        <p:tgtEl>
                                          <p:spTgt spid="147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0" grpId="0" animBg="1"/>
      <p:bldP spid="147461" grpId="0" animBg="1"/>
      <p:bldP spid="147462" grpId="0" animBg="1"/>
      <p:bldP spid="147463" grpId="0" animBg="1"/>
      <p:bldP spid="147464" grpId="0" animBg="1"/>
      <p:bldP spid="147465" grpId="0" animBg="1"/>
      <p:bldP spid="147466" grpId="0" animBg="1"/>
      <p:bldP spid="147467" grpId="0" animBg="1"/>
      <p:bldP spid="147471" grpId="0"/>
      <p:bldP spid="14747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第二次鸦片战争"/>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333375"/>
            <a:ext cx="4248150" cy="6524625"/>
          </a:xfrm>
          <a:prstGeom prst="rect">
            <a:avLst/>
          </a:prstGeom>
          <a:noFill/>
          <a:extLst>
            <a:ext uri="{909E8E84-426E-40DD-AFC4-6F175D3DCCD1}">
              <a14:hiddenFill xmlns:a14="http://schemas.microsoft.com/office/drawing/2010/main">
                <a:solidFill>
                  <a:srgbClr val="FFFFFF"/>
                </a:solidFill>
              </a14:hiddenFill>
            </a:ext>
          </a:extLst>
        </p:spPr>
      </p:pic>
      <p:grpSp>
        <p:nvGrpSpPr>
          <p:cNvPr id="143363" name="Group 3"/>
          <p:cNvGrpSpPr>
            <a:grpSpLocks/>
          </p:cNvGrpSpPr>
          <p:nvPr/>
        </p:nvGrpSpPr>
        <p:grpSpPr bwMode="auto">
          <a:xfrm>
            <a:off x="228600" y="5791200"/>
            <a:ext cx="576263" cy="431800"/>
            <a:chOff x="3334" y="2931"/>
            <a:chExt cx="499" cy="408"/>
          </a:xfrm>
        </p:grpSpPr>
        <p:sp>
          <p:nvSpPr>
            <p:cNvPr id="143364" name="AutoShape 4"/>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65" name="AutoShape 5"/>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43366" name="Text Box 6"/>
          <p:cNvSpPr txBox="1">
            <a:spLocks noChangeArrowheads="1"/>
          </p:cNvSpPr>
          <p:nvPr/>
        </p:nvSpPr>
        <p:spPr bwMode="auto">
          <a:xfrm>
            <a:off x="2627313" y="836613"/>
            <a:ext cx="1008062" cy="4699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latin typeface="Times New Roman" pitchFamily="18" charset="0"/>
              </a:rPr>
              <a:t>天津</a:t>
            </a:r>
          </a:p>
        </p:txBody>
      </p:sp>
      <p:sp>
        <p:nvSpPr>
          <p:cNvPr id="143367" name="Text Box 7">
            <a:hlinkClick r:id="" action="ppaction://noaction"/>
          </p:cNvPr>
          <p:cNvSpPr txBox="1">
            <a:spLocks noChangeArrowheads="1"/>
          </p:cNvSpPr>
          <p:nvPr/>
        </p:nvSpPr>
        <p:spPr bwMode="auto">
          <a:xfrm>
            <a:off x="2484438" y="549275"/>
            <a:ext cx="1008062" cy="4699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latin typeface="Times New Roman" pitchFamily="18" charset="0"/>
              </a:rPr>
              <a:t>北京</a:t>
            </a:r>
          </a:p>
        </p:txBody>
      </p:sp>
      <p:sp>
        <p:nvSpPr>
          <p:cNvPr id="143368" name="Text Box 8"/>
          <p:cNvSpPr txBox="1">
            <a:spLocks noChangeArrowheads="1"/>
          </p:cNvSpPr>
          <p:nvPr/>
        </p:nvSpPr>
        <p:spPr bwMode="auto">
          <a:xfrm>
            <a:off x="4098577" y="260350"/>
            <a:ext cx="516686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4000" b="1" dirty="0" smtClean="0">
                <a:solidFill>
                  <a:srgbClr val="0000CC"/>
                </a:solidFill>
                <a:latin typeface="黑体" pitchFamily="49" charset="-122"/>
                <a:ea typeface="黑体" pitchFamily="49" charset="-122"/>
              </a:rPr>
              <a:t>（二）</a:t>
            </a:r>
            <a:r>
              <a:rPr lang="zh-CN" altLang="en-US" sz="3600" b="1" dirty="0" smtClean="0">
                <a:solidFill>
                  <a:srgbClr val="0000CC"/>
                </a:solidFill>
                <a:latin typeface="黑体" pitchFamily="49" charset="-122"/>
                <a:ea typeface="黑体" pitchFamily="49" charset="-122"/>
              </a:rPr>
              <a:t>第二次鸦片战争</a:t>
            </a:r>
            <a:endParaRPr lang="zh-CN" altLang="en-US" sz="3600" b="1" dirty="0">
              <a:solidFill>
                <a:srgbClr val="0000CC"/>
              </a:solidFill>
              <a:latin typeface="黑体" pitchFamily="49" charset="-122"/>
              <a:ea typeface="黑体" pitchFamily="49" charset="-122"/>
            </a:endParaRPr>
          </a:p>
        </p:txBody>
      </p:sp>
      <p:sp>
        <p:nvSpPr>
          <p:cNvPr id="143369" name="Text Box 9"/>
          <p:cNvSpPr txBox="1">
            <a:spLocks noChangeArrowheads="1"/>
          </p:cNvSpPr>
          <p:nvPr/>
        </p:nvSpPr>
        <p:spPr bwMode="auto">
          <a:xfrm>
            <a:off x="4464050" y="836613"/>
            <a:ext cx="4679950" cy="652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40000"/>
              </a:lnSpc>
              <a:spcBef>
                <a:spcPct val="50000"/>
              </a:spcBef>
            </a:pPr>
            <a:r>
              <a:rPr lang="en-US" altLang="zh-CN" sz="2600" b="1" dirty="0">
                <a:solidFill>
                  <a:srgbClr val="FF3300"/>
                </a:solidFill>
                <a:latin typeface="黑体" pitchFamily="49" charset="-122"/>
                <a:ea typeface="黑体" pitchFamily="49" charset="-122"/>
              </a:rPr>
              <a:t> </a:t>
            </a:r>
            <a:r>
              <a:rPr lang="en-US" altLang="zh-CN" sz="2600" b="1" dirty="0" smtClean="0">
                <a:solidFill>
                  <a:srgbClr val="FF3300"/>
                </a:solidFill>
                <a:latin typeface="黑体" pitchFamily="49" charset="-122"/>
                <a:ea typeface="黑体" pitchFamily="49" charset="-122"/>
              </a:rPr>
              <a:t>       </a:t>
            </a:r>
            <a:r>
              <a:rPr lang="zh-CN" altLang="en-US" sz="2600" b="1" dirty="0" smtClean="0">
                <a:solidFill>
                  <a:srgbClr val="FF3300"/>
                </a:solidFill>
                <a:latin typeface="黑体" pitchFamily="49" charset="-122"/>
                <a:ea typeface="黑体" pitchFamily="49" charset="-122"/>
              </a:rPr>
              <a:t>（</a:t>
            </a:r>
            <a:r>
              <a:rPr lang="en-US" altLang="zh-CN" sz="2600" b="1" dirty="0">
                <a:solidFill>
                  <a:srgbClr val="FF3300"/>
                </a:solidFill>
                <a:latin typeface="黑体" pitchFamily="49" charset="-122"/>
                <a:ea typeface="黑体" pitchFamily="49" charset="-122"/>
              </a:rPr>
              <a:t>1856</a:t>
            </a:r>
            <a:r>
              <a:rPr lang="zh-CN" altLang="en-US" sz="2600" b="1" dirty="0">
                <a:solidFill>
                  <a:srgbClr val="FF3300"/>
                </a:solidFill>
                <a:latin typeface="黑体" pitchFamily="49" charset="-122"/>
                <a:ea typeface="黑体" pitchFamily="49" charset="-122"/>
              </a:rPr>
              <a:t>年</a:t>
            </a:r>
            <a:r>
              <a:rPr lang="en-US" altLang="zh-CN" sz="2600" b="1" dirty="0">
                <a:solidFill>
                  <a:srgbClr val="FF3300"/>
                </a:solidFill>
                <a:latin typeface="宋体"/>
                <a:ea typeface="黑体" pitchFamily="49" charset="-122"/>
              </a:rPr>
              <a:t>—</a:t>
            </a:r>
            <a:r>
              <a:rPr lang="en-US" altLang="zh-CN" sz="2600" b="1" dirty="0" smtClean="0">
                <a:solidFill>
                  <a:srgbClr val="FF3300"/>
                </a:solidFill>
                <a:latin typeface="黑体" pitchFamily="49" charset="-122"/>
                <a:ea typeface="黑体" pitchFamily="49" charset="-122"/>
              </a:rPr>
              <a:t>1860</a:t>
            </a:r>
            <a:r>
              <a:rPr lang="zh-CN" altLang="en-US" sz="2600" b="1" dirty="0" smtClean="0">
                <a:solidFill>
                  <a:srgbClr val="FF3300"/>
                </a:solidFill>
                <a:latin typeface="黑体" pitchFamily="49" charset="-122"/>
                <a:ea typeface="黑体" pitchFamily="49" charset="-122"/>
              </a:rPr>
              <a:t>年</a:t>
            </a:r>
            <a:r>
              <a:rPr lang="zh-CN" altLang="en-US" sz="2600" b="1" dirty="0">
                <a:solidFill>
                  <a:srgbClr val="FF3300"/>
                </a:solidFill>
                <a:latin typeface="黑体" pitchFamily="49" charset="-122"/>
                <a:ea typeface="黑体" pitchFamily="49" charset="-122"/>
              </a:rPr>
              <a:t>）</a:t>
            </a:r>
          </a:p>
        </p:txBody>
      </p:sp>
      <p:sp>
        <p:nvSpPr>
          <p:cNvPr id="143370" name="Text Box 10"/>
          <p:cNvSpPr txBox="1">
            <a:spLocks noChangeArrowheads="1"/>
          </p:cNvSpPr>
          <p:nvPr/>
        </p:nvSpPr>
        <p:spPr bwMode="auto">
          <a:xfrm>
            <a:off x="4724400" y="2223928"/>
            <a:ext cx="4419600"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35000"/>
              </a:spcBef>
            </a:pPr>
            <a:r>
              <a:rPr lang="en-US" altLang="zh-CN" sz="2600" b="1" dirty="0" smtClean="0">
                <a:solidFill>
                  <a:srgbClr val="0000CC"/>
                </a:solidFill>
                <a:latin typeface="黑体" pitchFamily="49" charset="-122"/>
                <a:ea typeface="黑体" pitchFamily="49" charset="-122"/>
              </a:rPr>
              <a:t>1</a:t>
            </a:r>
            <a:r>
              <a:rPr lang="zh-CN" altLang="en-US" sz="2600" b="1" dirty="0" smtClean="0">
                <a:solidFill>
                  <a:srgbClr val="0000CC"/>
                </a:solidFill>
                <a:latin typeface="黑体" pitchFamily="49" charset="-122"/>
                <a:ea typeface="黑体" pitchFamily="49" charset="-122"/>
              </a:rPr>
              <a:t>、开始：</a:t>
            </a:r>
            <a:r>
              <a:rPr lang="en-US" altLang="zh-CN" sz="2600" b="1" dirty="0" smtClean="0">
                <a:solidFill>
                  <a:srgbClr val="FF0000"/>
                </a:solidFill>
                <a:latin typeface="黑体" pitchFamily="49" charset="-122"/>
                <a:ea typeface="黑体" pitchFamily="49" charset="-122"/>
              </a:rPr>
              <a:t>1856</a:t>
            </a:r>
            <a:r>
              <a:rPr lang="zh-CN" altLang="en-US" sz="2600" b="1" dirty="0" smtClean="0">
                <a:solidFill>
                  <a:srgbClr val="FF0000"/>
                </a:solidFill>
                <a:latin typeface="黑体" pitchFamily="49" charset="-122"/>
                <a:ea typeface="黑体" pitchFamily="49" charset="-122"/>
              </a:rPr>
              <a:t>年</a:t>
            </a:r>
            <a:r>
              <a:rPr lang="zh-CN" altLang="en-US" sz="2600" b="1" dirty="0" smtClean="0">
                <a:latin typeface="黑体" pitchFamily="49" charset="-122"/>
                <a:ea typeface="黑体" pitchFamily="49" charset="-122"/>
              </a:rPr>
              <a:t>，英法发动</a:t>
            </a:r>
            <a:endParaRPr lang="zh-CN" altLang="en-US" sz="2600" b="1" dirty="0">
              <a:latin typeface="黑体" pitchFamily="49" charset="-122"/>
              <a:ea typeface="黑体" pitchFamily="49" charset="-122"/>
            </a:endParaRPr>
          </a:p>
        </p:txBody>
      </p:sp>
      <p:sp>
        <p:nvSpPr>
          <p:cNvPr id="143373" name="Text Box 13"/>
          <p:cNvSpPr txBox="1">
            <a:spLocks noChangeArrowheads="1"/>
          </p:cNvSpPr>
          <p:nvPr/>
        </p:nvSpPr>
        <p:spPr bwMode="auto">
          <a:xfrm>
            <a:off x="4716463" y="4149725"/>
            <a:ext cx="37433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800" b="1" dirty="0" smtClean="0">
                <a:solidFill>
                  <a:srgbClr val="0000CC"/>
                </a:solidFill>
                <a:latin typeface="黑体" pitchFamily="49" charset="-122"/>
                <a:ea typeface="黑体" pitchFamily="49" charset="-122"/>
              </a:rPr>
              <a:t>2</a:t>
            </a:r>
            <a:r>
              <a:rPr lang="zh-CN" altLang="en-US" sz="2800" b="1" dirty="0" smtClean="0">
                <a:solidFill>
                  <a:srgbClr val="0000CC"/>
                </a:solidFill>
                <a:latin typeface="黑体" pitchFamily="49" charset="-122"/>
                <a:ea typeface="黑体" pitchFamily="49" charset="-122"/>
              </a:rPr>
              <a:t>、结束</a:t>
            </a:r>
            <a:endParaRPr lang="zh-CN" altLang="en-US" sz="2400" b="1" dirty="0">
              <a:solidFill>
                <a:srgbClr val="0000CC"/>
              </a:solidFill>
              <a:latin typeface="黑体" pitchFamily="49" charset="-122"/>
              <a:ea typeface="黑体" pitchFamily="49" charset="-122"/>
            </a:endParaRPr>
          </a:p>
        </p:txBody>
      </p:sp>
      <p:sp>
        <p:nvSpPr>
          <p:cNvPr id="143374" name="Rectangle 14"/>
          <p:cNvSpPr>
            <a:spLocks noChangeArrowheads="1"/>
          </p:cNvSpPr>
          <p:nvPr/>
        </p:nvSpPr>
        <p:spPr bwMode="auto">
          <a:xfrm>
            <a:off x="900113" y="4941888"/>
            <a:ext cx="358775" cy="142875"/>
          </a:xfrm>
          <a:prstGeom prst="rect">
            <a:avLst/>
          </a:prstGeom>
          <a:solidFill>
            <a:srgbClr val="DDCA17"/>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75" name="Rectangle 15">
            <a:hlinkClick r:id="" action="ppaction://noaction"/>
          </p:cNvPr>
          <p:cNvSpPr>
            <a:spLocks noChangeArrowheads="1"/>
          </p:cNvSpPr>
          <p:nvPr/>
        </p:nvSpPr>
        <p:spPr bwMode="auto">
          <a:xfrm>
            <a:off x="611188" y="4797425"/>
            <a:ext cx="1800225" cy="358775"/>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3200" b="1">
                <a:latin typeface="Times New Roman" pitchFamily="18" charset="0"/>
              </a:rPr>
              <a:t>广州</a:t>
            </a:r>
          </a:p>
        </p:txBody>
      </p:sp>
      <p:sp>
        <p:nvSpPr>
          <p:cNvPr id="143376" name="Rectangle 16"/>
          <p:cNvSpPr>
            <a:spLocks noChangeArrowheads="1"/>
          </p:cNvSpPr>
          <p:nvPr/>
        </p:nvSpPr>
        <p:spPr bwMode="auto">
          <a:xfrm>
            <a:off x="3203575" y="3213100"/>
            <a:ext cx="1081088" cy="4318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2800" b="1">
                <a:latin typeface="Times New Roman" pitchFamily="18" charset="0"/>
              </a:rPr>
              <a:t>定海</a:t>
            </a:r>
          </a:p>
        </p:txBody>
      </p:sp>
      <p:grpSp>
        <p:nvGrpSpPr>
          <p:cNvPr id="143377" name="Group 17"/>
          <p:cNvGrpSpPr>
            <a:grpSpLocks/>
          </p:cNvGrpSpPr>
          <p:nvPr/>
        </p:nvGrpSpPr>
        <p:grpSpPr bwMode="auto">
          <a:xfrm>
            <a:off x="533400" y="5638800"/>
            <a:ext cx="685800" cy="431800"/>
            <a:chOff x="3334" y="2931"/>
            <a:chExt cx="499" cy="408"/>
          </a:xfrm>
        </p:grpSpPr>
        <p:sp>
          <p:nvSpPr>
            <p:cNvPr id="143378" name="AutoShape 18"/>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79" name="AutoShape 19"/>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380" name="Group 20"/>
          <p:cNvGrpSpPr>
            <a:grpSpLocks/>
          </p:cNvGrpSpPr>
          <p:nvPr/>
        </p:nvGrpSpPr>
        <p:grpSpPr bwMode="auto">
          <a:xfrm>
            <a:off x="762000" y="5486400"/>
            <a:ext cx="576263" cy="431800"/>
            <a:chOff x="3334" y="2931"/>
            <a:chExt cx="499" cy="408"/>
          </a:xfrm>
        </p:grpSpPr>
        <p:sp>
          <p:nvSpPr>
            <p:cNvPr id="143381" name="AutoShape 21"/>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82" name="AutoShape 22"/>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383" name="Group 23"/>
          <p:cNvGrpSpPr>
            <a:grpSpLocks/>
          </p:cNvGrpSpPr>
          <p:nvPr/>
        </p:nvGrpSpPr>
        <p:grpSpPr bwMode="auto">
          <a:xfrm>
            <a:off x="1066800" y="5410200"/>
            <a:ext cx="576263" cy="431800"/>
            <a:chOff x="3334" y="2931"/>
            <a:chExt cx="499" cy="408"/>
          </a:xfrm>
        </p:grpSpPr>
        <p:sp>
          <p:nvSpPr>
            <p:cNvPr id="143384" name="AutoShape 24"/>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85" name="AutoShape 25"/>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386" name="Group 26"/>
          <p:cNvGrpSpPr>
            <a:grpSpLocks/>
          </p:cNvGrpSpPr>
          <p:nvPr/>
        </p:nvGrpSpPr>
        <p:grpSpPr bwMode="auto">
          <a:xfrm>
            <a:off x="1143000" y="5029200"/>
            <a:ext cx="576263" cy="431800"/>
            <a:chOff x="3334" y="2931"/>
            <a:chExt cx="499" cy="408"/>
          </a:xfrm>
        </p:grpSpPr>
        <p:sp>
          <p:nvSpPr>
            <p:cNvPr id="143387" name="AutoShape 27"/>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88" name="AutoShape 28"/>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389" name="Group 29"/>
          <p:cNvGrpSpPr>
            <a:grpSpLocks/>
          </p:cNvGrpSpPr>
          <p:nvPr/>
        </p:nvGrpSpPr>
        <p:grpSpPr bwMode="auto">
          <a:xfrm>
            <a:off x="1752600" y="5181600"/>
            <a:ext cx="576263" cy="457200"/>
            <a:chOff x="3334" y="2931"/>
            <a:chExt cx="499" cy="408"/>
          </a:xfrm>
        </p:grpSpPr>
        <p:sp>
          <p:nvSpPr>
            <p:cNvPr id="143390" name="AutoShape 30"/>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91" name="AutoShape 31"/>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392" name="Group 32"/>
          <p:cNvGrpSpPr>
            <a:grpSpLocks/>
          </p:cNvGrpSpPr>
          <p:nvPr/>
        </p:nvGrpSpPr>
        <p:grpSpPr bwMode="auto">
          <a:xfrm>
            <a:off x="2286000" y="5029200"/>
            <a:ext cx="576263" cy="431800"/>
            <a:chOff x="3334" y="2931"/>
            <a:chExt cx="499" cy="408"/>
          </a:xfrm>
        </p:grpSpPr>
        <p:sp>
          <p:nvSpPr>
            <p:cNvPr id="143393" name="AutoShape 33"/>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94" name="AutoShape 34"/>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395" name="Group 35"/>
          <p:cNvGrpSpPr>
            <a:grpSpLocks/>
          </p:cNvGrpSpPr>
          <p:nvPr/>
        </p:nvGrpSpPr>
        <p:grpSpPr bwMode="auto">
          <a:xfrm>
            <a:off x="2743200" y="4724400"/>
            <a:ext cx="576263" cy="431800"/>
            <a:chOff x="3334" y="2931"/>
            <a:chExt cx="499" cy="408"/>
          </a:xfrm>
        </p:grpSpPr>
        <p:sp>
          <p:nvSpPr>
            <p:cNvPr id="143396" name="AutoShape 36"/>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397" name="AutoShape 37"/>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398" name="Group 38"/>
          <p:cNvGrpSpPr>
            <a:grpSpLocks/>
          </p:cNvGrpSpPr>
          <p:nvPr/>
        </p:nvGrpSpPr>
        <p:grpSpPr bwMode="auto">
          <a:xfrm>
            <a:off x="3124200" y="4267200"/>
            <a:ext cx="576263" cy="431800"/>
            <a:chOff x="3334" y="2931"/>
            <a:chExt cx="499" cy="408"/>
          </a:xfrm>
        </p:grpSpPr>
        <p:sp>
          <p:nvSpPr>
            <p:cNvPr id="143399" name="AutoShape 39"/>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00" name="AutoShape 40"/>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01" name="Group 41"/>
          <p:cNvGrpSpPr>
            <a:grpSpLocks/>
          </p:cNvGrpSpPr>
          <p:nvPr/>
        </p:nvGrpSpPr>
        <p:grpSpPr bwMode="auto">
          <a:xfrm>
            <a:off x="3352800" y="3733800"/>
            <a:ext cx="576263" cy="431800"/>
            <a:chOff x="3334" y="2931"/>
            <a:chExt cx="499" cy="408"/>
          </a:xfrm>
        </p:grpSpPr>
        <p:sp>
          <p:nvSpPr>
            <p:cNvPr id="143402" name="AutoShape 42"/>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03" name="AutoShape 43"/>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04" name="Group 44"/>
          <p:cNvGrpSpPr>
            <a:grpSpLocks/>
          </p:cNvGrpSpPr>
          <p:nvPr/>
        </p:nvGrpSpPr>
        <p:grpSpPr bwMode="auto">
          <a:xfrm>
            <a:off x="3429000" y="3213100"/>
            <a:ext cx="576263" cy="431800"/>
            <a:chOff x="3334" y="2931"/>
            <a:chExt cx="499" cy="408"/>
          </a:xfrm>
        </p:grpSpPr>
        <p:sp>
          <p:nvSpPr>
            <p:cNvPr id="143405" name="AutoShape 45"/>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06" name="AutoShape 46"/>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07" name="Group 47"/>
          <p:cNvGrpSpPr>
            <a:grpSpLocks/>
          </p:cNvGrpSpPr>
          <p:nvPr/>
        </p:nvGrpSpPr>
        <p:grpSpPr bwMode="auto">
          <a:xfrm>
            <a:off x="3429000" y="2667000"/>
            <a:ext cx="576263" cy="431800"/>
            <a:chOff x="3334" y="2931"/>
            <a:chExt cx="499" cy="408"/>
          </a:xfrm>
        </p:grpSpPr>
        <p:sp>
          <p:nvSpPr>
            <p:cNvPr id="143408" name="AutoShape 48"/>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09" name="AutoShape 49"/>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10" name="Group 50"/>
          <p:cNvGrpSpPr>
            <a:grpSpLocks/>
          </p:cNvGrpSpPr>
          <p:nvPr/>
        </p:nvGrpSpPr>
        <p:grpSpPr bwMode="auto">
          <a:xfrm>
            <a:off x="3505200" y="2133600"/>
            <a:ext cx="576263" cy="431800"/>
            <a:chOff x="3334" y="2931"/>
            <a:chExt cx="499" cy="408"/>
          </a:xfrm>
        </p:grpSpPr>
        <p:sp>
          <p:nvSpPr>
            <p:cNvPr id="143411" name="AutoShape 51"/>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12" name="AutoShape 52"/>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13" name="Group 53"/>
          <p:cNvGrpSpPr>
            <a:grpSpLocks/>
          </p:cNvGrpSpPr>
          <p:nvPr/>
        </p:nvGrpSpPr>
        <p:grpSpPr bwMode="auto">
          <a:xfrm>
            <a:off x="3581400" y="1676400"/>
            <a:ext cx="576263" cy="431800"/>
            <a:chOff x="3334" y="2931"/>
            <a:chExt cx="499" cy="408"/>
          </a:xfrm>
        </p:grpSpPr>
        <p:sp>
          <p:nvSpPr>
            <p:cNvPr id="143414" name="AutoShape 54"/>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15" name="AutoShape 55"/>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16" name="Group 56"/>
          <p:cNvGrpSpPr>
            <a:grpSpLocks/>
          </p:cNvGrpSpPr>
          <p:nvPr/>
        </p:nvGrpSpPr>
        <p:grpSpPr bwMode="auto">
          <a:xfrm>
            <a:off x="3505200" y="1219200"/>
            <a:ext cx="576263" cy="431800"/>
            <a:chOff x="3334" y="2931"/>
            <a:chExt cx="499" cy="408"/>
          </a:xfrm>
        </p:grpSpPr>
        <p:sp>
          <p:nvSpPr>
            <p:cNvPr id="143417" name="AutoShape 57"/>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18" name="AutoShape 58"/>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19" name="Group 59"/>
          <p:cNvGrpSpPr>
            <a:grpSpLocks/>
          </p:cNvGrpSpPr>
          <p:nvPr/>
        </p:nvGrpSpPr>
        <p:grpSpPr bwMode="auto">
          <a:xfrm>
            <a:off x="3200400" y="838200"/>
            <a:ext cx="576263" cy="431800"/>
            <a:chOff x="3334" y="2931"/>
            <a:chExt cx="499" cy="408"/>
          </a:xfrm>
        </p:grpSpPr>
        <p:sp>
          <p:nvSpPr>
            <p:cNvPr id="143420" name="AutoShape 60"/>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21" name="AutoShape 61"/>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43422" name="Group 62"/>
          <p:cNvGrpSpPr>
            <a:grpSpLocks/>
          </p:cNvGrpSpPr>
          <p:nvPr/>
        </p:nvGrpSpPr>
        <p:grpSpPr bwMode="auto">
          <a:xfrm>
            <a:off x="2987675" y="692150"/>
            <a:ext cx="576263" cy="431800"/>
            <a:chOff x="3334" y="2931"/>
            <a:chExt cx="499" cy="408"/>
          </a:xfrm>
        </p:grpSpPr>
        <p:sp>
          <p:nvSpPr>
            <p:cNvPr id="143423" name="AutoShape 63"/>
            <p:cNvSpPr>
              <a:spLocks noChangeArrowheads="1"/>
            </p:cNvSpPr>
            <p:nvPr/>
          </p:nvSpPr>
          <p:spPr bwMode="auto">
            <a:xfrm>
              <a:off x="3334" y="3249"/>
              <a:ext cx="499" cy="9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24" name="AutoShape 64"/>
            <p:cNvSpPr>
              <a:spLocks noChangeArrowheads="1"/>
            </p:cNvSpPr>
            <p:nvPr/>
          </p:nvSpPr>
          <p:spPr bwMode="auto">
            <a:xfrm>
              <a:off x="3515" y="2931"/>
              <a:ext cx="136" cy="317"/>
            </a:xfrm>
            <a:prstGeom prst="rtTriangle">
              <a:avLst/>
            </a:prstGeom>
            <a:solidFill>
              <a:srgbClr val="FF3300"/>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pic>
        <p:nvPicPr>
          <p:cNvPr id="143425" name="Picture 65" descr="ren 01"/>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908050"/>
            <a:ext cx="609600" cy="473075"/>
          </a:xfrm>
          <a:prstGeom prst="rect">
            <a:avLst/>
          </a:prstGeom>
          <a:noFill/>
          <a:extLst>
            <a:ext uri="{909E8E84-426E-40DD-AFC4-6F175D3DCCD1}">
              <a14:hiddenFill xmlns:a14="http://schemas.microsoft.com/office/drawing/2010/main">
                <a:solidFill>
                  <a:srgbClr val="FFFFFF"/>
                </a:solidFill>
              </a14:hiddenFill>
            </a:ext>
          </a:extLst>
        </p:spPr>
      </p:pic>
      <p:sp>
        <p:nvSpPr>
          <p:cNvPr id="143426" name="Text Box 66"/>
          <p:cNvSpPr txBox="1">
            <a:spLocks noChangeArrowheads="1"/>
          </p:cNvSpPr>
          <p:nvPr/>
        </p:nvSpPr>
        <p:spPr bwMode="auto">
          <a:xfrm>
            <a:off x="4446239" y="4941888"/>
            <a:ext cx="4524375"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600" b="1" dirty="0">
                <a:latin typeface="黑体" pitchFamily="49" charset="-122"/>
                <a:ea typeface="黑体" pitchFamily="49" charset="-122"/>
              </a:rPr>
              <a:t>  </a:t>
            </a:r>
            <a:r>
              <a:rPr lang="en-US" altLang="zh-CN" sz="2600" b="1" dirty="0">
                <a:solidFill>
                  <a:srgbClr val="FF0000"/>
                </a:solidFill>
                <a:latin typeface="黑体" pitchFamily="49" charset="-122"/>
                <a:ea typeface="黑体" pitchFamily="49" charset="-122"/>
              </a:rPr>
              <a:t>1860</a:t>
            </a:r>
            <a:r>
              <a:rPr lang="zh-CN" altLang="en-US" sz="2600" b="1" dirty="0">
                <a:solidFill>
                  <a:srgbClr val="FF0000"/>
                </a:solidFill>
                <a:latin typeface="黑体" pitchFamily="49" charset="-122"/>
                <a:ea typeface="黑体" pitchFamily="49" charset="-122"/>
              </a:rPr>
              <a:t>年  </a:t>
            </a:r>
            <a:r>
              <a:rPr lang="zh-CN" altLang="en-US" sz="2600" b="1" dirty="0">
                <a:latin typeface="黑体" pitchFamily="49" charset="-122"/>
                <a:ea typeface="黑体" pitchFamily="49" charset="-122"/>
              </a:rPr>
              <a:t>占领津、京，</a:t>
            </a:r>
            <a:r>
              <a:rPr lang="zh-CN" altLang="en-US" sz="2600" b="1" dirty="0">
                <a:solidFill>
                  <a:srgbClr val="3333FF"/>
                </a:solidFill>
                <a:latin typeface="黑体" pitchFamily="49" charset="-122"/>
                <a:ea typeface="黑体" pitchFamily="49" charset="-122"/>
              </a:rPr>
              <a:t>火烧圆明园</a:t>
            </a:r>
            <a:r>
              <a:rPr lang="zh-CN" altLang="en-US" sz="2600" b="1" dirty="0">
                <a:latin typeface="黑体" pitchFamily="49" charset="-122"/>
                <a:ea typeface="黑体" pitchFamily="49" charset="-122"/>
              </a:rPr>
              <a:t>，签定</a:t>
            </a:r>
            <a:r>
              <a:rPr lang="en-US" altLang="zh-CN" sz="2600" b="1" dirty="0">
                <a:latin typeface="黑体" pitchFamily="49" charset="-122"/>
                <a:ea typeface="黑体" pitchFamily="49" charset="-122"/>
              </a:rPr>
              <a:t>《</a:t>
            </a:r>
            <a:r>
              <a:rPr lang="zh-CN" altLang="en-US" sz="2600" b="1" dirty="0">
                <a:latin typeface="黑体" pitchFamily="49" charset="-122"/>
                <a:ea typeface="黑体" pitchFamily="49" charset="-122"/>
              </a:rPr>
              <a:t>北京条约</a:t>
            </a:r>
            <a:r>
              <a:rPr lang="en-US" altLang="zh-CN" sz="2600" b="1" dirty="0">
                <a:latin typeface="黑体" pitchFamily="49" charset="-122"/>
                <a:ea typeface="黑体" pitchFamily="49" charset="-122"/>
              </a:rPr>
              <a:t>》</a:t>
            </a:r>
          </a:p>
        </p:txBody>
      </p:sp>
    </p:spTree>
    <p:extLst>
      <p:ext uri="{BB962C8B-B14F-4D97-AF65-F5344CB8AC3E}">
        <p14:creationId xmlns:p14="http://schemas.microsoft.com/office/powerpoint/2010/main" val="18068173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1" presetClass="entr" presetSubtype="0" fill="hold" nodeType="clickEffect">
                                  <p:stCondLst>
                                    <p:cond delay="0"/>
                                  </p:stCondLst>
                                  <p:childTnLst>
                                    <p:set>
                                      <p:cBhvr>
                                        <p:cTn id="6" dur="75">
                                          <p:stCondLst>
                                            <p:cond delay="0"/>
                                          </p:stCondLst>
                                        </p:cTn>
                                        <p:tgtEl>
                                          <p:spTgt spid="143363"/>
                                        </p:tgtEl>
                                        <p:attrNameLst>
                                          <p:attrName>style.visibility</p:attrName>
                                        </p:attrNameLst>
                                      </p:cBhvr>
                                      <p:to>
                                        <p:strVal val="visible"/>
                                      </p:to>
                                    </p:set>
                                  </p:childTnLst>
                                </p:cTn>
                              </p:par>
                            </p:childTnLst>
                          </p:cTn>
                        </p:par>
                        <p:par>
                          <p:cTn id="7" fill="hold" nodeType="afterGroup">
                            <p:stCondLst>
                              <p:cond delay="75"/>
                            </p:stCondLst>
                            <p:childTnLst>
                              <p:par>
                                <p:cTn id="8" presetID="11" presetClass="entr" presetSubtype="0" fill="hold" nodeType="afterEffect">
                                  <p:stCondLst>
                                    <p:cond delay="0"/>
                                  </p:stCondLst>
                                  <p:childTnLst>
                                    <p:set>
                                      <p:cBhvr>
                                        <p:cTn id="9" dur="75">
                                          <p:stCondLst>
                                            <p:cond delay="0"/>
                                          </p:stCondLst>
                                        </p:cTn>
                                        <p:tgtEl>
                                          <p:spTgt spid="143377"/>
                                        </p:tgtEl>
                                        <p:attrNameLst>
                                          <p:attrName>style.visibility</p:attrName>
                                        </p:attrNameLst>
                                      </p:cBhvr>
                                      <p:to>
                                        <p:strVal val="visible"/>
                                      </p:to>
                                    </p:set>
                                  </p:childTnLst>
                                </p:cTn>
                              </p:par>
                            </p:childTnLst>
                          </p:cTn>
                        </p:par>
                        <p:par>
                          <p:cTn id="10" fill="hold" nodeType="afterGroup">
                            <p:stCondLst>
                              <p:cond delay="150"/>
                            </p:stCondLst>
                            <p:childTnLst>
                              <p:par>
                                <p:cTn id="11" presetID="11" presetClass="entr" presetSubtype="0" fill="hold" nodeType="afterEffect">
                                  <p:stCondLst>
                                    <p:cond delay="0"/>
                                  </p:stCondLst>
                                  <p:childTnLst>
                                    <p:set>
                                      <p:cBhvr>
                                        <p:cTn id="12" dur="75">
                                          <p:stCondLst>
                                            <p:cond delay="0"/>
                                          </p:stCondLst>
                                        </p:cTn>
                                        <p:tgtEl>
                                          <p:spTgt spid="143380"/>
                                        </p:tgtEl>
                                        <p:attrNameLst>
                                          <p:attrName>style.visibility</p:attrName>
                                        </p:attrNameLst>
                                      </p:cBhvr>
                                      <p:to>
                                        <p:strVal val="visible"/>
                                      </p:to>
                                    </p:set>
                                  </p:childTnLst>
                                </p:cTn>
                              </p:par>
                            </p:childTnLst>
                          </p:cTn>
                        </p:par>
                        <p:par>
                          <p:cTn id="13" fill="hold" nodeType="afterGroup">
                            <p:stCondLst>
                              <p:cond delay="225"/>
                            </p:stCondLst>
                            <p:childTnLst>
                              <p:par>
                                <p:cTn id="14" presetID="11" presetClass="entr" presetSubtype="0" fill="hold" nodeType="afterEffect">
                                  <p:stCondLst>
                                    <p:cond delay="0"/>
                                  </p:stCondLst>
                                  <p:childTnLst>
                                    <p:set>
                                      <p:cBhvr>
                                        <p:cTn id="15" dur="75">
                                          <p:stCondLst>
                                            <p:cond delay="0"/>
                                          </p:stCondLst>
                                        </p:cTn>
                                        <p:tgtEl>
                                          <p:spTgt spid="143383"/>
                                        </p:tgtEl>
                                        <p:attrNameLst>
                                          <p:attrName>style.visibility</p:attrName>
                                        </p:attrNameLst>
                                      </p:cBhvr>
                                      <p:to>
                                        <p:strVal val="visible"/>
                                      </p:to>
                                    </p:set>
                                  </p:childTnLst>
                                </p:cTn>
                              </p:par>
                            </p:childTnLst>
                          </p:cTn>
                        </p:par>
                        <p:par>
                          <p:cTn id="16" fill="hold" nodeType="afterGroup">
                            <p:stCondLst>
                              <p:cond delay="300"/>
                            </p:stCondLst>
                            <p:childTnLst>
                              <p:par>
                                <p:cTn id="17" presetID="1" presetClass="entr" presetSubtype="0" fill="hold" nodeType="afterEffect">
                                  <p:stCondLst>
                                    <p:cond delay="0"/>
                                  </p:stCondLst>
                                  <p:childTnLst>
                                    <p:set>
                                      <p:cBhvr>
                                        <p:cTn id="18" dur="1" fill="hold">
                                          <p:stCondLst>
                                            <p:cond delay="499"/>
                                          </p:stCondLst>
                                        </p:cTn>
                                        <p:tgtEl>
                                          <p:spTgt spid="143386"/>
                                        </p:tgtEl>
                                        <p:attrNameLst>
                                          <p:attrName>style.visibility</p:attrName>
                                        </p:attrNameLst>
                                      </p:cBhvr>
                                      <p:to>
                                        <p:strVal val="visible"/>
                                      </p:to>
                                    </p:set>
                                  </p:childTnLst>
                                </p:cTn>
                              </p:par>
                            </p:childTnLst>
                          </p:cTn>
                        </p:par>
                        <p:par>
                          <p:cTn id="19" fill="hold" nodeType="afterGroup">
                            <p:stCondLst>
                              <p:cond delay="800"/>
                            </p:stCondLst>
                            <p:childTnLst>
                              <p:par>
                                <p:cTn id="20" presetID="23" presetClass="entr" presetSubtype="16" fill="hold" grpId="0" nodeType="afterEffect">
                                  <p:stCondLst>
                                    <p:cond delay="0"/>
                                  </p:stCondLst>
                                  <p:childTnLst>
                                    <p:set>
                                      <p:cBhvr>
                                        <p:cTn id="21" dur="1" fill="hold">
                                          <p:stCondLst>
                                            <p:cond delay="0"/>
                                          </p:stCondLst>
                                        </p:cTn>
                                        <p:tgtEl>
                                          <p:spTgt spid="143375"/>
                                        </p:tgtEl>
                                        <p:attrNameLst>
                                          <p:attrName>style.visibility</p:attrName>
                                        </p:attrNameLst>
                                      </p:cBhvr>
                                      <p:to>
                                        <p:strVal val="visible"/>
                                      </p:to>
                                    </p:set>
                                    <p:anim calcmode="lin" valueType="num">
                                      <p:cBhvr>
                                        <p:cTn id="22" dur="500" fill="hold"/>
                                        <p:tgtEl>
                                          <p:spTgt spid="143375"/>
                                        </p:tgtEl>
                                        <p:attrNameLst>
                                          <p:attrName>ppt_w</p:attrName>
                                        </p:attrNameLst>
                                      </p:cBhvr>
                                      <p:tavLst>
                                        <p:tav tm="0">
                                          <p:val>
                                            <p:fltVal val="0"/>
                                          </p:val>
                                        </p:tav>
                                        <p:tav tm="100000">
                                          <p:val>
                                            <p:strVal val="#ppt_w"/>
                                          </p:val>
                                        </p:tav>
                                      </p:tavLst>
                                    </p:anim>
                                    <p:anim calcmode="lin" valueType="num">
                                      <p:cBhvr>
                                        <p:cTn id="23" dur="500" fill="hold"/>
                                        <p:tgtEl>
                                          <p:spTgt spid="14337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1300"/>
                            </p:stCondLst>
                            <p:childTnLst>
                              <p:par>
                                <p:cTn id="25" presetID="22" presetClass="entr" presetSubtype="1" fill="hold" grpId="0" nodeType="afterEffect">
                                  <p:stCondLst>
                                    <p:cond delay="0"/>
                                  </p:stCondLst>
                                  <p:childTnLst>
                                    <p:set>
                                      <p:cBhvr>
                                        <p:cTn id="26" dur="1" fill="hold">
                                          <p:stCondLst>
                                            <p:cond delay="0"/>
                                          </p:stCondLst>
                                        </p:cTn>
                                        <p:tgtEl>
                                          <p:spTgt spid="143370"/>
                                        </p:tgtEl>
                                        <p:attrNameLst>
                                          <p:attrName>style.visibility</p:attrName>
                                        </p:attrNameLst>
                                      </p:cBhvr>
                                      <p:to>
                                        <p:strVal val="visible"/>
                                      </p:to>
                                    </p:set>
                                    <p:animEffect transition="in" filter="wipe(up)">
                                      <p:cBhvr>
                                        <p:cTn id="27" dur="500"/>
                                        <p:tgtEl>
                                          <p:spTgt spid="1433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1" presetClass="entr" presetSubtype="0" fill="hold" nodeType="clickEffect">
                                  <p:stCondLst>
                                    <p:cond delay="0"/>
                                  </p:stCondLst>
                                  <p:childTnLst>
                                    <p:set>
                                      <p:cBhvr>
                                        <p:cTn id="31" dur="75">
                                          <p:stCondLst>
                                            <p:cond delay="0"/>
                                          </p:stCondLst>
                                        </p:cTn>
                                        <p:tgtEl>
                                          <p:spTgt spid="143389"/>
                                        </p:tgtEl>
                                        <p:attrNameLst>
                                          <p:attrName>style.visibility</p:attrName>
                                        </p:attrNameLst>
                                      </p:cBhvr>
                                      <p:to>
                                        <p:strVal val="visible"/>
                                      </p:to>
                                    </p:set>
                                  </p:childTnLst>
                                </p:cTn>
                              </p:par>
                            </p:childTnLst>
                          </p:cTn>
                        </p:par>
                      </p:childTnLst>
                    </p:cTn>
                  </p:par>
                  <p:par>
                    <p:cTn id="32" fill="hold">
                      <p:stCondLst>
                        <p:cond delay="indefinite"/>
                      </p:stCondLst>
                      <p:childTnLst>
                        <p:par>
                          <p:cTn id="33" fill="hold" nodeType="after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3373"/>
                                        </p:tgtEl>
                                        <p:attrNameLst>
                                          <p:attrName>style.visibility</p:attrName>
                                        </p:attrNameLst>
                                      </p:cBhvr>
                                      <p:to>
                                        <p:strVal val="visible"/>
                                      </p:to>
                                    </p:set>
                                    <p:animEffect transition="in" filter="fade">
                                      <p:cBhvr>
                                        <p:cTn id="36" dur="500"/>
                                        <p:tgtEl>
                                          <p:spTgt spid="143373"/>
                                        </p:tgtEl>
                                      </p:cBhvr>
                                    </p:animEffect>
                                  </p:childTnLst>
                                </p:cTn>
                              </p:par>
                            </p:childTnLst>
                          </p:cTn>
                        </p:par>
                        <p:par>
                          <p:cTn id="37" fill="hold">
                            <p:stCondLst>
                              <p:cond delay="500"/>
                            </p:stCondLst>
                            <p:childTnLst>
                              <p:par>
                                <p:cTn id="38" presetID="11" presetClass="entr" presetSubtype="0" fill="hold" nodeType="afterEffect">
                                  <p:stCondLst>
                                    <p:cond delay="0"/>
                                  </p:stCondLst>
                                  <p:childTnLst>
                                    <p:set>
                                      <p:cBhvr>
                                        <p:cTn id="39" dur="75">
                                          <p:stCondLst>
                                            <p:cond delay="0"/>
                                          </p:stCondLst>
                                        </p:cTn>
                                        <p:tgtEl>
                                          <p:spTgt spid="143392"/>
                                        </p:tgtEl>
                                        <p:attrNameLst>
                                          <p:attrName>style.visibility</p:attrName>
                                        </p:attrNameLst>
                                      </p:cBhvr>
                                      <p:to>
                                        <p:strVal val="visible"/>
                                      </p:to>
                                    </p:set>
                                  </p:childTnLst>
                                </p:cTn>
                              </p:par>
                            </p:childTnLst>
                          </p:cTn>
                        </p:par>
                        <p:par>
                          <p:cTn id="40" fill="hold">
                            <p:stCondLst>
                              <p:cond delay="575"/>
                            </p:stCondLst>
                            <p:childTnLst>
                              <p:par>
                                <p:cTn id="41" presetID="11" presetClass="entr" presetSubtype="0" fill="hold" nodeType="afterEffect">
                                  <p:stCondLst>
                                    <p:cond delay="0"/>
                                  </p:stCondLst>
                                  <p:childTnLst>
                                    <p:set>
                                      <p:cBhvr>
                                        <p:cTn id="42" dur="75">
                                          <p:stCondLst>
                                            <p:cond delay="0"/>
                                          </p:stCondLst>
                                        </p:cTn>
                                        <p:tgtEl>
                                          <p:spTgt spid="143395"/>
                                        </p:tgtEl>
                                        <p:attrNameLst>
                                          <p:attrName>style.visibility</p:attrName>
                                        </p:attrNameLst>
                                      </p:cBhvr>
                                      <p:to>
                                        <p:strVal val="visible"/>
                                      </p:to>
                                    </p:set>
                                  </p:childTnLst>
                                </p:cTn>
                              </p:par>
                            </p:childTnLst>
                          </p:cTn>
                        </p:par>
                        <p:par>
                          <p:cTn id="43" fill="hold">
                            <p:stCondLst>
                              <p:cond delay="650"/>
                            </p:stCondLst>
                            <p:childTnLst>
                              <p:par>
                                <p:cTn id="44" presetID="11" presetClass="entr" presetSubtype="0" fill="hold" nodeType="afterEffect">
                                  <p:stCondLst>
                                    <p:cond delay="0"/>
                                  </p:stCondLst>
                                  <p:childTnLst>
                                    <p:set>
                                      <p:cBhvr>
                                        <p:cTn id="45" dur="75">
                                          <p:stCondLst>
                                            <p:cond delay="0"/>
                                          </p:stCondLst>
                                        </p:cTn>
                                        <p:tgtEl>
                                          <p:spTgt spid="143398"/>
                                        </p:tgtEl>
                                        <p:attrNameLst>
                                          <p:attrName>style.visibility</p:attrName>
                                        </p:attrNameLst>
                                      </p:cBhvr>
                                      <p:to>
                                        <p:strVal val="visible"/>
                                      </p:to>
                                    </p:set>
                                  </p:childTnLst>
                                </p:cTn>
                              </p:par>
                            </p:childTnLst>
                          </p:cTn>
                        </p:par>
                        <p:par>
                          <p:cTn id="46" fill="hold">
                            <p:stCondLst>
                              <p:cond delay="725"/>
                            </p:stCondLst>
                            <p:childTnLst>
                              <p:par>
                                <p:cTn id="47" presetID="11" presetClass="entr" presetSubtype="0" fill="hold" nodeType="afterEffect">
                                  <p:stCondLst>
                                    <p:cond delay="0"/>
                                  </p:stCondLst>
                                  <p:childTnLst>
                                    <p:set>
                                      <p:cBhvr>
                                        <p:cTn id="48" dur="75">
                                          <p:stCondLst>
                                            <p:cond delay="0"/>
                                          </p:stCondLst>
                                        </p:cTn>
                                        <p:tgtEl>
                                          <p:spTgt spid="143401"/>
                                        </p:tgtEl>
                                        <p:attrNameLst>
                                          <p:attrName>style.visibility</p:attrName>
                                        </p:attrNameLst>
                                      </p:cBhvr>
                                      <p:to>
                                        <p:strVal val="visible"/>
                                      </p:to>
                                    </p:set>
                                  </p:childTnLst>
                                </p:cTn>
                              </p:par>
                            </p:childTnLst>
                          </p:cTn>
                        </p:par>
                        <p:par>
                          <p:cTn id="49" fill="hold">
                            <p:stCondLst>
                              <p:cond delay="800"/>
                            </p:stCondLst>
                            <p:childTnLst>
                              <p:par>
                                <p:cTn id="50" presetID="11" presetClass="entr" presetSubtype="0" fill="hold" nodeType="afterEffect">
                                  <p:stCondLst>
                                    <p:cond delay="0"/>
                                  </p:stCondLst>
                                  <p:childTnLst>
                                    <p:set>
                                      <p:cBhvr>
                                        <p:cTn id="51" dur="75">
                                          <p:stCondLst>
                                            <p:cond delay="0"/>
                                          </p:stCondLst>
                                        </p:cTn>
                                        <p:tgtEl>
                                          <p:spTgt spid="143404"/>
                                        </p:tgtEl>
                                        <p:attrNameLst>
                                          <p:attrName>style.visibility</p:attrName>
                                        </p:attrNameLst>
                                      </p:cBhvr>
                                      <p:to>
                                        <p:strVal val="visible"/>
                                      </p:to>
                                    </p:set>
                                  </p:childTnLst>
                                </p:cTn>
                              </p:par>
                            </p:childTnLst>
                          </p:cTn>
                        </p:par>
                        <p:par>
                          <p:cTn id="52" fill="hold">
                            <p:stCondLst>
                              <p:cond delay="875"/>
                            </p:stCondLst>
                            <p:childTnLst>
                              <p:par>
                                <p:cTn id="53" presetID="23" presetClass="entr" presetSubtype="16" fill="hold" grpId="0" nodeType="afterEffect">
                                  <p:stCondLst>
                                    <p:cond delay="0"/>
                                  </p:stCondLst>
                                  <p:childTnLst>
                                    <p:set>
                                      <p:cBhvr>
                                        <p:cTn id="54" dur="1" fill="hold">
                                          <p:stCondLst>
                                            <p:cond delay="0"/>
                                          </p:stCondLst>
                                        </p:cTn>
                                        <p:tgtEl>
                                          <p:spTgt spid="143376"/>
                                        </p:tgtEl>
                                        <p:attrNameLst>
                                          <p:attrName>style.visibility</p:attrName>
                                        </p:attrNameLst>
                                      </p:cBhvr>
                                      <p:to>
                                        <p:strVal val="visible"/>
                                      </p:to>
                                    </p:set>
                                    <p:anim calcmode="lin" valueType="num">
                                      <p:cBhvr>
                                        <p:cTn id="55" dur="500" fill="hold"/>
                                        <p:tgtEl>
                                          <p:spTgt spid="143376"/>
                                        </p:tgtEl>
                                        <p:attrNameLst>
                                          <p:attrName>ppt_w</p:attrName>
                                        </p:attrNameLst>
                                      </p:cBhvr>
                                      <p:tavLst>
                                        <p:tav tm="0">
                                          <p:val>
                                            <p:fltVal val="0"/>
                                          </p:val>
                                        </p:tav>
                                        <p:tav tm="100000">
                                          <p:val>
                                            <p:strVal val="#ppt_w"/>
                                          </p:val>
                                        </p:tav>
                                      </p:tavLst>
                                    </p:anim>
                                    <p:anim calcmode="lin" valueType="num">
                                      <p:cBhvr>
                                        <p:cTn id="56" dur="500" fill="hold"/>
                                        <p:tgtEl>
                                          <p:spTgt spid="143376"/>
                                        </p:tgtEl>
                                        <p:attrNameLst>
                                          <p:attrName>ppt_h</p:attrName>
                                        </p:attrNameLst>
                                      </p:cBhvr>
                                      <p:tavLst>
                                        <p:tav tm="0">
                                          <p:val>
                                            <p:fltVal val="0"/>
                                          </p:val>
                                        </p:tav>
                                        <p:tav tm="100000">
                                          <p:val>
                                            <p:strVal val="#ppt_h"/>
                                          </p:val>
                                        </p:tav>
                                      </p:tavLst>
                                    </p:anim>
                                  </p:childTnLst>
                                </p:cTn>
                              </p:par>
                            </p:childTnLst>
                          </p:cTn>
                        </p:par>
                        <p:par>
                          <p:cTn id="57" fill="hold">
                            <p:stCondLst>
                              <p:cond delay="1375"/>
                            </p:stCondLst>
                            <p:childTnLst>
                              <p:par>
                                <p:cTn id="58" presetID="11" presetClass="entr" presetSubtype="0" fill="hold" nodeType="afterEffect">
                                  <p:stCondLst>
                                    <p:cond delay="0"/>
                                  </p:stCondLst>
                                  <p:childTnLst>
                                    <p:set>
                                      <p:cBhvr>
                                        <p:cTn id="59" dur="75">
                                          <p:stCondLst>
                                            <p:cond delay="0"/>
                                          </p:stCondLst>
                                        </p:cTn>
                                        <p:tgtEl>
                                          <p:spTgt spid="143407"/>
                                        </p:tgtEl>
                                        <p:attrNameLst>
                                          <p:attrName>style.visibility</p:attrName>
                                        </p:attrNameLst>
                                      </p:cBhvr>
                                      <p:to>
                                        <p:strVal val="visible"/>
                                      </p:to>
                                    </p:set>
                                  </p:childTnLst>
                                </p:cTn>
                              </p:par>
                            </p:childTnLst>
                          </p:cTn>
                        </p:par>
                        <p:par>
                          <p:cTn id="60" fill="hold">
                            <p:stCondLst>
                              <p:cond delay="1450"/>
                            </p:stCondLst>
                            <p:childTnLst>
                              <p:par>
                                <p:cTn id="61" presetID="11" presetClass="entr" presetSubtype="0" fill="hold" nodeType="afterEffect">
                                  <p:stCondLst>
                                    <p:cond delay="0"/>
                                  </p:stCondLst>
                                  <p:childTnLst>
                                    <p:set>
                                      <p:cBhvr>
                                        <p:cTn id="62" dur="75">
                                          <p:stCondLst>
                                            <p:cond delay="0"/>
                                          </p:stCondLst>
                                        </p:cTn>
                                        <p:tgtEl>
                                          <p:spTgt spid="143410"/>
                                        </p:tgtEl>
                                        <p:attrNameLst>
                                          <p:attrName>style.visibility</p:attrName>
                                        </p:attrNameLst>
                                      </p:cBhvr>
                                      <p:to>
                                        <p:strVal val="visible"/>
                                      </p:to>
                                    </p:set>
                                  </p:childTnLst>
                                </p:cTn>
                              </p:par>
                            </p:childTnLst>
                          </p:cTn>
                        </p:par>
                        <p:par>
                          <p:cTn id="63" fill="hold">
                            <p:stCondLst>
                              <p:cond delay="1525"/>
                            </p:stCondLst>
                            <p:childTnLst>
                              <p:par>
                                <p:cTn id="64" presetID="11" presetClass="entr" presetSubtype="0" fill="hold" nodeType="afterEffect">
                                  <p:stCondLst>
                                    <p:cond delay="0"/>
                                  </p:stCondLst>
                                  <p:childTnLst>
                                    <p:set>
                                      <p:cBhvr>
                                        <p:cTn id="65" dur="75">
                                          <p:stCondLst>
                                            <p:cond delay="0"/>
                                          </p:stCondLst>
                                        </p:cTn>
                                        <p:tgtEl>
                                          <p:spTgt spid="143413"/>
                                        </p:tgtEl>
                                        <p:attrNameLst>
                                          <p:attrName>style.visibility</p:attrName>
                                        </p:attrNameLst>
                                      </p:cBhvr>
                                      <p:to>
                                        <p:strVal val="visible"/>
                                      </p:to>
                                    </p:set>
                                  </p:childTnLst>
                                </p:cTn>
                              </p:par>
                            </p:childTnLst>
                          </p:cTn>
                        </p:par>
                        <p:par>
                          <p:cTn id="66" fill="hold">
                            <p:stCondLst>
                              <p:cond delay="1600"/>
                            </p:stCondLst>
                            <p:childTnLst>
                              <p:par>
                                <p:cTn id="67" presetID="11" presetClass="entr" presetSubtype="0" fill="hold" nodeType="afterEffect">
                                  <p:stCondLst>
                                    <p:cond delay="0"/>
                                  </p:stCondLst>
                                  <p:childTnLst>
                                    <p:set>
                                      <p:cBhvr>
                                        <p:cTn id="68" dur="75">
                                          <p:stCondLst>
                                            <p:cond delay="0"/>
                                          </p:stCondLst>
                                        </p:cTn>
                                        <p:tgtEl>
                                          <p:spTgt spid="143416"/>
                                        </p:tgtEl>
                                        <p:attrNameLst>
                                          <p:attrName>style.visibility</p:attrName>
                                        </p:attrNameLst>
                                      </p:cBhvr>
                                      <p:to>
                                        <p:strVal val="visible"/>
                                      </p:to>
                                    </p:set>
                                  </p:childTnLst>
                                </p:cTn>
                              </p:par>
                            </p:childTnLst>
                          </p:cTn>
                        </p:par>
                        <p:par>
                          <p:cTn id="69" fill="hold">
                            <p:stCondLst>
                              <p:cond delay="1675"/>
                            </p:stCondLst>
                            <p:childTnLst>
                              <p:par>
                                <p:cTn id="70" presetID="11" presetClass="entr" presetSubtype="0" fill="hold" nodeType="afterEffect">
                                  <p:stCondLst>
                                    <p:cond delay="0"/>
                                  </p:stCondLst>
                                  <p:childTnLst>
                                    <p:set>
                                      <p:cBhvr>
                                        <p:cTn id="71" dur="75">
                                          <p:stCondLst>
                                            <p:cond delay="0"/>
                                          </p:stCondLst>
                                        </p:cTn>
                                        <p:tgtEl>
                                          <p:spTgt spid="143419"/>
                                        </p:tgtEl>
                                        <p:attrNameLst>
                                          <p:attrName>style.visibility</p:attrName>
                                        </p:attrNameLst>
                                      </p:cBhvr>
                                      <p:to>
                                        <p:strVal val="visible"/>
                                      </p:to>
                                    </p:set>
                                  </p:childTnLst>
                                </p:cTn>
                              </p:par>
                            </p:childTnLst>
                          </p:cTn>
                        </p:par>
                        <p:par>
                          <p:cTn id="72" fill="hold">
                            <p:stCondLst>
                              <p:cond delay="1750"/>
                            </p:stCondLst>
                            <p:childTnLst>
                              <p:par>
                                <p:cTn id="73" presetID="1" presetClass="entr" presetSubtype="0" fill="hold" nodeType="afterEffect">
                                  <p:stCondLst>
                                    <p:cond delay="0"/>
                                  </p:stCondLst>
                                  <p:childTnLst>
                                    <p:set>
                                      <p:cBhvr>
                                        <p:cTn id="74" dur="1" fill="hold">
                                          <p:stCondLst>
                                            <p:cond delay="499"/>
                                          </p:stCondLst>
                                        </p:cTn>
                                        <p:tgtEl>
                                          <p:spTgt spid="143422"/>
                                        </p:tgtEl>
                                        <p:attrNameLst>
                                          <p:attrName>style.visibility</p:attrName>
                                        </p:attrNameLst>
                                      </p:cBhvr>
                                      <p:to>
                                        <p:strVal val="visible"/>
                                      </p:to>
                                    </p:set>
                                  </p:childTnLst>
                                  <p:subTnLst>
                                    <p:audio>
                                      <p:cMediaNode>
                                        <p:cTn display="0" masterRel="sameClick">
                                          <p:stCondLst>
                                            <p:cond evt="begin" delay="0">
                                              <p:tn val="73"/>
                                            </p:cond>
                                          </p:stCondLst>
                                          <p:endCondLst>
                                            <p:cond evt="onStopAudio" delay="0">
                                              <p:tgtEl>
                                                <p:sldTgt/>
                                              </p:tgtEl>
                                            </p:cond>
                                          </p:endCondLst>
                                        </p:cTn>
                                        <p:tgtEl>
                                          <p:sndTgt r:embed="rId2" name="explode.wav"/>
                                        </p:tgtEl>
                                      </p:cMediaNode>
                                    </p:audio>
                                  </p:subTnLst>
                                </p:cTn>
                              </p:par>
                            </p:childTnLst>
                          </p:cTn>
                        </p:par>
                        <p:par>
                          <p:cTn id="75" fill="hold">
                            <p:stCondLst>
                              <p:cond delay="2250"/>
                            </p:stCondLst>
                            <p:childTnLst>
                              <p:par>
                                <p:cTn id="76" presetID="23" presetClass="entr" presetSubtype="16" fill="hold" grpId="0" nodeType="afterEffect">
                                  <p:stCondLst>
                                    <p:cond delay="0"/>
                                  </p:stCondLst>
                                  <p:childTnLst>
                                    <p:set>
                                      <p:cBhvr>
                                        <p:cTn id="77" dur="1" fill="hold">
                                          <p:stCondLst>
                                            <p:cond delay="0"/>
                                          </p:stCondLst>
                                        </p:cTn>
                                        <p:tgtEl>
                                          <p:spTgt spid="143366"/>
                                        </p:tgtEl>
                                        <p:attrNameLst>
                                          <p:attrName>style.visibility</p:attrName>
                                        </p:attrNameLst>
                                      </p:cBhvr>
                                      <p:to>
                                        <p:strVal val="visible"/>
                                      </p:to>
                                    </p:set>
                                    <p:anim calcmode="lin" valueType="num">
                                      <p:cBhvr>
                                        <p:cTn id="78" dur="500" fill="hold"/>
                                        <p:tgtEl>
                                          <p:spTgt spid="143366"/>
                                        </p:tgtEl>
                                        <p:attrNameLst>
                                          <p:attrName>ppt_w</p:attrName>
                                        </p:attrNameLst>
                                      </p:cBhvr>
                                      <p:tavLst>
                                        <p:tav tm="0">
                                          <p:val>
                                            <p:fltVal val="0"/>
                                          </p:val>
                                        </p:tav>
                                        <p:tav tm="100000">
                                          <p:val>
                                            <p:strVal val="#ppt_w"/>
                                          </p:val>
                                        </p:tav>
                                      </p:tavLst>
                                    </p:anim>
                                    <p:anim calcmode="lin" valueType="num">
                                      <p:cBhvr>
                                        <p:cTn id="79" dur="500" fill="hold"/>
                                        <p:tgtEl>
                                          <p:spTgt spid="143366"/>
                                        </p:tgtEl>
                                        <p:attrNameLst>
                                          <p:attrName>ppt_h</p:attrName>
                                        </p:attrNameLst>
                                      </p:cBhvr>
                                      <p:tavLst>
                                        <p:tav tm="0">
                                          <p:val>
                                            <p:fltVal val="0"/>
                                          </p:val>
                                        </p:tav>
                                        <p:tav tm="100000">
                                          <p:val>
                                            <p:strVal val="#ppt_h"/>
                                          </p:val>
                                        </p:tav>
                                      </p:tavLst>
                                    </p:anim>
                                  </p:childTnLst>
                                </p:cTn>
                              </p:par>
                            </p:childTnLst>
                          </p:cTn>
                        </p:par>
                      </p:childTnLst>
                    </p:cTn>
                  </p:par>
                  <p:par>
                    <p:cTn id="80" fill="hold">
                      <p:stCondLst>
                        <p:cond delay="indefinite"/>
                      </p:stCondLst>
                      <p:childTnLst>
                        <p:par>
                          <p:cTn id="81" fill="hold">
                            <p:stCondLst>
                              <p:cond delay="0"/>
                            </p:stCondLst>
                            <p:childTnLst>
                              <p:par>
                                <p:cTn id="82" presetID="11" presetClass="entr" presetSubtype="0" fill="hold" nodeType="clickEffect">
                                  <p:stCondLst>
                                    <p:cond delay="0"/>
                                  </p:stCondLst>
                                  <p:childTnLst>
                                    <p:set>
                                      <p:cBhvr>
                                        <p:cTn id="83" dur="75">
                                          <p:stCondLst>
                                            <p:cond delay="0"/>
                                          </p:stCondLst>
                                        </p:cTn>
                                        <p:tgtEl>
                                          <p:spTgt spid="143425"/>
                                        </p:tgtEl>
                                        <p:attrNameLst>
                                          <p:attrName>style.visibility</p:attrName>
                                        </p:attrNameLst>
                                      </p:cBhvr>
                                      <p:to>
                                        <p:strVal val="visible"/>
                                      </p:to>
                                    </p:set>
                                  </p:childTnLst>
                                </p:cTn>
                              </p:par>
                            </p:childTnLst>
                          </p:cTn>
                        </p:par>
                        <p:par>
                          <p:cTn id="84" fill="hold">
                            <p:stCondLst>
                              <p:cond delay="75"/>
                            </p:stCondLst>
                            <p:childTnLst>
                              <p:par>
                                <p:cTn id="85" presetID="23" presetClass="entr" presetSubtype="16" fill="hold" grpId="0" nodeType="afterEffect">
                                  <p:stCondLst>
                                    <p:cond delay="0"/>
                                  </p:stCondLst>
                                  <p:childTnLst>
                                    <p:set>
                                      <p:cBhvr>
                                        <p:cTn id="86" dur="1" fill="hold">
                                          <p:stCondLst>
                                            <p:cond delay="0"/>
                                          </p:stCondLst>
                                        </p:cTn>
                                        <p:tgtEl>
                                          <p:spTgt spid="143367"/>
                                        </p:tgtEl>
                                        <p:attrNameLst>
                                          <p:attrName>style.visibility</p:attrName>
                                        </p:attrNameLst>
                                      </p:cBhvr>
                                      <p:to>
                                        <p:strVal val="visible"/>
                                      </p:to>
                                    </p:set>
                                    <p:anim calcmode="lin" valueType="num">
                                      <p:cBhvr>
                                        <p:cTn id="87" dur="500" fill="hold"/>
                                        <p:tgtEl>
                                          <p:spTgt spid="143367"/>
                                        </p:tgtEl>
                                        <p:attrNameLst>
                                          <p:attrName>ppt_w</p:attrName>
                                        </p:attrNameLst>
                                      </p:cBhvr>
                                      <p:tavLst>
                                        <p:tav tm="0">
                                          <p:val>
                                            <p:fltVal val="0"/>
                                          </p:val>
                                        </p:tav>
                                        <p:tav tm="100000">
                                          <p:val>
                                            <p:strVal val="#ppt_w"/>
                                          </p:val>
                                        </p:tav>
                                      </p:tavLst>
                                    </p:anim>
                                    <p:anim calcmode="lin" valueType="num">
                                      <p:cBhvr>
                                        <p:cTn id="88" dur="500" fill="hold"/>
                                        <p:tgtEl>
                                          <p:spTgt spid="143367"/>
                                        </p:tgtEl>
                                        <p:attrNameLst>
                                          <p:attrName>ppt_h</p:attrName>
                                        </p:attrNameLst>
                                      </p:cBhvr>
                                      <p:tavLst>
                                        <p:tav tm="0">
                                          <p:val>
                                            <p:fltVal val="0"/>
                                          </p:val>
                                        </p:tav>
                                        <p:tav tm="100000">
                                          <p:val>
                                            <p:strVal val="#ppt_h"/>
                                          </p:val>
                                        </p:tav>
                                      </p:tavLst>
                                    </p:anim>
                                  </p:childTnLst>
                                </p:cTn>
                              </p:par>
                            </p:childTnLst>
                          </p:cTn>
                        </p:par>
                        <p:par>
                          <p:cTn id="89" fill="hold">
                            <p:stCondLst>
                              <p:cond delay="575"/>
                            </p:stCondLst>
                            <p:childTnLst>
                              <p:par>
                                <p:cTn id="90" presetID="22" presetClass="entr" presetSubtype="1" fill="hold" grpId="0" nodeType="afterEffect">
                                  <p:stCondLst>
                                    <p:cond delay="0"/>
                                  </p:stCondLst>
                                  <p:childTnLst>
                                    <p:set>
                                      <p:cBhvr>
                                        <p:cTn id="91" dur="1" fill="hold">
                                          <p:stCondLst>
                                            <p:cond delay="0"/>
                                          </p:stCondLst>
                                        </p:cTn>
                                        <p:tgtEl>
                                          <p:spTgt spid="143426"/>
                                        </p:tgtEl>
                                        <p:attrNameLst>
                                          <p:attrName>style.visibility</p:attrName>
                                        </p:attrNameLst>
                                      </p:cBhvr>
                                      <p:to>
                                        <p:strVal val="visible"/>
                                      </p:to>
                                    </p:set>
                                    <p:animEffect transition="in" filter="wipe(up)">
                                      <p:cBhvr>
                                        <p:cTn id="92" dur="500"/>
                                        <p:tgtEl>
                                          <p:spTgt spid="143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6" grpId="0" animBg="1" autoUpdateAnimBg="0"/>
      <p:bldP spid="143367" grpId="0" animBg="1" autoUpdateAnimBg="0"/>
      <p:bldP spid="143370" grpId="0" autoUpdateAnimBg="0"/>
      <p:bldP spid="143373" grpId="0"/>
      <p:bldP spid="143375" grpId="0" animBg="1" autoUpdateAnimBg="0"/>
      <p:bldP spid="143376" grpId="0" animBg="1" autoUpdateAnimBg="0"/>
      <p:bldP spid="1434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txBox="1">
            <a:spLocks noChangeArrowheads="1"/>
          </p:cNvSpPr>
          <p:nvPr/>
        </p:nvSpPr>
        <p:spPr bwMode="auto">
          <a:xfrm>
            <a:off x="4245723" y="6248400"/>
            <a:ext cx="4876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800" b="1" dirty="0">
                <a:latin typeface="Times New Roman" pitchFamily="18" charset="0"/>
                <a:ea typeface="华文中宋" pitchFamily="2" charset="-122"/>
              </a:rPr>
              <a:t>★</a:t>
            </a:r>
            <a:r>
              <a:rPr kumimoji="1" lang="zh-CN" altLang="en-US" sz="2800" b="1" dirty="0">
                <a:latin typeface="Times New Roman" pitchFamily="18" charset="0"/>
                <a:ea typeface="华文中宋" pitchFamily="2" charset="-122"/>
              </a:rPr>
              <a:t>圆明园大水法和远瀛观残迹</a:t>
            </a:r>
          </a:p>
        </p:txBody>
      </p:sp>
      <p:pic>
        <p:nvPicPr>
          <p:cNvPr id="78851" name="Picture 3" descr="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17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94430"/>
      </p:ext>
    </p:extLst>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765" name="Group 245"/>
          <p:cNvGraphicFramePr>
            <a:graphicFrameLocks noGrp="1"/>
          </p:cNvGraphicFramePr>
          <p:nvPr/>
        </p:nvGraphicFramePr>
        <p:xfrm>
          <a:off x="179388" y="800100"/>
          <a:ext cx="8677275" cy="5053584"/>
        </p:xfrm>
        <a:graphic>
          <a:graphicData uri="http://schemas.openxmlformats.org/drawingml/2006/table">
            <a:tbl>
              <a:tblPr/>
              <a:tblGrid>
                <a:gridCol w="614362"/>
                <a:gridCol w="2228850"/>
                <a:gridCol w="2989263"/>
                <a:gridCol w="2844800"/>
              </a:tblGrid>
              <a:tr h="388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6600"/>
                          </a:solidFill>
                          <a:effectLst/>
                          <a:latin typeface="楷体_GB2312" pitchFamily="49" charset="-122"/>
                          <a:ea typeface="楷体_GB2312" pitchFamily="49" charset="-122"/>
                        </a:rPr>
                        <a:t>《</a:t>
                      </a:r>
                      <a:r>
                        <a:rPr kumimoji="0" lang="zh-CN" altLang="en-US" sz="2800" b="1" i="0" u="none" strike="noStrike" cap="none" normalizeH="0" baseline="0" smtClean="0">
                          <a:ln>
                            <a:noFill/>
                          </a:ln>
                          <a:solidFill>
                            <a:srgbClr val="006600"/>
                          </a:solidFill>
                          <a:effectLst/>
                          <a:latin typeface="楷体_GB2312" pitchFamily="49" charset="-122"/>
                          <a:ea typeface="楷体_GB2312" pitchFamily="49" charset="-122"/>
                        </a:rPr>
                        <a:t>南京条约</a:t>
                      </a:r>
                      <a:r>
                        <a:rPr kumimoji="0" lang="en-US" altLang="zh-CN" sz="2800" b="1" i="0" u="none" strike="noStrike" cap="none" normalizeH="0" baseline="0" smtClean="0">
                          <a:ln>
                            <a:noFill/>
                          </a:ln>
                          <a:solidFill>
                            <a:srgbClr val="006600"/>
                          </a:solidFill>
                          <a:effectLst/>
                          <a:latin typeface="楷体_GB2312" pitchFamily="49" charset="-122"/>
                          <a:ea typeface="楷体_GB2312" pitchFamily="49"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FF"/>
                          </a:solidFill>
                          <a:effectLst/>
                          <a:latin typeface="楷体_GB2312" pitchFamily="49" charset="-122"/>
                          <a:ea typeface="楷体_GB2312" pitchFamily="49" charset="-122"/>
                        </a:rPr>
                        <a:t>《</a:t>
                      </a:r>
                      <a:r>
                        <a:rPr kumimoji="0" lang="zh-CN" altLang="en-US" sz="2800" b="1" i="0" u="none" strike="noStrike" cap="none" normalizeH="0" baseline="0" smtClean="0">
                          <a:ln>
                            <a:noFill/>
                          </a:ln>
                          <a:solidFill>
                            <a:srgbClr val="0000FF"/>
                          </a:solidFill>
                          <a:effectLst/>
                          <a:latin typeface="楷体_GB2312" pitchFamily="49" charset="-122"/>
                          <a:ea typeface="楷体_GB2312" pitchFamily="49" charset="-122"/>
                        </a:rPr>
                        <a:t>天津条约</a:t>
                      </a:r>
                      <a:r>
                        <a:rPr kumimoji="0" lang="en-US" altLang="zh-CN" sz="2800" b="1" i="0" u="none" strike="noStrike" cap="none" normalizeH="0" baseline="0" smtClean="0">
                          <a:ln>
                            <a:noFill/>
                          </a:ln>
                          <a:solidFill>
                            <a:srgbClr val="0000FF"/>
                          </a:solidFill>
                          <a:effectLst/>
                          <a:latin typeface="楷体_GB2312" pitchFamily="49" charset="-122"/>
                          <a:ea typeface="楷体_GB2312" pitchFamily="49"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FF"/>
                          </a:solidFill>
                          <a:effectLst/>
                          <a:latin typeface="楷体_GB2312" pitchFamily="49" charset="-122"/>
                          <a:ea typeface="楷体_GB2312" pitchFamily="49" charset="-122"/>
                        </a:rPr>
                        <a:t>《</a:t>
                      </a:r>
                      <a:r>
                        <a:rPr kumimoji="0" lang="zh-CN" altLang="en-US" sz="2800" b="1" i="0" u="none" strike="noStrike" cap="none" normalizeH="0" baseline="0" smtClean="0">
                          <a:ln>
                            <a:noFill/>
                          </a:ln>
                          <a:solidFill>
                            <a:srgbClr val="0000FF"/>
                          </a:solidFill>
                          <a:effectLst/>
                          <a:latin typeface="楷体_GB2312" pitchFamily="49" charset="-122"/>
                          <a:ea typeface="楷体_GB2312" pitchFamily="49" charset="-122"/>
                        </a:rPr>
                        <a:t>北京条约</a:t>
                      </a:r>
                      <a:r>
                        <a:rPr kumimoji="0" lang="en-US" altLang="zh-CN" sz="2800" b="1" i="0" u="none" strike="noStrike" cap="none" normalizeH="0" baseline="0" smtClean="0">
                          <a:ln>
                            <a:noFill/>
                          </a:ln>
                          <a:solidFill>
                            <a:srgbClr val="0000FF"/>
                          </a:solidFill>
                          <a:effectLst/>
                          <a:latin typeface="楷体_GB2312" pitchFamily="49" charset="-122"/>
                          <a:ea typeface="楷体_GB2312" pitchFamily="49" charset="-122"/>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60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FF0000"/>
                          </a:solidFill>
                          <a:effectLst/>
                          <a:latin typeface="楷体_GB2312" pitchFamily="49" charset="-122"/>
                          <a:ea typeface="楷体_GB2312" pitchFamily="49" charset="-122"/>
                        </a:rPr>
                        <a:t>割地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8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FF0000"/>
                          </a:solidFill>
                          <a:effectLst/>
                          <a:latin typeface="楷体_GB2312" pitchFamily="49" charset="-122"/>
                          <a:ea typeface="楷体_GB2312" pitchFamily="49" charset="-122"/>
                        </a:rPr>
                        <a:t>赔款</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Tx/>
                        <a:buNone/>
                        <a:tabLst/>
                      </a:pPr>
                      <a:endPar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FF0000"/>
                          </a:solidFill>
                          <a:effectLst/>
                          <a:latin typeface="楷体_GB2312" pitchFamily="49" charset="-122"/>
                          <a:ea typeface="楷体_GB2312" pitchFamily="49" charset="-122"/>
                        </a:rPr>
                        <a:t>开埠</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Tx/>
                        <a:buNone/>
                        <a:tabLst/>
                      </a:pPr>
                      <a:endParaRPr kumimoji="0" lang="en-US" altLang="zh-CN" sz="2000" b="1" i="0" u="none" strike="noStrike" cap="none" normalizeH="0" baseline="0" smtClean="0">
                        <a:ln>
                          <a:noFill/>
                        </a:ln>
                        <a:solidFill>
                          <a:schemeClr val="tx1"/>
                        </a:solidFill>
                        <a:effectLst/>
                        <a:latin typeface="楷体_GB2312" pitchFamily="49" charset="-122"/>
                        <a:ea typeface="楷体_GB2312" pitchFamily="49" charset="-122"/>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70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FF0000"/>
                          </a:solidFill>
                          <a:effectLst/>
                          <a:latin typeface="楷体_GB2312" pitchFamily="49" charset="-122"/>
                          <a:ea typeface="楷体_GB2312" pitchFamily="49" charset="-122"/>
                        </a:rPr>
                        <a:t>其他权益</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中国海关收取英商进出口货物关税由双方协定</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2000" b="1" i="0" u="none" strike="noStrike" cap="none" normalizeH="0" baseline="0" smtClean="0">
                        <a:ln>
                          <a:noFill/>
                        </a:ln>
                        <a:solidFill>
                          <a:schemeClr val="tx1"/>
                        </a:solidFill>
                        <a:effectLst/>
                        <a:latin typeface="Arial" charset="0"/>
                        <a:ea typeface="楷体_GB2312" pitchFamily="49" charset="-122"/>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2000" b="0" i="0" u="none" strike="noStrike" cap="none" normalizeH="0" baseline="0" smtClean="0">
                        <a:ln>
                          <a:noFill/>
                        </a:ln>
                        <a:solidFill>
                          <a:schemeClr val="tx1"/>
                        </a:solidFill>
                        <a:effectLst/>
                        <a:latin typeface="Arial" charset="0"/>
                        <a:ea typeface="楷体_GB2312" pitchFamily="49" charset="-122"/>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楷体_GB2312" pitchFamily="49" charset="-122"/>
                          <a:ea typeface="楷体_GB2312" pitchFamily="49" charset="-122"/>
                        </a:rPr>
                        <a:t>准许英国招募华工出国</a:t>
                      </a:r>
                      <a:r>
                        <a:rPr kumimoji="0" lang="zh-CN" altLang="en-US" sz="2000" b="1" i="0" u="none" strike="noStrike" cap="none" normalizeH="0" baseline="0" dirty="0" smtClean="0">
                          <a:ln>
                            <a:noFill/>
                          </a:ln>
                          <a:solidFill>
                            <a:schemeClr val="tx1"/>
                          </a:solidFill>
                          <a:effectLst/>
                          <a:latin typeface="楷体_GB2312" pitchFamily="49" charset="-122"/>
                          <a:ea typeface="楷体_GB2312" pitchFamily="49" charset="-122"/>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35629" name="Text Box 109"/>
          <p:cNvSpPr txBox="1">
            <a:spLocks noChangeAspect="1" noChangeArrowheads="1"/>
          </p:cNvSpPr>
          <p:nvPr/>
        </p:nvSpPr>
        <p:spPr bwMode="auto">
          <a:xfrm>
            <a:off x="179388" y="5913438"/>
            <a:ext cx="8677275" cy="830997"/>
          </a:xfrm>
          <a:prstGeom prst="rect">
            <a:avLst/>
          </a:prstGeom>
          <a:solidFill>
            <a:srgbClr val="FFFF99"/>
          </a:solidFill>
          <a:ln w="444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en-US" altLang="zh-CN" sz="2400" b="1" dirty="0">
                <a:solidFill>
                  <a:srgbClr val="FF0000"/>
                </a:solidFill>
                <a:latin typeface="Arial" charset="0"/>
                <a:ea typeface="楷体_GB2312" pitchFamily="49" charset="-122"/>
              </a:rPr>
              <a:t>     </a:t>
            </a:r>
            <a:r>
              <a:rPr kumimoji="0" lang="zh-CN" altLang="en-US" sz="2400" b="1" dirty="0">
                <a:solidFill>
                  <a:srgbClr val="FF0000"/>
                </a:solidFill>
                <a:latin typeface="Arial" charset="0"/>
                <a:ea typeface="楷体_GB2312" pitchFamily="49" charset="-122"/>
              </a:rPr>
              <a:t>思考</a:t>
            </a:r>
            <a:r>
              <a:rPr kumimoji="0" lang="en-US" altLang="zh-CN" sz="2400" b="1" dirty="0">
                <a:solidFill>
                  <a:srgbClr val="FF0000"/>
                </a:solidFill>
                <a:latin typeface="Arial" charset="0"/>
                <a:ea typeface="楷体_GB2312" pitchFamily="49" charset="-122"/>
              </a:rPr>
              <a:t>:</a:t>
            </a:r>
            <a:r>
              <a:rPr kumimoji="0" lang="zh-CN" altLang="en-US" sz="2400" b="1" dirty="0">
                <a:solidFill>
                  <a:srgbClr val="FF0000"/>
                </a:solidFill>
                <a:latin typeface="Arial" charset="0"/>
                <a:ea typeface="楷体_GB2312" pitchFamily="49" charset="-122"/>
              </a:rPr>
              <a:t>从条约内容分析为什么说第二次鸦片战争是鸦片战争的继续和扩大</a:t>
            </a:r>
            <a:r>
              <a:rPr kumimoji="0" lang="en-US" altLang="zh-CN" sz="2400" b="1" dirty="0">
                <a:solidFill>
                  <a:srgbClr val="FF0000"/>
                </a:solidFill>
                <a:latin typeface="Arial" charset="0"/>
                <a:ea typeface="楷体_GB2312" pitchFamily="49" charset="-122"/>
              </a:rPr>
              <a:t>?</a:t>
            </a:r>
          </a:p>
        </p:txBody>
      </p:sp>
      <p:sp>
        <p:nvSpPr>
          <p:cNvPr id="235636" name="Text Box 116"/>
          <p:cNvSpPr txBox="1">
            <a:spLocks noChangeArrowheads="1"/>
          </p:cNvSpPr>
          <p:nvPr/>
        </p:nvSpPr>
        <p:spPr bwMode="auto">
          <a:xfrm>
            <a:off x="5435600" y="0"/>
            <a:ext cx="20891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endParaRPr kumimoji="0" lang="zh-CN" altLang="zh-CN" sz="1400" b="0">
              <a:solidFill>
                <a:schemeClr val="tx1"/>
              </a:solidFill>
              <a:latin typeface="Arial" charset="0"/>
              <a:ea typeface="宋体" charset="-122"/>
            </a:endParaRPr>
          </a:p>
        </p:txBody>
      </p:sp>
      <p:sp>
        <p:nvSpPr>
          <p:cNvPr id="235637" name="Text Box 117"/>
          <p:cNvSpPr txBox="1">
            <a:spLocks noChangeArrowheads="1"/>
          </p:cNvSpPr>
          <p:nvPr/>
        </p:nvSpPr>
        <p:spPr bwMode="auto">
          <a:xfrm>
            <a:off x="792163" y="1520825"/>
            <a:ext cx="2339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楷体_GB2312" pitchFamily="49" charset="-122"/>
              </a:rPr>
              <a:t>割香港岛给英国</a:t>
            </a:r>
          </a:p>
        </p:txBody>
      </p:sp>
      <p:sp>
        <p:nvSpPr>
          <p:cNvPr id="235639" name="Text Box 119"/>
          <p:cNvSpPr txBox="1">
            <a:spLocks noChangeArrowheads="1"/>
          </p:cNvSpPr>
          <p:nvPr/>
        </p:nvSpPr>
        <p:spPr bwMode="auto">
          <a:xfrm>
            <a:off x="6010275" y="1125538"/>
            <a:ext cx="3133725" cy="1309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0"/>
              </a:spcBef>
            </a:pPr>
            <a:endParaRPr kumimoji="0" lang="en-US" altLang="zh-CN">
              <a:solidFill>
                <a:schemeClr val="tx1"/>
              </a:solidFill>
              <a:latin typeface="Arial" charset="0"/>
              <a:ea typeface="楷体_GB2312" pitchFamily="49" charset="-122"/>
            </a:endParaRPr>
          </a:p>
          <a:p>
            <a:pPr algn="l">
              <a:spcBef>
                <a:spcPct val="0"/>
              </a:spcBef>
            </a:pPr>
            <a:endParaRPr kumimoji="0" lang="en-US" altLang="zh-CN" sz="2000">
              <a:solidFill>
                <a:schemeClr val="tx1"/>
              </a:solidFill>
              <a:latin typeface="Arial" charset="0"/>
              <a:ea typeface="楷体_GB2312" pitchFamily="49" charset="-122"/>
            </a:endParaRPr>
          </a:p>
          <a:p>
            <a:pPr algn="l"/>
            <a:endParaRPr kumimoji="0" lang="en-US" altLang="zh-CN" b="0">
              <a:solidFill>
                <a:schemeClr val="tx1"/>
              </a:solidFill>
              <a:latin typeface="Arial" charset="0"/>
              <a:ea typeface="楷体_GB2312" pitchFamily="49" charset="-122"/>
            </a:endParaRPr>
          </a:p>
        </p:txBody>
      </p:sp>
      <p:sp>
        <p:nvSpPr>
          <p:cNvPr id="235648" name="Text Box 128"/>
          <p:cNvSpPr txBox="1">
            <a:spLocks noChangeArrowheads="1"/>
          </p:cNvSpPr>
          <p:nvPr/>
        </p:nvSpPr>
        <p:spPr bwMode="auto">
          <a:xfrm>
            <a:off x="1008063" y="3213100"/>
            <a:ext cx="2052637"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20000"/>
              </a:spcBef>
            </a:pPr>
            <a:r>
              <a:rPr kumimoji="0" lang="zh-CN" altLang="en-US">
                <a:solidFill>
                  <a:schemeClr val="tx1"/>
                </a:solidFill>
                <a:latin typeface="Arial" charset="0"/>
                <a:ea typeface="楷体_GB2312" pitchFamily="49" charset="-122"/>
              </a:rPr>
              <a:t>五口通商</a:t>
            </a:r>
          </a:p>
          <a:p>
            <a:pPr algn="l"/>
            <a:endParaRPr kumimoji="0" lang="en-US" altLang="zh-CN" sz="2800" b="0">
              <a:solidFill>
                <a:schemeClr val="tx1"/>
              </a:solidFill>
              <a:latin typeface="Arial" charset="0"/>
              <a:ea typeface="楷体_GB2312" pitchFamily="49" charset="-122"/>
            </a:endParaRPr>
          </a:p>
        </p:txBody>
      </p:sp>
      <p:sp>
        <p:nvSpPr>
          <p:cNvPr id="235649" name="Text Box 129"/>
          <p:cNvSpPr txBox="1">
            <a:spLocks noChangeArrowheads="1"/>
          </p:cNvSpPr>
          <p:nvPr/>
        </p:nvSpPr>
        <p:spPr bwMode="auto">
          <a:xfrm>
            <a:off x="3527425" y="3176588"/>
            <a:ext cx="2016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楷体_GB2312" pitchFamily="49" charset="-122"/>
              </a:rPr>
              <a:t>十口通商</a:t>
            </a:r>
          </a:p>
        </p:txBody>
      </p:sp>
      <p:sp>
        <p:nvSpPr>
          <p:cNvPr id="235650" name="Text Box 130"/>
          <p:cNvSpPr txBox="1">
            <a:spLocks noChangeArrowheads="1"/>
          </p:cNvSpPr>
          <p:nvPr/>
        </p:nvSpPr>
        <p:spPr bwMode="auto">
          <a:xfrm>
            <a:off x="6192838" y="3176588"/>
            <a:ext cx="2447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楷体_GB2312" pitchFamily="49" charset="-122"/>
              </a:rPr>
              <a:t>增开天津为商埠</a:t>
            </a:r>
          </a:p>
        </p:txBody>
      </p:sp>
      <p:sp>
        <p:nvSpPr>
          <p:cNvPr id="235679" name="Text Box 159"/>
          <p:cNvSpPr txBox="1">
            <a:spLocks noChangeArrowheads="1"/>
          </p:cNvSpPr>
          <p:nvPr/>
        </p:nvSpPr>
        <p:spPr bwMode="auto">
          <a:xfrm>
            <a:off x="3132138" y="3897313"/>
            <a:ext cx="295275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楷体_GB2312" pitchFamily="49" charset="-122"/>
              </a:rPr>
              <a:t>外国公使进驻北京。允许外国人至内地游历、经商、传教；外国军舰和商船可在长江各口岸通航</a:t>
            </a:r>
          </a:p>
        </p:txBody>
      </p:sp>
      <p:sp>
        <p:nvSpPr>
          <p:cNvPr id="235758" name="Text Box 238"/>
          <p:cNvSpPr txBox="1">
            <a:spLocks noChangeArrowheads="1"/>
          </p:cNvSpPr>
          <p:nvPr/>
        </p:nvSpPr>
        <p:spPr bwMode="auto">
          <a:xfrm>
            <a:off x="792163" y="2276475"/>
            <a:ext cx="2484437" cy="1004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lgn="ctr">
                <a:solidFill>
                  <a:srgbClr val="FF0000"/>
                </a:solidFill>
                <a:miter lim="800000"/>
                <a:headEnd/>
                <a:tailEnd/>
              </a14:hiddenLine>
            </a:ext>
            <a:ext uri="{AF507438-7753-43E0-B8FC-AC1667EBCBE1}">
              <a14:hiddenEffects xmlns:a14="http://schemas.microsoft.com/office/drawing/2010/main">
                <a:effectLst>
                  <a:outerShdw dist="419869" dir="208094" algn="ctr" rotWithShape="0">
                    <a:schemeClr val="bg2"/>
                  </a:outerShdw>
                </a:effectLst>
              </a14:hiddenEffects>
            </a:ext>
          </a:extLst>
        </p:spPr>
        <p:txBody>
          <a:bodyPr>
            <a:spAutoFit/>
          </a:bodyPr>
          <a:lstStyle/>
          <a:p>
            <a:pPr algn="l"/>
            <a:r>
              <a:rPr kumimoji="0" lang="zh-CN" altLang="en-US">
                <a:solidFill>
                  <a:schemeClr val="tx1"/>
                </a:solidFill>
                <a:latin typeface="楷体_GB2312" pitchFamily="49" charset="-122"/>
                <a:ea typeface="楷体_GB2312" pitchFamily="49" charset="-122"/>
              </a:rPr>
              <a:t>赔款</a:t>
            </a:r>
            <a:r>
              <a:rPr kumimoji="0" lang="en-US" altLang="zh-CN">
                <a:solidFill>
                  <a:schemeClr val="tx1"/>
                </a:solidFill>
                <a:latin typeface="楷体_GB2312" pitchFamily="49" charset="-122"/>
                <a:ea typeface="楷体_GB2312" pitchFamily="49" charset="-122"/>
              </a:rPr>
              <a:t>2100</a:t>
            </a:r>
            <a:r>
              <a:rPr kumimoji="0" lang="zh-CN" altLang="en-US">
                <a:solidFill>
                  <a:schemeClr val="tx1"/>
                </a:solidFill>
                <a:latin typeface="楷体_GB2312" pitchFamily="49" charset="-122"/>
                <a:ea typeface="楷体_GB2312" pitchFamily="49" charset="-122"/>
              </a:rPr>
              <a:t>万银元</a:t>
            </a:r>
          </a:p>
          <a:p>
            <a:endParaRPr lang="en-US" altLang="zh-CN">
              <a:latin typeface="楷体_GB2312" pitchFamily="49" charset="-122"/>
              <a:ea typeface="楷体_GB2312" pitchFamily="49" charset="-122"/>
            </a:endParaRPr>
          </a:p>
        </p:txBody>
      </p:sp>
      <p:sp>
        <p:nvSpPr>
          <p:cNvPr id="235759" name="Text Box 239"/>
          <p:cNvSpPr txBox="1">
            <a:spLocks noChangeArrowheads="1"/>
          </p:cNvSpPr>
          <p:nvPr/>
        </p:nvSpPr>
        <p:spPr bwMode="auto">
          <a:xfrm>
            <a:off x="2987675" y="2205038"/>
            <a:ext cx="3024188" cy="822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lgn="ctr">
                <a:solidFill>
                  <a:srgbClr val="FF0000"/>
                </a:solidFill>
                <a:miter lim="800000"/>
                <a:headEnd/>
                <a:tailEnd/>
              </a14:hiddenLine>
            </a:ext>
            <a:ext uri="{AF507438-7753-43E0-B8FC-AC1667EBCBE1}">
              <a14:hiddenEffects xmlns:a14="http://schemas.microsoft.com/office/drawing/2010/main">
                <a:effectLst>
                  <a:outerShdw dist="419869" dir="208094" algn="ctr" rotWithShape="0">
                    <a:schemeClr val="bg2"/>
                  </a:outerShdw>
                </a:effectLst>
              </a14:hiddenEffects>
            </a:ext>
          </a:extLst>
        </p:spPr>
        <p:txBody>
          <a:bodyPr>
            <a:spAutoFit/>
          </a:bodyPr>
          <a:lstStyle/>
          <a:p>
            <a:r>
              <a:rPr kumimoji="0" lang="zh-CN" altLang="en-US">
                <a:solidFill>
                  <a:schemeClr val="tx1"/>
                </a:solidFill>
                <a:latin typeface="楷体_GB2312" pitchFamily="49" charset="-122"/>
                <a:ea typeface="楷体_GB2312" pitchFamily="49" charset="-122"/>
              </a:rPr>
              <a:t>赔给英国</a:t>
            </a:r>
            <a:r>
              <a:rPr kumimoji="0" lang="en-US" altLang="zh-CN">
                <a:solidFill>
                  <a:schemeClr val="tx1"/>
                </a:solidFill>
                <a:latin typeface="楷体_GB2312" pitchFamily="49" charset="-122"/>
                <a:ea typeface="楷体_GB2312" pitchFamily="49" charset="-122"/>
              </a:rPr>
              <a:t>400</a:t>
            </a:r>
            <a:r>
              <a:rPr kumimoji="0" lang="zh-CN" altLang="en-US">
                <a:solidFill>
                  <a:schemeClr val="tx1"/>
                </a:solidFill>
                <a:latin typeface="楷体_GB2312" pitchFamily="49" charset="-122"/>
                <a:ea typeface="楷体_GB2312" pitchFamily="49" charset="-122"/>
              </a:rPr>
              <a:t>万两、法国</a:t>
            </a:r>
            <a:r>
              <a:rPr kumimoji="0" lang="en-US" altLang="zh-CN">
                <a:solidFill>
                  <a:schemeClr val="tx1"/>
                </a:solidFill>
                <a:latin typeface="楷体_GB2312" pitchFamily="49" charset="-122"/>
                <a:ea typeface="楷体_GB2312" pitchFamily="49" charset="-122"/>
              </a:rPr>
              <a:t>200</a:t>
            </a:r>
            <a:r>
              <a:rPr kumimoji="0" lang="zh-CN" altLang="en-US">
                <a:solidFill>
                  <a:schemeClr val="tx1"/>
                </a:solidFill>
                <a:latin typeface="楷体_GB2312" pitchFamily="49" charset="-122"/>
                <a:ea typeface="楷体_GB2312" pitchFamily="49" charset="-122"/>
              </a:rPr>
              <a:t>万两白银</a:t>
            </a:r>
          </a:p>
        </p:txBody>
      </p:sp>
      <p:sp>
        <p:nvSpPr>
          <p:cNvPr id="235760" name="Text Box 240"/>
          <p:cNvSpPr txBox="1">
            <a:spLocks noChangeArrowheads="1"/>
          </p:cNvSpPr>
          <p:nvPr/>
        </p:nvSpPr>
        <p:spPr bwMode="auto">
          <a:xfrm>
            <a:off x="6011863" y="1341438"/>
            <a:ext cx="2771775" cy="822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lgn="ctr">
                <a:solidFill>
                  <a:srgbClr val="FF0000"/>
                </a:solidFill>
                <a:miter lim="800000"/>
                <a:headEnd/>
                <a:tailEnd/>
              </a14:hiddenLine>
            </a:ext>
            <a:ext uri="{AF507438-7753-43E0-B8FC-AC1667EBCBE1}">
              <a14:hiddenEffects xmlns:a14="http://schemas.microsoft.com/office/drawing/2010/main">
                <a:effectLst>
                  <a:outerShdw dist="419869" dir="208094" algn="ctr" rotWithShape="0">
                    <a:schemeClr val="bg2"/>
                  </a:outerShdw>
                </a:effectLst>
              </a14:hiddenEffects>
            </a:ext>
          </a:extLst>
        </p:spPr>
        <p:txBody>
          <a:bodyPr>
            <a:spAutoFit/>
          </a:bodyPr>
          <a:lstStyle/>
          <a:p>
            <a:pPr algn="l"/>
            <a:r>
              <a:rPr kumimoji="0" lang="zh-CN" altLang="en-US">
                <a:solidFill>
                  <a:schemeClr val="tx1"/>
                </a:solidFill>
                <a:ea typeface="楷体_GB2312" pitchFamily="49" charset="-122"/>
              </a:rPr>
              <a:t>割九龙司地方一区给英国</a:t>
            </a:r>
          </a:p>
        </p:txBody>
      </p:sp>
      <p:sp>
        <p:nvSpPr>
          <p:cNvPr id="235762" name="Text Box 242"/>
          <p:cNvSpPr txBox="1">
            <a:spLocks noChangeArrowheads="1"/>
          </p:cNvSpPr>
          <p:nvPr/>
        </p:nvSpPr>
        <p:spPr bwMode="auto">
          <a:xfrm>
            <a:off x="6011863" y="2241550"/>
            <a:ext cx="3062287" cy="822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lgn="ctr">
                <a:solidFill>
                  <a:srgbClr val="FF0000"/>
                </a:solidFill>
                <a:miter lim="800000"/>
                <a:headEnd/>
                <a:tailEnd/>
              </a14:hiddenLine>
            </a:ext>
            <a:ext uri="{AF507438-7753-43E0-B8FC-AC1667EBCBE1}">
              <a14:hiddenEffects xmlns:a14="http://schemas.microsoft.com/office/drawing/2010/main">
                <a:effectLst>
                  <a:outerShdw dist="419869" dir="208094" algn="ctr" rotWithShape="0">
                    <a:schemeClr val="bg2"/>
                  </a:outerShdw>
                </a:effectLst>
              </a14:hiddenEffects>
            </a:ext>
          </a:extLst>
        </p:spPr>
        <p:txBody>
          <a:bodyPr>
            <a:spAutoFit/>
          </a:bodyPr>
          <a:lstStyle/>
          <a:p>
            <a:pPr algn="l"/>
            <a:r>
              <a:rPr kumimoji="0" lang="zh-CN" altLang="en-US">
                <a:solidFill>
                  <a:schemeClr val="tx1"/>
                </a:solidFill>
                <a:latin typeface="楷体_GB2312" pitchFamily="49" charset="-122"/>
                <a:ea typeface="楷体_GB2312" pitchFamily="49" charset="-122"/>
              </a:rPr>
              <a:t>对英、法两国赔款各增至</a:t>
            </a:r>
            <a:r>
              <a:rPr kumimoji="0" lang="en-US" altLang="zh-CN">
                <a:solidFill>
                  <a:schemeClr val="tx1"/>
                </a:solidFill>
                <a:latin typeface="楷体_GB2312" pitchFamily="49" charset="-122"/>
                <a:ea typeface="楷体_GB2312" pitchFamily="49" charset="-122"/>
              </a:rPr>
              <a:t>800</a:t>
            </a:r>
            <a:r>
              <a:rPr kumimoji="0" lang="zh-CN" altLang="en-US">
                <a:solidFill>
                  <a:schemeClr val="tx1"/>
                </a:solidFill>
                <a:latin typeface="楷体_GB2312" pitchFamily="49" charset="-122"/>
                <a:ea typeface="楷体_GB2312" pitchFamily="49" charset="-122"/>
              </a:rPr>
              <a:t>万两白银</a:t>
            </a:r>
          </a:p>
        </p:txBody>
      </p:sp>
    </p:spTree>
    <p:extLst>
      <p:ext uri="{BB962C8B-B14F-4D97-AF65-F5344CB8AC3E}">
        <p14:creationId xmlns:p14="http://schemas.microsoft.com/office/powerpoint/2010/main" val="42853857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35629"/>
                                        </p:tgtEl>
                                        <p:attrNameLst>
                                          <p:attrName>style.visibility</p:attrName>
                                        </p:attrNameLst>
                                      </p:cBhvr>
                                      <p:to>
                                        <p:strVal val="visible"/>
                                      </p:to>
                                    </p:set>
                                    <p:animEffect transition="in" filter="checkerboard(across)">
                                      <p:cBhvr>
                                        <p:cTn id="7" dur="500"/>
                                        <p:tgtEl>
                                          <p:spTgt spid="235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1122" name="Group 2"/>
          <p:cNvGrpSpPr>
            <a:grpSpLocks/>
          </p:cNvGrpSpPr>
          <p:nvPr/>
        </p:nvGrpSpPr>
        <p:grpSpPr bwMode="auto">
          <a:xfrm>
            <a:off x="1943100" y="873125"/>
            <a:ext cx="5292725" cy="5683250"/>
            <a:chOff x="1224" y="550"/>
            <a:chExt cx="3311" cy="3580"/>
          </a:xfrm>
        </p:grpSpPr>
        <p:pic>
          <p:nvPicPr>
            <p:cNvPr id="261123" name="Picture 3" descr="t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4" y="550"/>
              <a:ext cx="3311" cy="3580"/>
            </a:xfrm>
            <a:prstGeom prst="rect">
              <a:avLst/>
            </a:prstGeom>
            <a:noFill/>
            <a:ln w="107950">
              <a:pattFill prst="horzBrick">
                <a:fgClr>
                  <a:schemeClr val="bg2"/>
                </a:fgClr>
                <a:bgClr>
                  <a:srgbClr val="336699"/>
                </a:bgClr>
              </a:patt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261124" name="Object 4"/>
            <p:cNvGraphicFramePr>
              <a:graphicFrameLocks noChangeAspect="1"/>
            </p:cNvGraphicFramePr>
            <p:nvPr/>
          </p:nvGraphicFramePr>
          <p:xfrm>
            <a:off x="2653" y="1071"/>
            <a:ext cx="409" cy="563"/>
          </p:xfrm>
          <a:graphic>
            <a:graphicData uri="http://schemas.openxmlformats.org/presentationml/2006/ole">
              <mc:AlternateContent xmlns:mc="http://schemas.openxmlformats.org/markup-compatibility/2006">
                <mc:Choice xmlns:v="urn:schemas-microsoft-com:vml" Requires="v">
                  <p:oleObj spid="_x0000_s4278" name="Image" r:id="rId4" imgW="1942857" imgH="3695238" progId="Photoshop.Image.7">
                    <p:embed/>
                  </p:oleObj>
                </mc:Choice>
                <mc:Fallback>
                  <p:oleObj name="Image" r:id="rId4" imgW="1942857" imgH="3695238" progId="Photoshop.Image.7">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3" y="1071"/>
                          <a:ext cx="409" cy="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61125" name="Picture 5" descr="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5" y="2614"/>
              <a:ext cx="429" cy="465"/>
            </a:xfrm>
            <a:prstGeom prst="rect">
              <a:avLst/>
            </a:prstGeom>
            <a:noFill/>
            <a:extLst>
              <a:ext uri="{909E8E84-426E-40DD-AFC4-6F175D3DCCD1}">
                <a14:hiddenFill xmlns:a14="http://schemas.microsoft.com/office/drawing/2010/main">
                  <a:solidFill>
                    <a:srgbClr val="FFFFFF"/>
                  </a:solidFill>
                </a14:hiddenFill>
              </a:ext>
            </a:extLst>
          </p:spPr>
        </p:pic>
        <p:pic>
          <p:nvPicPr>
            <p:cNvPr id="261126" name="Picture 6" descr="1 拷贝"/>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3" y="1638"/>
              <a:ext cx="402" cy="497"/>
            </a:xfrm>
            <a:prstGeom prst="rect">
              <a:avLst/>
            </a:prstGeom>
            <a:noFill/>
            <a:extLst>
              <a:ext uri="{909E8E84-426E-40DD-AFC4-6F175D3DCCD1}">
                <a14:hiddenFill xmlns:a14="http://schemas.microsoft.com/office/drawing/2010/main">
                  <a:solidFill>
                    <a:srgbClr val="FFFFFF"/>
                  </a:solidFill>
                </a14:hiddenFill>
              </a:ext>
            </a:extLst>
          </p:spPr>
        </p:pic>
        <p:pic>
          <p:nvPicPr>
            <p:cNvPr id="261127" name="Picture 7" descr="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38" y="822"/>
              <a:ext cx="725" cy="329"/>
            </a:xfrm>
            <a:prstGeom prst="rect">
              <a:avLst/>
            </a:prstGeom>
            <a:noFill/>
            <a:extLst>
              <a:ext uri="{909E8E84-426E-40DD-AFC4-6F175D3DCCD1}">
                <a14:hiddenFill xmlns:a14="http://schemas.microsoft.com/office/drawing/2010/main">
                  <a:solidFill>
                    <a:srgbClr val="FFFFFF"/>
                  </a:solidFill>
                </a14:hiddenFill>
              </a:ext>
            </a:extLst>
          </p:spPr>
        </p:pic>
        <p:pic>
          <p:nvPicPr>
            <p:cNvPr id="261128" name="Picture 8" descr="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38" y="1230"/>
              <a:ext cx="725" cy="329"/>
            </a:xfrm>
            <a:prstGeom prst="rect">
              <a:avLst/>
            </a:prstGeom>
            <a:noFill/>
            <a:extLst>
              <a:ext uri="{909E8E84-426E-40DD-AFC4-6F175D3DCCD1}">
                <a14:hiddenFill xmlns:a14="http://schemas.microsoft.com/office/drawing/2010/main">
                  <a:solidFill>
                    <a:srgbClr val="FFFFFF"/>
                  </a:solidFill>
                </a14:hiddenFill>
              </a:ext>
            </a:extLst>
          </p:spPr>
        </p:pic>
      </p:grpSp>
      <p:sp>
        <p:nvSpPr>
          <p:cNvPr id="261129" name="Text Box 9"/>
          <p:cNvSpPr txBox="1">
            <a:spLocks noChangeArrowheads="1"/>
          </p:cNvSpPr>
          <p:nvPr/>
        </p:nvSpPr>
        <p:spPr bwMode="auto">
          <a:xfrm>
            <a:off x="287338" y="800100"/>
            <a:ext cx="1252537"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r>
              <a:rPr kumimoji="0" lang="zh-CN" altLang="en-US" sz="2800">
                <a:solidFill>
                  <a:srgbClr val="A50021"/>
                </a:solidFill>
                <a:latin typeface="Arial" charset="0"/>
              </a:rPr>
              <a:t>两次鸦片战争后开放通商口岸示意图</a:t>
            </a:r>
          </a:p>
          <a:p>
            <a:endParaRPr kumimoji="0" lang="en-US" altLang="zh-CN" sz="2800">
              <a:solidFill>
                <a:srgbClr val="A50021"/>
              </a:solidFill>
              <a:latin typeface="Arial" charset="0"/>
            </a:endParaRPr>
          </a:p>
        </p:txBody>
      </p:sp>
      <p:grpSp>
        <p:nvGrpSpPr>
          <p:cNvPr id="261130" name="Group 10"/>
          <p:cNvGrpSpPr>
            <a:grpSpLocks/>
          </p:cNvGrpSpPr>
          <p:nvPr/>
        </p:nvGrpSpPr>
        <p:grpSpPr bwMode="auto">
          <a:xfrm>
            <a:off x="1979613" y="944563"/>
            <a:ext cx="5237162" cy="5589587"/>
            <a:chOff x="1247" y="595"/>
            <a:chExt cx="3299" cy="3521"/>
          </a:xfrm>
        </p:grpSpPr>
        <p:sp>
          <p:nvSpPr>
            <p:cNvPr id="261131" name="Oval 11"/>
            <p:cNvSpPr>
              <a:spLocks noChangeArrowheads="1"/>
            </p:cNvSpPr>
            <p:nvPr/>
          </p:nvSpPr>
          <p:spPr bwMode="auto">
            <a:xfrm>
              <a:off x="3628" y="1117"/>
              <a:ext cx="54"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32" name="Oval 12"/>
            <p:cNvSpPr>
              <a:spLocks noChangeArrowheads="1"/>
            </p:cNvSpPr>
            <p:nvPr/>
          </p:nvSpPr>
          <p:spPr bwMode="auto">
            <a:xfrm>
              <a:off x="3742" y="663"/>
              <a:ext cx="54"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endParaRPr kumimoji="0" lang="zh-CN" altLang="zh-CN" sz="1800" b="0">
                <a:solidFill>
                  <a:schemeClr val="tx1"/>
                </a:solidFill>
                <a:effectLst>
                  <a:outerShdw blurRad="38100" dist="38100" dir="2700000" algn="tl">
                    <a:srgbClr val="FFFFFF"/>
                  </a:outerShdw>
                </a:effectLst>
                <a:latin typeface="Arial" charset="0"/>
                <a:ea typeface="宋体" charset="-122"/>
              </a:endParaRPr>
            </a:p>
          </p:txBody>
        </p:sp>
        <p:sp>
          <p:nvSpPr>
            <p:cNvPr id="261133" name="Oval 13"/>
            <p:cNvSpPr>
              <a:spLocks noChangeArrowheads="1"/>
            </p:cNvSpPr>
            <p:nvPr/>
          </p:nvSpPr>
          <p:spPr bwMode="auto">
            <a:xfrm>
              <a:off x="3266" y="2001"/>
              <a:ext cx="54" cy="39"/>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34" name="Oval 14"/>
            <p:cNvSpPr>
              <a:spLocks noChangeArrowheads="1"/>
            </p:cNvSpPr>
            <p:nvPr/>
          </p:nvSpPr>
          <p:spPr bwMode="auto">
            <a:xfrm>
              <a:off x="3379" y="2031"/>
              <a:ext cx="54"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35" name="Oval 15"/>
            <p:cNvSpPr>
              <a:spLocks noChangeArrowheads="1"/>
            </p:cNvSpPr>
            <p:nvPr/>
          </p:nvSpPr>
          <p:spPr bwMode="auto">
            <a:xfrm>
              <a:off x="2282" y="2273"/>
              <a:ext cx="54"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36" name="Oval 16"/>
            <p:cNvSpPr>
              <a:spLocks noChangeArrowheads="1"/>
            </p:cNvSpPr>
            <p:nvPr/>
          </p:nvSpPr>
          <p:spPr bwMode="auto">
            <a:xfrm>
              <a:off x="2645" y="2432"/>
              <a:ext cx="54"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37" name="Oval 17"/>
            <p:cNvSpPr>
              <a:spLocks noChangeArrowheads="1"/>
            </p:cNvSpPr>
            <p:nvPr/>
          </p:nvSpPr>
          <p:spPr bwMode="auto">
            <a:xfrm>
              <a:off x="2757" y="3473"/>
              <a:ext cx="55" cy="39"/>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38" name="Oval 18"/>
            <p:cNvSpPr>
              <a:spLocks noChangeArrowheads="1"/>
            </p:cNvSpPr>
            <p:nvPr/>
          </p:nvSpPr>
          <p:spPr bwMode="auto">
            <a:xfrm>
              <a:off x="3628" y="3521"/>
              <a:ext cx="55"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39" name="Oval 19"/>
            <p:cNvSpPr>
              <a:spLocks noChangeArrowheads="1"/>
            </p:cNvSpPr>
            <p:nvPr/>
          </p:nvSpPr>
          <p:spPr bwMode="auto">
            <a:xfrm>
              <a:off x="3892" y="3188"/>
              <a:ext cx="54"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40" name="Oval 20"/>
            <p:cNvSpPr>
              <a:spLocks noChangeArrowheads="1"/>
            </p:cNvSpPr>
            <p:nvPr/>
          </p:nvSpPr>
          <p:spPr bwMode="auto">
            <a:xfrm>
              <a:off x="1247" y="4042"/>
              <a:ext cx="54" cy="39"/>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61141" name="Oval 21"/>
            <p:cNvSpPr>
              <a:spLocks noChangeArrowheads="1"/>
            </p:cNvSpPr>
            <p:nvPr/>
          </p:nvSpPr>
          <p:spPr bwMode="auto">
            <a:xfrm>
              <a:off x="2880" y="799"/>
              <a:ext cx="55" cy="38"/>
            </a:xfrm>
            <a:prstGeom prst="ellipse">
              <a:avLst/>
            </a:prstGeom>
            <a:solidFill>
              <a:srgbClr val="00FF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endParaRPr kumimoji="0" lang="zh-CN" altLang="zh-CN" sz="1800" b="0">
                <a:solidFill>
                  <a:schemeClr val="tx1"/>
                </a:solidFill>
                <a:effectLst>
                  <a:outerShdw blurRad="38100" dist="38100" dir="2700000" algn="tl">
                    <a:srgbClr val="FFFFFF"/>
                  </a:outerShdw>
                </a:effectLst>
                <a:latin typeface="Arial" charset="0"/>
                <a:ea typeface="宋体" charset="-122"/>
              </a:endParaRPr>
            </a:p>
          </p:txBody>
        </p:sp>
        <p:pic>
          <p:nvPicPr>
            <p:cNvPr id="261142" name="Picture 22" descr="营口"/>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0" y="595"/>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43" name="Picture 23" descr="天津"/>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48" y="618"/>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44" name="Picture 24" descr="烟台"/>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96" y="981"/>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45" name="Picture 25" descr="南京"/>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67" y="1684"/>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46" name="Picture 26" descr="镇江"/>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084" y="2092"/>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47" name="Picture 27" descr="汉口"/>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336" y="1979"/>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48" name="Picture 28" descr="九江"/>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721" y="2409"/>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49" name="Picture 29" descr="汕头"/>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313" y="3135"/>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50" name="Picture 30" descr="琼州"/>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338" y="3816"/>
              <a:ext cx="6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51" name="Picture 31" descr="台南"/>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334" y="3589"/>
              <a:ext cx="1200" cy="300"/>
            </a:xfrm>
            <a:prstGeom prst="rect">
              <a:avLst/>
            </a:prstGeom>
            <a:noFill/>
            <a:extLst>
              <a:ext uri="{909E8E84-426E-40DD-AFC4-6F175D3DCCD1}">
                <a14:hiddenFill xmlns:a14="http://schemas.microsoft.com/office/drawing/2010/main">
                  <a:solidFill>
                    <a:srgbClr val="FFFFFF"/>
                  </a:solidFill>
                </a14:hiddenFill>
              </a:ext>
            </a:extLst>
          </p:spPr>
        </p:pic>
        <p:pic>
          <p:nvPicPr>
            <p:cNvPr id="261152" name="Picture 32" descr="淡水"/>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946" y="3090"/>
              <a:ext cx="600" cy="3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61154" name="Group 34"/>
          <p:cNvGrpSpPr>
            <a:grpSpLocks/>
          </p:cNvGrpSpPr>
          <p:nvPr/>
        </p:nvGrpSpPr>
        <p:grpSpPr bwMode="auto">
          <a:xfrm>
            <a:off x="3240088" y="3068638"/>
            <a:ext cx="3654425" cy="3009900"/>
            <a:chOff x="2041" y="1933"/>
            <a:chExt cx="2302" cy="1896"/>
          </a:xfrm>
        </p:grpSpPr>
        <p:sp>
          <p:nvSpPr>
            <p:cNvPr id="261155" name="Oval 35"/>
            <p:cNvSpPr>
              <a:spLocks noChangeArrowheads="1"/>
            </p:cNvSpPr>
            <p:nvPr/>
          </p:nvSpPr>
          <p:spPr bwMode="auto">
            <a:xfrm>
              <a:off x="3787" y="2428"/>
              <a:ext cx="54" cy="38"/>
            </a:xfrm>
            <a:prstGeom prst="ellipse">
              <a:avLst/>
            </a:prstGeom>
            <a:solidFill>
              <a:srgbClr val="FF00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endParaRPr kumimoji="0" lang="zh-CN" altLang="zh-CN" sz="1800" b="0">
                <a:solidFill>
                  <a:schemeClr val="tx1"/>
                </a:solidFill>
                <a:effectLst>
                  <a:outerShdw blurRad="38100" dist="38100" dir="2700000" algn="tl">
                    <a:srgbClr val="FFFFFF"/>
                  </a:outerShdw>
                </a:effectLst>
                <a:latin typeface="Arial" charset="0"/>
                <a:ea typeface="宋体" charset="-122"/>
              </a:endParaRPr>
            </a:p>
          </p:txBody>
        </p:sp>
        <p:sp>
          <p:nvSpPr>
            <p:cNvPr id="261156" name="Oval 36"/>
            <p:cNvSpPr>
              <a:spLocks noChangeArrowheads="1"/>
            </p:cNvSpPr>
            <p:nvPr/>
          </p:nvSpPr>
          <p:spPr bwMode="auto">
            <a:xfrm>
              <a:off x="3696" y="2076"/>
              <a:ext cx="27" cy="39"/>
            </a:xfrm>
            <a:prstGeom prst="ellipse">
              <a:avLst/>
            </a:prstGeom>
            <a:solidFill>
              <a:srgbClr val="FF00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endParaRPr kumimoji="0" lang="zh-CN" altLang="zh-CN" sz="1800" b="0">
                <a:solidFill>
                  <a:schemeClr val="tx1"/>
                </a:solidFill>
                <a:effectLst>
                  <a:outerShdw blurRad="38100" dist="38100" dir="2700000" algn="tl">
                    <a:srgbClr val="FFFFFF"/>
                  </a:outerShdw>
                </a:effectLst>
                <a:latin typeface="Arial" charset="0"/>
                <a:ea typeface="宋体" charset="-122"/>
              </a:endParaRPr>
            </a:p>
          </p:txBody>
        </p:sp>
        <p:sp>
          <p:nvSpPr>
            <p:cNvPr id="261157" name="Oval 37"/>
            <p:cNvSpPr>
              <a:spLocks noChangeArrowheads="1"/>
            </p:cNvSpPr>
            <p:nvPr/>
          </p:nvSpPr>
          <p:spPr bwMode="auto">
            <a:xfrm>
              <a:off x="3385" y="3009"/>
              <a:ext cx="54" cy="38"/>
            </a:xfrm>
            <a:prstGeom prst="ellipse">
              <a:avLst/>
            </a:prstGeom>
            <a:solidFill>
              <a:srgbClr val="FF00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endParaRPr kumimoji="0" lang="zh-CN" altLang="zh-CN" sz="1800" b="0">
                <a:solidFill>
                  <a:schemeClr val="tx1"/>
                </a:solidFill>
                <a:effectLst>
                  <a:outerShdw blurRad="38100" dist="38100" dir="2700000" algn="tl">
                    <a:srgbClr val="FFFFFF"/>
                  </a:outerShdw>
                </a:effectLst>
                <a:latin typeface="Arial" charset="0"/>
                <a:ea typeface="宋体" charset="-122"/>
              </a:endParaRPr>
            </a:p>
          </p:txBody>
        </p:sp>
        <p:sp>
          <p:nvSpPr>
            <p:cNvPr id="261158" name="Oval 38"/>
            <p:cNvSpPr>
              <a:spLocks noChangeArrowheads="1"/>
            </p:cNvSpPr>
            <p:nvPr/>
          </p:nvSpPr>
          <p:spPr bwMode="auto">
            <a:xfrm>
              <a:off x="3053" y="3271"/>
              <a:ext cx="54" cy="38"/>
            </a:xfrm>
            <a:prstGeom prst="ellipse">
              <a:avLst/>
            </a:prstGeom>
            <a:solidFill>
              <a:srgbClr val="FF00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endParaRPr kumimoji="0" lang="zh-CN" altLang="zh-CN" sz="1800" b="0">
                <a:solidFill>
                  <a:schemeClr val="tx1"/>
                </a:solidFill>
                <a:effectLst>
                  <a:outerShdw blurRad="38100" dist="38100" dir="2700000" algn="tl">
                    <a:srgbClr val="FFFFFF"/>
                  </a:outerShdw>
                </a:effectLst>
                <a:latin typeface="Arial" charset="0"/>
                <a:ea typeface="宋体" charset="-122"/>
              </a:endParaRPr>
            </a:p>
          </p:txBody>
        </p:sp>
        <p:sp>
          <p:nvSpPr>
            <p:cNvPr id="261159" name="Oval 39"/>
            <p:cNvSpPr>
              <a:spLocks noChangeArrowheads="1"/>
            </p:cNvSpPr>
            <p:nvPr/>
          </p:nvSpPr>
          <p:spPr bwMode="auto">
            <a:xfrm>
              <a:off x="2041" y="3475"/>
              <a:ext cx="54" cy="38"/>
            </a:xfrm>
            <a:prstGeom prst="ellipse">
              <a:avLst/>
            </a:prstGeom>
            <a:solidFill>
              <a:srgbClr val="FF0000"/>
            </a:solidFill>
            <a:ln w="63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endParaRPr kumimoji="0" lang="zh-CN" altLang="zh-CN" sz="1800" b="0">
                <a:solidFill>
                  <a:schemeClr val="tx1"/>
                </a:solidFill>
                <a:effectLst>
                  <a:outerShdw blurRad="38100" dist="38100" dir="2700000" algn="tl">
                    <a:srgbClr val="FFFFFF"/>
                  </a:outerShdw>
                </a:effectLst>
                <a:latin typeface="Arial" charset="0"/>
                <a:ea typeface="宋体" charset="-122"/>
              </a:endParaRPr>
            </a:p>
          </p:txBody>
        </p:sp>
        <p:pic>
          <p:nvPicPr>
            <p:cNvPr id="261160" name="Picture 40" descr="上海"/>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833" y="1933"/>
              <a:ext cx="420" cy="240"/>
            </a:xfrm>
            <a:prstGeom prst="rect">
              <a:avLst/>
            </a:prstGeom>
            <a:noFill/>
            <a:extLst>
              <a:ext uri="{909E8E84-426E-40DD-AFC4-6F175D3DCCD1}">
                <a14:hiddenFill xmlns:a14="http://schemas.microsoft.com/office/drawing/2010/main">
                  <a:solidFill>
                    <a:srgbClr val="FFFFFF"/>
                  </a:solidFill>
                </a14:hiddenFill>
              </a:ext>
            </a:extLst>
          </p:spPr>
        </p:pic>
        <p:pic>
          <p:nvPicPr>
            <p:cNvPr id="261161" name="Picture 41" descr="宁波"/>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923" y="2364"/>
              <a:ext cx="420" cy="240"/>
            </a:xfrm>
            <a:prstGeom prst="rect">
              <a:avLst/>
            </a:prstGeom>
            <a:noFill/>
            <a:extLst>
              <a:ext uri="{909E8E84-426E-40DD-AFC4-6F175D3DCCD1}">
                <a14:hiddenFill xmlns:a14="http://schemas.microsoft.com/office/drawing/2010/main">
                  <a:solidFill>
                    <a:srgbClr val="FFFFFF"/>
                  </a:solidFill>
                </a14:hiddenFill>
              </a:ext>
            </a:extLst>
          </p:spPr>
        </p:pic>
        <p:pic>
          <p:nvPicPr>
            <p:cNvPr id="261162" name="Picture 42" descr="福州"/>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515" y="2840"/>
              <a:ext cx="420" cy="240"/>
            </a:xfrm>
            <a:prstGeom prst="rect">
              <a:avLst/>
            </a:prstGeom>
            <a:noFill/>
            <a:extLst>
              <a:ext uri="{909E8E84-426E-40DD-AFC4-6F175D3DCCD1}">
                <a14:hiddenFill xmlns:a14="http://schemas.microsoft.com/office/drawing/2010/main">
                  <a:solidFill>
                    <a:srgbClr val="FFFFFF"/>
                  </a:solidFill>
                </a14:hiddenFill>
              </a:ext>
            </a:extLst>
          </p:spPr>
        </p:pic>
        <p:pic>
          <p:nvPicPr>
            <p:cNvPr id="261163" name="Picture 43" descr="厦门"/>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3016" y="3385"/>
              <a:ext cx="420" cy="240"/>
            </a:xfrm>
            <a:prstGeom prst="rect">
              <a:avLst/>
            </a:prstGeom>
            <a:noFill/>
            <a:extLst>
              <a:ext uri="{909E8E84-426E-40DD-AFC4-6F175D3DCCD1}">
                <a14:hiddenFill xmlns:a14="http://schemas.microsoft.com/office/drawing/2010/main">
                  <a:solidFill>
                    <a:srgbClr val="FFFFFF"/>
                  </a:solidFill>
                </a14:hiddenFill>
              </a:ext>
            </a:extLst>
          </p:spPr>
        </p:pic>
        <p:pic>
          <p:nvPicPr>
            <p:cNvPr id="261164" name="Picture 44" descr="广州"/>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041" y="3589"/>
              <a:ext cx="420" cy="24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1276902"/>
      </p:ext>
    </p:extLst>
  </p:cSld>
  <p:clrMapOvr>
    <a:masterClrMapping/>
  </p:clrMapOvr>
  <p:transition spd="slow">
    <p:pull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nodeType="clickEffect">
                                  <p:stCondLst>
                                    <p:cond delay="0"/>
                                  </p:stCondLst>
                                  <p:childTnLst>
                                    <p:set>
                                      <p:cBhvr>
                                        <p:cTn id="6" dur="1" fill="hold">
                                          <p:stCondLst>
                                            <p:cond delay="0"/>
                                          </p:stCondLst>
                                        </p:cTn>
                                        <p:tgtEl>
                                          <p:spTgt spid="261154"/>
                                        </p:tgtEl>
                                        <p:attrNameLst>
                                          <p:attrName>style.visibility</p:attrName>
                                        </p:attrNameLst>
                                      </p:cBhvr>
                                      <p:to>
                                        <p:strVal val="visible"/>
                                      </p:to>
                                    </p:set>
                                    <p:animEffect transition="in" filter="fade">
                                      <p:cBhvr>
                                        <p:cTn id="7" dur="770" decel="100000"/>
                                        <p:tgtEl>
                                          <p:spTgt spid="261154"/>
                                        </p:tgtEl>
                                      </p:cBhvr>
                                    </p:animEffect>
                                    <p:animScale>
                                      <p:cBhvr>
                                        <p:cTn id="8" dur="770" decel="100000"/>
                                        <p:tgtEl>
                                          <p:spTgt spid="261154"/>
                                        </p:tgtEl>
                                      </p:cBhvr>
                                      <p:from x="10000" y="10000"/>
                                      <p:to x="200000" y="450000"/>
                                    </p:animScale>
                                    <p:animScale>
                                      <p:cBhvr>
                                        <p:cTn id="9" dur="1230" accel="100000" fill="hold">
                                          <p:stCondLst>
                                            <p:cond delay="770"/>
                                          </p:stCondLst>
                                        </p:cTn>
                                        <p:tgtEl>
                                          <p:spTgt spid="261154"/>
                                        </p:tgtEl>
                                      </p:cBhvr>
                                      <p:from x="200000" y="450000"/>
                                      <p:to x="100000" y="100000"/>
                                    </p:animScale>
                                    <p:set>
                                      <p:cBhvr>
                                        <p:cTn id="10" dur="770" fill="hold"/>
                                        <p:tgtEl>
                                          <p:spTgt spid="261154"/>
                                        </p:tgtEl>
                                        <p:attrNameLst>
                                          <p:attrName>ppt_x</p:attrName>
                                        </p:attrNameLst>
                                      </p:cBhvr>
                                      <p:to>
                                        <p:strVal val="(0.5)"/>
                                      </p:to>
                                    </p:set>
                                    <p:anim from="(0.5)" to="(#ppt_x)" calcmode="lin" valueType="num">
                                      <p:cBhvr>
                                        <p:cTn id="11" dur="1230" accel="100000" fill="hold">
                                          <p:stCondLst>
                                            <p:cond delay="770"/>
                                          </p:stCondLst>
                                        </p:cTn>
                                        <p:tgtEl>
                                          <p:spTgt spid="261154"/>
                                        </p:tgtEl>
                                        <p:attrNameLst>
                                          <p:attrName>ppt_x</p:attrName>
                                        </p:attrNameLst>
                                      </p:cBhvr>
                                    </p:anim>
                                    <p:set>
                                      <p:cBhvr>
                                        <p:cTn id="12" dur="770" fill="hold"/>
                                        <p:tgtEl>
                                          <p:spTgt spid="261154"/>
                                        </p:tgtEl>
                                        <p:attrNameLst>
                                          <p:attrName>ppt_y</p:attrName>
                                        </p:attrNameLst>
                                      </p:cBhvr>
                                      <p:to>
                                        <p:strVal val="(#ppt_y+0.4)"/>
                                      </p:to>
                                    </p:set>
                                    <p:anim from="(#ppt_y+0.4)" to="(#ppt_y)" calcmode="lin" valueType="num">
                                      <p:cBhvr>
                                        <p:cTn id="13" dur="1230" accel="100000" fill="hold">
                                          <p:stCondLst>
                                            <p:cond delay="770"/>
                                          </p:stCondLst>
                                        </p:cTn>
                                        <p:tgtEl>
                                          <p:spTgt spid="261154"/>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3" presetClass="entr" presetSubtype="16" fill="hold" nodeType="clickEffect">
                                  <p:stCondLst>
                                    <p:cond delay="0"/>
                                  </p:stCondLst>
                                  <p:childTnLst>
                                    <p:set>
                                      <p:cBhvr>
                                        <p:cTn id="17" dur="1" fill="hold">
                                          <p:stCondLst>
                                            <p:cond delay="0"/>
                                          </p:stCondLst>
                                        </p:cTn>
                                        <p:tgtEl>
                                          <p:spTgt spid="261130"/>
                                        </p:tgtEl>
                                        <p:attrNameLst>
                                          <p:attrName>style.visibility</p:attrName>
                                        </p:attrNameLst>
                                      </p:cBhvr>
                                      <p:to>
                                        <p:strVal val="visible"/>
                                      </p:to>
                                    </p:set>
                                    <p:anim calcmode="lin" valueType="num">
                                      <p:cBhvr>
                                        <p:cTn id="18" dur="2000" fill="hold"/>
                                        <p:tgtEl>
                                          <p:spTgt spid="261130"/>
                                        </p:tgtEl>
                                        <p:attrNameLst>
                                          <p:attrName>ppt_w</p:attrName>
                                        </p:attrNameLst>
                                      </p:cBhvr>
                                      <p:tavLst>
                                        <p:tav tm="0">
                                          <p:val>
                                            <p:fltVal val="0"/>
                                          </p:val>
                                        </p:tav>
                                        <p:tav tm="100000">
                                          <p:val>
                                            <p:strVal val="#ppt_w"/>
                                          </p:val>
                                        </p:tav>
                                      </p:tavLst>
                                    </p:anim>
                                    <p:anim calcmode="lin" valueType="num">
                                      <p:cBhvr>
                                        <p:cTn id="19" dur="2000" fill="hold"/>
                                        <p:tgtEl>
                                          <p:spTgt spid="2611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42" name="Object 2"/>
          <p:cNvGraphicFramePr>
            <a:graphicFrameLocks noChangeAspect="1"/>
          </p:cNvGraphicFramePr>
          <p:nvPr/>
        </p:nvGraphicFramePr>
        <p:xfrm>
          <a:off x="0" y="76200"/>
          <a:ext cx="9067800" cy="4316413"/>
        </p:xfrm>
        <a:graphic>
          <a:graphicData uri="http://schemas.openxmlformats.org/presentationml/2006/ole">
            <mc:AlternateContent xmlns:mc="http://schemas.openxmlformats.org/markup-compatibility/2006">
              <mc:Choice xmlns:v="urn:schemas-microsoft-com:vml" Requires="v">
                <p:oleObj spid="_x0000_s5258" name="BMP 图象" r:id="rId3" imgW="2800759" imgH="1333333" progId="Paint.Picture">
                  <p:embed/>
                </p:oleObj>
              </mc:Choice>
              <mc:Fallback>
                <p:oleObj name="BMP 图象" r:id="rId3" imgW="2800759" imgH="1333333"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9067800" cy="431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843" name="Freeform 3" descr="宽上对角线"/>
          <p:cNvSpPr>
            <a:spLocks/>
          </p:cNvSpPr>
          <p:nvPr/>
        </p:nvSpPr>
        <p:spPr bwMode="auto">
          <a:xfrm>
            <a:off x="6000750" y="414338"/>
            <a:ext cx="2400300" cy="1589087"/>
          </a:xfrm>
          <a:custGeom>
            <a:avLst/>
            <a:gdLst>
              <a:gd name="T0" fmla="*/ 840 w 1512"/>
              <a:gd name="T1" fmla="*/ 231 h 1001"/>
              <a:gd name="T2" fmla="*/ 744 w 1512"/>
              <a:gd name="T3" fmla="*/ 51 h 1001"/>
              <a:gd name="T4" fmla="*/ 564 w 1512"/>
              <a:gd name="T5" fmla="*/ 99 h 1001"/>
              <a:gd name="T6" fmla="*/ 492 w 1512"/>
              <a:gd name="T7" fmla="*/ 123 h 1001"/>
              <a:gd name="T8" fmla="*/ 420 w 1512"/>
              <a:gd name="T9" fmla="*/ 171 h 1001"/>
              <a:gd name="T10" fmla="*/ 324 w 1512"/>
              <a:gd name="T11" fmla="*/ 195 h 1001"/>
              <a:gd name="T12" fmla="*/ 288 w 1512"/>
              <a:gd name="T13" fmla="*/ 231 h 1001"/>
              <a:gd name="T14" fmla="*/ 252 w 1512"/>
              <a:gd name="T15" fmla="*/ 243 h 1001"/>
              <a:gd name="T16" fmla="*/ 204 w 1512"/>
              <a:gd name="T17" fmla="*/ 315 h 1001"/>
              <a:gd name="T18" fmla="*/ 132 w 1512"/>
              <a:gd name="T19" fmla="*/ 387 h 1001"/>
              <a:gd name="T20" fmla="*/ 60 w 1512"/>
              <a:gd name="T21" fmla="*/ 435 h 1001"/>
              <a:gd name="T22" fmla="*/ 48 w 1512"/>
              <a:gd name="T23" fmla="*/ 471 h 1001"/>
              <a:gd name="T24" fmla="*/ 0 w 1512"/>
              <a:gd name="T25" fmla="*/ 543 h 1001"/>
              <a:gd name="T26" fmla="*/ 84 w 1512"/>
              <a:gd name="T27" fmla="*/ 579 h 1001"/>
              <a:gd name="T28" fmla="*/ 96 w 1512"/>
              <a:gd name="T29" fmla="*/ 639 h 1001"/>
              <a:gd name="T30" fmla="*/ 156 w 1512"/>
              <a:gd name="T31" fmla="*/ 591 h 1001"/>
              <a:gd name="T32" fmla="*/ 264 w 1512"/>
              <a:gd name="T33" fmla="*/ 519 h 1001"/>
              <a:gd name="T34" fmla="*/ 336 w 1512"/>
              <a:gd name="T35" fmla="*/ 495 h 1001"/>
              <a:gd name="T36" fmla="*/ 432 w 1512"/>
              <a:gd name="T37" fmla="*/ 507 h 1001"/>
              <a:gd name="T38" fmla="*/ 504 w 1512"/>
              <a:gd name="T39" fmla="*/ 531 h 1001"/>
              <a:gd name="T40" fmla="*/ 600 w 1512"/>
              <a:gd name="T41" fmla="*/ 627 h 1001"/>
              <a:gd name="T42" fmla="*/ 612 w 1512"/>
              <a:gd name="T43" fmla="*/ 663 h 1001"/>
              <a:gd name="T44" fmla="*/ 660 w 1512"/>
              <a:gd name="T45" fmla="*/ 735 h 1001"/>
              <a:gd name="T46" fmla="*/ 696 w 1512"/>
              <a:gd name="T47" fmla="*/ 807 h 1001"/>
              <a:gd name="T48" fmla="*/ 768 w 1512"/>
              <a:gd name="T49" fmla="*/ 843 h 1001"/>
              <a:gd name="T50" fmla="*/ 936 w 1512"/>
              <a:gd name="T51" fmla="*/ 927 h 1001"/>
              <a:gd name="T52" fmla="*/ 1092 w 1512"/>
              <a:gd name="T53" fmla="*/ 915 h 1001"/>
              <a:gd name="T54" fmla="*/ 1164 w 1512"/>
              <a:gd name="T55" fmla="*/ 867 h 1001"/>
              <a:gd name="T56" fmla="*/ 1260 w 1512"/>
              <a:gd name="T57" fmla="*/ 843 h 1001"/>
              <a:gd name="T58" fmla="*/ 1296 w 1512"/>
              <a:gd name="T59" fmla="*/ 819 h 1001"/>
              <a:gd name="T60" fmla="*/ 1332 w 1512"/>
              <a:gd name="T61" fmla="*/ 687 h 1001"/>
              <a:gd name="T62" fmla="*/ 1380 w 1512"/>
              <a:gd name="T63" fmla="*/ 459 h 1001"/>
              <a:gd name="T64" fmla="*/ 1416 w 1512"/>
              <a:gd name="T65" fmla="*/ 447 h 1001"/>
              <a:gd name="T66" fmla="*/ 1476 w 1512"/>
              <a:gd name="T67" fmla="*/ 339 h 1001"/>
              <a:gd name="T68" fmla="*/ 1452 w 1512"/>
              <a:gd name="T69" fmla="*/ 171 h 1001"/>
              <a:gd name="T70" fmla="*/ 1488 w 1512"/>
              <a:gd name="T71" fmla="*/ 75 h 1001"/>
              <a:gd name="T72" fmla="*/ 1512 w 1512"/>
              <a:gd name="T73" fmla="*/ 99 h 1001"/>
              <a:gd name="T74" fmla="*/ 1404 w 1512"/>
              <a:gd name="T75" fmla="*/ 27 h 1001"/>
              <a:gd name="T76" fmla="*/ 1332 w 1512"/>
              <a:gd name="T77" fmla="*/ 3 h 1001"/>
              <a:gd name="T78" fmla="*/ 1284 w 1512"/>
              <a:gd name="T79" fmla="*/ 15 h 1001"/>
              <a:gd name="T80" fmla="*/ 1236 w 1512"/>
              <a:gd name="T81" fmla="*/ 111 h 1001"/>
              <a:gd name="T82" fmla="*/ 1224 w 1512"/>
              <a:gd name="T83" fmla="*/ 147 h 1001"/>
              <a:gd name="T84" fmla="*/ 1164 w 1512"/>
              <a:gd name="T85" fmla="*/ 99 h 1001"/>
              <a:gd name="T86" fmla="*/ 1128 w 1512"/>
              <a:gd name="T87" fmla="*/ 75 h 1001"/>
              <a:gd name="T88" fmla="*/ 1080 w 1512"/>
              <a:gd name="T89" fmla="*/ 171 h 1001"/>
              <a:gd name="T90" fmla="*/ 1032 w 1512"/>
              <a:gd name="T91" fmla="*/ 243 h 1001"/>
              <a:gd name="T92" fmla="*/ 960 w 1512"/>
              <a:gd name="T93" fmla="*/ 291 h 1001"/>
              <a:gd name="T94" fmla="*/ 924 w 1512"/>
              <a:gd name="T95" fmla="*/ 315 h 1001"/>
              <a:gd name="T96" fmla="*/ 840 w 1512"/>
              <a:gd name="T97" fmla="*/ 231 h 1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2" h="1001">
                <a:moveTo>
                  <a:pt x="840" y="231"/>
                </a:moveTo>
                <a:cubicBezTo>
                  <a:pt x="828" y="121"/>
                  <a:pt x="849" y="86"/>
                  <a:pt x="744" y="51"/>
                </a:cubicBezTo>
                <a:cubicBezTo>
                  <a:pt x="681" y="62"/>
                  <a:pt x="625" y="79"/>
                  <a:pt x="564" y="99"/>
                </a:cubicBezTo>
                <a:cubicBezTo>
                  <a:pt x="540" y="107"/>
                  <a:pt x="513" y="109"/>
                  <a:pt x="492" y="123"/>
                </a:cubicBezTo>
                <a:cubicBezTo>
                  <a:pt x="468" y="139"/>
                  <a:pt x="448" y="165"/>
                  <a:pt x="420" y="171"/>
                </a:cubicBezTo>
                <a:cubicBezTo>
                  <a:pt x="348" y="185"/>
                  <a:pt x="379" y="177"/>
                  <a:pt x="324" y="195"/>
                </a:cubicBezTo>
                <a:cubicBezTo>
                  <a:pt x="312" y="207"/>
                  <a:pt x="302" y="222"/>
                  <a:pt x="288" y="231"/>
                </a:cubicBezTo>
                <a:cubicBezTo>
                  <a:pt x="277" y="238"/>
                  <a:pt x="261" y="234"/>
                  <a:pt x="252" y="243"/>
                </a:cubicBezTo>
                <a:cubicBezTo>
                  <a:pt x="232" y="263"/>
                  <a:pt x="220" y="291"/>
                  <a:pt x="204" y="315"/>
                </a:cubicBezTo>
                <a:cubicBezTo>
                  <a:pt x="185" y="343"/>
                  <a:pt x="156" y="363"/>
                  <a:pt x="132" y="387"/>
                </a:cubicBezTo>
                <a:cubicBezTo>
                  <a:pt x="112" y="407"/>
                  <a:pt x="60" y="435"/>
                  <a:pt x="60" y="435"/>
                </a:cubicBezTo>
                <a:cubicBezTo>
                  <a:pt x="56" y="447"/>
                  <a:pt x="54" y="460"/>
                  <a:pt x="48" y="471"/>
                </a:cubicBezTo>
                <a:cubicBezTo>
                  <a:pt x="34" y="496"/>
                  <a:pt x="0" y="543"/>
                  <a:pt x="0" y="543"/>
                </a:cubicBezTo>
                <a:cubicBezTo>
                  <a:pt x="19" y="600"/>
                  <a:pt x="29" y="597"/>
                  <a:pt x="84" y="579"/>
                </a:cubicBezTo>
                <a:cubicBezTo>
                  <a:pt x="56" y="663"/>
                  <a:pt x="36" y="659"/>
                  <a:pt x="96" y="639"/>
                </a:cubicBezTo>
                <a:cubicBezTo>
                  <a:pt x="140" y="572"/>
                  <a:pt x="95" y="625"/>
                  <a:pt x="156" y="591"/>
                </a:cubicBezTo>
                <a:cubicBezTo>
                  <a:pt x="194" y="570"/>
                  <a:pt x="223" y="533"/>
                  <a:pt x="264" y="519"/>
                </a:cubicBezTo>
                <a:cubicBezTo>
                  <a:pt x="288" y="511"/>
                  <a:pt x="336" y="495"/>
                  <a:pt x="336" y="495"/>
                </a:cubicBezTo>
                <a:cubicBezTo>
                  <a:pt x="368" y="499"/>
                  <a:pt x="400" y="500"/>
                  <a:pt x="432" y="507"/>
                </a:cubicBezTo>
                <a:cubicBezTo>
                  <a:pt x="457" y="512"/>
                  <a:pt x="504" y="531"/>
                  <a:pt x="504" y="531"/>
                </a:cubicBezTo>
                <a:cubicBezTo>
                  <a:pt x="537" y="564"/>
                  <a:pt x="579" y="585"/>
                  <a:pt x="600" y="627"/>
                </a:cubicBezTo>
                <a:cubicBezTo>
                  <a:pt x="606" y="638"/>
                  <a:pt x="606" y="652"/>
                  <a:pt x="612" y="663"/>
                </a:cubicBezTo>
                <a:cubicBezTo>
                  <a:pt x="626" y="688"/>
                  <a:pt x="644" y="711"/>
                  <a:pt x="660" y="735"/>
                </a:cubicBezTo>
                <a:cubicBezTo>
                  <a:pt x="699" y="794"/>
                  <a:pt x="639" y="750"/>
                  <a:pt x="696" y="807"/>
                </a:cubicBezTo>
                <a:cubicBezTo>
                  <a:pt x="719" y="830"/>
                  <a:pt x="739" y="833"/>
                  <a:pt x="768" y="843"/>
                </a:cubicBezTo>
                <a:cubicBezTo>
                  <a:pt x="843" y="828"/>
                  <a:pt x="873" y="885"/>
                  <a:pt x="936" y="927"/>
                </a:cubicBezTo>
                <a:cubicBezTo>
                  <a:pt x="961" y="1001"/>
                  <a:pt x="1028" y="951"/>
                  <a:pt x="1092" y="915"/>
                </a:cubicBezTo>
                <a:cubicBezTo>
                  <a:pt x="1117" y="901"/>
                  <a:pt x="1164" y="867"/>
                  <a:pt x="1164" y="867"/>
                </a:cubicBezTo>
                <a:cubicBezTo>
                  <a:pt x="1212" y="795"/>
                  <a:pt x="1157" y="854"/>
                  <a:pt x="1260" y="843"/>
                </a:cubicBezTo>
                <a:cubicBezTo>
                  <a:pt x="1274" y="841"/>
                  <a:pt x="1284" y="827"/>
                  <a:pt x="1296" y="819"/>
                </a:cubicBezTo>
                <a:cubicBezTo>
                  <a:pt x="1311" y="775"/>
                  <a:pt x="1317" y="731"/>
                  <a:pt x="1332" y="687"/>
                </a:cubicBezTo>
                <a:cubicBezTo>
                  <a:pt x="1341" y="599"/>
                  <a:pt x="1353" y="540"/>
                  <a:pt x="1380" y="459"/>
                </a:cubicBezTo>
                <a:cubicBezTo>
                  <a:pt x="1384" y="447"/>
                  <a:pt x="1404" y="451"/>
                  <a:pt x="1416" y="447"/>
                </a:cubicBezTo>
                <a:cubicBezTo>
                  <a:pt x="1431" y="386"/>
                  <a:pt x="1423" y="374"/>
                  <a:pt x="1476" y="339"/>
                </a:cubicBezTo>
                <a:cubicBezTo>
                  <a:pt x="1494" y="285"/>
                  <a:pt x="1470" y="225"/>
                  <a:pt x="1452" y="171"/>
                </a:cubicBezTo>
                <a:cubicBezTo>
                  <a:pt x="1454" y="163"/>
                  <a:pt x="1462" y="82"/>
                  <a:pt x="1488" y="75"/>
                </a:cubicBezTo>
                <a:cubicBezTo>
                  <a:pt x="1499" y="72"/>
                  <a:pt x="1504" y="91"/>
                  <a:pt x="1512" y="99"/>
                </a:cubicBezTo>
                <a:cubicBezTo>
                  <a:pt x="1476" y="75"/>
                  <a:pt x="1442" y="47"/>
                  <a:pt x="1404" y="27"/>
                </a:cubicBezTo>
                <a:cubicBezTo>
                  <a:pt x="1382" y="15"/>
                  <a:pt x="1332" y="3"/>
                  <a:pt x="1332" y="3"/>
                </a:cubicBezTo>
                <a:cubicBezTo>
                  <a:pt x="1316" y="7"/>
                  <a:pt x="1291" y="0"/>
                  <a:pt x="1284" y="15"/>
                </a:cubicBezTo>
                <a:cubicBezTo>
                  <a:pt x="1230" y="122"/>
                  <a:pt x="1320" y="139"/>
                  <a:pt x="1236" y="111"/>
                </a:cubicBezTo>
                <a:cubicBezTo>
                  <a:pt x="1232" y="123"/>
                  <a:pt x="1235" y="141"/>
                  <a:pt x="1224" y="147"/>
                </a:cubicBezTo>
                <a:cubicBezTo>
                  <a:pt x="1193" y="163"/>
                  <a:pt x="1174" y="109"/>
                  <a:pt x="1164" y="99"/>
                </a:cubicBezTo>
                <a:cubicBezTo>
                  <a:pt x="1154" y="89"/>
                  <a:pt x="1140" y="83"/>
                  <a:pt x="1128" y="75"/>
                </a:cubicBezTo>
                <a:cubicBezTo>
                  <a:pt x="1054" y="124"/>
                  <a:pt x="1124" y="65"/>
                  <a:pt x="1080" y="171"/>
                </a:cubicBezTo>
                <a:cubicBezTo>
                  <a:pt x="1069" y="198"/>
                  <a:pt x="1048" y="219"/>
                  <a:pt x="1032" y="243"/>
                </a:cubicBezTo>
                <a:cubicBezTo>
                  <a:pt x="1016" y="267"/>
                  <a:pt x="984" y="275"/>
                  <a:pt x="960" y="291"/>
                </a:cubicBezTo>
                <a:cubicBezTo>
                  <a:pt x="948" y="299"/>
                  <a:pt x="924" y="315"/>
                  <a:pt x="924" y="315"/>
                </a:cubicBezTo>
                <a:cubicBezTo>
                  <a:pt x="895" y="308"/>
                  <a:pt x="791" y="280"/>
                  <a:pt x="840" y="231"/>
                </a:cubicBezTo>
                <a:close/>
              </a:path>
            </a:pathLst>
          </a:custGeom>
          <a:pattFill prst="wdUpDiag">
            <a:fgClr>
              <a:srgbClr val="0000FF"/>
            </a:fgClr>
            <a:bgClr>
              <a:srgbClr val="FFFFFF"/>
            </a:bgClr>
          </a:pattFill>
          <a:ln w="9525">
            <a:solidFill>
              <a:schemeClr val="tx1"/>
            </a:solidFill>
            <a:round/>
            <a:headEnd/>
            <a:tailEnd/>
          </a:ln>
        </p:spPr>
        <p:txBody>
          <a:bodyPr wrap="none" anchor="ctr"/>
          <a:lstStyle/>
          <a:p>
            <a:endParaRPr lang="zh-CN" altLang="en-US"/>
          </a:p>
        </p:txBody>
      </p:sp>
      <p:sp>
        <p:nvSpPr>
          <p:cNvPr id="163844" name="Freeform 4"/>
          <p:cNvSpPr>
            <a:spLocks/>
          </p:cNvSpPr>
          <p:nvPr/>
        </p:nvSpPr>
        <p:spPr bwMode="auto">
          <a:xfrm>
            <a:off x="7696200" y="547688"/>
            <a:ext cx="865188" cy="2516187"/>
          </a:xfrm>
          <a:custGeom>
            <a:avLst/>
            <a:gdLst>
              <a:gd name="T0" fmla="*/ 420 w 545"/>
              <a:gd name="T1" fmla="*/ 3 h 1585"/>
              <a:gd name="T2" fmla="*/ 408 w 545"/>
              <a:gd name="T3" fmla="*/ 75 h 1585"/>
              <a:gd name="T4" fmla="*/ 312 w 545"/>
              <a:gd name="T5" fmla="*/ 375 h 1585"/>
              <a:gd name="T6" fmla="*/ 228 w 545"/>
              <a:gd name="T7" fmla="*/ 663 h 1585"/>
              <a:gd name="T8" fmla="*/ 180 w 545"/>
              <a:gd name="T9" fmla="*/ 795 h 1585"/>
              <a:gd name="T10" fmla="*/ 132 w 545"/>
              <a:gd name="T11" fmla="*/ 1203 h 1585"/>
              <a:gd name="T12" fmla="*/ 48 w 545"/>
              <a:gd name="T13" fmla="*/ 1287 h 1585"/>
              <a:gd name="T14" fmla="*/ 0 w 545"/>
              <a:gd name="T15" fmla="*/ 1527 h 1585"/>
              <a:gd name="T16" fmla="*/ 12 w 545"/>
              <a:gd name="T17" fmla="*/ 1563 h 1585"/>
              <a:gd name="T18" fmla="*/ 84 w 545"/>
              <a:gd name="T19" fmla="*/ 1515 h 1585"/>
              <a:gd name="T20" fmla="*/ 156 w 545"/>
              <a:gd name="T21" fmla="*/ 1491 h 1585"/>
              <a:gd name="T22" fmla="*/ 312 w 545"/>
              <a:gd name="T23" fmla="*/ 1503 h 1585"/>
              <a:gd name="T24" fmla="*/ 360 w 545"/>
              <a:gd name="T25" fmla="*/ 1431 h 1585"/>
              <a:gd name="T26" fmla="*/ 420 w 545"/>
              <a:gd name="T27" fmla="*/ 1287 h 1585"/>
              <a:gd name="T28" fmla="*/ 444 w 545"/>
              <a:gd name="T29" fmla="*/ 1191 h 1585"/>
              <a:gd name="T30" fmla="*/ 480 w 545"/>
              <a:gd name="T31" fmla="*/ 1119 h 1585"/>
              <a:gd name="T32" fmla="*/ 540 w 545"/>
              <a:gd name="T33" fmla="*/ 675 h 1585"/>
              <a:gd name="T34" fmla="*/ 492 w 545"/>
              <a:gd name="T35" fmla="*/ 375 h 1585"/>
              <a:gd name="T36" fmla="*/ 444 w 545"/>
              <a:gd name="T37" fmla="*/ 27 h 1585"/>
              <a:gd name="T38" fmla="*/ 420 w 545"/>
              <a:gd name="T39" fmla="*/ 87 h 1585"/>
              <a:gd name="T40" fmla="*/ 420 w 545"/>
              <a:gd name="T41" fmla="*/ 3 h 1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5" h="1585">
                <a:moveTo>
                  <a:pt x="420" y="3"/>
                </a:moveTo>
                <a:cubicBezTo>
                  <a:pt x="370" y="78"/>
                  <a:pt x="408" y="0"/>
                  <a:pt x="408" y="75"/>
                </a:cubicBezTo>
                <a:cubicBezTo>
                  <a:pt x="408" y="179"/>
                  <a:pt x="406" y="312"/>
                  <a:pt x="312" y="375"/>
                </a:cubicBezTo>
                <a:cubicBezTo>
                  <a:pt x="295" y="475"/>
                  <a:pt x="248" y="565"/>
                  <a:pt x="228" y="663"/>
                </a:cubicBezTo>
                <a:cubicBezTo>
                  <a:pt x="217" y="718"/>
                  <a:pt x="210" y="749"/>
                  <a:pt x="180" y="795"/>
                </a:cubicBezTo>
                <a:cubicBezTo>
                  <a:pt x="157" y="930"/>
                  <a:pt x="151" y="1067"/>
                  <a:pt x="132" y="1203"/>
                </a:cubicBezTo>
                <a:cubicBezTo>
                  <a:pt x="126" y="1242"/>
                  <a:pt x="48" y="1287"/>
                  <a:pt x="48" y="1287"/>
                </a:cubicBezTo>
                <a:cubicBezTo>
                  <a:pt x="21" y="1367"/>
                  <a:pt x="20" y="1445"/>
                  <a:pt x="0" y="1527"/>
                </a:cubicBezTo>
                <a:cubicBezTo>
                  <a:pt x="4" y="1539"/>
                  <a:pt x="0" y="1558"/>
                  <a:pt x="12" y="1563"/>
                </a:cubicBezTo>
                <a:cubicBezTo>
                  <a:pt x="67" y="1585"/>
                  <a:pt x="57" y="1532"/>
                  <a:pt x="84" y="1515"/>
                </a:cubicBezTo>
                <a:cubicBezTo>
                  <a:pt x="105" y="1502"/>
                  <a:pt x="156" y="1491"/>
                  <a:pt x="156" y="1491"/>
                </a:cubicBezTo>
                <a:cubicBezTo>
                  <a:pt x="255" y="1524"/>
                  <a:pt x="203" y="1519"/>
                  <a:pt x="312" y="1503"/>
                </a:cubicBezTo>
                <a:cubicBezTo>
                  <a:pt x="328" y="1479"/>
                  <a:pt x="351" y="1458"/>
                  <a:pt x="360" y="1431"/>
                </a:cubicBezTo>
                <a:cubicBezTo>
                  <a:pt x="379" y="1375"/>
                  <a:pt x="389" y="1334"/>
                  <a:pt x="420" y="1287"/>
                </a:cubicBezTo>
                <a:cubicBezTo>
                  <a:pt x="428" y="1255"/>
                  <a:pt x="426" y="1218"/>
                  <a:pt x="444" y="1191"/>
                </a:cubicBezTo>
                <a:cubicBezTo>
                  <a:pt x="475" y="1144"/>
                  <a:pt x="463" y="1169"/>
                  <a:pt x="480" y="1119"/>
                </a:cubicBezTo>
                <a:cubicBezTo>
                  <a:pt x="497" y="968"/>
                  <a:pt x="503" y="822"/>
                  <a:pt x="540" y="675"/>
                </a:cubicBezTo>
                <a:cubicBezTo>
                  <a:pt x="533" y="586"/>
                  <a:pt x="545" y="454"/>
                  <a:pt x="492" y="375"/>
                </a:cubicBezTo>
                <a:cubicBezTo>
                  <a:pt x="473" y="258"/>
                  <a:pt x="482" y="140"/>
                  <a:pt x="444" y="27"/>
                </a:cubicBezTo>
                <a:cubicBezTo>
                  <a:pt x="429" y="71"/>
                  <a:pt x="438" y="52"/>
                  <a:pt x="420" y="87"/>
                </a:cubicBezTo>
                <a:lnTo>
                  <a:pt x="420" y="3"/>
                </a:lnTo>
                <a:close/>
              </a:path>
            </a:pathLst>
          </a:custGeom>
          <a:solidFill>
            <a:srgbClr val="0000FF"/>
          </a:solidFill>
          <a:ln w="9525">
            <a:solidFill>
              <a:schemeClr val="tx1"/>
            </a:solidFill>
            <a:round/>
            <a:headEnd/>
            <a:tailEnd/>
          </a:ln>
        </p:spPr>
        <p:txBody>
          <a:bodyPr wrap="none" anchor="ctr"/>
          <a:lstStyle/>
          <a:p>
            <a:endParaRPr lang="zh-CN" altLang="en-US"/>
          </a:p>
        </p:txBody>
      </p:sp>
      <p:sp>
        <p:nvSpPr>
          <p:cNvPr id="163845" name="Freeform 5"/>
          <p:cNvSpPr>
            <a:spLocks/>
          </p:cNvSpPr>
          <p:nvPr/>
        </p:nvSpPr>
        <p:spPr bwMode="auto">
          <a:xfrm>
            <a:off x="8434388" y="228600"/>
            <a:ext cx="625475" cy="1504950"/>
          </a:xfrm>
          <a:custGeom>
            <a:avLst/>
            <a:gdLst>
              <a:gd name="T0" fmla="*/ 3 w 394"/>
              <a:gd name="T1" fmla="*/ 0 h 948"/>
              <a:gd name="T2" fmla="*/ 135 w 394"/>
              <a:gd name="T3" fmla="*/ 420 h 948"/>
              <a:gd name="T4" fmla="*/ 135 w 394"/>
              <a:gd name="T5" fmla="*/ 492 h 948"/>
              <a:gd name="T6" fmla="*/ 195 w 394"/>
              <a:gd name="T7" fmla="*/ 600 h 948"/>
              <a:gd name="T8" fmla="*/ 315 w 394"/>
              <a:gd name="T9" fmla="*/ 948 h 948"/>
              <a:gd name="T10" fmla="*/ 351 w 394"/>
              <a:gd name="T11" fmla="*/ 912 h 948"/>
              <a:gd name="T12" fmla="*/ 387 w 394"/>
              <a:gd name="T13" fmla="*/ 900 h 948"/>
              <a:gd name="T14" fmla="*/ 315 w 394"/>
              <a:gd name="T15" fmla="*/ 852 h 948"/>
              <a:gd name="T16" fmla="*/ 255 w 394"/>
              <a:gd name="T17" fmla="*/ 708 h 948"/>
              <a:gd name="T18" fmla="*/ 267 w 394"/>
              <a:gd name="T19" fmla="*/ 624 h 948"/>
              <a:gd name="T20" fmla="*/ 279 w 394"/>
              <a:gd name="T21" fmla="*/ 588 h 948"/>
              <a:gd name="T22" fmla="*/ 351 w 394"/>
              <a:gd name="T23" fmla="*/ 612 h 948"/>
              <a:gd name="T24" fmla="*/ 291 w 394"/>
              <a:gd name="T25" fmla="*/ 492 h 948"/>
              <a:gd name="T26" fmla="*/ 195 w 394"/>
              <a:gd name="T27" fmla="*/ 348 h 948"/>
              <a:gd name="T28" fmla="*/ 135 w 394"/>
              <a:gd name="T29" fmla="*/ 276 h 948"/>
              <a:gd name="T30" fmla="*/ 87 w 394"/>
              <a:gd name="T31" fmla="*/ 120 h 948"/>
              <a:gd name="T32" fmla="*/ 63 w 394"/>
              <a:gd name="T33" fmla="*/ 84 h 948"/>
              <a:gd name="T34" fmla="*/ 51 w 394"/>
              <a:gd name="T35" fmla="*/ 48 h 948"/>
              <a:gd name="T36" fmla="*/ 27 w 394"/>
              <a:gd name="T37" fmla="*/ 96 h 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4" h="948">
                <a:moveTo>
                  <a:pt x="3" y="0"/>
                </a:moveTo>
                <a:cubicBezTo>
                  <a:pt x="49" y="137"/>
                  <a:pt x="0" y="330"/>
                  <a:pt x="135" y="420"/>
                </a:cubicBezTo>
                <a:cubicBezTo>
                  <a:pt x="167" y="516"/>
                  <a:pt x="135" y="396"/>
                  <a:pt x="135" y="492"/>
                </a:cubicBezTo>
                <a:cubicBezTo>
                  <a:pt x="135" y="542"/>
                  <a:pt x="157" y="574"/>
                  <a:pt x="195" y="600"/>
                </a:cubicBezTo>
                <a:cubicBezTo>
                  <a:pt x="233" y="714"/>
                  <a:pt x="247" y="846"/>
                  <a:pt x="315" y="948"/>
                </a:cubicBezTo>
                <a:cubicBezTo>
                  <a:pt x="327" y="936"/>
                  <a:pt x="337" y="921"/>
                  <a:pt x="351" y="912"/>
                </a:cubicBezTo>
                <a:cubicBezTo>
                  <a:pt x="362" y="905"/>
                  <a:pt x="394" y="911"/>
                  <a:pt x="387" y="900"/>
                </a:cubicBezTo>
                <a:cubicBezTo>
                  <a:pt x="372" y="875"/>
                  <a:pt x="315" y="852"/>
                  <a:pt x="315" y="852"/>
                </a:cubicBezTo>
                <a:cubicBezTo>
                  <a:pt x="297" y="799"/>
                  <a:pt x="272" y="759"/>
                  <a:pt x="255" y="708"/>
                </a:cubicBezTo>
                <a:cubicBezTo>
                  <a:pt x="259" y="680"/>
                  <a:pt x="261" y="652"/>
                  <a:pt x="267" y="624"/>
                </a:cubicBezTo>
                <a:cubicBezTo>
                  <a:pt x="269" y="612"/>
                  <a:pt x="266" y="590"/>
                  <a:pt x="279" y="588"/>
                </a:cubicBezTo>
                <a:cubicBezTo>
                  <a:pt x="304" y="584"/>
                  <a:pt x="351" y="612"/>
                  <a:pt x="351" y="612"/>
                </a:cubicBezTo>
                <a:cubicBezTo>
                  <a:pt x="330" y="548"/>
                  <a:pt x="351" y="532"/>
                  <a:pt x="291" y="492"/>
                </a:cubicBezTo>
                <a:cubicBezTo>
                  <a:pt x="259" y="444"/>
                  <a:pt x="227" y="396"/>
                  <a:pt x="195" y="348"/>
                </a:cubicBezTo>
                <a:cubicBezTo>
                  <a:pt x="157" y="291"/>
                  <a:pt x="161" y="335"/>
                  <a:pt x="135" y="276"/>
                </a:cubicBezTo>
                <a:cubicBezTo>
                  <a:pt x="113" y="226"/>
                  <a:pt x="108" y="169"/>
                  <a:pt x="87" y="120"/>
                </a:cubicBezTo>
                <a:cubicBezTo>
                  <a:pt x="81" y="107"/>
                  <a:pt x="69" y="97"/>
                  <a:pt x="63" y="84"/>
                </a:cubicBezTo>
                <a:cubicBezTo>
                  <a:pt x="57" y="73"/>
                  <a:pt x="55" y="60"/>
                  <a:pt x="51" y="48"/>
                </a:cubicBezTo>
                <a:cubicBezTo>
                  <a:pt x="8" y="77"/>
                  <a:pt x="9" y="59"/>
                  <a:pt x="27" y="96"/>
                </a:cubicBezTo>
              </a:path>
            </a:pathLst>
          </a:custGeom>
          <a:solidFill>
            <a:srgbClr val="0000FF"/>
          </a:solidFill>
          <a:ln w="9525">
            <a:solidFill>
              <a:schemeClr val="tx1"/>
            </a:solidFill>
            <a:round/>
            <a:headEnd/>
            <a:tailEnd/>
          </a:ln>
        </p:spPr>
        <p:txBody>
          <a:bodyPr wrap="none" anchor="ctr"/>
          <a:lstStyle/>
          <a:p>
            <a:endParaRPr lang="zh-CN" altLang="en-US"/>
          </a:p>
        </p:txBody>
      </p:sp>
      <p:sp>
        <p:nvSpPr>
          <p:cNvPr id="163846" name="Freeform 6"/>
          <p:cNvSpPr>
            <a:spLocks/>
          </p:cNvSpPr>
          <p:nvPr/>
        </p:nvSpPr>
        <p:spPr bwMode="auto">
          <a:xfrm>
            <a:off x="179388" y="1184275"/>
            <a:ext cx="2697162" cy="1944688"/>
          </a:xfrm>
          <a:custGeom>
            <a:avLst/>
            <a:gdLst>
              <a:gd name="T0" fmla="*/ 1687 w 1699"/>
              <a:gd name="T1" fmla="*/ 142 h 1225"/>
              <a:gd name="T2" fmla="*/ 1639 w 1699"/>
              <a:gd name="T3" fmla="*/ 70 h 1225"/>
              <a:gd name="T4" fmla="*/ 1591 w 1699"/>
              <a:gd name="T5" fmla="*/ 10 h 1225"/>
              <a:gd name="T6" fmla="*/ 1363 w 1699"/>
              <a:gd name="T7" fmla="*/ 34 h 1225"/>
              <a:gd name="T8" fmla="*/ 1291 w 1699"/>
              <a:gd name="T9" fmla="*/ 58 h 1225"/>
              <a:gd name="T10" fmla="*/ 1255 w 1699"/>
              <a:gd name="T11" fmla="*/ 94 h 1225"/>
              <a:gd name="T12" fmla="*/ 1219 w 1699"/>
              <a:gd name="T13" fmla="*/ 106 h 1225"/>
              <a:gd name="T14" fmla="*/ 1159 w 1699"/>
              <a:gd name="T15" fmla="*/ 154 h 1225"/>
              <a:gd name="T16" fmla="*/ 1027 w 1699"/>
              <a:gd name="T17" fmla="*/ 454 h 1225"/>
              <a:gd name="T18" fmla="*/ 955 w 1699"/>
              <a:gd name="T19" fmla="*/ 478 h 1225"/>
              <a:gd name="T20" fmla="*/ 847 w 1699"/>
              <a:gd name="T21" fmla="*/ 538 h 1225"/>
              <a:gd name="T22" fmla="*/ 823 w 1699"/>
              <a:gd name="T23" fmla="*/ 574 h 1225"/>
              <a:gd name="T24" fmla="*/ 787 w 1699"/>
              <a:gd name="T25" fmla="*/ 586 h 1225"/>
              <a:gd name="T26" fmla="*/ 775 w 1699"/>
              <a:gd name="T27" fmla="*/ 622 h 1225"/>
              <a:gd name="T28" fmla="*/ 739 w 1699"/>
              <a:gd name="T29" fmla="*/ 646 h 1225"/>
              <a:gd name="T30" fmla="*/ 727 w 1699"/>
              <a:gd name="T31" fmla="*/ 682 h 1225"/>
              <a:gd name="T32" fmla="*/ 655 w 1699"/>
              <a:gd name="T33" fmla="*/ 658 h 1225"/>
              <a:gd name="T34" fmla="*/ 535 w 1699"/>
              <a:gd name="T35" fmla="*/ 610 h 1225"/>
              <a:gd name="T36" fmla="*/ 475 w 1699"/>
              <a:gd name="T37" fmla="*/ 622 h 1225"/>
              <a:gd name="T38" fmla="*/ 319 w 1699"/>
              <a:gd name="T39" fmla="*/ 646 h 1225"/>
              <a:gd name="T40" fmla="*/ 283 w 1699"/>
              <a:gd name="T41" fmla="*/ 670 h 1225"/>
              <a:gd name="T42" fmla="*/ 211 w 1699"/>
              <a:gd name="T43" fmla="*/ 694 h 1225"/>
              <a:gd name="T44" fmla="*/ 103 w 1699"/>
              <a:gd name="T45" fmla="*/ 742 h 1225"/>
              <a:gd name="T46" fmla="*/ 67 w 1699"/>
              <a:gd name="T47" fmla="*/ 754 h 1225"/>
              <a:gd name="T48" fmla="*/ 43 w 1699"/>
              <a:gd name="T49" fmla="*/ 934 h 1225"/>
              <a:gd name="T50" fmla="*/ 55 w 1699"/>
              <a:gd name="T51" fmla="*/ 970 h 1225"/>
              <a:gd name="T52" fmla="*/ 139 w 1699"/>
              <a:gd name="T53" fmla="*/ 994 h 1225"/>
              <a:gd name="T54" fmla="*/ 103 w 1699"/>
              <a:gd name="T55" fmla="*/ 1186 h 1225"/>
              <a:gd name="T56" fmla="*/ 403 w 1699"/>
              <a:gd name="T57" fmla="*/ 1150 h 1225"/>
              <a:gd name="T58" fmla="*/ 559 w 1699"/>
              <a:gd name="T59" fmla="*/ 1102 h 1225"/>
              <a:gd name="T60" fmla="*/ 643 w 1699"/>
              <a:gd name="T61" fmla="*/ 1126 h 1225"/>
              <a:gd name="T62" fmla="*/ 655 w 1699"/>
              <a:gd name="T63" fmla="*/ 1090 h 1225"/>
              <a:gd name="T64" fmla="*/ 763 w 1699"/>
              <a:gd name="T65" fmla="*/ 1066 h 1225"/>
              <a:gd name="T66" fmla="*/ 811 w 1699"/>
              <a:gd name="T67" fmla="*/ 958 h 1225"/>
              <a:gd name="T68" fmla="*/ 763 w 1699"/>
              <a:gd name="T69" fmla="*/ 850 h 1225"/>
              <a:gd name="T70" fmla="*/ 775 w 1699"/>
              <a:gd name="T71" fmla="*/ 802 h 1225"/>
              <a:gd name="T72" fmla="*/ 931 w 1699"/>
              <a:gd name="T73" fmla="*/ 742 h 1225"/>
              <a:gd name="T74" fmla="*/ 967 w 1699"/>
              <a:gd name="T75" fmla="*/ 742 h 1225"/>
              <a:gd name="T76" fmla="*/ 967 w 1699"/>
              <a:gd name="T77" fmla="*/ 670 h 1225"/>
              <a:gd name="T78" fmla="*/ 1015 w 1699"/>
              <a:gd name="T79" fmla="*/ 682 h 1225"/>
              <a:gd name="T80" fmla="*/ 1051 w 1699"/>
              <a:gd name="T81" fmla="*/ 694 h 1225"/>
              <a:gd name="T82" fmla="*/ 1087 w 1699"/>
              <a:gd name="T83" fmla="*/ 670 h 1225"/>
              <a:gd name="T84" fmla="*/ 1279 w 1699"/>
              <a:gd name="T85" fmla="*/ 610 h 1225"/>
              <a:gd name="T86" fmla="*/ 1303 w 1699"/>
              <a:gd name="T87" fmla="*/ 502 h 1225"/>
              <a:gd name="T88" fmla="*/ 1315 w 1699"/>
              <a:gd name="T89" fmla="*/ 466 h 1225"/>
              <a:gd name="T90" fmla="*/ 1351 w 1699"/>
              <a:gd name="T91" fmla="*/ 442 h 1225"/>
              <a:gd name="T92" fmla="*/ 1375 w 1699"/>
              <a:gd name="T93" fmla="*/ 370 h 1225"/>
              <a:gd name="T94" fmla="*/ 1423 w 1699"/>
              <a:gd name="T95" fmla="*/ 382 h 1225"/>
              <a:gd name="T96" fmla="*/ 1483 w 1699"/>
              <a:gd name="T97" fmla="*/ 406 h 1225"/>
              <a:gd name="T98" fmla="*/ 1519 w 1699"/>
              <a:gd name="T99" fmla="*/ 418 h 1225"/>
              <a:gd name="T100" fmla="*/ 1567 w 1699"/>
              <a:gd name="T101" fmla="*/ 370 h 1225"/>
              <a:gd name="T102" fmla="*/ 1603 w 1699"/>
              <a:gd name="T103" fmla="*/ 358 h 1225"/>
              <a:gd name="T104" fmla="*/ 1579 w 1699"/>
              <a:gd name="T105" fmla="*/ 322 h 1225"/>
              <a:gd name="T106" fmla="*/ 1543 w 1699"/>
              <a:gd name="T107" fmla="*/ 298 h 1225"/>
              <a:gd name="T108" fmla="*/ 1603 w 1699"/>
              <a:gd name="T109" fmla="*/ 214 h 1225"/>
              <a:gd name="T110" fmla="*/ 1675 w 1699"/>
              <a:gd name="T111" fmla="*/ 118 h 1225"/>
              <a:gd name="T112" fmla="*/ 1687 w 1699"/>
              <a:gd name="T113" fmla="*/ 142 h 1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99" h="1225">
                <a:moveTo>
                  <a:pt x="1687" y="142"/>
                </a:moveTo>
                <a:cubicBezTo>
                  <a:pt x="1658" y="56"/>
                  <a:pt x="1699" y="160"/>
                  <a:pt x="1639" y="70"/>
                </a:cubicBezTo>
                <a:cubicBezTo>
                  <a:pt x="1593" y="0"/>
                  <a:pt x="1672" y="64"/>
                  <a:pt x="1591" y="10"/>
                </a:cubicBezTo>
                <a:cubicBezTo>
                  <a:pt x="1515" y="19"/>
                  <a:pt x="1438" y="21"/>
                  <a:pt x="1363" y="34"/>
                </a:cubicBezTo>
                <a:cubicBezTo>
                  <a:pt x="1338" y="38"/>
                  <a:pt x="1291" y="58"/>
                  <a:pt x="1291" y="58"/>
                </a:cubicBezTo>
                <a:cubicBezTo>
                  <a:pt x="1279" y="70"/>
                  <a:pt x="1269" y="85"/>
                  <a:pt x="1255" y="94"/>
                </a:cubicBezTo>
                <a:cubicBezTo>
                  <a:pt x="1244" y="101"/>
                  <a:pt x="1229" y="98"/>
                  <a:pt x="1219" y="106"/>
                </a:cubicBezTo>
                <a:cubicBezTo>
                  <a:pt x="1141" y="168"/>
                  <a:pt x="1249" y="124"/>
                  <a:pt x="1159" y="154"/>
                </a:cubicBezTo>
                <a:cubicBezTo>
                  <a:pt x="1146" y="244"/>
                  <a:pt x="1121" y="402"/>
                  <a:pt x="1027" y="454"/>
                </a:cubicBezTo>
                <a:cubicBezTo>
                  <a:pt x="1005" y="466"/>
                  <a:pt x="976" y="464"/>
                  <a:pt x="955" y="478"/>
                </a:cubicBezTo>
                <a:cubicBezTo>
                  <a:pt x="919" y="502"/>
                  <a:pt x="883" y="514"/>
                  <a:pt x="847" y="538"/>
                </a:cubicBezTo>
                <a:cubicBezTo>
                  <a:pt x="839" y="550"/>
                  <a:pt x="834" y="565"/>
                  <a:pt x="823" y="574"/>
                </a:cubicBezTo>
                <a:cubicBezTo>
                  <a:pt x="813" y="582"/>
                  <a:pt x="796" y="577"/>
                  <a:pt x="787" y="586"/>
                </a:cubicBezTo>
                <a:cubicBezTo>
                  <a:pt x="778" y="595"/>
                  <a:pt x="783" y="612"/>
                  <a:pt x="775" y="622"/>
                </a:cubicBezTo>
                <a:cubicBezTo>
                  <a:pt x="766" y="633"/>
                  <a:pt x="751" y="638"/>
                  <a:pt x="739" y="646"/>
                </a:cubicBezTo>
                <a:cubicBezTo>
                  <a:pt x="735" y="658"/>
                  <a:pt x="738" y="676"/>
                  <a:pt x="727" y="682"/>
                </a:cubicBezTo>
                <a:cubicBezTo>
                  <a:pt x="708" y="686"/>
                  <a:pt x="687" y="670"/>
                  <a:pt x="655" y="658"/>
                </a:cubicBezTo>
                <a:cubicBezTo>
                  <a:pt x="623" y="646"/>
                  <a:pt x="565" y="616"/>
                  <a:pt x="535" y="610"/>
                </a:cubicBezTo>
                <a:cubicBezTo>
                  <a:pt x="512" y="600"/>
                  <a:pt x="475" y="622"/>
                  <a:pt x="475" y="622"/>
                </a:cubicBezTo>
                <a:cubicBezTo>
                  <a:pt x="441" y="625"/>
                  <a:pt x="362" y="624"/>
                  <a:pt x="319" y="646"/>
                </a:cubicBezTo>
                <a:cubicBezTo>
                  <a:pt x="306" y="652"/>
                  <a:pt x="296" y="664"/>
                  <a:pt x="283" y="670"/>
                </a:cubicBezTo>
                <a:cubicBezTo>
                  <a:pt x="260" y="680"/>
                  <a:pt x="232" y="680"/>
                  <a:pt x="211" y="694"/>
                </a:cubicBezTo>
                <a:cubicBezTo>
                  <a:pt x="154" y="732"/>
                  <a:pt x="189" y="713"/>
                  <a:pt x="103" y="742"/>
                </a:cubicBezTo>
                <a:cubicBezTo>
                  <a:pt x="91" y="746"/>
                  <a:pt x="67" y="754"/>
                  <a:pt x="67" y="754"/>
                </a:cubicBezTo>
                <a:cubicBezTo>
                  <a:pt x="0" y="821"/>
                  <a:pt x="21" y="846"/>
                  <a:pt x="43" y="934"/>
                </a:cubicBezTo>
                <a:cubicBezTo>
                  <a:pt x="46" y="946"/>
                  <a:pt x="45" y="962"/>
                  <a:pt x="55" y="970"/>
                </a:cubicBezTo>
                <a:cubicBezTo>
                  <a:pt x="78" y="988"/>
                  <a:pt x="111" y="985"/>
                  <a:pt x="139" y="994"/>
                </a:cubicBezTo>
                <a:cubicBezTo>
                  <a:pt x="185" y="1063"/>
                  <a:pt x="168" y="1143"/>
                  <a:pt x="103" y="1186"/>
                </a:cubicBezTo>
                <a:cubicBezTo>
                  <a:pt x="228" y="1207"/>
                  <a:pt x="291" y="1225"/>
                  <a:pt x="403" y="1150"/>
                </a:cubicBezTo>
                <a:cubicBezTo>
                  <a:pt x="452" y="1077"/>
                  <a:pt x="464" y="1090"/>
                  <a:pt x="559" y="1102"/>
                </a:cubicBezTo>
                <a:cubicBezTo>
                  <a:pt x="583" y="1138"/>
                  <a:pt x="585" y="1165"/>
                  <a:pt x="643" y="1126"/>
                </a:cubicBezTo>
                <a:cubicBezTo>
                  <a:pt x="654" y="1119"/>
                  <a:pt x="646" y="1099"/>
                  <a:pt x="655" y="1090"/>
                </a:cubicBezTo>
                <a:cubicBezTo>
                  <a:pt x="681" y="1064"/>
                  <a:pt x="727" y="1072"/>
                  <a:pt x="763" y="1066"/>
                </a:cubicBezTo>
                <a:cubicBezTo>
                  <a:pt x="776" y="1027"/>
                  <a:pt x="798" y="997"/>
                  <a:pt x="811" y="958"/>
                </a:cubicBezTo>
                <a:cubicBezTo>
                  <a:pt x="798" y="919"/>
                  <a:pt x="776" y="889"/>
                  <a:pt x="763" y="850"/>
                </a:cubicBezTo>
                <a:cubicBezTo>
                  <a:pt x="767" y="834"/>
                  <a:pt x="766" y="816"/>
                  <a:pt x="775" y="802"/>
                </a:cubicBezTo>
                <a:cubicBezTo>
                  <a:pt x="802" y="762"/>
                  <a:pt x="889" y="756"/>
                  <a:pt x="931" y="742"/>
                </a:cubicBezTo>
                <a:cubicBezTo>
                  <a:pt x="1017" y="771"/>
                  <a:pt x="1024" y="780"/>
                  <a:pt x="967" y="742"/>
                </a:cubicBezTo>
                <a:cubicBezTo>
                  <a:pt x="963" y="731"/>
                  <a:pt x="939" y="681"/>
                  <a:pt x="967" y="670"/>
                </a:cubicBezTo>
                <a:cubicBezTo>
                  <a:pt x="982" y="664"/>
                  <a:pt x="999" y="678"/>
                  <a:pt x="1015" y="682"/>
                </a:cubicBezTo>
                <a:cubicBezTo>
                  <a:pt x="1034" y="759"/>
                  <a:pt x="1015" y="730"/>
                  <a:pt x="1051" y="694"/>
                </a:cubicBezTo>
                <a:cubicBezTo>
                  <a:pt x="1061" y="684"/>
                  <a:pt x="1075" y="678"/>
                  <a:pt x="1087" y="670"/>
                </a:cubicBezTo>
                <a:cubicBezTo>
                  <a:pt x="1123" y="561"/>
                  <a:pt x="1134" y="599"/>
                  <a:pt x="1279" y="610"/>
                </a:cubicBezTo>
                <a:cubicBezTo>
                  <a:pt x="1308" y="567"/>
                  <a:pt x="1320" y="552"/>
                  <a:pt x="1303" y="502"/>
                </a:cubicBezTo>
                <a:cubicBezTo>
                  <a:pt x="1307" y="490"/>
                  <a:pt x="1307" y="476"/>
                  <a:pt x="1315" y="466"/>
                </a:cubicBezTo>
                <a:cubicBezTo>
                  <a:pt x="1324" y="455"/>
                  <a:pt x="1343" y="454"/>
                  <a:pt x="1351" y="442"/>
                </a:cubicBezTo>
                <a:cubicBezTo>
                  <a:pt x="1364" y="421"/>
                  <a:pt x="1375" y="370"/>
                  <a:pt x="1375" y="370"/>
                </a:cubicBezTo>
                <a:cubicBezTo>
                  <a:pt x="1391" y="374"/>
                  <a:pt x="1409" y="373"/>
                  <a:pt x="1423" y="382"/>
                </a:cubicBezTo>
                <a:cubicBezTo>
                  <a:pt x="1480" y="420"/>
                  <a:pt x="1411" y="430"/>
                  <a:pt x="1483" y="406"/>
                </a:cubicBezTo>
                <a:cubicBezTo>
                  <a:pt x="1495" y="410"/>
                  <a:pt x="1506" y="418"/>
                  <a:pt x="1519" y="418"/>
                </a:cubicBezTo>
                <a:cubicBezTo>
                  <a:pt x="1583" y="418"/>
                  <a:pt x="1535" y="402"/>
                  <a:pt x="1567" y="370"/>
                </a:cubicBezTo>
                <a:cubicBezTo>
                  <a:pt x="1576" y="361"/>
                  <a:pt x="1591" y="362"/>
                  <a:pt x="1603" y="358"/>
                </a:cubicBezTo>
                <a:cubicBezTo>
                  <a:pt x="1595" y="346"/>
                  <a:pt x="1589" y="332"/>
                  <a:pt x="1579" y="322"/>
                </a:cubicBezTo>
                <a:cubicBezTo>
                  <a:pt x="1569" y="312"/>
                  <a:pt x="1545" y="312"/>
                  <a:pt x="1543" y="298"/>
                </a:cubicBezTo>
                <a:cubicBezTo>
                  <a:pt x="1534" y="226"/>
                  <a:pt x="1561" y="228"/>
                  <a:pt x="1603" y="214"/>
                </a:cubicBezTo>
                <a:cubicBezTo>
                  <a:pt x="1612" y="186"/>
                  <a:pt x="1634" y="118"/>
                  <a:pt x="1675" y="118"/>
                </a:cubicBezTo>
                <a:cubicBezTo>
                  <a:pt x="1684" y="118"/>
                  <a:pt x="1683" y="134"/>
                  <a:pt x="1687" y="142"/>
                </a:cubicBezTo>
                <a:close/>
              </a:path>
            </a:pathLst>
          </a:custGeom>
          <a:solidFill>
            <a:srgbClr val="FF6600"/>
          </a:solidFill>
          <a:ln w="9525">
            <a:solidFill>
              <a:schemeClr val="tx1"/>
            </a:solidFill>
            <a:round/>
            <a:headEnd/>
            <a:tailEnd/>
          </a:ln>
        </p:spPr>
        <p:txBody>
          <a:bodyPr wrap="none" anchor="ctr"/>
          <a:lstStyle/>
          <a:p>
            <a:endParaRPr lang="zh-CN" altLang="en-US"/>
          </a:p>
        </p:txBody>
      </p:sp>
      <p:sp>
        <p:nvSpPr>
          <p:cNvPr id="163847" name="Freeform 7" descr="棚架"/>
          <p:cNvSpPr>
            <a:spLocks/>
          </p:cNvSpPr>
          <p:nvPr/>
        </p:nvSpPr>
        <p:spPr bwMode="auto">
          <a:xfrm>
            <a:off x="800100" y="2933700"/>
            <a:ext cx="269875" cy="212725"/>
          </a:xfrm>
          <a:custGeom>
            <a:avLst/>
            <a:gdLst>
              <a:gd name="T0" fmla="*/ 0 w 170"/>
              <a:gd name="T1" fmla="*/ 48 h 134"/>
              <a:gd name="T2" fmla="*/ 132 w 170"/>
              <a:gd name="T3" fmla="*/ 84 h 134"/>
              <a:gd name="T4" fmla="*/ 108 w 170"/>
              <a:gd name="T5" fmla="*/ 0 h 134"/>
              <a:gd name="T6" fmla="*/ 0 w 170"/>
              <a:gd name="T7" fmla="*/ 48 h 134"/>
            </a:gdLst>
            <a:ahLst/>
            <a:cxnLst>
              <a:cxn ang="0">
                <a:pos x="T0" y="T1"/>
              </a:cxn>
              <a:cxn ang="0">
                <a:pos x="T2" y="T3"/>
              </a:cxn>
              <a:cxn ang="0">
                <a:pos x="T4" y="T5"/>
              </a:cxn>
              <a:cxn ang="0">
                <a:pos x="T6" y="T7"/>
              </a:cxn>
            </a:cxnLst>
            <a:rect l="0" t="0" r="r" b="b"/>
            <a:pathLst>
              <a:path w="170" h="134">
                <a:moveTo>
                  <a:pt x="0" y="48"/>
                </a:moveTo>
                <a:cubicBezTo>
                  <a:pt x="29" y="134"/>
                  <a:pt x="63" y="107"/>
                  <a:pt x="132" y="84"/>
                </a:cubicBezTo>
                <a:cubicBezTo>
                  <a:pt x="166" y="33"/>
                  <a:pt x="170" y="21"/>
                  <a:pt x="108" y="0"/>
                </a:cubicBezTo>
                <a:cubicBezTo>
                  <a:pt x="59" y="10"/>
                  <a:pt x="35" y="13"/>
                  <a:pt x="0" y="48"/>
                </a:cubicBezTo>
                <a:close/>
              </a:path>
            </a:pathLst>
          </a:custGeom>
          <a:pattFill prst="trellis">
            <a:fgClr>
              <a:srgbClr val="0000FF"/>
            </a:fgClr>
            <a:bgClr>
              <a:srgbClr val="FFFFFF"/>
            </a:bgClr>
          </a:pattFill>
          <a:ln w="9525">
            <a:solidFill>
              <a:schemeClr val="tx1"/>
            </a:solidFill>
            <a:round/>
            <a:headEnd/>
            <a:tailEnd/>
          </a:ln>
        </p:spPr>
        <p:txBody>
          <a:bodyPr wrap="none" anchor="ctr"/>
          <a:lstStyle/>
          <a:p>
            <a:endParaRPr lang="zh-CN" altLang="en-US"/>
          </a:p>
        </p:txBody>
      </p:sp>
      <p:sp>
        <p:nvSpPr>
          <p:cNvPr id="163848" name="Freeform 8" descr="棚架"/>
          <p:cNvSpPr>
            <a:spLocks/>
          </p:cNvSpPr>
          <p:nvPr/>
        </p:nvSpPr>
        <p:spPr bwMode="auto">
          <a:xfrm>
            <a:off x="1119188" y="2838450"/>
            <a:ext cx="349250" cy="211138"/>
          </a:xfrm>
          <a:custGeom>
            <a:avLst/>
            <a:gdLst>
              <a:gd name="T0" fmla="*/ 63 w 220"/>
              <a:gd name="T1" fmla="*/ 120 h 133"/>
              <a:gd name="T2" fmla="*/ 3 w 220"/>
              <a:gd name="T3" fmla="*/ 48 h 133"/>
              <a:gd name="T4" fmla="*/ 147 w 220"/>
              <a:gd name="T5" fmla="*/ 0 h 133"/>
              <a:gd name="T6" fmla="*/ 195 w 220"/>
              <a:gd name="T7" fmla="*/ 12 h 133"/>
              <a:gd name="T8" fmla="*/ 171 w 220"/>
              <a:gd name="T9" fmla="*/ 120 h 133"/>
              <a:gd name="T10" fmla="*/ 39 w 220"/>
              <a:gd name="T11" fmla="*/ 132 h 133"/>
              <a:gd name="T12" fmla="*/ 63 w 220"/>
              <a:gd name="T13" fmla="*/ 120 h 133"/>
            </a:gdLst>
            <a:ahLst/>
            <a:cxnLst>
              <a:cxn ang="0">
                <a:pos x="T0" y="T1"/>
              </a:cxn>
              <a:cxn ang="0">
                <a:pos x="T2" y="T3"/>
              </a:cxn>
              <a:cxn ang="0">
                <a:pos x="T4" y="T5"/>
              </a:cxn>
              <a:cxn ang="0">
                <a:pos x="T6" y="T7"/>
              </a:cxn>
              <a:cxn ang="0">
                <a:pos x="T8" y="T9"/>
              </a:cxn>
              <a:cxn ang="0">
                <a:pos x="T10" y="T11"/>
              </a:cxn>
              <a:cxn ang="0">
                <a:pos x="T12" y="T13"/>
              </a:cxn>
            </a:cxnLst>
            <a:rect l="0" t="0" r="r" b="b"/>
            <a:pathLst>
              <a:path w="220" h="133">
                <a:moveTo>
                  <a:pt x="63" y="120"/>
                </a:moveTo>
                <a:cubicBezTo>
                  <a:pt x="59" y="116"/>
                  <a:pt x="0" y="62"/>
                  <a:pt x="3" y="48"/>
                </a:cubicBezTo>
                <a:cubicBezTo>
                  <a:pt x="9" y="18"/>
                  <a:pt x="136" y="2"/>
                  <a:pt x="147" y="0"/>
                </a:cubicBezTo>
                <a:cubicBezTo>
                  <a:pt x="163" y="4"/>
                  <a:pt x="182" y="2"/>
                  <a:pt x="195" y="12"/>
                </a:cubicBezTo>
                <a:cubicBezTo>
                  <a:pt x="220" y="32"/>
                  <a:pt x="198" y="112"/>
                  <a:pt x="171" y="120"/>
                </a:cubicBezTo>
                <a:cubicBezTo>
                  <a:pt x="129" y="133"/>
                  <a:pt x="83" y="132"/>
                  <a:pt x="39" y="132"/>
                </a:cubicBezTo>
                <a:cubicBezTo>
                  <a:pt x="30" y="132"/>
                  <a:pt x="55" y="124"/>
                  <a:pt x="63" y="120"/>
                </a:cubicBezTo>
                <a:close/>
              </a:path>
            </a:pathLst>
          </a:custGeom>
          <a:pattFill prst="trellis">
            <a:fgClr>
              <a:srgbClr val="0000FF"/>
            </a:fgClr>
            <a:bgClr>
              <a:srgbClr val="FFFFFF"/>
            </a:bgClr>
          </a:pattFill>
          <a:ln w="9525">
            <a:solidFill>
              <a:schemeClr val="tx1"/>
            </a:solidFill>
            <a:round/>
            <a:headEnd/>
            <a:tailEnd/>
          </a:ln>
        </p:spPr>
        <p:txBody>
          <a:bodyPr wrap="none" anchor="ctr"/>
          <a:lstStyle/>
          <a:p>
            <a:endParaRPr lang="zh-CN" altLang="en-US"/>
          </a:p>
        </p:txBody>
      </p:sp>
      <p:sp>
        <p:nvSpPr>
          <p:cNvPr id="163849" name="Freeform 9" descr="棚架"/>
          <p:cNvSpPr>
            <a:spLocks/>
          </p:cNvSpPr>
          <p:nvPr/>
        </p:nvSpPr>
        <p:spPr bwMode="auto">
          <a:xfrm>
            <a:off x="1333500" y="2370138"/>
            <a:ext cx="209550" cy="411162"/>
          </a:xfrm>
          <a:custGeom>
            <a:avLst/>
            <a:gdLst>
              <a:gd name="T0" fmla="*/ 96 w 132"/>
              <a:gd name="T1" fmla="*/ 19 h 259"/>
              <a:gd name="T2" fmla="*/ 60 w 132"/>
              <a:gd name="T3" fmla="*/ 7 h 259"/>
              <a:gd name="T4" fmla="*/ 0 w 132"/>
              <a:gd name="T5" fmla="*/ 115 h 259"/>
              <a:gd name="T6" fmla="*/ 12 w 132"/>
              <a:gd name="T7" fmla="*/ 151 h 259"/>
              <a:gd name="T8" fmla="*/ 36 w 132"/>
              <a:gd name="T9" fmla="*/ 187 h 259"/>
              <a:gd name="T10" fmla="*/ 48 w 132"/>
              <a:gd name="T11" fmla="*/ 235 h 259"/>
              <a:gd name="T12" fmla="*/ 84 w 132"/>
              <a:gd name="T13" fmla="*/ 259 h 259"/>
              <a:gd name="T14" fmla="*/ 120 w 132"/>
              <a:gd name="T15" fmla="*/ 151 h 259"/>
              <a:gd name="T16" fmla="*/ 132 w 132"/>
              <a:gd name="T17" fmla="*/ 115 h 259"/>
              <a:gd name="T18" fmla="*/ 108 w 132"/>
              <a:gd name="T19" fmla="*/ 31 h 259"/>
              <a:gd name="T20" fmla="*/ 72 w 132"/>
              <a:gd name="T21" fmla="*/ 19 h 259"/>
              <a:gd name="T22" fmla="*/ 96 w 132"/>
              <a:gd name="T23" fmla="*/ 19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59">
                <a:moveTo>
                  <a:pt x="96" y="19"/>
                </a:moveTo>
                <a:cubicBezTo>
                  <a:pt x="84" y="15"/>
                  <a:pt x="70" y="0"/>
                  <a:pt x="60" y="7"/>
                </a:cubicBezTo>
                <a:cubicBezTo>
                  <a:pt x="24" y="33"/>
                  <a:pt x="13" y="77"/>
                  <a:pt x="0" y="115"/>
                </a:cubicBezTo>
                <a:cubicBezTo>
                  <a:pt x="4" y="127"/>
                  <a:pt x="6" y="140"/>
                  <a:pt x="12" y="151"/>
                </a:cubicBezTo>
                <a:cubicBezTo>
                  <a:pt x="18" y="164"/>
                  <a:pt x="30" y="174"/>
                  <a:pt x="36" y="187"/>
                </a:cubicBezTo>
                <a:cubicBezTo>
                  <a:pt x="42" y="202"/>
                  <a:pt x="39" y="221"/>
                  <a:pt x="48" y="235"/>
                </a:cubicBezTo>
                <a:cubicBezTo>
                  <a:pt x="56" y="247"/>
                  <a:pt x="72" y="251"/>
                  <a:pt x="84" y="259"/>
                </a:cubicBezTo>
                <a:cubicBezTo>
                  <a:pt x="96" y="223"/>
                  <a:pt x="108" y="187"/>
                  <a:pt x="120" y="151"/>
                </a:cubicBezTo>
                <a:cubicBezTo>
                  <a:pt x="124" y="139"/>
                  <a:pt x="132" y="115"/>
                  <a:pt x="132" y="115"/>
                </a:cubicBezTo>
                <a:cubicBezTo>
                  <a:pt x="123" y="87"/>
                  <a:pt x="126" y="54"/>
                  <a:pt x="108" y="31"/>
                </a:cubicBezTo>
                <a:cubicBezTo>
                  <a:pt x="100" y="21"/>
                  <a:pt x="81" y="28"/>
                  <a:pt x="72" y="19"/>
                </a:cubicBezTo>
                <a:cubicBezTo>
                  <a:pt x="66" y="13"/>
                  <a:pt x="88" y="19"/>
                  <a:pt x="96" y="19"/>
                </a:cubicBezTo>
                <a:close/>
              </a:path>
            </a:pathLst>
          </a:custGeom>
          <a:pattFill prst="trellis">
            <a:fgClr>
              <a:srgbClr val="0000FF"/>
            </a:fgClr>
            <a:bgClr>
              <a:srgbClr val="FFFFFF"/>
            </a:bgClr>
          </a:pattFill>
          <a:ln w="9525">
            <a:solidFill>
              <a:schemeClr val="tx1"/>
            </a:solidFill>
            <a:round/>
            <a:headEnd/>
            <a:tailEnd/>
          </a:ln>
        </p:spPr>
        <p:txBody>
          <a:bodyPr wrap="none" anchor="ctr"/>
          <a:lstStyle/>
          <a:p>
            <a:endParaRPr lang="zh-CN" altLang="en-US"/>
          </a:p>
        </p:txBody>
      </p:sp>
      <p:sp>
        <p:nvSpPr>
          <p:cNvPr id="163850" name="Freeform 10" descr="棚架"/>
          <p:cNvSpPr>
            <a:spLocks/>
          </p:cNvSpPr>
          <p:nvPr/>
        </p:nvSpPr>
        <p:spPr bwMode="auto">
          <a:xfrm>
            <a:off x="2236788" y="1733550"/>
            <a:ext cx="460375" cy="266700"/>
          </a:xfrm>
          <a:custGeom>
            <a:avLst/>
            <a:gdLst>
              <a:gd name="T0" fmla="*/ 31 w 290"/>
              <a:gd name="T1" fmla="*/ 108 h 168"/>
              <a:gd name="T2" fmla="*/ 91 w 290"/>
              <a:gd name="T3" fmla="*/ 168 h 168"/>
              <a:gd name="T4" fmla="*/ 127 w 290"/>
              <a:gd name="T5" fmla="*/ 144 h 168"/>
              <a:gd name="T6" fmla="*/ 259 w 290"/>
              <a:gd name="T7" fmla="*/ 120 h 168"/>
              <a:gd name="T8" fmla="*/ 283 w 290"/>
              <a:gd name="T9" fmla="*/ 84 h 168"/>
              <a:gd name="T10" fmla="*/ 211 w 290"/>
              <a:gd name="T11" fmla="*/ 0 h 168"/>
              <a:gd name="T12" fmla="*/ 43 w 290"/>
              <a:gd name="T13" fmla="*/ 36 h 168"/>
              <a:gd name="T14" fmla="*/ 7 w 290"/>
              <a:gd name="T15" fmla="*/ 60 h 168"/>
              <a:gd name="T16" fmla="*/ 67 w 290"/>
              <a:gd name="T17" fmla="*/ 108 h 168"/>
              <a:gd name="T18" fmla="*/ 31 w 290"/>
              <a:gd name="T19" fmla="*/ 10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168">
                <a:moveTo>
                  <a:pt x="31" y="108"/>
                </a:moveTo>
                <a:cubicBezTo>
                  <a:pt x="42" y="124"/>
                  <a:pt x="64" y="168"/>
                  <a:pt x="91" y="168"/>
                </a:cubicBezTo>
                <a:cubicBezTo>
                  <a:pt x="105" y="168"/>
                  <a:pt x="115" y="152"/>
                  <a:pt x="127" y="144"/>
                </a:cubicBezTo>
                <a:cubicBezTo>
                  <a:pt x="193" y="157"/>
                  <a:pt x="205" y="156"/>
                  <a:pt x="259" y="120"/>
                </a:cubicBezTo>
                <a:cubicBezTo>
                  <a:pt x="267" y="108"/>
                  <a:pt x="281" y="98"/>
                  <a:pt x="283" y="84"/>
                </a:cubicBezTo>
                <a:cubicBezTo>
                  <a:pt x="290" y="40"/>
                  <a:pt x="243" y="11"/>
                  <a:pt x="211" y="0"/>
                </a:cubicBezTo>
                <a:cubicBezTo>
                  <a:pt x="152" y="15"/>
                  <a:pt x="104" y="27"/>
                  <a:pt x="43" y="36"/>
                </a:cubicBezTo>
                <a:cubicBezTo>
                  <a:pt x="31" y="44"/>
                  <a:pt x="10" y="46"/>
                  <a:pt x="7" y="60"/>
                </a:cubicBezTo>
                <a:cubicBezTo>
                  <a:pt x="0" y="94"/>
                  <a:pt x="50" y="102"/>
                  <a:pt x="67" y="108"/>
                </a:cubicBezTo>
                <a:cubicBezTo>
                  <a:pt x="50" y="158"/>
                  <a:pt x="62" y="155"/>
                  <a:pt x="31" y="108"/>
                </a:cubicBezTo>
                <a:close/>
              </a:path>
            </a:pathLst>
          </a:custGeom>
          <a:pattFill prst="trellis">
            <a:fgClr>
              <a:srgbClr val="0000FF"/>
            </a:fgClr>
            <a:bgClr>
              <a:srgbClr val="FFFFFF"/>
            </a:bgClr>
          </a:pattFill>
          <a:ln w="9525">
            <a:solidFill>
              <a:schemeClr val="tx1"/>
            </a:solidFill>
            <a:round/>
            <a:headEnd/>
            <a:tailEnd/>
          </a:ln>
        </p:spPr>
        <p:txBody>
          <a:bodyPr wrap="none" anchor="ctr"/>
          <a:lstStyle/>
          <a:p>
            <a:endParaRPr lang="zh-CN" altLang="en-US"/>
          </a:p>
        </p:txBody>
      </p:sp>
      <p:sp>
        <p:nvSpPr>
          <p:cNvPr id="163851" name="Freeform 11" descr="棚架"/>
          <p:cNvSpPr>
            <a:spLocks/>
          </p:cNvSpPr>
          <p:nvPr/>
        </p:nvSpPr>
        <p:spPr bwMode="auto">
          <a:xfrm>
            <a:off x="50800" y="3081338"/>
            <a:ext cx="482600" cy="504825"/>
          </a:xfrm>
          <a:custGeom>
            <a:avLst/>
            <a:gdLst>
              <a:gd name="T0" fmla="*/ 292 w 304"/>
              <a:gd name="T1" fmla="*/ 39 h 318"/>
              <a:gd name="T2" fmla="*/ 256 w 304"/>
              <a:gd name="T3" fmla="*/ 3 h 318"/>
              <a:gd name="T4" fmla="*/ 184 w 304"/>
              <a:gd name="T5" fmla="*/ 27 h 318"/>
              <a:gd name="T6" fmla="*/ 160 w 304"/>
              <a:gd name="T7" fmla="*/ 63 h 318"/>
              <a:gd name="T8" fmla="*/ 124 w 304"/>
              <a:gd name="T9" fmla="*/ 75 h 318"/>
              <a:gd name="T10" fmla="*/ 112 w 304"/>
              <a:gd name="T11" fmla="*/ 111 h 318"/>
              <a:gd name="T12" fmla="*/ 16 w 304"/>
              <a:gd name="T13" fmla="*/ 291 h 318"/>
              <a:gd name="T14" fmla="*/ 124 w 304"/>
              <a:gd name="T15" fmla="*/ 255 h 318"/>
              <a:gd name="T16" fmla="*/ 196 w 304"/>
              <a:gd name="T17" fmla="*/ 231 h 318"/>
              <a:gd name="T18" fmla="*/ 232 w 304"/>
              <a:gd name="T19" fmla="*/ 219 h 318"/>
              <a:gd name="T20" fmla="*/ 244 w 304"/>
              <a:gd name="T21" fmla="*/ 135 h 318"/>
              <a:gd name="T22" fmla="*/ 280 w 304"/>
              <a:gd name="T23" fmla="*/ 123 h 318"/>
              <a:gd name="T24" fmla="*/ 304 w 304"/>
              <a:gd name="T25" fmla="*/ 51 h 318"/>
              <a:gd name="T26" fmla="*/ 232 w 304"/>
              <a:gd name="T27" fmla="*/ 3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4" h="318">
                <a:moveTo>
                  <a:pt x="292" y="39"/>
                </a:moveTo>
                <a:cubicBezTo>
                  <a:pt x="280" y="27"/>
                  <a:pt x="273" y="5"/>
                  <a:pt x="256" y="3"/>
                </a:cubicBezTo>
                <a:cubicBezTo>
                  <a:pt x="231" y="0"/>
                  <a:pt x="184" y="27"/>
                  <a:pt x="184" y="27"/>
                </a:cubicBezTo>
                <a:cubicBezTo>
                  <a:pt x="176" y="39"/>
                  <a:pt x="171" y="54"/>
                  <a:pt x="160" y="63"/>
                </a:cubicBezTo>
                <a:cubicBezTo>
                  <a:pt x="150" y="71"/>
                  <a:pt x="133" y="66"/>
                  <a:pt x="124" y="75"/>
                </a:cubicBezTo>
                <a:cubicBezTo>
                  <a:pt x="115" y="84"/>
                  <a:pt x="118" y="100"/>
                  <a:pt x="112" y="111"/>
                </a:cubicBezTo>
                <a:cubicBezTo>
                  <a:pt x="77" y="173"/>
                  <a:pt x="39" y="223"/>
                  <a:pt x="16" y="291"/>
                </a:cubicBezTo>
                <a:cubicBezTo>
                  <a:pt x="97" y="318"/>
                  <a:pt x="0" y="296"/>
                  <a:pt x="124" y="255"/>
                </a:cubicBezTo>
                <a:cubicBezTo>
                  <a:pt x="148" y="247"/>
                  <a:pt x="172" y="239"/>
                  <a:pt x="196" y="231"/>
                </a:cubicBezTo>
                <a:cubicBezTo>
                  <a:pt x="208" y="227"/>
                  <a:pt x="232" y="219"/>
                  <a:pt x="232" y="219"/>
                </a:cubicBezTo>
                <a:cubicBezTo>
                  <a:pt x="236" y="191"/>
                  <a:pt x="231" y="160"/>
                  <a:pt x="244" y="135"/>
                </a:cubicBezTo>
                <a:cubicBezTo>
                  <a:pt x="250" y="124"/>
                  <a:pt x="273" y="133"/>
                  <a:pt x="280" y="123"/>
                </a:cubicBezTo>
                <a:cubicBezTo>
                  <a:pt x="295" y="102"/>
                  <a:pt x="304" y="51"/>
                  <a:pt x="304" y="51"/>
                </a:cubicBezTo>
                <a:cubicBezTo>
                  <a:pt x="282" y="18"/>
                  <a:pt x="274" y="3"/>
                  <a:pt x="232" y="3"/>
                </a:cubicBezTo>
              </a:path>
            </a:pathLst>
          </a:custGeom>
          <a:pattFill prst="trellis">
            <a:fgClr>
              <a:srgbClr val="0000FF"/>
            </a:fgClr>
            <a:bgClr>
              <a:srgbClr val="FFFFFF"/>
            </a:bgClr>
          </a:pattFill>
          <a:ln w="9525">
            <a:solidFill>
              <a:schemeClr val="tx1"/>
            </a:solidFill>
            <a:round/>
            <a:headEnd/>
            <a:tailEnd/>
          </a:ln>
        </p:spPr>
        <p:txBody>
          <a:bodyPr wrap="none" anchor="ctr"/>
          <a:lstStyle/>
          <a:p>
            <a:endParaRPr lang="zh-CN" altLang="en-US"/>
          </a:p>
        </p:txBody>
      </p:sp>
      <p:sp>
        <p:nvSpPr>
          <p:cNvPr id="163852" name="Freeform 12"/>
          <p:cNvSpPr>
            <a:spLocks/>
          </p:cNvSpPr>
          <p:nvPr/>
        </p:nvSpPr>
        <p:spPr bwMode="auto">
          <a:xfrm>
            <a:off x="133350" y="3435350"/>
            <a:ext cx="303213" cy="231775"/>
          </a:xfrm>
          <a:custGeom>
            <a:avLst/>
            <a:gdLst>
              <a:gd name="T0" fmla="*/ 156 w 191"/>
              <a:gd name="T1" fmla="*/ 20 h 146"/>
              <a:gd name="T2" fmla="*/ 0 w 191"/>
              <a:gd name="T3" fmla="*/ 80 h 146"/>
              <a:gd name="T4" fmla="*/ 108 w 191"/>
              <a:gd name="T5" fmla="*/ 140 h 146"/>
              <a:gd name="T6" fmla="*/ 168 w 191"/>
              <a:gd name="T7" fmla="*/ 44 h 146"/>
              <a:gd name="T8" fmla="*/ 156 w 191"/>
              <a:gd name="T9" fmla="*/ 20 h 146"/>
            </a:gdLst>
            <a:ahLst/>
            <a:cxnLst>
              <a:cxn ang="0">
                <a:pos x="T0" y="T1"/>
              </a:cxn>
              <a:cxn ang="0">
                <a:pos x="T2" y="T3"/>
              </a:cxn>
              <a:cxn ang="0">
                <a:pos x="T4" y="T5"/>
              </a:cxn>
              <a:cxn ang="0">
                <a:pos x="T6" y="T7"/>
              </a:cxn>
              <a:cxn ang="0">
                <a:pos x="T8" y="T9"/>
              </a:cxn>
            </a:cxnLst>
            <a:rect l="0" t="0" r="r" b="b"/>
            <a:pathLst>
              <a:path w="191" h="146">
                <a:moveTo>
                  <a:pt x="156" y="20"/>
                </a:moveTo>
                <a:lnTo>
                  <a:pt x="0" y="80"/>
                </a:lnTo>
                <a:cubicBezTo>
                  <a:pt x="6" y="98"/>
                  <a:pt x="80" y="146"/>
                  <a:pt x="108" y="140"/>
                </a:cubicBezTo>
                <a:lnTo>
                  <a:pt x="168" y="44"/>
                </a:lnTo>
                <a:cubicBezTo>
                  <a:pt x="183" y="0"/>
                  <a:pt x="191" y="2"/>
                  <a:pt x="156" y="20"/>
                </a:cubicBezTo>
                <a:close/>
              </a:path>
            </a:pathLst>
          </a:custGeom>
          <a:solidFill>
            <a:schemeClr val="bg1"/>
          </a:solidFill>
          <a:ln w="9525">
            <a:solidFill>
              <a:schemeClr val="tx1"/>
            </a:solidFill>
            <a:round/>
            <a:headEnd/>
            <a:tailEnd/>
          </a:ln>
        </p:spPr>
        <p:txBody>
          <a:bodyPr wrap="none" anchor="ctr"/>
          <a:lstStyle/>
          <a:p>
            <a:endParaRPr lang="zh-CN" altLang="en-US"/>
          </a:p>
        </p:txBody>
      </p:sp>
      <p:sp>
        <p:nvSpPr>
          <p:cNvPr id="163853" name="Text Box 13"/>
          <p:cNvSpPr txBox="1">
            <a:spLocks noChangeArrowheads="1"/>
          </p:cNvSpPr>
          <p:nvPr/>
        </p:nvSpPr>
        <p:spPr bwMode="auto">
          <a:xfrm>
            <a:off x="0" y="0"/>
            <a:ext cx="7010400" cy="7112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txBody>
          <a:bodyPr>
            <a:spAutoFit/>
          </a:bodyPr>
          <a:lstStyle/>
          <a:p>
            <a:pPr>
              <a:spcBef>
                <a:spcPct val="50000"/>
              </a:spcBef>
            </a:pPr>
            <a:r>
              <a:rPr kumimoji="1" lang="zh-CN" altLang="en-US" sz="4000" b="1">
                <a:latin typeface="Times New Roman" pitchFamily="18" charset="0"/>
              </a:rPr>
              <a:t>沙俄侵占中国北方领土示意图</a:t>
            </a:r>
          </a:p>
        </p:txBody>
      </p:sp>
      <p:sp>
        <p:nvSpPr>
          <p:cNvPr id="163854" name="Freeform 14" descr="深色竖线"/>
          <p:cNvSpPr>
            <a:spLocks/>
          </p:cNvSpPr>
          <p:nvPr/>
        </p:nvSpPr>
        <p:spPr bwMode="auto">
          <a:xfrm>
            <a:off x="7205663" y="382588"/>
            <a:ext cx="515937" cy="512762"/>
          </a:xfrm>
          <a:custGeom>
            <a:avLst/>
            <a:gdLst>
              <a:gd name="T0" fmla="*/ 93 w 325"/>
              <a:gd name="T1" fmla="*/ 47 h 323"/>
              <a:gd name="T2" fmla="*/ 105 w 325"/>
              <a:gd name="T3" fmla="*/ 11 h 323"/>
              <a:gd name="T4" fmla="*/ 309 w 325"/>
              <a:gd name="T5" fmla="*/ 47 h 323"/>
              <a:gd name="T6" fmla="*/ 297 w 325"/>
              <a:gd name="T7" fmla="*/ 167 h 323"/>
              <a:gd name="T8" fmla="*/ 261 w 325"/>
              <a:gd name="T9" fmla="*/ 275 h 323"/>
              <a:gd name="T10" fmla="*/ 153 w 325"/>
              <a:gd name="T11" fmla="*/ 311 h 323"/>
              <a:gd name="T12" fmla="*/ 117 w 325"/>
              <a:gd name="T13" fmla="*/ 323 h 323"/>
              <a:gd name="T14" fmla="*/ 81 w 325"/>
              <a:gd name="T15" fmla="*/ 287 h 323"/>
              <a:gd name="T16" fmla="*/ 105 w 325"/>
              <a:gd name="T17" fmla="*/ 179 h 323"/>
              <a:gd name="T18" fmla="*/ 93 w 325"/>
              <a:gd name="T19" fmla="*/ 131 h 323"/>
              <a:gd name="T20" fmla="*/ 21 w 325"/>
              <a:gd name="T21" fmla="*/ 107 h 323"/>
              <a:gd name="T22" fmla="*/ 9 w 325"/>
              <a:gd name="T23" fmla="*/ 71 h 323"/>
              <a:gd name="T24" fmla="*/ 81 w 325"/>
              <a:gd name="T25" fmla="*/ 47 h 323"/>
              <a:gd name="T26" fmla="*/ 117 w 325"/>
              <a:gd name="T27" fmla="*/ 23 h 323"/>
              <a:gd name="T28" fmla="*/ 93 w 325"/>
              <a:gd name="T29" fmla="*/ 47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5" h="323">
                <a:moveTo>
                  <a:pt x="93" y="47"/>
                </a:moveTo>
                <a:cubicBezTo>
                  <a:pt x="97" y="35"/>
                  <a:pt x="93" y="13"/>
                  <a:pt x="105" y="11"/>
                </a:cubicBezTo>
                <a:cubicBezTo>
                  <a:pt x="161" y="0"/>
                  <a:pt x="251" y="35"/>
                  <a:pt x="309" y="47"/>
                </a:cubicBezTo>
                <a:cubicBezTo>
                  <a:pt x="325" y="96"/>
                  <a:pt x="308" y="119"/>
                  <a:pt x="297" y="167"/>
                </a:cubicBezTo>
                <a:cubicBezTo>
                  <a:pt x="291" y="192"/>
                  <a:pt x="293" y="255"/>
                  <a:pt x="261" y="275"/>
                </a:cubicBezTo>
                <a:cubicBezTo>
                  <a:pt x="261" y="275"/>
                  <a:pt x="171" y="305"/>
                  <a:pt x="153" y="311"/>
                </a:cubicBezTo>
                <a:cubicBezTo>
                  <a:pt x="141" y="315"/>
                  <a:pt x="117" y="323"/>
                  <a:pt x="117" y="323"/>
                </a:cubicBezTo>
                <a:cubicBezTo>
                  <a:pt x="105" y="311"/>
                  <a:pt x="85" y="304"/>
                  <a:pt x="81" y="287"/>
                </a:cubicBezTo>
                <a:cubicBezTo>
                  <a:pt x="75" y="262"/>
                  <a:pt x="96" y="207"/>
                  <a:pt x="105" y="179"/>
                </a:cubicBezTo>
                <a:cubicBezTo>
                  <a:pt x="101" y="163"/>
                  <a:pt x="106" y="142"/>
                  <a:pt x="93" y="131"/>
                </a:cubicBezTo>
                <a:cubicBezTo>
                  <a:pt x="74" y="115"/>
                  <a:pt x="21" y="107"/>
                  <a:pt x="21" y="107"/>
                </a:cubicBezTo>
                <a:cubicBezTo>
                  <a:pt x="17" y="95"/>
                  <a:pt x="0" y="80"/>
                  <a:pt x="9" y="71"/>
                </a:cubicBezTo>
                <a:cubicBezTo>
                  <a:pt x="27" y="53"/>
                  <a:pt x="57" y="55"/>
                  <a:pt x="81" y="47"/>
                </a:cubicBezTo>
                <a:cubicBezTo>
                  <a:pt x="95" y="42"/>
                  <a:pt x="105" y="31"/>
                  <a:pt x="117" y="23"/>
                </a:cubicBezTo>
                <a:cubicBezTo>
                  <a:pt x="172" y="41"/>
                  <a:pt x="165" y="33"/>
                  <a:pt x="93" y="47"/>
                </a:cubicBezTo>
                <a:close/>
              </a:path>
            </a:pathLst>
          </a:custGeom>
          <a:pattFill prst="dkVert">
            <a:fgClr>
              <a:srgbClr val="FF6600"/>
            </a:fgClr>
            <a:bgClr>
              <a:srgbClr val="FFFFFF"/>
            </a:bgClr>
          </a:pattFill>
          <a:ln w="9525">
            <a:solidFill>
              <a:schemeClr val="tx1"/>
            </a:solidFill>
            <a:round/>
            <a:headEnd/>
            <a:tailEnd/>
          </a:ln>
        </p:spPr>
        <p:txBody>
          <a:bodyPr wrap="none" anchor="ctr"/>
          <a:lstStyle/>
          <a:p>
            <a:endParaRPr lang="zh-CN" altLang="en-US"/>
          </a:p>
        </p:txBody>
      </p:sp>
      <p:sp>
        <p:nvSpPr>
          <p:cNvPr id="163855" name="Rectangle 15" descr="深色竖线"/>
          <p:cNvSpPr>
            <a:spLocks noChangeArrowheads="1"/>
          </p:cNvSpPr>
          <p:nvPr/>
        </p:nvSpPr>
        <p:spPr bwMode="auto">
          <a:xfrm>
            <a:off x="0" y="4495800"/>
            <a:ext cx="685800" cy="762000"/>
          </a:xfrm>
          <a:prstGeom prst="rect">
            <a:avLst/>
          </a:prstGeom>
          <a:pattFill prst="dkVert">
            <a:fgClr>
              <a:srgbClr val="FF6600"/>
            </a:fgClr>
            <a:bgClr>
              <a:srgbClr val="FFFFFF"/>
            </a:bgClr>
          </a:pattFill>
          <a:ln w="9525">
            <a:solidFill>
              <a:schemeClr val="tx1"/>
            </a:solidFill>
            <a:miter lim="800000"/>
            <a:headEnd/>
            <a:tailEnd/>
          </a:ln>
        </p:spPr>
        <p:txBody>
          <a:bodyPr wrap="none" anchor="ctr"/>
          <a:lstStyle/>
          <a:p>
            <a:endParaRPr lang="zh-CN" altLang="en-US"/>
          </a:p>
        </p:txBody>
      </p:sp>
      <p:sp>
        <p:nvSpPr>
          <p:cNvPr id="163856" name="Text Box 16"/>
          <p:cNvSpPr txBox="1">
            <a:spLocks noChangeArrowheads="1"/>
          </p:cNvSpPr>
          <p:nvPr/>
        </p:nvSpPr>
        <p:spPr bwMode="auto">
          <a:xfrm>
            <a:off x="762000" y="4495800"/>
            <a:ext cx="2743200" cy="822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sz="2400" b="1">
                <a:latin typeface="Times New Roman" pitchFamily="18" charset="0"/>
              </a:rPr>
              <a:t>1689</a:t>
            </a:r>
            <a:r>
              <a:rPr kumimoji="1" lang="zh-CN" altLang="en-US" sz="2400" b="1">
                <a:latin typeface="Times New Roman" pitchFamily="18" charset="0"/>
              </a:rPr>
              <a:t>年尼布楚条约规定的待议地区</a:t>
            </a:r>
          </a:p>
        </p:txBody>
      </p:sp>
      <p:sp>
        <p:nvSpPr>
          <p:cNvPr id="163857" name="Rectangle 17" descr="宽上对角线"/>
          <p:cNvSpPr>
            <a:spLocks noChangeArrowheads="1"/>
          </p:cNvSpPr>
          <p:nvPr/>
        </p:nvSpPr>
        <p:spPr bwMode="auto">
          <a:xfrm>
            <a:off x="0" y="5562600"/>
            <a:ext cx="685800" cy="838200"/>
          </a:xfrm>
          <a:prstGeom prst="rect">
            <a:avLst/>
          </a:prstGeom>
          <a:pattFill prst="wdUpDiag">
            <a:fgClr>
              <a:srgbClr val="0000FF"/>
            </a:fgClr>
            <a:bgClr>
              <a:srgbClr val="FFFFFF"/>
            </a:bgClr>
          </a:pattFill>
          <a:ln w="9525">
            <a:solidFill>
              <a:schemeClr val="tx1"/>
            </a:solidFill>
            <a:miter lim="800000"/>
            <a:headEnd/>
            <a:tailEnd/>
          </a:ln>
        </p:spPr>
        <p:txBody>
          <a:bodyPr wrap="none" anchor="ctr"/>
          <a:lstStyle/>
          <a:p>
            <a:endParaRPr lang="zh-CN" altLang="en-US"/>
          </a:p>
        </p:txBody>
      </p:sp>
      <p:sp>
        <p:nvSpPr>
          <p:cNvPr id="163858" name="Text Box 18"/>
          <p:cNvSpPr txBox="1">
            <a:spLocks noChangeArrowheads="1"/>
          </p:cNvSpPr>
          <p:nvPr/>
        </p:nvSpPr>
        <p:spPr bwMode="auto">
          <a:xfrm>
            <a:off x="914400" y="5486400"/>
            <a:ext cx="2667000" cy="118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sz="2400" b="1">
                <a:latin typeface="Times New Roman" pitchFamily="18" charset="0"/>
              </a:rPr>
              <a:t>1858</a:t>
            </a:r>
            <a:r>
              <a:rPr kumimoji="1" lang="zh-CN" altLang="en-US" sz="2400" b="1">
                <a:latin typeface="Times New Roman" pitchFamily="18" charset="0"/>
              </a:rPr>
              <a:t>年</a:t>
            </a:r>
            <a:r>
              <a:rPr kumimoji="1" lang="en-US" altLang="zh-CN" sz="2400" b="1">
                <a:latin typeface="Times New Roman" pitchFamily="18" charset="0"/>
              </a:rPr>
              <a:t>《</a:t>
            </a:r>
            <a:r>
              <a:rPr kumimoji="1" lang="zh-CN" altLang="en-US" sz="2400" b="1">
                <a:latin typeface="Times New Roman" pitchFamily="18" charset="0"/>
              </a:rPr>
              <a:t>爱珲条约</a:t>
            </a:r>
            <a:r>
              <a:rPr kumimoji="1" lang="en-US" altLang="zh-CN" sz="2400" b="1">
                <a:latin typeface="Times New Roman" pitchFamily="18" charset="0"/>
              </a:rPr>
              <a:t>》</a:t>
            </a:r>
            <a:r>
              <a:rPr kumimoji="1" lang="zh-CN" altLang="en-US" sz="2400" b="1">
                <a:latin typeface="Times New Roman" pitchFamily="18" charset="0"/>
              </a:rPr>
              <a:t>割占的</a:t>
            </a:r>
            <a:r>
              <a:rPr kumimoji="1" lang="en-US" altLang="zh-CN" sz="2400" b="1">
                <a:latin typeface="Times New Roman" pitchFamily="18" charset="0"/>
              </a:rPr>
              <a:t>60</a:t>
            </a:r>
            <a:r>
              <a:rPr kumimoji="1" lang="zh-CN" altLang="en-US" sz="2400" b="1">
                <a:latin typeface="Times New Roman" pitchFamily="18" charset="0"/>
              </a:rPr>
              <a:t>多万平方公里</a:t>
            </a:r>
            <a:endParaRPr kumimoji="1" lang="zh-CN" altLang="en-US" sz="2400">
              <a:latin typeface="Times New Roman" pitchFamily="18" charset="0"/>
            </a:endParaRPr>
          </a:p>
        </p:txBody>
      </p:sp>
      <p:sp>
        <p:nvSpPr>
          <p:cNvPr id="163859" name="Rectangle 19"/>
          <p:cNvSpPr>
            <a:spLocks noChangeArrowheads="1"/>
          </p:cNvSpPr>
          <p:nvPr/>
        </p:nvSpPr>
        <p:spPr bwMode="auto">
          <a:xfrm>
            <a:off x="3995738" y="4581525"/>
            <a:ext cx="1066800" cy="533400"/>
          </a:xfrm>
          <a:prstGeom prst="rect">
            <a:avLst/>
          </a:prstGeom>
          <a:solidFill>
            <a:srgbClr val="0000FF"/>
          </a:solidFill>
          <a:ln w="9525">
            <a:solidFill>
              <a:schemeClr val="tx1"/>
            </a:solidFill>
            <a:miter lim="800000"/>
            <a:headEnd/>
            <a:tailEnd/>
          </a:ln>
        </p:spPr>
        <p:txBody>
          <a:bodyPr wrap="none" anchor="ctr"/>
          <a:lstStyle/>
          <a:p>
            <a:endParaRPr lang="zh-CN" altLang="en-US"/>
          </a:p>
        </p:txBody>
      </p:sp>
      <p:sp>
        <p:nvSpPr>
          <p:cNvPr id="163860" name="Text Box 20"/>
          <p:cNvSpPr txBox="1">
            <a:spLocks noChangeArrowheads="1"/>
          </p:cNvSpPr>
          <p:nvPr/>
        </p:nvSpPr>
        <p:spPr bwMode="auto">
          <a:xfrm>
            <a:off x="5181600" y="4508500"/>
            <a:ext cx="3962400" cy="822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sz="2400" b="1">
                <a:latin typeface="Times New Roman" pitchFamily="18" charset="0"/>
              </a:rPr>
              <a:t>1860</a:t>
            </a:r>
            <a:r>
              <a:rPr kumimoji="1" lang="zh-CN" altLang="en-US" sz="2400" b="1">
                <a:latin typeface="Times New Roman" pitchFamily="18" charset="0"/>
              </a:rPr>
              <a:t>年中俄</a:t>
            </a:r>
            <a:r>
              <a:rPr kumimoji="1" lang="en-US" altLang="zh-CN" sz="2400" b="1">
                <a:latin typeface="Times New Roman" pitchFamily="18" charset="0"/>
              </a:rPr>
              <a:t>《</a:t>
            </a:r>
            <a:r>
              <a:rPr kumimoji="1" lang="zh-CN" altLang="en-US" sz="2400" b="1">
                <a:latin typeface="Times New Roman" pitchFamily="18" charset="0"/>
              </a:rPr>
              <a:t>北京条约</a:t>
            </a:r>
            <a:r>
              <a:rPr kumimoji="1" lang="en-US" altLang="zh-CN" sz="2400" b="1">
                <a:latin typeface="Times New Roman" pitchFamily="18" charset="0"/>
              </a:rPr>
              <a:t>》</a:t>
            </a:r>
            <a:r>
              <a:rPr kumimoji="1" lang="zh-CN" altLang="en-US" sz="2400" b="1">
                <a:latin typeface="Times New Roman" pitchFamily="18" charset="0"/>
              </a:rPr>
              <a:t>割占的</a:t>
            </a:r>
            <a:r>
              <a:rPr kumimoji="1" lang="en-US" altLang="zh-CN" sz="2400" b="1">
                <a:latin typeface="Times New Roman" pitchFamily="18" charset="0"/>
              </a:rPr>
              <a:t>40</a:t>
            </a:r>
            <a:r>
              <a:rPr kumimoji="1" lang="zh-CN" altLang="en-US" sz="2400" b="1">
                <a:latin typeface="Times New Roman" pitchFamily="18" charset="0"/>
              </a:rPr>
              <a:t>万平方公里</a:t>
            </a:r>
          </a:p>
        </p:txBody>
      </p:sp>
      <p:sp>
        <p:nvSpPr>
          <p:cNvPr id="163861" name="Rectangle 21"/>
          <p:cNvSpPr>
            <a:spLocks noChangeArrowheads="1"/>
          </p:cNvSpPr>
          <p:nvPr/>
        </p:nvSpPr>
        <p:spPr bwMode="auto">
          <a:xfrm>
            <a:off x="3962400" y="5410200"/>
            <a:ext cx="1066800" cy="609600"/>
          </a:xfrm>
          <a:prstGeom prst="rect">
            <a:avLst/>
          </a:prstGeom>
          <a:solidFill>
            <a:srgbClr val="FF6600"/>
          </a:solidFill>
          <a:ln w="9525">
            <a:solidFill>
              <a:schemeClr val="tx1"/>
            </a:solidFill>
            <a:miter lim="800000"/>
            <a:headEnd/>
            <a:tailEnd/>
          </a:ln>
        </p:spPr>
        <p:txBody>
          <a:bodyPr wrap="none" anchor="ctr"/>
          <a:lstStyle/>
          <a:p>
            <a:endParaRPr lang="zh-CN" altLang="en-US"/>
          </a:p>
        </p:txBody>
      </p:sp>
      <p:sp>
        <p:nvSpPr>
          <p:cNvPr id="163862" name="Text Box 22"/>
          <p:cNvSpPr txBox="1">
            <a:spLocks noChangeArrowheads="1"/>
          </p:cNvSpPr>
          <p:nvPr/>
        </p:nvSpPr>
        <p:spPr bwMode="auto">
          <a:xfrm>
            <a:off x="5105400" y="5257800"/>
            <a:ext cx="4038600" cy="822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sz="2400" b="1">
                <a:latin typeface="Times New Roman" pitchFamily="18" charset="0"/>
              </a:rPr>
              <a:t>1864</a:t>
            </a:r>
            <a:r>
              <a:rPr kumimoji="1" lang="zh-CN" altLang="en-US" sz="2400" b="1">
                <a:latin typeface="Times New Roman" pitchFamily="18" charset="0"/>
              </a:rPr>
              <a:t>年</a:t>
            </a:r>
            <a:r>
              <a:rPr kumimoji="1" lang="en-US" altLang="zh-CN" sz="2400" b="1">
                <a:latin typeface="Times New Roman" pitchFamily="18" charset="0"/>
              </a:rPr>
              <a:t>《</a:t>
            </a:r>
            <a:r>
              <a:rPr kumimoji="1" lang="zh-CN" altLang="en-US" sz="2400" b="1">
                <a:latin typeface="Times New Roman" pitchFamily="18" charset="0"/>
              </a:rPr>
              <a:t>勘分西北界约记</a:t>
            </a:r>
            <a:r>
              <a:rPr kumimoji="1" lang="en-US" altLang="zh-CN" sz="2400" b="1">
                <a:latin typeface="Times New Roman" pitchFamily="18" charset="0"/>
              </a:rPr>
              <a:t>》</a:t>
            </a:r>
            <a:r>
              <a:rPr kumimoji="1" lang="zh-CN" altLang="en-US" sz="2400" b="1">
                <a:latin typeface="Times New Roman" pitchFamily="18" charset="0"/>
              </a:rPr>
              <a:t>割占的</a:t>
            </a:r>
            <a:r>
              <a:rPr kumimoji="1" lang="en-US" altLang="zh-CN" sz="2400" b="1">
                <a:latin typeface="Times New Roman" pitchFamily="18" charset="0"/>
              </a:rPr>
              <a:t>44</a:t>
            </a:r>
            <a:r>
              <a:rPr kumimoji="1" lang="zh-CN" altLang="en-US" sz="2400" b="1">
                <a:latin typeface="Times New Roman" pitchFamily="18" charset="0"/>
              </a:rPr>
              <a:t>万平方公里</a:t>
            </a:r>
          </a:p>
        </p:txBody>
      </p:sp>
      <p:sp>
        <p:nvSpPr>
          <p:cNvPr id="163863" name="Rectangle 23" descr="棚架"/>
          <p:cNvSpPr>
            <a:spLocks noChangeArrowheads="1"/>
          </p:cNvSpPr>
          <p:nvPr/>
        </p:nvSpPr>
        <p:spPr bwMode="auto">
          <a:xfrm>
            <a:off x="3962400" y="6248400"/>
            <a:ext cx="1066800" cy="609600"/>
          </a:xfrm>
          <a:prstGeom prst="rect">
            <a:avLst/>
          </a:prstGeom>
          <a:pattFill prst="trellis">
            <a:fgClr>
              <a:srgbClr val="0000FF"/>
            </a:fgClr>
            <a:bgClr>
              <a:srgbClr val="FFFFFF"/>
            </a:bgClr>
          </a:pattFill>
          <a:ln w="9525">
            <a:solidFill>
              <a:schemeClr val="tx1"/>
            </a:solidFill>
            <a:miter lim="800000"/>
            <a:headEnd/>
            <a:tailEnd/>
          </a:ln>
        </p:spPr>
        <p:txBody>
          <a:bodyPr wrap="none" anchor="ctr"/>
          <a:lstStyle/>
          <a:p>
            <a:endParaRPr lang="zh-CN" altLang="en-US"/>
          </a:p>
        </p:txBody>
      </p:sp>
      <p:sp>
        <p:nvSpPr>
          <p:cNvPr id="163864" name="Text Box 24"/>
          <p:cNvSpPr txBox="1">
            <a:spLocks noChangeArrowheads="1"/>
          </p:cNvSpPr>
          <p:nvPr/>
        </p:nvSpPr>
        <p:spPr bwMode="auto">
          <a:xfrm>
            <a:off x="5181600" y="6096000"/>
            <a:ext cx="3962400" cy="70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sz="2000" b="1">
                <a:latin typeface="Times New Roman" pitchFamily="18" charset="0"/>
              </a:rPr>
              <a:t>1881</a:t>
            </a:r>
            <a:r>
              <a:rPr kumimoji="1" lang="zh-CN" altLang="en-US" sz="2000" b="1">
                <a:latin typeface="Times New Roman" pitchFamily="18" charset="0"/>
              </a:rPr>
              <a:t>年</a:t>
            </a:r>
            <a:r>
              <a:rPr kumimoji="1" lang="en-US" altLang="zh-CN" sz="2000" b="1">
                <a:latin typeface="Times New Roman" pitchFamily="18" charset="0"/>
              </a:rPr>
              <a:t>《</a:t>
            </a:r>
            <a:r>
              <a:rPr kumimoji="1" lang="zh-CN" altLang="en-US" sz="2000" b="1">
                <a:latin typeface="Times New Roman" pitchFamily="18" charset="0"/>
              </a:rPr>
              <a:t>中俄改订条约</a:t>
            </a:r>
            <a:r>
              <a:rPr kumimoji="1" lang="en-US" altLang="zh-CN" sz="2000" b="1">
                <a:latin typeface="Times New Roman" pitchFamily="18" charset="0"/>
              </a:rPr>
              <a:t>》</a:t>
            </a:r>
            <a:r>
              <a:rPr kumimoji="1" lang="zh-CN" altLang="en-US" sz="2000" b="1">
                <a:latin typeface="Times New Roman" pitchFamily="18" charset="0"/>
              </a:rPr>
              <a:t>和以后五个议定书割占</a:t>
            </a:r>
            <a:r>
              <a:rPr kumimoji="1" lang="en-US" altLang="zh-CN" sz="2000" b="1">
                <a:latin typeface="Times New Roman" pitchFamily="18" charset="0"/>
              </a:rPr>
              <a:t>7</a:t>
            </a:r>
            <a:r>
              <a:rPr kumimoji="1" lang="zh-CN" altLang="en-US" sz="2000" b="1">
                <a:latin typeface="Times New Roman" pitchFamily="18" charset="0"/>
              </a:rPr>
              <a:t>万平方公里</a:t>
            </a:r>
            <a:endParaRPr kumimoji="1" lang="zh-CN" altLang="en-US" sz="2400">
              <a:latin typeface="Times New Roman" pitchFamily="18" charset="0"/>
            </a:endParaRPr>
          </a:p>
        </p:txBody>
      </p:sp>
    </p:spTree>
    <p:extLst>
      <p:ext uri="{BB962C8B-B14F-4D97-AF65-F5344CB8AC3E}">
        <p14:creationId xmlns:p14="http://schemas.microsoft.com/office/powerpoint/2010/main" val="21216348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3857"/>
                                        </p:tgtEl>
                                        <p:attrNameLst>
                                          <p:attrName>style.visibility</p:attrName>
                                        </p:attrNameLst>
                                      </p:cBhvr>
                                      <p:to>
                                        <p:strVal val="visible"/>
                                      </p:to>
                                    </p:set>
                                    <p:animEffect transition="in" filter="dissolve">
                                      <p:cBhvr>
                                        <p:cTn id="7" dur="500"/>
                                        <p:tgtEl>
                                          <p:spTgt spid="163857"/>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3858"/>
                                        </p:tgtEl>
                                        <p:attrNameLst>
                                          <p:attrName>style.visibility</p:attrName>
                                        </p:attrNameLst>
                                      </p:cBhvr>
                                      <p:to>
                                        <p:strVal val="visible"/>
                                      </p:to>
                                    </p:set>
                                    <p:animEffect transition="in" filter="dissolve">
                                      <p:cBhvr>
                                        <p:cTn id="11" dur="500"/>
                                        <p:tgtEl>
                                          <p:spTgt spid="163858"/>
                                        </p:tgtEl>
                                      </p:cBhvr>
                                    </p:animEffect>
                                  </p:childTnLst>
                                </p:cTn>
                              </p:par>
                            </p:childTnLst>
                          </p:cTn>
                        </p:par>
                        <p:par>
                          <p:cTn id="12" fill="hold" nodeType="afterGroup">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63843"/>
                                        </p:tgtEl>
                                        <p:attrNameLst>
                                          <p:attrName>style.visibility</p:attrName>
                                        </p:attrNameLst>
                                      </p:cBhvr>
                                      <p:to>
                                        <p:strVal val="visible"/>
                                      </p:to>
                                    </p:set>
                                    <p:animEffect transition="in" filter="dissolve">
                                      <p:cBhvr>
                                        <p:cTn id="15" dur="500"/>
                                        <p:tgtEl>
                                          <p:spTgt spid="16384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63859"/>
                                        </p:tgtEl>
                                        <p:attrNameLst>
                                          <p:attrName>style.visibility</p:attrName>
                                        </p:attrNameLst>
                                      </p:cBhvr>
                                      <p:to>
                                        <p:strVal val="visible"/>
                                      </p:to>
                                    </p:set>
                                    <p:animEffect transition="in" filter="dissolve">
                                      <p:cBhvr>
                                        <p:cTn id="20" dur="500"/>
                                        <p:tgtEl>
                                          <p:spTgt spid="163859"/>
                                        </p:tgtEl>
                                      </p:cBhvr>
                                    </p:animEffect>
                                  </p:childTnLst>
                                </p:cTn>
                              </p:par>
                            </p:childTnLst>
                          </p:cTn>
                        </p:par>
                        <p:par>
                          <p:cTn id="21" fill="hold" nodeType="afterGroup">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163860"/>
                                        </p:tgtEl>
                                        <p:attrNameLst>
                                          <p:attrName>style.visibility</p:attrName>
                                        </p:attrNameLst>
                                      </p:cBhvr>
                                      <p:to>
                                        <p:strVal val="visible"/>
                                      </p:to>
                                    </p:set>
                                    <p:animEffect transition="in" filter="dissolve">
                                      <p:cBhvr>
                                        <p:cTn id="24" dur="500"/>
                                        <p:tgtEl>
                                          <p:spTgt spid="163860"/>
                                        </p:tgtEl>
                                      </p:cBhvr>
                                    </p:animEffect>
                                  </p:childTnLst>
                                </p:cTn>
                              </p:par>
                            </p:childTnLst>
                          </p:cTn>
                        </p:par>
                        <p:par>
                          <p:cTn id="25" fill="hold" nodeType="afterGroup">
                            <p:stCondLst>
                              <p:cond delay="1000"/>
                            </p:stCondLst>
                            <p:childTnLst>
                              <p:par>
                                <p:cTn id="26" presetID="9" presetClass="entr" presetSubtype="0" fill="hold" grpId="0" nodeType="afterEffect">
                                  <p:stCondLst>
                                    <p:cond delay="0"/>
                                  </p:stCondLst>
                                  <p:childTnLst>
                                    <p:set>
                                      <p:cBhvr>
                                        <p:cTn id="27" dur="1" fill="hold">
                                          <p:stCondLst>
                                            <p:cond delay="0"/>
                                          </p:stCondLst>
                                        </p:cTn>
                                        <p:tgtEl>
                                          <p:spTgt spid="163844"/>
                                        </p:tgtEl>
                                        <p:attrNameLst>
                                          <p:attrName>style.visibility</p:attrName>
                                        </p:attrNameLst>
                                      </p:cBhvr>
                                      <p:to>
                                        <p:strVal val="visible"/>
                                      </p:to>
                                    </p:set>
                                    <p:animEffect transition="in" filter="dissolve">
                                      <p:cBhvr>
                                        <p:cTn id="28" dur="500"/>
                                        <p:tgtEl>
                                          <p:spTgt spid="163844"/>
                                        </p:tgtEl>
                                      </p:cBhvr>
                                    </p:animEffect>
                                  </p:childTnLst>
                                </p:cTn>
                              </p:par>
                            </p:childTnLst>
                          </p:cTn>
                        </p:par>
                        <p:par>
                          <p:cTn id="29" fill="hold" nodeType="afterGroup">
                            <p:stCondLst>
                              <p:cond delay="1500"/>
                            </p:stCondLst>
                            <p:childTnLst>
                              <p:par>
                                <p:cTn id="30" presetID="9" presetClass="entr" presetSubtype="0" fill="hold" grpId="0" nodeType="afterEffect">
                                  <p:stCondLst>
                                    <p:cond delay="0"/>
                                  </p:stCondLst>
                                  <p:childTnLst>
                                    <p:set>
                                      <p:cBhvr>
                                        <p:cTn id="31" dur="1" fill="hold">
                                          <p:stCondLst>
                                            <p:cond delay="0"/>
                                          </p:stCondLst>
                                        </p:cTn>
                                        <p:tgtEl>
                                          <p:spTgt spid="163845"/>
                                        </p:tgtEl>
                                        <p:attrNameLst>
                                          <p:attrName>style.visibility</p:attrName>
                                        </p:attrNameLst>
                                      </p:cBhvr>
                                      <p:to>
                                        <p:strVal val="visible"/>
                                      </p:to>
                                    </p:set>
                                    <p:animEffect transition="in" filter="dissolve">
                                      <p:cBhvr>
                                        <p:cTn id="32" dur="500"/>
                                        <p:tgtEl>
                                          <p:spTgt spid="16384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63861"/>
                                        </p:tgtEl>
                                        <p:attrNameLst>
                                          <p:attrName>style.visibility</p:attrName>
                                        </p:attrNameLst>
                                      </p:cBhvr>
                                      <p:to>
                                        <p:strVal val="visible"/>
                                      </p:to>
                                    </p:set>
                                    <p:animEffect transition="in" filter="dissolve">
                                      <p:cBhvr>
                                        <p:cTn id="37" dur="500"/>
                                        <p:tgtEl>
                                          <p:spTgt spid="163861"/>
                                        </p:tgtEl>
                                      </p:cBhvr>
                                    </p:animEffect>
                                  </p:childTnLst>
                                </p:cTn>
                              </p:par>
                            </p:childTnLst>
                          </p:cTn>
                        </p:par>
                        <p:par>
                          <p:cTn id="38" fill="hold" nodeType="afterGroup">
                            <p:stCondLst>
                              <p:cond delay="500"/>
                            </p:stCondLst>
                            <p:childTnLst>
                              <p:par>
                                <p:cTn id="39" presetID="9" presetClass="entr" presetSubtype="0" fill="hold" grpId="0" nodeType="afterEffect">
                                  <p:stCondLst>
                                    <p:cond delay="0"/>
                                  </p:stCondLst>
                                  <p:childTnLst>
                                    <p:set>
                                      <p:cBhvr>
                                        <p:cTn id="40" dur="1" fill="hold">
                                          <p:stCondLst>
                                            <p:cond delay="0"/>
                                          </p:stCondLst>
                                        </p:cTn>
                                        <p:tgtEl>
                                          <p:spTgt spid="163862"/>
                                        </p:tgtEl>
                                        <p:attrNameLst>
                                          <p:attrName>style.visibility</p:attrName>
                                        </p:attrNameLst>
                                      </p:cBhvr>
                                      <p:to>
                                        <p:strVal val="visible"/>
                                      </p:to>
                                    </p:set>
                                    <p:animEffect transition="in" filter="dissolve">
                                      <p:cBhvr>
                                        <p:cTn id="41" dur="500"/>
                                        <p:tgtEl>
                                          <p:spTgt spid="163862"/>
                                        </p:tgtEl>
                                      </p:cBhvr>
                                    </p:animEffect>
                                  </p:childTnLst>
                                </p:cTn>
                              </p:par>
                            </p:childTnLst>
                          </p:cTn>
                        </p:par>
                        <p:par>
                          <p:cTn id="42" fill="hold" nodeType="afterGroup">
                            <p:stCondLst>
                              <p:cond delay="1000"/>
                            </p:stCondLst>
                            <p:childTnLst>
                              <p:par>
                                <p:cTn id="43" presetID="9" presetClass="entr" presetSubtype="0" fill="hold" grpId="0" nodeType="afterEffect">
                                  <p:stCondLst>
                                    <p:cond delay="0"/>
                                  </p:stCondLst>
                                  <p:childTnLst>
                                    <p:set>
                                      <p:cBhvr>
                                        <p:cTn id="44" dur="1" fill="hold">
                                          <p:stCondLst>
                                            <p:cond delay="0"/>
                                          </p:stCondLst>
                                        </p:cTn>
                                        <p:tgtEl>
                                          <p:spTgt spid="163846"/>
                                        </p:tgtEl>
                                        <p:attrNameLst>
                                          <p:attrName>style.visibility</p:attrName>
                                        </p:attrNameLst>
                                      </p:cBhvr>
                                      <p:to>
                                        <p:strVal val="visible"/>
                                      </p:to>
                                    </p:set>
                                    <p:animEffect transition="in" filter="dissolve">
                                      <p:cBhvr>
                                        <p:cTn id="45" dur="500"/>
                                        <p:tgtEl>
                                          <p:spTgt spid="163846"/>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63863"/>
                                        </p:tgtEl>
                                        <p:attrNameLst>
                                          <p:attrName>style.visibility</p:attrName>
                                        </p:attrNameLst>
                                      </p:cBhvr>
                                      <p:to>
                                        <p:strVal val="visible"/>
                                      </p:to>
                                    </p:set>
                                    <p:animEffect transition="in" filter="dissolve">
                                      <p:cBhvr>
                                        <p:cTn id="50" dur="500"/>
                                        <p:tgtEl>
                                          <p:spTgt spid="163863"/>
                                        </p:tgtEl>
                                      </p:cBhvr>
                                    </p:animEffect>
                                  </p:childTnLst>
                                </p:cTn>
                              </p:par>
                            </p:childTnLst>
                          </p:cTn>
                        </p:par>
                        <p:par>
                          <p:cTn id="51" fill="hold" nodeType="afterGroup">
                            <p:stCondLst>
                              <p:cond delay="500"/>
                            </p:stCondLst>
                            <p:childTnLst>
                              <p:par>
                                <p:cTn id="52" presetID="9" presetClass="entr" presetSubtype="0" fill="hold" grpId="0" nodeType="afterEffect">
                                  <p:stCondLst>
                                    <p:cond delay="0"/>
                                  </p:stCondLst>
                                  <p:childTnLst>
                                    <p:set>
                                      <p:cBhvr>
                                        <p:cTn id="53" dur="1" fill="hold">
                                          <p:stCondLst>
                                            <p:cond delay="0"/>
                                          </p:stCondLst>
                                        </p:cTn>
                                        <p:tgtEl>
                                          <p:spTgt spid="163864"/>
                                        </p:tgtEl>
                                        <p:attrNameLst>
                                          <p:attrName>style.visibility</p:attrName>
                                        </p:attrNameLst>
                                      </p:cBhvr>
                                      <p:to>
                                        <p:strVal val="visible"/>
                                      </p:to>
                                    </p:set>
                                    <p:animEffect transition="in" filter="dissolve">
                                      <p:cBhvr>
                                        <p:cTn id="54" dur="500"/>
                                        <p:tgtEl>
                                          <p:spTgt spid="163864"/>
                                        </p:tgtEl>
                                      </p:cBhvr>
                                    </p:animEffect>
                                  </p:childTnLst>
                                </p:cTn>
                              </p:par>
                            </p:childTnLst>
                          </p:cTn>
                        </p:par>
                        <p:par>
                          <p:cTn id="55" fill="hold" nodeType="afterGroup">
                            <p:stCondLst>
                              <p:cond delay="1000"/>
                            </p:stCondLst>
                            <p:childTnLst>
                              <p:par>
                                <p:cTn id="56" presetID="9" presetClass="entr" presetSubtype="0" fill="hold" grpId="0" nodeType="afterEffect">
                                  <p:stCondLst>
                                    <p:cond delay="0"/>
                                  </p:stCondLst>
                                  <p:childTnLst>
                                    <p:set>
                                      <p:cBhvr>
                                        <p:cTn id="57" dur="1" fill="hold">
                                          <p:stCondLst>
                                            <p:cond delay="0"/>
                                          </p:stCondLst>
                                        </p:cTn>
                                        <p:tgtEl>
                                          <p:spTgt spid="163847"/>
                                        </p:tgtEl>
                                        <p:attrNameLst>
                                          <p:attrName>style.visibility</p:attrName>
                                        </p:attrNameLst>
                                      </p:cBhvr>
                                      <p:to>
                                        <p:strVal val="visible"/>
                                      </p:to>
                                    </p:set>
                                    <p:animEffect transition="in" filter="dissolve">
                                      <p:cBhvr>
                                        <p:cTn id="58" dur="500"/>
                                        <p:tgtEl>
                                          <p:spTgt spid="163847"/>
                                        </p:tgtEl>
                                      </p:cBhvr>
                                    </p:animEffect>
                                  </p:childTnLst>
                                </p:cTn>
                              </p:par>
                            </p:childTnLst>
                          </p:cTn>
                        </p:par>
                        <p:par>
                          <p:cTn id="59" fill="hold" nodeType="afterGroup">
                            <p:stCondLst>
                              <p:cond delay="1500"/>
                            </p:stCondLst>
                            <p:childTnLst>
                              <p:par>
                                <p:cTn id="60" presetID="9" presetClass="entr" presetSubtype="0" fill="hold" grpId="0" nodeType="afterEffect">
                                  <p:stCondLst>
                                    <p:cond delay="0"/>
                                  </p:stCondLst>
                                  <p:childTnLst>
                                    <p:set>
                                      <p:cBhvr>
                                        <p:cTn id="61" dur="1" fill="hold">
                                          <p:stCondLst>
                                            <p:cond delay="0"/>
                                          </p:stCondLst>
                                        </p:cTn>
                                        <p:tgtEl>
                                          <p:spTgt spid="163848"/>
                                        </p:tgtEl>
                                        <p:attrNameLst>
                                          <p:attrName>style.visibility</p:attrName>
                                        </p:attrNameLst>
                                      </p:cBhvr>
                                      <p:to>
                                        <p:strVal val="visible"/>
                                      </p:to>
                                    </p:set>
                                    <p:animEffect transition="in" filter="dissolve">
                                      <p:cBhvr>
                                        <p:cTn id="62" dur="500"/>
                                        <p:tgtEl>
                                          <p:spTgt spid="163848"/>
                                        </p:tgtEl>
                                      </p:cBhvr>
                                    </p:animEffect>
                                  </p:childTnLst>
                                </p:cTn>
                              </p:par>
                            </p:childTnLst>
                          </p:cTn>
                        </p:par>
                        <p:par>
                          <p:cTn id="63" fill="hold" nodeType="afterGroup">
                            <p:stCondLst>
                              <p:cond delay="2000"/>
                            </p:stCondLst>
                            <p:childTnLst>
                              <p:par>
                                <p:cTn id="64" presetID="9" presetClass="entr" presetSubtype="0" fill="hold" grpId="0" nodeType="afterEffect">
                                  <p:stCondLst>
                                    <p:cond delay="0"/>
                                  </p:stCondLst>
                                  <p:childTnLst>
                                    <p:set>
                                      <p:cBhvr>
                                        <p:cTn id="65" dur="1" fill="hold">
                                          <p:stCondLst>
                                            <p:cond delay="0"/>
                                          </p:stCondLst>
                                        </p:cTn>
                                        <p:tgtEl>
                                          <p:spTgt spid="163849"/>
                                        </p:tgtEl>
                                        <p:attrNameLst>
                                          <p:attrName>style.visibility</p:attrName>
                                        </p:attrNameLst>
                                      </p:cBhvr>
                                      <p:to>
                                        <p:strVal val="visible"/>
                                      </p:to>
                                    </p:set>
                                    <p:animEffect transition="in" filter="dissolve">
                                      <p:cBhvr>
                                        <p:cTn id="66" dur="500"/>
                                        <p:tgtEl>
                                          <p:spTgt spid="163849"/>
                                        </p:tgtEl>
                                      </p:cBhvr>
                                    </p:animEffect>
                                  </p:childTnLst>
                                </p:cTn>
                              </p:par>
                            </p:childTnLst>
                          </p:cTn>
                        </p:par>
                        <p:par>
                          <p:cTn id="67" fill="hold" nodeType="afterGroup">
                            <p:stCondLst>
                              <p:cond delay="2500"/>
                            </p:stCondLst>
                            <p:childTnLst>
                              <p:par>
                                <p:cTn id="68" presetID="9" presetClass="entr" presetSubtype="0" fill="hold" grpId="0" nodeType="afterEffect">
                                  <p:stCondLst>
                                    <p:cond delay="0"/>
                                  </p:stCondLst>
                                  <p:childTnLst>
                                    <p:set>
                                      <p:cBhvr>
                                        <p:cTn id="69" dur="1" fill="hold">
                                          <p:stCondLst>
                                            <p:cond delay="0"/>
                                          </p:stCondLst>
                                        </p:cTn>
                                        <p:tgtEl>
                                          <p:spTgt spid="163850"/>
                                        </p:tgtEl>
                                        <p:attrNameLst>
                                          <p:attrName>style.visibility</p:attrName>
                                        </p:attrNameLst>
                                      </p:cBhvr>
                                      <p:to>
                                        <p:strVal val="visible"/>
                                      </p:to>
                                    </p:set>
                                    <p:animEffect transition="in" filter="dissolve">
                                      <p:cBhvr>
                                        <p:cTn id="70" dur="500"/>
                                        <p:tgtEl>
                                          <p:spTgt spid="163850"/>
                                        </p:tgtEl>
                                      </p:cBhvr>
                                    </p:animEffect>
                                  </p:childTnLst>
                                </p:cTn>
                              </p:par>
                            </p:childTnLst>
                          </p:cTn>
                        </p:par>
                        <p:par>
                          <p:cTn id="71" fill="hold" nodeType="afterGroup">
                            <p:stCondLst>
                              <p:cond delay="3000"/>
                            </p:stCondLst>
                            <p:childTnLst>
                              <p:par>
                                <p:cTn id="72" presetID="9" presetClass="entr" presetSubtype="0" fill="hold" grpId="0" nodeType="afterEffect">
                                  <p:stCondLst>
                                    <p:cond delay="0"/>
                                  </p:stCondLst>
                                  <p:childTnLst>
                                    <p:set>
                                      <p:cBhvr>
                                        <p:cTn id="73" dur="1" fill="hold">
                                          <p:stCondLst>
                                            <p:cond delay="0"/>
                                          </p:stCondLst>
                                        </p:cTn>
                                        <p:tgtEl>
                                          <p:spTgt spid="163851"/>
                                        </p:tgtEl>
                                        <p:attrNameLst>
                                          <p:attrName>style.visibility</p:attrName>
                                        </p:attrNameLst>
                                      </p:cBhvr>
                                      <p:to>
                                        <p:strVal val="visible"/>
                                      </p:to>
                                    </p:set>
                                    <p:animEffect transition="in" filter="dissolve">
                                      <p:cBhvr>
                                        <p:cTn id="74" dur="500"/>
                                        <p:tgtEl>
                                          <p:spTgt spid="163851"/>
                                        </p:tgtEl>
                                      </p:cBhvr>
                                    </p:animEffect>
                                  </p:childTnLst>
                                </p:cTn>
                              </p:par>
                            </p:childTnLst>
                          </p:cTn>
                        </p:par>
                        <p:par>
                          <p:cTn id="75" fill="hold" nodeType="afterGroup">
                            <p:stCondLst>
                              <p:cond delay="3500"/>
                            </p:stCondLst>
                            <p:childTnLst>
                              <p:par>
                                <p:cTn id="76" presetID="9" presetClass="entr" presetSubtype="0" fill="hold" grpId="0" nodeType="afterEffect">
                                  <p:stCondLst>
                                    <p:cond delay="0"/>
                                  </p:stCondLst>
                                  <p:childTnLst>
                                    <p:set>
                                      <p:cBhvr>
                                        <p:cTn id="77" dur="1" fill="hold">
                                          <p:stCondLst>
                                            <p:cond delay="0"/>
                                          </p:stCondLst>
                                        </p:cTn>
                                        <p:tgtEl>
                                          <p:spTgt spid="163852"/>
                                        </p:tgtEl>
                                        <p:attrNameLst>
                                          <p:attrName>style.visibility</p:attrName>
                                        </p:attrNameLst>
                                      </p:cBhvr>
                                      <p:to>
                                        <p:strVal val="visible"/>
                                      </p:to>
                                    </p:set>
                                    <p:animEffect transition="in" filter="dissolve">
                                      <p:cBhvr>
                                        <p:cTn id="78" dur="500"/>
                                        <p:tgtEl>
                                          <p:spTgt spid="1638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animBg="1"/>
      <p:bldP spid="163844" grpId="0" animBg="1"/>
      <p:bldP spid="163845" grpId="0" animBg="1"/>
      <p:bldP spid="163846" grpId="0" animBg="1"/>
      <p:bldP spid="163847" grpId="0" animBg="1"/>
      <p:bldP spid="163848" grpId="0" animBg="1"/>
      <p:bldP spid="163849" grpId="0" animBg="1"/>
      <p:bldP spid="163850" grpId="0" animBg="1"/>
      <p:bldP spid="163851" grpId="0" animBg="1"/>
      <p:bldP spid="163852" grpId="0" animBg="1"/>
      <p:bldP spid="163857" grpId="0" animBg="1"/>
      <p:bldP spid="163858" grpId="0" autoUpdateAnimBg="0"/>
      <p:bldP spid="163859" grpId="0" animBg="1"/>
      <p:bldP spid="163860" grpId="0" autoUpdateAnimBg="0"/>
      <p:bldP spid="163861" grpId="0" animBg="1"/>
      <p:bldP spid="163862" grpId="0" autoUpdateAnimBg="0"/>
      <p:bldP spid="163863" grpId="0" animBg="1"/>
      <p:bldP spid="16386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066" name="Group 2"/>
          <p:cNvGraphicFramePr>
            <a:graphicFrameLocks noGrp="1"/>
          </p:cNvGraphicFramePr>
          <p:nvPr>
            <p:extLst>
              <p:ext uri="{D42A27DB-BD31-4B8C-83A1-F6EECF244321}">
                <p14:modId xmlns:p14="http://schemas.microsoft.com/office/powerpoint/2010/main" val="2352269396"/>
              </p:ext>
            </p:extLst>
          </p:nvPr>
        </p:nvGraphicFramePr>
        <p:xfrm>
          <a:off x="250825" y="874713"/>
          <a:ext cx="8659813" cy="5693093"/>
        </p:xfrm>
        <a:graphic>
          <a:graphicData uri="http://schemas.openxmlformats.org/drawingml/2006/table">
            <a:tbl>
              <a:tblPr/>
              <a:tblGrid>
                <a:gridCol w="571500"/>
                <a:gridCol w="676275"/>
                <a:gridCol w="1716088"/>
                <a:gridCol w="2106612"/>
                <a:gridCol w="3589338"/>
              </a:tblGrid>
              <a:tr h="427038">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分类比较</a:t>
                      </a:r>
                    </a:p>
                  </a:txBody>
                  <a:tcPr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xBody>
                    <a:bodyPr/>
                    <a:lstStyle/>
                    <a:p>
                      <a:endParaRPr lang="zh-CN" altLang="en-US"/>
                    </a:p>
                  </a:txBody>
                  <a:tcPr/>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鸦片战争</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第二次鸦片战争</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458788">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0000CC"/>
                          </a:solidFill>
                          <a:effectLst/>
                          <a:latin typeface="Arial" charset="0"/>
                          <a:ea typeface="宋体" pitchFamily="2" charset="-122"/>
                        </a:rPr>
                        <a:t>继 续</a:t>
                      </a:r>
                    </a:p>
                  </a:txBody>
                  <a:tcPr vert="eaVert"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根本原因和目的</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xBody>
                    <a:bodyPr/>
                    <a:lstStyle/>
                    <a:p>
                      <a:endParaRPr lang="zh-CN" alt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都是为了打开中国市场</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xBody>
                    <a:bodyPr/>
                    <a:lstStyle/>
                    <a:p>
                      <a:endParaRPr lang="zh-CN" altLang="en-US"/>
                    </a:p>
                  </a:txBody>
                  <a:tcPr/>
                </a:tc>
              </a:tr>
              <a:tr h="427038">
                <a:tc vMerge="1">
                  <a:txBody>
                    <a:bodyPr/>
                    <a:lstStyle/>
                    <a:p>
                      <a:endParaRPr lang="zh-CN" alt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战争性质</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xBody>
                    <a:bodyPr/>
                    <a:lstStyle/>
                    <a:p>
                      <a:endParaRPr lang="zh-CN" alt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都是非正义的侵略战争</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xBody>
                    <a:bodyPr/>
                    <a:lstStyle/>
                    <a:p>
                      <a:endParaRPr lang="zh-CN" altLang="en-US"/>
                    </a:p>
                  </a:txBody>
                  <a:tcPr/>
                </a:tc>
              </a:tr>
              <a:tr h="463550">
                <a:tc rowSpan="6">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0000CC"/>
                          </a:solidFill>
                          <a:effectLst/>
                          <a:latin typeface="Arial" charset="0"/>
                          <a:ea typeface="宋体" pitchFamily="2" charset="-122"/>
                        </a:rPr>
                        <a:t>扩       大 </a:t>
                      </a:r>
                    </a:p>
                  </a:txBody>
                  <a:tcPr vert="eaVert"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战争过程</a:t>
                      </a:r>
                    </a:p>
                  </a:txBody>
                  <a:tcPr vert="eaVert"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侵略力量</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英国</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英法两国，美俄帮凶</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427038">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侵略时间</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两年</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四年</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630238">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侵略范围</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主要在长江以南沿海地区</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从沿海深入到内地</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628650">
                <a:tc vMerge="1">
                  <a:txBody>
                    <a:bodyPr/>
                    <a:lstStyle/>
                    <a:p>
                      <a:endParaRPr lang="zh-CN" altLang="en-US"/>
                    </a:p>
                  </a:txBody>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战争危害和影响</a:t>
                      </a:r>
                    </a:p>
                  </a:txBody>
                  <a:tcPr vert="eaVert"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开放口岸和割地</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开五口</a:t>
                      </a:r>
                      <a:br>
                        <a:rPr kumimoji="0" lang="zh-CN" altLang="en-US" sz="2400" b="1" i="0" u="none" strike="noStrike" cap="none" normalizeH="0" baseline="0" smtClean="0">
                          <a:ln>
                            <a:noFill/>
                          </a:ln>
                          <a:solidFill>
                            <a:schemeClr val="tx1"/>
                          </a:solidFill>
                          <a:effectLst/>
                          <a:latin typeface="Arial" charset="0"/>
                          <a:ea typeface="宋体" pitchFamily="2" charset="-122"/>
                        </a:rPr>
                      </a:br>
                      <a:r>
                        <a:rPr kumimoji="0" lang="zh-CN" altLang="en-US" sz="2400" b="1" i="0" u="none" strike="noStrike" cap="none" normalizeH="0" baseline="0" smtClean="0">
                          <a:ln>
                            <a:noFill/>
                          </a:ln>
                          <a:solidFill>
                            <a:schemeClr val="tx1"/>
                          </a:solidFill>
                          <a:effectLst/>
                          <a:latin typeface="Arial" charset="0"/>
                          <a:ea typeface="宋体" pitchFamily="2" charset="-122"/>
                        </a:rPr>
                        <a:t>割香港岛</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增开十一口；英割九龙，俄割</a:t>
                      </a:r>
                      <a:r>
                        <a:rPr kumimoji="0" lang="en-US" altLang="zh-CN" sz="2400" b="1" i="0" u="none" strike="noStrike" cap="none" normalizeH="0" baseline="0" smtClean="0">
                          <a:ln>
                            <a:noFill/>
                          </a:ln>
                          <a:solidFill>
                            <a:schemeClr val="tx1"/>
                          </a:solidFill>
                          <a:effectLst/>
                          <a:latin typeface="Arial" charset="0"/>
                          <a:ea typeface="宋体" pitchFamily="2" charset="-122"/>
                        </a:rPr>
                        <a:t>100</a:t>
                      </a:r>
                      <a:r>
                        <a:rPr kumimoji="0" lang="zh-CN" altLang="en-US" sz="2400" b="1" i="0" u="none" strike="noStrike" cap="none" normalizeH="0" baseline="0" smtClean="0">
                          <a:ln>
                            <a:noFill/>
                          </a:ln>
                          <a:solidFill>
                            <a:schemeClr val="tx1"/>
                          </a:solidFill>
                          <a:effectLst/>
                          <a:latin typeface="Arial" charset="0"/>
                          <a:ea typeface="宋体" pitchFamily="2" charset="-122"/>
                        </a:rPr>
                        <a:t>多万平方公里</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617538">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主权遭到破坏</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领土、领海、司法、关税等</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主权进一步丧失，侵略势力由沿海深入内地</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930275">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社会性质发生变化</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FF3300"/>
                          </a:solidFill>
                          <a:effectLst/>
                          <a:latin typeface="Arial" charset="0"/>
                          <a:ea typeface="宋体" pitchFamily="2" charset="-122"/>
                        </a:rPr>
                        <a:t>开始沦为</a:t>
                      </a:r>
                      <a:r>
                        <a:rPr kumimoji="0" lang="zh-CN" altLang="en-US" sz="2400" b="1" i="0" u="none" strike="noStrike" cap="none" normalizeH="0" baseline="0" dirty="0" smtClean="0">
                          <a:ln>
                            <a:noFill/>
                          </a:ln>
                          <a:solidFill>
                            <a:schemeClr val="tx1"/>
                          </a:solidFill>
                          <a:effectLst/>
                          <a:latin typeface="Arial" charset="0"/>
                          <a:ea typeface="宋体" pitchFamily="2" charset="-122"/>
                        </a:rPr>
                        <a:t>半殖民地</a:t>
                      </a:r>
                    </a:p>
                  </a:txBody>
                  <a:tcPr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半殖民地化程度</a:t>
                      </a:r>
                      <a:r>
                        <a:rPr kumimoji="0" lang="zh-CN" altLang="en-US" sz="2400" b="1" i="0" u="none" strike="noStrike" cap="none" normalizeH="0" baseline="0" smtClean="0">
                          <a:ln>
                            <a:noFill/>
                          </a:ln>
                          <a:solidFill>
                            <a:srgbClr val="FF3300"/>
                          </a:solidFill>
                          <a:effectLst/>
                          <a:latin typeface="Arial" charset="0"/>
                          <a:ea typeface="宋体" pitchFamily="2" charset="-122"/>
                        </a:rPr>
                        <a:t>进一步加深</a:t>
                      </a:r>
                    </a:p>
                  </a:txBody>
                  <a:tcPr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r>
            </a:tbl>
          </a:graphicData>
        </a:graphic>
      </p:graphicFrame>
      <p:sp>
        <p:nvSpPr>
          <p:cNvPr id="88113" name="Rectangle 49"/>
          <p:cNvSpPr>
            <a:spLocks noChangeArrowheads="1"/>
          </p:cNvSpPr>
          <p:nvPr/>
        </p:nvSpPr>
        <p:spPr bwMode="auto">
          <a:xfrm>
            <a:off x="2384425" y="188913"/>
            <a:ext cx="3070071" cy="523220"/>
          </a:xfrm>
          <a:prstGeom prst="rect">
            <a:avLst/>
          </a:prstGeom>
          <a:solidFill>
            <a:schemeClr val="bg1"/>
          </a:solidFill>
          <a:ln w="38100">
            <a:solidFill>
              <a:schemeClr val="accent2"/>
            </a:solidFill>
            <a:prstDash val="sysDot"/>
            <a:miter lim="800000"/>
            <a:headEnd/>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pPr>
            <a:r>
              <a:rPr kumimoji="1" lang="zh-CN" altLang="en-US" sz="2800" b="1" dirty="0">
                <a:solidFill>
                  <a:srgbClr val="FF0000"/>
                </a:solidFill>
                <a:latin typeface="Times New Roman" pitchFamily="18" charset="0"/>
                <a:ea typeface="黑体" pitchFamily="49" charset="-122"/>
              </a:rPr>
              <a:t>两次鸦片战争</a:t>
            </a:r>
            <a:r>
              <a:rPr kumimoji="1" lang="zh-CN" altLang="en-US" sz="2800" b="1" dirty="0" smtClean="0">
                <a:solidFill>
                  <a:srgbClr val="FF0000"/>
                </a:solidFill>
                <a:latin typeface="Times New Roman" pitchFamily="18" charset="0"/>
                <a:ea typeface="黑体" pitchFamily="49" charset="-122"/>
              </a:rPr>
              <a:t>比较</a:t>
            </a:r>
            <a:endParaRPr kumimoji="1" lang="zh-CN" altLang="en-US" sz="2800" b="1" dirty="0">
              <a:solidFill>
                <a:srgbClr val="FF0000"/>
              </a:solidFill>
              <a:latin typeface="Times New Roman" pitchFamily="18" charset="0"/>
              <a:ea typeface="黑体" pitchFamily="49" charset="-122"/>
            </a:endParaRPr>
          </a:p>
        </p:txBody>
      </p:sp>
    </p:spTree>
    <p:extLst>
      <p:ext uri="{BB962C8B-B14F-4D97-AF65-F5344CB8AC3E}">
        <p14:creationId xmlns:p14="http://schemas.microsoft.com/office/powerpoint/2010/main" val="32932261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9382" name="Picture 6"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0" y="1592263"/>
            <a:ext cx="6840538" cy="2016125"/>
          </a:xfrm>
          <a:prstGeom prst="rect">
            <a:avLst/>
          </a:prstGeom>
          <a:noFill/>
          <a:extLst>
            <a:ext uri="{909E8E84-426E-40DD-AFC4-6F175D3DCCD1}">
              <a14:hiddenFill xmlns:a14="http://schemas.microsoft.com/office/drawing/2010/main">
                <a:solidFill>
                  <a:srgbClr val="FFFFFF"/>
                </a:solidFill>
              </a14:hiddenFill>
            </a:ext>
          </a:extLst>
        </p:spPr>
      </p:pic>
      <p:sp>
        <p:nvSpPr>
          <p:cNvPr id="229378" name="Line 2"/>
          <p:cNvSpPr>
            <a:spLocks noChangeShapeType="1"/>
          </p:cNvSpPr>
          <p:nvPr/>
        </p:nvSpPr>
        <p:spPr bwMode="auto">
          <a:xfrm>
            <a:off x="2789237" y="4818185"/>
            <a:ext cx="1325563"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379" name="Text Box 3"/>
          <p:cNvSpPr txBox="1">
            <a:spLocks noChangeArrowheads="1"/>
          </p:cNvSpPr>
          <p:nvPr/>
        </p:nvSpPr>
        <p:spPr bwMode="auto">
          <a:xfrm>
            <a:off x="4499769" y="4419600"/>
            <a:ext cx="424869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4000" dirty="0" smtClean="0">
                <a:solidFill>
                  <a:srgbClr val="FF0000"/>
                </a:solidFill>
                <a:latin typeface="华文行楷" pitchFamily="2" charset="-122"/>
                <a:ea typeface="华文行楷" pitchFamily="2" charset="-122"/>
              </a:rPr>
              <a:t>鸦片战争的</a:t>
            </a:r>
            <a:r>
              <a:rPr kumimoji="0" lang="zh-CN" altLang="en-US" sz="4000" dirty="0" smtClean="0">
                <a:solidFill>
                  <a:srgbClr val="FF0000"/>
                </a:solidFill>
                <a:latin typeface="华文行楷" pitchFamily="2" charset="-122"/>
                <a:ea typeface="华文行楷" pitchFamily="2" charset="-122"/>
              </a:rPr>
              <a:t>影响</a:t>
            </a:r>
            <a:endParaRPr kumimoji="0" lang="zh-CN" altLang="en-US" sz="4000" dirty="0">
              <a:solidFill>
                <a:srgbClr val="FF0000"/>
              </a:solidFill>
              <a:latin typeface="华文行楷" pitchFamily="2" charset="-122"/>
              <a:ea typeface="华文行楷" pitchFamily="2" charset="-122"/>
            </a:endParaRPr>
          </a:p>
        </p:txBody>
      </p:sp>
      <p:sp>
        <p:nvSpPr>
          <p:cNvPr id="229381" name="Text Box 5"/>
          <p:cNvSpPr txBox="1">
            <a:spLocks noChangeArrowheads="1"/>
          </p:cNvSpPr>
          <p:nvPr/>
        </p:nvSpPr>
        <p:spPr bwMode="auto">
          <a:xfrm>
            <a:off x="2123728" y="2060848"/>
            <a:ext cx="52578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0" lang="zh-CN" altLang="en-US" sz="4400" dirty="0">
                <a:solidFill>
                  <a:schemeClr val="tx1"/>
                </a:solidFill>
                <a:latin typeface="黑体" pitchFamily="2" charset="-122"/>
              </a:rPr>
              <a:t>第三章 风雨飘摇</a:t>
            </a:r>
          </a:p>
          <a:p>
            <a:pPr algn="l"/>
            <a:endParaRPr kumimoji="0" lang="en-US" altLang="zh-CN" sz="4000" b="0" dirty="0">
              <a:solidFill>
                <a:schemeClr val="tx1"/>
              </a:solidFill>
              <a:latin typeface="黑体" pitchFamily="2" charset="-122"/>
            </a:endParaRPr>
          </a:p>
        </p:txBody>
      </p:sp>
    </p:spTree>
    <p:extLst>
      <p:ext uri="{BB962C8B-B14F-4D97-AF65-F5344CB8AC3E}">
        <p14:creationId xmlns:p14="http://schemas.microsoft.com/office/powerpoint/2010/main" val="18396676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7504" y="116633"/>
            <a:ext cx="9036496" cy="2031325"/>
          </a:xfrm>
          <a:prstGeom prst="rect">
            <a:avLst/>
          </a:prstGeom>
        </p:spPr>
        <p:txBody>
          <a:bodyPr wrap="square">
            <a:spAutoFit/>
          </a:bodyPr>
          <a:lstStyle/>
          <a:p>
            <a:pPr fontAlgn="ctr"/>
            <a:r>
              <a:rPr lang="zh-CN" altLang="zh-CN" b="1" dirty="0" smtClean="0">
                <a:solidFill>
                  <a:srgbClr val="0000CC"/>
                </a:solidFill>
              </a:rPr>
              <a:t>第一次</a:t>
            </a:r>
            <a:r>
              <a:rPr lang="zh-CN" altLang="zh-CN" b="1" dirty="0">
                <a:solidFill>
                  <a:srgbClr val="0000CC"/>
                </a:solidFill>
              </a:rPr>
              <a:t>鴉片战争后</a:t>
            </a:r>
            <a:r>
              <a:rPr lang="en-US" altLang="zh-CN" b="1" dirty="0">
                <a:solidFill>
                  <a:srgbClr val="0000CC"/>
                </a:solidFill>
              </a:rPr>
              <a:t>……</a:t>
            </a:r>
            <a:r>
              <a:rPr lang="zh-CN" altLang="zh-CN" b="1" dirty="0">
                <a:solidFill>
                  <a:srgbClr val="0000CC"/>
                </a:solidFill>
              </a:rPr>
              <a:t>在列强的要求下，清廷在礼部、理藩院之外设置了专门的机构办理对外交涉，即管理五口通商事务的</a:t>
            </a:r>
            <a:r>
              <a:rPr lang="en-US" altLang="zh-CN" b="1" dirty="0">
                <a:solidFill>
                  <a:srgbClr val="0000CC"/>
                </a:solidFill>
              </a:rPr>
              <a:t>“</a:t>
            </a:r>
            <a:r>
              <a:rPr lang="zh-CN" altLang="zh-CN" b="1" dirty="0">
                <a:solidFill>
                  <a:srgbClr val="0000CC"/>
                </a:solidFill>
              </a:rPr>
              <a:t>五口通商大臣</a:t>
            </a:r>
            <a:r>
              <a:rPr lang="en-US" altLang="zh-CN" b="1" dirty="0">
                <a:solidFill>
                  <a:srgbClr val="0000CC"/>
                </a:solidFill>
              </a:rPr>
              <a:t>”</a:t>
            </a:r>
            <a:r>
              <a:rPr lang="zh-CN" altLang="zh-CN" b="1" dirty="0">
                <a:solidFill>
                  <a:srgbClr val="0000CC"/>
                </a:solidFill>
              </a:rPr>
              <a:t>。它并非专职，起初由两广总督兼任，以后转由两江总督负责。其名义上是处理</a:t>
            </a:r>
            <a:r>
              <a:rPr lang="en-US" altLang="zh-CN" b="1" dirty="0">
                <a:solidFill>
                  <a:srgbClr val="0000CC"/>
                </a:solidFill>
              </a:rPr>
              <a:t>“</a:t>
            </a:r>
            <a:r>
              <a:rPr lang="zh-CN" altLang="zh-CN" b="1" dirty="0">
                <a:solidFill>
                  <a:srgbClr val="0000CC"/>
                </a:solidFill>
              </a:rPr>
              <a:t>通商事务</a:t>
            </a:r>
            <a:r>
              <a:rPr lang="en-US" altLang="zh-CN" b="1" dirty="0">
                <a:solidFill>
                  <a:srgbClr val="0000CC"/>
                </a:solidFill>
              </a:rPr>
              <a:t>”</a:t>
            </a:r>
            <a:r>
              <a:rPr lang="zh-CN" altLang="zh-CN" b="1" dirty="0">
                <a:solidFill>
                  <a:srgbClr val="0000CC"/>
                </a:solidFill>
              </a:rPr>
              <a:t>，但实际上是办理外交事务。第二次鴉片战争以后，清廷官僚体系的变化更加明昰。一批现代化的官僚机构</a:t>
            </a:r>
            <a:r>
              <a:rPr lang="en-US" altLang="zh-CN" b="1" dirty="0">
                <a:solidFill>
                  <a:srgbClr val="0000CC"/>
                </a:solidFill>
              </a:rPr>
              <a:t>——</a:t>
            </a:r>
            <a:r>
              <a:rPr lang="zh-CN" altLang="zh-CN" b="1" dirty="0">
                <a:solidFill>
                  <a:srgbClr val="0000CC"/>
                </a:solidFill>
              </a:rPr>
              <a:t>总税务司（官名，掌管全国关税行政及海关人员任免）总理各国事务衙门（简称总理衙门，政府专门负责外交、通商、海关等涉外事务的机构）等陆续成立。</a:t>
            </a:r>
          </a:p>
          <a:p>
            <a:r>
              <a:rPr lang="en-US" altLang="zh-CN" b="1" dirty="0" smtClean="0">
                <a:solidFill>
                  <a:srgbClr val="0000CC"/>
                </a:solidFill>
              </a:rPr>
              <a:t>                                                                                    ——</a:t>
            </a:r>
            <a:r>
              <a:rPr lang="zh-CN" altLang="zh-CN" b="1" dirty="0">
                <a:solidFill>
                  <a:srgbClr val="0000CC"/>
                </a:solidFill>
              </a:rPr>
              <a:t>摘编自杨宁一《历史学习新视野新知识》</a:t>
            </a:r>
            <a:endParaRPr lang="zh-CN" altLang="en-US" b="1" dirty="0">
              <a:solidFill>
                <a:srgbClr val="0000CC"/>
              </a:solidFill>
            </a:endParaRPr>
          </a:p>
        </p:txBody>
      </p:sp>
      <p:sp>
        <p:nvSpPr>
          <p:cNvPr id="3" name="矩形 2"/>
          <p:cNvSpPr/>
          <p:nvPr/>
        </p:nvSpPr>
        <p:spPr>
          <a:xfrm>
            <a:off x="0" y="2147958"/>
            <a:ext cx="9144000" cy="4247317"/>
          </a:xfrm>
          <a:prstGeom prst="rect">
            <a:avLst/>
          </a:prstGeom>
        </p:spPr>
        <p:txBody>
          <a:bodyPr wrap="square">
            <a:spAutoFit/>
          </a:bodyPr>
          <a:lstStyle/>
          <a:p>
            <a:pPr fontAlgn="ctr"/>
            <a:r>
              <a:rPr lang="zh-CN" altLang="zh-CN" b="1" dirty="0"/>
              <a:t>在第二次鸦片战争中，清政府被迫签订了一连串不平等条约（包括《天津条约》、《北京条约》和在上海订立的《中英通商章程善后条约》）。</a:t>
            </a:r>
          </a:p>
          <a:p>
            <a:pPr fontAlgn="ctr"/>
            <a:r>
              <a:rPr lang="en-US" altLang="zh-CN" b="1" dirty="0"/>
              <a:t>……</a:t>
            </a:r>
            <a:endParaRPr lang="zh-CN" altLang="zh-CN" b="1" dirty="0"/>
          </a:p>
          <a:p>
            <a:pPr fontAlgn="ctr"/>
            <a:r>
              <a:rPr lang="zh-CN" altLang="zh-CN" b="1" dirty="0"/>
              <a:t>二、如前所述，俄国攫取了黑龙江以北和乌苏里江以东的极其广大的领土，共一百万平方公里有余。</a:t>
            </a:r>
            <a:r>
              <a:rPr lang="en-US" altLang="zh-CN" b="1" dirty="0"/>
              <a:t>……</a:t>
            </a:r>
            <a:endParaRPr lang="zh-CN" altLang="zh-CN" b="1" dirty="0"/>
          </a:p>
          <a:p>
            <a:pPr fontAlgn="ctr"/>
            <a:r>
              <a:rPr lang="zh-CN" altLang="zh-CN" b="1" dirty="0"/>
              <a:t>三、除鸦片战争已开放的五口外，沿海又开放天津、牛庄（后改营口）登州（后改烟台）台南、淡水、潮州、琼州这七口，并在长江沿线开放镇江、南京、九江、汉口四口。在新疆，对俄也加开了喀什噶尔一口。</a:t>
            </a:r>
          </a:p>
          <a:p>
            <a:pPr fontAlgn="ctr"/>
            <a:r>
              <a:rPr lang="zh-CN" altLang="zh-CN" b="1" dirty="0"/>
              <a:t>四、外国船（包括兵船）可以往来于沿海各通商口岸，也可以在长江一带自由通航</a:t>
            </a:r>
            <a:r>
              <a:rPr lang="en-US" altLang="zh-CN" b="1" dirty="0"/>
              <a:t>……</a:t>
            </a:r>
            <a:endParaRPr lang="zh-CN" altLang="zh-CN" b="1" dirty="0"/>
          </a:p>
          <a:p>
            <a:pPr fontAlgn="ctr"/>
            <a:r>
              <a:rPr lang="en-US" altLang="zh-CN" b="1" dirty="0"/>
              <a:t>……</a:t>
            </a:r>
            <a:endParaRPr lang="zh-CN" altLang="zh-CN" b="1" dirty="0"/>
          </a:p>
          <a:p>
            <a:pPr fontAlgn="ctr"/>
            <a:r>
              <a:rPr lang="zh-CN" altLang="zh-CN" b="1" dirty="0"/>
              <a:t>八、鸦片烟成为合法的进口商品。</a:t>
            </a:r>
          </a:p>
          <a:p>
            <a:pPr fontAlgn="ctr"/>
            <a:r>
              <a:rPr lang="zh-CN" altLang="zh-CN" b="1" dirty="0"/>
              <a:t>九、条约中准许华工出国到英、法属地或其他外洋地方作工的规定，当时外国侵略者已经在东南沿海掠卖华工，大批贩运出洋，这种暴虐行为从此得到了</a:t>
            </a:r>
            <a:r>
              <a:rPr lang="en-US" altLang="zh-CN" b="1" dirty="0"/>
              <a:t>“</a:t>
            </a:r>
            <a:r>
              <a:rPr lang="zh-CN" altLang="zh-CN" b="1" dirty="0"/>
              <a:t>合法</a:t>
            </a:r>
            <a:r>
              <a:rPr lang="en-US" altLang="zh-CN" b="1" dirty="0"/>
              <a:t>”</a:t>
            </a:r>
            <a:r>
              <a:rPr lang="zh-CN" altLang="zh-CN" b="1" dirty="0"/>
              <a:t>的保障。</a:t>
            </a:r>
          </a:p>
          <a:p>
            <a:pPr fontAlgn="ctr"/>
            <a:r>
              <a:rPr lang="zh-CN" altLang="zh-CN" b="1" dirty="0"/>
              <a:t>十、外国派遣公使以征服者的姿态进驻中国的京城。</a:t>
            </a:r>
          </a:p>
          <a:p>
            <a:r>
              <a:rPr lang="en-US" altLang="zh-CN" b="1" dirty="0" smtClean="0"/>
              <a:t>                                                                                               ——</a:t>
            </a:r>
            <a:r>
              <a:rPr lang="zh-CN" altLang="zh-CN" b="1" dirty="0"/>
              <a:t>引自胡绳《从鸦片战争到五四运动</a:t>
            </a:r>
            <a:endParaRPr lang="zh-CN" altLang="en-US" b="1" dirty="0"/>
          </a:p>
        </p:txBody>
      </p:sp>
      <p:sp>
        <p:nvSpPr>
          <p:cNvPr id="4" name="TextBox 3"/>
          <p:cNvSpPr txBox="1"/>
          <p:nvPr/>
        </p:nvSpPr>
        <p:spPr>
          <a:xfrm>
            <a:off x="107504" y="6395275"/>
            <a:ext cx="9036496" cy="461665"/>
          </a:xfrm>
          <a:prstGeom prst="rect">
            <a:avLst/>
          </a:prstGeom>
          <a:solidFill>
            <a:schemeClr val="bg2">
              <a:lumMod val="75000"/>
            </a:schemeClr>
          </a:solidFill>
        </p:spPr>
        <p:txBody>
          <a:bodyPr wrap="square" rtlCol="0">
            <a:spAutoFit/>
          </a:bodyPr>
          <a:lstStyle/>
          <a:p>
            <a:r>
              <a:rPr lang="zh-CN" altLang="en-US" sz="2400" b="1" dirty="0" smtClean="0">
                <a:solidFill>
                  <a:srgbClr val="FF0000"/>
                </a:solidFill>
              </a:rPr>
              <a:t>阅读两段材料，并结合课本知识概括两次鸦片战争对中国的影响？</a:t>
            </a:r>
            <a:endParaRPr lang="zh-CN" altLang="en-US" sz="2400" b="1" dirty="0">
              <a:solidFill>
                <a:srgbClr val="FF0000"/>
              </a:solidFill>
            </a:endParaRPr>
          </a:p>
        </p:txBody>
      </p:sp>
    </p:spTree>
    <p:extLst>
      <p:ext uri="{BB962C8B-B14F-4D97-AF65-F5344CB8AC3E}">
        <p14:creationId xmlns:p14="http://schemas.microsoft.com/office/powerpoint/2010/main" val="17432782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9" name="Rectangle 5"/>
          <p:cNvSpPr>
            <a:spLocks noChangeArrowheads="1"/>
          </p:cNvSpPr>
          <p:nvPr/>
        </p:nvSpPr>
        <p:spPr bwMode="auto">
          <a:xfrm>
            <a:off x="107504" y="967954"/>
            <a:ext cx="9144000" cy="5238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square">
            <a:spAutoFit/>
          </a:bodyPr>
          <a:lstStyle/>
          <a:p>
            <a:pPr>
              <a:lnSpc>
                <a:spcPct val="110000"/>
              </a:lnSpc>
            </a:pPr>
            <a:r>
              <a:rPr kumimoji="1" lang="en-US" altLang="zh-CN" sz="4000" b="1" dirty="0">
                <a:latin typeface="楷体_GB2312" pitchFamily="49" charset="-122"/>
                <a:ea typeface="楷体_GB2312" pitchFamily="49" charset="-122"/>
              </a:rPr>
              <a:t> </a:t>
            </a:r>
            <a:r>
              <a:rPr kumimoji="1" lang="zh-CN" altLang="en-US" sz="4000" b="1" dirty="0">
                <a:latin typeface="楷体_GB2312" pitchFamily="49" charset="-122"/>
                <a:ea typeface="楷体_GB2312" pitchFamily="49" charset="-122"/>
              </a:rPr>
              <a:t>三</a:t>
            </a:r>
            <a:r>
              <a:rPr kumimoji="1" lang="zh-CN" altLang="en-US" sz="4000" b="1" dirty="0" smtClean="0">
                <a:latin typeface="楷体_GB2312" pitchFamily="49" charset="-122"/>
                <a:ea typeface="楷体_GB2312" pitchFamily="49" charset="-122"/>
              </a:rPr>
              <a:t>、影响</a:t>
            </a:r>
            <a:endParaRPr kumimoji="1" lang="en-US" altLang="zh-CN" sz="4000" b="1" dirty="0" smtClean="0">
              <a:latin typeface="楷体_GB2312" pitchFamily="49" charset="-122"/>
              <a:ea typeface="楷体_GB2312" pitchFamily="49" charset="-122"/>
            </a:endParaRPr>
          </a:p>
          <a:p>
            <a:pPr>
              <a:lnSpc>
                <a:spcPct val="110000"/>
              </a:lnSpc>
            </a:pPr>
            <a:r>
              <a:rPr kumimoji="1" lang="en-US" altLang="zh-CN" sz="4000" b="1" dirty="0" smtClean="0">
                <a:solidFill>
                  <a:srgbClr val="0000CC"/>
                </a:solidFill>
                <a:latin typeface="华文中宋" pitchFamily="2" charset="-122"/>
                <a:ea typeface="楷体_GB2312" pitchFamily="49" charset="-122"/>
              </a:rPr>
              <a:t>1</a:t>
            </a:r>
            <a:r>
              <a:rPr kumimoji="1" lang="zh-CN" altLang="en-US" sz="4000" b="1" dirty="0" smtClean="0">
                <a:solidFill>
                  <a:srgbClr val="0000CC"/>
                </a:solidFill>
                <a:latin typeface="华文中宋" pitchFamily="2" charset="-122"/>
                <a:ea typeface="楷体_GB2312" pitchFamily="49" charset="-122"/>
              </a:rPr>
              <a:t>、政治</a:t>
            </a:r>
            <a:endParaRPr kumimoji="1" lang="en-US" altLang="zh-CN" sz="4000" b="1" dirty="0" smtClean="0">
              <a:solidFill>
                <a:srgbClr val="0000CC"/>
              </a:solidFill>
              <a:latin typeface="华文中宋" pitchFamily="2" charset="-122"/>
              <a:ea typeface="楷体_GB2312" pitchFamily="49" charset="-122"/>
            </a:endParaRPr>
          </a:p>
          <a:p>
            <a:pPr>
              <a:lnSpc>
                <a:spcPct val="110000"/>
              </a:lnSpc>
            </a:pPr>
            <a:r>
              <a:rPr kumimoji="1" lang="zh-CN" altLang="en-US" sz="3200" b="1" dirty="0" smtClean="0">
                <a:latin typeface="华文中宋" pitchFamily="2" charset="-122"/>
                <a:ea typeface="楷体_GB2312" pitchFamily="49" charset="-122"/>
                <a:sym typeface="Wingdings" pitchFamily="2" charset="2"/>
              </a:rPr>
              <a:t>（</a:t>
            </a:r>
            <a:r>
              <a:rPr kumimoji="1" lang="en-US" altLang="zh-CN" sz="3200" b="1" dirty="0" smtClean="0">
                <a:latin typeface="华文中宋" pitchFamily="2" charset="-122"/>
                <a:ea typeface="楷体_GB2312" pitchFamily="49" charset="-122"/>
                <a:sym typeface="Wingdings" pitchFamily="2" charset="2"/>
              </a:rPr>
              <a:t>1</a:t>
            </a:r>
            <a:r>
              <a:rPr kumimoji="1" lang="zh-CN" altLang="en-US" sz="3200" b="1" dirty="0" smtClean="0">
                <a:latin typeface="华文中宋" pitchFamily="2" charset="-122"/>
                <a:ea typeface="楷体_GB2312" pitchFamily="49" charset="-122"/>
                <a:sym typeface="Wingdings" pitchFamily="2" charset="2"/>
              </a:rPr>
              <a:t>）</a:t>
            </a:r>
            <a:r>
              <a:rPr kumimoji="1" lang="zh-CN" altLang="en-US" sz="3200" b="1" dirty="0" smtClean="0">
                <a:latin typeface="华文中宋" pitchFamily="2" charset="-122"/>
                <a:ea typeface="楷体_GB2312" pitchFamily="49" charset="-122"/>
              </a:rPr>
              <a:t>鸦片战争长期影响了近代中国历史的进程，成为中国近代史的开端。</a:t>
            </a:r>
            <a:endParaRPr kumimoji="1" lang="en-US" altLang="zh-CN" sz="3200" b="1" dirty="0" smtClean="0">
              <a:latin typeface="华文中宋" pitchFamily="2" charset="-122"/>
              <a:ea typeface="楷体_GB2312" pitchFamily="49" charset="-122"/>
            </a:endParaRPr>
          </a:p>
          <a:p>
            <a:pPr>
              <a:lnSpc>
                <a:spcPct val="110000"/>
              </a:lnSpc>
            </a:pPr>
            <a:r>
              <a:rPr kumimoji="1" lang="zh-CN" altLang="en-US" sz="3200" b="1" dirty="0" smtClean="0">
                <a:latin typeface="华文中宋" pitchFamily="2" charset="-122"/>
                <a:ea typeface="楷体_GB2312" pitchFamily="49" charset="-122"/>
              </a:rPr>
              <a:t>（</a:t>
            </a:r>
            <a:r>
              <a:rPr kumimoji="1" lang="en-US" altLang="zh-CN" sz="3200" b="1" dirty="0" smtClean="0">
                <a:latin typeface="华文中宋" pitchFamily="2" charset="-122"/>
                <a:ea typeface="楷体_GB2312" pitchFamily="49" charset="-122"/>
              </a:rPr>
              <a:t>2</a:t>
            </a:r>
            <a:r>
              <a:rPr kumimoji="1" lang="zh-CN" altLang="en-US" sz="3200" b="1" dirty="0" smtClean="0">
                <a:latin typeface="华文中宋" pitchFamily="2" charset="-122"/>
                <a:ea typeface="楷体_GB2312" pitchFamily="49" charset="-122"/>
              </a:rPr>
              <a:t>）从</a:t>
            </a:r>
            <a:r>
              <a:rPr kumimoji="1" lang="en-US" altLang="zh-CN" sz="3200" b="1" dirty="0" smtClean="0">
                <a:latin typeface="华文中宋" pitchFamily="2" charset="-122"/>
                <a:ea typeface="楷体_GB2312" pitchFamily="49" charset="-122"/>
              </a:rPr>
              <a:t>《</a:t>
            </a:r>
            <a:r>
              <a:rPr kumimoji="1" lang="zh-CN" altLang="en-US" sz="3200" b="1" dirty="0" smtClean="0">
                <a:latin typeface="华文中宋" pitchFamily="2" charset="-122"/>
                <a:ea typeface="楷体_GB2312" pitchFamily="49" charset="-122"/>
              </a:rPr>
              <a:t>南京条约</a:t>
            </a:r>
            <a:r>
              <a:rPr kumimoji="1" lang="en-US" altLang="zh-CN" sz="3200" b="1" dirty="0" smtClean="0">
                <a:latin typeface="华文中宋" pitchFamily="2" charset="-122"/>
                <a:ea typeface="楷体_GB2312" pitchFamily="49" charset="-122"/>
              </a:rPr>
              <a:t>》</a:t>
            </a:r>
            <a:r>
              <a:rPr kumimoji="1" lang="zh-CN" altLang="en-US" sz="3200" b="1" dirty="0" smtClean="0">
                <a:latin typeface="华文中宋" pitchFamily="2" charset="-122"/>
                <a:ea typeface="楷体_GB2312" pitchFamily="49" charset="-122"/>
              </a:rPr>
              <a:t>到</a:t>
            </a:r>
            <a:r>
              <a:rPr kumimoji="1" lang="en-US" altLang="zh-CN" sz="3200" b="1" dirty="0" smtClean="0">
                <a:latin typeface="华文中宋" pitchFamily="2" charset="-122"/>
                <a:ea typeface="楷体_GB2312" pitchFamily="49" charset="-122"/>
              </a:rPr>
              <a:t>《</a:t>
            </a:r>
            <a:r>
              <a:rPr kumimoji="1" lang="zh-CN" altLang="en-US" sz="3200" b="1" dirty="0" smtClean="0">
                <a:latin typeface="华文中宋" pitchFamily="2" charset="-122"/>
                <a:ea typeface="楷体_GB2312" pitchFamily="49" charset="-122"/>
              </a:rPr>
              <a:t>北京条约</a:t>
            </a:r>
            <a:r>
              <a:rPr kumimoji="1" lang="en-US" altLang="zh-CN" sz="3200" b="1" dirty="0" smtClean="0">
                <a:latin typeface="华文中宋" pitchFamily="2" charset="-122"/>
                <a:ea typeface="楷体_GB2312" pitchFamily="49" charset="-122"/>
              </a:rPr>
              <a:t>》</a:t>
            </a:r>
            <a:r>
              <a:rPr kumimoji="1" lang="zh-CN" altLang="en-US" sz="3200" b="1" dirty="0" smtClean="0">
                <a:latin typeface="华文中宋" pitchFamily="2" charset="-122"/>
                <a:ea typeface="楷体_GB2312" pitchFamily="49" charset="-122"/>
              </a:rPr>
              <a:t>，外国侵略者把不平等条约体系强加在中国身上，中国的独立、主权、领土完整受到了严重侵犯，中国从一个独立的封建社会逐渐沦为半殖民地半封建社会。</a:t>
            </a:r>
            <a:endParaRPr kumimoji="1" lang="en-US" altLang="zh-CN" sz="3200" b="1" dirty="0" smtClean="0">
              <a:latin typeface="华文中宋" pitchFamily="2" charset="-122"/>
              <a:ea typeface="楷体_GB2312" pitchFamily="49" charset="-122"/>
            </a:endParaRPr>
          </a:p>
          <a:p>
            <a:pPr>
              <a:lnSpc>
                <a:spcPct val="110000"/>
              </a:lnSpc>
            </a:pPr>
            <a:endParaRPr kumimoji="1" lang="zh-CN" altLang="en-US" sz="3200" b="1" dirty="0">
              <a:latin typeface="华文中宋" pitchFamily="2" charset="-122"/>
              <a:ea typeface="华文中宋" pitchFamily="2" charset="-122"/>
            </a:endParaRPr>
          </a:p>
        </p:txBody>
      </p:sp>
      <p:sp>
        <p:nvSpPr>
          <p:cNvPr id="2" name="TextBox 1"/>
          <p:cNvSpPr txBox="1"/>
          <p:nvPr/>
        </p:nvSpPr>
        <p:spPr>
          <a:xfrm>
            <a:off x="1691680" y="44624"/>
            <a:ext cx="4464496" cy="923330"/>
          </a:xfrm>
          <a:prstGeom prst="rect">
            <a:avLst/>
          </a:prstGeom>
          <a:noFill/>
        </p:spPr>
        <p:txBody>
          <a:bodyPr wrap="square" rtlCol="0">
            <a:spAutoFit/>
          </a:bodyPr>
          <a:lstStyle/>
          <a:p>
            <a:r>
              <a:rPr lang="zh-CN" altLang="en-US" sz="5400" b="1" dirty="0" smtClean="0">
                <a:solidFill>
                  <a:srgbClr val="FF0000"/>
                </a:solidFill>
              </a:rPr>
              <a:t>两次鸦片战争</a:t>
            </a:r>
            <a:endParaRPr lang="zh-CN" altLang="en-US" sz="5400" b="1" dirty="0">
              <a:solidFill>
                <a:srgbClr val="FF0000"/>
              </a:solidFill>
            </a:endParaRPr>
          </a:p>
        </p:txBody>
      </p:sp>
    </p:spTree>
    <p:extLst>
      <p:ext uri="{BB962C8B-B14F-4D97-AF65-F5344CB8AC3E}">
        <p14:creationId xmlns:p14="http://schemas.microsoft.com/office/powerpoint/2010/main" val="1392591893"/>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5589"/>
                                        </p:tgtEl>
                                        <p:attrNameLst>
                                          <p:attrName>style.visibility</p:attrName>
                                        </p:attrNameLst>
                                      </p:cBhvr>
                                      <p:to>
                                        <p:strVal val="visible"/>
                                      </p:to>
                                    </p:set>
                                    <p:animEffect transition="in" filter="blinds(horizontal)">
                                      <p:cBhvr>
                                        <p:cTn id="7" dur="500"/>
                                        <p:tgtEl>
                                          <p:spTgt spid="195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2"/>
          <p:cNvSpPr txBox="1">
            <a:spLocks noChangeArrowheads="1"/>
          </p:cNvSpPr>
          <p:nvPr/>
        </p:nvSpPr>
        <p:spPr bwMode="auto">
          <a:xfrm>
            <a:off x="468313" y="1427163"/>
            <a:ext cx="8229600" cy="500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latin typeface="楷体_GB2312" pitchFamily="49" charset="-122"/>
                <a:ea typeface="楷体_GB2312" pitchFamily="49" charset="-122"/>
              </a:rPr>
              <a:t>    </a:t>
            </a:r>
            <a:r>
              <a:rPr lang="zh-CN" altLang="en-US" sz="2800" b="1">
                <a:latin typeface="楷体_GB2312" pitchFamily="49" charset="-122"/>
                <a:ea typeface="楷体_GB2312" pitchFamily="49" charset="-122"/>
              </a:rPr>
              <a:t>所谓</a:t>
            </a:r>
            <a:r>
              <a:rPr lang="zh-CN" altLang="en-US" sz="2800" b="1">
                <a:solidFill>
                  <a:srgbClr val="0000FF"/>
                </a:solidFill>
                <a:latin typeface="黑体" pitchFamily="49" charset="-122"/>
                <a:ea typeface="黑体" pitchFamily="49" charset="-122"/>
              </a:rPr>
              <a:t>半殖民地</a:t>
            </a:r>
            <a:r>
              <a:rPr lang="zh-CN" altLang="en-US" sz="2800" b="1">
                <a:latin typeface="楷体_GB2312" pitchFamily="49" charset="-122"/>
                <a:ea typeface="楷体_GB2312" pitchFamily="49" charset="-122"/>
              </a:rPr>
              <a:t>，是相对于殖民地而言的。是指丧失了部分的而非全部的独立自主权。它是指一个国家形式上有自己政府，但是实际上在政治、经济等各方面都在一定程度上受到外国殖民主义的控制和奴役的社会形态。即</a:t>
            </a:r>
            <a:r>
              <a:rPr lang="zh-CN" altLang="en-US" sz="2800" b="1">
                <a:solidFill>
                  <a:srgbClr val="0000FF"/>
                </a:solidFill>
                <a:latin typeface="楷体_GB2312" pitchFamily="49" charset="-122"/>
                <a:ea typeface="楷体_GB2312" pitchFamily="49" charset="-122"/>
              </a:rPr>
              <a:t>主权不能完全自主</a:t>
            </a:r>
            <a:r>
              <a:rPr lang="zh-CN" altLang="en-US" sz="2800" b="1">
                <a:latin typeface="楷体_GB2312" pitchFamily="49" charset="-122"/>
                <a:ea typeface="楷体_GB2312" pitchFamily="49" charset="-122"/>
              </a:rPr>
              <a:t>。是历史的沉沦</a:t>
            </a:r>
          </a:p>
          <a:p>
            <a:pPr>
              <a:spcBef>
                <a:spcPct val="50000"/>
              </a:spcBef>
            </a:pPr>
            <a:r>
              <a:rPr lang="zh-CN" altLang="en-US" sz="2800" b="1">
                <a:latin typeface="楷体_GB2312" pitchFamily="49" charset="-122"/>
                <a:ea typeface="楷体_GB2312" pitchFamily="49" charset="-122"/>
              </a:rPr>
              <a:t>    所谓</a:t>
            </a:r>
            <a:r>
              <a:rPr lang="zh-CN" altLang="en-US" sz="2800" b="1">
                <a:solidFill>
                  <a:srgbClr val="0000FF"/>
                </a:solidFill>
                <a:latin typeface="黑体" pitchFamily="49" charset="-122"/>
                <a:ea typeface="黑体" pitchFamily="49" charset="-122"/>
              </a:rPr>
              <a:t>半封建</a:t>
            </a:r>
            <a:r>
              <a:rPr lang="zh-CN" altLang="en-US" sz="2800" b="1">
                <a:latin typeface="楷体_GB2312" pitchFamily="49" charset="-122"/>
                <a:ea typeface="楷体_GB2312" pitchFamily="49" charset="-122"/>
              </a:rPr>
              <a:t>，也是相对于完全封建而言的。它是指形式上仍是封建统治和自然经济占主导地位，实际上社会状态已逐渐近代化，资本主义经济、政治、思想文化等因素在不断发展壮大。即</a:t>
            </a:r>
            <a:r>
              <a:rPr lang="zh-CN" altLang="en-US" sz="2800" b="1">
                <a:solidFill>
                  <a:srgbClr val="0000FF"/>
                </a:solidFill>
                <a:latin typeface="楷体_GB2312" pitchFamily="49" charset="-122"/>
                <a:ea typeface="楷体_GB2312" pitchFamily="49" charset="-122"/>
              </a:rPr>
              <a:t>既保存了封建主义，又发展了资本主义</a:t>
            </a:r>
            <a:r>
              <a:rPr lang="zh-CN" altLang="en-US" sz="2800" b="1">
                <a:latin typeface="楷体_GB2312" pitchFamily="49" charset="-122"/>
                <a:ea typeface="楷体_GB2312" pitchFamily="49" charset="-122"/>
              </a:rPr>
              <a:t>。</a:t>
            </a:r>
          </a:p>
        </p:txBody>
      </p:sp>
      <p:sp>
        <p:nvSpPr>
          <p:cNvPr id="72707" name="Rectangle 3"/>
          <p:cNvSpPr>
            <a:spLocks noChangeArrowheads="1"/>
          </p:cNvSpPr>
          <p:nvPr/>
        </p:nvSpPr>
        <p:spPr bwMode="auto">
          <a:xfrm>
            <a:off x="3581400" y="304800"/>
            <a:ext cx="5181600" cy="914400"/>
          </a:xfrm>
          <a:prstGeom prst="rect">
            <a:avLst/>
          </a:prstGeom>
          <a:solidFill>
            <a:srgbClr val="0066CC"/>
          </a:solidFill>
          <a:ln w="19050" algn="ctr">
            <a:solidFill>
              <a:srgbClr val="99CCFF"/>
            </a:solidFill>
            <a:miter lim="800000"/>
            <a:headEnd/>
            <a:tailEnd/>
          </a:ln>
          <a:effectLst/>
          <a:extLst>
            <a:ext uri="{AF507438-7753-43E0-B8FC-AC1667EBCBE1}">
              <a14:hiddenEffects xmlns:a14="http://schemas.microsoft.com/office/drawing/2010/main">
                <a:effectLst>
                  <a:outerShdw dist="35921" dir="2700000" algn="ctr" rotWithShape="0">
                    <a:srgbClr val="990000"/>
                  </a:outerShdw>
                </a:effectLst>
              </a14:hiddenEffects>
            </a:ext>
          </a:extLst>
        </p:spPr>
        <p:txBody>
          <a:bodyPr wrap="none" anchor="ctr"/>
          <a:lstStyle/>
          <a:p>
            <a:r>
              <a:rPr lang="en-US" altLang="zh-CN" sz="3600" b="1">
                <a:solidFill>
                  <a:schemeClr val="bg1"/>
                </a:solidFill>
                <a:ea typeface="隶书" pitchFamily="49" charset="-122"/>
              </a:rPr>
              <a:t>“</a:t>
            </a:r>
            <a:r>
              <a:rPr lang="zh-CN" altLang="en-US" sz="3600" b="1">
                <a:solidFill>
                  <a:schemeClr val="bg1"/>
                </a:solidFill>
                <a:ea typeface="隶书" pitchFamily="49" charset="-122"/>
              </a:rPr>
              <a:t>半殖民地半封建社会”？</a:t>
            </a:r>
          </a:p>
        </p:txBody>
      </p:sp>
      <p:sp>
        <p:nvSpPr>
          <p:cNvPr id="72708" name="WordArt 4">
            <a:hlinkClick r:id="rId2" action="ppaction://hlinksldjump"/>
          </p:cNvPr>
          <p:cNvSpPr>
            <a:spLocks noChangeArrowheads="1" noChangeShapeType="1" noTextEdit="1"/>
          </p:cNvSpPr>
          <p:nvPr/>
        </p:nvSpPr>
        <p:spPr bwMode="auto">
          <a:xfrm>
            <a:off x="457200" y="304800"/>
            <a:ext cx="2895600" cy="838200"/>
          </a:xfrm>
          <a:prstGeom prst="rect">
            <a:avLst/>
          </a:prstGeom>
        </p:spPr>
        <p:txBody>
          <a:bodyPr wrap="none" fromWordArt="1">
            <a:prstTxWarp prst="textPlain">
              <a:avLst>
                <a:gd name="adj" fmla="val 50000"/>
              </a:avLst>
            </a:prstTxWarp>
          </a:bodyPr>
          <a:lstStyle/>
          <a:p>
            <a:pPr algn="ctr"/>
            <a:r>
              <a:rPr lang="zh-CN" altLang="en-US" sz="3600" b="1" kern="10">
                <a:ln w="19050">
                  <a:solidFill>
                    <a:srgbClr val="99CCFF"/>
                  </a:solidFill>
                  <a:round/>
                  <a:headEnd/>
                  <a:tailEnd/>
                </a:ln>
                <a:solidFill>
                  <a:srgbClr val="0066CC"/>
                </a:solidFill>
                <a:effectLst>
                  <a:outerShdw dist="35921" dir="2700000" algn="ctr" rotWithShape="0">
                    <a:srgbClr val="990000"/>
                  </a:outerShdw>
                </a:effectLst>
                <a:latin typeface="隶书"/>
                <a:ea typeface="隶书"/>
              </a:rPr>
              <a:t>解释</a:t>
            </a:r>
          </a:p>
        </p:txBody>
      </p:sp>
    </p:spTree>
    <p:extLst>
      <p:ext uri="{BB962C8B-B14F-4D97-AF65-F5344CB8AC3E}">
        <p14:creationId xmlns:p14="http://schemas.microsoft.com/office/powerpoint/2010/main" val="2498544516"/>
      </p:ext>
    </p:extLst>
  </p:cSld>
  <p:clrMapOvr>
    <a:masterClrMapping/>
  </p:clrMapOvr>
  <p:transition>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9" name="Rectangle 5"/>
          <p:cNvSpPr>
            <a:spLocks noChangeArrowheads="1"/>
          </p:cNvSpPr>
          <p:nvPr/>
        </p:nvSpPr>
        <p:spPr bwMode="auto">
          <a:xfrm>
            <a:off x="107504" y="967954"/>
            <a:ext cx="914400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square">
            <a:spAutoFit/>
          </a:bodyPr>
          <a:lstStyle/>
          <a:p>
            <a:pPr>
              <a:lnSpc>
                <a:spcPct val="110000"/>
              </a:lnSpc>
            </a:pPr>
            <a:r>
              <a:rPr kumimoji="1" lang="en-US" altLang="zh-CN" sz="4000" b="1" dirty="0">
                <a:latin typeface="楷体_GB2312" pitchFamily="49" charset="-122"/>
                <a:ea typeface="楷体_GB2312" pitchFamily="49" charset="-122"/>
              </a:rPr>
              <a:t> </a:t>
            </a:r>
            <a:r>
              <a:rPr kumimoji="1" lang="zh-CN" altLang="en-US" sz="4000" b="1" dirty="0">
                <a:latin typeface="楷体_GB2312" pitchFamily="49" charset="-122"/>
                <a:ea typeface="楷体_GB2312" pitchFamily="49" charset="-122"/>
              </a:rPr>
              <a:t>三</a:t>
            </a:r>
            <a:r>
              <a:rPr kumimoji="1" lang="zh-CN" altLang="en-US" sz="4000" b="1" dirty="0" smtClean="0">
                <a:latin typeface="楷体_GB2312" pitchFamily="49" charset="-122"/>
                <a:ea typeface="楷体_GB2312" pitchFamily="49" charset="-122"/>
              </a:rPr>
              <a:t>、影响</a:t>
            </a:r>
            <a:endParaRPr kumimoji="1" lang="en-US" altLang="zh-CN" sz="4000" b="1" dirty="0" smtClean="0">
              <a:latin typeface="楷体_GB2312" pitchFamily="49" charset="-122"/>
              <a:ea typeface="楷体_GB2312" pitchFamily="49" charset="-122"/>
            </a:endParaRPr>
          </a:p>
          <a:p>
            <a:pPr>
              <a:lnSpc>
                <a:spcPct val="110000"/>
              </a:lnSpc>
            </a:pPr>
            <a:r>
              <a:rPr kumimoji="1" lang="en-US" altLang="zh-CN" sz="4000" b="1" dirty="0" smtClean="0">
                <a:solidFill>
                  <a:srgbClr val="0000CC"/>
                </a:solidFill>
                <a:latin typeface="华文中宋" pitchFamily="2" charset="-122"/>
                <a:ea typeface="楷体_GB2312" pitchFamily="49" charset="-122"/>
              </a:rPr>
              <a:t>1</a:t>
            </a:r>
            <a:r>
              <a:rPr kumimoji="1" lang="zh-CN" altLang="en-US" sz="4000" b="1" dirty="0" smtClean="0">
                <a:solidFill>
                  <a:srgbClr val="0000CC"/>
                </a:solidFill>
                <a:latin typeface="华文中宋" pitchFamily="2" charset="-122"/>
                <a:ea typeface="楷体_GB2312" pitchFamily="49" charset="-122"/>
              </a:rPr>
              <a:t>、政治：</a:t>
            </a:r>
            <a:r>
              <a:rPr kumimoji="1" lang="zh-CN" altLang="en-US" sz="4000" b="1" dirty="0" smtClean="0">
                <a:latin typeface="华文中宋" pitchFamily="2" charset="-122"/>
                <a:ea typeface="楷体_GB2312" pitchFamily="49" charset="-122"/>
              </a:rPr>
              <a:t>主权和领土遭到破坏；</a:t>
            </a:r>
            <a:endParaRPr kumimoji="1" lang="en-US" altLang="zh-CN" sz="4000" b="1" dirty="0" smtClean="0">
              <a:latin typeface="华文中宋" pitchFamily="2" charset="-122"/>
              <a:ea typeface="楷体_GB2312" pitchFamily="49" charset="-122"/>
            </a:endParaRPr>
          </a:p>
          <a:p>
            <a:pPr>
              <a:lnSpc>
                <a:spcPct val="110000"/>
              </a:lnSpc>
            </a:pPr>
            <a:r>
              <a:rPr kumimoji="1" lang="en-US" altLang="zh-CN" sz="4000" b="1" dirty="0" smtClean="0">
                <a:solidFill>
                  <a:srgbClr val="0000CC"/>
                </a:solidFill>
                <a:latin typeface="华文中宋" pitchFamily="2" charset="-122"/>
                <a:ea typeface="楷体_GB2312" pitchFamily="49" charset="-122"/>
              </a:rPr>
              <a:t>2</a:t>
            </a:r>
            <a:r>
              <a:rPr kumimoji="1" lang="zh-CN" altLang="en-US" sz="4000" b="1" dirty="0" smtClean="0">
                <a:solidFill>
                  <a:srgbClr val="0000CC"/>
                </a:solidFill>
                <a:latin typeface="华文中宋" pitchFamily="2" charset="-122"/>
                <a:ea typeface="楷体_GB2312" pitchFamily="49" charset="-122"/>
              </a:rPr>
              <a:t>、性质：</a:t>
            </a:r>
            <a:r>
              <a:rPr kumimoji="1" lang="zh-CN" altLang="en-US" sz="4000" b="1" dirty="0">
                <a:latin typeface="华文中宋" pitchFamily="2" charset="-122"/>
                <a:ea typeface="楷体_GB2312" pitchFamily="49" charset="-122"/>
              </a:rPr>
              <a:t>逐渐沦为半殖民地半封建社会</a:t>
            </a:r>
            <a:endParaRPr kumimoji="1" lang="en-US" altLang="zh-CN" sz="4000" b="1" dirty="0" smtClean="0">
              <a:solidFill>
                <a:srgbClr val="0000CC"/>
              </a:solidFill>
              <a:latin typeface="华文中宋" pitchFamily="2" charset="-122"/>
              <a:ea typeface="楷体_GB2312" pitchFamily="49" charset="-122"/>
            </a:endParaRPr>
          </a:p>
          <a:p>
            <a:pPr>
              <a:lnSpc>
                <a:spcPct val="110000"/>
              </a:lnSpc>
            </a:pPr>
            <a:r>
              <a:rPr kumimoji="1" lang="en-US" altLang="zh-CN" sz="4000" b="1" dirty="0">
                <a:solidFill>
                  <a:srgbClr val="0000CC"/>
                </a:solidFill>
                <a:latin typeface="华文中宋" pitchFamily="2" charset="-122"/>
                <a:ea typeface="楷体_GB2312" pitchFamily="49" charset="-122"/>
              </a:rPr>
              <a:t>3</a:t>
            </a:r>
            <a:r>
              <a:rPr kumimoji="1" lang="zh-CN" altLang="en-US" sz="4000" b="1" dirty="0" smtClean="0">
                <a:solidFill>
                  <a:srgbClr val="0000CC"/>
                </a:solidFill>
                <a:latin typeface="华文中宋" pitchFamily="2" charset="-122"/>
                <a:ea typeface="楷体_GB2312" pitchFamily="49" charset="-122"/>
              </a:rPr>
              <a:t>、思想：</a:t>
            </a:r>
            <a:r>
              <a:rPr kumimoji="1" lang="zh-CN" altLang="en-US" sz="4000" b="1" dirty="0" smtClean="0">
                <a:latin typeface="华文中宋" pitchFamily="2" charset="-122"/>
                <a:ea typeface="楷体_GB2312" pitchFamily="49" charset="-122"/>
              </a:rPr>
              <a:t>出现了</a:t>
            </a:r>
            <a:r>
              <a:rPr kumimoji="1" lang="zh-CN" altLang="en-US" sz="4000" b="1" dirty="0" smtClean="0">
                <a:solidFill>
                  <a:srgbClr val="7030A0"/>
                </a:solidFill>
                <a:latin typeface="华文中宋" pitchFamily="2" charset="-122"/>
                <a:ea typeface="楷体_GB2312" pitchFamily="49" charset="-122"/>
              </a:rPr>
              <a:t>开眼看世界</a:t>
            </a:r>
            <a:r>
              <a:rPr kumimoji="1" lang="zh-CN" altLang="en-US" sz="4000" b="1" dirty="0" smtClean="0">
                <a:latin typeface="华文中宋" pitchFamily="2" charset="-122"/>
                <a:ea typeface="楷体_GB2312" pitchFamily="49" charset="-122"/>
              </a:rPr>
              <a:t>的新思潮，先进的中国人初步提出了向西方学习以求自强的主张。</a:t>
            </a:r>
            <a:endParaRPr kumimoji="1" lang="en-US" altLang="zh-CN" sz="4000" b="1" dirty="0" smtClean="0">
              <a:latin typeface="华文中宋" pitchFamily="2" charset="-122"/>
              <a:ea typeface="楷体_GB2312" pitchFamily="49" charset="-122"/>
            </a:endParaRPr>
          </a:p>
        </p:txBody>
      </p:sp>
      <p:sp>
        <p:nvSpPr>
          <p:cNvPr id="2" name="TextBox 1"/>
          <p:cNvSpPr txBox="1"/>
          <p:nvPr/>
        </p:nvSpPr>
        <p:spPr>
          <a:xfrm>
            <a:off x="1691680" y="44624"/>
            <a:ext cx="4464496" cy="923330"/>
          </a:xfrm>
          <a:prstGeom prst="rect">
            <a:avLst/>
          </a:prstGeom>
          <a:noFill/>
        </p:spPr>
        <p:txBody>
          <a:bodyPr wrap="square" rtlCol="0">
            <a:spAutoFit/>
          </a:bodyPr>
          <a:lstStyle/>
          <a:p>
            <a:r>
              <a:rPr lang="zh-CN" altLang="en-US" sz="5400" b="1" dirty="0" smtClean="0">
                <a:solidFill>
                  <a:srgbClr val="FF0000"/>
                </a:solidFill>
              </a:rPr>
              <a:t>两次鸦片战争</a:t>
            </a:r>
            <a:endParaRPr lang="zh-CN" altLang="en-US" sz="5400" b="1" dirty="0">
              <a:solidFill>
                <a:srgbClr val="FF0000"/>
              </a:solidFill>
            </a:endParaRPr>
          </a:p>
        </p:txBody>
      </p:sp>
    </p:spTree>
    <p:extLst>
      <p:ext uri="{BB962C8B-B14F-4D97-AF65-F5344CB8AC3E}">
        <p14:creationId xmlns:p14="http://schemas.microsoft.com/office/powerpoint/2010/main" val="2458788272"/>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5589"/>
                                        </p:tgtEl>
                                        <p:attrNameLst>
                                          <p:attrName>style.visibility</p:attrName>
                                        </p:attrNameLst>
                                      </p:cBhvr>
                                      <p:to>
                                        <p:strVal val="visible"/>
                                      </p:to>
                                    </p:set>
                                    <p:animEffect transition="in" filter="blinds(horizontal)">
                                      <p:cBhvr>
                                        <p:cTn id="7" dur="500"/>
                                        <p:tgtEl>
                                          <p:spTgt spid="195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ext Box 2"/>
          <p:cNvSpPr txBox="1">
            <a:spLocks noChangeArrowheads="1"/>
          </p:cNvSpPr>
          <p:nvPr/>
        </p:nvSpPr>
        <p:spPr bwMode="auto">
          <a:xfrm>
            <a:off x="0" y="836613"/>
            <a:ext cx="3168650" cy="707886"/>
          </a:xfrm>
          <a:prstGeom prst="rect">
            <a:avLst/>
          </a:prstGeom>
          <a:solidFill>
            <a:srgbClr val="FF3300"/>
          </a:solidFill>
          <a:ln w="9525">
            <a:solidFill>
              <a:schemeClr val="tx1"/>
            </a:solidFill>
            <a:miter lim="800000"/>
            <a:headEnd/>
            <a:tailEnd/>
          </a:ln>
          <a:effectLst>
            <a:outerShdw dist="107763" dir="2700000" algn="ctr" rotWithShape="0">
              <a:schemeClr val="bg2"/>
            </a:outerShdw>
          </a:effectLst>
        </p:spPr>
        <p:txBody>
          <a:bodyPr>
            <a:spAutoFit/>
          </a:bodyPr>
          <a:lstStyle/>
          <a:p>
            <a:pPr eaLnBrk="0" hangingPunct="0">
              <a:spcBef>
                <a:spcPct val="0"/>
              </a:spcBef>
            </a:pPr>
            <a:r>
              <a:rPr lang="zh-CN" altLang="en-US" sz="4000" dirty="0">
                <a:solidFill>
                  <a:schemeClr val="bg1"/>
                </a:solidFill>
                <a:effectLst>
                  <a:outerShdw blurRad="38100" dist="38100" dir="2700000" algn="tl">
                    <a:srgbClr val="000000"/>
                  </a:outerShdw>
                </a:effectLst>
                <a:latin typeface="Times New Roman" pitchFamily="18" charset="0"/>
                <a:ea typeface="方正姚体" pitchFamily="2" charset="-122"/>
              </a:rPr>
              <a:t>（</a:t>
            </a:r>
            <a:r>
              <a:rPr lang="en-US" altLang="zh-CN" sz="4000" dirty="0">
                <a:solidFill>
                  <a:schemeClr val="bg1"/>
                </a:solidFill>
                <a:effectLst>
                  <a:outerShdw blurRad="38100" dist="38100" dir="2700000" algn="tl">
                    <a:srgbClr val="000000"/>
                  </a:outerShdw>
                </a:effectLst>
                <a:latin typeface="Times New Roman" pitchFamily="18" charset="0"/>
                <a:ea typeface="方正姚体" pitchFamily="2" charset="-122"/>
              </a:rPr>
              <a:t>1</a:t>
            </a:r>
            <a:r>
              <a:rPr lang="zh-CN" altLang="en-US" sz="4000" dirty="0">
                <a:solidFill>
                  <a:schemeClr val="bg1"/>
                </a:solidFill>
                <a:effectLst>
                  <a:outerShdw blurRad="38100" dist="38100" dir="2700000" algn="tl">
                    <a:srgbClr val="000000"/>
                  </a:outerShdw>
                </a:effectLst>
                <a:latin typeface="Times New Roman" pitchFamily="18" charset="0"/>
                <a:ea typeface="方正姚体" pitchFamily="2" charset="-122"/>
              </a:rPr>
              <a:t>）林则徐</a:t>
            </a:r>
          </a:p>
        </p:txBody>
      </p:sp>
      <p:sp>
        <p:nvSpPr>
          <p:cNvPr id="156675" name="Text Box 3"/>
          <p:cNvSpPr txBox="1">
            <a:spLocks noChangeArrowheads="1"/>
          </p:cNvSpPr>
          <p:nvPr/>
        </p:nvSpPr>
        <p:spPr bwMode="auto">
          <a:xfrm>
            <a:off x="2843213" y="3789363"/>
            <a:ext cx="6119812" cy="1754326"/>
          </a:xfrm>
          <a:prstGeom prst="rect">
            <a:avLst/>
          </a:prstGeom>
          <a:solidFill>
            <a:schemeClr val="bg1"/>
          </a:solidFill>
          <a:ln w="9525">
            <a:solidFill>
              <a:schemeClr val="tx1"/>
            </a:solidFill>
            <a:miter lim="800000"/>
            <a:headEnd/>
            <a:tailEnd/>
          </a:ln>
          <a:effectLst>
            <a:outerShdw dist="107763" dir="2700000" algn="ctr" rotWithShape="0">
              <a:schemeClr val="bg2"/>
            </a:outerShdw>
          </a:effectLst>
        </p:spPr>
        <p:txBody>
          <a:bodyPr>
            <a:spAutoFit/>
          </a:bodyPr>
          <a:lstStyle/>
          <a:p>
            <a:pPr eaLnBrk="0" hangingPunct="0">
              <a:spcBef>
                <a:spcPct val="0"/>
              </a:spcBef>
            </a:pPr>
            <a:r>
              <a:rPr lang="zh-CN" altLang="en-US" sz="3600" dirty="0">
                <a:effectLst>
                  <a:outerShdw blurRad="38100" dist="38100" dir="2700000" algn="tl">
                    <a:srgbClr val="C0C0C0"/>
                  </a:outerShdw>
                </a:effectLst>
                <a:latin typeface="黑体" pitchFamily="49" charset="-122"/>
                <a:ea typeface="黑体" pitchFamily="49" charset="-122"/>
              </a:rPr>
              <a:t>贡献：</a:t>
            </a:r>
          </a:p>
          <a:p>
            <a:pPr eaLnBrk="0" hangingPunct="0">
              <a:spcBef>
                <a:spcPct val="0"/>
              </a:spcBef>
            </a:pPr>
            <a:r>
              <a:rPr lang="zh-CN" altLang="zh-CN" sz="3600" dirty="0">
                <a:effectLst>
                  <a:outerShdw blurRad="38100" dist="38100" dir="2700000" algn="tl">
                    <a:srgbClr val="C0C0C0"/>
                  </a:outerShdw>
                </a:effectLst>
                <a:latin typeface="黑体" pitchFamily="49" charset="-122"/>
                <a:ea typeface="黑体" pitchFamily="49" charset="-122"/>
              </a:rPr>
              <a:t>①</a:t>
            </a:r>
            <a:r>
              <a:rPr lang="zh-CN" altLang="en-US" sz="3600" dirty="0">
                <a:effectLst>
                  <a:outerShdw blurRad="38100" dist="38100" dir="2700000" algn="tl">
                    <a:srgbClr val="C0C0C0"/>
                  </a:outerShdw>
                </a:effectLst>
                <a:latin typeface="黑体" pitchFamily="49" charset="-122"/>
                <a:ea typeface="黑体" pitchFamily="49" charset="-122"/>
              </a:rPr>
              <a:t>设立译</a:t>
            </a:r>
            <a:r>
              <a:rPr lang="zh-CN" altLang="en-US" sz="3600" dirty="0" smtClean="0">
                <a:effectLst>
                  <a:outerShdw blurRad="38100" dist="38100" dir="2700000" algn="tl">
                    <a:srgbClr val="C0C0C0"/>
                  </a:outerShdw>
                </a:effectLst>
                <a:latin typeface="黑体" pitchFamily="49" charset="-122"/>
                <a:ea typeface="黑体" pitchFamily="49" charset="-122"/>
              </a:rPr>
              <a:t>馆；</a:t>
            </a:r>
            <a:endParaRPr lang="en-US" altLang="zh-CN" sz="3600" dirty="0" smtClean="0">
              <a:effectLst>
                <a:outerShdw blurRad="38100" dist="38100" dir="2700000" algn="tl">
                  <a:srgbClr val="C0C0C0"/>
                </a:outerShdw>
              </a:effectLst>
              <a:latin typeface="黑体" pitchFamily="49" charset="-122"/>
              <a:ea typeface="黑体" pitchFamily="49" charset="-122"/>
            </a:endParaRPr>
          </a:p>
          <a:p>
            <a:pPr eaLnBrk="0" hangingPunct="0">
              <a:spcBef>
                <a:spcPct val="0"/>
              </a:spcBef>
            </a:pPr>
            <a:r>
              <a:rPr lang="en-US" altLang="en-US" sz="3600" dirty="0" smtClean="0">
                <a:effectLst>
                  <a:outerShdw blurRad="38100" dist="38100" dir="2700000" algn="tl">
                    <a:srgbClr val="C0C0C0"/>
                  </a:outerShdw>
                </a:effectLst>
                <a:latin typeface="黑体" pitchFamily="49" charset="-122"/>
                <a:ea typeface="黑体" pitchFamily="49" charset="-122"/>
              </a:rPr>
              <a:t>②</a:t>
            </a:r>
            <a:r>
              <a:rPr lang="zh-CN" altLang="en-US" sz="3600" dirty="0" smtClean="0">
                <a:effectLst>
                  <a:outerShdw blurRad="38100" dist="38100" dir="2700000" algn="tl">
                    <a:srgbClr val="C0C0C0"/>
                  </a:outerShdw>
                </a:effectLst>
                <a:latin typeface="黑体" pitchFamily="49" charset="-122"/>
                <a:ea typeface="黑体" pitchFamily="49" charset="-122"/>
              </a:rPr>
              <a:t>汇译</a:t>
            </a:r>
            <a:r>
              <a:rPr lang="zh-CN" altLang="en-US" sz="3600" dirty="0" smtClean="0">
                <a:solidFill>
                  <a:srgbClr val="FF0000"/>
                </a:solidFill>
                <a:effectLst>
                  <a:outerShdw blurRad="38100" dist="38100" dir="2700000" algn="tl">
                    <a:srgbClr val="C0C0C0"/>
                  </a:outerShdw>
                </a:effectLst>
                <a:latin typeface="黑体" pitchFamily="49" charset="-122"/>
                <a:ea typeface="黑体" pitchFamily="49" charset="-122"/>
              </a:rPr>
              <a:t>《四洲志》</a:t>
            </a:r>
            <a:endParaRPr lang="zh-CN" altLang="en-US" sz="3600" dirty="0">
              <a:effectLst>
                <a:outerShdw blurRad="38100" dist="38100" dir="2700000" algn="tl">
                  <a:srgbClr val="C0C0C0"/>
                </a:outerShdw>
              </a:effectLst>
              <a:latin typeface="黑体" pitchFamily="49" charset="-122"/>
              <a:ea typeface="黑体" pitchFamily="49" charset="-122"/>
            </a:endParaRPr>
          </a:p>
        </p:txBody>
      </p:sp>
      <p:sp>
        <p:nvSpPr>
          <p:cNvPr id="156676" name="Text Box 4"/>
          <p:cNvSpPr txBox="1">
            <a:spLocks noChangeArrowheads="1"/>
          </p:cNvSpPr>
          <p:nvPr/>
        </p:nvSpPr>
        <p:spPr bwMode="auto">
          <a:xfrm>
            <a:off x="3059113" y="1989138"/>
            <a:ext cx="5903912" cy="641350"/>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600" dirty="0">
                <a:solidFill>
                  <a:schemeClr val="bg1"/>
                </a:solidFill>
              </a:rPr>
              <a:t>近代中国开眼看世界第一人</a:t>
            </a:r>
          </a:p>
        </p:txBody>
      </p:sp>
      <p:sp>
        <p:nvSpPr>
          <p:cNvPr id="156678" name="Text Box 6"/>
          <p:cNvSpPr txBox="1">
            <a:spLocks noChangeArrowheads="1"/>
          </p:cNvSpPr>
          <p:nvPr/>
        </p:nvSpPr>
        <p:spPr bwMode="auto">
          <a:xfrm>
            <a:off x="0" y="117475"/>
            <a:ext cx="91440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zh-CN" altLang="en-US" sz="4000" b="1" dirty="0" smtClean="0">
                <a:solidFill>
                  <a:srgbClr val="7030A0"/>
                </a:solidFill>
              </a:rPr>
              <a:t>开眼看世界 </a:t>
            </a:r>
            <a:endParaRPr lang="zh-CN" altLang="en-US" sz="4000" b="1" dirty="0">
              <a:solidFill>
                <a:srgbClr val="7030A0"/>
              </a:solidFill>
              <a:effectLst>
                <a:outerShdw blurRad="38100" dist="38100" dir="2700000" algn="tl">
                  <a:srgbClr val="C0C0C0"/>
                </a:outerShdw>
              </a:effectLst>
            </a:endParaRPr>
          </a:p>
        </p:txBody>
      </p:sp>
      <p:pic>
        <p:nvPicPr>
          <p:cNvPr id="9" name="Picture 4" descr="林则徐"/>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3" y="1916832"/>
            <a:ext cx="2667000" cy="4680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639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6676"/>
                                        </p:tgtEl>
                                        <p:attrNameLst>
                                          <p:attrName>style.visibility</p:attrName>
                                        </p:attrNameLst>
                                      </p:cBhvr>
                                      <p:to>
                                        <p:strVal val="visible"/>
                                      </p:to>
                                    </p:set>
                                    <p:animEffect transition="in" filter="wipe(down)">
                                      <p:cBhvr>
                                        <p:cTn id="7" dur="500"/>
                                        <p:tgtEl>
                                          <p:spTgt spid="1566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6675"/>
                                        </p:tgtEl>
                                        <p:attrNameLst>
                                          <p:attrName>style.visibility</p:attrName>
                                        </p:attrNameLst>
                                      </p:cBhvr>
                                      <p:to>
                                        <p:strVal val="visible"/>
                                      </p:to>
                                    </p:set>
                                    <p:animEffect transition="in" filter="box(in)">
                                      <p:cBhvr>
                                        <p:cTn id="12" dur="500"/>
                                        <p:tgtEl>
                                          <p:spTgt spid="156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5" grpId="0" bldLvl="0" animBg="1" autoUpdateAnimBg="0"/>
      <p:bldP spid="156676" grpId="0" bldLvl="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Text Box 4"/>
          <p:cNvSpPr txBox="1">
            <a:spLocks noChangeArrowheads="1"/>
          </p:cNvSpPr>
          <p:nvPr/>
        </p:nvSpPr>
        <p:spPr bwMode="auto">
          <a:xfrm>
            <a:off x="0" y="333375"/>
            <a:ext cx="2555875" cy="707886"/>
          </a:xfrm>
          <a:prstGeom prst="rect">
            <a:avLst/>
          </a:prstGeom>
          <a:solidFill>
            <a:srgbClr val="FF3300"/>
          </a:solidFill>
          <a:ln w="9525">
            <a:solidFill>
              <a:schemeClr val="tx1"/>
            </a:solidFill>
            <a:miter lim="800000"/>
            <a:headEnd/>
            <a:tailEnd/>
          </a:ln>
          <a:effectLst>
            <a:outerShdw dist="107763" dir="2700000" algn="ctr" rotWithShape="0">
              <a:schemeClr val="bg2"/>
            </a:outerShdw>
          </a:effectLst>
        </p:spPr>
        <p:txBody>
          <a:bodyPr>
            <a:spAutoFit/>
          </a:bodyPr>
          <a:lstStyle/>
          <a:p>
            <a:pPr eaLnBrk="0" hangingPunct="0">
              <a:spcBef>
                <a:spcPct val="0"/>
              </a:spcBef>
            </a:pPr>
            <a:r>
              <a:rPr lang="zh-CN" altLang="en-US" sz="4000" dirty="0">
                <a:solidFill>
                  <a:schemeClr val="bg1"/>
                </a:solidFill>
                <a:effectLst>
                  <a:outerShdw blurRad="38100" dist="38100" dir="2700000" algn="tl">
                    <a:srgbClr val="000000"/>
                  </a:outerShdw>
                </a:effectLst>
                <a:latin typeface="Times New Roman" pitchFamily="18" charset="0"/>
                <a:ea typeface="方正姚体" pitchFamily="2" charset="-122"/>
              </a:rPr>
              <a:t>（</a:t>
            </a:r>
            <a:r>
              <a:rPr lang="en-US" altLang="zh-CN" sz="4000" dirty="0">
                <a:solidFill>
                  <a:schemeClr val="bg1"/>
                </a:solidFill>
                <a:effectLst>
                  <a:outerShdw blurRad="38100" dist="38100" dir="2700000" algn="tl">
                    <a:srgbClr val="000000"/>
                  </a:outerShdw>
                </a:effectLst>
                <a:latin typeface="Times New Roman" pitchFamily="18" charset="0"/>
                <a:ea typeface="方正姚体" pitchFamily="2" charset="-122"/>
              </a:rPr>
              <a:t>2</a:t>
            </a:r>
            <a:r>
              <a:rPr lang="zh-CN" altLang="en-US" sz="4000" dirty="0">
                <a:solidFill>
                  <a:schemeClr val="bg1"/>
                </a:solidFill>
                <a:effectLst>
                  <a:outerShdw blurRad="38100" dist="38100" dir="2700000" algn="tl">
                    <a:srgbClr val="000000"/>
                  </a:outerShdw>
                </a:effectLst>
                <a:latin typeface="Times New Roman" pitchFamily="18" charset="0"/>
                <a:ea typeface="方正姚体" pitchFamily="2" charset="-122"/>
              </a:rPr>
              <a:t>）魏源</a:t>
            </a:r>
          </a:p>
        </p:txBody>
      </p:sp>
      <p:sp>
        <p:nvSpPr>
          <p:cNvPr id="99336" name="Text Box 8"/>
          <p:cNvSpPr txBox="1">
            <a:spLocks noChangeArrowheads="1"/>
          </p:cNvSpPr>
          <p:nvPr/>
        </p:nvSpPr>
        <p:spPr bwMode="auto">
          <a:xfrm>
            <a:off x="2916238" y="692150"/>
            <a:ext cx="5924550" cy="1870075"/>
          </a:xfrm>
          <a:prstGeom prst="rect">
            <a:avLst/>
          </a:prstGeom>
          <a:solidFill>
            <a:schemeClr val="bg1">
              <a:alpha val="50000"/>
            </a:schemeClr>
          </a:solidFill>
          <a:ln w="9525">
            <a:solidFill>
              <a:srgbClr val="3333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1" lang="en-US" altLang="zh-CN" sz="3200" b="0">
                <a:solidFill>
                  <a:srgbClr val="000000"/>
                </a:solidFill>
                <a:latin typeface="Times New Roman" pitchFamily="18" charset="0"/>
                <a:ea typeface="宋体" pitchFamily="2" charset="-122"/>
              </a:rPr>
              <a:t>      </a:t>
            </a:r>
            <a:r>
              <a:rPr kumimoji="1" lang="en-US" altLang="zh-CN" sz="2800">
                <a:latin typeface="Times New Roman"/>
              </a:rPr>
              <a:t>“</a:t>
            </a:r>
            <a:r>
              <a:rPr kumimoji="1" lang="en-US" altLang="zh-CN" sz="2800"/>
              <a:t> </a:t>
            </a:r>
            <a:r>
              <a:rPr kumimoji="1" lang="zh-CN" altLang="en-US" sz="2800"/>
              <a:t>是书何以作？曰为以夷攻夷而作，为以夷款夷而作，为</a:t>
            </a:r>
            <a:r>
              <a:rPr kumimoji="1" lang="zh-CN" altLang="en-US" sz="2800" u="sng">
                <a:solidFill>
                  <a:srgbClr val="0000FF"/>
                </a:solidFill>
                <a:effectLst>
                  <a:outerShdw blurRad="38100" dist="38100" dir="2700000" algn="tl">
                    <a:srgbClr val="C0C0C0"/>
                  </a:outerShdw>
                </a:effectLst>
              </a:rPr>
              <a:t>师夷长技以制夷</a:t>
            </a:r>
            <a:r>
              <a:rPr kumimoji="1" lang="zh-CN" altLang="en-US" sz="2800">
                <a:solidFill>
                  <a:srgbClr val="0000FF"/>
                </a:solidFill>
              </a:rPr>
              <a:t>而作。</a:t>
            </a:r>
            <a:r>
              <a:rPr kumimoji="1" lang="zh-CN" altLang="en-US" sz="2800">
                <a:solidFill>
                  <a:srgbClr val="0000FF"/>
                </a:solidFill>
                <a:latin typeface="Times New Roman"/>
              </a:rPr>
              <a:t>”</a:t>
            </a:r>
            <a:endParaRPr kumimoji="1" lang="zh-CN" altLang="en-US" sz="2800">
              <a:solidFill>
                <a:srgbClr val="0000FF"/>
              </a:solidFill>
            </a:endParaRPr>
          </a:p>
          <a:p>
            <a:pPr>
              <a:spcBef>
                <a:spcPct val="0"/>
              </a:spcBef>
            </a:pPr>
            <a:r>
              <a:rPr kumimoji="1" lang="zh-CN" altLang="en-US" sz="2800">
                <a:solidFill>
                  <a:srgbClr val="3333FF"/>
                </a:solidFill>
              </a:rPr>
              <a:t>      </a:t>
            </a:r>
            <a:r>
              <a:rPr kumimoji="1" lang="en-US" altLang="zh-CN" sz="2800">
                <a:solidFill>
                  <a:srgbClr val="3333FF"/>
                </a:solidFill>
                <a:latin typeface="Times New Roman"/>
              </a:rPr>
              <a:t>——</a:t>
            </a:r>
            <a:r>
              <a:rPr kumimoji="1" lang="en-US" altLang="zh-CN" sz="2800">
                <a:solidFill>
                  <a:srgbClr val="000000"/>
                </a:solidFill>
              </a:rPr>
              <a:t>&lt;&lt;</a:t>
            </a:r>
            <a:r>
              <a:rPr kumimoji="1" lang="zh-CN" altLang="en-US" sz="2800">
                <a:solidFill>
                  <a:srgbClr val="000000"/>
                </a:solidFill>
              </a:rPr>
              <a:t>海国图志 </a:t>
            </a:r>
            <a:r>
              <a:rPr kumimoji="1" lang="en-US" altLang="zh-CN" sz="2800">
                <a:solidFill>
                  <a:srgbClr val="000000"/>
                </a:solidFill>
                <a:latin typeface="Times New Roman"/>
              </a:rPr>
              <a:t>·</a:t>
            </a:r>
            <a:r>
              <a:rPr kumimoji="1" lang="en-US" altLang="zh-CN" sz="2800">
                <a:solidFill>
                  <a:srgbClr val="000000"/>
                </a:solidFill>
              </a:rPr>
              <a:t> </a:t>
            </a:r>
            <a:r>
              <a:rPr kumimoji="1" lang="zh-CN" altLang="en-US" sz="2800">
                <a:solidFill>
                  <a:srgbClr val="000000"/>
                </a:solidFill>
              </a:rPr>
              <a:t>序</a:t>
            </a:r>
            <a:r>
              <a:rPr kumimoji="1" lang="en-US" altLang="zh-CN" sz="2800">
                <a:solidFill>
                  <a:srgbClr val="000000"/>
                </a:solidFill>
              </a:rPr>
              <a:t>&gt;&gt;</a:t>
            </a:r>
          </a:p>
        </p:txBody>
      </p:sp>
      <p:sp>
        <p:nvSpPr>
          <p:cNvPr id="99338" name="Text Box 10"/>
          <p:cNvSpPr txBox="1">
            <a:spLocks noChangeArrowheads="1"/>
          </p:cNvSpPr>
          <p:nvPr/>
        </p:nvSpPr>
        <p:spPr bwMode="auto">
          <a:xfrm>
            <a:off x="2916238" y="2636838"/>
            <a:ext cx="5976937" cy="15970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800"/>
              <a:t>夷之长技三：一战舰，二火器，三养兵练兵之法。</a:t>
            </a:r>
          </a:p>
          <a:p>
            <a:r>
              <a:rPr kumimoji="1" lang="zh-CN" altLang="en-US" sz="2800"/>
              <a:t>            </a:t>
            </a:r>
            <a:r>
              <a:rPr kumimoji="1" lang="en-US" altLang="zh-CN" sz="2800">
                <a:latin typeface="Times New Roman"/>
              </a:rPr>
              <a:t>——</a:t>
            </a:r>
            <a:r>
              <a:rPr kumimoji="1" lang="en-US" altLang="zh-CN" sz="2800"/>
              <a:t>《</a:t>
            </a:r>
            <a:r>
              <a:rPr kumimoji="1" lang="zh-CN" altLang="en-US" sz="2800"/>
              <a:t>海国图志</a:t>
            </a:r>
            <a:r>
              <a:rPr kumimoji="1" lang="en-US" altLang="zh-CN" sz="2800"/>
              <a:t>》</a:t>
            </a:r>
          </a:p>
        </p:txBody>
      </p:sp>
      <p:sp>
        <p:nvSpPr>
          <p:cNvPr id="99342" name="Text Box 14"/>
          <p:cNvSpPr txBox="1">
            <a:spLocks noChangeArrowheads="1"/>
          </p:cNvSpPr>
          <p:nvPr/>
        </p:nvSpPr>
        <p:spPr bwMode="auto">
          <a:xfrm>
            <a:off x="1187450" y="5294313"/>
            <a:ext cx="6278563" cy="1443037"/>
          </a:xfrm>
          <a:prstGeom prst="rect">
            <a:avLst/>
          </a:prstGeom>
          <a:solidFill>
            <a:srgbClr val="FFFFFF"/>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1" lang="en-US" altLang="zh-CN" sz="3200" b="1" dirty="0">
                <a:solidFill>
                  <a:srgbClr val="0000FF"/>
                </a:solidFill>
                <a:latin typeface="Times New Roman" pitchFamily="18" charset="0"/>
                <a:ea typeface="楷体_GB2312" pitchFamily="49" charset="-122"/>
              </a:rPr>
              <a:t>     </a:t>
            </a:r>
            <a:r>
              <a:rPr kumimoji="1" lang="zh-CN" altLang="en-US" sz="3200" b="1" dirty="0">
                <a:solidFill>
                  <a:schemeClr val="hlink"/>
                </a:solidFill>
                <a:latin typeface="Times New Roman" pitchFamily="18" charset="0"/>
                <a:ea typeface="楷体_GB2312" pitchFamily="49" charset="-122"/>
              </a:rPr>
              <a:t>含义：</a:t>
            </a:r>
            <a:r>
              <a:rPr kumimoji="1" lang="zh-CN" altLang="en-US" sz="2800" b="1" dirty="0">
                <a:solidFill>
                  <a:srgbClr val="0000FF"/>
                </a:solidFill>
                <a:latin typeface="Times New Roman" pitchFamily="18" charset="0"/>
                <a:ea typeface="楷体_GB2312" pitchFamily="49" charset="-122"/>
              </a:rPr>
              <a:t>学习西方先进的军事技术武装自己，以抵御外国的侵略，使国家走上富强的道路。</a:t>
            </a:r>
          </a:p>
        </p:txBody>
      </p:sp>
      <p:sp>
        <p:nvSpPr>
          <p:cNvPr id="99341" name="AutoShape 13"/>
          <p:cNvSpPr>
            <a:spLocks noChangeArrowheads="1"/>
          </p:cNvSpPr>
          <p:nvPr/>
        </p:nvSpPr>
        <p:spPr bwMode="auto">
          <a:xfrm>
            <a:off x="-180975" y="1341438"/>
            <a:ext cx="2771775" cy="3168650"/>
          </a:xfrm>
          <a:prstGeom prst="cloudCallout">
            <a:avLst>
              <a:gd name="adj1" fmla="val 101319"/>
              <a:gd name="adj2" fmla="val -27005"/>
            </a:avLst>
          </a:prstGeom>
          <a:solidFill>
            <a:srgbClr val="0000FF"/>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sz="3200">
                <a:solidFill>
                  <a:schemeClr val="bg1"/>
                </a:solidFill>
                <a:latin typeface="楷体_GB2312" pitchFamily="49" charset="-122"/>
                <a:ea typeface="楷体_GB2312" pitchFamily="49" charset="-122"/>
              </a:rPr>
              <a:t>阅读这两则材料，理解</a:t>
            </a:r>
            <a:r>
              <a:rPr lang="zh-CN" altLang="en-US" sz="3200">
                <a:solidFill>
                  <a:schemeClr val="bg1"/>
                </a:solidFill>
                <a:latin typeface="Times New Roman"/>
                <a:ea typeface="楷体_GB2312" pitchFamily="49" charset="-122"/>
              </a:rPr>
              <a:t>“</a:t>
            </a:r>
            <a:r>
              <a:rPr lang="zh-CN" altLang="en-US" sz="3200">
                <a:solidFill>
                  <a:schemeClr val="bg1"/>
                </a:solidFill>
                <a:latin typeface="楷体_GB2312" pitchFamily="49" charset="-122"/>
                <a:ea typeface="楷体_GB2312" pitchFamily="49" charset="-122"/>
              </a:rPr>
              <a:t>师夷长技以制夷</a:t>
            </a:r>
            <a:r>
              <a:rPr lang="zh-CN" altLang="en-US" sz="3200">
                <a:solidFill>
                  <a:schemeClr val="bg1"/>
                </a:solidFill>
                <a:latin typeface="Times New Roman"/>
                <a:ea typeface="楷体_GB2312" pitchFamily="49" charset="-122"/>
              </a:rPr>
              <a:t>”</a:t>
            </a:r>
            <a:endParaRPr lang="zh-CN" altLang="en-US" sz="3200">
              <a:solidFill>
                <a:schemeClr val="bg1"/>
              </a:solidFill>
              <a:latin typeface="楷体_GB2312" pitchFamily="49" charset="-122"/>
              <a:ea typeface="楷体_GB2312" pitchFamily="49" charset="-122"/>
            </a:endParaRPr>
          </a:p>
        </p:txBody>
      </p:sp>
      <p:sp>
        <p:nvSpPr>
          <p:cNvPr id="99344" name="AutoShape 16"/>
          <p:cNvSpPr>
            <a:spLocks noChangeArrowheads="1"/>
          </p:cNvSpPr>
          <p:nvPr/>
        </p:nvSpPr>
        <p:spPr bwMode="auto">
          <a:xfrm>
            <a:off x="755576" y="4255122"/>
            <a:ext cx="7416800" cy="1368425"/>
          </a:xfrm>
          <a:prstGeom prst="wedgeRoundRectCallout">
            <a:avLst>
              <a:gd name="adj1" fmla="val -14940"/>
              <a:gd name="adj2" fmla="val -271116"/>
              <a:gd name="adj3" fmla="val 16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zh-CN" altLang="en-US" sz="3200" b="1" dirty="0">
                <a:latin typeface="黑体" pitchFamily="49" charset="-122"/>
                <a:ea typeface="黑体" pitchFamily="49" charset="-122"/>
              </a:rPr>
              <a:t>贡献：①编写</a:t>
            </a:r>
            <a:r>
              <a:rPr kumimoji="1" lang="en-US" altLang="zh-CN" sz="3200" b="1" dirty="0">
                <a:latin typeface="黑体" pitchFamily="49" charset="-122"/>
                <a:ea typeface="黑体" pitchFamily="49" charset="-122"/>
              </a:rPr>
              <a:t>《</a:t>
            </a:r>
            <a:r>
              <a:rPr kumimoji="1" lang="zh-CN" altLang="en-US" sz="3200" b="1" dirty="0">
                <a:latin typeface="黑体" pitchFamily="49" charset="-122"/>
                <a:ea typeface="黑体" pitchFamily="49" charset="-122"/>
              </a:rPr>
              <a:t>海国图志</a:t>
            </a:r>
            <a:r>
              <a:rPr kumimoji="1" lang="en-US" altLang="zh-CN" sz="3200" b="1" dirty="0">
                <a:latin typeface="黑体" pitchFamily="49" charset="-122"/>
                <a:ea typeface="黑体" pitchFamily="49" charset="-122"/>
              </a:rPr>
              <a:t>》</a:t>
            </a:r>
          </a:p>
          <a:p>
            <a:pPr algn="ctr"/>
            <a:r>
              <a:rPr kumimoji="1" lang="en-US" altLang="zh-CN" sz="3200" b="1" dirty="0">
                <a:latin typeface="黑体" pitchFamily="49" charset="-122"/>
                <a:ea typeface="黑体" pitchFamily="49" charset="-122"/>
              </a:rPr>
              <a:t>         </a:t>
            </a:r>
            <a:r>
              <a:rPr kumimoji="1" lang="en-US" altLang="zh-CN" sz="3200" b="1" dirty="0" smtClean="0">
                <a:latin typeface="黑体" pitchFamily="49" charset="-122"/>
                <a:ea typeface="黑体" pitchFamily="49" charset="-122"/>
              </a:rPr>
              <a:t>  </a:t>
            </a:r>
            <a:r>
              <a:rPr kumimoji="1" lang="en-US" altLang="zh-CN" sz="3200" b="1" dirty="0">
                <a:latin typeface="黑体" pitchFamily="49" charset="-122"/>
                <a:ea typeface="黑体" pitchFamily="49" charset="-122"/>
              </a:rPr>
              <a:t>②</a:t>
            </a:r>
            <a:r>
              <a:rPr kumimoji="1" lang="zh-CN" altLang="en-US" sz="3200" b="1" dirty="0">
                <a:latin typeface="黑体" pitchFamily="49" charset="-122"/>
                <a:ea typeface="黑体" pitchFamily="49" charset="-122"/>
              </a:rPr>
              <a:t>提出“师夷长技以制夷”</a:t>
            </a:r>
          </a:p>
          <a:p>
            <a:pPr algn="ctr"/>
            <a:endParaRPr kumimoji="1" lang="en-US" altLang="zh-CN" sz="3200" b="1" dirty="0">
              <a:latin typeface="黑体" pitchFamily="49" charset="-122"/>
              <a:ea typeface="黑体" pitchFamily="49" charset="-122"/>
            </a:endParaRPr>
          </a:p>
        </p:txBody>
      </p:sp>
    </p:spTree>
    <p:extLst>
      <p:ext uri="{BB962C8B-B14F-4D97-AF65-F5344CB8AC3E}">
        <p14:creationId xmlns:p14="http://schemas.microsoft.com/office/powerpoint/2010/main" val="21987257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9344"/>
                                        </p:tgtEl>
                                        <p:attrNameLst>
                                          <p:attrName>style.visibility</p:attrName>
                                        </p:attrNameLst>
                                      </p:cBhvr>
                                      <p:to>
                                        <p:strVal val="visible"/>
                                      </p:to>
                                    </p:set>
                                    <p:animEffect transition="in" filter="blinds(horizontal)">
                                      <p:cBhvr>
                                        <p:cTn id="7" dur="500"/>
                                        <p:tgtEl>
                                          <p:spTgt spid="993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9341"/>
                                        </p:tgtEl>
                                        <p:attrNameLst>
                                          <p:attrName>style.visibility</p:attrName>
                                        </p:attrNameLst>
                                      </p:cBhvr>
                                      <p:to>
                                        <p:strVal val="visible"/>
                                      </p:to>
                                    </p:set>
                                    <p:animEffect transition="in" filter="blinds(horizontal)">
                                      <p:cBhvr>
                                        <p:cTn id="12" dur="500"/>
                                        <p:tgtEl>
                                          <p:spTgt spid="9934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9336"/>
                                        </p:tgtEl>
                                        <p:attrNameLst>
                                          <p:attrName>style.visibility</p:attrName>
                                        </p:attrNameLst>
                                      </p:cBhvr>
                                      <p:to>
                                        <p:strVal val="visible"/>
                                      </p:to>
                                    </p:set>
                                    <p:animEffect transition="in" filter="blinds(horizontal)">
                                      <p:cBhvr>
                                        <p:cTn id="17" dur="500"/>
                                        <p:tgtEl>
                                          <p:spTgt spid="99336"/>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99338"/>
                                        </p:tgtEl>
                                        <p:attrNameLst>
                                          <p:attrName>style.visibility</p:attrName>
                                        </p:attrNameLst>
                                      </p:cBhvr>
                                      <p:to>
                                        <p:strVal val="visible"/>
                                      </p:to>
                                    </p:set>
                                    <p:animEffect transition="in" filter="blinds(horizontal)">
                                      <p:cBhvr>
                                        <p:cTn id="20" dur="500"/>
                                        <p:tgtEl>
                                          <p:spTgt spid="9933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99342"/>
                                        </p:tgtEl>
                                        <p:attrNameLst>
                                          <p:attrName>style.visibility</p:attrName>
                                        </p:attrNameLst>
                                      </p:cBhvr>
                                      <p:to>
                                        <p:strVal val="visible"/>
                                      </p:to>
                                    </p:set>
                                    <p:animEffect transition="in" filter="blinds(horizontal)">
                                      <p:cBhvr>
                                        <p:cTn id="25" dur="500"/>
                                        <p:tgtEl>
                                          <p:spTgt spid="99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6" grpId="0" animBg="1"/>
      <p:bldP spid="99338" grpId="0" animBg="1"/>
      <p:bldP spid="99342" grpId="0" animBg="1"/>
      <p:bldP spid="99341" grpId="0" animBg="1"/>
      <p:bldP spid="9934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ext Box 2"/>
          <p:cNvSpPr txBox="1">
            <a:spLocks noChangeArrowheads="1"/>
          </p:cNvSpPr>
          <p:nvPr/>
        </p:nvSpPr>
        <p:spPr bwMode="auto">
          <a:xfrm>
            <a:off x="29934" y="103694"/>
            <a:ext cx="3168650" cy="707886"/>
          </a:xfrm>
          <a:prstGeom prst="rect">
            <a:avLst/>
          </a:prstGeom>
          <a:solidFill>
            <a:srgbClr val="FF3300"/>
          </a:solidFill>
          <a:ln w="9525">
            <a:solidFill>
              <a:schemeClr val="tx1"/>
            </a:solidFill>
            <a:miter lim="800000"/>
            <a:headEnd/>
            <a:tailEnd/>
          </a:ln>
          <a:effectLst>
            <a:outerShdw dist="107763" dir="2700000" algn="ctr" rotWithShape="0">
              <a:schemeClr val="bg2"/>
            </a:outerShdw>
          </a:effectLst>
        </p:spPr>
        <p:txBody>
          <a:bodyPr>
            <a:spAutoFit/>
          </a:bodyPr>
          <a:lstStyle/>
          <a:p>
            <a:pPr eaLnBrk="0" hangingPunct="0">
              <a:spcBef>
                <a:spcPct val="0"/>
              </a:spcBef>
            </a:pPr>
            <a:r>
              <a:rPr lang="zh-CN" altLang="en-US" sz="4000" dirty="0" smtClean="0">
                <a:solidFill>
                  <a:schemeClr val="bg1"/>
                </a:solidFill>
                <a:effectLst>
                  <a:outerShdw blurRad="38100" dist="38100" dir="2700000" algn="tl">
                    <a:srgbClr val="000000"/>
                  </a:outerShdw>
                </a:effectLst>
                <a:latin typeface="黑体" pitchFamily="49" charset="-122"/>
                <a:ea typeface="黑体" pitchFamily="49" charset="-122"/>
              </a:rPr>
              <a:t>（</a:t>
            </a:r>
            <a:r>
              <a:rPr lang="en-US" altLang="zh-CN" sz="4000" dirty="0" smtClean="0">
                <a:solidFill>
                  <a:schemeClr val="bg1"/>
                </a:solidFill>
                <a:effectLst>
                  <a:outerShdw blurRad="38100" dist="38100" dir="2700000" algn="tl">
                    <a:srgbClr val="000000"/>
                  </a:outerShdw>
                </a:effectLst>
                <a:latin typeface="黑体" pitchFamily="49" charset="-122"/>
                <a:ea typeface="黑体" pitchFamily="49" charset="-122"/>
              </a:rPr>
              <a:t>3</a:t>
            </a:r>
            <a:r>
              <a:rPr lang="zh-CN" altLang="en-US" sz="4000" dirty="0" smtClean="0">
                <a:solidFill>
                  <a:schemeClr val="bg1"/>
                </a:solidFill>
                <a:effectLst>
                  <a:outerShdw blurRad="38100" dist="38100" dir="2700000" algn="tl">
                    <a:srgbClr val="000000"/>
                  </a:outerShdw>
                </a:effectLst>
                <a:latin typeface="黑体" pitchFamily="49" charset="-122"/>
                <a:ea typeface="黑体" pitchFamily="49" charset="-122"/>
              </a:rPr>
              <a:t>）徐继</a:t>
            </a:r>
            <a:r>
              <a:rPr lang="zh-CN" altLang="en-US" sz="4000" dirty="0">
                <a:solidFill>
                  <a:schemeClr val="bg1"/>
                </a:solidFill>
                <a:latin typeface="黑体" pitchFamily="49" charset="-122"/>
                <a:ea typeface="黑体" pitchFamily="49" charset="-122"/>
              </a:rPr>
              <a:t>畲</a:t>
            </a:r>
            <a:endParaRPr lang="zh-CN" altLang="en-US" sz="4000" dirty="0">
              <a:solidFill>
                <a:schemeClr val="bg1"/>
              </a:solidFill>
              <a:effectLst>
                <a:outerShdw blurRad="38100" dist="38100" dir="2700000" algn="tl">
                  <a:srgbClr val="000000"/>
                </a:outerShdw>
              </a:effectLst>
              <a:latin typeface="黑体" pitchFamily="49" charset="-122"/>
              <a:ea typeface="黑体" pitchFamily="49" charset="-122"/>
            </a:endParaRPr>
          </a:p>
        </p:txBody>
      </p:sp>
      <p:pic>
        <p:nvPicPr>
          <p:cNvPr id="8" name="Picture 6" descr="清道光三十年 清·徐继畬撰 瀛环志略十卷">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058863"/>
            <a:ext cx="8136904"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683568" y="4581128"/>
            <a:ext cx="7776864" cy="1323439"/>
          </a:xfrm>
          <a:prstGeom prst="rect">
            <a:avLst/>
          </a:prstGeom>
        </p:spPr>
        <p:txBody>
          <a:bodyPr wrap="square">
            <a:spAutoFit/>
          </a:bodyPr>
          <a:lstStyle/>
          <a:p>
            <a:pPr>
              <a:spcBef>
                <a:spcPct val="20000"/>
              </a:spcBef>
            </a:pPr>
            <a:r>
              <a:rPr lang="zh-CN" altLang="en-US" sz="4000" dirty="0" smtClean="0">
                <a:latin typeface="黑体" pitchFamily="49" charset="-122"/>
                <a:ea typeface="黑体" pitchFamily="49" charset="-122"/>
              </a:rPr>
              <a:t>贡献：撰成</a:t>
            </a:r>
            <a:r>
              <a:rPr lang="en-US" altLang="zh-CN" sz="4000" dirty="0" smtClean="0">
                <a:latin typeface="黑体" pitchFamily="49" charset="-122"/>
                <a:ea typeface="黑体" pitchFamily="49" charset="-122"/>
              </a:rPr>
              <a:t>《</a:t>
            </a:r>
            <a:r>
              <a:rPr lang="zh-CN" altLang="en-US" sz="4000" dirty="0">
                <a:latin typeface="黑体" pitchFamily="49" charset="-122"/>
                <a:ea typeface="黑体" pitchFamily="49" charset="-122"/>
              </a:rPr>
              <a:t>瀛寰志略</a:t>
            </a:r>
            <a:r>
              <a:rPr lang="en-US" altLang="zh-CN" sz="4000" dirty="0" smtClean="0">
                <a:latin typeface="黑体" pitchFamily="49" charset="-122"/>
                <a:ea typeface="黑体" pitchFamily="49" charset="-122"/>
              </a:rPr>
              <a:t>》</a:t>
            </a:r>
            <a:r>
              <a:rPr lang="zh-CN" altLang="en-US" sz="4000" dirty="0">
                <a:latin typeface="黑体" pitchFamily="49" charset="-122"/>
                <a:ea typeface="黑体" pitchFamily="49" charset="-122"/>
              </a:rPr>
              <a:t>一</a:t>
            </a:r>
            <a:r>
              <a:rPr lang="zh-CN" altLang="en-US" sz="4000" dirty="0" smtClean="0">
                <a:latin typeface="黑体" pitchFamily="49" charset="-122"/>
                <a:ea typeface="黑体" pitchFamily="49" charset="-122"/>
              </a:rPr>
              <a:t>书，是中国近代第一部世界地理著作。</a:t>
            </a:r>
            <a:endParaRPr lang="zh-CN" altLang="en-US" sz="4000" dirty="0">
              <a:latin typeface="黑体" pitchFamily="49" charset="-122"/>
              <a:ea typeface="黑体" pitchFamily="49" charset="-122"/>
            </a:endParaRPr>
          </a:p>
        </p:txBody>
      </p:sp>
    </p:spTree>
    <p:extLst>
      <p:ext uri="{BB962C8B-B14F-4D97-AF65-F5344CB8AC3E}">
        <p14:creationId xmlns:p14="http://schemas.microsoft.com/office/powerpoint/2010/main" val="5880019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9" name="Rectangle 5"/>
          <p:cNvSpPr>
            <a:spLocks noChangeArrowheads="1"/>
          </p:cNvSpPr>
          <p:nvPr/>
        </p:nvSpPr>
        <p:spPr bwMode="auto">
          <a:xfrm>
            <a:off x="107504" y="967954"/>
            <a:ext cx="9144000"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square">
            <a:spAutoFit/>
          </a:bodyPr>
          <a:lstStyle/>
          <a:p>
            <a:pPr>
              <a:lnSpc>
                <a:spcPct val="110000"/>
              </a:lnSpc>
            </a:pPr>
            <a:r>
              <a:rPr kumimoji="1" lang="zh-CN" altLang="en-US" sz="4000" b="1" dirty="0">
                <a:latin typeface="楷体_GB2312" pitchFamily="49" charset="-122"/>
                <a:ea typeface="楷体_GB2312" pitchFamily="49" charset="-122"/>
              </a:rPr>
              <a:t>三</a:t>
            </a:r>
            <a:r>
              <a:rPr kumimoji="1" lang="zh-CN" altLang="en-US" sz="4000" b="1" dirty="0" smtClean="0">
                <a:latin typeface="楷体_GB2312" pitchFamily="49" charset="-122"/>
                <a:ea typeface="楷体_GB2312" pitchFamily="49" charset="-122"/>
              </a:rPr>
              <a:t>、影响</a:t>
            </a:r>
            <a:endParaRPr kumimoji="1" lang="en-US" altLang="zh-CN" sz="4000" b="1" dirty="0" smtClean="0">
              <a:latin typeface="楷体_GB2312" pitchFamily="49" charset="-122"/>
              <a:ea typeface="楷体_GB2312" pitchFamily="49" charset="-122"/>
            </a:endParaRPr>
          </a:p>
          <a:p>
            <a:pPr>
              <a:lnSpc>
                <a:spcPct val="110000"/>
              </a:lnSpc>
            </a:pPr>
            <a:r>
              <a:rPr kumimoji="1" lang="en-US" altLang="zh-CN" sz="4000" b="1" dirty="0" smtClean="0">
                <a:solidFill>
                  <a:srgbClr val="0000CC"/>
                </a:solidFill>
                <a:latin typeface="华文中宋" pitchFamily="2" charset="-122"/>
                <a:ea typeface="楷体_GB2312" pitchFamily="49" charset="-122"/>
              </a:rPr>
              <a:t>1</a:t>
            </a:r>
            <a:r>
              <a:rPr kumimoji="1" lang="zh-CN" altLang="en-US" sz="4000" b="1" dirty="0" smtClean="0">
                <a:solidFill>
                  <a:srgbClr val="0000CC"/>
                </a:solidFill>
                <a:latin typeface="华文中宋" pitchFamily="2" charset="-122"/>
                <a:ea typeface="楷体_GB2312" pitchFamily="49" charset="-122"/>
              </a:rPr>
              <a:t>、政治：</a:t>
            </a:r>
            <a:r>
              <a:rPr kumimoji="1" lang="zh-CN" altLang="en-US" sz="4000" b="1" dirty="0" smtClean="0">
                <a:latin typeface="华文中宋" pitchFamily="2" charset="-122"/>
                <a:ea typeface="楷体_GB2312" pitchFamily="49" charset="-122"/>
              </a:rPr>
              <a:t>主权和领土遭到破坏；</a:t>
            </a:r>
            <a:endParaRPr kumimoji="1" lang="en-US" altLang="zh-CN" sz="4000" b="1" dirty="0" smtClean="0">
              <a:latin typeface="华文中宋" pitchFamily="2" charset="-122"/>
              <a:ea typeface="楷体_GB2312" pitchFamily="49" charset="-122"/>
            </a:endParaRPr>
          </a:p>
          <a:p>
            <a:pPr>
              <a:lnSpc>
                <a:spcPct val="110000"/>
              </a:lnSpc>
            </a:pPr>
            <a:r>
              <a:rPr kumimoji="1" lang="en-US" altLang="zh-CN" sz="4000" b="1" dirty="0" smtClean="0">
                <a:solidFill>
                  <a:srgbClr val="0000CC"/>
                </a:solidFill>
                <a:latin typeface="华文中宋" pitchFamily="2" charset="-122"/>
                <a:ea typeface="楷体_GB2312" pitchFamily="49" charset="-122"/>
              </a:rPr>
              <a:t>2</a:t>
            </a:r>
            <a:r>
              <a:rPr kumimoji="1" lang="zh-CN" altLang="en-US" sz="4000" b="1" dirty="0" smtClean="0">
                <a:solidFill>
                  <a:srgbClr val="0000CC"/>
                </a:solidFill>
                <a:latin typeface="华文中宋" pitchFamily="2" charset="-122"/>
                <a:ea typeface="楷体_GB2312" pitchFamily="49" charset="-122"/>
              </a:rPr>
              <a:t>、性质：</a:t>
            </a:r>
            <a:r>
              <a:rPr kumimoji="1" lang="zh-CN" altLang="en-US" sz="4000" b="1" dirty="0">
                <a:latin typeface="华文中宋" pitchFamily="2" charset="-122"/>
                <a:ea typeface="楷体_GB2312" pitchFamily="49" charset="-122"/>
              </a:rPr>
              <a:t>逐渐沦为半殖民地半封建社会</a:t>
            </a:r>
            <a:endParaRPr kumimoji="1" lang="en-US" altLang="zh-CN" sz="4000" b="1" dirty="0" smtClean="0">
              <a:solidFill>
                <a:srgbClr val="0000CC"/>
              </a:solidFill>
              <a:latin typeface="华文中宋" pitchFamily="2" charset="-122"/>
              <a:ea typeface="楷体_GB2312" pitchFamily="49" charset="-122"/>
            </a:endParaRPr>
          </a:p>
          <a:p>
            <a:pPr>
              <a:lnSpc>
                <a:spcPct val="110000"/>
              </a:lnSpc>
            </a:pPr>
            <a:r>
              <a:rPr kumimoji="1" lang="en-US" altLang="zh-CN" sz="4000" b="1" dirty="0">
                <a:solidFill>
                  <a:srgbClr val="0000CC"/>
                </a:solidFill>
                <a:latin typeface="华文中宋" pitchFamily="2" charset="-122"/>
                <a:ea typeface="楷体_GB2312" pitchFamily="49" charset="-122"/>
              </a:rPr>
              <a:t>3</a:t>
            </a:r>
            <a:r>
              <a:rPr kumimoji="1" lang="zh-CN" altLang="en-US" sz="4000" b="1" dirty="0" smtClean="0">
                <a:solidFill>
                  <a:srgbClr val="0000CC"/>
                </a:solidFill>
                <a:latin typeface="华文中宋" pitchFamily="2" charset="-122"/>
                <a:ea typeface="楷体_GB2312" pitchFamily="49" charset="-122"/>
              </a:rPr>
              <a:t>、思想：</a:t>
            </a:r>
            <a:r>
              <a:rPr kumimoji="1" lang="zh-CN" altLang="en-US" sz="4000" b="1" dirty="0" smtClean="0">
                <a:latin typeface="华文中宋" pitchFamily="2" charset="-122"/>
                <a:ea typeface="楷体_GB2312" pitchFamily="49" charset="-122"/>
              </a:rPr>
              <a:t>出现了</a:t>
            </a:r>
            <a:r>
              <a:rPr kumimoji="1" lang="zh-CN" altLang="en-US" sz="4000" b="1" dirty="0" smtClean="0">
                <a:solidFill>
                  <a:srgbClr val="7030A0"/>
                </a:solidFill>
                <a:latin typeface="华文中宋" pitchFamily="2" charset="-122"/>
                <a:ea typeface="楷体_GB2312" pitchFamily="49" charset="-122"/>
              </a:rPr>
              <a:t>开眼看世界</a:t>
            </a:r>
            <a:r>
              <a:rPr kumimoji="1" lang="zh-CN" altLang="en-US" sz="4000" b="1" dirty="0" smtClean="0">
                <a:latin typeface="华文中宋" pitchFamily="2" charset="-122"/>
                <a:ea typeface="楷体_GB2312" pitchFamily="49" charset="-122"/>
              </a:rPr>
              <a:t>的新思潮，先进的中国人初步提出了向西方学习以求自强的主张。</a:t>
            </a:r>
            <a:endParaRPr kumimoji="1" lang="en-US" altLang="zh-CN" sz="4000" b="1" dirty="0" smtClean="0">
              <a:latin typeface="华文中宋" pitchFamily="2" charset="-122"/>
              <a:ea typeface="楷体_GB2312" pitchFamily="49" charset="-122"/>
            </a:endParaRPr>
          </a:p>
          <a:p>
            <a:pPr>
              <a:lnSpc>
                <a:spcPct val="110000"/>
              </a:lnSpc>
            </a:pPr>
            <a:r>
              <a:rPr kumimoji="1" lang="en-US" altLang="zh-CN" sz="4000" b="1" dirty="0" smtClean="0">
                <a:latin typeface="华文中宋" pitchFamily="2" charset="-122"/>
                <a:ea typeface="楷体_GB2312" pitchFamily="49" charset="-122"/>
              </a:rPr>
              <a:t>4</a:t>
            </a:r>
            <a:r>
              <a:rPr kumimoji="1" lang="zh-CN" altLang="en-US" sz="4000" b="1" dirty="0" smtClean="0">
                <a:latin typeface="华文中宋" pitchFamily="2" charset="-122"/>
                <a:ea typeface="楷体_GB2312" pitchFamily="49" charset="-122"/>
              </a:rPr>
              <a:t>、</a:t>
            </a:r>
            <a:r>
              <a:rPr kumimoji="1" lang="zh-CN" altLang="en-US" sz="4000" b="1" dirty="0">
                <a:solidFill>
                  <a:srgbClr val="0000CC"/>
                </a:solidFill>
                <a:latin typeface="楷体_GB2312" pitchFamily="49" charset="-122"/>
                <a:ea typeface="楷体_GB2312" pitchFamily="49" charset="-122"/>
              </a:rPr>
              <a:t>经济：</a:t>
            </a:r>
            <a:r>
              <a:rPr kumimoji="1" lang="zh-CN" altLang="en-US" sz="4000" b="1" dirty="0">
                <a:latin typeface="楷体_GB2312" pitchFamily="49" charset="-122"/>
                <a:ea typeface="楷体_GB2312" pitchFamily="49" charset="-122"/>
              </a:rPr>
              <a:t>被迫卷入资本主义世界市场。</a:t>
            </a:r>
          </a:p>
          <a:p>
            <a:pPr>
              <a:lnSpc>
                <a:spcPct val="110000"/>
              </a:lnSpc>
            </a:pPr>
            <a:endParaRPr kumimoji="1" lang="en-US" altLang="zh-CN" sz="4000" b="1" dirty="0" smtClean="0">
              <a:latin typeface="华文中宋" pitchFamily="2" charset="-122"/>
              <a:ea typeface="楷体_GB2312" pitchFamily="49" charset="-122"/>
            </a:endParaRPr>
          </a:p>
        </p:txBody>
      </p:sp>
      <p:sp>
        <p:nvSpPr>
          <p:cNvPr id="2" name="TextBox 1"/>
          <p:cNvSpPr txBox="1"/>
          <p:nvPr/>
        </p:nvSpPr>
        <p:spPr>
          <a:xfrm>
            <a:off x="1691680" y="44624"/>
            <a:ext cx="4464496" cy="923330"/>
          </a:xfrm>
          <a:prstGeom prst="rect">
            <a:avLst/>
          </a:prstGeom>
          <a:noFill/>
        </p:spPr>
        <p:txBody>
          <a:bodyPr wrap="square" rtlCol="0">
            <a:spAutoFit/>
          </a:bodyPr>
          <a:lstStyle/>
          <a:p>
            <a:r>
              <a:rPr lang="zh-CN" altLang="en-US" sz="5400" b="1" dirty="0" smtClean="0">
                <a:solidFill>
                  <a:srgbClr val="FF0000"/>
                </a:solidFill>
              </a:rPr>
              <a:t>两次鸦片战争</a:t>
            </a:r>
            <a:endParaRPr lang="zh-CN" altLang="en-US" sz="5400" b="1" dirty="0">
              <a:solidFill>
                <a:srgbClr val="FF0000"/>
              </a:solidFill>
            </a:endParaRPr>
          </a:p>
        </p:txBody>
      </p:sp>
    </p:spTree>
    <p:extLst>
      <p:ext uri="{BB962C8B-B14F-4D97-AF65-F5344CB8AC3E}">
        <p14:creationId xmlns:p14="http://schemas.microsoft.com/office/powerpoint/2010/main" val="3803685471"/>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5589"/>
                                        </p:tgtEl>
                                        <p:attrNameLst>
                                          <p:attrName>style.visibility</p:attrName>
                                        </p:attrNameLst>
                                      </p:cBhvr>
                                      <p:to>
                                        <p:strVal val="visible"/>
                                      </p:to>
                                    </p:set>
                                    <p:animEffect transition="in" filter="blinds(horizontal)">
                                      <p:cBhvr>
                                        <p:cTn id="7" dur="500"/>
                                        <p:tgtEl>
                                          <p:spTgt spid="195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4685" name="Group 189"/>
          <p:cNvGrpSpPr>
            <a:grpSpLocks/>
          </p:cNvGrpSpPr>
          <p:nvPr/>
        </p:nvGrpSpPr>
        <p:grpSpPr bwMode="auto">
          <a:xfrm>
            <a:off x="0" y="1160463"/>
            <a:ext cx="2843213" cy="1333500"/>
            <a:chOff x="0" y="595"/>
            <a:chExt cx="1757" cy="840"/>
          </a:xfrm>
        </p:grpSpPr>
        <p:pic>
          <p:nvPicPr>
            <p:cNvPr id="234500" name="Picture 4"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95"/>
              <a:ext cx="1746" cy="589"/>
            </a:xfrm>
            <a:prstGeom prst="rect">
              <a:avLst/>
            </a:prstGeom>
            <a:noFill/>
            <a:extLst>
              <a:ext uri="{909E8E84-426E-40DD-AFC4-6F175D3DCCD1}">
                <a14:hiddenFill xmlns:a14="http://schemas.microsoft.com/office/drawing/2010/main">
                  <a:solidFill>
                    <a:srgbClr val="FFFFFF"/>
                  </a:solidFill>
                </a14:hiddenFill>
              </a:ext>
            </a:extLst>
          </p:spPr>
        </p:pic>
        <p:grpSp>
          <p:nvGrpSpPr>
            <p:cNvPr id="234657" name="Group 161"/>
            <p:cNvGrpSpPr>
              <a:grpSpLocks/>
            </p:cNvGrpSpPr>
            <p:nvPr/>
          </p:nvGrpSpPr>
          <p:grpSpPr bwMode="auto">
            <a:xfrm>
              <a:off x="78" y="709"/>
              <a:ext cx="1679" cy="726"/>
              <a:chOff x="122" y="665"/>
              <a:chExt cx="1543" cy="726"/>
            </a:xfrm>
          </p:grpSpPr>
          <p:sp>
            <p:nvSpPr>
              <p:cNvPr id="234501" name="Rectangle 5"/>
              <p:cNvSpPr>
                <a:spLocks noChangeArrowheads="1"/>
              </p:cNvSpPr>
              <p:nvPr/>
            </p:nvSpPr>
            <p:spPr bwMode="auto">
              <a:xfrm>
                <a:off x="238" y="665"/>
                <a:ext cx="134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0"/>
                  </a:spcBef>
                </a:pPr>
                <a:r>
                  <a:rPr kumimoji="0" lang="zh-CN" altLang="en-US" sz="2000">
                    <a:solidFill>
                      <a:schemeClr val="tx1"/>
                    </a:solidFill>
                    <a:latin typeface="楷体_GB2312" pitchFamily="49" charset="-122"/>
                    <a:ea typeface="楷体_GB2312" pitchFamily="49" charset="-122"/>
                  </a:rPr>
                  <a:t>第一章 云翻雾起  </a:t>
                </a:r>
              </a:p>
            </p:txBody>
          </p:sp>
          <p:sp>
            <p:nvSpPr>
              <p:cNvPr id="234521" name="Line 25"/>
              <p:cNvSpPr>
                <a:spLocks noChangeShapeType="1"/>
              </p:cNvSpPr>
              <p:nvPr/>
            </p:nvSpPr>
            <p:spPr bwMode="auto">
              <a:xfrm>
                <a:off x="122" y="1253"/>
                <a:ext cx="44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4522" name="Text Box 26"/>
              <p:cNvSpPr txBox="1">
                <a:spLocks noChangeArrowheads="1"/>
              </p:cNvSpPr>
              <p:nvPr/>
            </p:nvSpPr>
            <p:spPr bwMode="auto">
              <a:xfrm>
                <a:off x="535" y="1139"/>
                <a:ext cx="1130"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2000" dirty="0" smtClean="0">
                    <a:solidFill>
                      <a:srgbClr val="FF0000"/>
                    </a:solidFill>
                    <a:latin typeface="Arial" charset="0"/>
                    <a:ea typeface="楷体_GB2312" pitchFamily="49" charset="-122"/>
                  </a:rPr>
                  <a:t>鸦片战争</a:t>
                </a:r>
                <a:r>
                  <a:rPr kumimoji="0" lang="zh-CN" altLang="en-US" sz="2000" dirty="0" smtClean="0">
                    <a:solidFill>
                      <a:srgbClr val="FF0000"/>
                    </a:solidFill>
                    <a:latin typeface="Arial" charset="0"/>
                    <a:ea typeface="楷体_GB2312" pitchFamily="49" charset="-122"/>
                  </a:rPr>
                  <a:t>背景</a:t>
                </a:r>
                <a:endParaRPr kumimoji="0" lang="zh-CN" altLang="en-US" sz="2000" dirty="0">
                  <a:solidFill>
                    <a:srgbClr val="FF0000"/>
                  </a:solidFill>
                  <a:latin typeface="Arial" charset="0"/>
                  <a:ea typeface="楷体_GB2312" pitchFamily="49" charset="-122"/>
                </a:endParaRPr>
              </a:p>
            </p:txBody>
          </p:sp>
        </p:grpSp>
      </p:grpSp>
      <p:grpSp>
        <p:nvGrpSpPr>
          <p:cNvPr id="234686" name="Group 190"/>
          <p:cNvGrpSpPr>
            <a:grpSpLocks/>
          </p:cNvGrpSpPr>
          <p:nvPr/>
        </p:nvGrpSpPr>
        <p:grpSpPr bwMode="auto">
          <a:xfrm>
            <a:off x="0" y="3141663"/>
            <a:ext cx="2843213" cy="1439862"/>
            <a:chOff x="0" y="1774"/>
            <a:chExt cx="1769" cy="907"/>
          </a:xfrm>
        </p:grpSpPr>
        <p:pic>
          <p:nvPicPr>
            <p:cNvPr id="234544" name="Picture 48"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4"/>
              <a:ext cx="1769" cy="628"/>
            </a:xfrm>
            <a:prstGeom prst="rect">
              <a:avLst/>
            </a:prstGeom>
            <a:noFill/>
            <a:extLst>
              <a:ext uri="{909E8E84-426E-40DD-AFC4-6F175D3DCCD1}">
                <a14:hiddenFill xmlns:a14="http://schemas.microsoft.com/office/drawing/2010/main">
                  <a:solidFill>
                    <a:srgbClr val="FFFFFF"/>
                  </a:solidFill>
                </a14:hiddenFill>
              </a:ext>
            </a:extLst>
          </p:spPr>
        </p:pic>
        <p:grpSp>
          <p:nvGrpSpPr>
            <p:cNvPr id="234658" name="Group 162"/>
            <p:cNvGrpSpPr>
              <a:grpSpLocks/>
            </p:cNvGrpSpPr>
            <p:nvPr/>
          </p:nvGrpSpPr>
          <p:grpSpPr bwMode="auto">
            <a:xfrm>
              <a:off x="117" y="1865"/>
              <a:ext cx="1555" cy="816"/>
              <a:chOff x="153" y="1868"/>
              <a:chExt cx="1555" cy="816"/>
            </a:xfrm>
          </p:grpSpPr>
          <p:sp>
            <p:nvSpPr>
              <p:cNvPr id="234545" name="Rectangle 49"/>
              <p:cNvSpPr>
                <a:spLocks noChangeArrowheads="1"/>
              </p:cNvSpPr>
              <p:nvPr/>
            </p:nvSpPr>
            <p:spPr bwMode="auto">
              <a:xfrm>
                <a:off x="240" y="1868"/>
                <a:ext cx="146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0"/>
                  </a:spcBef>
                </a:pPr>
                <a:r>
                  <a:rPr kumimoji="0" lang="zh-CN" altLang="en-US" sz="2000">
                    <a:solidFill>
                      <a:schemeClr val="tx1"/>
                    </a:solidFill>
                    <a:latin typeface="楷体_GB2312" pitchFamily="49" charset="-122"/>
                    <a:ea typeface="楷体_GB2312" pitchFamily="49" charset="-122"/>
                  </a:rPr>
                  <a:t>第二章 血雨腥风  </a:t>
                </a:r>
              </a:p>
            </p:txBody>
          </p:sp>
          <p:sp>
            <p:nvSpPr>
              <p:cNvPr id="234546" name="Line 50"/>
              <p:cNvSpPr>
                <a:spLocks noChangeShapeType="1"/>
              </p:cNvSpPr>
              <p:nvPr/>
            </p:nvSpPr>
            <p:spPr bwMode="auto">
              <a:xfrm>
                <a:off x="153" y="2563"/>
                <a:ext cx="4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4547" name="Text Box 51"/>
              <p:cNvSpPr txBox="1">
                <a:spLocks noChangeArrowheads="1"/>
              </p:cNvSpPr>
              <p:nvPr/>
            </p:nvSpPr>
            <p:spPr bwMode="auto">
              <a:xfrm>
                <a:off x="567" y="2432"/>
                <a:ext cx="1127"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2000" b="1" dirty="0" smtClean="0">
                    <a:solidFill>
                      <a:srgbClr val="FF0000"/>
                    </a:solidFill>
                    <a:latin typeface="Arial" charset="0"/>
                    <a:ea typeface="楷体_GB2312" pitchFamily="49" charset="-122"/>
                  </a:rPr>
                  <a:t>鸦片战争</a:t>
                </a:r>
                <a:r>
                  <a:rPr kumimoji="0" lang="zh-CN" altLang="en-US" sz="2000" b="1" dirty="0" smtClean="0">
                    <a:solidFill>
                      <a:srgbClr val="FF0000"/>
                    </a:solidFill>
                    <a:latin typeface="Arial" charset="0"/>
                    <a:ea typeface="楷体_GB2312" pitchFamily="49" charset="-122"/>
                  </a:rPr>
                  <a:t>过程</a:t>
                </a:r>
                <a:endParaRPr kumimoji="0" lang="zh-CN" altLang="en-US" sz="2000" b="1" dirty="0">
                  <a:solidFill>
                    <a:srgbClr val="FF0000"/>
                  </a:solidFill>
                  <a:latin typeface="Arial" charset="0"/>
                  <a:ea typeface="楷体_GB2312" pitchFamily="49" charset="-122"/>
                </a:endParaRPr>
              </a:p>
            </p:txBody>
          </p:sp>
        </p:grpSp>
      </p:grpSp>
      <p:grpSp>
        <p:nvGrpSpPr>
          <p:cNvPr id="234687" name="Group 191"/>
          <p:cNvGrpSpPr>
            <a:grpSpLocks/>
          </p:cNvGrpSpPr>
          <p:nvPr/>
        </p:nvGrpSpPr>
        <p:grpSpPr bwMode="auto">
          <a:xfrm>
            <a:off x="139043" y="5067300"/>
            <a:ext cx="2889250" cy="1335088"/>
            <a:chOff x="0" y="2954"/>
            <a:chExt cx="1820" cy="841"/>
          </a:xfrm>
        </p:grpSpPr>
        <p:pic>
          <p:nvPicPr>
            <p:cNvPr id="234555" name="Picture 59" descr="透明卷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54"/>
              <a:ext cx="1820" cy="534"/>
            </a:xfrm>
            <a:prstGeom prst="rect">
              <a:avLst/>
            </a:prstGeom>
            <a:noFill/>
            <a:extLst>
              <a:ext uri="{909E8E84-426E-40DD-AFC4-6F175D3DCCD1}">
                <a14:hiddenFill xmlns:a14="http://schemas.microsoft.com/office/drawing/2010/main">
                  <a:solidFill>
                    <a:srgbClr val="FFFFFF"/>
                  </a:solidFill>
                </a14:hiddenFill>
              </a:ext>
            </a:extLst>
          </p:spPr>
        </p:pic>
        <p:grpSp>
          <p:nvGrpSpPr>
            <p:cNvPr id="234659" name="Group 163"/>
            <p:cNvGrpSpPr>
              <a:grpSpLocks/>
            </p:cNvGrpSpPr>
            <p:nvPr/>
          </p:nvGrpSpPr>
          <p:grpSpPr bwMode="auto">
            <a:xfrm>
              <a:off x="214" y="3082"/>
              <a:ext cx="1558" cy="713"/>
              <a:chOff x="214" y="3082"/>
              <a:chExt cx="1558" cy="713"/>
            </a:xfrm>
          </p:grpSpPr>
          <p:sp>
            <p:nvSpPr>
              <p:cNvPr id="234556" name="Rectangle 60"/>
              <p:cNvSpPr>
                <a:spLocks noChangeArrowheads="1"/>
              </p:cNvSpPr>
              <p:nvPr/>
            </p:nvSpPr>
            <p:spPr bwMode="auto">
              <a:xfrm>
                <a:off x="253" y="3082"/>
                <a:ext cx="1331"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0"/>
                  </a:spcBef>
                </a:pPr>
                <a:r>
                  <a:rPr kumimoji="0" lang="zh-CN" altLang="en-US" sz="2000">
                    <a:solidFill>
                      <a:schemeClr val="tx1"/>
                    </a:solidFill>
                    <a:latin typeface="楷体_GB2312" pitchFamily="49" charset="-122"/>
                    <a:ea typeface="楷体_GB2312" pitchFamily="49" charset="-122"/>
                  </a:rPr>
                  <a:t>第三章 风雨飘摇  </a:t>
                </a:r>
              </a:p>
            </p:txBody>
          </p:sp>
          <p:sp>
            <p:nvSpPr>
              <p:cNvPr id="234557" name="Line 61"/>
              <p:cNvSpPr>
                <a:spLocks noChangeShapeType="1"/>
              </p:cNvSpPr>
              <p:nvPr/>
            </p:nvSpPr>
            <p:spPr bwMode="auto">
              <a:xfrm>
                <a:off x="214" y="3670"/>
                <a:ext cx="47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4558" name="Text Box 62"/>
              <p:cNvSpPr txBox="1">
                <a:spLocks noChangeArrowheads="1"/>
              </p:cNvSpPr>
              <p:nvPr/>
            </p:nvSpPr>
            <p:spPr bwMode="auto">
              <a:xfrm>
                <a:off x="657" y="3543"/>
                <a:ext cx="1115"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zh-CN" altLang="en-US" sz="2000" b="1" dirty="0" smtClean="0">
                    <a:solidFill>
                      <a:srgbClr val="FF0000"/>
                    </a:solidFill>
                    <a:latin typeface="Arial" charset="0"/>
                    <a:ea typeface="楷体_GB2312" pitchFamily="49" charset="-122"/>
                  </a:rPr>
                  <a:t>鸦片战争</a:t>
                </a:r>
                <a:r>
                  <a:rPr kumimoji="0" lang="zh-CN" altLang="en-US" sz="2000" b="1" dirty="0" smtClean="0">
                    <a:solidFill>
                      <a:srgbClr val="FF0000"/>
                    </a:solidFill>
                    <a:latin typeface="Arial" charset="0"/>
                    <a:ea typeface="楷体_GB2312" pitchFamily="49" charset="-122"/>
                  </a:rPr>
                  <a:t>影响</a:t>
                </a:r>
                <a:endParaRPr kumimoji="0" lang="zh-CN" altLang="en-US" sz="2000" b="1" dirty="0">
                  <a:solidFill>
                    <a:srgbClr val="FF0000"/>
                  </a:solidFill>
                  <a:latin typeface="Arial" charset="0"/>
                  <a:ea typeface="楷体_GB2312" pitchFamily="49" charset="-122"/>
                </a:endParaRPr>
              </a:p>
            </p:txBody>
          </p:sp>
        </p:grpSp>
      </p:grpSp>
      <p:sp>
        <p:nvSpPr>
          <p:cNvPr id="234675" name="AutoShape 179" descr="编织物"/>
          <p:cNvSpPr>
            <a:spLocks noChangeArrowheads="1"/>
          </p:cNvSpPr>
          <p:nvPr/>
        </p:nvSpPr>
        <p:spPr bwMode="auto">
          <a:xfrm>
            <a:off x="6767513" y="0"/>
            <a:ext cx="1908175" cy="657225"/>
          </a:xfrm>
          <a:prstGeom prst="horizontalScroll">
            <a:avLst>
              <a:gd name="adj" fmla="val 12500"/>
            </a:avLst>
          </a:prstGeom>
          <a:blipFill dpi="0" rotWithShape="1">
            <a:blip r:embed="rId3">
              <a:alphaModFix amt="45000"/>
            </a:blip>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419869" dir="208094" algn="ctr" rotWithShape="0">
                    <a:schemeClr val="bg2"/>
                  </a:outerShdw>
                </a:effectLst>
              </a14:hiddenEffects>
            </a:ext>
          </a:extLst>
        </p:spPr>
        <p:txBody>
          <a:bodyPr wrap="none" anchor="ctr"/>
          <a:lstStyle/>
          <a:p>
            <a:endParaRPr lang="zh-CN" altLang="en-US"/>
          </a:p>
        </p:txBody>
      </p:sp>
      <p:sp>
        <p:nvSpPr>
          <p:cNvPr id="234577" name="Text Box 81"/>
          <p:cNvSpPr txBox="1">
            <a:spLocks noChangeArrowheads="1"/>
          </p:cNvSpPr>
          <p:nvPr/>
        </p:nvSpPr>
        <p:spPr bwMode="auto">
          <a:xfrm>
            <a:off x="7091363" y="65088"/>
            <a:ext cx="1187450" cy="519112"/>
          </a:xfrm>
          <a:prstGeom prst="rect">
            <a:avLst/>
          </a:prstGeom>
          <a:noFill/>
          <a:ln>
            <a:noFill/>
          </a:ln>
          <a:effectLst/>
          <a:extLst>
            <a:ext uri="{909E8E84-426E-40DD-AFC4-6F175D3DCCD1}">
              <a14:hiddenFill xmlns:a14="http://schemas.microsoft.com/office/drawing/2010/main">
                <a:solidFill>
                  <a:srgbClr val="F8F8F8"/>
                </a:solidFill>
              </a14:hiddenFill>
            </a:ext>
            <a:ext uri="{91240B29-F687-4F45-9708-019B960494DF}">
              <a14:hiddenLine xmlns:a14="http://schemas.microsoft.com/office/drawing/2010/main" w="88900" algn="ctr">
                <a:solidFill>
                  <a:srgbClr val="FF0000"/>
                </a:solidFill>
                <a:miter lim="800000"/>
                <a:headEnd/>
                <a:tailEnd/>
              </a14:hiddenLine>
            </a:ext>
            <a:ext uri="{AF507438-7753-43E0-B8FC-AC1667EBCBE1}">
              <a14:hiddenEffects xmlns:a14="http://schemas.microsoft.com/office/drawing/2010/main">
                <a:effectLst>
                  <a:outerShdw dist="419869" dir="208094" algn="ctr" rotWithShape="0">
                    <a:schemeClr val="bg2"/>
                  </a:outerShdw>
                </a:effectLst>
              </a14:hiddenEffects>
            </a:ext>
          </a:extLst>
        </p:spPr>
        <p:txBody>
          <a:bodyPr>
            <a:spAutoFit/>
          </a:bodyPr>
          <a:lstStyle/>
          <a:p>
            <a:r>
              <a:rPr lang="zh-CN" altLang="en-US" sz="2800" dirty="0">
                <a:solidFill>
                  <a:schemeClr val="tx1"/>
                </a:solidFill>
                <a:ea typeface="楷体_GB2312" pitchFamily="49" charset="-122"/>
              </a:rPr>
              <a:t>小结  </a:t>
            </a:r>
          </a:p>
        </p:txBody>
      </p:sp>
      <p:graphicFrame>
        <p:nvGraphicFramePr>
          <p:cNvPr id="234688" name="Group 192"/>
          <p:cNvGraphicFramePr>
            <a:graphicFrameLocks noGrp="1"/>
          </p:cNvGraphicFramePr>
          <p:nvPr>
            <p:extLst>
              <p:ext uri="{D42A27DB-BD31-4B8C-83A1-F6EECF244321}">
                <p14:modId xmlns:p14="http://schemas.microsoft.com/office/powerpoint/2010/main" val="3190367476"/>
              </p:ext>
            </p:extLst>
          </p:nvPr>
        </p:nvGraphicFramePr>
        <p:xfrm>
          <a:off x="2916238" y="1185863"/>
          <a:ext cx="6011862" cy="5228591"/>
        </p:xfrm>
        <a:graphic>
          <a:graphicData uri="http://schemas.openxmlformats.org/drawingml/2006/table">
            <a:tbl>
              <a:tblPr/>
              <a:tblGrid>
                <a:gridCol w="971550"/>
                <a:gridCol w="2417762"/>
                <a:gridCol w="2622550"/>
              </a:tblGrid>
              <a:tr h="6842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dirty="0" smtClean="0">
                        <a:ln>
                          <a:noFill/>
                        </a:ln>
                        <a:solidFill>
                          <a:schemeClr val="tx1"/>
                        </a:solidFill>
                        <a:effectLst/>
                        <a:latin typeface="楷体_GB2312" pitchFamily="49" charset="-122"/>
                        <a:ea typeface="楷体_GB2312"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000099"/>
                          </a:solidFill>
                          <a:effectLst/>
                          <a:latin typeface="楷体_GB2312" pitchFamily="49" charset="-122"/>
                          <a:ea typeface="楷体_GB2312" pitchFamily="49" charset="-122"/>
                        </a:rPr>
                        <a:t>鸦片战争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000099"/>
                          </a:solidFill>
                          <a:effectLst/>
                          <a:latin typeface="楷体_GB2312" pitchFamily="49" charset="-122"/>
                          <a:ea typeface="楷体_GB2312" pitchFamily="49" charset="-122"/>
                        </a:rPr>
                        <a:t>第二次鸦片战争</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8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楷体_GB2312" pitchFamily="49" charset="-122"/>
                          <a:ea typeface="楷体_GB2312" pitchFamily="49" charset="-122"/>
                        </a:rPr>
                        <a:t>起止时间</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68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楷体_GB2312" pitchFamily="49" charset="-122"/>
                          <a:ea typeface="楷体_GB2312" pitchFamily="49" charset="-122"/>
                        </a:rPr>
                        <a:t>侵略者</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2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楷体_GB2312" pitchFamily="49" charset="-122"/>
                          <a:ea typeface="楷体_GB2312" pitchFamily="49" charset="-122"/>
                        </a:rPr>
                        <a:t>目的</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6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A50021"/>
                          </a:solidFill>
                          <a:effectLst/>
                          <a:latin typeface="楷体_GB2312" pitchFamily="49" charset="-122"/>
                          <a:ea typeface="楷体_GB2312" pitchFamily="49" charset="-122"/>
                        </a:rPr>
                        <a:t>条约</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2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dirty="0" smtClean="0">
                          <a:ln>
                            <a:noFill/>
                          </a:ln>
                          <a:solidFill>
                            <a:srgbClr val="A50021"/>
                          </a:solidFill>
                          <a:effectLst/>
                          <a:latin typeface="楷体_GB2312" pitchFamily="49" charset="-122"/>
                          <a:ea typeface="楷体_GB2312" pitchFamily="49" charset="-122"/>
                        </a:rPr>
                        <a:t>社会性质</a:t>
                      </a:r>
                      <a:endParaRPr kumimoji="0" lang="zh-CN" altLang="en-US" sz="2800" b="1" i="0" u="none" strike="noStrike" cap="none" normalizeH="0" baseline="0" dirty="0" smtClean="0">
                        <a:ln>
                          <a:noFill/>
                        </a:ln>
                        <a:solidFill>
                          <a:srgbClr val="A50021"/>
                        </a:solidFill>
                        <a:effectLst/>
                        <a:latin typeface="楷体_GB2312" pitchFamily="49" charset="-122"/>
                        <a:ea typeface="楷体_GB2312"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34660" name="Text Box 164"/>
          <p:cNvSpPr txBox="1">
            <a:spLocks noChangeArrowheads="1"/>
          </p:cNvSpPr>
          <p:nvPr/>
        </p:nvSpPr>
        <p:spPr bwMode="auto">
          <a:xfrm>
            <a:off x="3846149" y="2000007"/>
            <a:ext cx="327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en-US" altLang="zh-CN" dirty="0">
                <a:solidFill>
                  <a:schemeClr val="tx1"/>
                </a:solidFill>
                <a:latin typeface="Arial" charset="0"/>
                <a:ea typeface="宋体" charset="-122"/>
              </a:rPr>
              <a:t>1840——1842</a:t>
            </a:r>
            <a:r>
              <a:rPr kumimoji="0" lang="zh-CN" altLang="en-US" dirty="0">
                <a:solidFill>
                  <a:schemeClr val="tx1"/>
                </a:solidFill>
                <a:latin typeface="Arial" charset="0"/>
                <a:ea typeface="宋体" charset="-122"/>
              </a:rPr>
              <a:t>年</a:t>
            </a:r>
          </a:p>
        </p:txBody>
      </p:sp>
      <p:sp>
        <p:nvSpPr>
          <p:cNvPr id="234661" name="Text Box 165"/>
          <p:cNvSpPr txBox="1">
            <a:spLocks noChangeArrowheads="1"/>
          </p:cNvSpPr>
          <p:nvPr/>
        </p:nvSpPr>
        <p:spPr bwMode="auto">
          <a:xfrm>
            <a:off x="6194425" y="2046288"/>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en-US" altLang="zh-CN" dirty="0">
                <a:solidFill>
                  <a:schemeClr val="tx1"/>
                </a:solidFill>
                <a:latin typeface="Arial" charset="0"/>
                <a:ea typeface="宋体" charset="-122"/>
              </a:rPr>
              <a:t>1856——1860</a:t>
            </a:r>
            <a:r>
              <a:rPr kumimoji="0" lang="zh-CN" altLang="en-US" dirty="0">
                <a:solidFill>
                  <a:schemeClr val="tx1"/>
                </a:solidFill>
                <a:latin typeface="Arial" charset="0"/>
                <a:ea typeface="宋体" charset="-122"/>
              </a:rPr>
              <a:t>年</a:t>
            </a:r>
          </a:p>
        </p:txBody>
      </p:sp>
      <p:sp>
        <p:nvSpPr>
          <p:cNvPr id="234662" name="Text Box 166"/>
          <p:cNvSpPr txBox="1">
            <a:spLocks noChangeArrowheads="1"/>
          </p:cNvSpPr>
          <p:nvPr/>
        </p:nvSpPr>
        <p:spPr bwMode="auto">
          <a:xfrm>
            <a:off x="4211638" y="3073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a:solidFill>
                  <a:schemeClr val="tx1"/>
                </a:solidFill>
                <a:latin typeface="Arial" charset="0"/>
                <a:ea typeface="宋体" charset="-122"/>
              </a:rPr>
              <a:t>英</a:t>
            </a:r>
          </a:p>
        </p:txBody>
      </p:sp>
      <p:sp>
        <p:nvSpPr>
          <p:cNvPr id="234663" name="Text Box 167"/>
          <p:cNvSpPr txBox="1">
            <a:spLocks noChangeArrowheads="1"/>
          </p:cNvSpPr>
          <p:nvPr/>
        </p:nvSpPr>
        <p:spPr bwMode="auto">
          <a:xfrm>
            <a:off x="6482516" y="3027362"/>
            <a:ext cx="327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zh-CN" altLang="en-US" dirty="0">
                <a:solidFill>
                  <a:schemeClr val="tx1"/>
                </a:solidFill>
                <a:latin typeface="Arial" charset="0"/>
                <a:ea typeface="宋体" charset="-122"/>
              </a:rPr>
              <a:t>英、法（美俄帮凶）</a:t>
            </a:r>
          </a:p>
        </p:txBody>
      </p:sp>
      <p:sp>
        <p:nvSpPr>
          <p:cNvPr id="234664" name="Text Box 168"/>
          <p:cNvSpPr txBox="1">
            <a:spLocks noChangeArrowheads="1"/>
          </p:cNvSpPr>
          <p:nvPr/>
        </p:nvSpPr>
        <p:spPr bwMode="auto">
          <a:xfrm>
            <a:off x="4067175" y="3860800"/>
            <a:ext cx="205263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宋体" charset="-122"/>
              </a:rPr>
              <a:t>为了打开中国市场</a:t>
            </a:r>
          </a:p>
        </p:txBody>
      </p:sp>
      <p:sp>
        <p:nvSpPr>
          <p:cNvPr id="234665" name="Text Box 169"/>
          <p:cNvSpPr txBox="1">
            <a:spLocks noChangeArrowheads="1"/>
          </p:cNvSpPr>
          <p:nvPr/>
        </p:nvSpPr>
        <p:spPr bwMode="auto">
          <a:xfrm>
            <a:off x="6443663" y="3824288"/>
            <a:ext cx="23590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宋体" charset="-122"/>
              </a:rPr>
              <a:t>为了</a:t>
            </a:r>
            <a:r>
              <a:rPr kumimoji="0" lang="zh-CN" altLang="en-US">
                <a:solidFill>
                  <a:srgbClr val="FF0000"/>
                </a:solidFill>
                <a:latin typeface="Arial" charset="0"/>
                <a:ea typeface="宋体" charset="-122"/>
              </a:rPr>
              <a:t>进一步</a:t>
            </a:r>
            <a:r>
              <a:rPr kumimoji="0" lang="zh-CN" altLang="en-US">
                <a:solidFill>
                  <a:schemeClr val="tx1"/>
                </a:solidFill>
                <a:latin typeface="Arial" charset="0"/>
                <a:ea typeface="宋体" charset="-122"/>
              </a:rPr>
              <a:t>打开中国市场</a:t>
            </a:r>
          </a:p>
        </p:txBody>
      </p:sp>
      <p:sp>
        <p:nvSpPr>
          <p:cNvPr id="234666" name="Text Box 170"/>
          <p:cNvSpPr txBox="1">
            <a:spLocks noChangeArrowheads="1"/>
          </p:cNvSpPr>
          <p:nvPr/>
        </p:nvSpPr>
        <p:spPr bwMode="auto">
          <a:xfrm>
            <a:off x="3851275" y="4813300"/>
            <a:ext cx="304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en-US" altLang="zh-CN" dirty="0">
                <a:solidFill>
                  <a:schemeClr val="tx1"/>
                </a:solidFill>
                <a:latin typeface="Arial" charset="0"/>
                <a:ea typeface="宋体" charset="-122"/>
              </a:rPr>
              <a:t>《</a:t>
            </a:r>
            <a:r>
              <a:rPr kumimoji="0" lang="zh-CN" altLang="en-US" dirty="0">
                <a:solidFill>
                  <a:schemeClr val="tx1"/>
                </a:solidFill>
                <a:latin typeface="Arial" charset="0"/>
                <a:ea typeface="宋体" charset="-122"/>
              </a:rPr>
              <a:t>南京条约</a:t>
            </a:r>
            <a:r>
              <a:rPr kumimoji="0" lang="en-US" altLang="zh-CN" dirty="0">
                <a:solidFill>
                  <a:schemeClr val="tx1"/>
                </a:solidFill>
                <a:latin typeface="Arial" charset="0"/>
                <a:ea typeface="宋体" charset="-122"/>
              </a:rPr>
              <a:t>》</a:t>
            </a:r>
          </a:p>
        </p:txBody>
      </p:sp>
      <p:grpSp>
        <p:nvGrpSpPr>
          <p:cNvPr id="234667" name="Group 171"/>
          <p:cNvGrpSpPr>
            <a:grpSpLocks/>
          </p:cNvGrpSpPr>
          <p:nvPr/>
        </p:nvGrpSpPr>
        <p:grpSpPr bwMode="auto">
          <a:xfrm>
            <a:off x="6372225" y="4616450"/>
            <a:ext cx="2087563" cy="771525"/>
            <a:chOff x="3538" y="2478"/>
            <a:chExt cx="1315" cy="486"/>
          </a:xfrm>
        </p:grpSpPr>
        <p:sp>
          <p:nvSpPr>
            <p:cNvPr id="234668" name="Text Box 172"/>
            <p:cNvSpPr txBox="1">
              <a:spLocks noChangeArrowheads="1"/>
            </p:cNvSpPr>
            <p:nvPr/>
          </p:nvSpPr>
          <p:spPr bwMode="auto">
            <a:xfrm>
              <a:off x="3538" y="2478"/>
              <a:ext cx="1315" cy="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0" lang="en-US" altLang="zh-CN" sz="2200">
                  <a:solidFill>
                    <a:schemeClr val="tx1"/>
                  </a:solidFill>
                  <a:latin typeface="Arial" charset="0"/>
                  <a:ea typeface="宋体" charset="-122"/>
                </a:rPr>
                <a:t>《</a:t>
              </a:r>
              <a:r>
                <a:rPr kumimoji="0" lang="zh-CN" altLang="en-US" sz="2200">
                  <a:solidFill>
                    <a:schemeClr val="tx1"/>
                  </a:solidFill>
                  <a:latin typeface="Arial" charset="0"/>
                  <a:ea typeface="宋体" charset="-122"/>
                </a:rPr>
                <a:t>天津条约</a:t>
              </a:r>
              <a:r>
                <a:rPr kumimoji="0" lang="en-US" altLang="zh-CN" sz="2200">
                  <a:solidFill>
                    <a:schemeClr val="tx1"/>
                  </a:solidFill>
                  <a:latin typeface="Arial" charset="0"/>
                  <a:ea typeface="宋体" charset="-122"/>
                </a:rPr>
                <a:t>》</a:t>
              </a:r>
            </a:p>
          </p:txBody>
        </p:sp>
        <p:sp>
          <p:nvSpPr>
            <p:cNvPr id="234669" name="Rectangle 173"/>
            <p:cNvSpPr>
              <a:spLocks noChangeArrowheads="1"/>
            </p:cNvSpPr>
            <p:nvPr/>
          </p:nvSpPr>
          <p:spPr bwMode="auto">
            <a:xfrm>
              <a:off x="3606" y="2695"/>
              <a:ext cx="1178" cy="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kumimoji="0" lang="en-US" altLang="zh-CN" sz="2200">
                  <a:solidFill>
                    <a:schemeClr val="tx1"/>
                  </a:solidFill>
                  <a:latin typeface="Arial" charset="0"/>
                  <a:ea typeface="宋体" charset="-122"/>
                </a:rPr>
                <a:t>《</a:t>
              </a:r>
              <a:r>
                <a:rPr kumimoji="0" lang="zh-CN" altLang="en-US" sz="2200">
                  <a:solidFill>
                    <a:schemeClr val="tx1"/>
                  </a:solidFill>
                  <a:latin typeface="Arial" charset="0"/>
                  <a:ea typeface="宋体" charset="-122"/>
                </a:rPr>
                <a:t>北京条约</a:t>
              </a:r>
              <a:r>
                <a:rPr kumimoji="0" lang="en-US" altLang="zh-CN" sz="2200">
                  <a:solidFill>
                    <a:schemeClr val="tx1"/>
                  </a:solidFill>
                  <a:latin typeface="Arial" charset="0"/>
                  <a:ea typeface="宋体" charset="-122"/>
                </a:rPr>
                <a:t>》</a:t>
              </a:r>
            </a:p>
          </p:txBody>
        </p:sp>
      </p:grpSp>
      <p:sp>
        <p:nvSpPr>
          <p:cNvPr id="234673" name="Text Box 177"/>
          <p:cNvSpPr txBox="1">
            <a:spLocks noChangeArrowheads="1"/>
          </p:cNvSpPr>
          <p:nvPr/>
        </p:nvSpPr>
        <p:spPr bwMode="auto">
          <a:xfrm>
            <a:off x="3851275" y="5511800"/>
            <a:ext cx="23431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宋体" charset="-122"/>
              </a:rPr>
              <a:t>开始沦为半殖民地半封建社会</a:t>
            </a:r>
          </a:p>
        </p:txBody>
      </p:sp>
      <p:sp>
        <p:nvSpPr>
          <p:cNvPr id="234674" name="Text Box 178"/>
          <p:cNvSpPr txBox="1">
            <a:spLocks noChangeArrowheads="1"/>
          </p:cNvSpPr>
          <p:nvPr/>
        </p:nvSpPr>
        <p:spPr bwMode="auto">
          <a:xfrm>
            <a:off x="6227763" y="5516563"/>
            <a:ext cx="24844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4450" algn="ctr">
                <a:solidFill>
                  <a:srgbClr val="FF0000"/>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0" lang="zh-CN" altLang="en-US">
                <a:solidFill>
                  <a:schemeClr val="tx1"/>
                </a:solidFill>
                <a:latin typeface="Arial" charset="0"/>
                <a:ea typeface="宋体" charset="-122"/>
              </a:rPr>
              <a:t>半殖民地半封建化程度</a:t>
            </a:r>
            <a:r>
              <a:rPr kumimoji="0" lang="zh-CN" altLang="en-US">
                <a:solidFill>
                  <a:srgbClr val="FF0000"/>
                </a:solidFill>
                <a:latin typeface="Arial" charset="0"/>
                <a:ea typeface="宋体" charset="-122"/>
              </a:rPr>
              <a:t>加深</a:t>
            </a:r>
          </a:p>
        </p:txBody>
      </p:sp>
    </p:spTree>
    <p:extLst>
      <p:ext uri="{BB962C8B-B14F-4D97-AF65-F5344CB8AC3E}">
        <p14:creationId xmlns:p14="http://schemas.microsoft.com/office/powerpoint/2010/main" val="34769766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34685"/>
                                        </p:tgtEl>
                                        <p:attrNameLst>
                                          <p:attrName>style.visibility</p:attrName>
                                        </p:attrNameLst>
                                      </p:cBhvr>
                                      <p:to>
                                        <p:strVal val="visible"/>
                                      </p:to>
                                    </p:set>
                                    <p:animEffect transition="in" filter="blinds(horizontal)">
                                      <p:cBhvr>
                                        <p:cTn id="7" dur="500"/>
                                        <p:tgtEl>
                                          <p:spTgt spid="23468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34686"/>
                                        </p:tgtEl>
                                        <p:attrNameLst>
                                          <p:attrName>style.visibility</p:attrName>
                                        </p:attrNameLst>
                                      </p:cBhvr>
                                      <p:to>
                                        <p:strVal val="visible"/>
                                      </p:to>
                                    </p:set>
                                    <p:animEffect transition="in" filter="blinds(horizontal)">
                                      <p:cBhvr>
                                        <p:cTn id="12" dur="500"/>
                                        <p:tgtEl>
                                          <p:spTgt spid="23468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34687"/>
                                        </p:tgtEl>
                                        <p:attrNameLst>
                                          <p:attrName>style.visibility</p:attrName>
                                        </p:attrNameLst>
                                      </p:cBhvr>
                                      <p:to>
                                        <p:strVal val="visible"/>
                                      </p:to>
                                    </p:set>
                                    <p:animEffect transition="in" filter="blinds(horizontal)">
                                      <p:cBhvr>
                                        <p:cTn id="17" dur="500"/>
                                        <p:tgtEl>
                                          <p:spTgt spid="2346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nodeType="clickEffect">
                                  <p:stCondLst>
                                    <p:cond delay="0"/>
                                  </p:stCondLst>
                                  <p:childTnLst>
                                    <p:set>
                                      <p:cBhvr>
                                        <p:cTn id="21" dur="1" fill="hold">
                                          <p:stCondLst>
                                            <p:cond delay="0"/>
                                          </p:stCondLst>
                                        </p:cTn>
                                        <p:tgtEl>
                                          <p:spTgt spid="234688"/>
                                        </p:tgtEl>
                                        <p:attrNameLst>
                                          <p:attrName>style.visibility</p:attrName>
                                        </p:attrNameLst>
                                      </p:cBhvr>
                                      <p:to>
                                        <p:strVal val="visible"/>
                                      </p:to>
                                    </p:set>
                                    <p:anim calcmode="lin" valueType="num">
                                      <p:cBhvr additive="base">
                                        <p:cTn id="22" dur="500" fill="hold"/>
                                        <p:tgtEl>
                                          <p:spTgt spid="234688"/>
                                        </p:tgtEl>
                                        <p:attrNameLst>
                                          <p:attrName>ppt_x</p:attrName>
                                        </p:attrNameLst>
                                      </p:cBhvr>
                                      <p:tavLst>
                                        <p:tav tm="0">
                                          <p:val>
                                            <p:strVal val="#ppt_x"/>
                                          </p:val>
                                        </p:tav>
                                        <p:tav tm="100000">
                                          <p:val>
                                            <p:strVal val="#ppt_x"/>
                                          </p:val>
                                        </p:tav>
                                      </p:tavLst>
                                    </p:anim>
                                    <p:anim calcmode="lin" valueType="num">
                                      <p:cBhvr additive="base">
                                        <p:cTn id="23" dur="500" fill="hold"/>
                                        <p:tgtEl>
                                          <p:spTgt spid="234688"/>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234660"/>
                                        </p:tgtEl>
                                        <p:attrNameLst>
                                          <p:attrName>style.visibility</p:attrName>
                                        </p:attrNameLst>
                                      </p:cBhvr>
                                      <p:to>
                                        <p:strVal val="visible"/>
                                      </p:to>
                                    </p:set>
                                    <p:animEffect transition="in" filter="box(in)">
                                      <p:cBhvr>
                                        <p:cTn id="28" dur="500"/>
                                        <p:tgtEl>
                                          <p:spTgt spid="23466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234661"/>
                                        </p:tgtEl>
                                        <p:attrNameLst>
                                          <p:attrName>style.visibility</p:attrName>
                                        </p:attrNameLst>
                                      </p:cBhvr>
                                      <p:to>
                                        <p:strVal val="visible"/>
                                      </p:to>
                                    </p:set>
                                    <p:animEffect transition="in" filter="box(in)">
                                      <p:cBhvr>
                                        <p:cTn id="33" dur="500"/>
                                        <p:tgtEl>
                                          <p:spTgt spid="234661"/>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234662"/>
                                        </p:tgtEl>
                                        <p:attrNameLst>
                                          <p:attrName>style.visibility</p:attrName>
                                        </p:attrNameLst>
                                      </p:cBhvr>
                                      <p:to>
                                        <p:strVal val="visible"/>
                                      </p:to>
                                    </p:set>
                                    <p:animEffect transition="in" filter="blinds(horizontal)">
                                      <p:cBhvr>
                                        <p:cTn id="38" dur="500"/>
                                        <p:tgtEl>
                                          <p:spTgt spid="23466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34663"/>
                                        </p:tgtEl>
                                        <p:attrNameLst>
                                          <p:attrName>style.visibility</p:attrName>
                                        </p:attrNameLst>
                                      </p:cBhvr>
                                      <p:to>
                                        <p:strVal val="visible"/>
                                      </p:to>
                                    </p:set>
                                    <p:animEffect transition="in" filter="blinds(horizontal)">
                                      <p:cBhvr>
                                        <p:cTn id="43" dur="500"/>
                                        <p:tgtEl>
                                          <p:spTgt spid="234663"/>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34664"/>
                                        </p:tgtEl>
                                        <p:attrNameLst>
                                          <p:attrName>style.visibility</p:attrName>
                                        </p:attrNameLst>
                                      </p:cBhvr>
                                      <p:to>
                                        <p:strVal val="visible"/>
                                      </p:to>
                                    </p:set>
                                    <p:animEffect transition="in" filter="blinds(horizontal)">
                                      <p:cBhvr>
                                        <p:cTn id="48" dur="500"/>
                                        <p:tgtEl>
                                          <p:spTgt spid="23466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ntr" presetSubtype="10" fill="hold" nodeType="clickEffect">
                                  <p:stCondLst>
                                    <p:cond delay="0"/>
                                  </p:stCondLst>
                                  <p:childTnLst>
                                    <p:set>
                                      <p:cBhvr>
                                        <p:cTn id="52" dur="1" fill="hold">
                                          <p:stCondLst>
                                            <p:cond delay="0"/>
                                          </p:stCondLst>
                                        </p:cTn>
                                        <p:tgtEl>
                                          <p:spTgt spid="234665">
                                            <p:txEl>
                                              <p:pRg st="0" end="0"/>
                                            </p:txEl>
                                          </p:spTgt>
                                        </p:tgtEl>
                                        <p:attrNameLst>
                                          <p:attrName>style.visibility</p:attrName>
                                        </p:attrNameLst>
                                      </p:cBhvr>
                                      <p:to>
                                        <p:strVal val="visible"/>
                                      </p:to>
                                    </p:set>
                                    <p:animEffect transition="in" filter="blinds(horizontal)">
                                      <p:cBhvr>
                                        <p:cTn id="53" dur="500"/>
                                        <p:tgtEl>
                                          <p:spTgt spid="234665">
                                            <p:txEl>
                                              <p:pRg st="0" end="0"/>
                                            </p:txEl>
                                          </p:spTgt>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234666"/>
                                        </p:tgtEl>
                                        <p:attrNameLst>
                                          <p:attrName>style.visibility</p:attrName>
                                        </p:attrNameLst>
                                      </p:cBhvr>
                                      <p:to>
                                        <p:strVal val="visible"/>
                                      </p:to>
                                    </p:set>
                                    <p:animEffect transition="in" filter="blinds(horizontal)">
                                      <p:cBhvr>
                                        <p:cTn id="58" dur="500"/>
                                        <p:tgtEl>
                                          <p:spTgt spid="234666"/>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4" presetClass="entr" presetSubtype="16" fill="hold" nodeType="clickEffect">
                                  <p:stCondLst>
                                    <p:cond delay="0"/>
                                  </p:stCondLst>
                                  <p:childTnLst>
                                    <p:set>
                                      <p:cBhvr>
                                        <p:cTn id="62" dur="1" fill="hold">
                                          <p:stCondLst>
                                            <p:cond delay="0"/>
                                          </p:stCondLst>
                                        </p:cTn>
                                        <p:tgtEl>
                                          <p:spTgt spid="234667"/>
                                        </p:tgtEl>
                                        <p:attrNameLst>
                                          <p:attrName>style.visibility</p:attrName>
                                        </p:attrNameLst>
                                      </p:cBhvr>
                                      <p:to>
                                        <p:strVal val="visible"/>
                                      </p:to>
                                    </p:set>
                                    <p:animEffect transition="in" filter="box(in)">
                                      <p:cBhvr>
                                        <p:cTn id="63" dur="500"/>
                                        <p:tgtEl>
                                          <p:spTgt spid="234667"/>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234673"/>
                                        </p:tgtEl>
                                        <p:attrNameLst>
                                          <p:attrName>style.visibility</p:attrName>
                                        </p:attrNameLst>
                                      </p:cBhvr>
                                      <p:to>
                                        <p:strVal val="visible"/>
                                      </p:to>
                                    </p:set>
                                    <p:animEffect transition="in" filter="blinds(horizontal)">
                                      <p:cBhvr>
                                        <p:cTn id="68" dur="500"/>
                                        <p:tgtEl>
                                          <p:spTgt spid="234673"/>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234674"/>
                                        </p:tgtEl>
                                        <p:attrNameLst>
                                          <p:attrName>style.visibility</p:attrName>
                                        </p:attrNameLst>
                                      </p:cBhvr>
                                      <p:to>
                                        <p:strVal val="visible"/>
                                      </p:to>
                                    </p:set>
                                    <p:animEffect transition="in" filter="blinds(horizontal)">
                                      <p:cBhvr>
                                        <p:cTn id="73" dur="500"/>
                                        <p:tgtEl>
                                          <p:spTgt spid="234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660" grpId="0"/>
      <p:bldP spid="234661" grpId="0"/>
      <p:bldP spid="234662" grpId="0"/>
      <p:bldP spid="234663" grpId="0"/>
      <p:bldP spid="234664" grpId="0"/>
      <p:bldP spid="234666" grpId="0"/>
      <p:bldP spid="234673" grpId="0"/>
      <p:bldP spid="23467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TotalTime>
  <Words>1793</Words>
  <Application>Microsoft Office PowerPoint</Application>
  <PresentationFormat>全屏显示(4:3)</PresentationFormat>
  <Paragraphs>210</Paragraphs>
  <Slides>31</Slides>
  <Notes>0</Notes>
  <HiddenSlides>0</HiddenSlides>
  <MMClips>0</MMClips>
  <ScaleCrop>false</ScaleCrop>
  <HeadingPairs>
    <vt:vector size="6" baseType="variant">
      <vt:variant>
        <vt:lpstr>主题</vt:lpstr>
      </vt:variant>
      <vt:variant>
        <vt:i4>1</vt:i4>
      </vt:variant>
      <vt:variant>
        <vt:lpstr>嵌入 OLE 服务器</vt:lpstr>
      </vt:variant>
      <vt:variant>
        <vt:i4>3</vt:i4>
      </vt:variant>
      <vt:variant>
        <vt:lpstr>幻灯片标题</vt:lpstr>
      </vt:variant>
      <vt:variant>
        <vt:i4>31</vt:i4>
      </vt:variant>
    </vt:vector>
  </HeadingPairs>
  <TitlesOfParts>
    <vt:vector size="35" baseType="lpstr">
      <vt:lpstr>Office 主题</vt:lpstr>
      <vt:lpstr>包装程序外壳对象</vt:lpstr>
      <vt:lpstr>Image</vt:lpstr>
      <vt:lpstr>BMP 图象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2019-10-29T08:23:41Z</dcterms:created>
  <dcterms:modified xsi:type="dcterms:W3CDTF">2019-11-01T02:33:52Z</dcterms:modified>
</cp:coreProperties>
</file>