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5"/>
  </p:handoutMasterIdLst>
  <p:sldIdLst>
    <p:sldId id="412" r:id="rId3"/>
    <p:sldId id="413" r:id="rId5"/>
    <p:sldId id="414" r:id="rId6"/>
    <p:sldId id="415" r:id="rId7"/>
    <p:sldId id="416" r:id="rId8"/>
    <p:sldId id="417" r:id="rId9"/>
    <p:sldId id="418" r:id="rId10"/>
    <p:sldId id="419" r:id="rId11"/>
    <p:sldId id="420" r:id="rId12"/>
    <p:sldId id="421" r:id="rId13"/>
    <p:sldId id="422" r:id="rId14"/>
    <p:sldId id="423" r:id="rId15"/>
    <p:sldId id="424" r:id="rId16"/>
    <p:sldId id="425" r:id="rId17"/>
    <p:sldId id="426" r:id="rId18"/>
    <p:sldId id="427" r:id="rId19"/>
    <p:sldId id="428" r:id="rId20"/>
    <p:sldId id="429" r:id="rId21"/>
    <p:sldId id="430" r:id="rId22"/>
    <p:sldId id="431" r:id="rId23"/>
    <p:sldId id="432" r:id="rId24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09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1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5365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2565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1991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63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124"/>
    <a:srgbClr val="EF7509"/>
    <a:srgbClr val="8CC5B1"/>
    <a:srgbClr val="202E4A"/>
    <a:srgbClr val="68BC9E"/>
    <a:srgbClr val="FEFEFE"/>
    <a:srgbClr val="009459"/>
    <a:srgbClr val="008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66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E7378-7136-493C-A505-DB111E44D9D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1A663-AC84-493B-8663-1A01AEFFA81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fld id="{E7A799FB-B973-4727-8223-0B0CC5C4434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9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1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1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3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2BB90D7-EC84-40B6-8A14-376C4031EA7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F73B8E4-7711-4245-A930-FC36A44B4B6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BD438-6C19-47B9-A373-BD62D61588D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21cnjy.com/help/help_extract.php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1B4D7-F511-4E32-B555-21525E5BC3C2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377F9-1032-4FB3-B53A-157C43F6B460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005" y="820754"/>
            <a:ext cx="837406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85"/>
          <p:cNvSpPr>
            <a:spLocks noChangeArrowheads="1"/>
          </p:cNvSpPr>
          <p:nvPr userDrawn="1"/>
        </p:nvSpPr>
        <p:spPr bwMode="auto">
          <a:xfrm>
            <a:off x="8018465" y="18970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4" tIns="45718" rIns="91414" bIns="4571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865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谢谢</a:t>
            </a:r>
            <a:endParaRPr lang="zh-CN" altLang="en-US" sz="3600" b="1" dirty="0">
              <a:solidFill>
                <a:srgbClr val="00865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文本框 87"/>
          <p:cNvSpPr txBox="1">
            <a:spLocks noChangeArrowheads="1"/>
          </p:cNvSpPr>
          <p:nvPr userDrawn="1"/>
        </p:nvSpPr>
        <p:spPr bwMode="auto">
          <a:xfrm>
            <a:off x="6040439" y="2911493"/>
            <a:ext cx="5827712" cy="323161"/>
          </a:xfrm>
          <a:prstGeom prst="rect">
            <a:avLst/>
          </a:prstGeom>
          <a:noFill/>
          <a:ln>
            <a:noFill/>
          </a:ln>
        </p:spPr>
        <p:txBody>
          <a:bodyPr lIns="91414" tIns="45718" rIns="91414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21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世纪教育网（</a:t>
            </a: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www.21cnjy.com</a:t>
            </a:r>
            <a:r>
              <a:rPr lang="en-US" altLang="zh-CN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中小学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教育资源网站</a:t>
            </a:r>
            <a:endParaRPr lang="zh-CN" altLang="en-US" sz="15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矩形 1"/>
          <p:cNvSpPr>
            <a:spLocks noChangeArrowheads="1"/>
          </p:cNvSpPr>
          <p:nvPr userDrawn="1"/>
        </p:nvSpPr>
        <p:spPr bwMode="auto">
          <a:xfrm>
            <a:off x="6273800" y="3316303"/>
            <a:ext cx="5384800" cy="1477323"/>
          </a:xfrm>
          <a:prstGeom prst="rect">
            <a:avLst/>
          </a:prstGeom>
          <a:noFill/>
          <a:ln>
            <a:noFill/>
          </a:ln>
        </p:spPr>
        <p:txBody>
          <a:bodyPr lIns="91414" tIns="45718" rIns="91414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    有大把高质量资料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一线教师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？一线教研员？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欢迎加入</a:t>
            </a:r>
            <a:r>
              <a:rPr lang="en-US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21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世纪教育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网教师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合作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团队！！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月薪过万不是梦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！！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详情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请看</a:t>
            </a:r>
            <a:r>
              <a:rPr lang="zh-CN" altLang="en-US" sz="12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：</a:t>
            </a:r>
            <a:endParaRPr lang="en-US" altLang="zh-CN" sz="12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https://</a:t>
            </a: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www.21cnjy.com/help/help_extract.php</a:t>
            </a:r>
            <a:endParaRPr lang="en-US" altLang="zh-CN" sz="1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4" tIns="45718" rIns="91414" bIns="457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4" tIns="45718" rIns="91414" bIns="457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14" tIns="45718" rIns="91414" bIns="45718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14" tIns="45718" rIns="91414" bIns="45718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wrap="square" lIns="91414" tIns="45718" rIns="91414" bIns="45718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A2FBB8E-8DA5-493C-A5EA-CCF0D988321D}" type="slidenum">
              <a:rPr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09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6695" indent="-226695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0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2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860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5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video" Target="NUL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slide" Target="slide11.xml"/><Relationship Id="rId4" Type="http://schemas.openxmlformats.org/officeDocument/2006/relationships/slide" Target="slide3.xml"/><Relationship Id="rId3" Type="http://schemas.openxmlformats.org/officeDocument/2006/relationships/slide" Target="slide10.xml"/><Relationship Id="rId2" Type="http://schemas.openxmlformats.org/officeDocument/2006/relationships/slide" Target="slide5.xml"/><Relationship Id="rId1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5.xml"/><Relationship Id="rId5" Type="http://schemas.openxmlformats.org/officeDocument/2006/relationships/image" Target="../media/image7.jpe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4.xml"/><Relationship Id="rId8" Type="http://schemas.openxmlformats.org/officeDocument/2006/relationships/tags" Target="../tags/tag13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19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tags" Target="../tags/tag16.xml"/><Relationship Id="rId10" Type="http://schemas.openxmlformats.org/officeDocument/2006/relationships/tags" Target="../tags/tag15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slide" Target="slide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emf"/><Relationship Id="rId1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2.emf"/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等腰三角形 8"/>
          <p:cNvSpPr/>
          <p:nvPr/>
        </p:nvSpPr>
        <p:spPr>
          <a:xfrm rot="1650064">
            <a:off x="9090781" y="894160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132218">
            <a:off x="6808863" y="760653"/>
            <a:ext cx="390284" cy="788376"/>
          </a:xfrm>
          <a:prstGeom prst="triangle">
            <a:avLst/>
          </a:prstGeom>
          <a:solidFill>
            <a:srgbClr val="FC6E5B">
              <a:alpha val="31000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1" name="任意多边形 80"/>
          <p:cNvSpPr/>
          <p:nvPr/>
        </p:nvSpPr>
        <p:spPr>
          <a:xfrm rot="8289040">
            <a:off x="10104438" y="911226"/>
            <a:ext cx="2481263" cy="195263"/>
          </a:xfrm>
          <a:custGeom>
            <a:avLst/>
            <a:gdLst>
              <a:gd name="connsiteX0" fmla="*/ 0 w 2481081"/>
              <a:gd name="connsiteY0" fmla="*/ 194529 h 194529"/>
              <a:gd name="connsiteX1" fmla="*/ 174230 w 2481081"/>
              <a:gd name="connsiteY1" fmla="*/ 0 h 194529"/>
              <a:gd name="connsiteX2" fmla="*/ 2263889 w 2481081"/>
              <a:gd name="connsiteY2" fmla="*/ 0 h 194529"/>
              <a:gd name="connsiteX3" fmla="*/ 2481081 w 2481081"/>
              <a:gd name="connsiteY3" fmla="*/ 194529 h 194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81081" h="194529">
                <a:moveTo>
                  <a:pt x="0" y="194529"/>
                </a:moveTo>
                <a:lnTo>
                  <a:pt x="174230" y="0"/>
                </a:lnTo>
                <a:lnTo>
                  <a:pt x="2263889" y="0"/>
                </a:lnTo>
                <a:lnTo>
                  <a:pt x="2481081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3" name="任意多边形 72"/>
          <p:cNvSpPr/>
          <p:nvPr/>
        </p:nvSpPr>
        <p:spPr>
          <a:xfrm rot="8289040">
            <a:off x="10183813" y="671513"/>
            <a:ext cx="2152651" cy="44451"/>
          </a:xfrm>
          <a:custGeom>
            <a:avLst/>
            <a:gdLst>
              <a:gd name="connsiteX0" fmla="*/ 51045 w 2151533"/>
              <a:gd name="connsiteY0" fmla="*/ 45719 h 45719"/>
              <a:gd name="connsiteX1" fmla="*/ 0 w 2151533"/>
              <a:gd name="connsiteY1" fmla="*/ 0 h 45719"/>
              <a:gd name="connsiteX2" fmla="*/ 2151533 w 2151533"/>
              <a:gd name="connsiteY2" fmla="*/ 0 h 45719"/>
              <a:gd name="connsiteX3" fmla="*/ 2151533 w 21515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1533" h="45719">
                <a:moveTo>
                  <a:pt x="51045" y="45719"/>
                </a:moveTo>
                <a:lnTo>
                  <a:pt x="0" y="0"/>
                </a:lnTo>
                <a:lnTo>
                  <a:pt x="2151533" y="0"/>
                </a:lnTo>
                <a:lnTo>
                  <a:pt x="2151533" y="45719"/>
                </a:lnTo>
                <a:close/>
              </a:path>
            </a:pathLst>
          </a:custGeom>
          <a:solidFill>
            <a:srgbClr val="79C7C5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7" name="任意多边形 46"/>
          <p:cNvSpPr/>
          <p:nvPr/>
        </p:nvSpPr>
        <p:spPr>
          <a:xfrm rot="8289040">
            <a:off x="10594975" y="1897064"/>
            <a:ext cx="1873251" cy="46037"/>
          </a:xfrm>
          <a:custGeom>
            <a:avLst/>
            <a:gdLst>
              <a:gd name="connsiteX0" fmla="*/ 0 w 1873652"/>
              <a:gd name="connsiteY0" fmla="*/ 45719 h 45719"/>
              <a:gd name="connsiteX1" fmla="*/ 40948 w 1873652"/>
              <a:gd name="connsiteY1" fmla="*/ 0 h 45719"/>
              <a:gd name="connsiteX2" fmla="*/ 1873652 w 1873652"/>
              <a:gd name="connsiteY2" fmla="*/ 0 h 45719"/>
              <a:gd name="connsiteX3" fmla="*/ 1873652 w 187365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3652" h="45719">
                <a:moveTo>
                  <a:pt x="0" y="45719"/>
                </a:moveTo>
                <a:lnTo>
                  <a:pt x="40948" y="0"/>
                </a:lnTo>
                <a:lnTo>
                  <a:pt x="1873652" y="0"/>
                </a:lnTo>
                <a:lnTo>
                  <a:pt x="1873652" y="45719"/>
                </a:lnTo>
                <a:close/>
              </a:path>
            </a:pathLst>
          </a:custGeom>
          <a:solidFill>
            <a:srgbClr val="FC6E5B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6" name="任意多边形 75"/>
          <p:cNvSpPr/>
          <p:nvPr/>
        </p:nvSpPr>
        <p:spPr>
          <a:xfrm rot="8289040">
            <a:off x="10333038" y="2346326"/>
            <a:ext cx="2190751" cy="153988"/>
          </a:xfrm>
          <a:custGeom>
            <a:avLst/>
            <a:gdLst>
              <a:gd name="connsiteX0" fmla="*/ 0 w 2190050"/>
              <a:gd name="connsiteY0" fmla="*/ 155058 h 155058"/>
              <a:gd name="connsiteX1" fmla="*/ 138878 w 2190050"/>
              <a:gd name="connsiteY1" fmla="*/ 0 h 155058"/>
              <a:gd name="connsiteX2" fmla="*/ 2016928 w 2190050"/>
              <a:gd name="connsiteY2" fmla="*/ 0 h 155058"/>
              <a:gd name="connsiteX3" fmla="*/ 2190050 w 2190050"/>
              <a:gd name="connsiteY3" fmla="*/ 155058 h 155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0050" h="155058">
                <a:moveTo>
                  <a:pt x="0" y="155058"/>
                </a:moveTo>
                <a:lnTo>
                  <a:pt x="138878" y="0"/>
                </a:lnTo>
                <a:lnTo>
                  <a:pt x="2016928" y="0"/>
                </a:lnTo>
                <a:lnTo>
                  <a:pt x="2190050" y="155058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5" name="任意多边形 44"/>
          <p:cNvSpPr/>
          <p:nvPr/>
        </p:nvSpPr>
        <p:spPr>
          <a:xfrm rot="8289040">
            <a:off x="11361739" y="2466975"/>
            <a:ext cx="992187" cy="46039"/>
          </a:xfrm>
          <a:custGeom>
            <a:avLst/>
            <a:gdLst>
              <a:gd name="connsiteX0" fmla="*/ 0 w 991862"/>
              <a:gd name="connsiteY0" fmla="*/ 45719 h 45719"/>
              <a:gd name="connsiteX1" fmla="*/ 40948 w 991862"/>
              <a:gd name="connsiteY1" fmla="*/ 0 h 45719"/>
              <a:gd name="connsiteX2" fmla="*/ 991862 w 991862"/>
              <a:gd name="connsiteY2" fmla="*/ 0 h 45719"/>
              <a:gd name="connsiteX3" fmla="*/ 991862 w 99186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1862" h="45719">
                <a:moveTo>
                  <a:pt x="0" y="45719"/>
                </a:moveTo>
                <a:lnTo>
                  <a:pt x="40948" y="0"/>
                </a:lnTo>
                <a:lnTo>
                  <a:pt x="991862" y="0"/>
                </a:lnTo>
                <a:lnTo>
                  <a:pt x="99186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2" name="组合 163"/>
          <p:cNvGrpSpPr/>
          <p:nvPr/>
        </p:nvGrpSpPr>
        <p:grpSpPr bwMode="auto">
          <a:xfrm>
            <a:off x="10671177" y="3241675"/>
            <a:ext cx="962025" cy="1117600"/>
            <a:chOff x="10670736" y="3241053"/>
            <a:chExt cx="962659" cy="1118718"/>
          </a:xfrm>
        </p:grpSpPr>
        <p:sp>
          <p:nvSpPr>
            <p:cNvPr id="16" name="等腰三角形 1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20901646">
              <a:off x="10936527" y="3445371"/>
              <a:ext cx="696868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24" name="等腰三角形 23"/>
          <p:cNvSpPr/>
          <p:nvPr/>
        </p:nvSpPr>
        <p:spPr>
          <a:xfrm rot="14549936" flipH="1">
            <a:off x="6822107" y="4573983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14549936" flipH="1">
            <a:off x="5530401" y="475075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1" name="等腰三角形 30"/>
          <p:cNvSpPr/>
          <p:nvPr/>
        </p:nvSpPr>
        <p:spPr>
          <a:xfrm rot="14549936" flipH="1">
            <a:off x="7402318" y="4774359"/>
            <a:ext cx="445079" cy="765536"/>
          </a:xfrm>
          <a:prstGeom prst="triangle">
            <a:avLst/>
          </a:prstGeom>
          <a:solidFill>
            <a:srgbClr val="FC6E5B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3" name="组合 10"/>
          <p:cNvGrpSpPr/>
          <p:nvPr/>
        </p:nvGrpSpPr>
        <p:grpSpPr bwMode="auto">
          <a:xfrm>
            <a:off x="960439" y="2314576"/>
            <a:ext cx="827087" cy="923925"/>
            <a:chOff x="1354861" y="2750116"/>
            <a:chExt cx="828164" cy="924005"/>
          </a:xfrm>
        </p:grpSpPr>
        <p:sp>
          <p:nvSpPr>
            <p:cNvPr id="33" name="直角三角形 32"/>
            <p:cNvSpPr/>
            <p:nvPr/>
          </p:nvSpPr>
          <p:spPr>
            <a:xfrm rot="3161904">
              <a:off x="1665936" y="3157032"/>
              <a:ext cx="517570" cy="516609"/>
            </a:xfrm>
            <a:prstGeom prst="rtTriangle">
              <a:avLst/>
            </a:prstGeom>
            <a:solidFill>
              <a:srgbClr val="66BF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34" name="直角三角形 33"/>
            <p:cNvSpPr/>
            <p:nvPr/>
          </p:nvSpPr>
          <p:spPr>
            <a:xfrm rot="3161904" flipH="1">
              <a:off x="1354381" y="2750596"/>
              <a:ext cx="517570" cy="516609"/>
            </a:xfrm>
            <a:prstGeom prst="rtTriangle">
              <a:avLst/>
            </a:prstGeom>
            <a:solidFill>
              <a:srgbClr val="66BFBC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39" name="直角三角形 38"/>
          <p:cNvSpPr/>
          <p:nvPr/>
        </p:nvSpPr>
        <p:spPr>
          <a:xfrm rot="3176496">
            <a:off x="3555633" y="5263824"/>
            <a:ext cx="307225" cy="307224"/>
          </a:xfrm>
          <a:prstGeom prst="rtTriangle">
            <a:avLst/>
          </a:prstGeom>
          <a:solidFill>
            <a:srgbClr val="66BFBC">
              <a:alpha val="6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0" name="直角三角形 39"/>
          <p:cNvSpPr/>
          <p:nvPr/>
        </p:nvSpPr>
        <p:spPr>
          <a:xfrm rot="3176496" flipH="1">
            <a:off x="3393624" y="5048389"/>
            <a:ext cx="307225" cy="307224"/>
          </a:xfrm>
          <a:prstGeom prst="rtTriangle">
            <a:avLst/>
          </a:prstGeom>
          <a:solidFill>
            <a:srgbClr val="66BFBC">
              <a:alpha val="9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2" name="等腰三角形 81"/>
          <p:cNvSpPr/>
          <p:nvPr/>
        </p:nvSpPr>
        <p:spPr>
          <a:xfrm rot="8943941">
            <a:off x="3278006" y="1284848"/>
            <a:ext cx="861663" cy="1079851"/>
          </a:xfrm>
          <a:prstGeom prst="triangle">
            <a:avLst/>
          </a:prstGeom>
          <a:solidFill>
            <a:srgbClr val="FC6E5B">
              <a:alpha val="62000"/>
            </a:srgb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2612913" y="1667977"/>
            <a:ext cx="776939" cy="859515"/>
          </a:xfrm>
          <a:prstGeom prst="ellipse">
            <a:avLst/>
          </a:prstGeom>
          <a:solidFill>
            <a:srgbClr val="FBC75D">
              <a:alpha val="56000"/>
            </a:srgbClr>
          </a:solidFill>
          <a:ln>
            <a:noFill/>
          </a:ln>
          <a:effectLst>
            <a:softEdge rad="254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8" name="等腰三角形 87"/>
          <p:cNvSpPr/>
          <p:nvPr/>
        </p:nvSpPr>
        <p:spPr>
          <a:xfrm rot="7669978">
            <a:off x="1687175" y="2093928"/>
            <a:ext cx="303247" cy="288288"/>
          </a:xfrm>
          <a:prstGeom prst="triangle">
            <a:avLst/>
          </a:prstGeom>
          <a:solidFill>
            <a:srgbClr val="8CC066">
              <a:alpha val="62000"/>
            </a:srgbClr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8" name="任意多边形 77"/>
          <p:cNvSpPr/>
          <p:nvPr/>
        </p:nvSpPr>
        <p:spPr>
          <a:xfrm rot="8289040">
            <a:off x="7519989" y="5948364"/>
            <a:ext cx="2689225" cy="193675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6" name="任意多边形 65"/>
          <p:cNvSpPr/>
          <p:nvPr/>
        </p:nvSpPr>
        <p:spPr>
          <a:xfrm rot="8289040">
            <a:off x="8269289" y="6380163"/>
            <a:ext cx="1449387" cy="44451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4" name="任意多边形 63"/>
          <p:cNvSpPr/>
          <p:nvPr/>
        </p:nvSpPr>
        <p:spPr>
          <a:xfrm rot="8289040">
            <a:off x="8715376" y="6269039"/>
            <a:ext cx="1776413" cy="46037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0" name="任意多边形 69"/>
          <p:cNvSpPr/>
          <p:nvPr/>
        </p:nvSpPr>
        <p:spPr>
          <a:xfrm rot="8289040">
            <a:off x="6977065" y="6119814"/>
            <a:ext cx="2232025" cy="46037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2" name="任意多边形 71"/>
          <p:cNvSpPr/>
          <p:nvPr/>
        </p:nvSpPr>
        <p:spPr>
          <a:xfrm rot="8289040">
            <a:off x="6330949" y="6505575"/>
            <a:ext cx="1074739" cy="44451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0" name="任意多边形 79"/>
          <p:cNvSpPr/>
          <p:nvPr/>
        </p:nvSpPr>
        <p:spPr>
          <a:xfrm rot="8289040">
            <a:off x="-541338" y="5465763"/>
            <a:ext cx="3978276" cy="125412"/>
          </a:xfrm>
          <a:custGeom>
            <a:avLst/>
            <a:gdLst>
              <a:gd name="connsiteX0" fmla="*/ 139966 w 3978903"/>
              <a:gd name="connsiteY0" fmla="*/ 125361 h 125361"/>
              <a:gd name="connsiteX1" fmla="*/ 0 w 3978903"/>
              <a:gd name="connsiteY1" fmla="*/ 0 h 125361"/>
              <a:gd name="connsiteX2" fmla="*/ 3939559 w 3978903"/>
              <a:gd name="connsiteY2" fmla="*/ 0 h 125361"/>
              <a:gd name="connsiteX3" fmla="*/ 3978903 w 3978903"/>
              <a:gd name="connsiteY3" fmla="*/ 35238 h 125361"/>
              <a:gd name="connsiteX4" fmla="*/ 3898184 w 3978903"/>
              <a:gd name="connsiteY4" fmla="*/ 125361 h 125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8903" h="125361">
                <a:moveTo>
                  <a:pt x="139966" y="125361"/>
                </a:moveTo>
                <a:lnTo>
                  <a:pt x="0" y="0"/>
                </a:lnTo>
                <a:lnTo>
                  <a:pt x="3939559" y="0"/>
                </a:lnTo>
                <a:lnTo>
                  <a:pt x="3978903" y="35238"/>
                </a:lnTo>
                <a:lnTo>
                  <a:pt x="3898184" y="125361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6" name="任意多边形 55"/>
          <p:cNvSpPr/>
          <p:nvPr/>
        </p:nvSpPr>
        <p:spPr>
          <a:xfrm rot="8289040">
            <a:off x="-568325" y="4960939"/>
            <a:ext cx="4214813" cy="46037"/>
          </a:xfrm>
          <a:custGeom>
            <a:avLst/>
            <a:gdLst>
              <a:gd name="connsiteX0" fmla="*/ 0 w 4213929"/>
              <a:gd name="connsiteY0" fmla="*/ 45719 h 45719"/>
              <a:gd name="connsiteX1" fmla="*/ 0 w 4213929"/>
              <a:gd name="connsiteY1" fmla="*/ 0 h 45719"/>
              <a:gd name="connsiteX2" fmla="*/ 4213929 w 4213929"/>
              <a:gd name="connsiteY2" fmla="*/ 0 h 45719"/>
              <a:gd name="connsiteX3" fmla="*/ 4172980 w 4213929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13929" h="45719">
                <a:moveTo>
                  <a:pt x="0" y="45719"/>
                </a:moveTo>
                <a:lnTo>
                  <a:pt x="0" y="0"/>
                </a:lnTo>
                <a:lnTo>
                  <a:pt x="4213929" y="0"/>
                </a:lnTo>
                <a:lnTo>
                  <a:pt x="4172980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4" name="任意多边形 53"/>
          <p:cNvSpPr/>
          <p:nvPr/>
        </p:nvSpPr>
        <p:spPr>
          <a:xfrm rot="8289040">
            <a:off x="-266700" y="4703764"/>
            <a:ext cx="1847851" cy="46037"/>
          </a:xfrm>
          <a:custGeom>
            <a:avLst/>
            <a:gdLst>
              <a:gd name="connsiteX0" fmla="*/ 0 w 1847733"/>
              <a:gd name="connsiteY0" fmla="*/ 45719 h 45719"/>
              <a:gd name="connsiteX1" fmla="*/ 0 w 1847733"/>
              <a:gd name="connsiteY1" fmla="*/ 0 h 45719"/>
              <a:gd name="connsiteX2" fmla="*/ 1847733 w 1847733"/>
              <a:gd name="connsiteY2" fmla="*/ 0 h 45719"/>
              <a:gd name="connsiteX3" fmla="*/ 1806784 w 18477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7733" h="45719">
                <a:moveTo>
                  <a:pt x="0" y="45719"/>
                </a:moveTo>
                <a:lnTo>
                  <a:pt x="0" y="0"/>
                </a:lnTo>
                <a:lnTo>
                  <a:pt x="1847733" y="0"/>
                </a:lnTo>
                <a:lnTo>
                  <a:pt x="1806784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2" name="任意多边形 51"/>
          <p:cNvSpPr/>
          <p:nvPr/>
        </p:nvSpPr>
        <p:spPr>
          <a:xfrm rot="8289040">
            <a:off x="-295276" y="4262439"/>
            <a:ext cx="2076451" cy="46037"/>
          </a:xfrm>
          <a:custGeom>
            <a:avLst/>
            <a:gdLst>
              <a:gd name="connsiteX0" fmla="*/ 0 w 2076814"/>
              <a:gd name="connsiteY0" fmla="*/ 45719 h 45719"/>
              <a:gd name="connsiteX1" fmla="*/ 0 w 2076814"/>
              <a:gd name="connsiteY1" fmla="*/ 0 h 45719"/>
              <a:gd name="connsiteX2" fmla="*/ 2076814 w 2076814"/>
              <a:gd name="connsiteY2" fmla="*/ 0 h 45719"/>
              <a:gd name="connsiteX3" fmla="*/ 2035866 w 2076814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6814" h="45719">
                <a:moveTo>
                  <a:pt x="0" y="45719"/>
                </a:moveTo>
                <a:lnTo>
                  <a:pt x="0" y="0"/>
                </a:lnTo>
                <a:lnTo>
                  <a:pt x="2076814" y="0"/>
                </a:lnTo>
                <a:lnTo>
                  <a:pt x="2035866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0" name="任意多边形 59"/>
          <p:cNvSpPr/>
          <p:nvPr/>
        </p:nvSpPr>
        <p:spPr>
          <a:xfrm rot="8289040">
            <a:off x="282575" y="6040439"/>
            <a:ext cx="2432051" cy="46037"/>
          </a:xfrm>
          <a:custGeom>
            <a:avLst/>
            <a:gdLst>
              <a:gd name="connsiteX0" fmla="*/ 0 w 2432620"/>
              <a:gd name="connsiteY0" fmla="*/ 45719 h 45719"/>
              <a:gd name="connsiteX1" fmla="*/ 0 w 2432620"/>
              <a:gd name="connsiteY1" fmla="*/ 0 h 45719"/>
              <a:gd name="connsiteX2" fmla="*/ 2381575 w 2432620"/>
              <a:gd name="connsiteY2" fmla="*/ 0 h 45719"/>
              <a:gd name="connsiteX3" fmla="*/ 2432620 w 243262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2620" h="45719">
                <a:moveTo>
                  <a:pt x="0" y="45719"/>
                </a:moveTo>
                <a:lnTo>
                  <a:pt x="0" y="0"/>
                </a:lnTo>
                <a:lnTo>
                  <a:pt x="2381575" y="0"/>
                </a:lnTo>
                <a:lnTo>
                  <a:pt x="2432620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0" name="任意多边形 89"/>
          <p:cNvSpPr/>
          <p:nvPr/>
        </p:nvSpPr>
        <p:spPr>
          <a:xfrm rot="8289040">
            <a:off x="2886076" y="6426200"/>
            <a:ext cx="1319213" cy="95251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1" name="任意多边形 90"/>
          <p:cNvSpPr/>
          <p:nvPr/>
        </p:nvSpPr>
        <p:spPr>
          <a:xfrm rot="8289040">
            <a:off x="3252788" y="6638926"/>
            <a:ext cx="711200" cy="22225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2" name="任意多边形 91"/>
          <p:cNvSpPr/>
          <p:nvPr/>
        </p:nvSpPr>
        <p:spPr>
          <a:xfrm rot="8289040">
            <a:off x="3471865" y="6583365"/>
            <a:ext cx="871537" cy="22225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3" name="任意多边形 92"/>
          <p:cNvSpPr/>
          <p:nvPr/>
        </p:nvSpPr>
        <p:spPr>
          <a:xfrm rot="8289040">
            <a:off x="2619375" y="6510340"/>
            <a:ext cx="1093788" cy="22225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4" name="任意多边形 93"/>
          <p:cNvSpPr/>
          <p:nvPr/>
        </p:nvSpPr>
        <p:spPr>
          <a:xfrm rot="8289040">
            <a:off x="2301875" y="6699252"/>
            <a:ext cx="527051" cy="22225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4" name="等腰三角形 103"/>
          <p:cNvSpPr/>
          <p:nvPr/>
        </p:nvSpPr>
        <p:spPr>
          <a:xfrm rot="8791815">
            <a:off x="4906964" y="9429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5" name="等腰三角形 104"/>
          <p:cNvSpPr/>
          <p:nvPr/>
        </p:nvSpPr>
        <p:spPr>
          <a:xfrm rot="10800000">
            <a:off x="4980601" y="725265"/>
            <a:ext cx="1374251" cy="1382843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368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6" name="等腰三角形 105"/>
          <p:cNvSpPr/>
          <p:nvPr/>
        </p:nvSpPr>
        <p:spPr>
          <a:xfrm rot="8791815">
            <a:off x="8012114" y="1098550"/>
            <a:ext cx="274637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7" name="等腰三角形 106"/>
          <p:cNvSpPr/>
          <p:nvPr/>
        </p:nvSpPr>
        <p:spPr>
          <a:xfrm rot="8791815">
            <a:off x="8758239" y="47021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8" name="等腰三角形 107"/>
          <p:cNvSpPr/>
          <p:nvPr/>
        </p:nvSpPr>
        <p:spPr>
          <a:xfrm rot="8791815">
            <a:off x="7586664" y="6043613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9" name="等腰三角形 108"/>
          <p:cNvSpPr/>
          <p:nvPr/>
        </p:nvSpPr>
        <p:spPr>
          <a:xfrm rot="8791815">
            <a:off x="5599114" y="5487988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0" name="等腰三角形 109"/>
          <p:cNvSpPr/>
          <p:nvPr/>
        </p:nvSpPr>
        <p:spPr>
          <a:xfrm rot="8791815">
            <a:off x="4611688" y="5114926"/>
            <a:ext cx="274637" cy="133351"/>
          </a:xfrm>
          <a:prstGeom prst="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1" name="等腰三角形 110"/>
          <p:cNvSpPr/>
          <p:nvPr/>
        </p:nvSpPr>
        <p:spPr>
          <a:xfrm rot="8791815">
            <a:off x="6568707" y="5199726"/>
            <a:ext cx="689880" cy="773343"/>
          </a:xfrm>
          <a:prstGeom prst="triangle">
            <a:avLst/>
          </a:prstGeom>
          <a:solidFill>
            <a:srgbClr val="8CC066"/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2" name="等腰三角形 111"/>
          <p:cNvSpPr/>
          <p:nvPr/>
        </p:nvSpPr>
        <p:spPr>
          <a:xfrm rot="12808185" flipH="1">
            <a:off x="5859464" y="5967413"/>
            <a:ext cx="274637" cy="131763"/>
          </a:xfrm>
          <a:prstGeom prst="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3" name="等腰三角形 112"/>
          <p:cNvSpPr/>
          <p:nvPr/>
        </p:nvSpPr>
        <p:spPr>
          <a:xfrm rot="8791815">
            <a:off x="2447926" y="5762626"/>
            <a:ext cx="274639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5" name="等腰三角形 114"/>
          <p:cNvSpPr/>
          <p:nvPr/>
        </p:nvSpPr>
        <p:spPr>
          <a:xfrm rot="9746558" flipV="1">
            <a:off x="9937854" y="4526899"/>
            <a:ext cx="240071" cy="485384"/>
          </a:xfrm>
          <a:prstGeom prst="triangle">
            <a:avLst>
              <a:gd name="adj" fmla="val 41342"/>
            </a:avLst>
          </a:prstGeom>
          <a:solidFill>
            <a:srgbClr val="66BFBC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7" name="直角三角形 116"/>
          <p:cNvSpPr/>
          <p:nvPr/>
        </p:nvSpPr>
        <p:spPr>
          <a:xfrm rot="11669251" flipH="1">
            <a:off x="11280777" y="6276977"/>
            <a:ext cx="214313" cy="214313"/>
          </a:xfrm>
          <a:prstGeom prst="rtTriangle">
            <a:avLst/>
          </a:pr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1" name="直角三角形 120"/>
          <p:cNvSpPr/>
          <p:nvPr/>
        </p:nvSpPr>
        <p:spPr>
          <a:xfrm rot="8729171" flipH="1">
            <a:off x="4853511" y="5649534"/>
            <a:ext cx="1736648" cy="715615"/>
          </a:xfrm>
          <a:prstGeom prst="rtTriangle">
            <a:avLst/>
          </a:prstGeom>
          <a:solidFill>
            <a:srgbClr val="FBC75D"/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2" name="直角三角形 121"/>
          <p:cNvSpPr/>
          <p:nvPr/>
        </p:nvSpPr>
        <p:spPr>
          <a:xfrm rot="1054849">
            <a:off x="9947276" y="1828801"/>
            <a:ext cx="157163" cy="193675"/>
          </a:xfrm>
          <a:prstGeom prst="rtTriangle">
            <a:avLst/>
          </a:prstGeom>
          <a:solidFill>
            <a:srgbClr val="FC6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5" name="直角三角形 124"/>
          <p:cNvSpPr/>
          <p:nvPr/>
        </p:nvSpPr>
        <p:spPr>
          <a:xfrm rot="11669251" flipH="1">
            <a:off x="11620501" y="5665788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6" name="直角三角形 125"/>
          <p:cNvSpPr/>
          <p:nvPr/>
        </p:nvSpPr>
        <p:spPr>
          <a:xfrm rot="9930749">
            <a:off x="10744201" y="5621339"/>
            <a:ext cx="214313" cy="212725"/>
          </a:xfrm>
          <a:prstGeom prst="rt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7" name="直角三角形 126"/>
          <p:cNvSpPr/>
          <p:nvPr/>
        </p:nvSpPr>
        <p:spPr>
          <a:xfrm rot="11669251" flipH="1">
            <a:off x="10375901" y="6370639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8" name="直角三角形 127"/>
          <p:cNvSpPr/>
          <p:nvPr/>
        </p:nvSpPr>
        <p:spPr>
          <a:xfrm rot="9930749">
            <a:off x="11714163" y="4597401"/>
            <a:ext cx="214312" cy="214313"/>
          </a:xfrm>
          <a:prstGeom prst="rt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9" name="直角三角形 128"/>
          <p:cNvSpPr/>
          <p:nvPr/>
        </p:nvSpPr>
        <p:spPr>
          <a:xfrm rot="11669251" flipH="1">
            <a:off x="11117263" y="4873626"/>
            <a:ext cx="214312" cy="214313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45" name="任意多边形 144"/>
          <p:cNvSpPr/>
          <p:nvPr/>
        </p:nvSpPr>
        <p:spPr>
          <a:xfrm rot="10011152">
            <a:off x="3944938" y="1223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3" name="任意多边形 152"/>
          <p:cNvSpPr/>
          <p:nvPr/>
        </p:nvSpPr>
        <p:spPr>
          <a:xfrm rot="17730414">
            <a:off x="7955652" y="880655"/>
            <a:ext cx="1130745" cy="942213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4" name="任意多边形 153"/>
          <p:cNvSpPr/>
          <p:nvPr/>
        </p:nvSpPr>
        <p:spPr>
          <a:xfrm rot="10011152">
            <a:off x="8915401" y="858839"/>
            <a:ext cx="244475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6" name="任意多边形 155"/>
          <p:cNvSpPr/>
          <p:nvPr/>
        </p:nvSpPr>
        <p:spPr>
          <a:xfrm rot="10011152">
            <a:off x="9874251" y="1014413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7" name="任意多边形 156"/>
          <p:cNvSpPr/>
          <p:nvPr/>
        </p:nvSpPr>
        <p:spPr>
          <a:xfrm rot="10011152">
            <a:off x="6183314" y="842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8" name="任意多边形 157"/>
          <p:cNvSpPr/>
          <p:nvPr/>
        </p:nvSpPr>
        <p:spPr>
          <a:xfrm rot="10011152">
            <a:off x="4048058" y="1100557"/>
            <a:ext cx="943692" cy="127060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FBC75D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1" name="任意多边形 160"/>
          <p:cNvSpPr/>
          <p:nvPr/>
        </p:nvSpPr>
        <p:spPr>
          <a:xfrm rot="17840340">
            <a:off x="3586243" y="4007051"/>
            <a:ext cx="1078348" cy="898552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3" name="任意多边形 162"/>
          <p:cNvSpPr/>
          <p:nvPr/>
        </p:nvSpPr>
        <p:spPr>
          <a:xfrm rot="10011152">
            <a:off x="4429125" y="5864226"/>
            <a:ext cx="244475" cy="204788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4" name="组合 164"/>
          <p:cNvGrpSpPr/>
          <p:nvPr/>
        </p:nvGrpSpPr>
        <p:grpSpPr bwMode="auto">
          <a:xfrm rot="11957288">
            <a:off x="2122489" y="1565276"/>
            <a:ext cx="574675" cy="665163"/>
            <a:chOff x="10670736" y="3241053"/>
            <a:chExt cx="917923" cy="1060882"/>
          </a:xfrm>
        </p:grpSpPr>
        <p:sp>
          <p:nvSpPr>
            <p:cNvPr id="166" name="等腰三角形 16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67" name="等腰三角形 16"/>
            <p:cNvSpPr/>
            <p:nvPr/>
          </p:nvSpPr>
          <p:spPr>
            <a:xfrm rot="20901646">
              <a:off x="10891792" y="3387535"/>
              <a:ext cx="696867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pic>
        <p:nvPicPr>
          <p:cNvPr id="6" name="Mika - Relax(Take It Easy)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1" y="6513514"/>
            <a:ext cx="40798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583499" y="1988840"/>
            <a:ext cx="9217024" cy="1138773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algn="ctr" defTabSz="913765">
              <a:defRPr/>
            </a:pP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 俄国的改革</a:t>
            </a:r>
            <a:endParaRPr lang="zh-CN" altLang="en-US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2" name="等腰三角形 161"/>
          <p:cNvSpPr/>
          <p:nvPr/>
        </p:nvSpPr>
        <p:spPr>
          <a:xfrm rot="1650064">
            <a:off x="9674218" y="359562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pic>
        <p:nvPicPr>
          <p:cNvPr id="71" name="图片 70" descr="CghzgVUbtpOAGIguAB8p9V_9Oz04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3819" y="3236979"/>
            <a:ext cx="3007952" cy="1536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7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7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7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7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9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4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4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1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2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6" dur="1" fill="hold"/>
                                        <p:tgtEl>
                                          <p:spTgt spid="7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28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04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7" grpId="0" animBg="1"/>
      <p:bldP spid="122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9" y="2833690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1" y="6227765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9" y="5627689"/>
            <a:ext cx="371475" cy="373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6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90" y="3005139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1" y="2749551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1" cy="4000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6"/>
          <p:cNvGrpSpPr/>
          <p:nvPr/>
        </p:nvGrpSpPr>
        <p:grpSpPr bwMode="auto">
          <a:xfrm>
            <a:off x="5591177" y="2770188"/>
            <a:ext cx="1368425" cy="1477963"/>
            <a:chOff x="5591459" y="2770428"/>
            <a:chExt cx="1368690" cy="1477955"/>
          </a:xfrm>
        </p:grpSpPr>
        <p:grpSp>
          <p:nvGrpSpPr>
            <p:cNvPr id="6" name="组合 11"/>
            <p:cNvGrpSpPr/>
            <p:nvPr/>
          </p:nvGrpSpPr>
          <p:grpSpPr bwMode="auto">
            <a:xfrm>
              <a:off x="5591459" y="2770428"/>
              <a:ext cx="1368690" cy="1368419"/>
              <a:chOff x="6096000" y="1504950"/>
              <a:chExt cx="1085850" cy="10856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87880" y="1586210"/>
                <a:ext cx="902094" cy="891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7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02</a:t>
                </a:r>
                <a:endParaRPr lang="zh-CN" altLang="en-US" sz="67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7" name="组合 15"/>
          <p:cNvGrpSpPr/>
          <p:nvPr/>
        </p:nvGrpSpPr>
        <p:grpSpPr bwMode="auto">
          <a:xfrm>
            <a:off x="5232400" y="1684337"/>
            <a:ext cx="1176339" cy="1085851"/>
            <a:chOff x="5231859" y="1684578"/>
            <a:chExt cx="1177200" cy="1085850"/>
          </a:xfrm>
        </p:grpSpPr>
        <p:grpSp>
          <p:nvGrpSpPr>
            <p:cNvPr id="8" name="组合 10"/>
            <p:cNvGrpSpPr/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9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35457" y="1586210"/>
                <a:ext cx="967639" cy="938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55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01</a:t>
                </a:r>
                <a:endParaRPr lang="zh-CN" altLang="en-US" sz="55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9" name="组合 17"/>
          <p:cNvGrpSpPr/>
          <p:nvPr/>
        </p:nvGrpSpPr>
        <p:grpSpPr bwMode="auto">
          <a:xfrm>
            <a:off x="4905375" y="3916365"/>
            <a:ext cx="1531939" cy="1531937"/>
            <a:chOff x="4905512" y="3916438"/>
            <a:chExt cx="1531210" cy="1531210"/>
          </a:xfrm>
        </p:grpSpPr>
        <p:grpSp>
          <p:nvGrpSpPr>
            <p:cNvPr id="10" name="组合 13"/>
            <p:cNvGrpSpPr/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5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1591" y="5175970"/>
                <a:ext cx="735362" cy="7199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0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03</a:t>
                </a:r>
                <a:endParaRPr lang="zh-CN" altLang="en-US" sz="60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1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" name="组合 19"/>
          <p:cNvGrpSpPr/>
          <p:nvPr/>
        </p:nvGrpSpPr>
        <p:grpSpPr bwMode="auto">
          <a:xfrm>
            <a:off x="114300" y="1508788"/>
            <a:ext cx="11796712" cy="4761652"/>
            <a:chOff x="114547" y="1508217"/>
            <a:chExt cx="11796471" cy="4762786"/>
          </a:xfrm>
        </p:grpSpPr>
        <p:grpSp>
          <p:nvGrpSpPr>
            <p:cNvPr id="12" name="组合 213"/>
            <p:cNvGrpSpPr/>
            <p:nvPr/>
          </p:nvGrpSpPr>
          <p:grpSpPr bwMode="auto">
            <a:xfrm>
              <a:off x="376480" y="1508217"/>
              <a:ext cx="4819551" cy="1868193"/>
              <a:chOff x="376480" y="1508217"/>
              <a:chExt cx="4819551" cy="1868193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55776" y="1508217"/>
                <a:ext cx="2908241" cy="58491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defTabSz="913765"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376480" y="2268150"/>
                <a:ext cx="4819551" cy="110826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3765"/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了解彼得一世改革的相关史实</a:t>
                </a:r>
                <a:endParaRPr lang="zh-CN" altLang="en-US" sz="32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214"/>
            <p:cNvGrpSpPr/>
            <p:nvPr/>
          </p:nvGrpSpPr>
          <p:grpSpPr bwMode="auto">
            <a:xfrm>
              <a:off x="114547" y="3813021"/>
              <a:ext cx="4819551" cy="2457982"/>
              <a:chOff x="375408" y="1674708"/>
              <a:chExt cx="4819551" cy="2457982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8612" y="1674708"/>
                <a:ext cx="2907517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难点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0"/>
                <a:ext cx="4819551" cy="186557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400"/>
                  </a:spcBef>
                </a:pPr>
                <a:r>
                  <a:rPr lang="zh-CN" altLang="en-US" sz="32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分析比较彼得一世改革和俄国农奴制改革的相同点和不同点？</a:t>
                </a:r>
                <a:endPara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219"/>
            <p:cNvGrpSpPr/>
            <p:nvPr/>
          </p:nvGrpSpPr>
          <p:grpSpPr bwMode="auto">
            <a:xfrm>
              <a:off x="7056212" y="2852685"/>
              <a:ext cx="4854806" cy="1780493"/>
              <a:chOff x="323205" y="1589170"/>
              <a:chExt cx="4854806" cy="1780493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323205" y="1589170"/>
                <a:ext cx="2907516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611231" y="2261404"/>
                <a:ext cx="4508044" cy="11082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掌握俄国农奴制改革的相关知识</a:t>
                </a:r>
                <a:endParaRPr lang="zh-CN" altLang="en-US" sz="3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9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7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1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" name="组合 65"/>
          <p:cNvGrpSpPr/>
          <p:nvPr/>
        </p:nvGrpSpPr>
        <p:grpSpPr bwMode="auto">
          <a:xfrm>
            <a:off x="239349" y="740702"/>
            <a:ext cx="3058248" cy="779700"/>
            <a:chOff x="0" y="195516"/>
            <a:chExt cx="2294285" cy="584399"/>
          </a:xfrm>
        </p:grpSpPr>
        <p:sp>
          <p:nvSpPr>
            <p:cNvPr id="67" name="矩形 6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8" name="文本框 3"/>
            <p:cNvSpPr txBox="1"/>
            <p:nvPr/>
          </p:nvSpPr>
          <p:spPr>
            <a:xfrm>
              <a:off x="467666" y="195516"/>
              <a:ext cx="1826619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/>
              <a:r>
                <a:rPr lang="zh-CN" altLang="en-US" sz="43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5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43488" y="1749426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548189" y="1454151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9" cy="552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56214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 rot="11047877">
            <a:off x="1938339" y="5992814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28737" y="5078413"/>
            <a:ext cx="603251" cy="6032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1" cy="679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6265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 flipH="1">
            <a:off x="2752726" y="5370514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 flipH="1">
            <a:off x="4416426" y="5197476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609977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-41274" y="3700465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" name="组合 84"/>
          <p:cNvGrpSpPr/>
          <p:nvPr/>
        </p:nvGrpSpPr>
        <p:grpSpPr bwMode="auto">
          <a:xfrm>
            <a:off x="5711958" y="1508788"/>
            <a:ext cx="6170845" cy="1274195"/>
            <a:chOff x="6639013" y="1508724"/>
            <a:chExt cx="5243190" cy="1274043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4"/>
              <a:ext cx="4820607" cy="6616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7344134" y="1508724"/>
              <a:ext cx="4538069" cy="12740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概括彼得一世改革的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背景、时间、措施和作用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？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83"/>
          <p:cNvGrpSpPr/>
          <p:nvPr/>
        </p:nvGrpSpPr>
        <p:grpSpPr bwMode="auto">
          <a:xfrm>
            <a:off x="5711957" y="2756927"/>
            <a:ext cx="6266856" cy="1886076"/>
            <a:chOff x="6639013" y="2635724"/>
            <a:chExt cx="5339188" cy="1665350"/>
          </a:xfrm>
        </p:grpSpPr>
        <p:sp>
          <p:nvSpPr>
            <p:cNvPr id="63" name="矩形 62"/>
            <p:cNvSpPr/>
            <p:nvPr/>
          </p:nvSpPr>
          <p:spPr>
            <a:xfrm>
              <a:off x="7440132" y="2654222"/>
              <a:ext cx="4538069" cy="16468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概括农奴制改革的史实（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背景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时间、人物、内容、评价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等）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4"/>
              <a:ext cx="4820607" cy="5842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82"/>
          <p:cNvGrpSpPr/>
          <p:nvPr/>
        </p:nvGrpSpPr>
        <p:grpSpPr bwMode="auto">
          <a:xfrm>
            <a:off x="5711957" y="4773150"/>
            <a:ext cx="6125827" cy="1865126"/>
            <a:chOff x="6556207" y="4154729"/>
            <a:chExt cx="5283323" cy="1695343"/>
          </a:xfrm>
        </p:grpSpPr>
        <p:sp>
          <p:nvSpPr>
            <p:cNvPr id="64" name="矩形 63"/>
            <p:cNvSpPr/>
            <p:nvPr/>
          </p:nvSpPr>
          <p:spPr>
            <a:xfrm>
              <a:off x="7301461" y="4154729"/>
              <a:ext cx="4538069" cy="16953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分析比较彼得一世改革和俄国农奴制改革的相同点和不同点？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556207" y="4154729"/>
              <a:ext cx="4820607" cy="601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87" name="图片 86"/>
          <p:cNvPicPr>
            <a:picLocks noChangeAspect="1"/>
          </p:cNvPicPr>
          <p:nvPr/>
        </p:nvPicPr>
        <p:blipFill>
          <a:blip r:embed="rId1" cstate="print"/>
          <a:srcRect l="15987" t="309" r="20936" b="54406"/>
          <a:stretch>
            <a:fillRect/>
          </a:stretch>
        </p:blipFill>
        <p:spPr>
          <a:xfrm rot="2636422">
            <a:off x="725174" y="1862296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"/>
          <p:cNvSpPr txBox="1"/>
          <p:nvPr/>
        </p:nvSpPr>
        <p:spPr bwMode="auto">
          <a:xfrm>
            <a:off x="1007435" y="2660915"/>
            <a:ext cx="3939540" cy="1231107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 defTabSz="913765"/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自学指导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15"/>
          <p:cNvGrpSpPr/>
          <p:nvPr/>
        </p:nvGrpSpPr>
        <p:grpSpPr bwMode="auto">
          <a:xfrm>
            <a:off x="3887755" y="548680"/>
            <a:ext cx="8145352" cy="768085"/>
            <a:chOff x="133505" y="596100"/>
            <a:chExt cx="5528889" cy="516785"/>
          </a:xfrm>
        </p:grpSpPr>
        <p:cxnSp>
          <p:nvCxnSpPr>
            <p:cNvPr id="38" name="直接连接符 37"/>
            <p:cNvCxnSpPr>
              <a:cxnSpLocks noChangeShapeType="1"/>
            </p:cNvCxnSpPr>
            <p:nvPr/>
          </p:nvCxnSpPr>
          <p:spPr bwMode="auto">
            <a:xfrm>
              <a:off x="133505" y="1112885"/>
              <a:ext cx="5294443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prstDash val="dash"/>
              <a:round/>
            </a:ln>
          </p:spPr>
        </p:cxnSp>
        <p:sp>
          <p:nvSpPr>
            <p:cNvPr id="41" name="文本框 17"/>
            <p:cNvSpPr txBox="1">
              <a:spLocks noChangeArrowheads="1"/>
            </p:cNvSpPr>
            <p:nvPr/>
          </p:nvSpPr>
          <p:spPr bwMode="auto">
            <a:xfrm>
              <a:off x="299843" y="596100"/>
              <a:ext cx="5362551" cy="3934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带着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认真阅读</a:t>
              </a:r>
              <a:r>
                <a:rPr lang="en-US" altLang="zh-CN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P6-9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，用笔划出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Text Box 9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1295468" y="1124745"/>
            <a:ext cx="2112233" cy="11079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 action="ppaction://hlinksldjump"/>
              </a:rPr>
              <a:t>彼得一世改革</a:t>
            </a:r>
            <a:endParaRPr lang="zh-CN" altLang="en-US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1199456" y="3717032"/>
            <a:ext cx="1920213" cy="20928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农奴制改革（</a:t>
            </a:r>
            <a:r>
              <a:rPr lang="en-US" altLang="zh-CN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1861</a:t>
            </a:r>
            <a:r>
              <a:rPr lang="zh-CN" altLang="en-US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年）</a:t>
            </a:r>
            <a:endParaRPr lang="zh-CN" altLang="en-US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1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1700809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措施：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4559829" y="1700808"/>
            <a:ext cx="4704523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政治、军事、经济、社会文化</a:t>
            </a:r>
            <a:endParaRPr lang="en-US" altLang="zh-CN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3" name="Text Box 1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3140969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5" name="Text Box 19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389108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4559829" y="4485117"/>
            <a:ext cx="729681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年亚历山大二世颁布废除农奴制法令</a:t>
            </a:r>
            <a:endParaRPr lang="zh-CN" altLang="en-US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4" name="AutoShape 28"/>
          <p:cNvSpPr/>
          <p:nvPr/>
        </p:nvSpPr>
        <p:spPr bwMode="auto">
          <a:xfrm>
            <a:off x="2927648" y="3332989"/>
            <a:ext cx="576064" cy="2880320"/>
          </a:xfrm>
          <a:prstGeom prst="leftBrace">
            <a:avLst>
              <a:gd name="adj1" fmla="val 51979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38215" y="1988841"/>
            <a:ext cx="907935" cy="288027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 lIns="121917" tIns="60958" rIns="121917" bIns="60958">
            <a:spAutoFit/>
          </a:bodyPr>
          <a:lstStyle/>
          <a:p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俄国的改革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9" name="AutoShape 33"/>
          <p:cNvSpPr/>
          <p:nvPr/>
        </p:nvSpPr>
        <p:spPr bwMode="auto">
          <a:xfrm>
            <a:off x="1007435" y="1028733"/>
            <a:ext cx="287867" cy="5039784"/>
          </a:xfrm>
          <a:prstGeom prst="leftBrace">
            <a:avLst>
              <a:gd name="adj1" fmla="val 194526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4559829" y="3044958"/>
            <a:ext cx="7200800" cy="13696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农奴制严重阻碍俄国资本主义的发展；（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内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）</a:t>
            </a:r>
            <a:endParaRPr lang="zh-CN" altLang="en-US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1855年克里米亚战争俄国失败，充分暴露农奴制和沙皇专制的腐朽（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外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）</a:t>
            </a:r>
            <a:endParaRPr lang="zh-CN" altLang="en-US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24" name="Text Box 19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869161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目的：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utoShape 28"/>
          <p:cNvSpPr/>
          <p:nvPr/>
        </p:nvSpPr>
        <p:spPr bwMode="auto">
          <a:xfrm>
            <a:off x="3119669" y="740701"/>
            <a:ext cx="384043" cy="2016224"/>
          </a:xfrm>
          <a:prstGeom prst="leftBrace">
            <a:avLst>
              <a:gd name="adj1" fmla="val 51979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52670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1124745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目的：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559829" y="1124744"/>
            <a:ext cx="763217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为改变落后面貌，实现富国强兵</a:t>
            </a:r>
            <a:endParaRPr lang="en-US" altLang="zh-CN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503712" y="2372884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60124"/>
          <p:cNvSpPr txBox="1">
            <a:spLocks noChangeArrowheads="1"/>
          </p:cNvSpPr>
          <p:nvPr/>
        </p:nvSpPr>
        <p:spPr bwMode="auto">
          <a:xfrm>
            <a:off x="4463819" y="452669"/>
            <a:ext cx="6749685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俄国农奴制盛行，工商业发展缓慢</a:t>
            </a:r>
            <a:endParaRPr lang="zh-CN" altLang="en-US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4463819" y="4965171"/>
            <a:ext cx="6528725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摆脱农奴制危机，维护地主阶级的统治</a:t>
            </a:r>
            <a:endParaRPr lang="zh-CN" altLang="en-US" sz="2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 Box 19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5349214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 Box 21"/>
          <p:cNvSpPr txBox="1">
            <a:spLocks noChangeArrowheads="1"/>
          </p:cNvSpPr>
          <p:nvPr/>
        </p:nvSpPr>
        <p:spPr bwMode="auto">
          <a:xfrm>
            <a:off x="4559830" y="5445224"/>
            <a:ext cx="7392821" cy="954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解放农奴（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自由劳动力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赎买”份地（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对农奴的又一次掠夺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19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6117300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评价：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10" grpId="0"/>
      <p:bldP spid="4112" grpId="0"/>
      <p:bldP spid="4113" grpId="0"/>
      <p:bldP spid="4115" grpId="0"/>
      <p:bldP spid="4117" grpId="0"/>
      <p:bldP spid="4124" grpId="0" animBg="1"/>
      <p:bldP spid="4128" grpId="0"/>
      <p:bldP spid="4129" grpId="0" animBg="1"/>
      <p:bldP spid="23" grpId="0"/>
      <p:bldP spid="24" grpId="0"/>
      <p:bldP spid="16" grpId="0" animBg="1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千图PPT彼岸天：ID 8661124矩形 5"/>
          <p:cNvSpPr/>
          <p:nvPr>
            <p:custDataLst>
              <p:tags r:id="rId1"/>
            </p:custDataLst>
          </p:nvPr>
        </p:nvSpPr>
        <p:spPr>
          <a:xfrm>
            <a:off x="0" y="6094623"/>
            <a:ext cx="12192000" cy="4924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  <p:grpSp>
        <p:nvGrpSpPr>
          <p:cNvPr id="2" name="千图PPT彼岸天：ID 8661124组合 1"/>
          <p:cNvGrpSpPr/>
          <p:nvPr>
            <p:custDataLst>
              <p:tags r:id="rId2"/>
            </p:custDataLst>
          </p:nvPr>
        </p:nvGrpSpPr>
        <p:grpSpPr>
          <a:xfrm>
            <a:off x="628626" y="2101912"/>
            <a:ext cx="4937780" cy="4396224"/>
            <a:chOff x="628624" y="1706126"/>
            <a:chExt cx="4937780" cy="4396224"/>
          </a:xfrm>
        </p:grpSpPr>
        <p:sp>
          <p:nvSpPr>
            <p:cNvPr id="4" name="矩形: 圆角 3"/>
            <p:cNvSpPr/>
            <p:nvPr/>
          </p:nvSpPr>
          <p:spPr>
            <a:xfrm>
              <a:off x="628624" y="1706126"/>
              <a:ext cx="4937780" cy="3617199"/>
            </a:xfrm>
            <a:prstGeom prst="roundRect">
              <a:avLst>
                <a:gd name="adj" fmla="val 844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梯形 6"/>
            <p:cNvSpPr/>
            <p:nvPr/>
          </p:nvSpPr>
          <p:spPr>
            <a:xfrm>
              <a:off x="2742888" y="5323325"/>
              <a:ext cx="699767" cy="598036"/>
            </a:xfrm>
            <a:prstGeom prst="trapezoid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8" name="椭圆 7"/>
            <p:cNvSpPr/>
            <p:nvPr/>
          </p:nvSpPr>
          <p:spPr>
            <a:xfrm>
              <a:off x="2979920" y="1818359"/>
              <a:ext cx="89695" cy="8969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9" name="矩形: 圆顶角 8"/>
            <p:cNvSpPr/>
            <p:nvPr/>
          </p:nvSpPr>
          <p:spPr>
            <a:xfrm>
              <a:off x="2349821" y="5921361"/>
              <a:ext cx="1485900" cy="180989"/>
            </a:xfrm>
            <a:prstGeom prst="round2SameRect">
              <a:avLst>
                <a:gd name="adj1" fmla="val 40349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0" name="泪滴形 9"/>
            <p:cNvSpPr/>
            <p:nvPr/>
          </p:nvSpPr>
          <p:spPr>
            <a:xfrm>
              <a:off x="2924504" y="4810300"/>
              <a:ext cx="283516" cy="283516"/>
            </a:xfrm>
            <a:prstGeom prst="teardrop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</p:grpSp>
      <p:sp>
        <p:nvSpPr>
          <p:cNvPr id="14" name="千图PPT彼岸天：ID 8661124文本框 18"/>
          <p:cNvSpPr txBox="1"/>
          <p:nvPr>
            <p:custDataLst>
              <p:tags r:id="rId3"/>
            </p:custDataLst>
          </p:nvPr>
        </p:nvSpPr>
        <p:spPr>
          <a:xfrm>
            <a:off x="5519936" y="1040476"/>
            <a:ext cx="6480043" cy="4992555"/>
          </a:xfrm>
          <a:prstGeom prst="rect">
            <a:avLst/>
          </a:prstGeom>
          <a:noFill/>
        </p:spPr>
        <p:txBody>
          <a:bodyPr wrap="square" lIns="0" tIns="0" rIns="0" bIns="0" anchor="b" anchorCtr="1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俄罗斯人的祖先是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东斯拉夫人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的一支，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世纪晚期建立基辅罗斯。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世纪上半叶，基辅罗斯被蒙古人征服。在反抗蒙古统治的过程中，莫斯科公国逐渐崛起，到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世纪晚期统一俄国。莫斯科大公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伊凡四世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采用“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沙皇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”称号，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强化专制权力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千图PPT彼岸天：ID 8661124任意多边形 11"/>
          <p:cNvSpPr/>
          <p:nvPr>
            <p:custDataLst>
              <p:tags r:id="rId4"/>
            </p:custDataLst>
          </p:nvPr>
        </p:nvSpPr>
        <p:spPr bwMode="auto">
          <a:xfrm rot="1702189">
            <a:off x="4463248" y="1461361"/>
            <a:ext cx="705824" cy="580123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6" tIns="45718" rIns="91436" bIns="45718" anchor="ctr"/>
          <a:lstStyle/>
          <a:p>
            <a:pPr algn="ctr"/>
          </a:p>
        </p:txBody>
      </p:sp>
      <p:pic>
        <p:nvPicPr>
          <p:cNvPr id="21506" name="Picture 2" descr="http://p1.pstatp.com/large/19f90006c43282874a5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9403" y="2192604"/>
            <a:ext cx="4800533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千图PPT彼岸天：ID 8661124椭圆形标注 10"/>
          <p:cNvSpPr/>
          <p:nvPr>
            <p:custDataLst>
              <p:tags r:id="rId6"/>
            </p:custDataLst>
          </p:nvPr>
        </p:nvSpPr>
        <p:spPr>
          <a:xfrm rot="1702189">
            <a:off x="4023046" y="1010679"/>
            <a:ext cx="1423988" cy="1333500"/>
          </a:xfrm>
          <a:prstGeom prst="wedgeEllipseCallout">
            <a:avLst>
              <a:gd name="adj1" fmla="val 70"/>
              <a:gd name="adj2" fmla="val 61250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  <p:sp>
        <p:nvSpPr>
          <p:cNvPr id="19" name="文本占位符 5"/>
          <p:cNvSpPr txBox="1">
            <a:spLocks noChangeArrowheads="1"/>
          </p:cNvSpPr>
          <p:nvPr/>
        </p:nvSpPr>
        <p:spPr>
          <a:xfrm>
            <a:off x="335360" y="752444"/>
            <a:ext cx="3648405" cy="67207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彼得一世改革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1" grpId="0" animBg="1"/>
      <p:bldP spid="19" grpId="0" animBg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背景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5135893" y="2180862"/>
            <a:ext cx="6432715" cy="3508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在沙皇的专制统治下，俄国</a:t>
            </a:r>
            <a:r>
              <a:rPr lang="zh-CN" altLang="en-US" sz="3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农奴制盛行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，是一个</a:t>
            </a:r>
            <a:r>
              <a:rPr lang="zh-CN" altLang="en-US" sz="3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封闭落后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的国家。农业和手工工场使用农奴劳动，</a:t>
            </a:r>
            <a:r>
              <a:rPr lang="zh-CN" altLang="en-US" sz="3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工商业发展缓慢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03445" y="5541236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手工工场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14" name="Picture 12" descr="xs03gif576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4566" y="5925278"/>
            <a:ext cx="768351" cy="5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pic.baike.soso.com/p/20111013/20111013175445-606664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350" y="1892830"/>
            <a:ext cx="4564129" cy="3870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组合 11"/>
          <p:cNvGrpSpPr/>
          <p:nvPr/>
        </p:nvGrpSpPr>
        <p:grpSpPr bwMode="auto">
          <a:xfrm>
            <a:off x="623392" y="644691"/>
            <a:ext cx="3567116" cy="661720"/>
            <a:chOff x="0" y="242888"/>
            <a:chExt cx="2676035" cy="495971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1743" y="242888"/>
              <a:ext cx="227429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彼得一世改革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42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549275"/>
            <a:ext cx="7008812" cy="9318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彼得一世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83765" y="1508788"/>
            <a:ext cx="7968885" cy="49782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彼得大帝是俄罗斯历史上最伟大的帝王。他继位后积极兴办工厂，发展贸易，发展文化、教育和科研事业，同时改革军事，建立正规的陆海军，加强封建专制的中央集权制。继而发动了战争，夺得波罗的海出海口，给俄罗斯帝国打下坚实基础。可以说，近代俄国的政治、经济、文化、教育、科技等方面的发展史无不源于彼得大帝时代。</a:t>
            </a:r>
            <a:endParaRPr lang="zh-CN" altLang="en-US" sz="27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9456" y="5925278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彼得一世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412776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39349" y="1700809"/>
            <a:ext cx="3552395" cy="4272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PA_任意多边形 8"/>
          <p:cNvSpPr/>
          <p:nvPr>
            <p:custDataLst>
              <p:tags r:id="rId1"/>
            </p:custDataLst>
          </p:nvPr>
        </p:nvSpPr>
        <p:spPr bwMode="auto">
          <a:xfrm>
            <a:off x="6963833" y="1800551"/>
            <a:ext cx="3270251" cy="1846303"/>
          </a:xfrm>
          <a:custGeom>
            <a:avLst/>
            <a:gdLst>
              <a:gd name="T0" fmla="*/ 840 w 840"/>
              <a:gd name="T1" fmla="*/ 474 h 474"/>
              <a:gd name="T2" fmla="*/ 819 w 840"/>
              <a:gd name="T3" fmla="*/ 357 h 474"/>
              <a:gd name="T4" fmla="*/ 803 w 840"/>
              <a:gd name="T5" fmla="*/ 386 h 474"/>
              <a:gd name="T6" fmla="*/ 486 w 840"/>
              <a:gd name="T7" fmla="*/ 181 h 474"/>
              <a:gd name="T8" fmla="*/ 417 w 840"/>
              <a:gd name="T9" fmla="*/ 188 h 474"/>
              <a:gd name="T10" fmla="*/ 209 w 840"/>
              <a:gd name="T11" fmla="*/ 0 h 474"/>
              <a:gd name="T12" fmla="*/ 0 w 840"/>
              <a:gd name="T13" fmla="*/ 209 h 474"/>
              <a:gd name="T14" fmla="*/ 160 w 840"/>
              <a:gd name="T15" fmla="*/ 412 h 474"/>
              <a:gd name="T16" fmla="*/ 174 w 840"/>
              <a:gd name="T17" fmla="*/ 415 h 474"/>
              <a:gd name="T18" fmla="*/ 179 w 840"/>
              <a:gd name="T19" fmla="*/ 405 h 474"/>
              <a:gd name="T20" fmla="*/ 183 w 840"/>
              <a:gd name="T21" fmla="*/ 398 h 474"/>
              <a:gd name="T22" fmla="*/ 186 w 840"/>
              <a:gd name="T23" fmla="*/ 393 h 474"/>
              <a:gd name="T24" fmla="*/ 192 w 840"/>
              <a:gd name="T25" fmla="*/ 383 h 474"/>
              <a:gd name="T26" fmla="*/ 195 w 840"/>
              <a:gd name="T27" fmla="*/ 378 h 474"/>
              <a:gd name="T28" fmla="*/ 199 w 840"/>
              <a:gd name="T29" fmla="*/ 371 h 474"/>
              <a:gd name="T30" fmla="*/ 205 w 840"/>
              <a:gd name="T31" fmla="*/ 363 h 474"/>
              <a:gd name="T32" fmla="*/ 209 w 840"/>
              <a:gd name="T33" fmla="*/ 357 h 474"/>
              <a:gd name="T34" fmla="*/ 213 w 840"/>
              <a:gd name="T35" fmla="*/ 352 h 474"/>
              <a:gd name="T36" fmla="*/ 221 w 840"/>
              <a:gd name="T37" fmla="*/ 343 h 474"/>
              <a:gd name="T38" fmla="*/ 224 w 840"/>
              <a:gd name="T39" fmla="*/ 338 h 474"/>
              <a:gd name="T40" fmla="*/ 229 w 840"/>
              <a:gd name="T41" fmla="*/ 332 h 474"/>
              <a:gd name="T42" fmla="*/ 233 w 840"/>
              <a:gd name="T43" fmla="*/ 328 h 474"/>
              <a:gd name="T44" fmla="*/ 242 w 840"/>
              <a:gd name="T45" fmla="*/ 319 h 474"/>
              <a:gd name="T46" fmla="*/ 245 w 840"/>
              <a:gd name="T47" fmla="*/ 316 h 474"/>
              <a:gd name="T48" fmla="*/ 255 w 840"/>
              <a:gd name="T49" fmla="*/ 306 h 474"/>
              <a:gd name="T50" fmla="*/ 258 w 840"/>
              <a:gd name="T51" fmla="*/ 303 h 474"/>
              <a:gd name="T52" fmla="*/ 265 w 840"/>
              <a:gd name="T53" fmla="*/ 298 h 474"/>
              <a:gd name="T54" fmla="*/ 268 w 840"/>
              <a:gd name="T55" fmla="*/ 296 h 474"/>
              <a:gd name="T56" fmla="*/ 279 w 840"/>
              <a:gd name="T57" fmla="*/ 286 h 474"/>
              <a:gd name="T58" fmla="*/ 282 w 840"/>
              <a:gd name="T59" fmla="*/ 284 h 474"/>
              <a:gd name="T60" fmla="*/ 305 w 840"/>
              <a:gd name="T61" fmla="*/ 268 h 474"/>
              <a:gd name="T62" fmla="*/ 307 w 840"/>
              <a:gd name="T63" fmla="*/ 267 h 474"/>
              <a:gd name="T64" fmla="*/ 322 w 840"/>
              <a:gd name="T65" fmla="*/ 259 h 474"/>
              <a:gd name="T66" fmla="*/ 324 w 840"/>
              <a:gd name="T67" fmla="*/ 258 h 474"/>
              <a:gd name="T68" fmla="*/ 350 w 840"/>
              <a:gd name="T69" fmla="*/ 245 h 474"/>
              <a:gd name="T70" fmla="*/ 351 w 840"/>
              <a:gd name="T71" fmla="*/ 244 h 474"/>
              <a:gd name="T72" fmla="*/ 368 w 840"/>
              <a:gd name="T73" fmla="*/ 237 h 474"/>
              <a:gd name="T74" fmla="*/ 369 w 840"/>
              <a:gd name="T75" fmla="*/ 237 h 474"/>
              <a:gd name="T76" fmla="*/ 397 w 840"/>
              <a:gd name="T77" fmla="*/ 228 h 474"/>
              <a:gd name="T78" fmla="*/ 399 w 840"/>
              <a:gd name="T79" fmla="*/ 227 h 474"/>
              <a:gd name="T80" fmla="*/ 418 w 840"/>
              <a:gd name="T81" fmla="*/ 223 h 474"/>
              <a:gd name="T82" fmla="*/ 492 w 840"/>
              <a:gd name="T83" fmla="*/ 215 h 474"/>
              <a:gd name="T84" fmla="*/ 796 w 840"/>
              <a:gd name="T85" fmla="*/ 389 h 474"/>
              <a:gd name="T86" fmla="*/ 757 w 840"/>
              <a:gd name="T87" fmla="*/ 389 h 474"/>
              <a:gd name="T88" fmla="*/ 840 w 840"/>
              <a:gd name="T89" fmla="*/ 47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40" h="474">
                <a:moveTo>
                  <a:pt x="840" y="474"/>
                </a:moveTo>
                <a:cubicBezTo>
                  <a:pt x="819" y="357"/>
                  <a:pt x="819" y="357"/>
                  <a:pt x="819" y="357"/>
                </a:cubicBezTo>
                <a:cubicBezTo>
                  <a:pt x="803" y="386"/>
                  <a:pt x="803" y="386"/>
                  <a:pt x="803" y="386"/>
                </a:cubicBezTo>
                <a:cubicBezTo>
                  <a:pt x="748" y="265"/>
                  <a:pt x="627" y="181"/>
                  <a:pt x="486" y="181"/>
                </a:cubicBezTo>
                <a:cubicBezTo>
                  <a:pt x="463" y="181"/>
                  <a:pt x="440" y="183"/>
                  <a:pt x="417" y="188"/>
                </a:cubicBezTo>
                <a:cubicBezTo>
                  <a:pt x="407" y="82"/>
                  <a:pt x="318" y="0"/>
                  <a:pt x="209" y="0"/>
                </a:cubicBezTo>
                <a:cubicBezTo>
                  <a:pt x="94" y="0"/>
                  <a:pt x="0" y="93"/>
                  <a:pt x="0" y="209"/>
                </a:cubicBezTo>
                <a:cubicBezTo>
                  <a:pt x="0" y="307"/>
                  <a:pt x="68" y="389"/>
                  <a:pt x="160" y="412"/>
                </a:cubicBezTo>
                <a:cubicBezTo>
                  <a:pt x="164" y="413"/>
                  <a:pt x="169" y="414"/>
                  <a:pt x="174" y="415"/>
                </a:cubicBezTo>
                <a:cubicBezTo>
                  <a:pt x="176" y="411"/>
                  <a:pt x="177" y="408"/>
                  <a:pt x="179" y="405"/>
                </a:cubicBezTo>
                <a:cubicBezTo>
                  <a:pt x="180" y="403"/>
                  <a:pt x="181" y="401"/>
                  <a:pt x="183" y="398"/>
                </a:cubicBezTo>
                <a:cubicBezTo>
                  <a:pt x="184" y="397"/>
                  <a:pt x="185" y="395"/>
                  <a:pt x="186" y="393"/>
                </a:cubicBezTo>
                <a:cubicBezTo>
                  <a:pt x="188" y="390"/>
                  <a:pt x="190" y="386"/>
                  <a:pt x="192" y="383"/>
                </a:cubicBezTo>
                <a:cubicBezTo>
                  <a:pt x="193" y="381"/>
                  <a:pt x="194" y="380"/>
                  <a:pt x="195" y="378"/>
                </a:cubicBezTo>
                <a:cubicBezTo>
                  <a:pt x="196" y="376"/>
                  <a:pt x="198" y="374"/>
                  <a:pt x="199" y="371"/>
                </a:cubicBezTo>
                <a:cubicBezTo>
                  <a:pt x="201" y="369"/>
                  <a:pt x="203" y="366"/>
                  <a:pt x="205" y="363"/>
                </a:cubicBezTo>
                <a:cubicBezTo>
                  <a:pt x="206" y="361"/>
                  <a:pt x="208" y="359"/>
                  <a:pt x="209" y="357"/>
                </a:cubicBezTo>
                <a:cubicBezTo>
                  <a:pt x="211" y="355"/>
                  <a:pt x="212" y="354"/>
                  <a:pt x="213" y="352"/>
                </a:cubicBezTo>
                <a:cubicBezTo>
                  <a:pt x="215" y="349"/>
                  <a:pt x="218" y="346"/>
                  <a:pt x="221" y="343"/>
                </a:cubicBezTo>
                <a:cubicBezTo>
                  <a:pt x="222" y="341"/>
                  <a:pt x="223" y="340"/>
                  <a:pt x="224" y="338"/>
                </a:cubicBezTo>
                <a:cubicBezTo>
                  <a:pt x="226" y="336"/>
                  <a:pt x="228" y="334"/>
                  <a:pt x="229" y="332"/>
                </a:cubicBezTo>
                <a:cubicBezTo>
                  <a:pt x="231" y="331"/>
                  <a:pt x="232" y="330"/>
                  <a:pt x="233" y="328"/>
                </a:cubicBezTo>
                <a:cubicBezTo>
                  <a:pt x="236" y="325"/>
                  <a:pt x="239" y="322"/>
                  <a:pt x="242" y="319"/>
                </a:cubicBezTo>
                <a:cubicBezTo>
                  <a:pt x="243" y="318"/>
                  <a:pt x="244" y="317"/>
                  <a:pt x="245" y="316"/>
                </a:cubicBezTo>
                <a:cubicBezTo>
                  <a:pt x="249" y="312"/>
                  <a:pt x="252" y="309"/>
                  <a:pt x="255" y="306"/>
                </a:cubicBezTo>
                <a:cubicBezTo>
                  <a:pt x="256" y="305"/>
                  <a:pt x="257" y="304"/>
                  <a:pt x="258" y="303"/>
                </a:cubicBezTo>
                <a:cubicBezTo>
                  <a:pt x="261" y="301"/>
                  <a:pt x="263" y="300"/>
                  <a:pt x="265" y="298"/>
                </a:cubicBezTo>
                <a:cubicBezTo>
                  <a:pt x="266" y="297"/>
                  <a:pt x="267" y="296"/>
                  <a:pt x="268" y="296"/>
                </a:cubicBezTo>
                <a:cubicBezTo>
                  <a:pt x="271" y="292"/>
                  <a:pt x="275" y="289"/>
                  <a:pt x="279" y="286"/>
                </a:cubicBezTo>
                <a:cubicBezTo>
                  <a:pt x="280" y="285"/>
                  <a:pt x="281" y="285"/>
                  <a:pt x="282" y="284"/>
                </a:cubicBezTo>
                <a:cubicBezTo>
                  <a:pt x="290" y="279"/>
                  <a:pt x="297" y="273"/>
                  <a:pt x="305" y="268"/>
                </a:cubicBezTo>
                <a:cubicBezTo>
                  <a:pt x="306" y="268"/>
                  <a:pt x="306" y="268"/>
                  <a:pt x="307" y="267"/>
                </a:cubicBezTo>
                <a:cubicBezTo>
                  <a:pt x="312" y="264"/>
                  <a:pt x="317" y="261"/>
                  <a:pt x="322" y="259"/>
                </a:cubicBezTo>
                <a:cubicBezTo>
                  <a:pt x="322" y="258"/>
                  <a:pt x="323" y="258"/>
                  <a:pt x="324" y="258"/>
                </a:cubicBezTo>
                <a:cubicBezTo>
                  <a:pt x="332" y="253"/>
                  <a:pt x="341" y="249"/>
                  <a:pt x="350" y="245"/>
                </a:cubicBezTo>
                <a:cubicBezTo>
                  <a:pt x="350" y="245"/>
                  <a:pt x="350" y="244"/>
                  <a:pt x="351" y="244"/>
                </a:cubicBezTo>
                <a:cubicBezTo>
                  <a:pt x="357" y="242"/>
                  <a:pt x="362" y="239"/>
                  <a:pt x="368" y="237"/>
                </a:cubicBezTo>
                <a:cubicBezTo>
                  <a:pt x="368" y="237"/>
                  <a:pt x="369" y="237"/>
                  <a:pt x="369" y="237"/>
                </a:cubicBezTo>
                <a:cubicBezTo>
                  <a:pt x="378" y="234"/>
                  <a:pt x="388" y="230"/>
                  <a:pt x="397" y="228"/>
                </a:cubicBezTo>
                <a:cubicBezTo>
                  <a:pt x="398" y="228"/>
                  <a:pt x="398" y="228"/>
                  <a:pt x="399" y="227"/>
                </a:cubicBezTo>
                <a:cubicBezTo>
                  <a:pt x="405" y="226"/>
                  <a:pt x="411" y="224"/>
                  <a:pt x="418" y="223"/>
                </a:cubicBezTo>
                <a:cubicBezTo>
                  <a:pt x="442" y="218"/>
                  <a:pt x="466" y="215"/>
                  <a:pt x="492" y="215"/>
                </a:cubicBezTo>
                <a:cubicBezTo>
                  <a:pt x="621" y="215"/>
                  <a:pt x="735" y="285"/>
                  <a:pt x="796" y="389"/>
                </a:cubicBezTo>
                <a:cubicBezTo>
                  <a:pt x="757" y="389"/>
                  <a:pt x="757" y="389"/>
                  <a:pt x="757" y="389"/>
                </a:cubicBezTo>
                <a:lnTo>
                  <a:pt x="840" y="4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41" name="PA_任意多边形 9"/>
          <p:cNvSpPr/>
          <p:nvPr>
            <p:custDataLst>
              <p:tags r:id="rId2"/>
            </p:custDataLst>
          </p:nvPr>
        </p:nvSpPr>
        <p:spPr bwMode="auto">
          <a:xfrm>
            <a:off x="9478433" y="1796315"/>
            <a:ext cx="1862667" cy="3269143"/>
          </a:xfrm>
          <a:custGeom>
            <a:avLst/>
            <a:gdLst>
              <a:gd name="T0" fmla="*/ 0 w 478"/>
              <a:gd name="T1" fmla="*/ 839 h 839"/>
              <a:gd name="T2" fmla="*/ 117 w 478"/>
              <a:gd name="T3" fmla="*/ 818 h 839"/>
              <a:gd name="T4" fmla="*/ 88 w 478"/>
              <a:gd name="T5" fmla="*/ 802 h 839"/>
              <a:gd name="T6" fmla="*/ 295 w 478"/>
              <a:gd name="T7" fmla="*/ 487 h 839"/>
              <a:gd name="T8" fmla="*/ 288 w 478"/>
              <a:gd name="T9" fmla="*/ 418 h 839"/>
              <a:gd name="T10" fmla="*/ 477 w 478"/>
              <a:gd name="T11" fmla="*/ 211 h 839"/>
              <a:gd name="T12" fmla="*/ 269 w 478"/>
              <a:gd name="T13" fmla="*/ 1 h 839"/>
              <a:gd name="T14" fmla="*/ 66 w 478"/>
              <a:gd name="T15" fmla="*/ 159 h 839"/>
              <a:gd name="T16" fmla="*/ 62 w 478"/>
              <a:gd name="T17" fmla="*/ 174 h 839"/>
              <a:gd name="T18" fmla="*/ 72 w 478"/>
              <a:gd name="T19" fmla="*/ 178 h 839"/>
              <a:gd name="T20" fmla="*/ 79 w 478"/>
              <a:gd name="T21" fmla="*/ 182 h 839"/>
              <a:gd name="T22" fmla="*/ 84 w 478"/>
              <a:gd name="T23" fmla="*/ 185 h 839"/>
              <a:gd name="T24" fmla="*/ 94 w 478"/>
              <a:gd name="T25" fmla="*/ 191 h 839"/>
              <a:gd name="T26" fmla="*/ 99 w 478"/>
              <a:gd name="T27" fmla="*/ 194 h 839"/>
              <a:gd name="T28" fmla="*/ 106 w 478"/>
              <a:gd name="T29" fmla="*/ 198 h 839"/>
              <a:gd name="T30" fmla="*/ 114 w 478"/>
              <a:gd name="T31" fmla="*/ 204 h 839"/>
              <a:gd name="T32" fmla="*/ 120 w 478"/>
              <a:gd name="T33" fmla="*/ 209 h 839"/>
              <a:gd name="T34" fmla="*/ 125 w 478"/>
              <a:gd name="T35" fmla="*/ 212 h 839"/>
              <a:gd name="T36" fmla="*/ 134 w 478"/>
              <a:gd name="T37" fmla="*/ 220 h 839"/>
              <a:gd name="T38" fmla="*/ 139 w 478"/>
              <a:gd name="T39" fmla="*/ 224 h 839"/>
              <a:gd name="T40" fmla="*/ 145 w 478"/>
              <a:gd name="T41" fmla="*/ 229 h 839"/>
              <a:gd name="T42" fmla="*/ 148 w 478"/>
              <a:gd name="T43" fmla="*/ 233 h 839"/>
              <a:gd name="T44" fmla="*/ 158 w 478"/>
              <a:gd name="T45" fmla="*/ 242 h 839"/>
              <a:gd name="T46" fmla="*/ 161 w 478"/>
              <a:gd name="T47" fmla="*/ 245 h 839"/>
              <a:gd name="T48" fmla="*/ 171 w 478"/>
              <a:gd name="T49" fmla="*/ 255 h 839"/>
              <a:gd name="T50" fmla="*/ 173 w 478"/>
              <a:gd name="T51" fmla="*/ 258 h 839"/>
              <a:gd name="T52" fmla="*/ 179 w 478"/>
              <a:gd name="T53" fmla="*/ 265 h 839"/>
              <a:gd name="T54" fmla="*/ 181 w 478"/>
              <a:gd name="T55" fmla="*/ 267 h 839"/>
              <a:gd name="T56" fmla="*/ 190 w 478"/>
              <a:gd name="T57" fmla="*/ 279 h 839"/>
              <a:gd name="T58" fmla="*/ 193 w 478"/>
              <a:gd name="T59" fmla="*/ 282 h 839"/>
              <a:gd name="T60" fmla="*/ 208 w 478"/>
              <a:gd name="T61" fmla="*/ 305 h 839"/>
              <a:gd name="T62" fmla="*/ 209 w 478"/>
              <a:gd name="T63" fmla="*/ 307 h 839"/>
              <a:gd name="T64" fmla="*/ 218 w 478"/>
              <a:gd name="T65" fmla="*/ 322 h 839"/>
              <a:gd name="T66" fmla="*/ 219 w 478"/>
              <a:gd name="T67" fmla="*/ 324 h 839"/>
              <a:gd name="T68" fmla="*/ 231 w 478"/>
              <a:gd name="T69" fmla="*/ 350 h 839"/>
              <a:gd name="T70" fmla="*/ 232 w 478"/>
              <a:gd name="T71" fmla="*/ 351 h 839"/>
              <a:gd name="T72" fmla="*/ 239 w 478"/>
              <a:gd name="T73" fmla="*/ 368 h 839"/>
              <a:gd name="T74" fmla="*/ 239 w 478"/>
              <a:gd name="T75" fmla="*/ 369 h 839"/>
              <a:gd name="T76" fmla="*/ 248 w 478"/>
              <a:gd name="T77" fmla="*/ 397 h 839"/>
              <a:gd name="T78" fmla="*/ 249 w 478"/>
              <a:gd name="T79" fmla="*/ 399 h 839"/>
              <a:gd name="T80" fmla="*/ 253 w 478"/>
              <a:gd name="T81" fmla="*/ 418 h 839"/>
              <a:gd name="T82" fmla="*/ 261 w 478"/>
              <a:gd name="T83" fmla="*/ 492 h 839"/>
              <a:gd name="T84" fmla="*/ 85 w 478"/>
              <a:gd name="T85" fmla="*/ 795 h 839"/>
              <a:gd name="T86" fmla="*/ 85 w 478"/>
              <a:gd name="T87" fmla="*/ 757 h 839"/>
              <a:gd name="T88" fmla="*/ 0 w 478"/>
              <a:gd name="T89" fmla="*/ 839 h 8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78" h="839">
                <a:moveTo>
                  <a:pt x="0" y="839"/>
                </a:moveTo>
                <a:cubicBezTo>
                  <a:pt x="117" y="818"/>
                  <a:pt x="117" y="818"/>
                  <a:pt x="117" y="818"/>
                </a:cubicBezTo>
                <a:cubicBezTo>
                  <a:pt x="88" y="802"/>
                  <a:pt x="88" y="802"/>
                  <a:pt x="88" y="802"/>
                </a:cubicBezTo>
                <a:cubicBezTo>
                  <a:pt x="210" y="748"/>
                  <a:pt x="294" y="628"/>
                  <a:pt x="295" y="487"/>
                </a:cubicBezTo>
                <a:cubicBezTo>
                  <a:pt x="295" y="463"/>
                  <a:pt x="293" y="440"/>
                  <a:pt x="288" y="418"/>
                </a:cubicBezTo>
                <a:cubicBezTo>
                  <a:pt x="394" y="408"/>
                  <a:pt x="477" y="319"/>
                  <a:pt x="477" y="211"/>
                </a:cubicBezTo>
                <a:cubicBezTo>
                  <a:pt x="478" y="95"/>
                  <a:pt x="385" y="1"/>
                  <a:pt x="269" y="1"/>
                </a:cubicBezTo>
                <a:cubicBezTo>
                  <a:pt x="171" y="0"/>
                  <a:pt x="88" y="68"/>
                  <a:pt x="66" y="159"/>
                </a:cubicBezTo>
                <a:cubicBezTo>
                  <a:pt x="64" y="164"/>
                  <a:pt x="63" y="169"/>
                  <a:pt x="62" y="174"/>
                </a:cubicBezTo>
                <a:cubicBezTo>
                  <a:pt x="66" y="175"/>
                  <a:pt x="69" y="177"/>
                  <a:pt x="72" y="178"/>
                </a:cubicBezTo>
                <a:cubicBezTo>
                  <a:pt x="74" y="180"/>
                  <a:pt x="76" y="181"/>
                  <a:pt x="79" y="182"/>
                </a:cubicBezTo>
                <a:cubicBezTo>
                  <a:pt x="80" y="183"/>
                  <a:pt x="82" y="184"/>
                  <a:pt x="84" y="185"/>
                </a:cubicBezTo>
                <a:cubicBezTo>
                  <a:pt x="87" y="187"/>
                  <a:pt x="91" y="189"/>
                  <a:pt x="94" y="191"/>
                </a:cubicBezTo>
                <a:cubicBezTo>
                  <a:pt x="96" y="192"/>
                  <a:pt x="97" y="193"/>
                  <a:pt x="99" y="194"/>
                </a:cubicBezTo>
                <a:cubicBezTo>
                  <a:pt x="101" y="196"/>
                  <a:pt x="103" y="197"/>
                  <a:pt x="106" y="198"/>
                </a:cubicBezTo>
                <a:cubicBezTo>
                  <a:pt x="108" y="200"/>
                  <a:pt x="111" y="202"/>
                  <a:pt x="114" y="204"/>
                </a:cubicBezTo>
                <a:cubicBezTo>
                  <a:pt x="116" y="206"/>
                  <a:pt x="118" y="207"/>
                  <a:pt x="120" y="209"/>
                </a:cubicBezTo>
                <a:cubicBezTo>
                  <a:pt x="122" y="210"/>
                  <a:pt x="123" y="211"/>
                  <a:pt x="125" y="212"/>
                </a:cubicBezTo>
                <a:cubicBezTo>
                  <a:pt x="128" y="215"/>
                  <a:pt x="131" y="218"/>
                  <a:pt x="134" y="220"/>
                </a:cubicBezTo>
                <a:cubicBezTo>
                  <a:pt x="136" y="221"/>
                  <a:pt x="137" y="223"/>
                  <a:pt x="139" y="224"/>
                </a:cubicBezTo>
                <a:cubicBezTo>
                  <a:pt x="141" y="226"/>
                  <a:pt x="143" y="227"/>
                  <a:pt x="145" y="229"/>
                </a:cubicBezTo>
                <a:cubicBezTo>
                  <a:pt x="146" y="230"/>
                  <a:pt x="147" y="231"/>
                  <a:pt x="148" y="233"/>
                </a:cubicBezTo>
                <a:cubicBezTo>
                  <a:pt x="152" y="236"/>
                  <a:pt x="155" y="239"/>
                  <a:pt x="158" y="242"/>
                </a:cubicBezTo>
                <a:cubicBezTo>
                  <a:pt x="159" y="243"/>
                  <a:pt x="160" y="244"/>
                  <a:pt x="161" y="245"/>
                </a:cubicBezTo>
                <a:cubicBezTo>
                  <a:pt x="164" y="248"/>
                  <a:pt x="168" y="252"/>
                  <a:pt x="171" y="255"/>
                </a:cubicBezTo>
                <a:cubicBezTo>
                  <a:pt x="172" y="256"/>
                  <a:pt x="172" y="257"/>
                  <a:pt x="173" y="258"/>
                </a:cubicBezTo>
                <a:cubicBezTo>
                  <a:pt x="175" y="260"/>
                  <a:pt x="177" y="263"/>
                  <a:pt x="179" y="265"/>
                </a:cubicBezTo>
                <a:cubicBezTo>
                  <a:pt x="180" y="266"/>
                  <a:pt x="180" y="267"/>
                  <a:pt x="181" y="267"/>
                </a:cubicBezTo>
                <a:cubicBezTo>
                  <a:pt x="184" y="271"/>
                  <a:pt x="187" y="275"/>
                  <a:pt x="190" y="279"/>
                </a:cubicBezTo>
                <a:cubicBezTo>
                  <a:pt x="191" y="280"/>
                  <a:pt x="192" y="281"/>
                  <a:pt x="193" y="282"/>
                </a:cubicBezTo>
                <a:cubicBezTo>
                  <a:pt x="198" y="290"/>
                  <a:pt x="203" y="297"/>
                  <a:pt x="208" y="305"/>
                </a:cubicBezTo>
                <a:cubicBezTo>
                  <a:pt x="208" y="306"/>
                  <a:pt x="209" y="306"/>
                  <a:pt x="209" y="307"/>
                </a:cubicBezTo>
                <a:cubicBezTo>
                  <a:pt x="212" y="312"/>
                  <a:pt x="215" y="317"/>
                  <a:pt x="218" y="322"/>
                </a:cubicBezTo>
                <a:cubicBezTo>
                  <a:pt x="218" y="322"/>
                  <a:pt x="218" y="323"/>
                  <a:pt x="219" y="324"/>
                </a:cubicBezTo>
                <a:cubicBezTo>
                  <a:pt x="223" y="332"/>
                  <a:pt x="228" y="341"/>
                  <a:pt x="231" y="350"/>
                </a:cubicBezTo>
                <a:cubicBezTo>
                  <a:pt x="232" y="350"/>
                  <a:pt x="232" y="351"/>
                  <a:pt x="232" y="351"/>
                </a:cubicBezTo>
                <a:cubicBezTo>
                  <a:pt x="234" y="357"/>
                  <a:pt x="237" y="362"/>
                  <a:pt x="239" y="368"/>
                </a:cubicBezTo>
                <a:cubicBezTo>
                  <a:pt x="239" y="369"/>
                  <a:pt x="239" y="369"/>
                  <a:pt x="239" y="369"/>
                </a:cubicBezTo>
                <a:cubicBezTo>
                  <a:pt x="243" y="378"/>
                  <a:pt x="246" y="388"/>
                  <a:pt x="248" y="397"/>
                </a:cubicBezTo>
                <a:cubicBezTo>
                  <a:pt x="248" y="398"/>
                  <a:pt x="249" y="398"/>
                  <a:pt x="249" y="399"/>
                </a:cubicBezTo>
                <a:cubicBezTo>
                  <a:pt x="250" y="405"/>
                  <a:pt x="252" y="412"/>
                  <a:pt x="253" y="418"/>
                </a:cubicBezTo>
                <a:cubicBezTo>
                  <a:pt x="258" y="442"/>
                  <a:pt x="261" y="467"/>
                  <a:pt x="261" y="492"/>
                </a:cubicBezTo>
                <a:cubicBezTo>
                  <a:pt x="260" y="622"/>
                  <a:pt x="190" y="734"/>
                  <a:pt x="85" y="795"/>
                </a:cubicBezTo>
                <a:cubicBezTo>
                  <a:pt x="85" y="757"/>
                  <a:pt x="85" y="757"/>
                  <a:pt x="85" y="757"/>
                </a:cubicBezTo>
                <a:lnTo>
                  <a:pt x="0" y="8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42" name="PA_任意多边形 10"/>
          <p:cNvSpPr/>
          <p:nvPr>
            <p:custDataLst>
              <p:tags r:id="rId3"/>
            </p:custDataLst>
          </p:nvPr>
        </p:nvSpPr>
        <p:spPr bwMode="auto">
          <a:xfrm>
            <a:off x="8034869" y="4472610"/>
            <a:ext cx="3316817" cy="1772196"/>
          </a:xfrm>
          <a:custGeom>
            <a:avLst/>
            <a:gdLst>
              <a:gd name="T0" fmla="*/ 0 w 852"/>
              <a:gd name="T1" fmla="*/ 0 h 455"/>
              <a:gd name="T2" fmla="*/ 25 w 852"/>
              <a:gd name="T3" fmla="*/ 115 h 455"/>
              <a:gd name="T4" fmla="*/ 40 w 852"/>
              <a:gd name="T5" fmla="*/ 87 h 455"/>
              <a:gd name="T6" fmla="*/ 364 w 852"/>
              <a:gd name="T7" fmla="*/ 280 h 455"/>
              <a:gd name="T8" fmla="*/ 432 w 852"/>
              <a:gd name="T9" fmla="*/ 271 h 455"/>
              <a:gd name="T10" fmla="*/ 647 w 852"/>
              <a:gd name="T11" fmla="*/ 451 h 455"/>
              <a:gd name="T12" fmla="*/ 848 w 852"/>
              <a:gd name="T13" fmla="*/ 235 h 455"/>
              <a:gd name="T14" fmla="*/ 682 w 852"/>
              <a:gd name="T15" fmla="*/ 38 h 455"/>
              <a:gd name="T16" fmla="*/ 667 w 852"/>
              <a:gd name="T17" fmla="*/ 35 h 455"/>
              <a:gd name="T18" fmla="*/ 662 w 852"/>
              <a:gd name="T19" fmla="*/ 45 h 455"/>
              <a:gd name="T20" fmla="*/ 659 w 852"/>
              <a:gd name="T21" fmla="*/ 52 h 455"/>
              <a:gd name="T22" fmla="*/ 656 w 852"/>
              <a:gd name="T23" fmla="*/ 57 h 455"/>
              <a:gd name="T24" fmla="*/ 651 w 852"/>
              <a:gd name="T25" fmla="*/ 67 h 455"/>
              <a:gd name="T26" fmla="*/ 648 w 852"/>
              <a:gd name="T27" fmla="*/ 73 h 455"/>
              <a:gd name="T28" fmla="*/ 644 w 852"/>
              <a:gd name="T29" fmla="*/ 79 h 455"/>
              <a:gd name="T30" fmla="*/ 638 w 852"/>
              <a:gd name="T31" fmla="*/ 88 h 455"/>
              <a:gd name="T32" fmla="*/ 634 w 852"/>
              <a:gd name="T33" fmla="*/ 94 h 455"/>
              <a:gd name="T34" fmla="*/ 631 w 852"/>
              <a:gd name="T35" fmla="*/ 99 h 455"/>
              <a:gd name="T36" fmla="*/ 623 w 852"/>
              <a:gd name="T37" fmla="*/ 109 h 455"/>
              <a:gd name="T38" fmla="*/ 620 w 852"/>
              <a:gd name="T39" fmla="*/ 113 h 455"/>
              <a:gd name="T40" fmla="*/ 615 w 852"/>
              <a:gd name="T41" fmla="*/ 119 h 455"/>
              <a:gd name="T42" fmla="*/ 611 w 852"/>
              <a:gd name="T43" fmla="*/ 123 h 455"/>
              <a:gd name="T44" fmla="*/ 603 w 852"/>
              <a:gd name="T45" fmla="*/ 133 h 455"/>
              <a:gd name="T46" fmla="*/ 600 w 852"/>
              <a:gd name="T47" fmla="*/ 137 h 455"/>
              <a:gd name="T48" fmla="*/ 590 w 852"/>
              <a:gd name="T49" fmla="*/ 147 h 455"/>
              <a:gd name="T50" fmla="*/ 587 w 852"/>
              <a:gd name="T51" fmla="*/ 149 h 455"/>
              <a:gd name="T52" fmla="*/ 581 w 852"/>
              <a:gd name="T53" fmla="*/ 155 h 455"/>
              <a:gd name="T54" fmla="*/ 578 w 852"/>
              <a:gd name="T55" fmla="*/ 157 h 455"/>
              <a:gd name="T56" fmla="*/ 566 w 852"/>
              <a:gd name="T57" fmla="*/ 167 h 455"/>
              <a:gd name="T58" fmla="*/ 564 w 852"/>
              <a:gd name="T59" fmla="*/ 170 h 455"/>
              <a:gd name="T60" fmla="*/ 541 w 852"/>
              <a:gd name="T61" fmla="*/ 186 h 455"/>
              <a:gd name="T62" fmla="*/ 540 w 852"/>
              <a:gd name="T63" fmla="*/ 187 h 455"/>
              <a:gd name="T64" fmla="*/ 525 w 852"/>
              <a:gd name="T65" fmla="*/ 196 h 455"/>
              <a:gd name="T66" fmla="*/ 523 w 852"/>
              <a:gd name="T67" fmla="*/ 197 h 455"/>
              <a:gd name="T68" fmla="*/ 498 w 852"/>
              <a:gd name="T69" fmla="*/ 211 h 455"/>
              <a:gd name="T70" fmla="*/ 497 w 852"/>
              <a:gd name="T71" fmla="*/ 212 h 455"/>
              <a:gd name="T72" fmla="*/ 480 w 852"/>
              <a:gd name="T73" fmla="*/ 219 h 455"/>
              <a:gd name="T74" fmla="*/ 479 w 852"/>
              <a:gd name="T75" fmla="*/ 220 h 455"/>
              <a:gd name="T76" fmla="*/ 451 w 852"/>
              <a:gd name="T77" fmla="*/ 230 h 455"/>
              <a:gd name="T78" fmla="*/ 449 w 852"/>
              <a:gd name="T79" fmla="*/ 230 h 455"/>
              <a:gd name="T80" fmla="*/ 430 w 852"/>
              <a:gd name="T81" fmla="*/ 236 h 455"/>
              <a:gd name="T82" fmla="*/ 357 w 852"/>
              <a:gd name="T83" fmla="*/ 246 h 455"/>
              <a:gd name="T84" fmla="*/ 47 w 852"/>
              <a:gd name="T85" fmla="*/ 83 h 455"/>
              <a:gd name="T86" fmla="*/ 85 w 852"/>
              <a:gd name="T87" fmla="*/ 82 h 455"/>
              <a:gd name="T88" fmla="*/ 0 w 852"/>
              <a:gd name="T89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52" h="455">
                <a:moveTo>
                  <a:pt x="0" y="0"/>
                </a:moveTo>
                <a:cubicBezTo>
                  <a:pt x="25" y="115"/>
                  <a:pt x="25" y="115"/>
                  <a:pt x="25" y="115"/>
                </a:cubicBezTo>
                <a:cubicBezTo>
                  <a:pt x="40" y="87"/>
                  <a:pt x="40" y="87"/>
                  <a:pt x="40" y="87"/>
                </a:cubicBezTo>
                <a:cubicBezTo>
                  <a:pt x="98" y="205"/>
                  <a:pt x="223" y="285"/>
                  <a:pt x="364" y="280"/>
                </a:cubicBezTo>
                <a:cubicBezTo>
                  <a:pt x="387" y="279"/>
                  <a:pt x="410" y="276"/>
                  <a:pt x="432" y="271"/>
                </a:cubicBezTo>
                <a:cubicBezTo>
                  <a:pt x="447" y="376"/>
                  <a:pt x="539" y="455"/>
                  <a:pt x="647" y="451"/>
                </a:cubicBezTo>
                <a:cubicBezTo>
                  <a:pt x="762" y="447"/>
                  <a:pt x="852" y="350"/>
                  <a:pt x="848" y="235"/>
                </a:cubicBezTo>
                <a:cubicBezTo>
                  <a:pt x="845" y="137"/>
                  <a:pt x="774" y="57"/>
                  <a:pt x="682" y="38"/>
                </a:cubicBezTo>
                <a:cubicBezTo>
                  <a:pt x="677" y="37"/>
                  <a:pt x="672" y="36"/>
                  <a:pt x="667" y="35"/>
                </a:cubicBezTo>
                <a:cubicBezTo>
                  <a:pt x="665" y="38"/>
                  <a:pt x="664" y="42"/>
                  <a:pt x="662" y="45"/>
                </a:cubicBezTo>
                <a:cubicBezTo>
                  <a:pt x="661" y="47"/>
                  <a:pt x="660" y="49"/>
                  <a:pt x="659" y="52"/>
                </a:cubicBezTo>
                <a:cubicBezTo>
                  <a:pt x="658" y="53"/>
                  <a:pt x="657" y="55"/>
                  <a:pt x="656" y="57"/>
                </a:cubicBezTo>
                <a:cubicBezTo>
                  <a:pt x="655" y="61"/>
                  <a:pt x="653" y="64"/>
                  <a:pt x="651" y="67"/>
                </a:cubicBezTo>
                <a:cubicBezTo>
                  <a:pt x="650" y="69"/>
                  <a:pt x="649" y="71"/>
                  <a:pt x="648" y="73"/>
                </a:cubicBezTo>
                <a:cubicBezTo>
                  <a:pt x="646" y="75"/>
                  <a:pt x="645" y="77"/>
                  <a:pt x="644" y="79"/>
                </a:cubicBezTo>
                <a:cubicBezTo>
                  <a:pt x="642" y="82"/>
                  <a:pt x="640" y="85"/>
                  <a:pt x="638" y="88"/>
                </a:cubicBezTo>
                <a:cubicBezTo>
                  <a:pt x="637" y="90"/>
                  <a:pt x="635" y="92"/>
                  <a:pt x="634" y="94"/>
                </a:cubicBezTo>
                <a:cubicBezTo>
                  <a:pt x="633" y="96"/>
                  <a:pt x="632" y="97"/>
                  <a:pt x="631" y="99"/>
                </a:cubicBezTo>
                <a:cubicBezTo>
                  <a:pt x="628" y="102"/>
                  <a:pt x="626" y="106"/>
                  <a:pt x="623" y="109"/>
                </a:cubicBezTo>
                <a:cubicBezTo>
                  <a:pt x="622" y="110"/>
                  <a:pt x="621" y="112"/>
                  <a:pt x="620" y="113"/>
                </a:cubicBezTo>
                <a:cubicBezTo>
                  <a:pt x="618" y="115"/>
                  <a:pt x="617" y="117"/>
                  <a:pt x="615" y="119"/>
                </a:cubicBezTo>
                <a:cubicBezTo>
                  <a:pt x="614" y="121"/>
                  <a:pt x="613" y="122"/>
                  <a:pt x="611" y="123"/>
                </a:cubicBezTo>
                <a:cubicBezTo>
                  <a:pt x="609" y="127"/>
                  <a:pt x="606" y="130"/>
                  <a:pt x="603" y="133"/>
                </a:cubicBezTo>
                <a:cubicBezTo>
                  <a:pt x="602" y="134"/>
                  <a:pt x="601" y="135"/>
                  <a:pt x="600" y="137"/>
                </a:cubicBezTo>
                <a:cubicBezTo>
                  <a:pt x="596" y="140"/>
                  <a:pt x="593" y="143"/>
                  <a:pt x="590" y="147"/>
                </a:cubicBezTo>
                <a:cubicBezTo>
                  <a:pt x="589" y="147"/>
                  <a:pt x="588" y="148"/>
                  <a:pt x="587" y="149"/>
                </a:cubicBezTo>
                <a:cubicBezTo>
                  <a:pt x="585" y="151"/>
                  <a:pt x="583" y="153"/>
                  <a:pt x="581" y="155"/>
                </a:cubicBezTo>
                <a:cubicBezTo>
                  <a:pt x="580" y="156"/>
                  <a:pt x="579" y="157"/>
                  <a:pt x="578" y="157"/>
                </a:cubicBezTo>
                <a:cubicBezTo>
                  <a:pt x="574" y="161"/>
                  <a:pt x="570" y="164"/>
                  <a:pt x="566" y="167"/>
                </a:cubicBezTo>
                <a:cubicBezTo>
                  <a:pt x="566" y="168"/>
                  <a:pt x="565" y="169"/>
                  <a:pt x="564" y="170"/>
                </a:cubicBezTo>
                <a:cubicBezTo>
                  <a:pt x="556" y="175"/>
                  <a:pt x="549" y="181"/>
                  <a:pt x="541" y="186"/>
                </a:cubicBezTo>
                <a:cubicBezTo>
                  <a:pt x="541" y="186"/>
                  <a:pt x="540" y="187"/>
                  <a:pt x="540" y="187"/>
                </a:cubicBezTo>
                <a:cubicBezTo>
                  <a:pt x="535" y="190"/>
                  <a:pt x="530" y="193"/>
                  <a:pt x="525" y="196"/>
                </a:cubicBezTo>
                <a:cubicBezTo>
                  <a:pt x="525" y="197"/>
                  <a:pt x="524" y="197"/>
                  <a:pt x="523" y="197"/>
                </a:cubicBezTo>
                <a:cubicBezTo>
                  <a:pt x="515" y="202"/>
                  <a:pt x="507" y="207"/>
                  <a:pt x="498" y="211"/>
                </a:cubicBezTo>
                <a:cubicBezTo>
                  <a:pt x="497" y="211"/>
                  <a:pt x="497" y="212"/>
                  <a:pt x="497" y="212"/>
                </a:cubicBezTo>
                <a:cubicBezTo>
                  <a:pt x="491" y="214"/>
                  <a:pt x="485" y="217"/>
                  <a:pt x="480" y="219"/>
                </a:cubicBezTo>
                <a:cubicBezTo>
                  <a:pt x="479" y="219"/>
                  <a:pt x="479" y="220"/>
                  <a:pt x="479" y="220"/>
                </a:cubicBezTo>
                <a:cubicBezTo>
                  <a:pt x="470" y="223"/>
                  <a:pt x="460" y="227"/>
                  <a:pt x="451" y="230"/>
                </a:cubicBezTo>
                <a:cubicBezTo>
                  <a:pt x="450" y="230"/>
                  <a:pt x="450" y="230"/>
                  <a:pt x="449" y="230"/>
                </a:cubicBezTo>
                <a:cubicBezTo>
                  <a:pt x="443" y="232"/>
                  <a:pt x="437" y="234"/>
                  <a:pt x="430" y="236"/>
                </a:cubicBezTo>
                <a:cubicBezTo>
                  <a:pt x="407" y="242"/>
                  <a:pt x="382" y="245"/>
                  <a:pt x="357" y="246"/>
                </a:cubicBezTo>
                <a:cubicBezTo>
                  <a:pt x="227" y="251"/>
                  <a:pt x="112" y="185"/>
                  <a:pt x="47" y="83"/>
                </a:cubicBezTo>
                <a:cubicBezTo>
                  <a:pt x="85" y="82"/>
                  <a:pt x="85" y="82"/>
                  <a:pt x="85" y="8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43" name="PA_任意多边形 11"/>
          <p:cNvSpPr/>
          <p:nvPr>
            <p:custDataLst>
              <p:tags r:id="rId4"/>
            </p:custDataLst>
          </p:nvPr>
        </p:nvSpPr>
        <p:spPr bwMode="auto">
          <a:xfrm>
            <a:off x="6953254" y="2931200"/>
            <a:ext cx="1782233" cy="3313605"/>
          </a:xfrm>
          <a:custGeom>
            <a:avLst/>
            <a:gdLst>
              <a:gd name="T0" fmla="*/ 458 w 458"/>
              <a:gd name="T1" fmla="*/ 0 h 851"/>
              <a:gd name="T2" fmla="*/ 342 w 458"/>
              <a:gd name="T3" fmla="*/ 25 h 851"/>
              <a:gd name="T4" fmla="*/ 371 w 458"/>
              <a:gd name="T5" fmla="*/ 40 h 851"/>
              <a:gd name="T6" fmla="*/ 176 w 458"/>
              <a:gd name="T7" fmla="*/ 362 h 851"/>
              <a:gd name="T8" fmla="*/ 185 w 458"/>
              <a:gd name="T9" fmla="*/ 431 h 851"/>
              <a:gd name="T10" fmla="*/ 4 w 458"/>
              <a:gd name="T11" fmla="*/ 645 h 851"/>
              <a:gd name="T12" fmla="*/ 219 w 458"/>
              <a:gd name="T13" fmla="*/ 847 h 851"/>
              <a:gd name="T14" fmla="*/ 417 w 458"/>
              <a:gd name="T15" fmla="*/ 682 h 851"/>
              <a:gd name="T16" fmla="*/ 420 w 458"/>
              <a:gd name="T17" fmla="*/ 667 h 851"/>
              <a:gd name="T18" fmla="*/ 410 w 458"/>
              <a:gd name="T19" fmla="*/ 662 h 851"/>
              <a:gd name="T20" fmla="*/ 403 w 458"/>
              <a:gd name="T21" fmla="*/ 659 h 851"/>
              <a:gd name="T22" fmla="*/ 398 w 458"/>
              <a:gd name="T23" fmla="*/ 656 h 851"/>
              <a:gd name="T24" fmla="*/ 387 w 458"/>
              <a:gd name="T25" fmla="*/ 651 h 851"/>
              <a:gd name="T26" fmla="*/ 382 w 458"/>
              <a:gd name="T27" fmla="*/ 647 h 851"/>
              <a:gd name="T28" fmla="*/ 376 w 458"/>
              <a:gd name="T29" fmla="*/ 644 h 851"/>
              <a:gd name="T30" fmla="*/ 367 w 458"/>
              <a:gd name="T31" fmla="*/ 638 h 851"/>
              <a:gd name="T32" fmla="*/ 361 w 458"/>
              <a:gd name="T33" fmla="*/ 634 h 851"/>
              <a:gd name="T34" fmla="*/ 356 w 458"/>
              <a:gd name="T35" fmla="*/ 630 h 851"/>
              <a:gd name="T36" fmla="*/ 346 w 458"/>
              <a:gd name="T37" fmla="*/ 623 h 851"/>
              <a:gd name="T38" fmla="*/ 342 w 458"/>
              <a:gd name="T39" fmla="*/ 619 h 851"/>
              <a:gd name="T40" fmla="*/ 336 w 458"/>
              <a:gd name="T41" fmla="*/ 614 h 851"/>
              <a:gd name="T42" fmla="*/ 332 w 458"/>
              <a:gd name="T43" fmla="*/ 611 h 851"/>
              <a:gd name="T44" fmla="*/ 322 w 458"/>
              <a:gd name="T45" fmla="*/ 602 h 851"/>
              <a:gd name="T46" fmla="*/ 318 w 458"/>
              <a:gd name="T47" fmla="*/ 599 h 851"/>
              <a:gd name="T48" fmla="*/ 309 w 458"/>
              <a:gd name="T49" fmla="*/ 589 h 851"/>
              <a:gd name="T50" fmla="*/ 306 w 458"/>
              <a:gd name="T51" fmla="*/ 586 h 851"/>
              <a:gd name="T52" fmla="*/ 300 w 458"/>
              <a:gd name="T53" fmla="*/ 580 h 851"/>
              <a:gd name="T54" fmla="*/ 298 w 458"/>
              <a:gd name="T55" fmla="*/ 577 h 851"/>
              <a:gd name="T56" fmla="*/ 288 w 458"/>
              <a:gd name="T57" fmla="*/ 566 h 851"/>
              <a:gd name="T58" fmla="*/ 286 w 458"/>
              <a:gd name="T59" fmla="*/ 563 h 851"/>
              <a:gd name="T60" fmla="*/ 269 w 458"/>
              <a:gd name="T61" fmla="*/ 541 h 851"/>
              <a:gd name="T62" fmla="*/ 268 w 458"/>
              <a:gd name="T63" fmla="*/ 539 h 851"/>
              <a:gd name="T64" fmla="*/ 259 w 458"/>
              <a:gd name="T65" fmla="*/ 524 h 851"/>
              <a:gd name="T66" fmla="*/ 258 w 458"/>
              <a:gd name="T67" fmla="*/ 522 h 851"/>
              <a:gd name="T68" fmla="*/ 244 w 458"/>
              <a:gd name="T69" fmla="*/ 497 h 851"/>
              <a:gd name="T70" fmla="*/ 244 w 458"/>
              <a:gd name="T71" fmla="*/ 496 h 851"/>
              <a:gd name="T72" fmla="*/ 236 w 458"/>
              <a:gd name="T73" fmla="*/ 479 h 851"/>
              <a:gd name="T74" fmla="*/ 236 w 458"/>
              <a:gd name="T75" fmla="*/ 478 h 851"/>
              <a:gd name="T76" fmla="*/ 226 w 458"/>
              <a:gd name="T77" fmla="*/ 450 h 851"/>
              <a:gd name="T78" fmla="*/ 225 w 458"/>
              <a:gd name="T79" fmla="*/ 448 h 851"/>
              <a:gd name="T80" fmla="*/ 220 w 458"/>
              <a:gd name="T81" fmla="*/ 429 h 851"/>
              <a:gd name="T82" fmla="*/ 210 w 458"/>
              <a:gd name="T83" fmla="*/ 356 h 851"/>
              <a:gd name="T84" fmla="*/ 375 w 458"/>
              <a:gd name="T85" fmla="*/ 47 h 851"/>
              <a:gd name="T86" fmla="*/ 376 w 458"/>
              <a:gd name="T87" fmla="*/ 85 h 851"/>
              <a:gd name="T88" fmla="*/ 458 w 458"/>
              <a:gd name="T89" fmla="*/ 0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58" h="851">
                <a:moveTo>
                  <a:pt x="458" y="0"/>
                </a:moveTo>
                <a:cubicBezTo>
                  <a:pt x="342" y="25"/>
                  <a:pt x="342" y="25"/>
                  <a:pt x="342" y="25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252" y="98"/>
                  <a:pt x="172" y="221"/>
                  <a:pt x="176" y="362"/>
                </a:cubicBezTo>
                <a:cubicBezTo>
                  <a:pt x="177" y="386"/>
                  <a:pt x="180" y="409"/>
                  <a:pt x="185" y="431"/>
                </a:cubicBezTo>
                <a:cubicBezTo>
                  <a:pt x="80" y="445"/>
                  <a:pt x="0" y="537"/>
                  <a:pt x="4" y="645"/>
                </a:cubicBezTo>
                <a:cubicBezTo>
                  <a:pt x="7" y="760"/>
                  <a:pt x="104" y="851"/>
                  <a:pt x="219" y="847"/>
                </a:cubicBezTo>
                <a:cubicBezTo>
                  <a:pt x="317" y="844"/>
                  <a:pt x="397" y="774"/>
                  <a:pt x="417" y="682"/>
                </a:cubicBezTo>
                <a:cubicBezTo>
                  <a:pt x="418" y="677"/>
                  <a:pt x="419" y="672"/>
                  <a:pt x="420" y="667"/>
                </a:cubicBezTo>
                <a:cubicBezTo>
                  <a:pt x="416" y="665"/>
                  <a:pt x="413" y="664"/>
                  <a:pt x="410" y="662"/>
                </a:cubicBezTo>
                <a:cubicBezTo>
                  <a:pt x="408" y="661"/>
                  <a:pt x="405" y="660"/>
                  <a:pt x="403" y="659"/>
                </a:cubicBezTo>
                <a:cubicBezTo>
                  <a:pt x="401" y="658"/>
                  <a:pt x="399" y="657"/>
                  <a:pt x="398" y="656"/>
                </a:cubicBezTo>
                <a:cubicBezTo>
                  <a:pt x="394" y="654"/>
                  <a:pt x="391" y="652"/>
                  <a:pt x="387" y="651"/>
                </a:cubicBezTo>
                <a:cubicBezTo>
                  <a:pt x="386" y="650"/>
                  <a:pt x="384" y="649"/>
                  <a:pt x="382" y="647"/>
                </a:cubicBezTo>
                <a:cubicBezTo>
                  <a:pt x="380" y="646"/>
                  <a:pt x="378" y="645"/>
                  <a:pt x="376" y="644"/>
                </a:cubicBezTo>
                <a:cubicBezTo>
                  <a:pt x="373" y="642"/>
                  <a:pt x="370" y="640"/>
                  <a:pt x="367" y="638"/>
                </a:cubicBezTo>
                <a:cubicBezTo>
                  <a:pt x="365" y="636"/>
                  <a:pt x="363" y="635"/>
                  <a:pt x="361" y="634"/>
                </a:cubicBezTo>
                <a:cubicBezTo>
                  <a:pt x="359" y="632"/>
                  <a:pt x="357" y="631"/>
                  <a:pt x="356" y="630"/>
                </a:cubicBezTo>
                <a:cubicBezTo>
                  <a:pt x="353" y="628"/>
                  <a:pt x="349" y="625"/>
                  <a:pt x="346" y="623"/>
                </a:cubicBezTo>
                <a:cubicBezTo>
                  <a:pt x="345" y="622"/>
                  <a:pt x="343" y="621"/>
                  <a:pt x="342" y="619"/>
                </a:cubicBezTo>
                <a:cubicBezTo>
                  <a:pt x="340" y="618"/>
                  <a:pt x="338" y="616"/>
                  <a:pt x="336" y="614"/>
                </a:cubicBezTo>
                <a:cubicBezTo>
                  <a:pt x="334" y="613"/>
                  <a:pt x="333" y="612"/>
                  <a:pt x="332" y="611"/>
                </a:cubicBezTo>
                <a:cubicBezTo>
                  <a:pt x="328" y="608"/>
                  <a:pt x="325" y="605"/>
                  <a:pt x="322" y="602"/>
                </a:cubicBezTo>
                <a:cubicBezTo>
                  <a:pt x="321" y="601"/>
                  <a:pt x="320" y="600"/>
                  <a:pt x="318" y="599"/>
                </a:cubicBezTo>
                <a:cubicBezTo>
                  <a:pt x="315" y="596"/>
                  <a:pt x="312" y="593"/>
                  <a:pt x="309" y="589"/>
                </a:cubicBezTo>
                <a:cubicBezTo>
                  <a:pt x="308" y="588"/>
                  <a:pt x="307" y="587"/>
                  <a:pt x="306" y="586"/>
                </a:cubicBezTo>
                <a:cubicBezTo>
                  <a:pt x="304" y="584"/>
                  <a:pt x="302" y="582"/>
                  <a:pt x="300" y="580"/>
                </a:cubicBezTo>
                <a:cubicBezTo>
                  <a:pt x="299" y="579"/>
                  <a:pt x="298" y="578"/>
                  <a:pt x="298" y="577"/>
                </a:cubicBezTo>
                <a:cubicBezTo>
                  <a:pt x="294" y="574"/>
                  <a:pt x="291" y="570"/>
                  <a:pt x="288" y="566"/>
                </a:cubicBezTo>
                <a:cubicBezTo>
                  <a:pt x="287" y="565"/>
                  <a:pt x="286" y="564"/>
                  <a:pt x="286" y="563"/>
                </a:cubicBezTo>
                <a:cubicBezTo>
                  <a:pt x="280" y="556"/>
                  <a:pt x="274" y="548"/>
                  <a:pt x="269" y="541"/>
                </a:cubicBezTo>
                <a:cubicBezTo>
                  <a:pt x="269" y="540"/>
                  <a:pt x="268" y="539"/>
                  <a:pt x="268" y="539"/>
                </a:cubicBezTo>
                <a:cubicBezTo>
                  <a:pt x="265" y="534"/>
                  <a:pt x="262" y="529"/>
                  <a:pt x="259" y="524"/>
                </a:cubicBezTo>
                <a:cubicBezTo>
                  <a:pt x="259" y="524"/>
                  <a:pt x="258" y="523"/>
                  <a:pt x="258" y="522"/>
                </a:cubicBezTo>
                <a:cubicBezTo>
                  <a:pt x="253" y="514"/>
                  <a:pt x="249" y="506"/>
                  <a:pt x="244" y="497"/>
                </a:cubicBezTo>
                <a:cubicBezTo>
                  <a:pt x="244" y="497"/>
                  <a:pt x="244" y="496"/>
                  <a:pt x="244" y="496"/>
                </a:cubicBezTo>
                <a:cubicBezTo>
                  <a:pt x="241" y="490"/>
                  <a:pt x="239" y="484"/>
                  <a:pt x="236" y="479"/>
                </a:cubicBezTo>
                <a:cubicBezTo>
                  <a:pt x="236" y="478"/>
                  <a:pt x="236" y="478"/>
                  <a:pt x="236" y="478"/>
                </a:cubicBezTo>
                <a:cubicBezTo>
                  <a:pt x="232" y="469"/>
                  <a:pt x="229" y="459"/>
                  <a:pt x="226" y="450"/>
                </a:cubicBezTo>
                <a:cubicBezTo>
                  <a:pt x="226" y="449"/>
                  <a:pt x="226" y="449"/>
                  <a:pt x="225" y="448"/>
                </a:cubicBezTo>
                <a:cubicBezTo>
                  <a:pt x="223" y="442"/>
                  <a:pt x="222" y="436"/>
                  <a:pt x="220" y="429"/>
                </a:cubicBezTo>
                <a:cubicBezTo>
                  <a:pt x="214" y="406"/>
                  <a:pt x="211" y="381"/>
                  <a:pt x="210" y="356"/>
                </a:cubicBezTo>
                <a:cubicBezTo>
                  <a:pt x="206" y="226"/>
                  <a:pt x="272" y="111"/>
                  <a:pt x="375" y="47"/>
                </a:cubicBezTo>
                <a:cubicBezTo>
                  <a:pt x="376" y="85"/>
                  <a:pt x="376" y="85"/>
                  <a:pt x="376" y="85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44" name="PA_椭圆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377767" y="3299614"/>
            <a:ext cx="1432984" cy="143342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49" name="PA_矩形 17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248129" y="2180861"/>
            <a:ext cx="86148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</a:t>
            </a:r>
            <a:endParaRPr lang="zh-CN" altLang="en-US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0" name="PA_矩形 18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224459" y="2180861"/>
            <a:ext cx="86148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军事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1" name="PA_矩形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248129" y="5253203"/>
            <a:ext cx="86148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2" name="PA_矩形 2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128448" y="5253203"/>
            <a:ext cx="861483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3" name="PA_矩形 2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496267" y="3525011"/>
            <a:ext cx="11938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改革措施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PA_矩形 2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719403" y="1796819"/>
            <a:ext cx="5088467" cy="149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、政治方面</a:t>
            </a:r>
            <a:endParaRPr lang="en-US" altLang="zh-CN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改组行政机构，建立中央集权的行政体制</a:t>
            </a:r>
            <a:endParaRPr lang="en-US" altLang="zh-CN" sz="27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7" name="PA_矩形 2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21785" y="3285861"/>
            <a:ext cx="6142300" cy="149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、军事方面</a:t>
            </a:r>
            <a:endParaRPr lang="en-US" altLang="zh-CN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创建新式常备军，贵族必须要军队或行政机构为国家服务按功劳、才能提拔</a:t>
            </a:r>
            <a:endParaRPr lang="en-US" altLang="zh-CN" sz="27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9" name="PA_矩形 27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719403" y="4677139"/>
            <a:ext cx="5088467" cy="99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、经济方面</a:t>
            </a:r>
            <a:endParaRPr lang="en-US" altLang="zh-CN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鼓励兴办手工工场</a:t>
            </a:r>
            <a:endParaRPr lang="zh-CN" altLang="zh-CN" sz="27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61" name="PA_矩形 29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19403" y="5541235"/>
            <a:ext cx="5568619" cy="99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、社会文化方面</a:t>
            </a:r>
            <a:endParaRPr lang="en-US" altLang="zh-CN" sz="2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推行文化教育，提倡西方的生活方式</a:t>
            </a:r>
            <a:endParaRPr lang="en-US" altLang="zh-CN" sz="27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32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措施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直接连接符 32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9"/>
          <p:cNvGrpSpPr/>
          <p:nvPr/>
        </p:nvGrpSpPr>
        <p:grpSpPr bwMode="auto">
          <a:xfrm>
            <a:off x="623392" y="644691"/>
            <a:ext cx="3567116" cy="661720"/>
            <a:chOff x="0" y="242888"/>
            <a:chExt cx="2676035" cy="495971"/>
          </a:xfrm>
        </p:grpSpPr>
        <p:sp>
          <p:nvSpPr>
            <p:cNvPr id="21" name="矩形 2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" name="文本框 4"/>
            <p:cNvSpPr txBox="1"/>
            <p:nvPr/>
          </p:nvSpPr>
          <p:spPr>
            <a:xfrm>
              <a:off x="401743" y="242888"/>
              <a:ext cx="227429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彼得一世改革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4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4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4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5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5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5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5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5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7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7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7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7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 animBg="1" autoUpdateAnimBg="0"/>
      <p:bldP spid="18440" grpId="1" animBg="1" autoUpdateAnimBg="0"/>
      <p:bldP spid="18441" grpId="0" animBg="1"/>
      <p:bldP spid="18441" grpId="1" animBg="1"/>
      <p:bldP spid="18442" grpId="0" animBg="1"/>
      <p:bldP spid="18442" grpId="1" animBg="1"/>
      <p:bldP spid="18443" grpId="0" animBg="1"/>
      <p:bldP spid="18443" grpId="1" animBg="1"/>
      <p:bldP spid="18444" grpId="0" animBg="1"/>
      <p:bldP spid="18444" grpId="1" animBg="1"/>
      <p:bldP spid="18449" grpId="0"/>
      <p:bldP spid="18449" grpId="1"/>
      <p:bldP spid="18450" grpId="0"/>
      <p:bldP spid="18450" grpId="1"/>
      <p:bldP spid="18451" grpId="0"/>
      <p:bldP spid="18451" grpId="1"/>
      <p:bldP spid="18452" grpId="0"/>
      <p:bldP spid="18452" grpId="1"/>
      <p:bldP spid="18453" grpId="0"/>
      <p:bldP spid="18453" grpId="1"/>
      <p:bldP spid="18455" grpId="0"/>
      <p:bldP spid="18455" grpId="1"/>
      <p:bldP spid="18457" grpId="0" animBg="1" autoUpdateAnimBg="0"/>
      <p:bldP spid="18457" grpId="1" animBg="1" autoUpdateAnimBg="0"/>
      <p:bldP spid="18459" grpId="0"/>
      <p:bldP spid="18459" grpId="1"/>
      <p:bldP spid="18461" grpId="0"/>
      <p:bldP spid="18461" grpId="1"/>
      <p:bldP spid="31" grpId="0" animBg="1"/>
      <p:bldP spid="32" grpId="0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作用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6096000" y="2276872"/>
            <a:ext cx="5472608" cy="239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①通过改革，俄国的经济、军事实力大大增强，一跃成为欧洲军事强国，为对外扩张准备了条件。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03446" y="5541236"/>
            <a:ext cx="270843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彼得一世改革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45058" name="Picture 2" descr="https://n.sinaimg.cn/sinacn08/248/w672h376/20180717/d72f-hfkffak9756047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1371" y="2084851"/>
            <a:ext cx="5445716" cy="3552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 rot="21128692">
            <a:off x="6696997" y="4124707"/>
            <a:ext cx="4704523" cy="209287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1700—1721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年，打败瑞典，夺取波罗的海的出海口，营建新首都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圣彼得堡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5"/>
          <p:cNvGrpSpPr/>
          <p:nvPr/>
        </p:nvGrpSpPr>
        <p:grpSpPr bwMode="auto">
          <a:xfrm>
            <a:off x="623392" y="644691"/>
            <a:ext cx="3567116" cy="661720"/>
            <a:chOff x="0" y="242888"/>
            <a:chExt cx="2676035" cy="495971"/>
          </a:xfrm>
        </p:grpSpPr>
        <p:sp>
          <p:nvSpPr>
            <p:cNvPr id="17" name="矩形 1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4"/>
            <p:cNvSpPr txBox="1"/>
            <p:nvPr/>
          </p:nvSpPr>
          <p:spPr>
            <a:xfrm>
              <a:off x="401743" y="242888"/>
              <a:ext cx="227429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彼得一世改革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505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作用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6096000" y="2276873"/>
            <a:ext cx="5472608" cy="2369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②彼得一世改革以强兵和学习西方科学技术为目标，开启了俄国近代化的进行。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03446" y="5541236"/>
            <a:ext cx="270843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彼得一世改革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21128692">
            <a:off x="6384032" y="4684497"/>
            <a:ext cx="4704523" cy="1600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缺陷：但农奴制却进一步强化，成为俄国社会发展的障碍。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12" descr="xs03gif576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4566" y="5925278"/>
            <a:ext cx="768351" cy="5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5"/>
          <p:cNvGrpSpPr/>
          <p:nvPr/>
        </p:nvGrpSpPr>
        <p:grpSpPr bwMode="auto">
          <a:xfrm>
            <a:off x="623392" y="644691"/>
            <a:ext cx="3567116" cy="661720"/>
            <a:chOff x="0" y="242888"/>
            <a:chExt cx="2676035" cy="495971"/>
          </a:xfrm>
        </p:grpSpPr>
        <p:sp>
          <p:nvSpPr>
            <p:cNvPr id="17" name="矩形 1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4"/>
            <p:cNvSpPr txBox="1"/>
            <p:nvPr/>
          </p:nvSpPr>
          <p:spPr>
            <a:xfrm>
              <a:off x="401743" y="242888"/>
              <a:ext cx="227429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彼得一世改革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0898" name="Picture 2" descr="http://i3.sinaimg.cn/history/2014/1205/U11647P1488DT20141205102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371" y="1988840"/>
            <a:ext cx="5184576" cy="3393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8089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5519936" y="2276872"/>
            <a:ext cx="6240693" cy="1231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r>
              <a:rPr lang="zh-CN" altLang="en-US" sz="3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农奴没有人身自由</a:t>
            </a:r>
            <a:r>
              <a:rPr lang="en-US" altLang="zh-CN" sz="3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生产效率极低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91478" y="5925278"/>
            <a:ext cx="2298065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农奴的生活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12" name="Picture 3" descr="15世纪俄国农奴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1371" y="1700809"/>
            <a:ext cx="4223875" cy="3898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4" descr="俄国农奴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9883" y="3909053"/>
            <a:ext cx="2996757" cy="2020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3" descr="地主在毒打农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00257" y="3813043"/>
            <a:ext cx="3551767" cy="202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18" name="矩形 17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64200" y="1508125"/>
            <a:ext cx="6527800" cy="1441450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4300" b="1" dirty="0" smtClean="0">
                <a:solidFill>
                  <a:srgbClr val="9900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工厂主（资本家）的烦恼</a:t>
            </a:r>
            <a:endParaRPr lang="zh-CN" altLang="en-US" sz="4300" b="1" dirty="0" smtClean="0">
              <a:solidFill>
                <a:srgbClr val="9900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2447595" y="2564903"/>
            <a:ext cx="9313035" cy="3072343"/>
          </a:xfrm>
          <a:prstGeom prst="wedgeEllipseCallout">
            <a:avLst>
              <a:gd name="adj1" fmla="val -58468"/>
              <a:gd name="adj2" fmla="val 19764"/>
            </a:avLst>
          </a:prstGeom>
          <a:solidFill>
            <a:srgbClr val="333300"/>
          </a:solidFill>
          <a:ln w="76200" algn="ctr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lIns="121917" tIns="60958" rIns="121917" bIns="60958"/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最近有些烦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工厂里人手总是不够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产品销售也不如意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农奴太穷了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他们买不起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唉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都是那讨厌的农奴制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endParaRPr lang="en-US" altLang="zh-CN" sz="37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迷你简琥珀" pitchFamily="65" charset="-122"/>
              <a:ea typeface="迷你简琥珀" pitchFamily="65" charset="-122"/>
            </a:endParaRPr>
          </a:p>
        </p:txBody>
      </p:sp>
      <p:pic>
        <p:nvPicPr>
          <p:cNvPr id="10244" name="Picture 4" descr="013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34433" y="3213101"/>
            <a:ext cx="2116667" cy="306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2831638" y="5829267"/>
            <a:ext cx="7914981" cy="6924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农奴生活水平低下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市场难以扩大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9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12" name="矩形 1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32779" grpId="0"/>
      <p:bldP spid="8" grpId="0" animBg="1"/>
      <p:bldP spid="9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 bwMode="auto">
          <a:xfrm>
            <a:off x="0" y="0"/>
            <a:ext cx="12192000" cy="6858000"/>
            <a:chOff x="295" y="618"/>
            <a:chExt cx="5216" cy="3356"/>
          </a:xfrm>
        </p:grpSpPr>
        <p:sp>
          <p:nvSpPr>
            <p:cNvPr id="34821" name="Rectangle 5"/>
            <p:cNvSpPr>
              <a:spLocks noChangeArrowheads="1"/>
            </p:cNvSpPr>
            <p:nvPr/>
          </p:nvSpPr>
          <p:spPr bwMode="auto">
            <a:xfrm>
              <a:off x="295" y="618"/>
              <a:ext cx="5216" cy="33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graphicFrame>
          <p:nvGraphicFramePr>
            <p:cNvPr id="1026" name="Object 6"/>
            <p:cNvGraphicFramePr>
              <a:graphicFrameLocks noChangeAspect="1"/>
            </p:cNvGraphicFramePr>
            <p:nvPr/>
          </p:nvGraphicFramePr>
          <p:xfrm>
            <a:off x="1137" y="1215"/>
            <a:ext cx="3621" cy="24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7" name="图表" r:id="rId1" imgW="8140700" imgH="5435600" progId="MSGraph.Chart.8">
                    <p:embed followColorScheme="full"/>
                  </p:oleObj>
                </mc:Choice>
                <mc:Fallback>
                  <p:oleObj name="图表" r:id="rId1" imgW="8140700" imgH="5435600" progId="MSGraph.Chart.8">
                    <p:embed followColorScheme="full"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7" y="1215"/>
                          <a:ext cx="3621" cy="241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6" name="Text Box 7"/>
            <p:cNvSpPr txBox="1">
              <a:spLocks noChangeArrowheads="1"/>
            </p:cNvSpPr>
            <p:nvPr/>
          </p:nvSpPr>
          <p:spPr bwMode="auto">
            <a:xfrm>
              <a:off x="767" y="1779"/>
              <a:ext cx="370" cy="117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7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农奴暴动</a:t>
              </a:r>
              <a:endPara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7" name="Text Box 8"/>
            <p:cNvSpPr txBox="1">
              <a:spLocks noChangeArrowheads="1"/>
            </p:cNvSpPr>
            <p:nvPr/>
          </p:nvSpPr>
          <p:spPr bwMode="auto">
            <a:xfrm>
              <a:off x="1474" y="3063"/>
              <a:ext cx="454" cy="22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CC3300"/>
                  </a:solidFill>
                </a:rPr>
                <a:t>86</a:t>
              </a:r>
              <a:r>
                <a:rPr lang="zh-CN" altLang="en-US" sz="2400" dirty="0">
                  <a:solidFill>
                    <a:srgbClr val="CC3300"/>
                  </a:solidFill>
                </a:rPr>
                <a:t>次</a:t>
              </a:r>
              <a:endParaRPr lang="zh-CN" altLang="en-US" sz="2400" dirty="0">
                <a:solidFill>
                  <a:srgbClr val="CC3300"/>
                </a:solidFill>
              </a:endParaRPr>
            </a:p>
          </p:txBody>
        </p:sp>
        <p:sp>
          <p:nvSpPr>
            <p:cNvPr id="1038" name="Text Box 9"/>
            <p:cNvSpPr txBox="1">
              <a:spLocks noChangeArrowheads="1"/>
            </p:cNvSpPr>
            <p:nvPr/>
          </p:nvSpPr>
          <p:spPr bwMode="auto">
            <a:xfrm>
              <a:off x="2245" y="3063"/>
              <a:ext cx="454" cy="22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CC3300"/>
                  </a:solidFill>
                </a:rPr>
                <a:t>90</a:t>
              </a:r>
              <a:r>
                <a:rPr lang="zh-CN" altLang="en-US" sz="2400" dirty="0">
                  <a:solidFill>
                    <a:srgbClr val="CC3300"/>
                  </a:solidFill>
                </a:rPr>
                <a:t>次</a:t>
              </a:r>
              <a:endParaRPr lang="zh-CN" altLang="en-US" sz="2400" dirty="0">
                <a:solidFill>
                  <a:srgbClr val="CC3300"/>
                </a:solidFill>
              </a:endParaRPr>
            </a:p>
          </p:txBody>
        </p:sp>
        <p:sp>
          <p:nvSpPr>
            <p:cNvPr id="1039" name="Text Box 10"/>
            <p:cNvSpPr txBox="1">
              <a:spLocks noChangeArrowheads="1"/>
            </p:cNvSpPr>
            <p:nvPr/>
          </p:nvSpPr>
          <p:spPr bwMode="auto">
            <a:xfrm>
              <a:off x="2971" y="2931"/>
              <a:ext cx="544" cy="22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CC3300"/>
                  </a:solidFill>
                </a:rPr>
                <a:t>126</a:t>
              </a:r>
              <a:r>
                <a:rPr lang="zh-CN" altLang="en-US" sz="2400" dirty="0">
                  <a:solidFill>
                    <a:srgbClr val="CC3300"/>
                  </a:solidFill>
                </a:rPr>
                <a:t>次</a:t>
              </a:r>
              <a:endParaRPr lang="zh-CN" altLang="en-US" sz="2400" dirty="0">
                <a:solidFill>
                  <a:srgbClr val="CC3300"/>
                </a:solidFill>
              </a:endParaRPr>
            </a:p>
          </p:txBody>
        </p:sp>
        <p:sp>
          <p:nvSpPr>
            <p:cNvPr id="1040" name="Text Box 11"/>
            <p:cNvSpPr txBox="1">
              <a:spLocks noChangeArrowheads="1"/>
            </p:cNvSpPr>
            <p:nvPr/>
          </p:nvSpPr>
          <p:spPr bwMode="auto">
            <a:xfrm>
              <a:off x="4135" y="1450"/>
              <a:ext cx="590" cy="22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CC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1176</a:t>
              </a:r>
              <a:r>
                <a:rPr lang="zh-CN" altLang="en-US" sz="2400" b="1" dirty="0">
                  <a:solidFill>
                    <a:srgbClr val="CC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次</a:t>
              </a:r>
              <a:endParaRPr lang="zh-CN" altLang="en-US" sz="2400" b="1" dirty="0">
                <a:solidFill>
                  <a:srgbClr val="CC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1" name="Text Box 12"/>
            <p:cNvSpPr txBox="1">
              <a:spLocks noChangeArrowheads="1"/>
            </p:cNvSpPr>
            <p:nvPr/>
          </p:nvSpPr>
          <p:spPr bwMode="auto">
            <a:xfrm>
              <a:off x="890" y="1356"/>
              <a:ext cx="454" cy="22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次数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2" name="Text Box 13"/>
            <p:cNvSpPr txBox="1">
              <a:spLocks noChangeArrowheads="1"/>
            </p:cNvSpPr>
            <p:nvPr/>
          </p:nvSpPr>
          <p:spPr bwMode="auto">
            <a:xfrm>
              <a:off x="4513" y="3430"/>
              <a:ext cx="454" cy="22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dirty="0"/>
                <a:t>年代</a:t>
              </a:r>
              <a:endParaRPr lang="zh-CN" altLang="en-US" sz="2400" dirty="0"/>
            </a:p>
          </p:txBody>
        </p:sp>
      </p:grpSp>
      <p:sp>
        <p:nvSpPr>
          <p:cNvPr id="34836" name="Rectangle 20"/>
          <p:cNvSpPr>
            <a:spLocks noChangeArrowheads="1"/>
          </p:cNvSpPr>
          <p:nvPr/>
        </p:nvSpPr>
        <p:spPr bwMode="auto">
          <a:xfrm>
            <a:off x="2063553" y="5925277"/>
            <a:ext cx="7914981" cy="6924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农奴时常发动起义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社会动荡不安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2"/>
          <p:cNvSpPr>
            <a:spLocks noChangeArrowheads="1"/>
          </p:cNvSpPr>
          <p:nvPr/>
        </p:nvSpPr>
        <p:spPr bwMode="auto">
          <a:xfrm>
            <a:off x="5519937" y="836712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7152118" y="1316765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3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20" name="矩形 19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6" grpId="0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75924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34434" y="1958678"/>
            <a:ext cx="4993481" cy="2837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7" name="Picture 3" descr="70ef18ebf130b4eed439c9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2171" y="1700809"/>
            <a:ext cx="3862867" cy="37210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239350" y="5637246"/>
            <a:ext cx="11713633" cy="6159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kumimoji="1" lang="zh-CN" altLang="en-US" sz="32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对外</a:t>
            </a:r>
            <a:r>
              <a:rPr kumimoji="1" lang="en-US" altLang="zh-CN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kumimoji="1"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克里米亚</a:t>
            </a:r>
            <a:r>
              <a:rPr kumimoji="1" lang="zh-CN" altLang="en-US" sz="32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战争中惨败，充分暴露了农奴制俄国的腐朽性</a:t>
            </a:r>
            <a:endParaRPr kumimoji="1" lang="zh-CN" altLang="en-US" sz="32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807" name="Picture 15" descr="f6428f8f43663fe9513d92b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1958" y="3044958"/>
            <a:ext cx="1384300" cy="1297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1295468" y="5061182"/>
            <a:ext cx="270843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克里米亚战争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2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3" name="文本框 12"/>
          <p:cNvSpPr>
            <a:spLocks noChangeArrowheads="1"/>
          </p:cNvSpPr>
          <p:nvPr/>
        </p:nvSpPr>
        <p:spPr bwMode="auto">
          <a:xfrm>
            <a:off x="5423926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26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/>
      <p:bldP spid="10" grpId="0"/>
      <p:bldP spid="12" grpId="0" animBg="1"/>
      <p:bldP spid="13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903979" y="2564904"/>
            <a:ext cx="310507" cy="3602437"/>
            <a:chOff x="6017571" y="1819122"/>
            <a:chExt cx="225941" cy="425326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1" name="Rectangle 2"/>
            <p:cNvSpPr/>
            <p:nvPr/>
          </p:nvSpPr>
          <p:spPr>
            <a:xfrm>
              <a:off x="6061444" y="1913637"/>
              <a:ext cx="138196" cy="4158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369060">
                <a:defRPr/>
              </a:pPr>
              <a:endParaRPr lang="en-US" sz="2700" kern="0" dirty="0">
                <a:solidFill>
                  <a:prstClr val="white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endParaRPr>
            </a:p>
          </p:txBody>
        </p:sp>
        <p:sp>
          <p:nvSpPr>
            <p:cNvPr id="12" name="Rectangle 3"/>
            <p:cNvSpPr/>
            <p:nvPr/>
          </p:nvSpPr>
          <p:spPr>
            <a:xfrm>
              <a:off x="6017571" y="1819122"/>
              <a:ext cx="225941" cy="9451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方正粗谭黑简体" panose="02000000000000000000" pitchFamily="2" charset="-122"/>
                <a:ea typeface="方正粗谭黑简体" panose="02000000000000000000" pitchFamily="2" charset="-122"/>
              </a:endParaRPr>
            </a:p>
          </p:txBody>
        </p:sp>
      </p:grpSp>
      <p:sp>
        <p:nvSpPr>
          <p:cNvPr id="14" name="Notched Right Arrow 5"/>
          <p:cNvSpPr/>
          <p:nvPr/>
        </p:nvSpPr>
        <p:spPr>
          <a:xfrm flipH="1">
            <a:off x="4599929" y="3162055"/>
            <a:ext cx="2864979" cy="748772"/>
          </a:xfrm>
          <a:prstGeom prst="notchedRightArrow">
            <a:avLst>
              <a:gd name="adj1" fmla="val 100000"/>
              <a:gd name="adj2" fmla="val 32381"/>
            </a:avLst>
          </a:prstGeom>
          <a:solidFill>
            <a:srgbClr val="019DD5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lIns="91279" tIns="45640" rIns="91279" bIns="45640" rtlCol="0" anchor="ctr"/>
          <a:lstStyle/>
          <a:p>
            <a:pPr algn="ctr"/>
            <a:r>
              <a:rPr lang="zh-CN" altLang="en-US" sz="3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经济上</a:t>
            </a:r>
            <a:endParaRPr lang="zh-CN" altLang="en-US" sz="3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15" name="Notched Right Arrow 6"/>
          <p:cNvSpPr/>
          <p:nvPr/>
        </p:nvSpPr>
        <p:spPr>
          <a:xfrm rot="21318851">
            <a:off x="4802593" y="4064746"/>
            <a:ext cx="2712856" cy="748772"/>
          </a:xfrm>
          <a:prstGeom prst="notchedRightArrow">
            <a:avLst>
              <a:gd name="adj1" fmla="val 100000"/>
              <a:gd name="adj2" fmla="val 32381"/>
            </a:avLst>
          </a:prstGeom>
          <a:solidFill>
            <a:srgbClr val="019DD5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lIns="91279" tIns="45640" rIns="91279" bIns="45640" rtlCol="0" anchor="ctr"/>
          <a:lstStyle/>
          <a:p>
            <a:pPr algn="ctr"/>
            <a:r>
              <a:rPr lang="zh-CN" altLang="en-US" sz="3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政治上</a:t>
            </a:r>
            <a:endParaRPr lang="zh-CN" altLang="en-US" sz="3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16" name="Notched Right Arrow 7"/>
          <p:cNvSpPr/>
          <p:nvPr/>
        </p:nvSpPr>
        <p:spPr>
          <a:xfrm flipH="1">
            <a:off x="4545536" y="4971323"/>
            <a:ext cx="3278656" cy="748772"/>
          </a:xfrm>
          <a:prstGeom prst="notchedRightArrow">
            <a:avLst>
              <a:gd name="adj1" fmla="val 100000"/>
              <a:gd name="adj2" fmla="val 32381"/>
            </a:avLst>
          </a:prstGeom>
          <a:solidFill>
            <a:srgbClr val="019DD5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lIns="91279" tIns="45640" rIns="91279" bIns="45640" rtlCol="0" anchor="ctr"/>
          <a:lstStyle/>
          <a:p>
            <a:pPr algn="ctr"/>
            <a:r>
              <a:rPr lang="zh-CN" altLang="en-US" sz="3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rPr>
              <a:t>对外军事上</a:t>
            </a:r>
            <a:endParaRPr lang="zh-CN" altLang="en-US" sz="3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sp>
        <p:nvSpPr>
          <p:cNvPr id="18" name="TextBox 9"/>
          <p:cNvSpPr txBox="1"/>
          <p:nvPr/>
        </p:nvSpPr>
        <p:spPr>
          <a:xfrm>
            <a:off x="7920203" y="3332989"/>
            <a:ext cx="3753381" cy="20682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阶级矛盾进一步激化，农奴暴动频繁</a:t>
            </a:r>
            <a:endParaRPr lang="en-US" altLang="zh-CN" sz="37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0"/>
          <p:cNvSpPr txBox="1"/>
          <p:nvPr/>
        </p:nvSpPr>
        <p:spPr>
          <a:xfrm>
            <a:off x="527381" y="2660915"/>
            <a:ext cx="3938755" cy="11818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kumimoji="1"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农奴制严重阻碍俄国资本主义经济的发展</a:t>
            </a:r>
            <a:endParaRPr lang="en-US" altLang="zh-CN" sz="3200" dirty="0">
              <a:solidFill>
                <a:srgbClr val="C00000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527381" y="4293097"/>
            <a:ext cx="4032448" cy="1969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与英法在争夺巴儿干半岛的克里米亚战争中惨败，充分暴露了农奴制俄国的腐朽性</a:t>
            </a:r>
            <a:endParaRPr lang="en-US" altLang="zh-CN" sz="3200" dirty="0">
              <a:solidFill>
                <a:srgbClr val="C00000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3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22" name="矩形 2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AutoShape 2"/>
          <p:cNvSpPr>
            <a:spLocks noChangeArrowheads="1"/>
          </p:cNvSpPr>
          <p:nvPr/>
        </p:nvSpPr>
        <p:spPr bwMode="auto">
          <a:xfrm>
            <a:off x="3695734" y="1220755"/>
            <a:ext cx="6764469" cy="798579"/>
          </a:xfrm>
          <a:prstGeom prst="cube">
            <a:avLst>
              <a:gd name="adj" fmla="val 25000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lIns="121917" tIns="60958" rIns="121917" bIns="60958" anchor="ctr"/>
          <a:lstStyle/>
          <a:p>
            <a:pPr algn="ctr">
              <a:defRPr/>
            </a:pPr>
            <a:r>
              <a:rPr kumimoji="1"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农奴制危机主要表现在那些方面？ </a:t>
            </a:r>
            <a:endParaRPr kumimoji="1"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Picture 12" descr="xs03gif576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84566" y="5733256"/>
            <a:ext cx="768351" cy="5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/>
      <p:bldP spid="19" grpId="0"/>
      <p:bldP spid="20" grpId="0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7" descr="img20080312083603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3934" y="1627718"/>
            <a:ext cx="4586817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2"/>
          <p:cNvSpPr>
            <a:spLocks noChangeArrowheads="1" noChangeShapeType="1" noTextEdit="1"/>
          </p:cNvSpPr>
          <p:nvPr/>
        </p:nvSpPr>
        <p:spPr bwMode="auto">
          <a:xfrm>
            <a:off x="1007435" y="5829267"/>
            <a:ext cx="3553883" cy="647700"/>
          </a:xfrm>
          <a:prstGeom prst="rect">
            <a:avLst/>
          </a:prstGeom>
        </p:spPr>
        <p:txBody>
          <a:bodyPr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dirty="0">
                <a:ln w="19050">
                  <a:solidFill>
                    <a:srgbClr val="808000"/>
                  </a:solidFill>
                  <a:round/>
                </a:ln>
                <a:solidFill>
                  <a:srgbClr val="FFFFFF"/>
                </a:solidFill>
                <a:latin typeface="隶书"/>
                <a:ea typeface="隶书"/>
              </a:rPr>
              <a:t>亚历山大二世</a:t>
            </a:r>
            <a:endParaRPr lang="zh-CN" altLang="en-US" sz="4800" kern="10" dirty="0">
              <a:ln w="19050">
                <a:solidFill>
                  <a:srgbClr val="808000"/>
                </a:solidFill>
                <a:round/>
              </a:ln>
              <a:solidFill>
                <a:srgbClr val="FFFFFF"/>
              </a:solidFill>
              <a:latin typeface="隶书"/>
              <a:ea typeface="隶书"/>
            </a:endParaRPr>
          </a:p>
        </p:txBody>
      </p:sp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5327650" y="3357033"/>
            <a:ext cx="5281083" cy="40010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endParaRPr lang="zh-CN" altLang="zh-CN" b="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5520268" y="3572933"/>
            <a:ext cx="5856817" cy="40010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endParaRPr lang="zh-CN" altLang="zh-CN" b="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9228" name="Picture 12" descr="xs03gif57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79718" y="5662084"/>
            <a:ext cx="768349" cy="5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0"/>
          <p:cNvGrpSpPr/>
          <p:nvPr/>
        </p:nvGrpSpPr>
        <p:grpSpPr bwMode="auto">
          <a:xfrm rot="-490237">
            <a:off x="3586319" y="1485398"/>
            <a:ext cx="8737600" cy="4275139"/>
            <a:chOff x="1485" y="1084"/>
            <a:chExt cx="4128" cy="2693"/>
          </a:xfrm>
        </p:grpSpPr>
        <p:pic>
          <p:nvPicPr>
            <p:cNvPr id="13327" name="Picture 21" descr="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0278708">
              <a:off x="1485" y="1084"/>
              <a:ext cx="4128" cy="2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8" name="Text Box 22"/>
            <p:cNvSpPr txBox="1">
              <a:spLocks noChangeArrowheads="1"/>
            </p:cNvSpPr>
            <p:nvPr/>
          </p:nvSpPr>
          <p:spPr bwMode="auto">
            <a:xfrm>
              <a:off x="2063" y="1980"/>
              <a:ext cx="3266" cy="1755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</a:pPr>
              <a:r>
                <a:rPr lang="en-US" altLang="zh-CN" sz="37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“</a:t>
              </a:r>
              <a:r>
                <a:rPr lang="zh-CN" altLang="en-US" sz="37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请诸位相信，凡能够维护地主利益的措施，都一一地做到了。”沙皇的这段话是什么意思？说明了什么？</a:t>
              </a:r>
              <a:endPara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457200" indent="-457200">
                <a:spcBef>
                  <a:spcPct val="50000"/>
                </a:spcBef>
              </a:pPr>
              <a:endParaRPr lang="en-US" altLang="zh-CN" dirty="0">
                <a:solidFill>
                  <a:schemeClr val="tx2"/>
                </a:solidFill>
                <a:latin typeface="迷你简太极" pitchFamily="2" charset="-122"/>
                <a:ea typeface="迷你简太极" pitchFamily="2" charset="-122"/>
              </a:endParaRPr>
            </a:p>
          </p:txBody>
        </p:sp>
      </p:grpSp>
      <p:grpSp>
        <p:nvGrpSpPr>
          <p:cNvPr id="3" name="Group 23"/>
          <p:cNvGrpSpPr/>
          <p:nvPr/>
        </p:nvGrpSpPr>
        <p:grpSpPr bwMode="auto">
          <a:xfrm rot="-490237">
            <a:off x="3477083" y="1531785"/>
            <a:ext cx="8737600" cy="4302658"/>
            <a:chOff x="1485" y="1084"/>
            <a:chExt cx="4128" cy="2710"/>
          </a:xfrm>
        </p:grpSpPr>
        <p:pic>
          <p:nvPicPr>
            <p:cNvPr id="13325" name="Picture 24" descr="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0278708">
              <a:off x="1485" y="1084"/>
              <a:ext cx="4128" cy="2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6" name="Text Box 25"/>
            <p:cNvSpPr txBox="1">
              <a:spLocks noChangeArrowheads="1"/>
            </p:cNvSpPr>
            <p:nvPr/>
          </p:nvSpPr>
          <p:spPr bwMode="auto">
            <a:xfrm>
              <a:off x="2084" y="1860"/>
              <a:ext cx="3266" cy="1934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</a:pPr>
              <a:r>
                <a:rPr lang="en-US" altLang="zh-CN" sz="43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“</a:t>
              </a:r>
              <a:r>
                <a:rPr lang="zh-CN" altLang="en-US" sz="43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与其等待农奴自下而上来解放自己，倒不如从上面来废除农奴制度”</a:t>
              </a:r>
              <a:endParaRPr lang="zh-CN" altLang="en-US" sz="43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457200" indent="-457200">
                <a:spcBef>
                  <a:spcPct val="50000"/>
                </a:spcBef>
              </a:pPr>
              <a:endParaRPr lang="en-US" altLang="zh-CN" sz="43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7" name="文本框 12"/>
          <p:cNvSpPr>
            <a:spLocks noChangeArrowheads="1"/>
          </p:cNvSpPr>
          <p:nvPr/>
        </p:nvSpPr>
        <p:spPr bwMode="auto">
          <a:xfrm>
            <a:off x="5423926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目的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4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20" name="矩形 19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3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3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6" grpId="0" animBg="1"/>
      <p:bldP spid="17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102"/>
          <p:cNvGrpSpPr>
            <a:grpSpLocks noChangeAspect="1"/>
          </p:cNvGrpSpPr>
          <p:nvPr/>
        </p:nvGrpSpPr>
        <p:grpSpPr>
          <a:xfrm>
            <a:off x="719403" y="1892829"/>
            <a:ext cx="3264363" cy="4378875"/>
            <a:chOff x="0" y="0"/>
            <a:chExt cx="2640" cy="3360"/>
          </a:xfrm>
        </p:grpSpPr>
        <p:pic>
          <p:nvPicPr>
            <p:cNvPr id="14" name="图片 13" descr="亚历山大二世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328" y="336"/>
              <a:ext cx="1970" cy="259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" name="图片 14" descr="画框0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2640" cy="336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741363"/>
            <a:ext cx="7008812" cy="9318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亚历山大二世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71797" y="1892829"/>
            <a:ext cx="7680853" cy="43550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亚历山大二世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尼古拉耶维奇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俄语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en-US" altLang="zh-CN" sz="27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Александр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II </a:t>
            </a:r>
            <a:r>
              <a:rPr lang="en-US" altLang="zh-CN" sz="27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Николаевич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1818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29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-1881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，史称亚历山大二世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英语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:Alexander II)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，是俄罗斯帝国皇帝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(1855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-1881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日在位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7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他是俄罗斯近代化的先驱。他在任期间，对俄罗斯的社会发展做出了历史性的贡献。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年下诏废除了农奴制，为俄罗斯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世纪后半期的中兴奠定了基础。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07436" y="5829268"/>
            <a:ext cx="270843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亚历山大二世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9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4" name="PA_椭圆 1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807968" y="2948948"/>
            <a:ext cx="1432984" cy="143342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53" name="PA_矩形 2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979" y="3140968"/>
            <a:ext cx="11938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改革内容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PA_矩形 2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19403" y="1796819"/>
            <a:ext cx="5088467" cy="99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农奴获得人身自由，可以改变身份，自由转换职业</a:t>
            </a:r>
            <a:endParaRPr lang="en-US" altLang="zh-CN" sz="27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7" name="PA_矩形 2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19403" y="2948947"/>
            <a:ext cx="5088467" cy="99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7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农奴在获得“解放”时可以得到一块份地，但必须出钱赎买</a:t>
            </a:r>
            <a:endParaRPr lang="en-US" altLang="zh-CN" sz="27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9" name="PA_矩形 27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 rot="937365">
            <a:off x="994155" y="4494933"/>
            <a:ext cx="3970195" cy="1488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缺陷：农民为此付出了沉重的代价（对农民的又一次掠夺）</a:t>
            </a:r>
            <a:endParaRPr lang="zh-CN" altLang="zh-CN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32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内容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直接连接符 32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20" name="Picture 2" descr="http://p0.so.qhimgs1.com/bdr/200_200_/t0160e1b2f40b4a627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36160" y="2564904"/>
            <a:ext cx="4174373" cy="24002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矩形 20"/>
          <p:cNvSpPr/>
          <p:nvPr/>
        </p:nvSpPr>
        <p:spPr>
          <a:xfrm>
            <a:off x="6672065" y="5253204"/>
            <a:ext cx="5170647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农奴聆听废除农奴制的法令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animBg="1"/>
      <p:bldP spid="18453" grpId="0"/>
      <p:bldP spid="18455" grpId="0"/>
      <p:bldP spid="18457" grpId="0"/>
      <p:bldP spid="18459" grpId="0" animBg="1"/>
      <p:bldP spid="31" grpId="0" animBg="1"/>
      <p:bldP spid="32" grpId="0"/>
      <p:bldP spid="33" grpId="0" animBg="1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评价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4" name="Picture 12" descr="xs03gif576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403" y="5829267"/>
            <a:ext cx="768351" cy="57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2" name="Picture 2" descr="https://txt6-2.book118.com/2017/0801/book23027/230268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339" y="1700808"/>
            <a:ext cx="4864541" cy="364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9"/>
          <p:cNvSpPr>
            <a:spLocks noChangeArrowheads="1"/>
          </p:cNvSpPr>
          <p:nvPr/>
        </p:nvSpPr>
        <p:spPr bwMode="auto">
          <a:xfrm>
            <a:off x="5039883" y="1796819"/>
            <a:ext cx="6960096" cy="45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积极：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是俄国近代历史上的重大转折点；改革废除了农奴制，促使社会的各个方面出现了新的气象，推动俄国走上了资本主义的发展道路。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消极：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农奴制的残余仍存在，影响着俄国经济与社会的发展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3092628" cy="661720"/>
            <a:chOff x="0" y="242888"/>
            <a:chExt cx="2320076" cy="495971"/>
          </a:xfrm>
        </p:grpSpPr>
        <p:sp>
          <p:nvSpPr>
            <p:cNvPr id="17" name="矩形 1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4"/>
            <p:cNvSpPr txBox="1"/>
            <p:nvPr/>
          </p:nvSpPr>
          <p:spPr>
            <a:xfrm>
              <a:off x="401743" y="242888"/>
              <a:ext cx="191833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农奴制改革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9"/>
          <p:cNvSpPr>
            <a:spLocks noChangeArrowheads="1"/>
          </p:cNvSpPr>
          <p:nvPr/>
        </p:nvSpPr>
        <p:spPr bwMode="auto">
          <a:xfrm rot="20457259">
            <a:off x="4858168" y="3990924"/>
            <a:ext cx="5472608" cy="15696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438" tIns="45719" rIns="91438" bIns="45719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性质：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年农奴制改革是一场自上而下的资产阶级性质的改革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680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5" grpId="0" animBg="1"/>
      <p:bldP spid="16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0"/>
          <p:cNvSpPr>
            <a:spLocks noChangeShapeType="1"/>
          </p:cNvSpPr>
          <p:nvPr/>
        </p:nvSpPr>
        <p:spPr bwMode="auto">
          <a:xfrm flipV="1">
            <a:off x="3407702" y="1124744"/>
            <a:ext cx="4487199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4" name="文本框 12"/>
          <p:cNvSpPr>
            <a:spLocks noChangeArrowheads="1"/>
          </p:cNvSpPr>
          <p:nvPr/>
        </p:nvSpPr>
        <p:spPr bwMode="auto">
          <a:xfrm>
            <a:off x="527381" y="1508787"/>
            <a:ext cx="9217024" cy="1458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在俄国的发展中，彼得一世改革和农奴制改革至关重要，那么这两次改革有何异同呢？</a:t>
            </a:r>
            <a:endParaRPr kumimoji="1"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0215487" y="836712"/>
            <a:ext cx="1598837" cy="1440160"/>
          </a:xfrm>
          <a:prstGeom prst="rect">
            <a:avLst/>
          </a:prstGeom>
        </p:spPr>
      </p:pic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549275"/>
            <a:ext cx="2833688" cy="83978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>
              <a:buNone/>
            </a:pPr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  <a:endParaRPr lang="en-US" altLang="zh-CN" sz="4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1371" y="2852936"/>
            <a:ext cx="11329259" cy="357020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相同点：</a:t>
            </a:r>
            <a:endParaRPr lang="en-US" altLang="zh-CN" sz="32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①起因：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都受到了西欧国家的影响；</a:t>
            </a:r>
            <a:endParaRPr lang="en-US" altLang="zh-CN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②目的：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都是为了巩固沙皇的专制统治，实现了富国强兵；</a:t>
            </a:r>
            <a:endParaRPr lang="en-US" altLang="zh-CN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都有利于俄国社会的进步和生产力的发展</a:t>
            </a:r>
            <a:endParaRPr lang="en-US" altLang="zh-CN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不同点：</a:t>
            </a:r>
            <a:endParaRPr lang="en-US" altLang="zh-CN" sz="32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彼得一世改革实际上是强化了俄国的农奴制度；而</a:t>
            </a:r>
            <a:r>
              <a:rPr lang="en-US" altLang="zh-CN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年农奴制改革则是在迫不得已的情况下废除了农奴制。</a:t>
            </a:r>
            <a:endParaRPr kumimoji="1" lang="zh-CN" altLang="en-US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经典隶书简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9" grpId="0" animBg="1" build="p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>
            <p:custDataLst>
              <p:tags r:id="rId1"/>
            </p:custDataLst>
          </p:nvPr>
        </p:nvCxnSpPr>
        <p:spPr>
          <a:xfrm>
            <a:off x="0" y="1102609"/>
            <a:ext cx="5143493" cy="211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3"/>
          <p:cNvSpPr txBox="1"/>
          <p:nvPr>
            <p:custDataLst>
              <p:tags r:id="rId2"/>
            </p:custDataLst>
          </p:nvPr>
        </p:nvSpPr>
        <p:spPr>
          <a:xfrm>
            <a:off x="239349" y="602796"/>
            <a:ext cx="3761136" cy="499837"/>
          </a:xfrm>
          <a:prstGeom prst="rect">
            <a:avLst/>
          </a:prstGeom>
          <a:noFill/>
        </p:spPr>
        <p:txBody>
          <a:bodyPr lIns="91438" tIns="45719" rIns="91438" bIns="45719" anchor="ctr">
            <a:normAutofit fontScale="77500" lnSpcReduction="20000"/>
          </a:bodyPr>
          <a:lstStyle/>
          <a:p>
            <a:pPr algn="r">
              <a:defRPr/>
            </a:pPr>
            <a:r>
              <a:rPr lang="zh-CN" altLang="en-US" sz="4000" b="1" spc="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课堂小结：</a:t>
            </a:r>
            <a:endParaRPr lang="zh-CN" altLang="en-US" sz="4000" b="1" spc="4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599723" y="3525011"/>
            <a:ext cx="2880320" cy="768085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俄国的改革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761963" y="2285992"/>
            <a:ext cx="4085899" cy="1239019"/>
          </a:xfrm>
          <a:custGeom>
            <a:avLst/>
            <a:gdLst>
              <a:gd name="connsiteX0" fmla="*/ 2873828 w 2873828"/>
              <a:gd name="connsiteY0" fmla="*/ 752670 h 752670"/>
              <a:gd name="connsiteX1" fmla="*/ 1604865 w 2873828"/>
              <a:gd name="connsiteY1" fmla="*/ 43543 h 752670"/>
              <a:gd name="connsiteX2" fmla="*/ 0 w 2873828"/>
              <a:gd name="connsiteY2" fmla="*/ 491413 h 752670"/>
              <a:gd name="connsiteX3" fmla="*/ 0 w 2873828"/>
              <a:gd name="connsiteY3" fmla="*/ 491413 h 752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3828" h="752670">
                <a:moveTo>
                  <a:pt x="2873828" y="752670"/>
                </a:moveTo>
                <a:cubicBezTo>
                  <a:pt x="2478832" y="419878"/>
                  <a:pt x="2083836" y="87086"/>
                  <a:pt x="1604865" y="43543"/>
                </a:cubicBezTo>
                <a:cubicBezTo>
                  <a:pt x="1125894" y="0"/>
                  <a:pt x="0" y="491413"/>
                  <a:pt x="0" y="491413"/>
                </a:cubicBezTo>
                <a:lnTo>
                  <a:pt x="0" y="491413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761963" y="1619238"/>
            <a:ext cx="2177143" cy="709127"/>
          </a:xfrm>
          <a:custGeom>
            <a:avLst/>
            <a:gdLst>
              <a:gd name="connsiteX0" fmla="*/ 1632857 w 1632857"/>
              <a:gd name="connsiteY0" fmla="*/ 531845 h 531845"/>
              <a:gd name="connsiteX1" fmla="*/ 942392 w 1632857"/>
              <a:gd name="connsiteY1" fmla="*/ 298580 h 531845"/>
              <a:gd name="connsiteX2" fmla="*/ 0 w 1632857"/>
              <a:gd name="connsiteY2" fmla="*/ 0 h 531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32857" h="531845">
                <a:moveTo>
                  <a:pt x="1632857" y="531845"/>
                </a:moveTo>
                <a:lnTo>
                  <a:pt x="942392" y="298580"/>
                </a:lnTo>
                <a:lnTo>
                  <a:pt x="0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1462" y="2381243"/>
            <a:ext cx="2537925" cy="2177144"/>
          </a:xfrm>
          <a:custGeom>
            <a:avLst/>
            <a:gdLst>
              <a:gd name="connsiteX0" fmla="*/ 1903444 w 1903444"/>
              <a:gd name="connsiteY0" fmla="*/ 0 h 1632858"/>
              <a:gd name="connsiteX1" fmla="*/ 1352938 w 1903444"/>
              <a:gd name="connsiteY1" fmla="*/ 345233 h 1632858"/>
              <a:gd name="connsiteX2" fmla="*/ 0 w 1903444"/>
              <a:gd name="connsiteY2" fmla="*/ 1632858 h 1632858"/>
              <a:gd name="connsiteX3" fmla="*/ 0 w 1903444"/>
              <a:gd name="connsiteY3" fmla="*/ 1632858 h 1632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4" h="1632858">
                <a:moveTo>
                  <a:pt x="1903444" y="0"/>
                </a:moveTo>
                <a:cubicBezTo>
                  <a:pt x="1786811" y="36545"/>
                  <a:pt x="1670179" y="73090"/>
                  <a:pt x="1352938" y="345233"/>
                </a:cubicBezTo>
                <a:cubicBezTo>
                  <a:pt x="1035697" y="617376"/>
                  <a:pt x="0" y="1632858"/>
                  <a:pt x="0" y="1632858"/>
                </a:cubicBezTo>
                <a:lnTo>
                  <a:pt x="0" y="1632858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 rot="2240677">
            <a:off x="2894705" y="2419516"/>
            <a:ext cx="2942439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彼得一世改革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1020014">
            <a:off x="444834" y="1544841"/>
            <a:ext cx="2953409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工商业发展缓慢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 rot="20572696">
            <a:off x="214024" y="2178388"/>
            <a:ext cx="2587120" cy="54955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为摆脱落后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 rot="19030138">
            <a:off x="-288647" y="3127425"/>
            <a:ext cx="3525275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改革措施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8096264" y="3905253"/>
            <a:ext cx="3905277" cy="2667019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6477003" y="1508788"/>
            <a:ext cx="5283627" cy="2536153"/>
          </a:xfrm>
          <a:custGeom>
            <a:avLst/>
            <a:gdLst>
              <a:gd name="connsiteX0" fmla="*/ 0 w 3091543"/>
              <a:gd name="connsiteY0" fmla="*/ 1676401 h 1676401"/>
              <a:gd name="connsiteX1" fmla="*/ 1399592 w 3091543"/>
              <a:gd name="connsiteY1" fmla="*/ 1387152 h 1676401"/>
              <a:gd name="connsiteX2" fmla="*/ 2836506 w 3091543"/>
              <a:gd name="connsiteY2" fmla="*/ 211494 h 1676401"/>
              <a:gd name="connsiteX3" fmla="*/ 2929812 w 3091543"/>
              <a:gd name="connsiteY3" fmla="*/ 118188 h 167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1543" h="1676401">
                <a:moveTo>
                  <a:pt x="0" y="1676401"/>
                </a:moveTo>
                <a:cubicBezTo>
                  <a:pt x="463420" y="1653852"/>
                  <a:pt x="926841" y="1631303"/>
                  <a:pt x="1399592" y="1387152"/>
                </a:cubicBezTo>
                <a:cubicBezTo>
                  <a:pt x="1872343" y="1143001"/>
                  <a:pt x="2581469" y="422988"/>
                  <a:pt x="2836506" y="211494"/>
                </a:cubicBezTo>
                <a:cubicBezTo>
                  <a:pt x="3091543" y="0"/>
                  <a:pt x="3010677" y="59094"/>
                  <a:pt x="2929812" y="118188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V="1">
            <a:off x="8191515" y="3333749"/>
            <a:ext cx="4000485" cy="571504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 rot="20973167">
            <a:off x="6509550" y="3231538"/>
            <a:ext cx="3173140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农奴制改革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 rot="19489661">
            <a:off x="8241278" y="1991504"/>
            <a:ext cx="4178521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农奴制阻碍资本主义发展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 rot="21025736">
            <a:off x="9001611" y="3123627"/>
            <a:ext cx="3185120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年、亚历山大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 rot="2129214">
            <a:off x="8046485" y="4745612"/>
            <a:ext cx="4719353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有利于资本主义的发展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213557" y="2438401"/>
            <a:ext cx="1834444" cy="3172177"/>
          </a:xfrm>
          <a:custGeom>
            <a:avLst/>
            <a:gdLst>
              <a:gd name="connsiteX0" fmla="*/ 1375833 w 1375833"/>
              <a:gd name="connsiteY0" fmla="*/ 0 h 2379133"/>
              <a:gd name="connsiteX1" fmla="*/ 825500 w 1375833"/>
              <a:gd name="connsiteY1" fmla="*/ 905933 h 2379133"/>
              <a:gd name="connsiteX2" fmla="*/ 131233 w 1375833"/>
              <a:gd name="connsiteY2" fmla="*/ 2150533 h 2379133"/>
              <a:gd name="connsiteX3" fmla="*/ 38100 w 1375833"/>
              <a:gd name="connsiteY3" fmla="*/ 2277533 h 2379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5833" h="2379133">
                <a:moveTo>
                  <a:pt x="1375833" y="0"/>
                </a:moveTo>
                <a:cubicBezTo>
                  <a:pt x="1204383" y="273755"/>
                  <a:pt x="1032933" y="547511"/>
                  <a:pt x="825500" y="905933"/>
                </a:cubicBezTo>
                <a:cubicBezTo>
                  <a:pt x="618067" y="1264355"/>
                  <a:pt x="262466" y="1921933"/>
                  <a:pt x="131233" y="2150533"/>
                </a:cubicBezTo>
                <a:cubicBezTo>
                  <a:pt x="0" y="2379133"/>
                  <a:pt x="19050" y="2328333"/>
                  <a:pt x="38100" y="2277533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4075289" y="3928534"/>
            <a:ext cx="4167480" cy="1546577"/>
          </a:xfrm>
          <a:custGeom>
            <a:avLst/>
            <a:gdLst>
              <a:gd name="connsiteX0" fmla="*/ 3005666 w 3125610"/>
              <a:gd name="connsiteY0" fmla="*/ 0 h 1159933"/>
              <a:gd name="connsiteX1" fmla="*/ 2624666 w 3125610"/>
              <a:gd name="connsiteY1" fmla="*/ 694267 h 1159933"/>
              <a:gd name="connsiteX2" fmla="*/ 0 w 3125610"/>
              <a:gd name="connsiteY2" fmla="*/ 1159933 h 1159933"/>
              <a:gd name="connsiteX3" fmla="*/ 0 w 3125610"/>
              <a:gd name="connsiteY3" fmla="*/ 1159933 h 1159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5610" h="1159933">
                <a:moveTo>
                  <a:pt x="3005666" y="0"/>
                </a:moveTo>
                <a:cubicBezTo>
                  <a:pt x="3065638" y="250472"/>
                  <a:pt x="3125610" y="500945"/>
                  <a:pt x="2624666" y="694267"/>
                </a:cubicBezTo>
                <a:cubicBezTo>
                  <a:pt x="2123722" y="887589"/>
                  <a:pt x="0" y="1159933"/>
                  <a:pt x="0" y="1159933"/>
                </a:cubicBezTo>
                <a:lnTo>
                  <a:pt x="0" y="11599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 rot="18134420">
            <a:off x="-46780" y="3959747"/>
            <a:ext cx="3673761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增强俄国经济军事实力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rot="21095266">
            <a:off x="4082417" y="4677997"/>
            <a:ext cx="3799904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但保留大量的封建残余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PA" val="v3.2.0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3.2.0"/>
</p:tagLst>
</file>

<file path=ppt/tags/tag4.xml><?xml version="1.0" encoding="utf-8"?>
<p:tagLst xmlns:p="http://schemas.openxmlformats.org/presentationml/2006/main">
  <p:tag name="PA" val="v3.2.0"/>
</p:tagLst>
</file>

<file path=ppt/tags/tag5.xml><?xml version="1.0" encoding="utf-8"?>
<p:tagLst xmlns:p="http://schemas.openxmlformats.org/presentationml/2006/main">
  <p:tag name="PA" val="v3.2.0"/>
</p:tagLst>
</file>

<file path=ppt/tags/tag6.xml><?xml version="1.0" encoding="utf-8"?>
<p:tagLst xmlns:p="http://schemas.openxmlformats.org/presentationml/2006/main">
  <p:tag name="PA" val="v4.1.3"/>
</p:tagLst>
</file>

<file path=ppt/tags/tag7.xml><?xml version="1.0" encoding="utf-8"?>
<p:tagLst xmlns:p="http://schemas.openxmlformats.org/presentationml/2006/main">
  <p:tag name="PA" val="v4.1.3"/>
</p:tagLst>
</file>

<file path=ppt/tags/tag8.xml><?xml version="1.0" encoding="utf-8"?>
<p:tagLst xmlns:p="http://schemas.openxmlformats.org/presentationml/2006/main">
  <p:tag name="PA" val="v4.1.3"/>
</p:tagLst>
</file>

<file path=ppt/tags/tag9.xml><?xml version="1.0" encoding="utf-8"?>
<p:tagLst xmlns:p="http://schemas.openxmlformats.org/presentationml/2006/main">
  <p:tag name="PA" val="v4.1.3"/>
</p:tagLst>
</file>

<file path=ppt/tags/tag10.xml><?xml version="1.0" encoding="utf-8"?>
<p:tagLst xmlns:p="http://schemas.openxmlformats.org/presentationml/2006/main">
  <p:tag name="PA" val="v4.1.3"/>
</p:tagLst>
</file>

<file path=ppt/tags/tag11.xml><?xml version="1.0" encoding="utf-8"?>
<p:tagLst xmlns:p="http://schemas.openxmlformats.org/presentationml/2006/main">
  <p:tag name="PA" val="v4.1.3"/>
</p:tagLst>
</file>

<file path=ppt/tags/tag12.xml><?xml version="1.0" encoding="utf-8"?>
<p:tagLst xmlns:p="http://schemas.openxmlformats.org/presentationml/2006/main">
  <p:tag name="PA" val="v4.1.3"/>
</p:tagLst>
</file>

<file path=ppt/tags/tag13.xml><?xml version="1.0" encoding="utf-8"?>
<p:tagLst xmlns:p="http://schemas.openxmlformats.org/presentationml/2006/main">
  <p:tag name="PA" val="v4.1.3"/>
</p:tagLst>
</file>

<file path=ppt/tags/tag14.xml><?xml version="1.0" encoding="utf-8"?>
<p:tagLst xmlns:p="http://schemas.openxmlformats.org/presentationml/2006/main">
  <p:tag name="PA" val="v4.1.3"/>
</p:tagLst>
</file>

<file path=ppt/tags/tag15.xml><?xml version="1.0" encoding="utf-8"?>
<p:tagLst xmlns:p="http://schemas.openxmlformats.org/presentationml/2006/main">
  <p:tag name="PA" val="v4.1.3"/>
</p:tagLst>
</file>

<file path=ppt/tags/tag16.xml><?xml version="1.0" encoding="utf-8"?>
<p:tagLst xmlns:p="http://schemas.openxmlformats.org/presentationml/2006/main">
  <p:tag name="PA" val="v4.1.3"/>
</p:tagLst>
</file>

<file path=ppt/tags/tag17.xml><?xml version="1.0" encoding="utf-8"?>
<p:tagLst xmlns:p="http://schemas.openxmlformats.org/presentationml/2006/main">
  <p:tag name="PA" val="v4.1.3"/>
</p:tagLst>
</file>

<file path=ppt/tags/tag18.xml><?xml version="1.0" encoding="utf-8"?>
<p:tagLst xmlns:p="http://schemas.openxmlformats.org/presentationml/2006/main">
  <p:tag name="PA" val="v4.1.3"/>
</p:tagLst>
</file>

<file path=ppt/tags/tag19.xml><?xml version="1.0" encoding="utf-8"?>
<p:tagLst xmlns:p="http://schemas.openxmlformats.org/presentationml/2006/main">
  <p:tag name="PA" val="v4.1.3"/>
</p:tagLst>
</file>

<file path=ppt/tags/tag20.xml><?xml version="1.0" encoding="utf-8"?>
<p:tagLst xmlns:p="http://schemas.openxmlformats.org/presentationml/2006/main">
  <p:tag name="PA" val="v4.1.3"/>
</p:tagLst>
</file>

<file path=ppt/tags/tag21.xml><?xml version="1.0" encoding="utf-8"?>
<p:tagLst xmlns:p="http://schemas.openxmlformats.org/presentationml/2006/main">
  <p:tag name="PA" val="v4.1.3"/>
</p:tagLst>
</file>

<file path=ppt/tags/tag22.xml><?xml version="1.0" encoding="utf-8"?>
<p:tagLst xmlns:p="http://schemas.openxmlformats.org/presentationml/2006/main">
  <p:tag name="PA" val="v4.1.3"/>
</p:tagLst>
</file>

<file path=ppt/tags/tag23.xml><?xml version="1.0" encoding="utf-8"?>
<p:tagLst xmlns:p="http://schemas.openxmlformats.org/presentationml/2006/main">
  <p:tag name="PA" val="v4.1.3"/>
</p:tagLst>
</file>

<file path=ppt/tags/tag24.xml><?xml version="1.0" encoding="utf-8"?>
<p:tagLst xmlns:p="http://schemas.openxmlformats.org/presentationml/2006/main">
  <p:tag name="PA" val="v4.1.3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l_i"/>
  <p:tag name="KSO_WM_UNIT_INDEX" val="1_2"/>
  <p:tag name="KSO_WM_UNIT_ID" val="custom160394_10*l_i*1_2"/>
  <p:tag name="KSO_WM_UNIT_CLEAR" val="1"/>
  <p:tag name="KSO_WM_UNIT_LAYERLEVEL" val="1_1"/>
  <p:tag name="KSO_WM_DIAGRAM_GROUP_CODE" val="l1-1"/>
</p:tagLst>
</file>

<file path=ppt/tags/tag2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a"/>
  <p:tag name="KSO_WM_UNIT_INDEX" val="1"/>
  <p:tag name="KSO_WM_UNIT_ID" val="custom160394_10*a*1"/>
  <p:tag name="KSO_WM_UNIT_CLEAR" val="1"/>
  <p:tag name="KSO_WM_UNIT_LAYERLEVEL" val="1"/>
  <p:tag name="KSO_WM_UNIT_VALUE" val="6"/>
  <p:tag name="KSO_WM_UNIT_ISCONTENTSTITLE" val="1"/>
  <p:tag name="KSO_WM_UNIT_HIGHLIGHT" val="0"/>
  <p:tag name="KSO_WM_UNIT_COMPATIBLE" val="0"/>
  <p:tag name="KSO_WM_UNIT_PRESET_TEXT" val="Contents"/>
</p:tagLst>
</file>

<file path=ppt/theme/theme1.xml><?xml version="1.0" encoding="utf-8"?>
<a:theme xmlns:a="http://schemas.openxmlformats.org/drawingml/2006/main" name="2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2124</Words>
  <Application>WPS 演示</Application>
  <PresentationFormat>宽屏</PresentationFormat>
  <Paragraphs>287</Paragraphs>
  <Slides>21</Slides>
  <Notes>6</Notes>
  <HiddenSlides>0</HiddenSlides>
  <MMClips>3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48" baseType="lpstr">
      <vt:lpstr>Arial</vt:lpstr>
      <vt:lpstr>宋体</vt:lpstr>
      <vt:lpstr>Wingdings</vt:lpstr>
      <vt:lpstr>Calibri</vt:lpstr>
      <vt:lpstr>Calibri Light</vt:lpstr>
      <vt:lpstr>思源黑体 CN Bold</vt:lpstr>
      <vt:lpstr>微软雅黑</vt:lpstr>
      <vt:lpstr>Arial</vt:lpstr>
      <vt:lpstr>幼圆</vt:lpstr>
      <vt:lpstr>Century Gothic</vt:lpstr>
      <vt:lpstr>Calibri</vt:lpstr>
      <vt:lpstr>微软雅黑 Light</vt:lpstr>
      <vt:lpstr>楷体</vt:lpstr>
      <vt:lpstr>华文隶书</vt:lpstr>
      <vt:lpstr>黑体</vt:lpstr>
      <vt:lpstr>Arial Unicode MS</vt:lpstr>
      <vt:lpstr>迷你简琥珀</vt:lpstr>
      <vt:lpstr>方正粗谭黑简体</vt:lpstr>
      <vt:lpstr>Clear Sans</vt:lpstr>
      <vt:lpstr>冬青黑体简体中文 W3</vt:lpstr>
      <vt:lpstr>隶书</vt:lpstr>
      <vt:lpstr>Times New Roman</vt:lpstr>
      <vt:lpstr>迷你简太极</vt:lpstr>
      <vt:lpstr>经典隶书简</vt:lpstr>
      <vt:lpstr>Yu Gothic UI</vt:lpstr>
      <vt:lpstr>2_Office 主题</vt:lpstr>
      <vt:lpstr>MSGraph.Chart.8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彼得一世</vt:lpstr>
      <vt:lpstr>PowerPoint 演示文稿</vt:lpstr>
      <vt:lpstr>PowerPoint 演示文稿</vt:lpstr>
      <vt:lpstr>PowerPoint 演示文稿</vt:lpstr>
      <vt:lpstr>PowerPoint 演示文稿</vt:lpstr>
      <vt:lpstr>工厂主（资本家）的烦恼</vt:lpstr>
      <vt:lpstr>PowerPoint 演示文稿</vt:lpstr>
      <vt:lpstr>PowerPoint 演示文稿</vt:lpstr>
      <vt:lpstr>PowerPoint 演示文稿</vt:lpstr>
      <vt:lpstr>PowerPoint 演示文稿</vt:lpstr>
      <vt:lpstr>亚历山大二世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wey</cp:lastModifiedBy>
  <cp:revision>279</cp:revision>
  <dcterms:created xsi:type="dcterms:W3CDTF">2017-11-13T08:28:00Z</dcterms:created>
  <dcterms:modified xsi:type="dcterms:W3CDTF">2018-11-13T07:50:30Z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