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42"/>
  </p:handoutMasterIdLst>
  <p:sldIdLst>
    <p:sldId id="265" r:id="rId3"/>
    <p:sldId id="407" r:id="rId5"/>
    <p:sldId id="408" r:id="rId6"/>
    <p:sldId id="409" r:id="rId7"/>
    <p:sldId id="410" r:id="rId8"/>
    <p:sldId id="266" r:id="rId9"/>
    <p:sldId id="411" r:id="rId10"/>
    <p:sldId id="366" r:id="rId11"/>
    <p:sldId id="412" r:id="rId12"/>
    <p:sldId id="413" r:id="rId13"/>
    <p:sldId id="414" r:id="rId14"/>
    <p:sldId id="415" r:id="rId15"/>
    <p:sldId id="416" r:id="rId16"/>
    <p:sldId id="417" r:id="rId17"/>
    <p:sldId id="418" r:id="rId18"/>
    <p:sldId id="419" r:id="rId19"/>
    <p:sldId id="420" r:id="rId20"/>
    <p:sldId id="425" r:id="rId21"/>
    <p:sldId id="422" r:id="rId22"/>
    <p:sldId id="421" r:id="rId23"/>
    <p:sldId id="423" r:id="rId24"/>
    <p:sldId id="424" r:id="rId25"/>
    <p:sldId id="426" r:id="rId26"/>
    <p:sldId id="427" r:id="rId27"/>
    <p:sldId id="428" r:id="rId28"/>
    <p:sldId id="429" r:id="rId29"/>
    <p:sldId id="430" r:id="rId30"/>
    <p:sldId id="439" r:id="rId31"/>
    <p:sldId id="431" r:id="rId32"/>
    <p:sldId id="432" r:id="rId33"/>
    <p:sldId id="267" r:id="rId34"/>
    <p:sldId id="435" r:id="rId35"/>
    <p:sldId id="437" r:id="rId36"/>
    <p:sldId id="433" r:id="rId37"/>
    <p:sldId id="436" r:id="rId38"/>
    <p:sldId id="434" r:id="rId39"/>
    <p:sldId id="438" r:id="rId40"/>
    <p:sldId id="441" r:id="rId4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/>
  <p:cmAuthor id="2" name="王鹏皓" initials="王" lastIdx="1" clrIdx="0"/>
  <p:cmAuthor id="3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0AD1"/>
    <a:srgbClr val="FFFFFF"/>
    <a:srgbClr val="FFB4B4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246"/>
        <p:guide pos="383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6" Type="http://schemas.openxmlformats.org/officeDocument/2006/relationships/commentAuthors" Target="commentAuthors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handoutMaster" Target="handoutMasters/handoutMaster1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3169570" y="2732830"/>
            <a:ext cx="1758255" cy="2082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254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8" name="2 Marcador de posición de imagen"/>
          <p:cNvSpPr>
            <a:spLocks noGrp="1"/>
          </p:cNvSpPr>
          <p:nvPr>
            <p:ph type="pic" sz="quarter" idx="15" hasCustomPrompt="1"/>
          </p:nvPr>
        </p:nvSpPr>
        <p:spPr>
          <a:xfrm>
            <a:off x="2060171" y="3774105"/>
            <a:ext cx="1988527" cy="215997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254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7" name="2 Marcador de posición de imagen"/>
          <p:cNvSpPr>
            <a:spLocks noGrp="1"/>
          </p:cNvSpPr>
          <p:nvPr>
            <p:ph type="pic" sz="quarter" idx="14" hasCustomPrompt="1"/>
          </p:nvPr>
        </p:nvSpPr>
        <p:spPr>
          <a:xfrm>
            <a:off x="1605840" y="1819459"/>
            <a:ext cx="1855124" cy="2024488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254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7" grpId="0" bldLvl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1.xml"/><Relationship Id="rId17" Type="http://schemas.openxmlformats.org/officeDocument/2006/relationships/tags" Target="../tags/tag60.xml"/><Relationship Id="rId16" Type="http://schemas.openxmlformats.org/officeDocument/2006/relationships/tags" Target="../tags/tag59.xml"/><Relationship Id="rId15" Type="http://schemas.openxmlformats.org/officeDocument/2006/relationships/tags" Target="../tags/tag58.xml"/><Relationship Id="rId14" Type="http://schemas.openxmlformats.org/officeDocument/2006/relationships/tags" Target="../tags/tag57.xml"/><Relationship Id="rId13" Type="http://schemas.openxmlformats.org/officeDocument/2006/relationships/tags" Target="../tags/tag56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GAI43.TIF" TargetMode="External"/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3.xml"/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64.xml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5.xml"/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6.xml"/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67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9.xml"/><Relationship Id="rId2" Type="http://schemas.openxmlformats.org/officeDocument/2006/relationships/image" Target="../media/image16.png"/><Relationship Id="rId1" Type="http://schemas.openxmlformats.org/officeDocument/2006/relationships/tags" Target="../tags/tag68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70.xml"/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8.png"/><Relationship Id="rId3" Type="http://schemas.openxmlformats.org/officeDocument/2006/relationships/tags" Target="../tags/tag71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2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7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4.xml"/><Relationship Id="rId1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5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7.xml"/><Relationship Id="rId2" Type="http://schemas.openxmlformats.org/officeDocument/2006/relationships/image" Target="../media/image25.png"/><Relationship Id="rId1" Type="http://schemas.openxmlformats.org/officeDocument/2006/relationships/tags" Target="../tags/tag7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8.xml"/><Relationship Id="rId1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79.xml"/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80.xml"/><Relationship Id="rId4" Type="http://schemas.openxmlformats.org/officeDocument/2006/relationships/image" Target="../media/image29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81.xml"/><Relationship Id="rId4" Type="http://schemas.openxmlformats.org/officeDocument/2006/relationships/image" Target="../media/image31.png"/><Relationship Id="rId3" Type="http://schemas.openxmlformats.org/officeDocument/2006/relationships/image" Target="../media/image30.jpe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82.xml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83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84.xml"/><Relationship Id="rId4" Type="http://schemas.openxmlformats.org/officeDocument/2006/relationships/image" Target="../media/image38.png"/><Relationship Id="rId3" Type="http://schemas.openxmlformats.org/officeDocument/2006/relationships/image" Target="../media/image37.jpe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85.xml"/><Relationship Id="rId5" Type="http://schemas.openxmlformats.org/officeDocument/2006/relationships/image" Target="../media/image1.png"/><Relationship Id="rId4" Type="http://schemas.openxmlformats.org/officeDocument/2006/relationships/image" Target="../media/image44.png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8.png"/><Relationship Id="rId3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/>
          <p:nvPr/>
        </p:nvSpPr>
        <p:spPr>
          <a:xfrm>
            <a:off x="798830" y="828675"/>
            <a:ext cx="10677525" cy="76835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square" anchor="t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普通高中新课标统编版教科书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5" name="Text Box 4"/>
          <p:cNvSpPr txBox="1"/>
          <p:nvPr/>
        </p:nvSpPr>
        <p:spPr>
          <a:xfrm>
            <a:off x="2599055" y="2613660"/>
            <a:ext cx="7134860" cy="76835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wrap="square" anchor="t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《中外历史纲要》（上）</a:t>
            </a:r>
            <a:endParaRPr lang="zh-CN" altLang="en-US" sz="4400" b="1" dirty="0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6350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5" name="WordArt 2"/>
          <p:cNvSpPr/>
          <p:nvPr/>
        </p:nvSpPr>
        <p:spPr>
          <a:xfrm>
            <a:off x="1686560" y="4690745"/>
            <a:ext cx="8712200" cy="6838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999"/>
              </a:avLst>
            </a:prstTxWarp>
            <a:normAutofit lnSpcReduction="10000"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36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 </a:t>
            </a:r>
            <a:r>
              <a:rPr sz="36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三国至隋唐的文化</a:t>
            </a:r>
            <a:endParaRPr sz="3600" b="1">
              <a:solidFill>
                <a:srgbClr val="FF0000"/>
              </a:soli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6350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24"/>
          <p:cNvSpPr>
            <a:spLocks noChangeArrowheads="1"/>
          </p:cNvSpPr>
          <p:nvPr/>
        </p:nvSpPr>
        <p:spPr bwMode="auto">
          <a:xfrm>
            <a:off x="4145915" y="828675"/>
            <a:ext cx="3676650" cy="645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课程标准</a:t>
            </a:r>
            <a:endParaRPr lang="zh-CN" altLang="en-US" sz="36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仿宋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2578100" y="2146300"/>
            <a:ext cx="7108190" cy="11322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p>
            <a:pPr fontAlgn="auto">
              <a:lnSpc>
                <a:spcPts val="4060"/>
              </a:lnSpc>
            </a:pPr>
            <a:r>
              <a:rPr lang="en-US" sz="2800" b="1" dirty="0"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sz="2800" b="1" dirty="0"/>
              <a:t>认识三国两晋南北朝至隋唐时期思想文化领域的新成就。</a:t>
            </a:r>
            <a:endParaRPr sz="2800" b="1" dirty="0"/>
          </a:p>
        </p:txBody>
      </p:sp>
      <p:pic>
        <p:nvPicPr>
          <p:cNvPr id="2" name="图片 1" descr="FCFYB`[J[XKP7P0Q)XDTC3J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15" y="3776345"/>
            <a:ext cx="12033885" cy="2803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6350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24"/>
          <p:cNvSpPr>
            <a:spLocks noChangeArrowheads="1"/>
          </p:cNvSpPr>
          <p:nvPr/>
        </p:nvSpPr>
        <p:spPr bwMode="auto">
          <a:xfrm>
            <a:off x="4237355" y="630555"/>
            <a:ext cx="3676650" cy="645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核心素养</a:t>
            </a:r>
            <a:endParaRPr lang="zh-CN" altLang="en-US" sz="36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仿宋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361950" y="1694815"/>
            <a:ext cx="11452225" cy="477710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p>
            <a:pPr fontAlgn="auto">
              <a:lnSpc>
                <a:spcPts val="4060"/>
              </a:lnSpc>
            </a:pPr>
            <a:r>
              <a:rPr lang="en-US" sz="2800" b="1" dirty="0"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．汉武帝时期、魏晋南北朝时期、隋朝、唐中期儒学发展的表现；魏晋南北朝时期和唐朝道教发展的表现；魏晋南北朝时期和武则天时期儒教发展的表现，南朝隋唐反佛灭佛的原因、表现、结果。(时空观念，历史解释，唯物史观)</a:t>
            </a:r>
            <a:endParaRPr sz="28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ts val="4060"/>
              </a:lnSpc>
            </a:pPr>
            <a:r>
              <a:rPr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2．魏晋隋唐时期文学、诗歌、书法、绘画、石窟艺术发展的表现。(历史解释)</a:t>
            </a:r>
            <a:endParaRPr sz="28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ts val="4060"/>
              </a:lnSpc>
            </a:pPr>
            <a:r>
              <a:rPr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3．魏晋隋唐时期科技发展在数学、农学、地理学、印刷术、火药、天文学、医药学方面的表现。(历史解释)</a:t>
            </a:r>
            <a:endParaRPr sz="28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ts val="4060"/>
              </a:lnSpc>
            </a:pPr>
            <a:r>
              <a:rPr sz="28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4．中外经济文化交流的表现。(历史解释)</a:t>
            </a:r>
            <a:endParaRPr sz="28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6350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24"/>
          <p:cNvSpPr>
            <a:spLocks noChangeArrowheads="1"/>
          </p:cNvSpPr>
          <p:nvPr/>
        </p:nvSpPr>
        <p:spPr bwMode="auto">
          <a:xfrm>
            <a:off x="4145915" y="828675"/>
            <a:ext cx="3676650" cy="645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时空坐标</a:t>
            </a:r>
            <a:endParaRPr lang="zh-CN" altLang="en-US" sz="36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仿宋" panose="02010609060101010101" charset="-122"/>
              <a:sym typeface="Arial" panose="020B0604020202020204" pitchFamily="34" charset="0"/>
            </a:endParaRPr>
          </a:p>
        </p:txBody>
      </p:sp>
      <p:pic>
        <p:nvPicPr>
          <p:cNvPr id="-2147482621" name="图片 -2147482622" descr="GAI43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51460" y="1800225"/>
            <a:ext cx="11692890" cy="19672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FCFYB`[J[XKP7P0Q)XDTC3J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715" y="3837305"/>
            <a:ext cx="12033885" cy="2803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6350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24"/>
          <p:cNvSpPr>
            <a:spLocks noChangeArrowheads="1"/>
          </p:cNvSpPr>
          <p:nvPr/>
        </p:nvSpPr>
        <p:spPr bwMode="auto">
          <a:xfrm>
            <a:off x="4191635" y="1026795"/>
            <a:ext cx="3676650" cy="645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</a:ln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p>
            <a:pPr algn="ctr" fontAlgn="auto">
              <a:lnSpc>
                <a:spcPct val="10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学习主题</a:t>
            </a:r>
            <a:endParaRPr lang="zh-CN" altLang="en-US" sz="3600" b="1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仿宋" panose="02010609060101010101" charset="-122"/>
              <a:sym typeface="Arial" panose="020B0604020202020204" pitchFamily="34" charset="0"/>
            </a:endParaRPr>
          </a:p>
        </p:txBody>
      </p:sp>
      <p:pic>
        <p:nvPicPr>
          <p:cNvPr id="6" name="图片 5" descr="8E}@NQO)9D3{~3C45DL4$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800" y="2289175"/>
            <a:ext cx="10295890" cy="3666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一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、儒学、道教与佛教的发展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4744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儒学的发展</a:t>
            </a:r>
            <a:endParaRPr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1875790"/>
            <a:ext cx="994537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(1)汉武帝时期：儒学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正统地位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确立，儒学在统治者的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大力提倡下呈现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繁盛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之势。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(2)魏晋南北朝时期：作为主流统治思想的儒学自身开始吸收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佛教和道教的精神，有了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新的发展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(3)隋朝：儒学家提出儒、佛、道“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三教合归儒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”，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主张以儒学为主，调和并吸收佛教、道教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的理论。</a:t>
            </a:r>
            <a:endParaRPr lang="zh-CN" altLang="en-US" sz="28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2530" name="Picture 2" descr="http://img.mp.itc.cn/upload/20170731/e0eefdc220da4b7b9b91a38c6a9972c4_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84105" y="4718050"/>
            <a:ext cx="1853565" cy="17735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一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、儒学、道教与佛教的发展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4744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儒学的发展</a:t>
            </a:r>
            <a:endParaRPr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2195830"/>
            <a:ext cx="994537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(4)唐中期：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韩愈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率先提出复兴儒学。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①背景：佛教和道教的发展，儒学的正统地位受到挑战。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②特点：从维护封建统治出发，用儒家的天命论和封建纲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常来反对佛教的观点，巩固儒学主流思想的统治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地位。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2530" name="Picture 2" descr="http://img.mp.itc.cn/upload/20170731/e0eefdc220da4b7b9b91a38c6a9972c4_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405" y="4131945"/>
            <a:ext cx="2298700" cy="22631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4635" y="1147445"/>
            <a:ext cx="1399540" cy="188658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9" name="文本框 6148"/>
          <p:cNvSpPr txBox="1"/>
          <p:nvPr/>
        </p:nvSpPr>
        <p:spPr>
          <a:xfrm>
            <a:off x="1226820" y="1923415"/>
            <a:ext cx="975423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三教合一并未动摇儒学的正统地位：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魏晋时期，道教、佛教思想盛行，一度冲击了儒学的正统地位；隋唐时期出现了三教合一的局面，但并不表明儒学失去了封建正统思想的地位。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1778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6145"/>
          <p:cNvSpPr txBox="1"/>
          <p:nvPr/>
        </p:nvSpPr>
        <p:spPr>
          <a:xfrm>
            <a:off x="4418965" y="905510"/>
            <a:ext cx="3206750" cy="5835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t">
            <a:spAutoFit/>
          </a:bodyPr>
          <a:p>
            <a:pPr algn="ctr"/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特别提示</a:t>
            </a:r>
            <a:endParaRPr lang="zh-CN" altLang="en-US" sz="32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6630" name="Picture 6" descr="https://i1.go2yd.com/image.php?url=0LjFAa7oeX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7F9EB"/>
              </a:clrFrom>
              <a:clrTo>
                <a:srgbClr val="F7F9EB">
                  <a:alpha val="0"/>
                </a:srgbClr>
              </a:clrTo>
            </a:clrChange>
            <a:lum/>
          </a:blip>
          <a:srcRect l="8756" t="4103" r="12605" b="34064"/>
          <a:stretch>
            <a:fillRect/>
          </a:stretch>
        </p:blipFill>
        <p:spPr bwMode="auto">
          <a:xfrm>
            <a:off x="9979025" y="4462780"/>
            <a:ext cx="1850390" cy="2167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一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、儒学、道教与佛教的发展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4744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道教的发展</a:t>
            </a:r>
            <a:endParaRPr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2195830"/>
            <a:ext cx="9533255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(1)魏晋南北朝时期：中国本土宗教道教在民间广为传播，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道教受到儒学的影响，主张“贵儒”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和“尊道”。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(2)唐朝：统治者奉行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三教并行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政策，奉老子为祖先，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道教最受尊崇。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6632" name="Picture 8" descr="http://n.sinaimg.cn/sinacn03/648/w640h808/20180728/f10c-hfxsxzf612114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8EA"/>
              </a:clrFrom>
              <a:clrTo>
                <a:srgbClr val="F6F8EA">
                  <a:alpha val="0"/>
                </a:srgbClr>
              </a:clrTo>
            </a:clrChange>
            <a:lum/>
          </a:blip>
          <a:srcRect l="11063" t="6058" r="11168" b="29783"/>
          <a:stretch>
            <a:fillRect/>
          </a:stretch>
        </p:blipFill>
        <p:spPr bwMode="auto">
          <a:xfrm>
            <a:off x="9731375" y="3853180"/>
            <a:ext cx="2251710" cy="2680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一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、儒学、道教与佛教的发展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4744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佛教的发展与挫折</a:t>
            </a:r>
            <a:endParaRPr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2195830"/>
            <a:ext cx="9928225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(1)魏晋南北朝时期：外来宗教佛教在中国盛行，佛教也吸收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儒、道的精髓，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渐趋本土化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(2)唐朝：武则天时，佛教在社会上也有很大发展，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形成不同宗派。其中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禅宗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的传播和修行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比较简便，对后世影响最大。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6628" name="Picture 4" descr="http://n.sinaimg.cn/sinacn03/648/w640h808/20180728/3b9e-hfxsxzf612111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8EA"/>
              </a:clrFrom>
              <a:clrTo>
                <a:srgbClr val="F6F8EA">
                  <a:alpha val="0"/>
                </a:srgbClr>
              </a:clrTo>
            </a:clrChange>
            <a:lum/>
          </a:blip>
          <a:srcRect l="9909" t="3580" r="8168" b="29154"/>
          <a:stretch>
            <a:fillRect/>
          </a:stretch>
        </p:blipFill>
        <p:spPr bwMode="auto">
          <a:xfrm>
            <a:off x="9422765" y="3511550"/>
            <a:ext cx="2391410" cy="2865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99zihua.com/images/goods/20170717/8828a43a0fbbf420.jpg"/>
          <p:cNvPicPr>
            <a:picLocks noChangeAspect="1" noChangeArrowheads="1"/>
          </p:cNvPicPr>
          <p:nvPr/>
        </p:nvPicPr>
        <p:blipFill>
          <a:blip r:embed="rId1" cstate="print"/>
          <a:srcRect r="6" b="7565"/>
          <a:stretch>
            <a:fillRect/>
          </a:stretch>
        </p:blipFill>
        <p:spPr bwMode="auto">
          <a:xfrm>
            <a:off x="182884" y="3390314"/>
            <a:ext cx="11802802" cy="3295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7" name="组合 6"/>
          <p:cNvGrpSpPr/>
          <p:nvPr/>
        </p:nvGrpSpPr>
        <p:grpSpPr>
          <a:xfrm>
            <a:off x="673735" y="289560"/>
            <a:ext cx="4961268" cy="934720"/>
            <a:chOff x="603179" y="528482"/>
            <a:chExt cx="2827067" cy="934557"/>
          </a:xfrm>
        </p:grpSpPr>
        <p:sp>
          <p:nvSpPr>
            <p:cNvPr id="8" name="Freeform 5"/>
            <p:cNvSpPr/>
            <p:nvPr/>
          </p:nvSpPr>
          <p:spPr bwMode="auto">
            <a:xfrm flipH="1">
              <a:off x="603179" y="528482"/>
              <a:ext cx="812800" cy="934557"/>
            </a:xfrm>
            <a:custGeom>
              <a:avLst/>
              <a:gdLst>
                <a:gd name="T0" fmla="*/ 0 w 926"/>
                <a:gd name="T1" fmla="*/ 369 h 2009"/>
                <a:gd name="T2" fmla="*/ 0 w 926"/>
                <a:gd name="T3" fmla="*/ 0 h 2009"/>
                <a:gd name="T4" fmla="*/ 926 w 926"/>
                <a:gd name="T5" fmla="*/ 0 h 2009"/>
                <a:gd name="T6" fmla="*/ 926 w 926"/>
                <a:gd name="T7" fmla="*/ 2009 h 2009"/>
                <a:gd name="T8" fmla="*/ 224 w 926"/>
                <a:gd name="T9" fmla="*/ 2009 h 2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6" h="2009">
                  <a:moveTo>
                    <a:pt x="0" y="369"/>
                  </a:moveTo>
                  <a:lnTo>
                    <a:pt x="0" y="0"/>
                  </a:lnTo>
                  <a:lnTo>
                    <a:pt x="926" y="0"/>
                  </a:lnTo>
                  <a:lnTo>
                    <a:pt x="926" y="2009"/>
                  </a:lnTo>
                  <a:lnTo>
                    <a:pt x="224" y="2009"/>
                  </a:lnTo>
                </a:path>
              </a:pathLst>
            </a:custGeom>
            <a:noFill/>
            <a:ln w="19050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9" name="文本框 6"/>
            <p:cNvSpPr txBox="1"/>
            <p:nvPr/>
          </p:nvSpPr>
          <p:spPr>
            <a:xfrm>
              <a:off x="636689" y="748438"/>
              <a:ext cx="2793557" cy="7066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楷体" panose="02010609060101010101" charset="-122"/>
                  <a:ea typeface="楷体" panose="02010609060101010101" charset="-122"/>
                </a:rPr>
                <a:t>魏晋南北朝的</a:t>
              </a:r>
              <a:r>
                <a:rPr lang="zh-CN" altLang="en-US" sz="4000" b="1" dirty="0" smtClean="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</a:rPr>
                <a:t>玄学</a:t>
              </a:r>
              <a:endParaRPr lang="zh-CN" altLang="en-US" sz="40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98755" y="1320165"/>
            <a:ext cx="1189990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40"/>
              </a:lnSpc>
            </a:pPr>
            <a:r>
              <a:rPr lang="zh-CN" altLang="en-US" sz="3200" dirty="0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魏晋之际，社会上出现了逃避现实政治斗争、崇尚老庄的思潮玄学。以老庄哲学为骨架，杂糅儒家经义，以有无本末关系为中心问题，主张虚无的“道”，宣扬“无”是产生万物的根本；主要经典是“三玄”，即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周易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老子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和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庄子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；主要代表人物有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何晏、王弼、阮籍、嵇康、向秀、郭象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等。</a:t>
            </a:r>
            <a:endParaRPr lang="zh-CN" altLang="en-US" sz="2400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4" t="16719" r="69336" b="53532"/>
          <a:stretch>
            <a:fillRect/>
          </a:stretch>
        </p:blipFill>
        <p:spPr>
          <a:xfrm>
            <a:off x="11009086" y="192787"/>
            <a:ext cx="1182914" cy="1589315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二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、文学艺术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31508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魏晋南北朝文学</a:t>
            </a:r>
            <a:endParaRPr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2012950"/>
            <a:ext cx="7679690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从东汉末年开始，先后出现了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以曹操父子为代表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的文学、东晋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陶渊明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的田园诗、南朝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骈文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、南北朝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民歌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等风格各异的流派。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0" y="4121785"/>
            <a:ext cx="7201535" cy="255524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0315" y="2012950"/>
            <a:ext cx="2800985" cy="411924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二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、文学艺术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31508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</a:rPr>
              <a:t>唐朝诗歌</a:t>
            </a:r>
            <a:endParaRPr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2531110"/>
            <a:ext cx="76796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诗歌创作进入黄金时代。流传下来的有2 000多位诗人创作的近5万首诗歌，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李白、杜甫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的诗作代表了唐诗的最高水平，他们分别被誉为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“诗仙”和“诗圣”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9190" y="1430020"/>
            <a:ext cx="3142615" cy="48863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二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、文学艺术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558925"/>
            <a:ext cx="71564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唐诗：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24" name="表格 23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896538" y="2814969"/>
          <a:ext cx="7922260" cy="32004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005205"/>
                <a:gridCol w="6917055"/>
              </a:tblGrid>
              <a:tr h="457200">
                <a:tc>
                  <a:txBody>
                    <a:bodyPr/>
                    <a:p>
                      <a:r>
                        <a:rPr lang="zh-CN" altLang="en-US" sz="2400" b="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初唐</a:t>
                      </a:r>
                      <a:endParaRPr lang="zh-CN" altLang="en-US" sz="2400" b="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r>
                        <a:rPr lang="zh-CN" altLang="en-US" sz="2400" b="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王勃、杨炯、卢照邻、骆宾王</a:t>
                      </a:r>
                      <a:endParaRPr lang="zh-CN" altLang="en-US" sz="2400" b="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  <a:tr h="370840">
                <a:tc rowSpan="4">
                  <a:txBody>
                    <a:bodyPr/>
                    <a:p>
                      <a:endParaRPr lang="en-US" altLang="zh-CN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endParaRPr lang="en-US" altLang="zh-CN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盛唐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 边塞诗  王昌龄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出塞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、岑参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逢入京使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  <a:tr h="370840">
                <a:tc vMerge="1">
                  <a:tcPr/>
                </a:tc>
                <a:tc>
                  <a:txBody>
                    <a:bodyPr/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 山水诗  王维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竹里馆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、孟浩然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春晓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  <a:tr h="370840">
                <a:tc vMerge="1">
                  <a:tcPr/>
                </a:tc>
                <a:tc>
                  <a:txBody>
                    <a:bodyPr/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  诗仙   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将进酒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、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望庐山瀑布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  <a:tr h="370840">
                <a:tc vMerge="1">
                  <a:tcPr/>
                </a:tc>
                <a:tc>
                  <a:txBody>
                    <a:bodyPr/>
                    <a:p>
                      <a:r>
                        <a:rPr lang="zh-CN" altLang="en-US" sz="2400" baseline="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  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诗圣   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望岳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、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春望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、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春夜喜雨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   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中唐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白居易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长恨歌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、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琵琶行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晚唐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杜牧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江南春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、李商隐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夜雨寄北</a:t>
                      </a:r>
                      <a:r>
                        <a:rPr lang="en-US" altLang="zh-CN" sz="2400" dirty="0" smtClean="0">
                          <a:latin typeface="楷体" panose="02010609060101010101" charset="-122"/>
                          <a:ea typeface="楷体" panose="02010609060101010101" charset="-122"/>
                        </a:rPr>
                        <a:t>》</a:t>
                      </a:r>
                      <a:endParaRPr lang="zh-CN" altLang="en-US" sz="2400" dirty="0" smtClean="0"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432685" y="1357630"/>
            <a:ext cx="7953375" cy="9886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ts val="3500"/>
              </a:lnSpc>
            </a:pPr>
            <a:r>
              <a:rPr lang="zh-CN" altLang="en-US" sz="2300" b="1" dirty="0" smtClean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诗歌</a:t>
            </a:r>
            <a:r>
              <a:rPr lang="zh-CN" altLang="en-US" sz="2300" dirty="0" smtClean="0">
                <a:latin typeface="楷体" panose="02010609060101010101" charset="-122"/>
                <a:ea typeface="楷体" panose="02010609060101010101" charset="-122"/>
              </a:rPr>
              <a:t>创作进入黄金时代，流传下来的有</a:t>
            </a:r>
            <a:r>
              <a:rPr lang="en-US" altLang="zh-CN" sz="2300" dirty="0" smtClean="0">
                <a:latin typeface="楷体" panose="02010609060101010101" charset="-122"/>
                <a:ea typeface="楷体" panose="02010609060101010101" charset="-122"/>
              </a:rPr>
              <a:t>2000</a:t>
            </a:r>
            <a:r>
              <a:rPr lang="zh-CN" altLang="en-US" sz="2300" dirty="0" smtClean="0">
                <a:latin typeface="楷体" panose="02010609060101010101" charset="-122"/>
                <a:ea typeface="楷体" panose="02010609060101010101" charset="-122"/>
              </a:rPr>
              <a:t>多位诗人创作的近</a:t>
            </a:r>
            <a:r>
              <a:rPr lang="en-US" altLang="zh-CN" sz="2300" dirty="0" smtClean="0">
                <a:latin typeface="楷体" panose="02010609060101010101" charset="-122"/>
                <a:ea typeface="楷体" panose="02010609060101010101" charset="-122"/>
              </a:rPr>
              <a:t>5</a:t>
            </a:r>
            <a:r>
              <a:rPr lang="zh-CN" altLang="en-US" sz="2300" dirty="0" smtClean="0">
                <a:latin typeface="楷体" panose="02010609060101010101" charset="-122"/>
                <a:ea typeface="楷体" panose="02010609060101010101" charset="-122"/>
              </a:rPr>
              <a:t>万首诗歌，很多脍炙人口的佳作，成为千古绝唱。</a:t>
            </a:r>
            <a:endParaRPr lang="zh-CN" altLang="en-US" sz="2300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6235" y="2709545"/>
            <a:ext cx="2567940" cy="34118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  <p:bldLst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二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、文学艺术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31508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、书法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2043430"/>
            <a:ext cx="1073467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东汉末年：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书法在成为一种艺术。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(2)魏晋南北朝：隶书、草书、楷书和行书等各种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书体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均已完备。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(3)东晋：大书法家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王羲之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博采众长，诸体兼精，世称“书圣”。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(4)隋唐时期：书法艺术融汇了南朝的秀美和北朝的雄健，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创出新风格。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颜真卿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气势雄浑的颜体和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柳</a:t>
            </a:r>
            <a:endParaRPr lang="zh-CN" altLang="en-US" sz="28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公权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骨力遒劲的柳体最为有名。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94505" y="5960110"/>
            <a:ext cx="318897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书法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charset="-122"/>
              <a:ea typeface="方正清刻本悦宋简体" panose="020000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lum contrast="60000"/>
          </a:blip>
          <a:stretch>
            <a:fillRect/>
          </a:stretch>
        </p:blipFill>
        <p:spPr>
          <a:xfrm>
            <a:off x="150495" y="1114425"/>
            <a:ext cx="3285490" cy="47180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lum contrast="54000"/>
          </a:blip>
          <a:stretch>
            <a:fillRect/>
          </a:stretch>
        </p:blipFill>
        <p:spPr>
          <a:xfrm>
            <a:off x="3497580" y="1114425"/>
            <a:ext cx="2390140" cy="47028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lum contrast="60000"/>
          </a:blip>
          <a:stretch>
            <a:fillRect/>
          </a:stretch>
        </p:blipFill>
        <p:spPr>
          <a:xfrm>
            <a:off x="5954395" y="1114425"/>
            <a:ext cx="2284730" cy="47085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lum contrast="48000"/>
          </a:blip>
          <a:stretch>
            <a:fillRect/>
          </a:stretch>
        </p:blipFill>
        <p:spPr>
          <a:xfrm>
            <a:off x="8309610" y="1095375"/>
            <a:ext cx="2999105" cy="47466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0" y="1778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201525" cy="68573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6350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210" y="686435"/>
            <a:ext cx="8368665" cy="5795010"/>
          </a:xfrm>
          <a:prstGeom prst="rect">
            <a:avLst/>
          </a:prstGeom>
        </p:spPr>
      </p:pic>
      <p:sp>
        <p:nvSpPr>
          <p:cNvPr id="4" name="文本框 6145"/>
          <p:cNvSpPr txBox="1"/>
          <p:nvPr/>
        </p:nvSpPr>
        <p:spPr>
          <a:xfrm>
            <a:off x="1268095" y="2152650"/>
            <a:ext cx="911225" cy="255333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t">
            <a:spAutoFit/>
          </a:bodyPr>
          <a:p>
            <a:pPr algn="ctr"/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书成换白鹅</a:t>
            </a:r>
            <a:endParaRPr lang="zh-CN" altLang="en-US" sz="32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二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、文学艺术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25412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、绘画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1906270"/>
            <a:ext cx="1060831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(1)魏晋南北朝时期：绘画成就斐然。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东晋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开始出现知名的专职画家，以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顾恺之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为代表。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他提出“以形写神”，所画人物栩栩如生，《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女史箴图》</a:t>
            </a:r>
            <a:endParaRPr lang="zh-CN" altLang="en-US" sz="28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和《洛神赋图》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是他的代表作。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(2)隋唐：绘画题材广泛，风格多样。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宗教画生活气息浓厚，人物画注重表现人的形态，山水、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花鸟也成为绘画主题。唐朝的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吴道子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被尊为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“画圣”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sp>
        <p:nvSpPr>
          <p:cNvPr id="5" name="文本框 6145"/>
          <p:cNvSpPr txBox="1"/>
          <p:nvPr/>
        </p:nvSpPr>
        <p:spPr>
          <a:xfrm>
            <a:off x="0" y="0"/>
            <a:ext cx="2589530" cy="5835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t">
            <a:spAutoFit/>
          </a:bodyPr>
          <a:p>
            <a:pPr algn="ctr"/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《洛神赋图》</a:t>
            </a:r>
            <a:endParaRPr lang="zh-CN" altLang="en-US" sz="32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  <p:sp>
        <p:nvSpPr>
          <p:cNvPr id="5" name="文本框 6145"/>
          <p:cNvSpPr txBox="1"/>
          <p:nvPr/>
        </p:nvSpPr>
        <p:spPr>
          <a:xfrm>
            <a:off x="0" y="0"/>
            <a:ext cx="3333115" cy="5835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t">
            <a:spAutoFit/>
          </a:bodyPr>
          <a:p>
            <a:pPr algn="ctr"/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《送子天王图》</a:t>
            </a:r>
            <a:endParaRPr lang="zh-CN" altLang="en-US" sz="32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二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、文学艺术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3220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、雕塑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1677670"/>
            <a:ext cx="9500870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(1)背景：魏晋至隋唐时期，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佛教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广泛传播的影响。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(2)代表：山西大同的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云冈石窟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、河南洛阳的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龙门石窟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   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甘肃敦煌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莫高窟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等，都是闻名世界的艺术宝库。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" name="图片 1" descr="%GR64RI~O9{{J_2F{]ZASV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310" y="3860800"/>
            <a:ext cx="9781540" cy="266255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0385" y="593725"/>
            <a:ext cx="4457065" cy="5946775"/>
          </a:xfrm>
          <a:prstGeom prst="rect">
            <a:avLst/>
          </a:prstGeom>
        </p:spPr>
      </p:pic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" y="1778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8890" y="782955"/>
            <a:ext cx="6590030" cy="4385310"/>
          </a:xfrm>
          <a:prstGeom prst="rect">
            <a:avLst/>
          </a:prstGeom>
        </p:spPr>
      </p:pic>
      <p:sp>
        <p:nvSpPr>
          <p:cNvPr id="6" name="TextBox 13"/>
          <p:cNvSpPr txBox="1"/>
          <p:nvPr/>
        </p:nvSpPr>
        <p:spPr>
          <a:xfrm>
            <a:off x="5826125" y="5558790"/>
            <a:ext cx="54781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dirty="0" smtClean="0">
                <a:latin typeface="黑体" panose="02010609060101010101" charset="-122"/>
                <a:ea typeface="黑体" panose="02010609060101010101" charset="-122"/>
              </a:rPr>
              <a:t>◎甘肃洛天水麦积山窟佛像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三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、科学技术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3220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、数学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1799590"/>
            <a:ext cx="56991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南朝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祖冲之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精确地算出圆周率是在3.1415926～3.1415927 之间。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Text Box 7"/>
          <p:cNvSpPr txBox="1"/>
          <p:nvPr/>
        </p:nvSpPr>
        <p:spPr>
          <a:xfrm>
            <a:off x="455295" y="389572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、农学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13"/>
          <p:cNvSpPr txBox="1"/>
          <p:nvPr/>
        </p:nvSpPr>
        <p:spPr>
          <a:xfrm>
            <a:off x="1084580" y="4563110"/>
            <a:ext cx="56991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北朝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贾思勰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著述的《齐民要术》，是中国现存最早最完整的农书。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3" name="图片 22" descr="Img363538637[1]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AFBF5">
                  <a:alpha val="100000"/>
                </a:srgbClr>
              </a:clrFrom>
              <a:clrTo>
                <a:srgbClr val="FAFBF5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36000" y="1334770"/>
            <a:ext cx="1692275" cy="202565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8865235" y="3430905"/>
            <a:ext cx="1406525" cy="4000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latin typeface="黑体" panose="02010609060101010101" charset="-122"/>
                <a:ea typeface="黑体" panose="02010609060101010101" charset="-122"/>
              </a:rPr>
              <a:t>◎祖冲之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2105" y="4366260"/>
            <a:ext cx="3232785" cy="177800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3" grpId="0"/>
      <p:bldP spid="3" grpId="1"/>
      <p:bldP spid="6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三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、科学技术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3220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、地理学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1799590"/>
            <a:ext cx="622109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西晋杰出地图学家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裴秀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绘制出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《禹贡地域图》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，并提出绘制地图的方法。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Text Box 7"/>
          <p:cNvSpPr txBox="1"/>
          <p:nvPr/>
        </p:nvSpPr>
        <p:spPr>
          <a:xfrm>
            <a:off x="455295" y="366712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、建筑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13"/>
          <p:cNvSpPr txBox="1"/>
          <p:nvPr/>
        </p:nvSpPr>
        <p:spPr>
          <a:xfrm>
            <a:off x="1084580" y="4334510"/>
            <a:ext cx="621601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隋唐时期是中国古代建筑的成熟期。隋朝工匠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李春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设计建造的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赵州桥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，是世界上现存最古老的石拱桥。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9222" name="Picture 6" descr="http://i.qulishi.com/uploads/news/201704/149117991285753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7F4EB"/>
              </a:clrFrom>
              <a:clrTo>
                <a:srgbClr val="E7F4EB">
                  <a:alpha val="0"/>
                </a:srgbClr>
              </a:clrTo>
            </a:clrChange>
          </a:blip>
          <a:srcRect t="3640" r="25407" b="1488"/>
          <a:stretch>
            <a:fillRect/>
          </a:stretch>
        </p:blipFill>
        <p:spPr bwMode="auto">
          <a:xfrm>
            <a:off x="8341360" y="1088390"/>
            <a:ext cx="2829560" cy="1983740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9279255" y="3154045"/>
            <a:ext cx="1085850" cy="4000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latin typeface="黑体" panose="02010609060101010101" charset="-122"/>
                <a:ea typeface="黑体" panose="02010609060101010101" charset="-122"/>
              </a:rPr>
              <a:t>◎裴秀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259955" y="3813810"/>
            <a:ext cx="4584700" cy="2830830"/>
            <a:chOff x="11228" y="1686"/>
            <a:chExt cx="7220" cy="4458"/>
          </a:xfrm>
        </p:grpSpPr>
        <p:pic>
          <p:nvPicPr>
            <p:cNvPr id="9226" name="Picture 10" descr="https://p2.ssl.qhimgs1.com/sdr/400__/t010755e63f12729f38.jpg"/>
            <p:cNvPicPr>
              <a:picLocks noChangeAspect="1" noChangeArrowheads="1"/>
            </p:cNvPicPr>
            <p:nvPr/>
          </p:nvPicPr>
          <p:blipFill>
            <a:blip r:embed="rId4" cstate="print"/>
            <a:srcRect t="9662" r="10299"/>
            <a:stretch>
              <a:fillRect/>
            </a:stretch>
          </p:blipFill>
          <p:spPr bwMode="auto">
            <a:xfrm>
              <a:off x="11228" y="1686"/>
              <a:ext cx="7220" cy="3828"/>
            </a:xfrm>
            <a:prstGeom prst="rect">
              <a:avLst/>
            </a:prstGeom>
            <a:noFill/>
          </p:spPr>
        </p:pic>
        <p:sp>
          <p:nvSpPr>
            <p:cNvPr id="37" name="TextBox 36"/>
            <p:cNvSpPr txBox="1"/>
            <p:nvPr/>
          </p:nvSpPr>
          <p:spPr>
            <a:xfrm>
              <a:off x="13330" y="5514"/>
              <a:ext cx="2215" cy="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000" dirty="0" smtClean="0">
                  <a:latin typeface="黑体" panose="02010609060101010101" charset="-122"/>
                  <a:ea typeface="黑体" panose="02010609060101010101" charset="-122"/>
                </a:rPr>
                <a:t>◎赵州桥</a:t>
              </a:r>
              <a:endParaRPr lang="zh-CN" altLang="en-US" sz="2000" dirty="0"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3" grpId="0"/>
      <p:bldP spid="3" grpId="1"/>
      <p:bldP spid="6" grpId="0"/>
      <p:bldP spid="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三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、科学技术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93165"/>
            <a:ext cx="60007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、印刷术、火药、天文学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1799590"/>
            <a:ext cx="1049591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(1)唐朝已经有了雕版印刷的佛经、日历和书籍。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(2)唐中期的书籍记载了火药的配方。唐末，火药开始用于战争，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火箭是最早的火药武器。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(3)唐朝天文学家僧一行，测算出了地球子午线的长度。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845" y="4476115"/>
            <a:ext cx="4584065" cy="21850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0995" y="4476750"/>
            <a:ext cx="1704340" cy="21844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9055" y="4476750"/>
            <a:ext cx="2319020" cy="220726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9" name="文本框 6148"/>
          <p:cNvSpPr txBox="1"/>
          <p:nvPr/>
        </p:nvSpPr>
        <p:spPr>
          <a:xfrm>
            <a:off x="1226820" y="1923415"/>
            <a:ext cx="975423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天文与历法是紧密联系的，但二者不能混淆。天文侧重于观察天象，记录天文现象及变化；而历法侧重于指导农业生产，为农业生产服务。历法是在观察天文的基础上逐渐形成并发展而来的。</a:t>
            </a:r>
            <a:endParaRPr lang="zh-CN" altLang="en-US" sz="32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1778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6145"/>
          <p:cNvSpPr txBox="1"/>
          <p:nvPr/>
        </p:nvSpPr>
        <p:spPr>
          <a:xfrm>
            <a:off x="4418965" y="905510"/>
            <a:ext cx="3206750" cy="5835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t">
            <a:spAutoFit/>
          </a:bodyPr>
          <a:p>
            <a:pPr algn="ctr"/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特别提示</a:t>
            </a:r>
            <a:endParaRPr lang="zh-CN" altLang="en-US" sz="32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5840" y="4333875"/>
            <a:ext cx="1704340" cy="2184400"/>
          </a:xfrm>
          <a:prstGeom prst="rect">
            <a:avLst/>
          </a:prstGeom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三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、科学技术</a:t>
                </a:r>
                <a:endParaRPr kumimoji="0" lang="zh-CN" altLang="en-US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589405"/>
            <a:ext cx="60007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sz="3200" b="1" dirty="0"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sz="3200" b="1" dirty="0">
                <a:latin typeface="微软雅黑" panose="020B0503020204020204" charset="-122"/>
                <a:ea typeface="微软雅黑" panose="020B0503020204020204" charset="-122"/>
              </a:rPr>
              <a:t>、医药学</a:t>
            </a:r>
            <a:endParaRPr lang="zh-CN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1079500" y="2790190"/>
            <a:ext cx="709231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(1)医学家孙思邈完成医学名著《千金方》。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(2)唐高宗时编修的《唐本草》，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是世界上最早由国家颁行的药典。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32770" name="图片 32770" descr="C:\WINDOWS\Desktop\2004-12-18987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8815" y="1216025"/>
            <a:ext cx="1995170" cy="27057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5925" y="4137632"/>
            <a:ext cx="1695468" cy="2420596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91135" y="3254375"/>
            <a:ext cx="1026604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700655" algn="l"/>
              </a:tabLst>
            </a:pPr>
            <a:r>
              <a:rPr lang="zh-CN" sz="2400" b="1" kern="1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【课堂探究】根据所学知识，想一想古代中国科技发达的原因是什么？</a:t>
            </a:r>
            <a:endParaRPr lang="zh-CN" sz="2400" b="1" kern="1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00990" y="3899535"/>
            <a:ext cx="11548745" cy="2749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p>
            <a:pPr indent="266700" algn="just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(1)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文化传承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中华文明源远流长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前代科技成就为后代科技发展奠定了基础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为科技成果的继承创造了条件。</a:t>
            </a:r>
            <a:endParaRPr lang="zh-CN" altLang="zh-CN" sz="24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266700" algn="just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(2)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政治因素：中央集权制度为科技的发展提供了政治保障。</a:t>
            </a:r>
            <a:endParaRPr lang="zh-CN" altLang="zh-CN" sz="24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266700" algn="just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(3)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经济因素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社会生产力的发展、农耕经济的高度繁荣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为科技进步奠定了经济基础。</a:t>
            </a:r>
            <a:endParaRPr lang="zh-CN" altLang="zh-CN" sz="24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266700" algn="just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(4)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人为因素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</a:t>
            </a:r>
            <a:r>
              <a:rPr lang="zh-CN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科学家的探索精神。</a:t>
            </a:r>
            <a:endParaRPr lang="zh-CN" altLang="zh-CN" sz="24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0990" y="292735"/>
            <a:ext cx="71240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问题探究：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从魏晋到隋唐科技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繁荣原因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77828" name="文本框 1"/>
          <p:cNvSpPr txBox="1"/>
          <p:nvPr/>
        </p:nvSpPr>
        <p:spPr>
          <a:xfrm>
            <a:off x="300990" y="1009015"/>
            <a:ext cx="11548110" cy="224536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1. 魏晋到隋唐，北方大融合促进技术之间的交流为科技繁荣提供社会基础；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2. 魏晋到隋唐，江南大开发和农业经济发展为科技繁荣提供经济基础；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3. 魏晋到隋唐，外来文化的传播和交融为科技繁荣提供必要条件；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4. 魏晋到隋唐，继承了秦汉以来的科技成就并不断加以革新和创造。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 bldLvl="0" animBg="1"/>
      <p:bldP spid="4" grpId="0"/>
      <p:bldP spid="9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Text Box 2"/>
          <p:cNvSpPr txBox="1"/>
          <p:nvPr/>
        </p:nvSpPr>
        <p:spPr>
          <a:xfrm>
            <a:off x="6499225" y="6392863"/>
            <a:ext cx="279717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四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</a:t>
                </a:r>
                <a:r>
                  <a:rPr kumimoji="0" lang="zh-CN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中外文化交流</a:t>
                </a:r>
                <a:endParaRPr kumimoji="0" lang="zh-CN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92530"/>
            <a:ext cx="74091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、佛教向中国的传播及影响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7" name="Text Box 9"/>
          <p:cNvSpPr txBox="1"/>
          <p:nvPr/>
        </p:nvSpPr>
        <p:spPr>
          <a:xfrm>
            <a:off x="465455" y="1990090"/>
            <a:ext cx="11157585" cy="3599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(1)表现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①从东汉到北朝，陆续有中亚、天竺的高僧来华，将大批佛经翻译成汉文。</a:t>
            </a:r>
            <a:endParaRPr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②东晋的法显从长安出发，经西域至天竺，收集了大批梵文经典。</a:t>
            </a:r>
            <a:endParaRPr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③唐朝的高僧玄奘，在贞观初年也西行前往天竺取经。他在天竺佛教中心钻</a:t>
            </a:r>
            <a:endParaRPr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研多年，又到许多国家周游讲学，成为公认的佛学大师。</a:t>
            </a:r>
            <a:endParaRPr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(2)影响：</a:t>
            </a:r>
            <a:r>
              <a:rPr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伴随佛教东传而来的异域文化，在很多方面对中国产生深远影响。</a:t>
            </a:r>
            <a:endParaRPr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12297" grpId="0" bldLvl="0"/>
      <p:bldP spid="4" grpId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Text Box 2"/>
          <p:cNvSpPr txBox="1"/>
          <p:nvPr/>
        </p:nvSpPr>
        <p:spPr>
          <a:xfrm>
            <a:off x="6499225" y="6392863"/>
            <a:ext cx="279717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四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</a:t>
                </a:r>
                <a:r>
                  <a:rPr kumimoji="0" lang="zh-CN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中外文化交流</a:t>
                </a:r>
                <a:endParaRPr kumimoji="0" lang="zh-CN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92530"/>
            <a:ext cx="74091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、中国佛教的发展对周边国家的影响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7" name="Text Box 9"/>
          <p:cNvSpPr txBox="1"/>
          <p:nvPr/>
        </p:nvSpPr>
        <p:spPr>
          <a:xfrm>
            <a:off x="465455" y="1990090"/>
            <a:ext cx="1115758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(1)日本、新罗等国常常派学问僧来长安求法，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日本的高僧空海回国时携带了许多佛经和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诗文集。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(2)唐朝高僧鉴真次东渡，历尽艰险最终到达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日本，传授佛法。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5490" y="1450340"/>
            <a:ext cx="3257550" cy="244284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9395" y="4247515"/>
            <a:ext cx="3763010" cy="21278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12297" grpId="0" bldLvl="0"/>
      <p:bldP spid="4" grpId="2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Text Box 2"/>
          <p:cNvSpPr txBox="1"/>
          <p:nvPr/>
        </p:nvSpPr>
        <p:spPr>
          <a:xfrm>
            <a:off x="6499225" y="6392863"/>
            <a:ext cx="279717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 rot="0"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 dirty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四</a:t>
                </a:r>
                <a:r>
                  <a:rPr kumimoji="0" lang="zh-CN" altLang="en-US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、</a:t>
                </a:r>
                <a:r>
                  <a:rPr kumimoji="0" lang="zh-CN" sz="3600" b="1" i="0" u="none" strike="noStrike" kern="1200" cap="none" spc="50" normalizeH="0" baseline="0" noProof="0" dirty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charset="-122"/>
                    <a:ea typeface="黑体" panose="02010609060101010101" charset="-122"/>
                    <a:cs typeface="+mn-cs"/>
                  </a:rPr>
                  <a:t>中外文化交流</a:t>
                </a:r>
                <a:endParaRPr kumimoji="0" lang="zh-CN" sz="3600" b="1" i="0" u="none" strike="noStrike" kern="1200" cap="none" spc="50" normalizeH="0" baseline="0" noProof="0" dirty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92530"/>
            <a:ext cx="74091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spcBef>
                <a:spcPct val="50000"/>
              </a:spcBef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、其他方面文化交流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7" name="Text Box 9"/>
          <p:cNvSpPr txBox="1"/>
          <p:nvPr/>
        </p:nvSpPr>
        <p:spPr>
          <a:xfrm>
            <a:off x="465455" y="1990090"/>
            <a:ext cx="1115758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(1)唐都城长安聚集了许多国家和地区的使节、商人、侨民，成为当时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的国际大都会。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(2)新罗、日本两国文化都受到唐朝的巨大影响。它们向唐朝派遣了许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多使节和留学生，有的留学生还在唐朝考中进士。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(3)唐朝后期，不少经海路来华的西亚商人在广州、泉州等南方港口城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</a:pPr>
            <a:r>
              <a:rPr sz="28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市定居。</a:t>
            </a:r>
            <a:endParaRPr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12297" grpId="0" bldLvl="0"/>
      <p:bldP spid="4" grpId="2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4" t="16719" r="69336" b="53532"/>
          <a:stretch>
            <a:fillRect/>
          </a:stretch>
        </p:blipFill>
        <p:spPr>
          <a:xfrm>
            <a:off x="5756652" y="192787"/>
            <a:ext cx="1182914" cy="158931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659765" y="387985"/>
            <a:ext cx="6428740" cy="934408"/>
            <a:chOff x="603179" y="528482"/>
            <a:chExt cx="5558470" cy="934557"/>
          </a:xfrm>
        </p:grpSpPr>
        <p:sp>
          <p:nvSpPr>
            <p:cNvPr id="21" name="Freeform 5"/>
            <p:cNvSpPr/>
            <p:nvPr/>
          </p:nvSpPr>
          <p:spPr bwMode="auto">
            <a:xfrm flipH="1">
              <a:off x="603179" y="528482"/>
              <a:ext cx="812800" cy="934557"/>
            </a:xfrm>
            <a:custGeom>
              <a:avLst/>
              <a:gdLst>
                <a:gd name="T0" fmla="*/ 0 w 926"/>
                <a:gd name="T1" fmla="*/ 369 h 2009"/>
                <a:gd name="T2" fmla="*/ 0 w 926"/>
                <a:gd name="T3" fmla="*/ 0 h 2009"/>
                <a:gd name="T4" fmla="*/ 926 w 926"/>
                <a:gd name="T5" fmla="*/ 0 h 2009"/>
                <a:gd name="T6" fmla="*/ 926 w 926"/>
                <a:gd name="T7" fmla="*/ 2009 h 2009"/>
                <a:gd name="T8" fmla="*/ 224 w 926"/>
                <a:gd name="T9" fmla="*/ 2009 h 2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6" h="2009">
                  <a:moveTo>
                    <a:pt x="0" y="369"/>
                  </a:moveTo>
                  <a:lnTo>
                    <a:pt x="0" y="0"/>
                  </a:lnTo>
                  <a:lnTo>
                    <a:pt x="926" y="0"/>
                  </a:lnTo>
                  <a:lnTo>
                    <a:pt x="926" y="2009"/>
                  </a:lnTo>
                  <a:lnTo>
                    <a:pt x="224" y="2009"/>
                  </a:lnTo>
                </a:path>
              </a:pathLst>
            </a:custGeom>
            <a:noFill/>
            <a:ln w="19050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22" name="文本框 6"/>
            <p:cNvSpPr txBox="1"/>
            <p:nvPr/>
          </p:nvSpPr>
          <p:spPr>
            <a:xfrm>
              <a:off x="1018785" y="748438"/>
              <a:ext cx="5142864" cy="7068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楷体" panose="02010609060101010101" charset="-122"/>
                  <a:ea typeface="楷体" panose="02010609060101010101" charset="-122"/>
                </a:rPr>
                <a:t>频繁的中外文化交流</a:t>
              </a:r>
              <a:endParaRPr lang="zh-CN" alt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576772" y="1716248"/>
            <a:ext cx="11226026" cy="4298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材料：唐朝统治者具有“华夷一家”的观念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与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300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多个国家和地区保持友好往来。来到唐朝的各国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使者、商人、教徒、艺人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等络绎不绝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日本派往的“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遣唐使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就达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13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次。佛教盛行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景教、祆教也在唐朝得到尊重。外国人还可以通过科举考试在唐朝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入仕为官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。据韩愈记载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,“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岭之南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其州七千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外国之货日至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珠、香、象、犀、玳瑁、稀世之珍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溢于中国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不可胜用”。唐朝在广州设置了管理对外贸易机构市舶司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并在长安、扬州等地为来华经商的波斯、阿拉伯侨民设有“蕃坊”特区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发展为繁华商业区。</a:t>
            </a:r>
            <a:endParaRPr lang="en-US" altLang="zh-CN" sz="2400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r">
              <a:lnSpc>
                <a:spcPts val="4100"/>
              </a:lnSpc>
            </a:pP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李庆新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唐代广州贸易与岭南经济社会变迁</a:t>
            </a:r>
            <a:r>
              <a:rPr lang="en-US" altLang="zh-CN" sz="2400" dirty="0" smtClean="0">
                <a:latin typeface="楷体" panose="02010609060101010101" charset="-122"/>
                <a:ea typeface="楷体" panose="02010609060101010101" charset="-122"/>
              </a:rPr>
              <a:t>》</a:t>
            </a:r>
            <a:endParaRPr lang="zh-CN" altLang="en-US" sz="2400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fill="hold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lum contrast="54000"/>
          </a:blip>
          <a:stretch>
            <a:fillRect/>
          </a:stretch>
        </p:blipFill>
        <p:spPr>
          <a:xfrm>
            <a:off x="311150" y="1122045"/>
            <a:ext cx="3944620" cy="38576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3175" y="5078730"/>
            <a:ext cx="12170410" cy="1814830"/>
          </a:xfrm>
          <a:prstGeom prst="rect">
            <a:avLst/>
          </a:prstGeom>
          <a:solidFill>
            <a:srgbClr val="FF0000"/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方正清刻本悦宋简体" panose="02000000000000000000" charset="-122"/>
                <a:ea typeface="方正清刻本悦宋简体" panose="02000000000000000000" charset="-122"/>
                <a:cs typeface="方正清刻本悦宋简体" panose="02000000000000000000" charset="-122"/>
              </a:rPr>
              <a:t>《隋书》列传第四十六：大业三年，其王多利思北孤遣使朝贡。使者曰："闻海西菩萨天子重兴佛法，故遣朝拜，兼沙门数十人来学佛法。"其国书曰"日出处天子至书日没处天子无恙"云云。帝览之不悦，谓鸿胪卿曰："蛮夷书有无礼者，勿复以闻。"</a:t>
            </a:r>
            <a:endParaRPr lang="zh-CN" altLang="en-US" sz="2800">
              <a:solidFill>
                <a:schemeClr val="bg1"/>
              </a:solidFill>
              <a:latin typeface="方正清刻本悦宋简体" panose="02000000000000000000" charset="-122"/>
              <a:ea typeface="方正清刻本悦宋简体" panose="02000000000000000000" charset="-122"/>
              <a:cs typeface="方正清刻本悦宋简体" panose="02000000000000000000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lum contrast="66000"/>
          </a:blip>
          <a:stretch>
            <a:fillRect/>
          </a:stretch>
        </p:blipFill>
        <p:spPr>
          <a:xfrm>
            <a:off x="4255770" y="1152525"/>
            <a:ext cx="1942465" cy="38500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lum contrast="54000"/>
          </a:blip>
          <a:stretch>
            <a:fillRect/>
          </a:stretch>
        </p:blipFill>
        <p:spPr>
          <a:xfrm>
            <a:off x="6198235" y="1140460"/>
            <a:ext cx="2755900" cy="386207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lum contrast="42000"/>
          </a:blip>
          <a:stretch>
            <a:fillRect/>
          </a:stretch>
        </p:blipFill>
        <p:spPr>
          <a:xfrm>
            <a:off x="8954135" y="1140460"/>
            <a:ext cx="2560955" cy="38588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5" y="80645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4034155" y="415290"/>
            <a:ext cx="4124325" cy="706755"/>
          </a:xfrm>
          <a:prstGeom prst="rect">
            <a:avLst/>
          </a:prstGeom>
          <a:solidFill>
            <a:srgbClr val="FFC000"/>
          </a:solidFill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遣隋使、遣唐使</a:t>
            </a:r>
            <a:endParaRPr lang="zh-CN" alt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charset="-122"/>
              <a:ea typeface="方正清刻本悦宋简体" panose="02000000000000000000" charset="-122"/>
              <a:sym typeface="+mn-ea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0656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lum contrast="36000"/>
          </a:blip>
          <a:stretch>
            <a:fillRect/>
          </a:stretch>
        </p:blipFill>
        <p:spPr>
          <a:xfrm flipH="1">
            <a:off x="3729355" y="888365"/>
            <a:ext cx="1445895" cy="20250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lum contrast="24000"/>
          </a:blip>
          <a:stretch>
            <a:fillRect/>
          </a:stretch>
        </p:blipFill>
        <p:spPr>
          <a:xfrm flipH="1">
            <a:off x="9949815" y="2913380"/>
            <a:ext cx="1456055" cy="19138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9" name="文本框 6148"/>
          <p:cNvSpPr txBox="1"/>
          <p:nvPr/>
        </p:nvSpPr>
        <p:spPr>
          <a:xfrm>
            <a:off x="1226820" y="1923415"/>
            <a:ext cx="975423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国家统一、社会安定；政府开明的对外开放政策；经济文化繁荣；对外交通发达。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1778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6145"/>
          <p:cNvSpPr txBox="1"/>
          <p:nvPr/>
        </p:nvSpPr>
        <p:spPr>
          <a:xfrm>
            <a:off x="1332230" y="905510"/>
            <a:ext cx="9491345" cy="5835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t">
            <a:spAutoFit/>
          </a:bodyPr>
          <a:p>
            <a:pPr algn="ctr"/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唐朝对外交往频繁的原因有哪些？</a:t>
            </a:r>
            <a:endParaRPr lang="zh-CN" altLang="en-US" sz="3200" b="1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1505" y="4027805"/>
            <a:ext cx="10958830" cy="2362200"/>
            <a:chOff x="866" y="6267"/>
            <a:chExt cx="17258" cy="372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>
              <a:lum contrast="24000"/>
            </a:blip>
            <a:stretch>
              <a:fillRect/>
            </a:stretch>
          </p:blipFill>
          <p:spPr>
            <a:xfrm flipH="1">
              <a:off x="15426" y="6267"/>
              <a:ext cx="2699" cy="3667"/>
            </a:xfrm>
            <a:prstGeom prst="rect">
              <a:avLst/>
            </a:prstGeom>
          </p:spPr>
        </p:pic>
        <p:pic>
          <p:nvPicPr>
            <p:cNvPr id="3" name="图片 2" descr="C[F(N~E(J6NN9C~IP3WG7$Q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6" y="6267"/>
              <a:ext cx="11752" cy="3720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>
              <a:lum contrast="36000"/>
            </a:blip>
            <a:stretch>
              <a:fillRect/>
            </a:stretch>
          </p:blipFill>
          <p:spPr>
            <a:xfrm flipH="1">
              <a:off x="12618" y="6267"/>
              <a:ext cx="2808" cy="3678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-12065" y="226060"/>
            <a:ext cx="1962785" cy="618490"/>
          </a:xfrm>
          <a:prstGeom prst="homePlate">
            <a:avLst/>
          </a:prstGeom>
          <a:solidFill>
            <a:srgbClr val="C0000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-12065" y="274320"/>
            <a:ext cx="17278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</a:lstStyle>
          <a:p>
            <a:r>
              <a:rPr lang="zh-CN" altLang="en-US" sz="2800" b="1" dirty="0">
                <a:solidFill>
                  <a:schemeClr val="bg1"/>
                </a:solidFill>
                <a:latin typeface="新蒂下午茶基本版" panose="03000600000000000000" charset="-122"/>
                <a:ea typeface="新蒂下午茶基本版" panose="03000600000000000000" charset="-122"/>
              </a:rPr>
              <a:t>课堂总结</a:t>
            </a:r>
            <a:endParaRPr lang="zh-CN" altLang="en-US" sz="2800" b="1" dirty="0">
              <a:solidFill>
                <a:schemeClr val="bg1"/>
              </a:solidFill>
              <a:latin typeface="新蒂下午茶基本版" panose="03000600000000000000" charset="-122"/>
              <a:ea typeface="新蒂下午茶基本版" panose="030006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8930" y="2312035"/>
            <a:ext cx="62166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00000"/>
              </a:lnSpc>
              <a:spcAft>
                <a:spcPts val="0"/>
              </a:spcAft>
              <a:tabLst>
                <a:tab pos="2700655" algn="l"/>
              </a:tabLst>
            </a:pPr>
            <a:r>
              <a:rPr sz="2400" b="1" kern="1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三国至隋唐的文化</a:t>
            </a:r>
            <a:endParaRPr sz="2400" b="1" kern="1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23315" y="1318895"/>
            <a:ext cx="196775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多元共生的思想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07688" y="905290"/>
            <a:ext cx="7559675" cy="1245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儒学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道教——从道家哲学思想体系中衍生出的宗教组织派别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佛教——西汉末年传入中国的外来宗教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23315" y="2590165"/>
            <a:ext cx="1768972" cy="4241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文艺灿烂求备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25334" y="2170403"/>
            <a:ext cx="8017510" cy="4756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文学：建安文学、田园诗、南朝骈文、南北朝民歌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→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唐诗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945820" y="2961253"/>
            <a:ext cx="845820" cy="4756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艺术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94429" y="2615758"/>
            <a:ext cx="5722620" cy="1245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书法：王羲之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→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颜真卿、柳公权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绘画：顾恺之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→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吴道子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雕塑：云冈石窟、龙门石窟、敦煌莫高窟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123315" y="4438650"/>
            <a:ext cx="1719276" cy="4241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科技领先世界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040491" y="3892799"/>
            <a:ext cx="8150088" cy="157831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000" dirty="0">
                <a:latin typeface="黑体" panose="02010609060101010101" charset="-122"/>
                <a:ea typeface="黑体" panose="02010609060101010101" charset="-122"/>
              </a:rPr>
              <a:t>魏晋南北朝时期：数学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sz="2000" dirty="0">
                <a:latin typeface="黑体" panose="02010609060101010101" charset="-122"/>
                <a:ea typeface="黑体" panose="02010609060101010101" charset="-122"/>
              </a:rPr>
              <a:t>祖冲之圆周率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)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zh-CN" sz="2000" dirty="0">
                <a:latin typeface="黑体" panose="02010609060101010101" charset="-122"/>
                <a:ea typeface="黑体" panose="02010609060101010101" charset="-122"/>
              </a:rPr>
              <a:t>农学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sz="2000" dirty="0">
                <a:latin typeface="黑体" panose="02010609060101010101" charset="-122"/>
                <a:ea typeface="黑体" panose="02010609060101010101" charset="-122"/>
              </a:rPr>
              <a:t>《齐民要术》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)</a:t>
            </a:r>
            <a:r>
              <a:rPr lang="zh-CN" sz="2000" dirty="0">
                <a:latin typeface="黑体" panose="02010609060101010101" charset="-122"/>
                <a:ea typeface="黑体" panose="02010609060101010101" charset="-122"/>
              </a:rPr>
              <a:t>、地理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sz="2000" dirty="0">
                <a:latin typeface="黑体" panose="02010609060101010101" charset="-122"/>
                <a:ea typeface="黑体" panose="02010609060101010101" charset="-122"/>
              </a:rPr>
              <a:t>《禹贡地域图》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zh-CN" sz="20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000" dirty="0">
                <a:latin typeface="黑体" panose="02010609060101010101" charset="-122"/>
                <a:ea typeface="黑体" panose="02010609060101010101" charset="-122"/>
              </a:rPr>
              <a:t>隋唐时期：建筑（赵州桥）、印刷术（雕版）、火药、天文（僧一行本初子午线长度）、医学（《千金方》《唐本草》）</a:t>
            </a:r>
            <a:endParaRPr lang="zh-CN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989580" y="5491480"/>
            <a:ext cx="3311525" cy="1245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000">
                <a:latin typeface="黑体" panose="02010609060101010101" charset="-122"/>
                <a:ea typeface="黑体" panose="02010609060101010101" charset="-122"/>
              </a:rPr>
              <a:t>佛教传入中国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</a:rPr>
              <a:t>玄奘西行</a:t>
            </a:r>
            <a:endParaRPr lang="zh-CN" sz="2000">
              <a:latin typeface="黑体" panose="02010609060101010101" charset="-122"/>
              <a:ea typeface="黑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000">
                <a:latin typeface="黑体" panose="02010609060101010101" charset="-122"/>
                <a:ea typeface="黑体" panose="02010609060101010101" charset="-122"/>
              </a:rPr>
              <a:t>佛教外传</a:t>
            </a:r>
            <a:r>
              <a:rPr lang="en-US" altLang="zh-CN" sz="2000"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</a:rPr>
              <a:t>鉴真东渡</a:t>
            </a:r>
            <a:endParaRPr lang="zh-CN" sz="2000">
              <a:latin typeface="黑体" panose="02010609060101010101" charset="-122"/>
              <a:ea typeface="黑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000">
                <a:latin typeface="黑体" panose="02010609060101010101" charset="-122"/>
                <a:ea typeface="黑体" panose="02010609060101010101" charset="-122"/>
              </a:rPr>
              <a:t>其他文化交流</a:t>
            </a:r>
            <a:endParaRPr lang="zh-CN" sz="20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23315" y="5876290"/>
            <a:ext cx="1724025" cy="4241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</a:rPr>
              <a:t>多元文化交流</a:t>
            </a:r>
            <a:endParaRPr lang="zh-CN" altLang="en-US" sz="20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3168677" y="1127097"/>
            <a:ext cx="106045" cy="842645"/>
          </a:xfrm>
          <a:prstGeom prst="leftBrace">
            <a:avLst>
              <a:gd name="adj1" fmla="val 7305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左大括号 20"/>
          <p:cNvSpPr/>
          <p:nvPr/>
        </p:nvSpPr>
        <p:spPr>
          <a:xfrm>
            <a:off x="3678168" y="2777738"/>
            <a:ext cx="106045" cy="842645"/>
          </a:xfrm>
          <a:prstGeom prst="leftBrace">
            <a:avLst>
              <a:gd name="adj1" fmla="val 7305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左大括号 21"/>
          <p:cNvSpPr/>
          <p:nvPr/>
        </p:nvSpPr>
        <p:spPr>
          <a:xfrm>
            <a:off x="2899411" y="2446406"/>
            <a:ext cx="106045" cy="842645"/>
          </a:xfrm>
          <a:prstGeom prst="leftBrace">
            <a:avLst>
              <a:gd name="adj1" fmla="val 7305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左大括号 22"/>
          <p:cNvSpPr/>
          <p:nvPr/>
        </p:nvSpPr>
        <p:spPr>
          <a:xfrm>
            <a:off x="2850046" y="4114772"/>
            <a:ext cx="172720" cy="1201420"/>
          </a:xfrm>
          <a:prstGeom prst="leftBrace">
            <a:avLst>
              <a:gd name="adj1" fmla="val 7305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左大括号 23"/>
          <p:cNvSpPr/>
          <p:nvPr/>
        </p:nvSpPr>
        <p:spPr>
          <a:xfrm>
            <a:off x="2918460" y="5692775"/>
            <a:ext cx="106045" cy="842645"/>
          </a:xfrm>
          <a:prstGeom prst="leftBrace">
            <a:avLst>
              <a:gd name="adj1" fmla="val 7305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左大括号 24"/>
          <p:cNvSpPr/>
          <p:nvPr/>
        </p:nvSpPr>
        <p:spPr>
          <a:xfrm>
            <a:off x="950595" y="1558290"/>
            <a:ext cx="172720" cy="4553585"/>
          </a:xfrm>
          <a:prstGeom prst="leftBrace">
            <a:avLst>
              <a:gd name="adj1" fmla="val 7305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SLIDE_ID" val="custom20187308_1"/>
  <p:tag name="KSO_WM_SLIDE_TYPE" val="title"/>
  <p:tag name="KSO_WM_SLIDE_SUBTYPE" val="pureTxt"/>
  <p:tag name="KSO_WM_SLIDE_ITEM_CNT" val="2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TEMPLATE_THUMBS_INDEX" val="1、2、3、6、8、10、11、12、15"/>
  <p:tag name="KSO_WM_SLIDE_MODEL_TYPE" val="cover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UNIT_PLACING_PICTURE_USER_VIEWPORT" val="{&quot;height&quot;:5790,&quot;width&quot;:9600}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UNIT_TABLE_BEAUTIFY" val="smartTable{c359b5c5-8bc0-4668-8d74-12a090a80781}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6.xml><?xml version="1.0" encoding="utf-8"?>
<p:tagLst xmlns:p="http://schemas.openxmlformats.org/presentationml/2006/main">
  <p:tag name="KSO_WM_UNIT_PLACING_PICTURE_USER_VIEWPORT" val="{&quot;height&quot;:4710,&quot;width&quot;:8250}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5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3975</Words>
  <Application>WPS 演示</Application>
  <PresentationFormat>宽屏</PresentationFormat>
  <Paragraphs>300</Paragraphs>
  <Slides>38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58" baseType="lpstr">
      <vt:lpstr>Arial</vt:lpstr>
      <vt:lpstr>宋体</vt:lpstr>
      <vt:lpstr>Wingdings</vt:lpstr>
      <vt:lpstr>微软雅黑</vt:lpstr>
      <vt:lpstr>黑体</vt:lpstr>
      <vt:lpstr>仿宋</vt:lpstr>
      <vt:lpstr>Times New Roman</vt:lpstr>
      <vt:lpstr>楷体</vt:lpstr>
      <vt:lpstr>华文仿宋</vt:lpstr>
      <vt:lpstr>华文隶书</vt:lpstr>
      <vt:lpstr>Arial Unicode MS</vt:lpstr>
      <vt:lpstr>楷体_GB2312</vt:lpstr>
      <vt:lpstr>新宋体</vt:lpstr>
      <vt:lpstr>华文中宋</vt:lpstr>
      <vt:lpstr>方正启体简体</vt:lpstr>
      <vt:lpstr>隶书</vt:lpstr>
      <vt:lpstr>华文行楷</vt:lpstr>
      <vt:lpstr>方正清刻本悦宋简体</vt:lpstr>
      <vt:lpstr>新蒂下午茶基本版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2019-06-19T02:08:00Z</dcterms:created>
  <dcterms:modified xsi:type="dcterms:W3CDTF">2020-10-02T07:29:14Z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