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1.xml" ContentType="application/vnd.openxmlformats-officedocument.presentationml.notesSlide+xml"/>
  <Override PartName="/ppt/tags/tag6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1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7" r:id="rId21"/>
    <p:sldId id="276" r:id="rId22"/>
    <p:sldId id="283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5" r:id="rId38"/>
    <p:sldId id="294" r:id="rId39"/>
    <p:sldId id="296" r:id="rId40"/>
    <p:sldId id="297" r:id="rId41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738" y="90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2019/9/27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32006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344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en-US" altLang="zh-CN" dirty="0"/>
              <a:t>12</a:t>
            </a:fld>
            <a:endParaRPr lang="en-US" altLang="zh-CN" dirty="0"/>
          </a:p>
        </p:txBody>
      </p:sp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5053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 txBox="1">
            <a:spLocks noGrp="1"/>
          </p:cNvSpPr>
          <p:nvPr/>
        </p:nvSpPr>
        <p:spPr>
          <a:xfrm>
            <a:off x="3883025" y="8683625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t>15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159747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</p:spPr>
      </p:sp>
      <p:sp>
        <p:nvSpPr>
          <p:cNvPr id="159748" name="Rectangle 3"/>
          <p:cNvSpPr>
            <a:spLocks noGrp="1"/>
          </p:cNvSpPr>
          <p:nvPr>
            <p:ph type="body"/>
          </p:nvPr>
        </p:nvSpPr>
        <p:spPr>
          <a:xfrm>
            <a:off x="684213" y="4341813"/>
            <a:ext cx="5486400" cy="4114800"/>
          </a:xfrm>
        </p:spPr>
        <p:txBody>
          <a:bodyPr wrap="square" lIns="91440" tIns="45720" rIns="91440" bIns="45720" anchor="t"/>
          <a:lstStyle/>
          <a:p>
            <a:pPr lvl="0" indent="0"/>
            <a:br>
              <a:rPr lang="zh-CN" altLang="en-US" dirty="0"/>
            </a:b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27</a:t>
            </a:fld>
            <a:endParaRPr lang="zh-CN" altLang="en-US" sz="1200" dirty="0"/>
          </a:p>
        </p:txBody>
      </p:sp>
      <p:sp>
        <p:nvSpPr>
          <p:cNvPr id="71682" name="幻灯片图像占位符 1310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71683" name="文本占位符 131074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502413" y="1941213"/>
            <a:ext cx="8139178" cy="674375"/>
          </a:xfrm>
        </p:spPr>
        <p:txBody>
          <a:bodyPr lIns="76200" tIns="28575" rIns="19050" bIns="28575" anchor="t" anchorCtr="0">
            <a:noAutofit/>
          </a:bodyPr>
          <a:lstStyle>
            <a:lvl1pPr algn="ctr">
              <a:defRPr sz="4100" b="0" spc="4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502413" y="2674620"/>
            <a:ext cx="8139178" cy="713238"/>
          </a:xfrm>
        </p:spPr>
        <p:txBody>
          <a:bodyPr lIns="76200" tIns="28575" rIns="57150" bIns="28575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15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02413" y="972000"/>
            <a:ext cx="8139178" cy="378101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294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449" y="2856549"/>
            <a:ext cx="8139178" cy="468634"/>
          </a:xfrm>
        </p:spPr>
        <p:txBody>
          <a:bodyPr lIns="76200" tIns="28575" rIns="47625" bIns="28575" anchor="t" anchorCtr="0">
            <a:noAutofit/>
          </a:bodyPr>
          <a:lstStyle>
            <a:lvl1pPr>
              <a:defRPr sz="2700" b="0" u="none" strike="noStrike" kern="1200" cap="none" spc="225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502445" y="3383758"/>
            <a:ext cx="8139178" cy="808489"/>
          </a:xfrm>
        </p:spPr>
        <p:txBody>
          <a:bodyPr lIns="76200" tIns="28575" rIns="57150" bIns="28575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13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502447" y="972000"/>
            <a:ext cx="3962432" cy="3780000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294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502447" y="972002"/>
            <a:ext cx="3962432" cy="285752"/>
          </a:xfrm>
        </p:spPr>
        <p:txBody>
          <a:bodyPr lIns="76200" tIns="28575" rIns="57150" bIns="28575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15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294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4676812" y="972002"/>
            <a:ext cx="3962432" cy="285752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76812" y="1341782"/>
            <a:ext cx="3962432" cy="341417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294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972000"/>
            <a:ext cx="3962432" cy="3780000"/>
          </a:xfrm>
        </p:spPr>
        <p:txBody>
          <a:bodyPr vert="horz" lIns="76200" tIns="0" rIns="61913" bIns="0" rtlCol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294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76200" tIns="0" rIns="61913" bIns="0" rtlCol="0">
            <a:norm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2019/9/27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7928351" y="714383"/>
            <a:ext cx="713238" cy="4041680"/>
          </a:xfrm>
        </p:spPr>
        <p:txBody>
          <a:bodyPr vert="eaVert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502445" y="714377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9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3" y="1941213"/>
            <a:ext cx="8139178" cy="674375"/>
          </a:xfrm>
        </p:spPr>
        <p:txBody>
          <a:bodyPr vert="horz" lIns="76200" tIns="28575" rIns="19050" bIns="28575" rtlCol="0" anchor="t" anchorCtr="0">
            <a:noAutofit/>
          </a:bodyPr>
          <a:lstStyle>
            <a:lvl1pPr marL="0" marR="0" algn="ctr" defTabSz="685800" rtl="0" eaLnBrk="1" fontAlgn="auto" latinLnBrk="0" hangingPunct="1">
              <a:lnSpc>
                <a:spcPct val="100000"/>
              </a:lnSpc>
              <a:buNone/>
              <a:defRPr kumimoji="0" lang="zh-CN" altLang="en-US" sz="4100" b="0" i="0" u="none" strike="noStrike" kern="1200" cap="none" spc="45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7" y="457200"/>
            <a:ext cx="854075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1627" y="1428752"/>
            <a:ext cx="4194175" cy="3145631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1428752"/>
            <a:ext cx="4194175" cy="3145631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1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 sz="11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502413" y="324000"/>
            <a:ext cx="8139178" cy="486000"/>
          </a:xfrm>
          <a:prstGeom prst="rect">
            <a:avLst/>
          </a:prstGeom>
        </p:spPr>
        <p:txBody>
          <a:bodyPr vert="horz" lIns="76200" tIns="28575" rIns="57150" bIns="28575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502413" y="972000"/>
            <a:ext cx="8139178" cy="3780000"/>
          </a:xfrm>
          <a:prstGeom prst="rect">
            <a:avLst/>
          </a:prstGeom>
        </p:spPr>
        <p:txBody>
          <a:bodyPr vert="horz" lIns="76200" tIns="0" rIns="61913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15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tabLst>
          <a:tab pos="1207294" algn="l"/>
        </a:tabLst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502411" y="1145000"/>
            <a:ext cx="8139178" cy="674375"/>
          </a:xfrm>
        </p:spPr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  <a:effectLst/>
              </a:rPr>
              <a:t>第</a:t>
            </a:r>
            <a:r>
              <a:rPr lang="en-US" altLang="zh-CN" b="1" dirty="0">
                <a:solidFill>
                  <a:srgbClr val="FF0000"/>
                </a:solidFill>
                <a:effectLst/>
              </a:rPr>
              <a:t>12</a:t>
            </a:r>
            <a:r>
              <a:rPr lang="zh-CN" altLang="en-US" b="1" dirty="0">
                <a:solidFill>
                  <a:srgbClr val="FF0000"/>
                </a:solidFill>
                <a:effectLst/>
              </a:rPr>
              <a:t>课 辽宋夏金元的文化 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4" y="323850"/>
            <a:ext cx="1770698" cy="485775"/>
          </a:xfrm>
        </p:spPr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课程目标：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972026"/>
            <a:ext cx="7400449" cy="1230630"/>
          </a:xfrm>
        </p:spPr>
        <p:txBody>
          <a:bodyPr/>
          <a:lstStyle/>
          <a:p>
            <a:r>
              <a:rPr lang="en-US" altLang="zh-CN" sz="2100" dirty="0"/>
              <a:t>1. </a:t>
            </a:r>
            <a:r>
              <a:rPr sz="2100" dirty="0"/>
              <a:t>了解理学含义</a:t>
            </a:r>
          </a:p>
          <a:p>
            <a:r>
              <a:rPr lang="en-US" altLang="zh-CN" sz="2100" dirty="0"/>
              <a:t>2.</a:t>
            </a:r>
            <a:r>
              <a:rPr sz="2100" dirty="0"/>
              <a:t>了解辽宋夏金元时期的文学、艺术成就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文本框 107521"/>
          <p:cNvSpPr txBox="1"/>
          <p:nvPr/>
        </p:nvSpPr>
        <p:spPr>
          <a:xfrm>
            <a:off x="131445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应运而生</a:t>
            </a:r>
          </a:p>
        </p:txBody>
      </p:sp>
      <p:sp>
        <p:nvSpPr>
          <p:cNvPr id="107523" name="文本框 107522"/>
          <p:cNvSpPr txBox="1"/>
          <p:nvPr/>
        </p:nvSpPr>
        <p:spPr>
          <a:xfrm>
            <a:off x="308610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蔚然大宗</a:t>
            </a:r>
          </a:p>
        </p:txBody>
      </p:sp>
      <p:sp>
        <p:nvSpPr>
          <p:cNvPr id="107524" name="标题 107523"/>
          <p:cNvSpPr>
            <a:spLocks noGrp="1" noRot="1"/>
          </p:cNvSpPr>
          <p:nvPr>
            <p:ph type="title"/>
          </p:nvPr>
        </p:nvSpPr>
        <p:spPr>
          <a:xfrm>
            <a:off x="711994" y="116205"/>
            <a:ext cx="2667000" cy="529590"/>
          </a:xfrm>
        </p:spPr>
        <p:txBody>
          <a:bodyPr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一、儒学的复兴</a:t>
            </a:r>
          </a:p>
        </p:txBody>
      </p:sp>
      <p:sp>
        <p:nvSpPr>
          <p:cNvPr id="107525" name="矩形 107524"/>
          <p:cNvSpPr/>
          <p:nvPr/>
        </p:nvSpPr>
        <p:spPr>
          <a:xfrm>
            <a:off x="1314450" y="1485900"/>
            <a:ext cx="1257300" cy="391478"/>
          </a:xfrm>
          <a:prstGeom prst="rect">
            <a:avLst/>
          </a:prstGeom>
          <a:noFill/>
          <a:ln w="12700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</a:t>
            </a:r>
          </a:p>
        </p:txBody>
      </p:sp>
      <p:sp>
        <p:nvSpPr>
          <p:cNvPr id="107526" name="矩形 107525"/>
          <p:cNvSpPr/>
          <p:nvPr/>
        </p:nvSpPr>
        <p:spPr>
          <a:xfrm>
            <a:off x="866300" y="871063"/>
            <a:ext cx="2562701" cy="43858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儒家思想的演变</a:t>
            </a:r>
          </a:p>
        </p:txBody>
      </p:sp>
      <p:sp>
        <p:nvSpPr>
          <p:cNvPr id="107527" name="右箭头 107526"/>
          <p:cNvSpPr/>
          <p:nvPr/>
        </p:nvSpPr>
        <p:spPr>
          <a:xfrm>
            <a:off x="2628900" y="1771650"/>
            <a:ext cx="400050" cy="228600"/>
          </a:xfrm>
          <a:prstGeom prst="rightArrow">
            <a:avLst>
              <a:gd name="adj1" fmla="val 50000"/>
              <a:gd name="adj2" fmla="val 6875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8" name="文本框 107527"/>
          <p:cNvSpPr txBox="1"/>
          <p:nvPr/>
        </p:nvSpPr>
        <p:spPr>
          <a:xfrm>
            <a:off x="1885950" y="2571751"/>
            <a:ext cx="154305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魏晋南北朝</a:t>
            </a:r>
          </a:p>
        </p:txBody>
      </p:sp>
      <p:sp>
        <p:nvSpPr>
          <p:cNvPr id="107529" name="文本框 107528"/>
          <p:cNvSpPr txBox="1"/>
          <p:nvPr/>
        </p:nvSpPr>
        <p:spPr>
          <a:xfrm>
            <a:off x="662940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正统思想</a:t>
            </a:r>
          </a:p>
        </p:txBody>
      </p:sp>
      <p:sp>
        <p:nvSpPr>
          <p:cNvPr id="107530" name="文本框 107529"/>
          <p:cNvSpPr txBox="1"/>
          <p:nvPr/>
        </p:nvSpPr>
        <p:spPr>
          <a:xfrm>
            <a:off x="485775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遭到打击</a:t>
            </a:r>
          </a:p>
        </p:txBody>
      </p:sp>
      <p:sp>
        <p:nvSpPr>
          <p:cNvPr id="107531" name="文本框 107530"/>
          <p:cNvSpPr txBox="1"/>
          <p:nvPr/>
        </p:nvSpPr>
        <p:spPr>
          <a:xfrm>
            <a:off x="6629400" y="148590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西汉武帝</a:t>
            </a:r>
          </a:p>
        </p:txBody>
      </p:sp>
      <p:sp>
        <p:nvSpPr>
          <p:cNvPr id="107532" name="文本框 107531"/>
          <p:cNvSpPr txBox="1"/>
          <p:nvPr/>
        </p:nvSpPr>
        <p:spPr>
          <a:xfrm>
            <a:off x="4857750" y="14859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秦朝</a:t>
            </a:r>
          </a:p>
        </p:txBody>
      </p:sp>
      <p:sp>
        <p:nvSpPr>
          <p:cNvPr id="107533" name="文本框 107532"/>
          <p:cNvSpPr txBox="1"/>
          <p:nvPr/>
        </p:nvSpPr>
        <p:spPr>
          <a:xfrm>
            <a:off x="3086100" y="14859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</a:t>
            </a:r>
          </a:p>
        </p:txBody>
      </p:sp>
      <p:sp>
        <p:nvSpPr>
          <p:cNvPr id="107534" name="文本框 107533"/>
          <p:cNvSpPr txBox="1"/>
          <p:nvPr/>
        </p:nvSpPr>
        <p:spPr>
          <a:xfrm>
            <a:off x="5715000" y="2571750"/>
            <a:ext cx="19431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宋明</a:t>
            </a:r>
          </a:p>
        </p:txBody>
      </p:sp>
      <p:sp>
        <p:nvSpPr>
          <p:cNvPr id="107535" name="文本框 107534"/>
          <p:cNvSpPr txBox="1"/>
          <p:nvPr/>
        </p:nvSpPr>
        <p:spPr>
          <a:xfrm>
            <a:off x="1885950" y="2971801"/>
            <a:ext cx="154305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面临挑战</a:t>
            </a:r>
          </a:p>
        </p:txBody>
      </p:sp>
      <p:sp>
        <p:nvSpPr>
          <p:cNvPr id="107536" name="文本框 107535"/>
          <p:cNvSpPr txBox="1"/>
          <p:nvPr/>
        </p:nvSpPr>
        <p:spPr>
          <a:xfrm>
            <a:off x="3943350" y="257175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隋唐</a:t>
            </a:r>
          </a:p>
        </p:txBody>
      </p:sp>
      <p:sp>
        <p:nvSpPr>
          <p:cNvPr id="107537" name="文本框 107536"/>
          <p:cNvSpPr txBox="1"/>
          <p:nvPr/>
        </p:nvSpPr>
        <p:spPr>
          <a:xfrm>
            <a:off x="3943350" y="29718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新发展</a:t>
            </a:r>
          </a:p>
        </p:txBody>
      </p:sp>
      <p:sp>
        <p:nvSpPr>
          <p:cNvPr id="107538" name="文本框 107537"/>
          <p:cNvSpPr txBox="1"/>
          <p:nvPr/>
        </p:nvSpPr>
        <p:spPr>
          <a:xfrm>
            <a:off x="2400300" y="3657600"/>
            <a:ext cx="45720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明清之际</a:t>
            </a:r>
          </a:p>
        </p:txBody>
      </p:sp>
      <p:sp>
        <p:nvSpPr>
          <p:cNvPr id="107539" name="文本框 107538"/>
          <p:cNvSpPr txBox="1"/>
          <p:nvPr/>
        </p:nvSpPr>
        <p:spPr>
          <a:xfrm>
            <a:off x="5715000" y="2971801"/>
            <a:ext cx="19431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新体系</a:t>
            </a:r>
            <a:r>
              <a:rPr lang="en-US" altLang="zh-CN" sz="21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</a:p>
        </p:txBody>
      </p:sp>
      <p:sp>
        <p:nvSpPr>
          <p:cNvPr id="107540" name="文本框 107539"/>
          <p:cNvSpPr txBox="1"/>
          <p:nvPr/>
        </p:nvSpPr>
        <p:spPr>
          <a:xfrm>
            <a:off x="2400300" y="4057651"/>
            <a:ext cx="4572000" cy="877163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批判继承，构建起具有时代特色的</a:t>
            </a:r>
          </a:p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新思想体系</a:t>
            </a:r>
            <a:endParaRPr lang="zh-CN" altLang="en-US" sz="2100" b="1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1" name="右箭头 107540"/>
          <p:cNvSpPr/>
          <p:nvPr/>
        </p:nvSpPr>
        <p:spPr>
          <a:xfrm>
            <a:off x="4400550" y="177165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2" name="右箭头 107541"/>
          <p:cNvSpPr/>
          <p:nvPr/>
        </p:nvSpPr>
        <p:spPr>
          <a:xfrm>
            <a:off x="6172200" y="177165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3" name="右箭头 107542"/>
          <p:cNvSpPr/>
          <p:nvPr/>
        </p:nvSpPr>
        <p:spPr>
          <a:xfrm>
            <a:off x="142875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4" name="右箭头 107543"/>
          <p:cNvSpPr/>
          <p:nvPr/>
        </p:nvSpPr>
        <p:spPr>
          <a:xfrm>
            <a:off x="348615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5" name="右箭头 107544"/>
          <p:cNvSpPr/>
          <p:nvPr/>
        </p:nvSpPr>
        <p:spPr>
          <a:xfrm>
            <a:off x="525780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6" name="右箭头 107545"/>
          <p:cNvSpPr/>
          <p:nvPr/>
        </p:nvSpPr>
        <p:spPr>
          <a:xfrm>
            <a:off x="1943100" y="4000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7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8" grpId="0" bldLvl="0" animBg="1"/>
      <p:bldP spid="107529" grpId="0" bldLvl="0" animBg="1"/>
      <p:bldP spid="107530" grpId="0" bldLvl="0" animBg="1"/>
      <p:bldP spid="107531" grpId="0" bldLvl="0" animBg="1"/>
      <p:bldP spid="107532" grpId="0" bldLvl="0" animBg="1"/>
      <p:bldP spid="107533" grpId="0" bldLvl="0" animBg="1"/>
      <p:bldP spid="107534" grpId="0" bldLvl="0" animBg="1"/>
      <p:bldP spid="107535" grpId="0" bldLvl="0" animBg="1"/>
      <p:bldP spid="107536" grpId="0" bldLvl="0" animBg="1"/>
      <p:bldP spid="107537" grpId="0" bldLvl="0" animBg="1"/>
      <p:bldP spid="107538" grpId="0" bldLvl="0" animBg="1"/>
      <p:bldP spid="107539" grpId="0" bldLvl="0" animBg="1"/>
      <p:bldP spid="10754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5" y="323850"/>
            <a:ext cx="2516505" cy="485775"/>
          </a:xfrm>
        </p:spPr>
        <p:txBody>
          <a:bodyPr/>
          <a:lstStyle/>
          <a:p>
            <a:r>
              <a:rPr lang="en-US" altLang="zh-CN" sz="2400" dirty="0">
                <a:solidFill>
                  <a:srgbClr val="FF0000"/>
                </a:solidFill>
              </a:rPr>
              <a:t>1.</a:t>
            </a:r>
            <a:r>
              <a:rPr lang="zh-CN" altLang="en-US" sz="2400" dirty="0">
                <a:solidFill>
                  <a:srgbClr val="FF0000"/>
                </a:solidFill>
              </a:rPr>
              <a:t>儒学复兴背景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921546"/>
            <a:ext cx="8139113" cy="3222784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400" dirty="0"/>
              <a:t>(1)从三国到五代，以阐释经书字句为主的儒家学说日益僵化，社会影响力受到佛、道冲击。</a:t>
            </a:r>
          </a:p>
          <a:p>
            <a:pPr marL="0" indent="0">
              <a:buNone/>
            </a:pPr>
            <a:r>
              <a:rPr lang="zh-CN" altLang="en-US" sz="2400" dirty="0"/>
              <a:t>(2)从北宋中期起，一批学者掀起了儒学复兴运动，强调学术为现实服务。希望充分发挥儒学在强化社会伦理道德秩序、树立基本价值观方面作用。</a:t>
            </a:r>
          </a:p>
          <a:p>
            <a:pPr marL="0" indent="0">
              <a:buNone/>
            </a:pPr>
            <a:r>
              <a:rPr lang="en-US" altLang="zh-CN" sz="2400" dirty="0"/>
              <a:t>(3)</a:t>
            </a:r>
            <a:r>
              <a:rPr lang="zh-CN" altLang="en-US" sz="2400" dirty="0"/>
              <a:t>理学（道学）的影响力逐渐增大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02445" y="4346735"/>
            <a:ext cx="4246245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/>
              <a:t>代表人物：二程、朱熹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矩形 59393"/>
          <p:cNvSpPr/>
          <p:nvPr/>
        </p:nvSpPr>
        <p:spPr>
          <a:xfrm>
            <a:off x="370284" y="130494"/>
            <a:ext cx="302418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7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7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理学”的概念：</a:t>
            </a:r>
          </a:p>
        </p:txBody>
      </p:sp>
      <p:sp>
        <p:nvSpPr>
          <p:cNvPr id="59395" name="文本框 59394"/>
          <p:cNvSpPr txBox="1"/>
          <p:nvPr/>
        </p:nvSpPr>
        <p:spPr>
          <a:xfrm>
            <a:off x="418624" y="1053942"/>
            <a:ext cx="8278178" cy="387798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     理学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是一种既贯通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宇宙自然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人生命运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又继承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孔孟正宗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，并能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治理国家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7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新儒学，</a:t>
            </a:r>
            <a:r>
              <a:rPr lang="zh-CN" altLang="en-US" sz="2100" b="1" dirty="0">
                <a:solidFill>
                  <a:srgbClr val="3333FF"/>
                </a:solidFill>
                <a:latin typeface="Arial" panose="020B0604020202020204" pitchFamily="34" charset="0"/>
                <a:sym typeface="+mn-ea"/>
              </a:rPr>
              <a:t>是三教合一的产物</a:t>
            </a:r>
            <a:r>
              <a:rPr lang="zh-CN" altLang="en-US" sz="21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1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27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27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它是以“理”或“天理”为核心的</a:t>
            </a:r>
            <a:r>
              <a:rPr lang="zh-CN" altLang="en-US" sz="2700" dirty="0">
                <a:latin typeface="微软雅黑" panose="020B0503020204020204" charset="-122"/>
                <a:ea typeface="微软雅黑" panose="020B0503020204020204" charset="-122"/>
              </a:rPr>
              <a:t>哲学思想体系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主要</a:t>
            </a:r>
            <a:r>
              <a:rPr lang="zh-CN" altLang="en-US" sz="3000" dirty="0">
                <a:latin typeface="微软雅黑" panose="020B0503020204020204" charset="-122"/>
                <a:ea typeface="微软雅黑" panose="020B0503020204020204" charset="-122"/>
              </a:rPr>
              <a:t>流派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有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程朱理学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陆王心学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2400" dirty="0">
                <a:solidFill>
                  <a:srgbClr val="FF0066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标志着儒家思想的成熟。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sz="2400" dirty="0">
              <a:solidFill>
                <a:srgbClr val="FF0066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59396" name="组合 59395"/>
          <p:cNvGrpSpPr/>
          <p:nvPr/>
        </p:nvGrpSpPr>
        <p:grpSpPr>
          <a:xfrm>
            <a:off x="4138852" y="195265"/>
            <a:ext cx="1633538" cy="917972"/>
            <a:chOff x="3232" y="981"/>
            <a:chExt cx="1417" cy="878"/>
          </a:xfrm>
        </p:grpSpPr>
        <p:sp>
          <p:nvSpPr>
            <p:cNvPr id="59397" name="文本框 59396"/>
            <p:cNvSpPr txBox="1"/>
            <p:nvPr/>
          </p:nvSpPr>
          <p:spPr>
            <a:xfrm>
              <a:off x="3287" y="981"/>
              <a:ext cx="1362" cy="486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道、佛</a:t>
              </a:r>
            </a:p>
          </p:txBody>
        </p:sp>
        <p:grpSp>
          <p:nvGrpSpPr>
            <p:cNvPr id="59398" name="组合 59397"/>
            <p:cNvGrpSpPr/>
            <p:nvPr/>
          </p:nvGrpSpPr>
          <p:grpSpPr>
            <a:xfrm>
              <a:off x="3232" y="1434"/>
              <a:ext cx="1287" cy="425"/>
              <a:chOff x="3232" y="1434"/>
              <a:chExt cx="1287" cy="425"/>
            </a:xfrm>
          </p:grpSpPr>
          <p:sp>
            <p:nvSpPr>
              <p:cNvPr id="59399" name="直接连接符 59398"/>
              <p:cNvSpPr/>
              <p:nvPr/>
            </p:nvSpPr>
            <p:spPr>
              <a:xfrm flipV="1">
                <a:off x="3232" y="1434"/>
                <a:ext cx="419" cy="397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00" name="直接连接符 59399"/>
              <p:cNvSpPr/>
              <p:nvPr/>
            </p:nvSpPr>
            <p:spPr>
              <a:xfrm flipH="1" flipV="1">
                <a:off x="4150" y="1434"/>
                <a:ext cx="369" cy="425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59401" name="组合 59400"/>
          <p:cNvGrpSpPr/>
          <p:nvPr/>
        </p:nvGrpSpPr>
        <p:grpSpPr>
          <a:xfrm>
            <a:off x="885589" y="2001678"/>
            <a:ext cx="2120503" cy="943174"/>
            <a:chOff x="509" y="2631"/>
            <a:chExt cx="1781" cy="539"/>
          </a:xfrm>
        </p:grpSpPr>
        <p:sp>
          <p:nvSpPr>
            <p:cNvPr id="59402" name="文本框 59401"/>
            <p:cNvSpPr txBox="1"/>
            <p:nvPr/>
          </p:nvSpPr>
          <p:spPr>
            <a:xfrm>
              <a:off x="509" y="2880"/>
              <a:ext cx="1781" cy="290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儒（根本）</a:t>
              </a:r>
            </a:p>
          </p:txBody>
        </p:sp>
        <p:sp>
          <p:nvSpPr>
            <p:cNvPr id="59403" name="直接连接符 59402"/>
            <p:cNvSpPr/>
            <p:nvPr/>
          </p:nvSpPr>
          <p:spPr>
            <a:xfrm flipH="1">
              <a:off x="1219" y="2631"/>
              <a:ext cx="255" cy="255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59404" name="组合 59403"/>
          <p:cNvGrpSpPr/>
          <p:nvPr/>
        </p:nvGrpSpPr>
        <p:grpSpPr>
          <a:xfrm>
            <a:off x="3496629" y="2057876"/>
            <a:ext cx="2742010" cy="960679"/>
            <a:chOff x="2890" y="2568"/>
            <a:chExt cx="2303" cy="661"/>
          </a:xfrm>
        </p:grpSpPr>
        <p:sp>
          <p:nvSpPr>
            <p:cNvPr id="59405" name="文本框 59404"/>
            <p:cNvSpPr txBox="1"/>
            <p:nvPr/>
          </p:nvSpPr>
          <p:spPr>
            <a:xfrm>
              <a:off x="2890" y="2880"/>
              <a:ext cx="2303" cy="349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（目的）</a:t>
              </a:r>
            </a:p>
          </p:txBody>
        </p:sp>
        <p:sp>
          <p:nvSpPr>
            <p:cNvPr id="59406" name="直接连接符 59405"/>
            <p:cNvSpPr/>
            <p:nvPr/>
          </p:nvSpPr>
          <p:spPr>
            <a:xfrm>
              <a:off x="3751" y="2568"/>
              <a:ext cx="172" cy="313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71" y="561975"/>
            <a:ext cx="5490210" cy="40195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226493" y="1542574"/>
            <a:ext cx="2139315" cy="3023905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程颢、程颐：确定了理学的最高范畴“天理”；天理的核心就是“仁” ，修养的最高境界就是“仁”。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Picture 12" descr="C:\Users\Administrator\Desktop\图片2_副本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6479" y="133826"/>
            <a:ext cx="2628900" cy="44024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5410" name="Rectangle 4"/>
          <p:cNvSpPr/>
          <p:nvPr/>
        </p:nvSpPr>
        <p:spPr>
          <a:xfrm>
            <a:off x="1257301" y="2"/>
            <a:ext cx="3843841" cy="438581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理学的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成熟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朱熹的学说</a:t>
            </a:r>
          </a:p>
        </p:txBody>
      </p:sp>
      <p:sp>
        <p:nvSpPr>
          <p:cNvPr id="10244" name="Rectangle 6"/>
          <p:cNvSpPr>
            <a:spLocks noGrp="1" noChangeArrowheads="1"/>
          </p:cNvSpPr>
          <p:nvPr>
            <p:ph idx="1"/>
          </p:nvPr>
        </p:nvSpPr>
        <p:spPr>
          <a:xfrm>
            <a:off x="476726" y="457200"/>
            <a:ext cx="6743700" cy="4686300"/>
          </a:xfrm>
        </p:spPr>
        <p:txBody>
          <a:bodyPr vert="horz" wrap="square" lIns="68580" tIns="34290" rIns="68580" bIns="34290" numCol="1" anchor="t" anchorCtr="0" compatLnSpc="1"/>
          <a:lstStyle/>
          <a:p>
            <a:pPr marL="257175" indent="-257175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zh-CN" sz="2400" b="1" spc="0" noProof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1.</a:t>
            </a:r>
            <a:r>
              <a:rPr lang="zh-CN" altLang="en-US" sz="2400" b="1" spc="0" noProof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地位：</a:t>
            </a:r>
          </a:p>
        </p:txBody>
      </p:sp>
      <p:sp>
        <p:nvSpPr>
          <p:cNvPr id="145412" name="Rectangle 8"/>
          <p:cNvSpPr/>
          <p:nvPr/>
        </p:nvSpPr>
        <p:spPr>
          <a:xfrm>
            <a:off x="668179" y="1705929"/>
            <a:ext cx="2651522" cy="43767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思想观点：</a:t>
            </a:r>
          </a:p>
        </p:txBody>
      </p:sp>
      <p:sp>
        <p:nvSpPr>
          <p:cNvPr id="22533" name="Rectangle 9"/>
          <p:cNvSpPr/>
          <p:nvPr/>
        </p:nvSpPr>
        <p:spPr>
          <a:xfrm>
            <a:off x="808198" y="995364"/>
            <a:ext cx="5197316" cy="78021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建立了庞大严密的理学体系，是理学集大成者，在儒学地位上仅次于孔孟。</a:t>
            </a:r>
          </a:p>
        </p:txBody>
      </p:sp>
      <p:sp>
        <p:nvSpPr>
          <p:cNvPr id="22534" name="Rectangle 10"/>
          <p:cNvSpPr/>
          <p:nvPr/>
        </p:nvSpPr>
        <p:spPr>
          <a:xfrm>
            <a:off x="808198" y="2228376"/>
            <a:ext cx="2297906" cy="1231106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</a:p>
          <a:p>
            <a:pPr>
              <a:lnSpc>
                <a:spcPct val="120000"/>
              </a:lnSpc>
            </a:pP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）认识论</a:t>
            </a:r>
          </a:p>
          <a:p>
            <a:pPr>
              <a:lnSpc>
                <a:spcPct val="120000"/>
              </a:lnSpc>
            </a:pP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68180" y="3459480"/>
            <a:ext cx="5446871" cy="1685077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zh-CN" altLang="en-US" sz="2100" dirty="0"/>
              <a:t>客观唯心主义：认为在物质世界和人类产生之前就独立存在着一种客观精神(</a:t>
            </a:r>
            <a:r>
              <a:rPr lang="zh-CN" altLang="en-US" sz="2100" dirty="0">
                <a:solidFill>
                  <a:srgbClr val="FF0000"/>
                </a:solidFill>
              </a:rPr>
              <a:t>上帝</a:t>
            </a:r>
            <a:r>
              <a:rPr lang="zh-CN" altLang="en-US" sz="2100" dirty="0"/>
              <a:t>、</a:t>
            </a:r>
            <a:r>
              <a:rPr lang="zh-CN" altLang="en-US" sz="2100" dirty="0">
                <a:solidFill>
                  <a:srgbClr val="FF0000"/>
                </a:solidFill>
              </a:rPr>
              <a:t>理念、理、绝对精神、绝对观念等</a:t>
            </a:r>
            <a:r>
              <a:rPr lang="zh-CN" altLang="en-US" sz="2100" dirty="0"/>
              <a:t>)，这种客观精神在其发展过程中，产生了物质世界。是物质世界的本原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标题 1"/>
          <p:cNvSpPr>
            <a:spLocks noGrp="1"/>
          </p:cNvSpPr>
          <p:nvPr>
            <p:ph type="title"/>
          </p:nvPr>
        </p:nvSpPr>
        <p:spPr>
          <a:xfrm>
            <a:off x="1145381" y="21431"/>
            <a:ext cx="2533650" cy="496491"/>
          </a:xfrm>
        </p:spPr>
        <p:txBody>
          <a:bodyPr anchor="ctr"/>
          <a:lstStyle/>
          <a:p>
            <a:pPr algn="l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</a:p>
        </p:txBody>
      </p:sp>
      <p:sp>
        <p:nvSpPr>
          <p:cNvPr id="146434" name="内容占位符 2"/>
          <p:cNvSpPr>
            <a:spLocks noGrp="1"/>
          </p:cNvSpPr>
          <p:nvPr>
            <p:ph idx="1"/>
          </p:nvPr>
        </p:nvSpPr>
        <p:spPr>
          <a:xfrm>
            <a:off x="655797" y="676275"/>
            <a:ext cx="8011954" cy="1829753"/>
          </a:xfrm>
        </p:spPr>
        <p:txBody>
          <a:bodyPr anchor="t"/>
          <a:lstStyle/>
          <a:p>
            <a:pPr marL="0" indent="0">
              <a:buNone/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材料一 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未有天地之先，毕竟是先有此理。</a:t>
            </a:r>
            <a:r>
              <a:rPr lang="zh-CN" altLang="en-US" sz="24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</a:rPr>
              <a:t>有理而后有气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，虽是一时都有，毕竟以理为主，天下未有无理之气，亦未有无气之理。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宇宙之间，一理而已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， </a:t>
            </a:r>
          </a:p>
          <a:p>
            <a:pPr marL="0" indent="0"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                              ——《朱子语类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》</a:t>
            </a:r>
          </a:p>
        </p:txBody>
      </p:sp>
      <p:sp>
        <p:nvSpPr>
          <p:cNvPr id="146435" name="文本框 1"/>
          <p:cNvSpPr txBox="1"/>
          <p:nvPr/>
        </p:nvSpPr>
        <p:spPr>
          <a:xfrm>
            <a:off x="1145144" y="2648902"/>
            <a:ext cx="6543675" cy="80791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从材料一来看，朱熹认为理和气的先后关系是怎样的？世界的本源又是什么？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45381" y="3598309"/>
            <a:ext cx="5534025" cy="484748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7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理先于气，</a:t>
            </a:r>
            <a:r>
              <a:rPr lang="en-US" altLang="zh-CN" sz="27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</a:t>
            </a:r>
            <a:r>
              <a:rPr lang="en-US" altLang="zh-CN" sz="27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7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是世界的本源；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图片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675" y="214789"/>
            <a:ext cx="5025390" cy="3236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Text Box 4"/>
          <p:cNvSpPr txBox="1"/>
          <p:nvPr/>
        </p:nvSpPr>
        <p:spPr>
          <a:xfrm>
            <a:off x="1331834" y="3814049"/>
            <a:ext cx="6666309" cy="117724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认识论：</a:t>
            </a:r>
            <a:r>
              <a:rPr lang="zh-CN" altLang="en-US" sz="2400" b="1" dirty="0"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存天理，灭人欲</a:t>
            </a:r>
            <a:r>
              <a:rPr lang="zh-CN" altLang="en-US" sz="2400" b="1" dirty="0"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”。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即通过道德修养克服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过度的欲望，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最终实现对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天理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的充分体验，从而达到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圣人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的精神境界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88819" y="1024891"/>
            <a:ext cx="2949416" cy="1754327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endParaRPr lang="zh-CN" altLang="en-US"/>
          </a:p>
          <a:p>
            <a:r>
              <a:rPr lang="zh-CN" altLang="en-US" sz="2400"/>
              <a:t>朱熹：“饮食，天理也；山珍海味，人欲也。夫妻，天理也；三妻四妾，人欲也。</a:t>
            </a:r>
            <a:r>
              <a:rPr lang="zh-CN" altLang="en-US"/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277542" y="4137422"/>
            <a:ext cx="6686550" cy="847726"/>
            <a:chOff x="0" y="0"/>
            <a:chExt cx="5616" cy="712"/>
          </a:xfrm>
        </p:grpSpPr>
        <p:sp>
          <p:nvSpPr>
            <p:cNvPr id="25606" name="Rectangle 4"/>
            <p:cNvSpPr/>
            <p:nvPr/>
          </p:nvSpPr>
          <p:spPr>
            <a:xfrm>
              <a:off x="0" y="363"/>
              <a:ext cx="5616" cy="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100" b="1" dirty="0">
                  <a:latin typeface="Calibri" panose="020F0502020204030204" pitchFamily="34" charset="0"/>
                  <a:ea typeface="黑体" panose="02010609060101010101" pitchFamily="2" charset="-122"/>
                </a:rPr>
                <a:t>格，推究；致，求得。探究事物原理，从而获得知识。</a:t>
              </a:r>
            </a:p>
          </p:txBody>
        </p:sp>
        <p:sp>
          <p:nvSpPr>
            <p:cNvPr id="25607" name="AutoShape 5"/>
            <p:cNvSpPr/>
            <p:nvPr/>
          </p:nvSpPr>
          <p:spPr>
            <a:xfrm>
              <a:off x="3901" y="0"/>
              <a:ext cx="181" cy="363"/>
            </a:xfrm>
            <a:prstGeom prst="downArrow">
              <a:avLst>
                <a:gd name="adj1" fmla="val 50000"/>
                <a:gd name="adj2" fmla="val 50138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4822" name="Picture 6" descr="图片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3269" y="295753"/>
            <a:ext cx="5562600" cy="2437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3" name="Text Box 7"/>
          <p:cNvSpPr txBox="1"/>
          <p:nvPr/>
        </p:nvSpPr>
        <p:spPr>
          <a:xfrm>
            <a:off x="1977866" y="3321368"/>
            <a:ext cx="5697141" cy="99257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方法论：主张要通过</a:t>
            </a:r>
            <a:r>
              <a:rPr lang="zh-CN" altLang="en-US" sz="24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格物致知</a:t>
            </a:r>
            <a:r>
              <a:rPr lang="zh-CN" altLang="en-US" sz="24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  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法，把握</a:t>
            </a:r>
            <a:r>
              <a:rPr lang="zh-CN" altLang="en-US" sz="24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</a:t>
            </a:r>
            <a:r>
              <a:rPr lang="zh-CN" altLang="en-US" sz="24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5" y="323850"/>
            <a:ext cx="3654743" cy="485775"/>
          </a:xfrm>
        </p:spPr>
        <p:txBody>
          <a:bodyPr/>
          <a:lstStyle/>
          <a:p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“</a:t>
            </a:r>
            <a:r>
              <a:rPr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格物致知”（学习、</a:t>
            </a:r>
            <a:r>
              <a:rPr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实践</a:t>
            </a:r>
            <a:r>
              <a:rPr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）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737" y="970121"/>
            <a:ext cx="3355181" cy="38966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1176101" y="885825"/>
            <a:ext cx="6791325" cy="12880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8580" tIns="34290" rIns="68580" bIns="3429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材料三　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宇宙之间一理而已。天得之而为天，地得之而为地，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其张之为三纲，其纪之为五常。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                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</a:rPr>
              <a:t>——《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朱文公文集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466374" y="2632711"/>
            <a:ext cx="6373416" cy="844847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3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天理即“</a:t>
            </a:r>
            <a:r>
              <a:rPr lang="zh-CN" altLang="en-US" sz="33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三纲五常</a:t>
            </a:r>
            <a:r>
              <a:rPr lang="zh-CN" altLang="en-US" sz="3000" dirty="0">
                <a:latin typeface="华文新魏" panose="02010800040101010101" pitchFamily="2" charset="-122"/>
                <a:ea typeface="华文新魏" panose="02010800040101010101" pitchFamily="2" charset="-122"/>
              </a:rPr>
              <a:t>”，就是儒家的道德伦理和等级秩序</a:t>
            </a:r>
          </a:p>
        </p:txBody>
      </p:sp>
      <p:sp>
        <p:nvSpPr>
          <p:cNvPr id="149507" name="矩形 9"/>
          <p:cNvSpPr/>
          <p:nvPr/>
        </p:nvSpPr>
        <p:spPr>
          <a:xfrm>
            <a:off x="1256824" y="165023"/>
            <a:ext cx="4457700" cy="437674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文本框 1"/>
          <p:cNvSpPr txBox="1"/>
          <p:nvPr/>
        </p:nvSpPr>
        <p:spPr>
          <a:xfrm>
            <a:off x="662941" y="590552"/>
            <a:ext cx="7983379" cy="210057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理学家的思想，……因其目的是“卫道”，表示其文化的保守性格，……他们的思想，……将人欲与天理对立，抹杀个人私利观，替以后专制皇权加强张本，其影响所及，达几百年。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            ——黄仁宇《现代中国的历程》</a:t>
            </a:r>
          </a:p>
        </p:txBody>
      </p:sp>
      <p:sp>
        <p:nvSpPr>
          <p:cNvPr id="156674" name="文本框 2"/>
          <p:cNvSpPr txBox="1"/>
          <p:nvPr/>
        </p:nvSpPr>
        <p:spPr>
          <a:xfrm>
            <a:off x="1397794" y="117872"/>
            <a:ext cx="4914900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en-US" altLang="zh-CN" sz="27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7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程朱理学的历史影响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70172" y="2890909"/>
            <a:ext cx="6616304" cy="13988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8580" tIns="34290" rIns="68580" bIns="34290" anchor="ctr">
            <a:spAutoFit/>
          </a:bodyPr>
          <a:lstStyle/>
          <a:p>
            <a:pPr indent="235744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100" b="1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kumimoji="1"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提出了利于维护封建统治的道德规范，为皇权专制提供了理论依据，适应了封建统治者的需要，从南宋后期起，成为</a:t>
            </a:r>
            <a:r>
              <a:rPr kumimoji="1"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官方正统儒学</a:t>
            </a:r>
            <a:r>
              <a:rPr kumimoji="1"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7" name="Picture 9" descr="文天祥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6832" y="665560"/>
            <a:ext cx="932260" cy="1485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3" name="Rectangle 7" descr="5%"/>
          <p:cNvSpPr>
            <a:spLocks noChangeArrowheads="1"/>
          </p:cNvSpPr>
          <p:nvPr/>
        </p:nvSpPr>
        <p:spPr bwMode="auto">
          <a:xfrm>
            <a:off x="2240758" y="1021557"/>
            <a:ext cx="2160985" cy="103874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68580" tIns="34290" rIns="68580" bIns="3429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人生自古谁无死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留取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丹心</a:t>
            </a: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照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汗青</a:t>
            </a:r>
            <a:endParaRPr lang="zh-CN" altLang="en-US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宋</a:t>
            </a:r>
            <a:r>
              <a:rPr lang="en-US" altLang="zh-CN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文天祥</a:t>
            </a:r>
            <a:endParaRPr lang="zh-CN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80584" name="Rectangle 8" descr="5%"/>
          <p:cNvSpPr>
            <a:spLocks noChangeArrowheads="1"/>
          </p:cNvSpPr>
          <p:nvPr/>
        </p:nvSpPr>
        <p:spPr bwMode="auto">
          <a:xfrm>
            <a:off x="5653088" y="1077517"/>
            <a:ext cx="2171700" cy="103874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68580" tIns="34290" rIns="68580" bIns="3429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粉身碎骨浑不怕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要留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清白</a:t>
            </a: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在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人间</a:t>
            </a:r>
            <a:endParaRPr lang="zh-CN" altLang="en-US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明</a:t>
            </a:r>
            <a:r>
              <a:rPr lang="en-US" altLang="zh-CN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于谦</a:t>
            </a:r>
          </a:p>
        </p:txBody>
      </p:sp>
      <p:pic>
        <p:nvPicPr>
          <p:cNvPr id="157700" name="Picture 9" descr="于谦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238" y="722710"/>
            <a:ext cx="1077516" cy="1485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6" name="Rectangle 10" descr="5%"/>
          <p:cNvSpPr>
            <a:spLocks noChangeArrowheads="1"/>
          </p:cNvSpPr>
          <p:nvPr/>
        </p:nvSpPr>
        <p:spPr bwMode="auto">
          <a:xfrm>
            <a:off x="2240756" y="2636046"/>
            <a:ext cx="2114550" cy="103874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68580" tIns="34290" rIns="68580" bIns="3429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苟利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国家</a:t>
            </a: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生死以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岂因祸福避趋之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清</a:t>
            </a:r>
            <a:r>
              <a:rPr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林则徐</a:t>
            </a:r>
            <a:endParaRPr lang="zh-CN" altLang="en-US" sz="21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57702" name="Picture 9" descr="林则徐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8017" y="2299097"/>
            <a:ext cx="991790" cy="154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8" name="Rectangle 12" descr="5%"/>
          <p:cNvSpPr>
            <a:spLocks noChangeArrowheads="1"/>
          </p:cNvSpPr>
          <p:nvPr/>
        </p:nvSpPr>
        <p:spPr bwMode="auto">
          <a:xfrm>
            <a:off x="5886926" y="2551988"/>
            <a:ext cx="2171700" cy="103874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68580" tIns="34290" rIns="68580" bIns="3429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粉身碎骨寻常事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但愿牺牲报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国家</a:t>
            </a:r>
            <a:endParaRPr lang="zh-CN" altLang="en-US" sz="21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清</a:t>
            </a:r>
            <a:r>
              <a:rPr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1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秋瑾</a:t>
            </a:r>
            <a:endParaRPr lang="zh-CN" altLang="en-US" sz="21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57704" name="Picture 13" descr="s_a0acaf1c2759e9ade0fc47537f482b493169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1" y="2356247"/>
            <a:ext cx="1091804" cy="154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7705" name="Rectangle 17"/>
          <p:cNvSpPr/>
          <p:nvPr/>
        </p:nvSpPr>
        <p:spPr>
          <a:xfrm>
            <a:off x="5314951" y="4143904"/>
            <a:ext cx="138564" cy="284693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ctr">
            <a:spAutoFit/>
          </a:bodyPr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06" name="文本框 1"/>
          <p:cNvSpPr txBox="1"/>
          <p:nvPr/>
        </p:nvSpPr>
        <p:spPr>
          <a:xfrm>
            <a:off x="351950" y="20480"/>
            <a:ext cx="8440579" cy="43858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从这四个历史人物的诗句中，可以看出理学还有哪些积极影响？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5792" y="4044792"/>
            <a:ext cx="8392001" cy="955646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重视主观意志力量；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注重气节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、道德；强调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人的社会责任和历史使命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；显人性尊严，对塑造中华民族性格起了积极作用。。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1" name="Picture 3" descr="200512816325503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49" y="852489"/>
            <a:ext cx="3429000" cy="2845594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8722" name="组合 43010"/>
          <p:cNvGrpSpPr/>
          <p:nvPr/>
        </p:nvGrpSpPr>
        <p:grpSpPr>
          <a:xfrm>
            <a:off x="508160" y="184309"/>
            <a:ext cx="6254115" cy="600512"/>
            <a:chOff x="0" y="0"/>
            <a:chExt cx="5768" cy="3415"/>
          </a:xfrm>
        </p:grpSpPr>
        <p:pic>
          <p:nvPicPr>
            <p:cNvPr id="158723" name="Text Box 5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68" cy="6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13" name="文本框 43012"/>
            <p:cNvSpPr txBox="1"/>
            <p:nvPr/>
          </p:nvSpPr>
          <p:spPr>
            <a:xfrm>
              <a:off x="4" y="2"/>
              <a:ext cx="5760" cy="34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300" noProof="1">
                  <a:solidFill>
                    <a:srgbClr val="FF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华文行楷" panose="02010800040101010101" pitchFamily="2" charset="-122"/>
                </a:rPr>
                <a:t>饿死事小，失节事大</a:t>
              </a:r>
            </a:p>
          </p:txBody>
        </p:sp>
      </p:grpSp>
      <p:sp>
        <p:nvSpPr>
          <p:cNvPr id="158728" name="文本框 43016"/>
          <p:cNvSpPr txBox="1"/>
          <p:nvPr/>
        </p:nvSpPr>
        <p:spPr>
          <a:xfrm>
            <a:off x="4354117" y="3050381"/>
            <a:ext cx="3618309" cy="647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 anchor="t"/>
          <a:lstStyle/>
          <a:p>
            <a:pPr algn="just"/>
            <a:r>
              <a:rPr lang="zh-CN" altLang="en-US" sz="1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贞节牌坊</a:t>
            </a:r>
            <a:r>
              <a:rPr lang="en-US" altLang="zh-CN" sz="18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——</a:t>
            </a:r>
            <a:r>
              <a:rPr lang="zh-CN" altLang="en-US" sz="1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从青春到坟墓的漫长苦守，一个女人终身幽禁的证明</a:t>
            </a:r>
          </a:p>
          <a:p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47776" y="3921919"/>
            <a:ext cx="7328535" cy="128804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marL="271463" indent="-271463" algn="just" defTabSz="514350" fontAlgn="base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>
                <a:schemeClr val="accent1"/>
              </a:buClr>
              <a:buSzPct val="60000"/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400" dirty="0">
                <a:solidFill>
                  <a:srgbClr val="FF0000"/>
                </a:solidFill>
              </a:rPr>
              <a:t>用“三纲五常”维系专制统治，强调尊卑等级观念，重男轻女，因循守旧，片面地重义轻利；压制和扼杀人的自然欲求。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4370" y="285276"/>
            <a:ext cx="2768441" cy="4376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二、文学艺术</a:t>
            </a:r>
          </a:p>
        </p:txBody>
      </p:sp>
      <p:sp>
        <p:nvSpPr>
          <p:cNvPr id="23555" name="Text Box 3"/>
          <p:cNvSpPr txBox="1"/>
          <p:nvPr/>
        </p:nvSpPr>
        <p:spPr>
          <a:xfrm>
            <a:off x="972504" y="1365410"/>
            <a:ext cx="7434739" cy="3393236"/>
          </a:xfrm>
          <a:prstGeom prst="rect">
            <a:avLst/>
          </a:prstGeom>
          <a:noFill/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特点：由民间流行的长短句歌词发展而来的一种新的诗歌体裁，唐朝在民间已产生，宋朝辉煌。</a:t>
            </a:r>
          </a:p>
          <a:p>
            <a:pPr>
              <a:lnSpc>
                <a:spcPct val="90000"/>
              </a:lnSpc>
            </a:pP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宋词两流派：</a:t>
            </a:r>
          </a:p>
          <a:p>
            <a:pPr>
              <a:lnSpc>
                <a:spcPct val="90000"/>
              </a:lnSpc>
            </a:pPr>
            <a:r>
              <a:rPr lang="zh-CN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婉约派：词人代表是北宋的柳永和两宋之际的李清照，其风格委婉含蓄，细腻感人，内容以咏叹个人身世、写景抒情为主。</a:t>
            </a:r>
          </a:p>
          <a:p>
            <a:pPr>
              <a:lnSpc>
                <a:spcPct val="90000"/>
              </a:lnSpc>
            </a:pPr>
            <a:r>
              <a:rPr lang="zh-CN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豪放派：词人以北宋的苏轼和南宋的辛弃疾为代表，风格豪放激愤，气势雄伟，内容以记事、说理为主，表达内心感慨。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6336" y="927737"/>
            <a:ext cx="1010133" cy="438581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ea typeface="华文琥珀" panose="02010800040101010101" pitchFamily="2" charset="-122"/>
                <a:sym typeface="+mn-ea"/>
              </a:rPr>
              <a:t>1</a:t>
            </a:r>
            <a:r>
              <a:rPr lang="en-US" altLang="zh-CN" sz="2400" dirty="0">
                <a:solidFill>
                  <a:srgbClr val="7030A0"/>
                </a:solidFill>
                <a:ea typeface="华文琥珀" panose="02010800040101010101" pitchFamily="2" charset="-122"/>
                <a:sym typeface="+mn-ea"/>
              </a:rPr>
              <a:t>.</a:t>
            </a:r>
            <a:r>
              <a:rPr lang="zh-CN" altLang="en-US" sz="2400" dirty="0">
                <a:solidFill>
                  <a:srgbClr val="7030A0"/>
                </a:solidFill>
                <a:ea typeface="华文琥珀" panose="02010800040101010101" pitchFamily="2" charset="-122"/>
                <a:sym typeface="+mn-ea"/>
              </a:rPr>
              <a:t>宋词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/>
          <p:nvPr/>
        </p:nvSpPr>
        <p:spPr>
          <a:xfrm>
            <a:off x="1710691" y="289324"/>
            <a:ext cx="5616179" cy="437674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宋词体现了怎样的时代特征？</a:t>
            </a: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1225868" y="1385888"/>
            <a:ext cx="7044690" cy="2914650"/>
          </a:xfrm>
          <a:prstGeom prst="rect">
            <a:avLst/>
          </a:prstGeom>
          <a:noFill/>
          <a:ln w="9525" cap="flat" cmpd="sng">
            <a:noFill/>
            <a:miter lim="800000"/>
          </a:ln>
          <a:effectLst/>
        </p:spPr>
        <p:txBody>
          <a:bodyPr lIns="68580" tIns="34290" rIns="68580" bIns="34290"/>
          <a:lstStyle/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经济上：商业发展，城市繁荣。</a:t>
            </a: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阶级上：市民阶层扩大，精神需求较大。</a:t>
            </a: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政治上：两宋时期阶级、民族矛盾尖锐。</a:t>
            </a: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2410" y="334328"/>
            <a:ext cx="4655820" cy="753904"/>
          </a:xfrm>
        </p:spPr>
        <p:txBody>
          <a:bodyPr/>
          <a:lstStyle/>
          <a:p>
            <a:r>
              <a:rPr lang="en-US" altLang="zh-CN" sz="2400" dirty="0">
                <a:solidFill>
                  <a:srgbClr val="7030A0"/>
                </a:solidFill>
                <a:effectLst/>
              </a:rPr>
              <a:t>2.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元曲</a:t>
            </a:r>
            <a:r>
              <a:rPr lang="zh-CN" altLang="en-US" sz="2400" dirty="0">
                <a:effectLst/>
              </a:rPr>
              <a:t>：包括散曲和杂剧。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78143" y="1088231"/>
            <a:ext cx="8139113" cy="3429953"/>
          </a:xfrm>
        </p:spPr>
        <p:txBody>
          <a:bodyPr/>
          <a:lstStyle/>
          <a:p>
            <a:pPr algn="l"/>
            <a:r>
              <a:rPr lang="en-US" altLang="zh-CN" dirty="0"/>
              <a:t>  </a:t>
            </a:r>
            <a:r>
              <a:rPr lang="en-US" altLang="zh-CN" sz="2400" dirty="0"/>
              <a:t> </a:t>
            </a:r>
            <a:r>
              <a:rPr lang="zh-CN" altLang="en-US" sz="2400" dirty="0"/>
              <a:t>散曲是一种比词更灵活、更通俗的长短句配乐诗歌体裁，更加适合市井演唱的需要。</a:t>
            </a:r>
          </a:p>
          <a:p>
            <a:pPr algn="just">
              <a:spcAft>
                <a:spcPts val="0"/>
              </a:spcAft>
            </a:pPr>
            <a:r>
              <a:rPr sz="2400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特点</a:t>
            </a: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①与词相比，散曲在音节和用韵上都比较自由，句子长短更为参差，而且可以加衬字，多用方言俗语和当时的新词，增加了语言的灵活性和通俗性。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②</a:t>
            </a:r>
            <a:r>
              <a:rPr sz="2400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题材广阔，语言幽默通俗、明快泼辣，形式活泼，描绘生动，手法多样</a:t>
            </a: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356" y="451011"/>
            <a:ext cx="6017895" cy="4513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972026"/>
            <a:ext cx="8139113" cy="2700338"/>
          </a:xfrm>
        </p:spPr>
        <p:txBody>
          <a:bodyPr/>
          <a:lstStyle/>
          <a:p>
            <a:r>
              <a:rPr lang="zh-CN" altLang="en-US" sz="2400" dirty="0"/>
              <a:t>将成套的散曲连缀在一起歌唱，辅以音乐、舞蹈、表演、道白，安排不同的角色，来表达一个完整的故事情节，就形成。</a:t>
            </a:r>
          </a:p>
          <a:p>
            <a:r>
              <a:rPr lang="zh-CN" altLang="en-US" sz="2400" dirty="0"/>
              <a:t>元杂剧标志着我国古代戏曲艺术的成熟，代表作家有关汉卿、王实甫等。了杂剧。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5" y="323850"/>
            <a:ext cx="2552224" cy="485775"/>
          </a:xfrm>
        </p:spPr>
        <p:txBody>
          <a:bodyPr/>
          <a:lstStyle/>
          <a:p>
            <a:r>
              <a:rPr dirty="0">
                <a:sym typeface="+mn-ea"/>
              </a:rPr>
              <a:t>元杂剧的四大悲剧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46861" y="1367790"/>
            <a:ext cx="4210526" cy="24079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400" dirty="0"/>
              <a:t>关汉卿的《窦娥冤》、</a:t>
            </a:r>
          </a:p>
          <a:p>
            <a:pPr marL="0" indent="0">
              <a:buNone/>
            </a:pPr>
            <a:r>
              <a:rPr lang="zh-CN" altLang="en-US" sz="2400" dirty="0"/>
              <a:t>马致远的《汉宫秋》、</a:t>
            </a:r>
          </a:p>
          <a:p>
            <a:pPr marL="0" indent="0">
              <a:buNone/>
            </a:pPr>
            <a:r>
              <a:rPr lang="zh-CN" altLang="en-US" sz="2400" dirty="0"/>
              <a:t>白朴的《梧桐雨》</a:t>
            </a:r>
          </a:p>
          <a:p>
            <a:pPr marL="0" indent="0">
              <a:buNone/>
            </a:pPr>
            <a:r>
              <a:rPr lang="zh-CN" altLang="en-US" sz="2400" dirty="0"/>
              <a:t>纪君祥的《赵氏孤儿》</a:t>
            </a:r>
            <a:r>
              <a:rPr lang="zh-CN" altLang="en-US" dirty="0"/>
              <a:t>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4" y="323850"/>
            <a:ext cx="2384108" cy="485775"/>
          </a:xfrm>
        </p:spPr>
        <p:txBody>
          <a:bodyPr/>
          <a:lstStyle/>
          <a:p>
            <a:r>
              <a:rPr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兴盛原因：</a:t>
            </a:r>
            <a:endParaRPr lang="zh-CN" altLang="en-US" sz="27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876776"/>
            <a:ext cx="8139113" cy="407289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1.</a:t>
            </a:r>
            <a:r>
              <a:rPr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元朝经济的发展为杂剧的兴盛准备了充裕的物质条件。</a:t>
            </a:r>
            <a:endParaRPr lang="en-US" altLang="zh-CN" sz="24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2.</a:t>
            </a:r>
            <a:r>
              <a:rPr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城市的兴起和勾栏瓦肆的繁盛为杂剧提供了发展环境</a:t>
            </a:r>
            <a:endParaRPr lang="en-US" altLang="zh-CN" sz="24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3.</a:t>
            </a:r>
            <a:r>
              <a:rPr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元朝疆域的扩大，交通发达，密切了国内外各民族之间的联系，加强了民族间的文化交流。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4.</a:t>
            </a:r>
            <a:r>
              <a:rPr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元代民族矛盾和阶级矛盾尖锐，百姓积怨已久，有口难言，要求在艺术中得到反映。</a:t>
            </a:r>
            <a:endParaRPr lang="en-US" altLang="zh-CN" sz="24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5.</a:t>
            </a:r>
            <a:r>
              <a:rPr sz="2400" b="1" dirty="0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</a:rPr>
              <a:t>科举制度的废除，许多文人与民间艺术相结合，从事杂剧创作。</a:t>
            </a:r>
            <a:endParaRPr lang="zh-CN" altLang="en-US" b="1" dirty="0">
              <a:latin typeface="Garamond" panose="02020404030301010803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2400" dirty="0"/>
              <a:t>                         </a:t>
            </a:r>
            <a:r>
              <a:rPr lang="zh-CN" altLang="en-US" sz="2400" dirty="0"/>
              <a:t>诗、词、曲的区别：</a:t>
            </a:r>
          </a:p>
          <a:p>
            <a:pPr marL="0" indent="0">
              <a:buNone/>
            </a:pPr>
            <a:r>
              <a:rPr lang="zh-CN" altLang="en-US" sz="2400" dirty="0"/>
              <a:t>诗，主要指绝句和律诗，讲究严格的韵律，句式整齐，对仗工整，用韵规范。</a:t>
            </a:r>
          </a:p>
          <a:p>
            <a:pPr marL="0" indent="0">
              <a:buNone/>
            </a:pPr>
            <a:r>
              <a:rPr lang="zh-CN" altLang="en-US" sz="2400" dirty="0"/>
              <a:t>词，句子长短参差，便于抒发感情和演唱。</a:t>
            </a:r>
          </a:p>
          <a:p>
            <a:pPr marL="0" indent="0">
              <a:buNone/>
            </a:pPr>
            <a:r>
              <a:rPr lang="zh-CN" altLang="en-US" sz="2400" dirty="0"/>
              <a:t>曲，可雅可俗，更为生动活泼。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17410" descr="2004102717525958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1" y="1168005"/>
            <a:ext cx="1728788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5" name="图片 17411" descr="x2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1" y="1166814"/>
            <a:ext cx="1728788" cy="280868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6" name="图片 17412" descr="484377001155365562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44404" y="1168005"/>
            <a:ext cx="1727597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414" name="矩形 17413"/>
          <p:cNvSpPr/>
          <p:nvPr/>
        </p:nvSpPr>
        <p:spPr>
          <a:xfrm>
            <a:off x="1331120" y="331946"/>
            <a:ext cx="5087303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ctr">
            <a:spAutoFit/>
          </a:bodyPr>
          <a:lstStyle/>
          <a:p>
            <a:pPr fontAlgn="base"/>
            <a:r>
              <a:rPr lang="en-US" altLang="zh-CN" sz="2700" dirty="0">
                <a:solidFill>
                  <a:srgbClr val="7030A0"/>
                </a:solidFill>
                <a:sym typeface="+mn-ea"/>
              </a:rPr>
              <a:t>3.</a:t>
            </a:r>
            <a:r>
              <a:rPr sz="2700" dirty="0">
                <a:solidFill>
                  <a:srgbClr val="7030A0"/>
                </a:solidFill>
                <a:sym typeface="+mn-ea"/>
              </a:rPr>
              <a:t>书法</a:t>
            </a:r>
            <a:r>
              <a:rPr lang="zh-CN" altLang="en-US" sz="2700" dirty="0">
                <a:solidFill>
                  <a:srgbClr val="7030A0"/>
                </a:solidFill>
                <a:sym typeface="+mn-ea"/>
              </a:rPr>
              <a:t>：行书</a:t>
            </a:r>
            <a:r>
              <a:rPr lang="en-US" altLang="zh-CN" sz="2700" dirty="0">
                <a:solidFill>
                  <a:srgbClr val="7030A0"/>
                </a:solidFill>
                <a:sym typeface="+mn-ea"/>
              </a:rPr>
              <a:t>--</a:t>
            </a:r>
            <a:r>
              <a:rPr lang="zh-CN" altLang="en-US" sz="27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“宋四家”</a:t>
            </a:r>
            <a:endParaRPr lang="en-US" altLang="zh-CN" sz="27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8918" name="图片 17414" descr="caixiangxiang"/>
          <p:cNvPicPr/>
          <p:nvPr/>
        </p:nvPicPr>
        <p:blipFill>
          <a:blip r:embed="rId5"/>
          <a:stretch>
            <a:fillRect/>
          </a:stretch>
        </p:blipFill>
        <p:spPr>
          <a:xfrm>
            <a:off x="6293644" y="1168005"/>
            <a:ext cx="1707356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8919" name="矩形 17415"/>
          <p:cNvSpPr/>
          <p:nvPr/>
        </p:nvSpPr>
        <p:spPr>
          <a:xfrm>
            <a:off x="2112528" y="1329928"/>
            <a:ext cx="677108" cy="917972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苏轼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0" name="矩形 17416"/>
          <p:cNvSpPr/>
          <p:nvPr/>
        </p:nvSpPr>
        <p:spPr>
          <a:xfrm>
            <a:off x="4117748" y="1168003"/>
            <a:ext cx="507831" cy="1241822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黄庭坚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1" name="矩形 17417"/>
          <p:cNvSpPr/>
          <p:nvPr/>
        </p:nvSpPr>
        <p:spPr>
          <a:xfrm>
            <a:off x="5738189" y="1221582"/>
            <a:ext cx="507831" cy="702469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米芾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2" name="矩形 17418"/>
          <p:cNvSpPr/>
          <p:nvPr/>
        </p:nvSpPr>
        <p:spPr>
          <a:xfrm>
            <a:off x="7081006" y="1275162"/>
            <a:ext cx="677108" cy="810815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蔡襄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331119" y="4457939"/>
            <a:ext cx="3810000" cy="39241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indent="266700"/>
            <a:r>
              <a:rPr lang="zh-CN" altLang="en-US" sz="2100">
                <a:ea typeface="宋体" panose="02010600030101010101" pitchFamily="2" charset="-122"/>
              </a:rPr>
              <a:t>特点：追求</a:t>
            </a:r>
            <a:r>
              <a:rPr lang="zh-CN" altLang="en-US" sz="2100" u="sng">
                <a:ea typeface="宋体" panose="02010600030101010101" pitchFamily="2" charset="-122"/>
              </a:rPr>
              <a:t>个性</a:t>
            </a:r>
            <a:r>
              <a:rPr lang="zh-CN" altLang="en-US" sz="2100">
                <a:ea typeface="宋体" panose="02010600030101010101" pitchFamily="2" charset="-122"/>
              </a:rPr>
              <a:t>，不拘法度。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36" y="214789"/>
            <a:ext cx="3864769" cy="21431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958" y="214789"/>
            <a:ext cx="4843463" cy="21431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30" y="2463643"/>
            <a:ext cx="3571875" cy="24217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9160" y="2401728"/>
            <a:ext cx="3571875" cy="258222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131" y="80488"/>
            <a:ext cx="5113020" cy="269986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206" y="2924175"/>
            <a:ext cx="3807619" cy="21431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1708" y="157163"/>
            <a:ext cx="2569845" cy="34270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141245" y="4119563"/>
            <a:ext cx="2571274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/>
              <a:t>瘦金体：宋徽宗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/>
          <p:nvPr/>
        </p:nvSpPr>
        <p:spPr>
          <a:xfrm>
            <a:off x="531972" y="1025368"/>
            <a:ext cx="8080058" cy="2666114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zh-CN" sz="27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两宋时期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宫廷画进入最为活跃阶段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画学兴起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适应民间需要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绘画成为商品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使绘画艺术得以全面发展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各画种全面发展名家辈出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其中</a:t>
            </a:r>
            <a:r>
              <a:rPr lang="zh-CN" altLang="zh-CN" sz="27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风俗画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是当时最大的亮点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历史价值和艺术价值最高的是北宋张择端的</a:t>
            </a:r>
            <a:r>
              <a:rPr lang="zh-CN" altLang="zh-CN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清明上河图</a:t>
            </a:r>
            <a:r>
              <a:rPr lang="zh-CN" altLang="zh-CN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》. </a:t>
            </a:r>
          </a:p>
        </p:txBody>
      </p:sp>
      <p:pic>
        <p:nvPicPr>
          <p:cNvPr id="49154" name="Picture 2" descr="qi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24" y="234317"/>
            <a:ext cx="7920990" cy="406098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文本框 130049"/>
          <p:cNvSpPr txBox="1"/>
          <p:nvPr/>
        </p:nvSpPr>
        <p:spPr>
          <a:xfrm>
            <a:off x="330995" y="170022"/>
            <a:ext cx="8102218" cy="484748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algn="l"/>
            <a:r>
              <a:rPr lang="zh-CN" altLang="en-US" sz="27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山水画：特点是不强调写实，注重意境和笔墨情趣。</a:t>
            </a:r>
          </a:p>
        </p:txBody>
      </p:sp>
      <p:grpSp>
        <p:nvGrpSpPr>
          <p:cNvPr id="130051" name="组合 130050"/>
          <p:cNvGrpSpPr/>
          <p:nvPr/>
        </p:nvGrpSpPr>
        <p:grpSpPr>
          <a:xfrm>
            <a:off x="1314450" y="812006"/>
            <a:ext cx="6686550" cy="4357688"/>
            <a:chOff x="96" y="624"/>
            <a:chExt cx="5616" cy="3660"/>
          </a:xfrm>
        </p:grpSpPr>
        <p:sp>
          <p:nvSpPr>
            <p:cNvPr id="70659" name="文本框 130051"/>
            <p:cNvSpPr txBox="1"/>
            <p:nvPr/>
          </p:nvSpPr>
          <p:spPr>
            <a:xfrm>
              <a:off x="1824" y="633"/>
              <a:ext cx="2110" cy="30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宋代重文轻武的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国策，理学的兴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起使人们更注重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内心的修养。画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家从追求写实变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为更加注重意境。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山水画成为画寄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托思绪情怀的方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式。</a:t>
              </a:r>
            </a:p>
          </p:txBody>
        </p:sp>
        <p:pic>
          <p:nvPicPr>
            <p:cNvPr id="70660" name="图片 130052" descr="北宋范宽《溪山行旅图》。"/>
            <p:cNvPicPr>
              <a:picLocks noChangeAspect="1"/>
            </p:cNvPicPr>
            <p:nvPr/>
          </p:nvPicPr>
          <p:blipFill>
            <a:blip r:embed="rId3" cstate="email">
              <a:lum bright="10001" contrast="41999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" y="624"/>
              <a:ext cx="1687" cy="33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0661" name="图片 130053" descr="北宋李成《晴峦萧寺图》。"/>
            <p:cNvPicPr>
              <a:picLocks noChangeAspect="1"/>
            </p:cNvPicPr>
            <p:nvPr/>
          </p:nvPicPr>
          <p:blipFill>
            <a:blip r:embed="rId4" cstate="email">
              <a:lum bright="20001" contrast="5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" y="624"/>
              <a:ext cx="1969" cy="3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0662" name="文本框 130054"/>
            <p:cNvSpPr txBox="1"/>
            <p:nvPr/>
          </p:nvSpPr>
          <p:spPr>
            <a:xfrm>
              <a:off x="204" y="3974"/>
              <a:ext cx="2288" cy="31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北宋范宽</a:t>
              </a:r>
              <a:r>
                <a:rPr lang="en-US" altLang="zh-CN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溪山行旅图</a:t>
              </a:r>
              <a:r>
                <a:rPr lang="en-US" altLang="zh-CN" sz="18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</a:p>
          </p:txBody>
        </p:sp>
        <p:sp>
          <p:nvSpPr>
            <p:cNvPr id="70663" name="文本框 130055"/>
            <p:cNvSpPr txBox="1"/>
            <p:nvPr/>
          </p:nvSpPr>
          <p:spPr>
            <a:xfrm>
              <a:off x="3132" y="3969"/>
              <a:ext cx="2288" cy="31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北宋李成</a:t>
              </a:r>
              <a:r>
                <a:rPr lang="en-US" altLang="zh-CN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晴峦萧寺图</a:t>
              </a:r>
              <a:r>
                <a:rPr lang="en-US" altLang="zh-CN" sz="18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</a:p>
          </p:txBody>
        </p:sp>
      </p:grp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9086" y="256224"/>
            <a:ext cx="1555909" cy="4376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3.</a:t>
            </a:r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科技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636746" y="1139191"/>
            <a:ext cx="7856220" cy="3393236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．三大发明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印刷术、火药和指南针三大发明在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宋朝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基本成熟。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雕版印刷已经相当普及，北宋工匠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毕昇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发明了活字印刷术。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火药大量制造并用于军事，由燃烧型火器逐步发展为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爆炸型火器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(4)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利用磁石指示南北的特性，用人工磁化的方法造出了指南针，并且广泛应用于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航海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。三大发明为人类文明的进步作出了重要贡献。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火药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813" y="420054"/>
            <a:ext cx="2725103" cy="20988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12278176_2005043016003245734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23" b="-1048"/>
          <a:stretch>
            <a:fillRect/>
          </a:stretch>
        </p:blipFill>
        <p:spPr bwMode="auto">
          <a:xfrm>
            <a:off x="751999" y="2650331"/>
            <a:ext cx="2758916" cy="22507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3" name="Picture 7" descr="12278176_2005043016003199500600[1]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9535" y="420054"/>
            <a:ext cx="3124200" cy="20988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3899536" y="2650332"/>
            <a:ext cx="4317683" cy="16850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/>
              <a:t>宋代的火球和火蒺藜，都是火药包，火蒺藜的包中除了装有火药外，还有铁蒺藜，上面带有尖刺，用火点着药线抛出去，不但会燃烧，里面的铁蒺藜还会把敌人打伤。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372678" y="511970"/>
            <a:ext cx="1121093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火药箭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521745" y="2893220"/>
            <a:ext cx="989171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火蒺藜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206015" y="511970"/>
            <a:ext cx="731044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火球</a:t>
            </a:r>
          </a:p>
        </p:txBody>
      </p:sp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l-hy03.gif (16092 字节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74" y="28575"/>
            <a:ext cx="2799160" cy="3509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3" name="Rectangle 3"/>
          <p:cNvSpPr/>
          <p:nvPr/>
        </p:nvSpPr>
        <p:spPr>
          <a:xfrm>
            <a:off x="1093471" y="3538301"/>
            <a:ext cx="2349104" cy="151195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100" b="1" u="sng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南宋</a:t>
            </a: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突火枪。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这是世界上第一种发射子弹的步枪。 </a:t>
            </a:r>
            <a:endParaRPr lang="zh-CN" altLang="en-US" sz="21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</a:p>
        </p:txBody>
      </p:sp>
      <p:pic>
        <p:nvPicPr>
          <p:cNvPr id="26628" name="Picture 4" descr="zl-hy04.gif (45726 字节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531" y="0"/>
            <a:ext cx="4076700" cy="356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Rectangle 5"/>
          <p:cNvSpPr/>
          <p:nvPr/>
        </p:nvSpPr>
        <p:spPr>
          <a:xfrm>
            <a:off x="3869533" y="3586163"/>
            <a:ext cx="4131469" cy="191590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铜火铳（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chong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</a:p>
          <a:p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元代至顺三年（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1332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）造的铜火铳，现在收藏在中国历史博物馆。是世界上现存最早的并有明确纪年的火铳。</a:t>
            </a:r>
          </a:p>
          <a:p>
            <a:pPr algn="ctr"/>
            <a:endParaRPr lang="en-US" altLang="zh-CN" sz="2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2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7264" y="345282"/>
            <a:ext cx="7208520" cy="221789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3900" y="2659381"/>
            <a:ext cx="7714774" cy="228524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latin typeface="+mn-ea"/>
              </a:rPr>
              <a:t>火龙出水是我国古代明朝时期的水陆两用火箭，也是二级火箭的始祖。水战时，在离水面三、四尺处，点燃龙身上的火药筒，这是一级火箭，它能推动火龙飞行二、三里远；第一级火箭燃烧完毕后，自动引燃龙腹内的第二级火箭，这时，从龙口里射出数之火箭，直达目标，直至敌船烧毁</a:t>
            </a: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</p:txBody>
      </p:sp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42976" y="618174"/>
            <a:ext cx="3622358" cy="4376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/>
              <a:t>传播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42976" y="1231583"/>
            <a:ext cx="7343775" cy="16850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大约在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8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9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世纪时，中国火药的主要原料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硝石传到了阿拉伯、波斯等地。在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12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世纪后，阿拉伯等国的书上才提到硝石。阿拉伯人叫它为“中国雪”，波斯人则叫“中国盐”。欧洲人是在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13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世纪从阿拉伯人那里知道了火药，他们学会制造火药是在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14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世纪中期以后的事。</a:t>
            </a:r>
            <a:endParaRPr lang="zh-CN" altLang="en-US" sz="2100" dirty="0"/>
          </a:p>
        </p:txBody>
      </p:sp>
      <p:sp>
        <p:nvSpPr>
          <p:cNvPr id="8" name="文本框 7"/>
          <p:cNvSpPr txBox="1"/>
          <p:nvPr/>
        </p:nvSpPr>
        <p:spPr>
          <a:xfrm>
            <a:off x="942977" y="3337562"/>
            <a:ext cx="7344251" cy="71485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在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世纪，火药首先传入阿拉伯国家，然后传至欧洲乃至世界各地。</a:t>
            </a:r>
          </a:p>
        </p:txBody>
      </p:sp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019176" y="934404"/>
            <a:ext cx="6981825" cy="3393236"/>
          </a:xfrm>
          <a:prstGeom prst="rect">
            <a:avLst/>
          </a:prstGeom>
          <a:noFill/>
          <a:ln w="19050">
            <a:solidFill>
              <a:srgbClr val="990000"/>
            </a:solidFill>
            <a:miter lim="800000"/>
          </a:ln>
          <a:effectLst/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4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火药和火药武器传入欧洲，“不仅对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作战方法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本身，而且对统治和奴役的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政治关系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起了变革的作用”。</a:t>
            </a:r>
          </a:p>
          <a:p>
            <a:pPr>
              <a:defRPr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“以前一直攻不破的贵族城堡的石墙抵不住市民的大炮，市民的子弹射穿了骑士的盔甲。贵族的统治跟身穿铠甲的贵族骑兵同归于尽了。随着资本主义的发展，新的精锐的火炮在欧洲的工厂中制造出来，装备着威力强大的舰队，扬帆出航，去征服新的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殖民地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。”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931546" y="1396365"/>
            <a:ext cx="7647146" cy="2354491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  <a:effectLst/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结束了冷兵器时代，使人类进入热兵器时代。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使欧洲骑士阶层日益衰落，封建制度走向瓦解。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火药成为西欧资产阶级开拓殖民地的有力武器。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sz="27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丰富了人们的经济生活</a:t>
            </a:r>
            <a:endParaRPr lang="en-US" altLang="zh-CN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466725" y="186692"/>
            <a:ext cx="5275660" cy="437674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  <a:buClr>
                <a:srgbClr val="FFFF00"/>
              </a:buClr>
              <a:buSzPct val="120000"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火药发明的影响</a:t>
            </a:r>
            <a:endParaRPr lang="zh-CN" altLang="en-US" sz="24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ldLvl="0" animBg="1"/>
      <p:bldP spid="57346" grpId="1" bldLvl="0" animBg="1"/>
      <p:bldP spid="57347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200705181755277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543" y="519114"/>
            <a:ext cx="3077765" cy="2751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Rectangle 4"/>
          <p:cNvSpPr/>
          <p:nvPr/>
        </p:nvSpPr>
        <p:spPr>
          <a:xfrm>
            <a:off x="4738689" y="518556"/>
            <a:ext cx="3456385" cy="3070071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ctr">
            <a:spAutoFit/>
          </a:bodyPr>
          <a:lstStyle/>
          <a:p>
            <a:r>
              <a:rPr lang="en-US" altLang="zh-CN" sz="27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北宋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指南针之一。将几段灯草横穿在带磁性的钢针上，放在盛水的瓷碗中，灯草连同磁针浮于水面，磁针即指示南北。这种指南针实用性强，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最先应用于航海导航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21509" name="Rectangle 5"/>
          <p:cNvSpPr/>
          <p:nvPr/>
        </p:nvSpPr>
        <p:spPr>
          <a:xfrm>
            <a:off x="1925241" y="3690262"/>
            <a:ext cx="1944282" cy="484748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ctr">
            <a:spAutoFit/>
          </a:bodyPr>
          <a:lstStyle/>
          <a:p>
            <a:r>
              <a:rPr lang="zh-CN" altLang="en-US" sz="27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水浮指南针</a:t>
            </a:r>
            <a:r>
              <a:rPr lang="zh-CN" altLang="en-US" sz="18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/>
          <p:nvPr/>
        </p:nvSpPr>
        <p:spPr>
          <a:xfrm>
            <a:off x="638414" y="97395"/>
            <a:ext cx="4743450" cy="438581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  <a:buClr>
                <a:srgbClr val="FFFF00"/>
              </a:buClr>
              <a:buSzPct val="120000"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指南针的发明对世界的影响？</a:t>
            </a:r>
          </a:p>
        </p:txBody>
      </p:sp>
      <p:pic>
        <p:nvPicPr>
          <p:cNvPr id="58372" name="Picture 4" descr="91040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651" y="1378746"/>
            <a:ext cx="7700010" cy="36009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638651" y="663895"/>
            <a:ext cx="7467600" cy="71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100" b="1" dirty="0">
                <a:latin typeface="Arial" panose="020B0604020202020204" pitchFamily="34" charset="0"/>
              </a:rPr>
              <a:t>在</a:t>
            </a:r>
            <a:r>
              <a:rPr lang="en-US" altLang="zh-CN" sz="2100" b="1" dirty="0">
                <a:solidFill>
                  <a:srgbClr val="0000FF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</a:rPr>
              <a:t>世纪末和</a:t>
            </a:r>
            <a:r>
              <a:rPr lang="en-US" altLang="zh-CN" sz="2100" b="1" dirty="0">
                <a:solidFill>
                  <a:srgbClr val="0000FF"/>
                </a:solidFill>
                <a:latin typeface="Arial" panose="020B0604020202020204" pitchFamily="34" charset="0"/>
              </a:rPr>
              <a:t>13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</a:rPr>
              <a:t>世纪初</a:t>
            </a:r>
            <a:r>
              <a:rPr lang="zh-CN" altLang="en-US" sz="2100" b="1" dirty="0">
                <a:latin typeface="Arial" panose="020B0604020202020204" pitchFamily="34" charset="0"/>
              </a:rPr>
              <a:t>由海路传入阿拉伯，然后传入欧洲。在地理大发现中起了重要作用。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2560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047310" cy="857250"/>
          </a:xfrm>
        </p:spPr>
        <p:txBody>
          <a:bodyPr anchor="ctr"/>
          <a:lstStyle/>
          <a:p>
            <a:br>
              <a:rPr lang="zh-CN" altLang="en-US" sz="3000"/>
            </a:br>
            <a:endParaRPr lang="zh-CN" altLang="en-US" sz="3000"/>
          </a:p>
        </p:txBody>
      </p:sp>
      <p:sp>
        <p:nvSpPr>
          <p:cNvPr id="25603" name="文本占位符 25602"/>
          <p:cNvSpPr>
            <a:spLocks noGrp="1"/>
          </p:cNvSpPr>
          <p:nvPr>
            <p:ph idx="1"/>
          </p:nvPr>
        </p:nvSpPr>
        <p:spPr>
          <a:xfrm>
            <a:off x="1143002" y="857251"/>
            <a:ext cx="7397591" cy="4253389"/>
          </a:xfrm>
        </p:spPr>
        <p:txBody>
          <a:bodyPr/>
          <a:lstStyle/>
          <a:p>
            <a:pPr fontAlgn="base">
              <a:lnSpc>
                <a:spcPct val="90000"/>
              </a:lnSpc>
              <a:buNone/>
            </a:pPr>
            <a:endParaRPr lang="zh-CN" altLang="en-US" b="1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造纸术、印刷术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，促进欧洲文化的发展，推动了文艺复兴和宗教改革；</a:t>
            </a: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火药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在欧洲的应用与发展，推动世界从冷兵器时代进入热兵器时代，</a:t>
            </a:r>
            <a:r>
              <a:rPr kumimoji="1" sz="24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推动</a:t>
            </a:r>
            <a:r>
              <a:rPr kumimoji="1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资产阶级革命</a:t>
            </a:r>
            <a:r>
              <a:rPr kumimoji="1" sz="24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的进行；</a:t>
            </a:r>
            <a:endParaRPr lang="zh-CN" altLang="en-US" sz="24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指南针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的使用，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为西欧人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新航路的开辟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海外殖民征服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创造了条件，推动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世界市场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的形成和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资本主义经济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的发展；</a:t>
            </a:r>
            <a:endParaRPr kumimoji="1" lang="zh-CN" altLang="en-US" sz="2400" dirty="0">
              <a:solidFill>
                <a:schemeClr val="tx1"/>
              </a:solidFill>
              <a:latin typeface="+mn-ea"/>
              <a:cs typeface="+mn-ea"/>
            </a:endParaRPr>
          </a:p>
          <a:p>
            <a:pPr fontAlgn="base">
              <a:lnSpc>
                <a:spcPct val="90000"/>
              </a:lnSpc>
            </a:pP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总之，四大发明对欧洲经济、政治和文化乃至世界文明的进步作出了重大的贡献，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促进了欧洲从封建社会向资本主义社会的变革。</a:t>
            </a:r>
            <a:endParaRPr kumimoji="1" lang="zh-CN" altLang="en-US" sz="2400" dirty="0">
              <a:solidFill>
                <a:srgbClr val="FF0000"/>
              </a:solidFill>
              <a:latin typeface="+mn-ea"/>
              <a:cs typeface="+mn-ea"/>
            </a:endParaRPr>
          </a:p>
          <a:p>
            <a:pPr marL="0" indent="0" fontAlgn="base">
              <a:lnSpc>
                <a:spcPct val="90000"/>
              </a:lnSpc>
              <a:buNone/>
            </a:pPr>
            <a:endParaRPr lang="zh-CN" altLang="en-US" sz="240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矩形 25603"/>
          <p:cNvSpPr/>
          <p:nvPr/>
        </p:nvSpPr>
        <p:spPr>
          <a:xfrm>
            <a:off x="1143000" y="265512"/>
            <a:ext cx="5986254" cy="438581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我国古代的四大发明对世界的影响是什么？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268" y="127636"/>
            <a:ext cx="3571875" cy="267890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73455" y="517685"/>
            <a:ext cx="4182904" cy="2285241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zh-CN" altLang="en-US" sz="2400" dirty="0"/>
              <a:t>是一部涉及古代中国自然科学、工艺技术及社会历史现象的综合性笔记体著作。该书在国际亦受重视，英国科学史家李约瑟评价为“中国科学史上的里程碑”。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14864" y="3173255"/>
            <a:ext cx="7929086" cy="1915909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zh-CN" altLang="en-US" sz="2400" dirty="0"/>
              <a:t>内容涉及天文、数学、物理、化学、生物等各个门类学科，其价值非凡。书中的自然科学部分，总结了中国古代、特别是北宋时期科学成就。社会历史方面，对北宋统治集团的腐朽有所暴露，对西北和北方的军事利害、典制礼仪的演变，旧赋役制度的弊害，都有较为详实的记载。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矩形 34817"/>
          <p:cNvSpPr/>
          <p:nvPr/>
        </p:nvSpPr>
        <p:spPr>
          <a:xfrm>
            <a:off x="1143000" y="195262"/>
            <a:ext cx="6858000" cy="136191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、简仪，比欧洲同类发明早</a:t>
            </a: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多年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、测定黄道和赤道的交角值，受到世界天文学界的推崇</a:t>
            </a: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授时历</a:t>
            </a:r>
            <a:r>
              <a:rPr lang="en-US" altLang="zh-CN" sz="21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100" b="1" dirty="0">
                <a:latin typeface="楷体_GB2312" pitchFamily="49" charset="-122"/>
                <a:ea typeface="楷体_GB2312" pitchFamily="49" charset="-122"/>
              </a:rPr>
              <a:t>，我国古代最精密的一部历法</a:t>
            </a:r>
          </a:p>
        </p:txBody>
      </p:sp>
      <p:pic>
        <p:nvPicPr>
          <p:cNvPr id="34818" name="图片 34818" descr="guoshoujin"/>
          <p:cNvPicPr/>
          <p:nvPr/>
        </p:nvPicPr>
        <p:blipFill>
          <a:blip r:embed="rId2"/>
          <a:stretch>
            <a:fillRect/>
          </a:stretch>
        </p:blipFill>
        <p:spPr>
          <a:xfrm>
            <a:off x="5543551" y="1707356"/>
            <a:ext cx="2150269" cy="29158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19" name="图片 34819" descr="简仪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120" y="1707356"/>
            <a:ext cx="3861197" cy="291584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0" name="矩形 34820"/>
          <p:cNvSpPr/>
          <p:nvPr/>
        </p:nvSpPr>
        <p:spPr>
          <a:xfrm>
            <a:off x="2772967" y="4569619"/>
            <a:ext cx="5278128" cy="392415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郭守敬：元朝天文学家、数学家和水利学家</a:t>
            </a:r>
          </a:p>
        </p:txBody>
      </p:sp>
      <p:sp>
        <p:nvSpPr>
          <p:cNvPr id="34821" name="矩形 34821"/>
          <p:cNvSpPr/>
          <p:nvPr/>
        </p:nvSpPr>
        <p:spPr>
          <a:xfrm>
            <a:off x="1709738" y="4569619"/>
            <a:ext cx="679513" cy="392415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简仪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2900" y="190501"/>
            <a:ext cx="2453640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4.</a:t>
            </a:r>
            <a:r>
              <a:rPr lang="zh-CN" altLang="en-US" sz="2400" dirty="0">
                <a:solidFill>
                  <a:srgbClr val="FF0000"/>
                </a:solidFill>
              </a:rPr>
              <a:t>少数民族文字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636747" y="908210"/>
            <a:ext cx="6994208" cy="43858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zh-CN" altLang="en-US" sz="2400" dirty="0">
                <a:ea typeface="宋体" panose="02010600030101010101" pitchFamily="2" charset="-122"/>
              </a:rPr>
              <a:t>辽夏金都模仿汉字字形创造了本民族文字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55823" y="1664496"/>
            <a:ext cx="7994809" cy="330090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契丹文字：辽先后创制契丹大字、小字，用以刻石立碑，还进行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文学创作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女真文字：金也创制了女真文字，在科举中开设女真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进士科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，用女真文字答题。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西夏文：西夏文通过出土文献大量保存下来，包括佛经、法律、字典，以及从汉文翻译过来的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经史著作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(4)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蒙古文：</a:t>
            </a:r>
          </a:p>
          <a:p>
            <a:pPr indent="266700"/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成吉思汗统一草原前夕，命人使用畏兀儿文字拼写蒙古语，形成畏兀体蒙古文。这套文字被用于修史，其中一部分内容的汉语译本流传至今，称为</a:t>
            </a:r>
            <a:r>
              <a:rPr lang="en-US" altLang="zh-CN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蒙古秘史</a:t>
            </a:r>
            <a:r>
              <a:rPr lang="en-US" altLang="zh-CN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601" y="148114"/>
            <a:ext cx="4371975" cy="20859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7350" y="2433637"/>
            <a:ext cx="1752600" cy="3914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/>
              <a:t>辽 钱币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183" y="318135"/>
            <a:ext cx="3571875" cy="29146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870" y="3087529"/>
            <a:ext cx="3543300" cy="17145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2431</Words>
  <Application>Microsoft Office PowerPoint</Application>
  <PresentationFormat>全屏显示(16:9)</PresentationFormat>
  <Paragraphs>194</Paragraphs>
  <Slides>40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8" baseType="lpstr">
      <vt:lpstr>等线</vt:lpstr>
      <vt:lpstr>黑体</vt:lpstr>
      <vt:lpstr>华文行楷</vt:lpstr>
      <vt:lpstr>华文楷体</vt:lpstr>
      <vt:lpstr>华文宋体</vt:lpstr>
      <vt:lpstr>华文新魏</vt:lpstr>
      <vt:lpstr>华文中宋</vt:lpstr>
      <vt:lpstr>楷体</vt:lpstr>
      <vt:lpstr>楷体_GB2312</vt:lpstr>
      <vt:lpstr>隶书</vt:lpstr>
      <vt:lpstr>宋体</vt:lpstr>
      <vt:lpstr>微软雅黑</vt:lpstr>
      <vt:lpstr>Arial</vt:lpstr>
      <vt:lpstr>Calibri</vt:lpstr>
      <vt:lpstr>Garamond</vt:lpstr>
      <vt:lpstr>Times New Roman</vt:lpstr>
      <vt:lpstr>Wingdings</vt:lpstr>
      <vt:lpstr>Office 主题​​</vt:lpstr>
      <vt:lpstr>第12课 辽宋夏金元的文化 </vt:lpstr>
      <vt:lpstr>课程目标：</vt:lpstr>
      <vt:lpstr>一、儒学的复兴</vt:lpstr>
      <vt:lpstr>1.儒学复兴背景</vt:lpstr>
      <vt:lpstr>PowerPoint 演示文稿</vt:lpstr>
      <vt:lpstr>PowerPoint 演示文稿</vt:lpstr>
      <vt:lpstr>PowerPoint 演示文稿</vt:lpstr>
      <vt:lpstr>（1）宇宙观</vt:lpstr>
      <vt:lpstr>PowerPoint 演示文稿</vt:lpstr>
      <vt:lpstr>PowerPoint 演示文稿</vt:lpstr>
      <vt:lpstr>“格物致知”（学习、实践）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2.元曲：包括散曲和杂剧。</vt:lpstr>
      <vt:lpstr>PowerPoint 演示文稿</vt:lpstr>
      <vt:lpstr>元杂剧的四大悲剧</vt:lpstr>
      <vt:lpstr>兴盛原因：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2019-06-19T02:08:00Z</dcterms:created>
  <dcterms:modified xsi:type="dcterms:W3CDTF">2019-09-27T06:35:26Z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