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emf" ContentType="image/x-emf"/>
  <Default Extension="wmf" ContentType="image/x-wmf"/>
  <Default Extension="wav" ContentType="audio/x-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handoutMasterIdLst>
    <p:handoutMasterId r:id="rId3"/>
  </p:handoutMasterIdLst>
  <p:sldIdLst>
    <p:sldId id="256" r:id="rId4"/>
    <p:sldId id="259" r:id="rId5"/>
    <p:sldId id="258" r:id="rId6"/>
    <p:sldId id="260" r:id="rId7"/>
    <p:sldId id="307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308" r:id="rId16"/>
    <p:sldId id="270" r:id="rId17"/>
    <p:sldId id="312" r:id="rId18"/>
    <p:sldId id="311" r:id="rId19"/>
    <p:sldId id="274" r:id="rId20"/>
    <p:sldId id="275" r:id="rId21"/>
    <p:sldId id="278" r:id="rId22"/>
    <p:sldId id="309" r:id="rId23"/>
    <p:sldId id="279" r:id="rId24"/>
    <p:sldId id="310" r:id="rId25"/>
    <p:sldId id="281" r:id="rId26"/>
    <p:sldId id="313" r:id="rId27"/>
    <p:sldId id="314" r:id="rId28"/>
    <p:sldId id="289" r:id="rId29"/>
    <p:sldId id="284" r:id="rId30"/>
    <p:sldId id="285" r:id="rId31"/>
    <p:sldId id="286" r:id="rId32"/>
    <p:sldId id="287" r:id="rId33"/>
    <p:sldId id="288" r:id="rId34"/>
    <p:sldId id="290" r:id="rId35"/>
    <p:sldId id="294" r:id="rId36"/>
    <p:sldId id="291" r:id="rId37"/>
    <p:sldId id="292" r:id="rId38"/>
    <p:sldId id="293" r:id="rId39"/>
    <p:sldId id="303" r:id="rId40"/>
    <p:sldId id="296" r:id="rId41"/>
    <p:sldId id="297" r:id="rId42"/>
    <p:sldId id="298" r:id="rId43"/>
  </p:sldIdLst>
  <p:sldSz cx="12192000" cy="6858000"/>
  <p:notesSz cx="7103745" cy="10234295"/>
  <p:custDataLst>
    <p:tags r:id="rId4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90" y="96"/>
      </p:cViewPr>
      <p:guideLst>
        <p:guide orient="horz" pos="2216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0" cy="720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7.xml" /><Relationship Id="rId11" Type="http://schemas.openxmlformats.org/officeDocument/2006/relationships/slide" Target="slides/slide8.xml" /><Relationship Id="rId12" Type="http://schemas.openxmlformats.org/officeDocument/2006/relationships/slide" Target="slides/slide9.xml" /><Relationship Id="rId13" Type="http://schemas.openxmlformats.org/officeDocument/2006/relationships/slide" Target="slides/slide10.xml" /><Relationship Id="rId14" Type="http://schemas.openxmlformats.org/officeDocument/2006/relationships/slide" Target="slides/slide11.xml" /><Relationship Id="rId15" Type="http://schemas.openxmlformats.org/officeDocument/2006/relationships/slide" Target="slides/slide12.xml" /><Relationship Id="rId16" Type="http://schemas.openxmlformats.org/officeDocument/2006/relationships/slide" Target="slides/slide13.xml" /><Relationship Id="rId17" Type="http://schemas.openxmlformats.org/officeDocument/2006/relationships/slide" Target="slides/slide14.xml" /><Relationship Id="rId18" Type="http://schemas.openxmlformats.org/officeDocument/2006/relationships/slide" Target="slides/slide15.xml" /><Relationship Id="rId19" Type="http://schemas.openxmlformats.org/officeDocument/2006/relationships/slide" Target="slides/slide16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7.xml" /><Relationship Id="rId21" Type="http://schemas.openxmlformats.org/officeDocument/2006/relationships/slide" Target="slides/slide18.xml" /><Relationship Id="rId22" Type="http://schemas.openxmlformats.org/officeDocument/2006/relationships/slide" Target="slides/slide19.xml" /><Relationship Id="rId23" Type="http://schemas.openxmlformats.org/officeDocument/2006/relationships/slide" Target="slides/slide20.xml" /><Relationship Id="rId24" Type="http://schemas.openxmlformats.org/officeDocument/2006/relationships/slide" Target="slides/slide21.xml" /><Relationship Id="rId25" Type="http://schemas.openxmlformats.org/officeDocument/2006/relationships/slide" Target="slides/slide22.xml" /><Relationship Id="rId26" Type="http://schemas.openxmlformats.org/officeDocument/2006/relationships/slide" Target="slides/slide23.xml" /><Relationship Id="rId27" Type="http://schemas.openxmlformats.org/officeDocument/2006/relationships/slide" Target="slides/slide24.xml" /><Relationship Id="rId28" Type="http://schemas.openxmlformats.org/officeDocument/2006/relationships/slide" Target="slides/slide25.xml" /><Relationship Id="rId29" Type="http://schemas.openxmlformats.org/officeDocument/2006/relationships/slide" Target="slides/slide26.xml" /><Relationship Id="rId3" Type="http://schemas.openxmlformats.org/officeDocument/2006/relationships/handoutMaster" Target="handoutMasters/handoutMaster1.xml" /><Relationship Id="rId30" Type="http://schemas.openxmlformats.org/officeDocument/2006/relationships/slide" Target="slides/slide27.xml" /><Relationship Id="rId31" Type="http://schemas.openxmlformats.org/officeDocument/2006/relationships/slide" Target="slides/slide28.xml" /><Relationship Id="rId32" Type="http://schemas.openxmlformats.org/officeDocument/2006/relationships/slide" Target="slides/slide29.xml" /><Relationship Id="rId33" Type="http://schemas.openxmlformats.org/officeDocument/2006/relationships/slide" Target="slides/slide30.xml" /><Relationship Id="rId34" Type="http://schemas.openxmlformats.org/officeDocument/2006/relationships/slide" Target="slides/slide31.xml" /><Relationship Id="rId35" Type="http://schemas.openxmlformats.org/officeDocument/2006/relationships/slide" Target="slides/slide32.xml" /><Relationship Id="rId36" Type="http://schemas.openxmlformats.org/officeDocument/2006/relationships/slide" Target="slides/slide33.xml" /><Relationship Id="rId37" Type="http://schemas.openxmlformats.org/officeDocument/2006/relationships/slide" Target="slides/slide34.xml" /><Relationship Id="rId38" Type="http://schemas.openxmlformats.org/officeDocument/2006/relationships/slide" Target="slides/slide35.xml" /><Relationship Id="rId39" Type="http://schemas.openxmlformats.org/officeDocument/2006/relationships/slide" Target="slides/slide36.xml" /><Relationship Id="rId4" Type="http://schemas.openxmlformats.org/officeDocument/2006/relationships/slide" Target="slides/slide1.xml" /><Relationship Id="rId40" Type="http://schemas.openxmlformats.org/officeDocument/2006/relationships/slide" Target="slides/slide37.xml" /><Relationship Id="rId41" Type="http://schemas.openxmlformats.org/officeDocument/2006/relationships/slide" Target="slides/slide38.xml" /><Relationship Id="rId42" Type="http://schemas.openxmlformats.org/officeDocument/2006/relationships/slide" Target="slides/slide39.xml" /><Relationship Id="rId43" Type="http://schemas.openxmlformats.org/officeDocument/2006/relationships/slide" Target="slides/slide40.xml" /><Relationship Id="rId44" Type="http://schemas.openxmlformats.org/officeDocument/2006/relationships/tags" Target="tags/tag3.xml" /><Relationship Id="rId45" Type="http://schemas.openxmlformats.org/officeDocument/2006/relationships/presProps" Target="presProps.xml" /><Relationship Id="rId46" Type="http://schemas.openxmlformats.org/officeDocument/2006/relationships/viewProps" Target="viewProps.xml" /><Relationship Id="rId47" Type="http://schemas.openxmlformats.org/officeDocument/2006/relationships/theme" Target="theme/theme1.xml" /><Relationship Id="rId48" Type="http://schemas.openxmlformats.org/officeDocument/2006/relationships/tableStyles" Target="tableStyles.xml" /><Relationship Id="rId5" Type="http://schemas.openxmlformats.org/officeDocument/2006/relationships/slide" Target="slides/slide2.xml" /><Relationship Id="rId6" Type="http://schemas.openxmlformats.org/officeDocument/2006/relationships/slide" Target="slides/slide3.xml" /><Relationship Id="rId7" Type="http://schemas.openxmlformats.org/officeDocument/2006/relationships/slide" Target="slides/slide4.xml" /><Relationship Id="rId8" Type="http://schemas.openxmlformats.org/officeDocument/2006/relationships/slide" Target="slides/slide5.xml" /><Relationship Id="rId9" Type="http://schemas.openxmlformats.org/officeDocument/2006/relationships/slide" Target="slides/slide6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D5F21C-31D2-4ED0-809B-019EABC7569C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25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3251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53252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>
              <a:buNone/>
            </a:pPr>
            <a:fld id="{9A0DB2DC-4C9A-4742-B13C-FB6460FD3503}" type="slidenum">
              <a:rPr lang="zh-CN" altLang="en-US" sz="1200" b="0">
                <a:latin typeface="Arial" pitchFamily="34" charset="0"/>
                <a:ea typeface="宋体" pitchFamily="2" charset="-122"/>
              </a:rPr>
              <a:t>28</a:t>
            </a:fld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wrap="square" lIns="91440" tIns="45720" rIns="91440" bIns="45720" anchor="t"/>
          <a:lstStyle/>
          <a:p>
            <a:pPr lvl="0"/>
            <a:endParaRPr lang="zh-CN" altLang="en-US"/>
          </a:p>
        </p:txBody>
      </p:sp>
      <p:sp>
        <p:nvSpPr>
          <p:cNvPr id="52228" name="灯片编号占位符 3"/>
          <p:cNvSpPr txBox="1"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>
              <a:buNone/>
            </a:pPr>
            <a:fld id="{9A0DB2DC-4C9A-4742-B13C-FB6460FD3503}" type="slidenum">
              <a:rPr lang="zh-CN" altLang="en-US" sz="1200" b="0">
                <a:latin typeface="Arial" pitchFamily="34" charset="0"/>
                <a:ea typeface="宋体" pitchFamily="2" charset="-122"/>
              </a:rPr>
              <a:t>32</a:t>
            </a:fld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EDED714-68C8-44B6-9732-DDF7DD97772E}" type="datetime1">
              <a:rPr lang="zh-CN" altLang="en-US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F7581E-C9C7-4035-8AC9-880348F0A73A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7154CD-0EEC-4E10-9317-350E399CCCA3}" type="slidenum">
              <a:rPr lang="zh-CN" altLang="en-US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eaLnBrk="1" hangingPunct="1"/>
            <a:fld id="{BB962C8B-B14F-4D97-AF65-F5344CB8AC3E}" type="datetime1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eaLnBrk="1" hangingPunct="1"/>
            <a:fld id="{9A0DB2DC-4C9A-4742-B13C-FB6460FD3503}" type="slidenum">
              <a:rPr lang="zh-CN" altLang="en-US">
                <a:latin typeface="Arial" pitchFamily="34" charset="0"/>
              </a:rPr>
              <a:t/>
            </a:fld>
            <a:endParaRPr lang="zh-CN" altLang="en-US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fontAlgn="base"/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fontAlgn="base"/>
            <a:endParaRPr lang="zh-CN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strike="noStrike" noProof="1">
                <a:latin typeface="Arial" pitchFamily="34" charset="0"/>
                <a:ea typeface="宋体" pitchFamily="2" charset="-122"/>
                <a:cs typeface="+mn-ea"/>
              </a:rPr>
              <a:t/>
            </a:fld>
            <a:endParaRPr lang="zh-CN" strike="noStrike" noProof="1"/>
          </a:p>
        </p:txBody>
      </p:sp>
    </p:spTree>
  </p:cSld>
  <p:clrMapOvr>
    <a:masterClrMapping/>
  </p:clrMapOvr>
  <p:transition spd="med">
    <p:fade/>
  </p:transition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image" Target="../media/image1.png" /><Relationship Id="rId14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029" name="Rectangle 5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zh-CN" altLang="en-US"/>
          </a:p>
        </p:txBody>
      </p:sp>
      <p:sp>
        <p:nvSpPr>
          <p:cNvPr id="1030" name="Rectangle 6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itchFamily="34" charset="0"/>
        <a:buNone/>
        <a:defRPr b="0" i="0" u="none" kern="1200" baseline="0">
          <a:solidFill>
            <a:schemeClr val="tx1"/>
          </a:solidFill>
          <a:latin typeface="Arial" pitchFamily="34" charset="0"/>
          <a:ea typeface="宋体" pitchFamily="2" charset="-122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png" /><Relationship Id="rId3" Type="http://schemas.openxmlformats.org/officeDocument/2006/relationships/tags" Target="../tags/tag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.png" /><Relationship Id="rId3" Type="http://schemas.openxmlformats.org/officeDocument/2006/relationships/image" Target="../media/image5.png" /><Relationship Id="rId4" Type="http://schemas.openxmlformats.org/officeDocument/2006/relationships/image" Target="../media/image6.png" /><Relationship Id="rId5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9.jpeg" /><Relationship Id="rId3" Type="http://schemas.openxmlformats.org/officeDocument/2006/relationships/image" Target="../media/image10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image" Target="../media/image11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Relationship Id="rId3" Type="http://schemas.openxmlformats.org/officeDocument/2006/relationships/image" Target="../media/image13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4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5.jpeg" /><Relationship Id="rId4" Type="http://schemas.openxmlformats.org/officeDocument/2006/relationships/image" Target="../media/image16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png" /><Relationship Id="rId3" Type="http://schemas.openxmlformats.org/officeDocument/2006/relationships/image" Target="../media/image18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audio" Target="../media/media1.wav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png" /><Relationship Id="rId3" Type="http://schemas.openxmlformats.org/officeDocument/2006/relationships/image" Target="../media/image23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Relationship Id="rId3" Type="http://schemas.openxmlformats.org/officeDocument/2006/relationships/image" Target="../media/image25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4.xml" /><Relationship Id="rId3" Type="http://schemas.openxmlformats.org/officeDocument/2006/relationships/image" Target="../media/image26.png" /><Relationship Id="rId4" Type="http://schemas.openxmlformats.org/officeDocument/2006/relationships/image" Target="../media/image27.jpeg" /><Relationship Id="rId5" Type="http://schemas.openxmlformats.org/officeDocument/2006/relationships/image" Target="../media/image28.jpeg" /><Relationship Id="rId6" Type="http://schemas.openxmlformats.org/officeDocument/2006/relationships/image" Target="../media/image29.jpeg" /><Relationship Id="rId7" Type="http://schemas.openxmlformats.org/officeDocument/2006/relationships/image" Target="../media/image23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0.jpe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jpe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5.xml" /><Relationship Id="rId3" Type="http://schemas.openxmlformats.org/officeDocument/2006/relationships/image" Target="../media/image26.png" /><Relationship Id="rId4" Type="http://schemas.openxmlformats.org/officeDocument/2006/relationships/image" Target="../media/image28.jpeg" /><Relationship Id="rId5" Type="http://schemas.openxmlformats.org/officeDocument/2006/relationships/image" Target="../media/image32.png" /><Relationship Id="rId6" Type="http://schemas.openxmlformats.org/officeDocument/2006/relationships/image" Target="../media/image33.jpeg" /><Relationship Id="rId7" Type="http://schemas.openxmlformats.org/officeDocument/2006/relationships/image" Target="../media/image23.png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jpe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Relationship Id="rId4" Type="http://schemas.openxmlformats.org/officeDocument/2006/relationships/image" Target="../media/image37.jpeg" /><Relationship Id="rId5" Type="http://schemas.openxmlformats.org/officeDocument/2006/relationships/image" Target="../media/image38.jpe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9.emf" /><Relationship Id="rId3" Type="http://schemas.openxmlformats.org/officeDocument/2006/relationships/image" Target="../media/image40.png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41.w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audio" Target="../media/media2.wav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audio" Target="../media/media1.wav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audio" Target="../media/media2.wav" /><Relationship Id="rId3" Type="http://schemas.openxmlformats.org/officeDocument/2006/relationships/image" Target="../media/image42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4" name="图片 3" descr="ONQA{Y`1L)OPMSWMNNMDZ3B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635"/>
            <a:ext cx="12192000" cy="679577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706880" y="2081848"/>
            <a:ext cx="9144000" cy="2387600"/>
          </a:xfrm>
        </p:spPr>
        <p:txBody>
          <a:bodyPr/>
          <a:lstStyle/>
          <a:p>
            <a:r>
              <a:rPr lang="zh-CN" altLang="en-US" sz="6600" b="1">
                <a:latin typeface="华文新魏"/>
                <a:ea typeface="华文新魏"/>
                <a:sym typeface="+mn-ea"/>
              </a:rPr>
              <a:t>第六课  动荡的春秋时期</a:t>
            </a:r>
            <a:br>
              <a:rPr lang="zh-CN" altLang="en-US" sz="6600" b="1">
                <a:latin typeface="华文新魏"/>
                <a:ea typeface="华文新魏"/>
              </a:rPr>
            </a:br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9" name="TextBox 2"/>
          <p:cNvSpPr txBox="1"/>
          <p:nvPr/>
        </p:nvSpPr>
        <p:spPr>
          <a:xfrm>
            <a:off x="2442845" y="1881505"/>
            <a:ext cx="730631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一、春秋时期的经济发展</a:t>
            </a:r>
          </a:p>
        </p:txBody>
      </p:sp>
      <p:sp>
        <p:nvSpPr>
          <p:cNvPr id="24" name="TextBox 2"/>
          <p:cNvSpPr txBox="1"/>
          <p:nvPr/>
        </p:nvSpPr>
        <p:spPr>
          <a:xfrm>
            <a:off x="2362200" y="3075940"/>
            <a:ext cx="676465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二、王室衰微</a:t>
            </a:r>
          </a:p>
        </p:txBody>
      </p:sp>
      <p:grpSp>
        <p:nvGrpSpPr>
          <p:cNvPr id="38" name="组合 37"/>
          <p:cNvGrpSpPr/>
          <p:nvPr/>
        </p:nvGrpSpPr>
        <p:grpSpPr>
          <a:xfrm>
            <a:off x="10225323" y="759460"/>
            <a:ext cx="971550" cy="1828800"/>
            <a:chOff x="1514475" y="0"/>
            <a:chExt cx="971550" cy="1828800"/>
          </a:xfrm>
        </p:grpSpPr>
        <p:sp>
          <p:nvSpPr>
            <p:cNvPr id="39" name="矩形 38"/>
            <p:cNvSpPr/>
            <p:nvPr/>
          </p:nvSpPr>
          <p:spPr>
            <a:xfrm>
              <a:off x="1514475" y="0"/>
              <a:ext cx="971550" cy="1828800"/>
            </a:xfrm>
            <a:prstGeom prst="rect">
              <a:avLst/>
            </a:prstGeom>
            <a:solidFill>
              <a:srgbClr val="2F2F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640123" y="331062"/>
              <a:ext cx="720254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4400">
                  <a:solidFill>
                    <a:schemeClr val="bg1"/>
                  </a:solidFill>
                  <a:latin typeface="华文行楷" pitchFamily="2" charset="-122"/>
                  <a:ea typeface="华文行楷" panose="02010800040101010101" pitchFamily="2" charset="-122"/>
                </a:rPr>
                <a:t>目录</a:t>
              </a: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2442845" y="4439285"/>
            <a:ext cx="665924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>
                <a:latin typeface="楷体" pitchFamily="49" charset="-122"/>
                <a:ea typeface="楷体" pitchFamily="49" charset="-122"/>
              </a:rPr>
              <a:t>三、诸侯争霸</a:t>
            </a:r>
          </a:p>
        </p:txBody>
      </p:sp>
      <p:sp>
        <p:nvSpPr>
          <p:cNvPr id="2" name="十字星 1"/>
          <p:cNvSpPr/>
          <p:nvPr/>
        </p:nvSpPr>
        <p:spPr>
          <a:xfrm>
            <a:off x="1528445" y="1778000"/>
            <a:ext cx="914400" cy="914400"/>
          </a:xfrm>
          <a:prstGeom prst="star4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十字星 3"/>
          <p:cNvSpPr/>
          <p:nvPr/>
        </p:nvSpPr>
        <p:spPr>
          <a:xfrm>
            <a:off x="1528445" y="2972435"/>
            <a:ext cx="914400" cy="914400"/>
          </a:xfrm>
          <a:prstGeom prst="star4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十字星 4"/>
          <p:cNvSpPr/>
          <p:nvPr/>
        </p:nvSpPr>
        <p:spPr>
          <a:xfrm>
            <a:off x="1528445" y="4335780"/>
            <a:ext cx="914400" cy="914400"/>
          </a:xfrm>
          <a:prstGeom prst="star4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文本框 2"/>
          <p:cNvSpPr txBox="1"/>
          <p:nvPr/>
        </p:nvSpPr>
        <p:spPr>
          <a:xfrm>
            <a:off x="1858011" y="965835"/>
            <a:ext cx="3035300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</a:rPr>
              <a:t>学习目标</a:t>
            </a:r>
          </a:p>
        </p:txBody>
      </p:sp>
      <p:sp>
        <p:nvSpPr>
          <p:cNvPr id="3" name="Text Box 3"/>
          <p:cNvSpPr txBox="1"/>
          <p:nvPr/>
        </p:nvSpPr>
        <p:spPr>
          <a:xfrm>
            <a:off x="952500" y="2046817"/>
            <a:ext cx="10287000" cy="31121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 eaLnBrk="1" hangingPunct="1">
              <a:lnSpc>
                <a:spcPct val="120000"/>
              </a:lnSpc>
              <a:spcBef>
                <a:spcPct val="50000"/>
              </a:spcBef>
              <a:buFont typeface="Times New Roman" pitchFamily="18" charset="0"/>
              <a:buAutoNum type="arabicPeriod"/>
            </a:pPr>
            <a:r>
              <a:rPr lang="zh-CN" altLang="en-US" sz="4265" b="1">
                <a:solidFill>
                  <a:srgbClr val="000000"/>
                </a:solidFill>
                <a:latin typeface="黑体" panose="02010609060101010101" charset="-122"/>
                <a:ea typeface="黑体" charset="-122"/>
              </a:rPr>
              <a:t>知道春秋时期诸侯国之间的战争。</a:t>
            </a:r>
          </a:p>
          <a:p>
            <a:pPr marL="514350" indent="-514350" eaLnBrk="1" hangingPunct="1">
              <a:lnSpc>
                <a:spcPct val="120000"/>
              </a:lnSpc>
              <a:spcBef>
                <a:spcPct val="50000"/>
              </a:spcBef>
              <a:buFont typeface="Times New Roman" pitchFamily="18" charset="0"/>
              <a:buAutoNum type="arabicPeriod"/>
            </a:pPr>
            <a:r>
              <a:rPr lang="zh-CN" altLang="en-US" sz="4265" b="1">
                <a:solidFill>
                  <a:srgbClr val="000000"/>
                </a:solidFill>
                <a:latin typeface="黑体" panose="02010609060101010101" charset="-122"/>
                <a:ea typeface="黑体" charset="-122"/>
              </a:rPr>
              <a:t>了解这一时期的社会变化。</a:t>
            </a:r>
          </a:p>
          <a:p>
            <a:pPr marL="514350" indent="-514350" eaLnBrk="1" hangingPunct="1">
              <a:lnSpc>
                <a:spcPct val="120000"/>
              </a:lnSpc>
              <a:spcBef>
                <a:spcPct val="50000"/>
              </a:spcBef>
              <a:buFont typeface="Times New Roman" pitchFamily="18" charset="0"/>
              <a:buAutoNum type="arabicPeriod"/>
            </a:pPr>
            <a:r>
              <a:rPr lang="zh-CN" altLang="en-US" sz="4265" b="1">
                <a:solidFill>
                  <a:srgbClr val="000000"/>
                </a:solidFill>
                <a:latin typeface="黑体" panose="02010609060101010101" charset="-122"/>
                <a:ea typeface="黑体" charset="-122"/>
              </a:rPr>
              <a:t>分析春秋时期诸侯争霸的原因及影响。</a:t>
            </a:r>
          </a:p>
        </p:txBody>
      </p:sp>
      <p:sp>
        <p:nvSpPr>
          <p:cNvPr id="4" name="波形 3"/>
          <p:cNvSpPr/>
          <p:nvPr/>
        </p:nvSpPr>
        <p:spPr>
          <a:xfrm flipV="1">
            <a:off x="304800" y="4578985"/>
            <a:ext cx="722630" cy="355600"/>
          </a:xfrm>
          <a:prstGeom prst="wav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波形 4"/>
          <p:cNvSpPr/>
          <p:nvPr/>
        </p:nvSpPr>
        <p:spPr>
          <a:xfrm flipV="1">
            <a:off x="229870" y="2390775"/>
            <a:ext cx="722630" cy="355600"/>
          </a:xfrm>
          <a:prstGeom prst="wav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波形 5"/>
          <p:cNvSpPr/>
          <p:nvPr/>
        </p:nvSpPr>
        <p:spPr>
          <a:xfrm flipV="1">
            <a:off x="304800" y="3424555"/>
            <a:ext cx="722630" cy="355600"/>
          </a:xfrm>
          <a:prstGeom prst="wave">
            <a:avLst/>
          </a:prstGeom>
          <a:gradFill>
            <a:gsLst>
              <a:gs pos="0">
                <a:srgbClr val="FE4444"/>
              </a:gs>
              <a:gs pos="100000">
                <a:srgbClr val="832B2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4" name="文本框 2"/>
          <p:cNvSpPr txBox="1"/>
          <p:nvPr/>
        </p:nvSpPr>
        <p:spPr>
          <a:xfrm>
            <a:off x="4580467" y="764117"/>
            <a:ext cx="3031067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0070C0"/>
                </a:solidFill>
                <a:latin typeface="黑体" panose="02010609060101010101" charset="-122"/>
                <a:ea typeface="黑体" charset="-122"/>
              </a:rPr>
              <a:t>新课导入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8717" y="1543051"/>
            <a:ext cx="10714567" cy="403352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4265" b="1">
                <a:latin typeface="楷体" pitchFamily="49" charset="-122"/>
                <a:ea typeface="楷体" pitchFamily="49" charset="-122"/>
              </a:rPr>
              <a:t>    公元前</a:t>
            </a:r>
            <a:r>
              <a:rPr lang="en-US" altLang="zh-CN" sz="4265" b="1">
                <a:latin typeface="楷体" pitchFamily="49" charset="-122"/>
                <a:ea typeface="楷体" pitchFamily="49" charset="-122"/>
              </a:rPr>
              <a:t>770</a:t>
            </a:r>
            <a:r>
              <a:rPr lang="zh-CN" altLang="en-US" sz="4265" b="1">
                <a:latin typeface="楷体" pitchFamily="49" charset="-122"/>
                <a:ea typeface="楷体" pitchFamily="49" charset="-122"/>
              </a:rPr>
              <a:t>年，周平王将国都从镐京东迁洛邑，中国历史从此进入东周时期。东周前期被称为春秋时期，在这一时期，社会发生了哪些变化？周王室与诸侯国的关系如何？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198" name="Text Box 2"/>
          <p:cNvSpPr txBox="1"/>
          <p:nvPr/>
        </p:nvSpPr>
        <p:spPr>
          <a:xfrm>
            <a:off x="1566333" y="643467"/>
            <a:ext cx="3996690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eaLnBrk="1" hangingPunct="1"/>
            <a:r>
              <a:rPr lang="zh-CN" altLang="en-US" sz="426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itchFamily="49" charset="-122"/>
                <a:ea typeface="黑体" charset="-122"/>
              </a:rPr>
              <a:t>东周的两个分期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1568451" y="2118784"/>
            <a:ext cx="9118388" cy="1950932"/>
            <a:chOff x="1176337" y="1588873"/>
            <a:chExt cx="6838646" cy="1463118"/>
          </a:xfrm>
        </p:grpSpPr>
        <p:sp>
          <p:nvSpPr>
            <p:cNvPr id="4202" name="Line 6"/>
            <p:cNvSpPr/>
            <p:nvPr/>
          </p:nvSpPr>
          <p:spPr>
            <a:xfrm flipV="1">
              <a:off x="1800225" y="2124075"/>
              <a:ext cx="5689600" cy="17463"/>
            </a:xfrm>
            <a:prstGeom prst="line">
              <a:avLst/>
            </a:prstGeom>
            <a:ln w="38100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203" name="Text Box 7"/>
            <p:cNvSpPr txBox="1"/>
            <p:nvPr/>
          </p:nvSpPr>
          <p:spPr>
            <a:xfrm>
              <a:off x="2714625" y="2200275"/>
              <a:ext cx="232405" cy="4376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pPr eaLnBrk="1" hangingPunct="1"/>
              <a:endParaRPr lang="zh-CN" altLang="zh-CN" sz="3200">
                <a:latin typeface="楷体" pitchFamily="49" charset="-122"/>
              </a:endParaRPr>
            </a:p>
          </p:txBody>
        </p:sp>
        <p:sp>
          <p:nvSpPr>
            <p:cNvPr id="4204" name="AutoShape 8"/>
            <p:cNvSpPr/>
            <p:nvPr/>
          </p:nvSpPr>
          <p:spPr>
            <a:xfrm rot="-5400000">
              <a:off x="3144838" y="874711"/>
              <a:ext cx="377825" cy="3028952"/>
            </a:xfrm>
            <a:prstGeom prst="leftBrace">
              <a:avLst>
                <a:gd name="adj1" fmla="val 65544"/>
                <a:gd name="adj2" fmla="val 50000"/>
              </a:avLst>
            </a:prstGeom>
            <a:noFill/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eaLnBrk="1" hangingPunct="1"/>
              <a:endParaRPr lang="zh-CN" altLang="en-US" sz="2400">
                <a:latin typeface="楷体" pitchFamily="49" charset="-122"/>
              </a:endParaRPr>
            </a:p>
          </p:txBody>
        </p:sp>
        <p:sp>
          <p:nvSpPr>
            <p:cNvPr id="4205" name="AutoShape 9"/>
            <p:cNvSpPr/>
            <p:nvPr/>
          </p:nvSpPr>
          <p:spPr>
            <a:xfrm rot="-5400000">
              <a:off x="6044406" y="1527968"/>
              <a:ext cx="193675" cy="1690688"/>
            </a:xfrm>
            <a:prstGeom prst="leftBrace">
              <a:avLst>
                <a:gd name="adj1" fmla="val 72745"/>
                <a:gd name="adj2" fmla="val 50000"/>
              </a:avLst>
            </a:prstGeom>
            <a:noFill/>
            <a:ln w="3492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>
              <a:pPr eaLnBrk="1" hangingPunct="1"/>
              <a:endParaRPr lang="zh-CN" altLang="en-US" sz="2400">
                <a:latin typeface="楷体" pitchFamily="49" charset="-122"/>
              </a:endParaRPr>
            </a:p>
          </p:txBody>
        </p:sp>
        <p:sp>
          <p:nvSpPr>
            <p:cNvPr id="4206" name="Line 10"/>
            <p:cNvSpPr/>
            <p:nvPr/>
          </p:nvSpPr>
          <p:spPr>
            <a:xfrm flipH="1">
              <a:off x="4848225" y="2124075"/>
              <a:ext cx="0" cy="9842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207" name="Line 11"/>
            <p:cNvSpPr/>
            <p:nvPr/>
          </p:nvSpPr>
          <p:spPr>
            <a:xfrm flipH="1">
              <a:off x="5305425" y="2124075"/>
              <a:ext cx="0" cy="98425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4208" name="Line 12"/>
            <p:cNvSpPr/>
            <p:nvPr/>
          </p:nvSpPr>
          <p:spPr>
            <a:xfrm>
              <a:off x="6981825" y="2124075"/>
              <a:ext cx="7938" cy="139700"/>
            </a:xfrm>
            <a:prstGeom prst="line">
              <a:avLst/>
            </a:prstGeom>
            <a:ln w="285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3" name="Text Box 13"/>
            <p:cNvSpPr txBox="1">
              <a:spLocks noChangeArrowheads="1"/>
            </p:cNvSpPr>
            <p:nvPr/>
          </p:nvSpPr>
          <p:spPr bwMode="auto">
            <a:xfrm>
              <a:off x="1176337" y="1588873"/>
              <a:ext cx="1400145" cy="43765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前</a:t>
              </a:r>
              <a:r>
                <a:rPr kumimoji="1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770</a:t>
              </a: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年</a:t>
              </a: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3848042" y="1588873"/>
              <a:ext cx="1390621" cy="43765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前</a:t>
              </a:r>
              <a:r>
                <a:rPr kumimoji="1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476</a:t>
              </a: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年</a:t>
              </a: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7" name="Text Box 17"/>
            <p:cNvSpPr txBox="1">
              <a:spLocks noChangeArrowheads="1"/>
            </p:cNvSpPr>
            <p:nvPr/>
          </p:nvSpPr>
          <p:spPr bwMode="auto">
            <a:xfrm>
              <a:off x="5068805" y="1588873"/>
              <a:ext cx="1423957" cy="43765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前</a:t>
              </a:r>
              <a:r>
                <a:rPr kumimoji="1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475</a:t>
              </a: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年</a:t>
              </a: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8" name="Text Box 18"/>
            <p:cNvSpPr txBox="1">
              <a:spLocks noChangeArrowheads="1"/>
            </p:cNvSpPr>
            <p:nvPr/>
          </p:nvSpPr>
          <p:spPr bwMode="auto">
            <a:xfrm>
              <a:off x="6803905" y="1588873"/>
              <a:ext cx="1211078" cy="43765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前</a:t>
              </a:r>
              <a:r>
                <a:rPr kumimoji="1" lang="en-US" altLang="zh-CN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221</a:t>
              </a: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年</a:t>
              </a: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9" name="Text Box 19"/>
            <p:cNvSpPr txBox="1">
              <a:spLocks noChangeArrowheads="1"/>
            </p:cNvSpPr>
            <p:nvPr/>
          </p:nvSpPr>
          <p:spPr bwMode="auto">
            <a:xfrm>
              <a:off x="2963824" y="2614341"/>
              <a:ext cx="1008041" cy="43765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春秋</a:t>
              </a: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5645054" y="2614341"/>
              <a:ext cx="1012804" cy="43765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1" lang="zh-CN" alt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0000FF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rPr>
                <a:t>战国</a:t>
              </a:r>
              <a:endParaRPr kumimoji="1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1227632" y="4028235"/>
            <a:ext cx="5236811" cy="748030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42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ea typeface="黑体" charset="-122"/>
                <a:cs typeface="+mn-cs"/>
              </a:rPr>
              <a:t>奴隶社会</a:t>
            </a:r>
            <a:r>
              <a:rPr kumimoji="0" lang="zh-CN" altLang="en-US" sz="4265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ea typeface="黑体" charset="-122"/>
                <a:cs typeface="+mn-cs"/>
              </a:rPr>
              <a:t>的瓦解时期</a:t>
            </a:r>
            <a:endParaRPr kumimoji="0" lang="zh-CN" altLang="en-US" sz="4265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75566" y="4038199"/>
            <a:ext cx="5086350" cy="748030"/>
          </a:xfrm>
          <a:prstGeom prst="rect">
            <a:avLst/>
          </a:prstGeom>
          <a:ln>
            <a:solidFill>
              <a:srgbClr val="0033CC"/>
            </a:solidFill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4265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ea typeface="黑体" charset="-122"/>
                <a:cs typeface="+mn-cs"/>
              </a:rPr>
              <a:t>封建社会</a:t>
            </a:r>
            <a:r>
              <a:rPr kumimoji="0" lang="zh-CN" altLang="en-US" sz="4265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n-ea"/>
                <a:ea typeface="黑体" charset="-122"/>
                <a:cs typeface="+mn-cs"/>
              </a:rPr>
              <a:t>的形成时期</a:t>
            </a:r>
            <a:endParaRPr kumimoji="0" lang="zh-CN" altLang="en-US" sz="4265" b="1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45839" y="250826"/>
            <a:ext cx="7226300" cy="86148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1" hangingPunct="1"/>
            <a:r>
              <a:rPr lang="zh-CN" altLang="en-US" sz="4000" b="1">
                <a:solidFill>
                  <a:schemeClr val="tx1"/>
                </a:solidFill>
                <a:latin typeface="黑体" panose="02010609060101010101" charset="-122"/>
                <a:ea typeface="黑体" charset="-122"/>
              </a:rPr>
              <a:t>一、春秋时期的经济发展</a:t>
            </a:r>
          </a:p>
        </p:txBody>
      </p:sp>
      <p:sp>
        <p:nvSpPr>
          <p:cNvPr id="6147" name="文本框 3"/>
          <p:cNvSpPr txBox="1"/>
          <p:nvPr/>
        </p:nvSpPr>
        <p:spPr>
          <a:xfrm>
            <a:off x="3888317" y="5130800"/>
            <a:ext cx="4627033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latin typeface="楷体" pitchFamily="49" charset="-122"/>
              </a:rPr>
              <a:t>春秋战国时期的铁农具</a:t>
            </a:r>
          </a:p>
        </p:txBody>
      </p:sp>
      <p:pic>
        <p:nvPicPr>
          <p:cNvPr id="614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1000" y="1284605"/>
            <a:ext cx="6828790" cy="361378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组合 42"/>
          <p:cNvGrpSpPr/>
          <p:nvPr/>
        </p:nvGrpSpPr>
        <p:grpSpPr>
          <a:xfrm>
            <a:off x="8382001" y="1904295"/>
            <a:ext cx="4039220" cy="2788458"/>
            <a:chOff x="6062975" y="2410265"/>
            <a:chExt cx="3031137" cy="2090619"/>
          </a:xfrm>
        </p:grpSpPr>
        <p:pic>
          <p:nvPicPr>
            <p:cNvPr id="25621" name="图片 4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062975" y="2410265"/>
              <a:ext cx="3031137" cy="174771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5" name="文本框 3"/>
            <p:cNvSpPr txBox="1">
              <a:spLocks noChangeArrowheads="1"/>
            </p:cNvSpPr>
            <p:nvPr/>
          </p:nvSpPr>
          <p:spPr bwMode="auto">
            <a:xfrm>
              <a:off x="6491603" y="4124777"/>
              <a:ext cx="2031572" cy="37610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kumimoji="0" lang="zh-CN" altLang="en-US" sz="2665" b="0" i="0" u="none" strike="noStrike" kern="1200" cap="none" spc="0" normalizeH="0" baseline="0" noProof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春秋</a:t>
              </a:r>
              <a:r>
                <a:rPr kumimoji="0" lang="zh-CN" altLang="en-US" sz="2665" b="0" i="0" u="none" strike="noStrike" kern="1200" cap="none" spc="0" normalizeH="0" baseline="0" noProof="0" smtClean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铁制农</a:t>
              </a:r>
              <a:r>
                <a:rPr kumimoji="0" lang="zh-CN" altLang="en-US" sz="2665" b="0" i="0" u="none" strike="noStrike" kern="1200" cap="none" spc="0" normalizeH="0" baseline="0" noProof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具</a:t>
              </a:r>
            </a:p>
          </p:txBody>
        </p:sp>
      </p:grpSp>
      <p:grpSp>
        <p:nvGrpSpPr>
          <p:cNvPr id="3" name="组合 45"/>
          <p:cNvGrpSpPr/>
          <p:nvPr/>
        </p:nvGrpSpPr>
        <p:grpSpPr>
          <a:xfrm>
            <a:off x="299328" y="1341470"/>
            <a:ext cx="2547523" cy="3654037"/>
            <a:chOff x="-1" y="1987242"/>
            <a:chExt cx="1911385" cy="2740984"/>
          </a:xfrm>
        </p:grpSpPr>
        <p:pic>
          <p:nvPicPr>
            <p:cNvPr id="25619" name="图片 46"/>
            <p:cNvPicPr>
              <a:picLocks noChangeAspect="1"/>
            </p:cNvPicPr>
            <p:nvPr/>
          </p:nvPicPr>
          <p:blipFill>
            <a:blip r:embed="rId3"/>
            <a:srcRect t="12781" b="14102"/>
            <a:stretch>
              <a:fillRect/>
            </a:stretch>
          </p:blipFill>
          <p:spPr>
            <a:xfrm rot="10800000">
              <a:off x="-1" y="1987242"/>
              <a:ext cx="1911385" cy="208983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8" name="文本框 3"/>
            <p:cNvSpPr txBox="1">
              <a:spLocks noChangeArrowheads="1"/>
            </p:cNvSpPr>
            <p:nvPr/>
          </p:nvSpPr>
          <p:spPr bwMode="auto">
            <a:xfrm>
              <a:off x="224937" y="4044217"/>
              <a:ext cx="1343543" cy="6840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665" b="0" i="0" u="none" strike="noStrike" kern="1200" cap="none" spc="0" normalizeH="0" baseline="0" noProof="0" smtClean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北京人使</a:t>
              </a:r>
              <a:endParaRPr kumimoji="0" lang="en-US" altLang="zh-CN" sz="2665" b="0" i="0" u="none" strike="noStrike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665" b="0" i="0" u="none" strike="noStrike" kern="1200" cap="none" spc="0" normalizeH="0" baseline="0" noProof="0" smtClean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用的石器</a:t>
              </a:r>
            </a:p>
          </p:txBody>
        </p:sp>
      </p:grpSp>
      <p:grpSp>
        <p:nvGrpSpPr>
          <p:cNvPr id="4" name="组合 48"/>
          <p:cNvGrpSpPr/>
          <p:nvPr/>
        </p:nvGrpSpPr>
        <p:grpSpPr>
          <a:xfrm>
            <a:off x="3035164" y="1536131"/>
            <a:ext cx="2388833" cy="3869891"/>
            <a:chOff x="2051720" y="2132856"/>
            <a:chExt cx="1793233" cy="2903170"/>
          </a:xfrm>
        </p:grpSpPr>
        <p:pic>
          <p:nvPicPr>
            <p:cNvPr id="25617" name="Picture 2" descr="63a5dbd84ea5050810df9b7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51720" y="2132856"/>
              <a:ext cx="1793233" cy="168052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" name="文本框 3"/>
            <p:cNvSpPr txBox="1">
              <a:spLocks noChangeArrowheads="1"/>
            </p:cNvSpPr>
            <p:nvPr/>
          </p:nvSpPr>
          <p:spPr bwMode="auto">
            <a:xfrm>
              <a:off x="2186605" y="4044217"/>
              <a:ext cx="1649785" cy="99180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kumimoji="0" lang="zh-CN" altLang="en-US" sz="2665" b="0" i="0" u="none" strike="noStrike" kern="1200" cap="none" spc="0" normalizeH="0" baseline="0" noProof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河姆渡人使</a:t>
              </a:r>
              <a:endParaRPr kumimoji="0" lang="en-US" altLang="zh-CN" sz="2665" b="0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kumimoji="0" lang="zh-CN" altLang="en-US" sz="2665" b="0" i="0" u="none" strike="noStrike" kern="1200" cap="none" spc="0" normalizeH="0" baseline="0" noProof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用的骨耜（</a:t>
              </a:r>
              <a:r>
                <a:rPr kumimoji="0" lang="en-US" altLang="zh-CN" sz="2665" b="0" i="0" u="none" strike="noStrike" kern="1200" cap="none" spc="0" normalizeH="0" baseline="0" noProof="0" err="1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sì</a:t>
              </a:r>
              <a:r>
                <a:rPr kumimoji="0" lang="zh-CN" altLang="en-US" sz="2665" b="0" i="0" u="none" strike="noStrike" kern="1200" cap="none" spc="0" normalizeH="0" baseline="0" noProof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）</a:t>
              </a:r>
            </a:p>
          </p:txBody>
        </p:sp>
      </p:grpSp>
      <p:grpSp>
        <p:nvGrpSpPr>
          <p:cNvPr id="5" name="组合 51"/>
          <p:cNvGrpSpPr/>
          <p:nvPr/>
        </p:nvGrpSpPr>
        <p:grpSpPr>
          <a:xfrm>
            <a:off x="6257654" y="1804849"/>
            <a:ext cx="1823891" cy="3190348"/>
            <a:chOff x="4469509" y="2335628"/>
            <a:chExt cx="1368134" cy="2392373"/>
          </a:xfrm>
        </p:grpSpPr>
        <p:pic>
          <p:nvPicPr>
            <p:cNvPr id="25615" name="Picture 4" descr="sd9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72000" y="2335628"/>
              <a:ext cx="1162890" cy="153975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4" name="文本框 3"/>
            <p:cNvSpPr txBox="1">
              <a:spLocks noChangeArrowheads="1"/>
            </p:cNvSpPr>
            <p:nvPr/>
          </p:nvSpPr>
          <p:spPr bwMode="auto">
            <a:xfrm>
              <a:off x="4469509" y="4044217"/>
              <a:ext cx="1368134" cy="6837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wrap="square">
              <a:spAutoFit/>
              <a:scene3d>
                <a:camera prst="orthographicFront"/>
                <a:lightRig rig="threePt" dir="t"/>
              </a:scene3d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kumimoji="0" lang="zh-CN" altLang="en-US" sz="2665" b="0" i="0" u="none" strike="noStrike" kern="1200" cap="none" spc="0" normalizeH="0" baseline="0" noProof="0">
                  <a:solidFill>
                    <a:schemeClr val="tx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商周时期的青铜铲</a:t>
              </a:r>
            </a:p>
          </p:txBody>
        </p:sp>
      </p:grpSp>
      <p:sp>
        <p:nvSpPr>
          <p:cNvPr id="55" name="右箭头 54"/>
          <p:cNvSpPr/>
          <p:nvPr/>
        </p:nvSpPr>
        <p:spPr>
          <a:xfrm>
            <a:off x="2472339" y="4318518"/>
            <a:ext cx="679199" cy="518392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56" name="右箭头 55"/>
          <p:cNvSpPr/>
          <p:nvPr/>
        </p:nvSpPr>
        <p:spPr>
          <a:xfrm>
            <a:off x="5489588" y="4318518"/>
            <a:ext cx="679199" cy="518392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57" name="右箭头 56"/>
          <p:cNvSpPr/>
          <p:nvPr/>
        </p:nvSpPr>
        <p:spPr>
          <a:xfrm>
            <a:off x="8166181" y="4318518"/>
            <a:ext cx="679199" cy="518392"/>
          </a:xfrm>
          <a:prstGeom prst="rightArrow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61" name="AutoShape 11"/>
          <p:cNvSpPr>
            <a:spLocks noChangeArrowheads="1"/>
          </p:cNvSpPr>
          <p:nvPr/>
        </p:nvSpPr>
        <p:spPr bwMode="auto">
          <a:xfrm>
            <a:off x="7143158" y="0"/>
            <a:ext cx="4443708" cy="1905342"/>
          </a:xfrm>
          <a:prstGeom prst="cloudCallout">
            <a:avLst>
              <a:gd name="adj1" fmla="val 24842"/>
              <a:gd name="adj2" fmla="val 87754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106934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锋利、韧性好</a:t>
            </a:r>
            <a:r>
              <a:rPr kumimoji="0" lang="zh-CN" altLang="en-US" sz="3200" b="0" i="0" u="none" strike="noStrike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、耐用、造价低廉</a:t>
            </a:r>
          </a:p>
        </p:txBody>
      </p:sp>
      <p:sp>
        <p:nvSpPr>
          <p:cNvPr id="62" name="Rectangle 23"/>
          <p:cNvSpPr>
            <a:spLocks noChangeArrowheads="1"/>
          </p:cNvSpPr>
          <p:nvPr/>
        </p:nvSpPr>
        <p:spPr bwMode="auto">
          <a:xfrm>
            <a:off x="286632" y="476074"/>
            <a:ext cx="1428222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变化</a:t>
            </a:r>
            <a:r>
              <a:rPr kumimoji="0" lang="en-US" altLang="zh-CN" sz="3200" b="1" i="0" u="none" strike="noStrike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1</a:t>
            </a:r>
          </a:p>
        </p:txBody>
      </p:sp>
      <p:sp>
        <p:nvSpPr>
          <p:cNvPr id="63" name="矩形 62"/>
          <p:cNvSpPr/>
          <p:nvPr/>
        </p:nvSpPr>
        <p:spPr>
          <a:xfrm>
            <a:off x="1620665" y="477111"/>
            <a:ext cx="6189001" cy="6648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730" b="0" i="0" u="none" strike="noStrike" kern="1200" cap="none" spc="0" normalizeH="0" baseline="0" noProof="0" smtClean="0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农业上：</a:t>
            </a:r>
            <a:r>
              <a:rPr kumimoji="0" lang="en-US" altLang="zh-CN" sz="3730" b="0" i="0" u="none" strike="noStrike" kern="1200" cap="none" spc="0" normalizeH="0" baseline="0" noProof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铁</a:t>
            </a:r>
            <a:r>
              <a:rPr kumimoji="0" lang="zh-CN" altLang="en-US" sz="3730" b="0" i="0" u="none" strike="noStrike" kern="1200" cap="none" spc="0" normalizeH="0" baseline="0" noProof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制</a:t>
            </a:r>
            <a:r>
              <a:rPr kumimoji="0" lang="en-US" altLang="zh-CN" sz="3730" b="0" i="0" u="none" strike="noStrike" kern="1200" cap="none" spc="0" normalizeH="0" baseline="0" noProof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农具</a:t>
            </a:r>
            <a:r>
              <a:rPr kumimoji="0" lang="en-US" altLang="zh-CN" sz="3730" b="0" i="0" u="none" strike="noStrike" kern="1200" cap="none" spc="0" normalizeH="0" baseline="0" noProof="0" err="1" smtClean="0">
                <a:ln w="18415" cmpd="sng">
                  <a:solidFill>
                    <a:srgbClr val="000000"/>
                  </a:solidFill>
                  <a:prstDash val="solid"/>
                </a:ln>
                <a:solidFill>
                  <a:srgbClr val="00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出现</a:t>
            </a:r>
            <a:endParaRPr kumimoji="0" lang="en-US" altLang="zh-CN" sz="3730" b="0" i="0" u="none" strike="noStrike" kern="1200" cap="none" spc="0" normalizeH="0" baseline="0" noProof="0">
              <a:ln w="18415" cmpd="sng">
                <a:solidFill>
                  <a:srgbClr val="000000"/>
                </a:solidFill>
                <a:prstDash val="solid"/>
              </a:ln>
              <a:solidFill>
                <a:srgbClr val="00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1" presetID="14" presetClass="entr" presetSubtype="10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31" presetID="14" presetClass="entr" presetSubtype="10" fill="hold" nodeType="after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8" fill="hold" grpId="2" nodeType="after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1"/>
      <p:bldP spid="57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圆角矩形 1"/>
          <p:cNvSpPr/>
          <p:nvPr/>
        </p:nvSpPr>
        <p:spPr>
          <a:xfrm rot="570972">
            <a:off x="7365007" y="307938"/>
            <a:ext cx="3797696" cy="870880"/>
          </a:xfrm>
          <a:prstGeom prst="roundRect">
            <a:avLst/>
          </a:prstGeom>
          <a:solidFill>
            <a:srgbClr val="996600"/>
          </a:solidFill>
          <a:ln w="25400" cap="flat" cmpd="sng" algn="ctr">
            <a:solidFill>
              <a:srgbClr val="996600"/>
            </a:solidFill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marL="0" marR="0" lvl="0" indent="0" algn="ctr" defTabSz="106934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耕作</a:t>
            </a:r>
            <a:r>
              <a:rPr kumimoji="0" lang="zh-CN" altLang="en-US" sz="4265" b="1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技术</a:t>
            </a:r>
            <a:r>
              <a:rPr kumimoji="0" lang="zh-CN" altLang="en-US" sz="4265" b="1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改进</a:t>
            </a:r>
            <a:endParaRPr kumimoji="0" lang="zh-CN" altLang="en-US" sz="4265" b="1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000498" y="571288"/>
            <a:ext cx="1809081" cy="5835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农业上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grpSp>
        <p:nvGrpSpPr>
          <p:cNvPr id="26630" name="Group 19"/>
          <p:cNvGrpSpPr/>
          <p:nvPr/>
        </p:nvGrpSpPr>
        <p:grpSpPr>
          <a:xfrm>
            <a:off x="572276" y="1523436"/>
            <a:ext cx="3827633" cy="3438566"/>
            <a:chOff x="210" y="1135"/>
            <a:chExt cx="2194" cy="2140"/>
          </a:xfrm>
        </p:grpSpPr>
        <p:pic>
          <p:nvPicPr>
            <p:cNvPr id="26636" name="图片 33813" descr="W020100920565059846124"/>
            <p:cNvPicPr preferRelativeResize="0"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65" y="1135"/>
              <a:ext cx="2139" cy="164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6" name="矩形 33814"/>
            <p:cNvSpPr>
              <a:spLocks noChangeArrowheads="1"/>
            </p:cNvSpPr>
            <p:nvPr/>
          </p:nvSpPr>
          <p:spPr bwMode="auto">
            <a:xfrm>
              <a:off x="210" y="2657"/>
              <a:ext cx="2139" cy="618"/>
            </a:xfrm>
            <a:prstGeom prst="rect">
              <a:avLst/>
            </a:prstGeom>
            <a:noFill/>
            <a:ln w="28575">
              <a:noFill/>
              <a:prstDash val="sysDot"/>
              <a:miter lim="800000"/>
            </a:ln>
          </p:spPr>
          <p:txBody>
            <a:bodyPr wrap="square" anchor="ctr">
              <a:spAutoFit/>
            </a:bodyPr>
            <a:lstStyle>
              <a:lvl1pPr indent="26670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1pPr>
              <a:lvl2pPr marL="742950" indent="-28575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2pPr>
              <a:lvl3pPr marL="1143000" indent="-22860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3pPr>
              <a:lvl4pPr marL="1600200" indent="-22860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4pPr>
              <a:lvl5pPr marL="2057400" indent="-228600"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微软雅黑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kumimoji="0" lang="zh-CN" altLang="en-US" sz="2665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牺 （</a:t>
              </a:r>
              <a:r>
                <a:rPr kumimoji="0" lang="en-US" altLang="zh-CN" sz="2665" b="1" i="0" u="none" strike="noStrike" kern="0" cap="none" spc="0" normalizeH="0" baseline="0" noProof="0" err="1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xī</a:t>
              </a:r>
              <a:r>
                <a:rPr kumimoji="0" lang="en-US" altLang="zh-CN" sz="2665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 </a:t>
              </a:r>
              <a:r>
                <a:rPr kumimoji="0" lang="zh-CN" altLang="en-US" sz="2665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） 尊</a:t>
              </a:r>
              <a:endParaRPr kumimoji="0" lang="zh-CN" altLang="en-US" sz="2665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endParaRP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itchFamily="34" charset="0"/>
                <a:buNone/>
                <a:defRPr/>
              </a:pPr>
              <a:r>
                <a:rPr kumimoji="0" lang="zh-CN" altLang="en-US" sz="3200" b="1" i="0" u="none" strike="noStrike" kern="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黑体" panose="02010609060101010101" charset="-122"/>
                  <a:ea typeface="黑体" charset="-122"/>
                  <a:cs typeface="+mn-cs"/>
                </a:rPr>
                <a:t>春秋晚期</a:t>
              </a:r>
              <a:endParaRPr kumimoji="0" lang="zh-CN" altLang="en-US" sz="3200" b="1" i="0" u="none" strike="noStrike" kern="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endParaRPr>
            </a:p>
          </p:txBody>
        </p:sp>
      </p:grpSp>
      <p:sp>
        <p:nvSpPr>
          <p:cNvPr id="7" name="椭圆 32"/>
          <p:cNvSpPr>
            <a:spLocks noChangeArrowheads="1"/>
          </p:cNvSpPr>
          <p:nvPr/>
        </p:nvSpPr>
        <p:spPr bwMode="auto">
          <a:xfrm>
            <a:off x="381846" y="2189940"/>
            <a:ext cx="1047363" cy="1047363"/>
          </a:xfrm>
          <a:prstGeom prst="ellipse">
            <a:avLst/>
          </a:prstGeom>
          <a:solidFill>
            <a:sysClr val="window" lastClr="FFFEFF">
              <a:alpha val="0"/>
            </a:sysClr>
          </a:solidFill>
          <a:ln w="28575">
            <a:solidFill>
              <a:srgbClr val="FF0000"/>
            </a:solidFill>
            <a:round/>
          </a:ln>
        </p:spPr>
        <p:txBody>
          <a:bodyPr/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8" name="矩形 125973"/>
          <p:cNvSpPr>
            <a:spLocks noChangeArrowheads="1"/>
          </p:cNvSpPr>
          <p:nvPr/>
        </p:nvSpPr>
        <p:spPr bwMode="auto">
          <a:xfrm>
            <a:off x="4666510" y="1445024"/>
            <a:ext cx="6610019" cy="2386965"/>
          </a:xfrm>
          <a:prstGeom prst="rect">
            <a:avLst/>
          </a:prstGeom>
          <a:noFill/>
          <a:ln w="38100">
            <a:solidFill>
              <a:srgbClr val="FF0000"/>
            </a:solidFill>
            <a:prstDash val="sysDot"/>
            <a:miter lim="800000"/>
          </a:ln>
        </p:spPr>
        <p:txBody>
          <a:bodyPr wrap="square" anchor="ctr">
            <a:spAutoFit/>
          </a:bodyPr>
          <a:lstStyle>
            <a:lvl1pPr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1pPr>
            <a:lvl2pPr marL="742950" indent="-28575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2pPr>
            <a:lvl3pPr marL="11430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3pPr>
            <a:lvl4pPr marL="16002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4pPr>
            <a:lvl5pPr marL="2057400" indent="-228600"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微软雅黑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“宗庙之</a:t>
            </a:r>
            <a:r>
              <a:rPr kumimoji="0" lang="zh-CN" altLang="en-US" sz="3730" b="1" i="0" u="heavy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牺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（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作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祭品用的牛</a:t>
            </a: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），</a:t>
            </a: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为</a:t>
            </a:r>
            <a:r>
              <a:rPr kumimoji="0" lang="zh-CN" altLang="en-US" sz="3730" b="1" i="0" u="sng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畎</a:t>
            </a:r>
            <a:r>
              <a:rPr kumimoji="0" lang="zh-CN" altLang="en-US" sz="3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微软雅黑" charset="-122"/>
              </a:rPr>
              <a:t>（</a:t>
            </a:r>
            <a:r>
              <a:rPr kumimoji="0" lang="zh-CN" altLang="en-US" sz="3200" b="1" i="0" u="sng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微软雅黑" charset="-122"/>
              </a:rPr>
              <a:t>quǎ</a:t>
            </a:r>
            <a:r>
              <a:rPr kumimoji="0" lang="zh-CN" altLang="en-US" sz="3200" b="1" i="0" u="sng" strike="noStrike" kern="120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微软雅黑" charset="-122"/>
              </a:rPr>
              <a:t>n</a:t>
            </a:r>
            <a:r>
              <a:rPr kumimoji="0" lang="zh-CN" altLang="en-US" sz="3200" b="1" i="0" u="sng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微软雅黑" charset="-122"/>
              </a:rPr>
              <a:t>）</a:t>
            </a:r>
            <a:r>
              <a:rPr kumimoji="0" lang="zh-CN" altLang="en-US" sz="3730" b="1" i="0" u="sng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亩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微软雅黑" charset="-122"/>
              </a:rPr>
              <a:t>（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微软雅黑" charset="-122"/>
              </a:rPr>
              <a:t>田间，田地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微软雅黑" charset="-122"/>
              </a:rPr>
              <a:t>）</a:t>
            </a: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之勤。”</a:t>
            </a:r>
            <a:endParaRPr kumimoji="0" lang="zh-CN" altLang="en-US" sz="373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73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——《</a:t>
            </a:r>
            <a:r>
              <a:rPr kumimoji="0" lang="zh-CN" altLang="en-US" sz="373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国语</a:t>
            </a:r>
            <a:r>
              <a:rPr kumimoji="0" lang="en-US" altLang="zh-CN" sz="373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·</a:t>
            </a:r>
            <a:r>
              <a:rPr kumimoji="0" lang="zh-CN" altLang="en-US" sz="373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晋</a:t>
            </a: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语</a:t>
            </a:r>
            <a:r>
              <a:rPr kumimoji="0" lang="en-US" altLang="zh-CN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》</a:t>
            </a: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 </a:t>
            </a:r>
            <a:endParaRPr kumimoji="0" lang="zh-CN" altLang="en-US" sz="373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810619" y="477111"/>
            <a:ext cx="2362200" cy="7480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4265" b="1" i="0" u="none" strike="noStrike" kern="1200" cap="none" spc="0" normalizeH="0" baseline="0" noProof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牛耕</a:t>
            </a:r>
            <a:r>
              <a:rPr kumimoji="0" lang="zh-CN" altLang="en-US" sz="4265" b="1" i="0" u="none" strike="noStrike" kern="1200" cap="none" spc="0" normalizeH="0" baseline="0" noProof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出现</a:t>
            </a:r>
            <a:endParaRPr kumimoji="0" lang="zh-CN" altLang="en-US" sz="4265" b="1" i="0" u="none" strike="noStrike" kern="1200" cap="none" spc="0" normalizeH="0" baseline="0" noProof="0" smtClean="0">
              <a:ln w="18415" cmpd="sng">
                <a:solidFill>
                  <a:srgbClr val="FF0000"/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286632" y="476074"/>
            <a:ext cx="1809081" cy="6648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73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变化</a:t>
            </a:r>
            <a:r>
              <a:rPr kumimoji="0" lang="en-US" altLang="zh-CN" sz="3730" b="1" i="0" u="none" strike="noStrike" kern="120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1</a:t>
            </a:r>
            <a:endParaRPr kumimoji="0" lang="en-US" altLang="zh-CN" sz="3730" b="1" i="0" u="none" strike="noStrike" kern="1200" cap="none" spc="0" normalizeH="0" baseline="0" noProof="0" smtClean="0">
              <a:ln>
                <a:noFill/>
              </a:ln>
              <a:solidFill>
                <a:srgbClr val="2C06EA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904792" y="4286779"/>
            <a:ext cx="7904939" cy="181292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73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牛耕的使用是耕作技术的重要革新。</a:t>
            </a:r>
            <a:endParaRPr kumimoji="0" lang="en-US" altLang="zh-CN" sz="3730" kern="1200" cap="none" spc="0" normalizeH="0" baseline="0" noProof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  <a:p>
            <a:pPr marR="0" defTabSz="914400">
              <a:buClrTx/>
              <a:buSzTx/>
              <a:defRPr/>
            </a:pPr>
            <a:r>
              <a:rPr kumimoji="0" lang="zh-CN" altLang="en-US" sz="373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耕作技术（方法）：</a:t>
            </a:r>
            <a:endParaRPr kumimoji="0" lang="en-US" altLang="zh-CN" sz="3730" kern="1200" cap="none" spc="0" normalizeH="0" baseline="0" noProof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  <a:p>
            <a:pPr marR="0" defTabSz="914400">
              <a:buClrTx/>
              <a:buSzTx/>
              <a:defRPr/>
            </a:pPr>
            <a:r>
              <a:rPr kumimoji="0" lang="zh-CN" altLang="en-US" sz="373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刀耕火种</a:t>
            </a:r>
            <a:r>
              <a:rPr kumimoji="0" lang="en-US" altLang="zh-CN" sz="373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——</a:t>
            </a:r>
            <a:r>
              <a:rPr kumimoji="0" lang="zh-CN" altLang="en-US" sz="373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耒耜耕作</a:t>
            </a:r>
            <a:r>
              <a:rPr kumimoji="0" lang="en-US" altLang="zh-CN" sz="373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——</a:t>
            </a:r>
            <a:r>
              <a:rPr kumimoji="0" lang="zh-CN" altLang="en-US" sz="373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精耕细作</a:t>
            </a:r>
            <a:endParaRPr kumimoji="0" lang="zh-CN" altLang="en-US" sz="3730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14" presetClass="entr" presetSubtype="10" fill="hold" grpId="1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  <p:cond evt="onBegin" delay="0">
                          <p:tn val="17"/>
                        </p:cond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  <p:cond evt="onBegin" delay="0">
                          <p:tn val="24"/>
                        </p:cond>
                      </p:stCondLst>
                      <p:childTnLst>
                        <p:par>
                          <p:cTn id="2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  <p:cond evt="onBegin" delay="0">
                          <p:tn val="30"/>
                        </p:cond>
                      </p:stCondLst>
                      <p:childTnLst>
                        <p:par>
                          <p:cTn id="3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  <p:cond evt="onBegin" delay="0">
                          <p:tn val="36"/>
                        </p:cond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3553" name="Picture 3" descr="锄禾日当午"/>
          <p:cNvPicPr>
            <a:picLocks noChangeAspect="1"/>
          </p:cNvPicPr>
          <p:nvPr/>
        </p:nvPicPr>
        <p:blipFill>
          <a:blip r:embed="rId2">
            <a:clrChange>
              <a:clrFrom>
                <a:srgbClr val="E5E6E0"/>
              </a:clrFrom>
              <a:clrTo>
                <a:srgbClr val="E5E6E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2975" y="1109345"/>
            <a:ext cx="4518025" cy="41287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54" name="Picture 4" descr="牛耕"/>
          <p:cNvPicPr>
            <a:picLocks noChangeAspect="1"/>
          </p:cNvPicPr>
          <p:nvPr/>
        </p:nvPicPr>
        <p:blipFill>
          <a:blip r:embed="rId3">
            <a:clrChange>
              <a:clrFrom>
                <a:srgbClr val="FEEEEE"/>
              </a:clrFrom>
              <a:clrTo>
                <a:srgbClr val="F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646545" y="978535"/>
            <a:ext cx="4622800" cy="4016375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7652" name="直接箭头连接符 13"/>
          <p:cNvCxnSpPr/>
          <p:nvPr/>
        </p:nvCxnSpPr>
        <p:spPr>
          <a:xfrm>
            <a:off x="5673725" y="3173413"/>
            <a:ext cx="731838" cy="0"/>
          </a:xfrm>
          <a:prstGeom prst="straightConnector1">
            <a:avLst/>
          </a:prstGeom>
          <a:ln w="76200" cap="flat" cmpd="sng">
            <a:solidFill>
              <a:srgbClr val="C0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8" name="Text Box 14"/>
          <p:cNvSpPr txBox="1"/>
          <p:nvPr/>
        </p:nvSpPr>
        <p:spPr>
          <a:xfrm>
            <a:off x="3589338" y="5237163"/>
            <a:ext cx="1871662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660033"/>
                </a:solidFill>
                <a:latin typeface="Arial" pitchFamily="34" charset="0"/>
                <a:ea typeface="迷你简超粗圆"/>
              </a:rPr>
              <a:t>人力</a:t>
            </a:r>
          </a:p>
        </p:txBody>
      </p:sp>
      <p:sp>
        <p:nvSpPr>
          <p:cNvPr id="9" name="AutoShape 15"/>
          <p:cNvSpPr>
            <a:spLocks noChangeArrowheads="1"/>
          </p:cNvSpPr>
          <p:nvPr/>
        </p:nvSpPr>
        <p:spPr bwMode="auto">
          <a:xfrm>
            <a:off x="5461000" y="5453063"/>
            <a:ext cx="944563" cy="288925"/>
          </a:xfrm>
          <a:prstGeom prst="rightArrow">
            <a:avLst>
              <a:gd name="adj1" fmla="val 50000"/>
              <a:gd name="adj2" fmla="val 81685"/>
            </a:avLst>
          </a:prstGeom>
          <a:solidFill>
            <a:srgbClr val="66FFFF"/>
          </a:solidFill>
          <a:ln w="9525">
            <a:solidFill>
              <a:sysClr val="windowText" lastClr="000000"/>
            </a:solidFill>
            <a:miter lim="800000"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400" b="1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宋体" pitchFamily="2" charset="-122"/>
              <a:cs typeface="+mn-cs"/>
            </a:endParaRPr>
          </a:p>
        </p:txBody>
      </p:sp>
      <p:sp>
        <p:nvSpPr>
          <p:cNvPr id="10" name="Text Box 17"/>
          <p:cNvSpPr txBox="1"/>
          <p:nvPr/>
        </p:nvSpPr>
        <p:spPr>
          <a:xfrm>
            <a:off x="6972300" y="5237163"/>
            <a:ext cx="1500188" cy="768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r>
              <a:rPr lang="zh-CN" altLang="en-US" sz="4400" b="1">
                <a:solidFill>
                  <a:srgbClr val="660033"/>
                </a:solidFill>
                <a:latin typeface="Arial" pitchFamily="34" charset="0"/>
                <a:ea typeface="迷你简超粗圆"/>
              </a:rPr>
              <a:t>畜力</a:t>
            </a:r>
          </a:p>
        </p:txBody>
      </p:sp>
      <p:sp>
        <p:nvSpPr>
          <p:cNvPr id="11" name="Text Box 6"/>
          <p:cNvSpPr txBox="1"/>
          <p:nvPr/>
        </p:nvSpPr>
        <p:spPr>
          <a:xfrm>
            <a:off x="5567363" y="2074863"/>
            <a:ext cx="963612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>
                <a:solidFill>
                  <a:srgbClr val="FF0066"/>
                </a:solidFill>
                <a:latin typeface="Arial" pitchFamily="34" charset="0"/>
                <a:ea typeface="迷你简雪峰"/>
              </a:rPr>
              <a:t>变</a:t>
            </a:r>
          </a:p>
        </p:txBody>
      </p:sp>
      <p:sp>
        <p:nvSpPr>
          <p:cNvPr id="23560" name="文本框 4099"/>
          <p:cNvSpPr txBox="1"/>
          <p:nvPr/>
        </p:nvSpPr>
        <p:spPr>
          <a:xfrm>
            <a:off x="943610" y="143510"/>
            <a:ext cx="2646680" cy="58356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</a:rPr>
              <a:t>讲授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1"/>
      <p:bldP spid="10" grpId="2" build="allAtOnce"/>
      <p:bldP spid="11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4577" name="Picture 15" descr="图4-2-2：汉·牛耕图"/>
          <p:cNvPicPr>
            <a:picLocks noChangeAspect="1"/>
          </p:cNvPicPr>
          <p:nvPr/>
        </p:nvPicPr>
        <p:blipFill>
          <a:blip r:embed="rId2"/>
          <a:srcRect l="2496" t="2380" r="2652"/>
          <a:stretch>
            <a:fillRect/>
          </a:stretch>
        </p:blipFill>
        <p:spPr>
          <a:xfrm>
            <a:off x="986155" y="951230"/>
            <a:ext cx="8978265" cy="39490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Text Box 16"/>
          <p:cNvSpPr txBox="1"/>
          <p:nvPr/>
        </p:nvSpPr>
        <p:spPr>
          <a:xfrm>
            <a:off x="377190" y="5073015"/>
            <a:ext cx="8957945" cy="58356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x-none" sz="3200">
                <a:latin typeface="黑体" panose="02010609060101010101" charset="-122"/>
                <a:ea typeface="黑体" charset="-122"/>
              </a:rPr>
              <a:t>说一说：铁器、牛耕应用于农业生产，有何作用？</a:t>
            </a:r>
          </a:p>
        </p:txBody>
      </p:sp>
      <p:sp>
        <p:nvSpPr>
          <p:cNvPr id="4" name="Text Box 17"/>
          <p:cNvSpPr txBox="1"/>
          <p:nvPr/>
        </p:nvSpPr>
        <p:spPr>
          <a:xfrm>
            <a:off x="816610" y="5821680"/>
            <a:ext cx="6481763" cy="52197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anchor="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x-none" sz="2800">
                <a:solidFill>
                  <a:schemeClr val="tx1"/>
                </a:solidFill>
                <a:latin typeface="黑体" panose="02010609060101010101" charset="-122"/>
                <a:ea typeface="黑体" charset="-122"/>
              </a:rPr>
              <a:t>提高了生产效率，促进了农业生产。</a:t>
            </a:r>
          </a:p>
        </p:txBody>
      </p:sp>
      <p:sp>
        <p:nvSpPr>
          <p:cNvPr id="2" name="矩形 1"/>
          <p:cNvSpPr/>
          <p:nvPr/>
        </p:nvSpPr>
        <p:spPr>
          <a:xfrm>
            <a:off x="10377805" y="1864360"/>
            <a:ext cx="1024890" cy="21228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base"/>
            <a:r>
              <a:rPr lang="zh-CN" altLang="en-US" sz="44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牛耕图</a:t>
            </a:r>
          </a:p>
        </p:txBody>
      </p:sp>
      <p:sp>
        <p:nvSpPr>
          <p:cNvPr id="31746" name="矩形 6"/>
          <p:cNvSpPr/>
          <p:nvPr/>
        </p:nvSpPr>
        <p:spPr>
          <a:xfrm>
            <a:off x="2063750" y="1864360"/>
            <a:ext cx="7271385" cy="193802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fontAlgn="base"/>
            <a:r>
              <a:rPr lang="zh-CN" altLang="en-US" sz="4000" b="1" strike="noStrike" noProof="1">
                <a:solidFill>
                  <a:schemeClr val="tx1"/>
                </a:solidFill>
                <a:effectLst/>
                <a:latin typeface="隶书" pitchFamily="49" charset="-122"/>
                <a:ea typeface="隶书" pitchFamily="49" charset="-122"/>
                <a:cs typeface="+mn-cs"/>
              </a:rPr>
              <a:t>铁农具和牛耕的使用，是春秋时期生产力水平提高的重要标志。</a:t>
            </a:r>
          </a:p>
        </p:txBody>
      </p:sp>
      <p:sp>
        <p:nvSpPr>
          <p:cNvPr id="23554" name="文本框 4099"/>
          <p:cNvSpPr txBox="1"/>
          <p:nvPr/>
        </p:nvSpPr>
        <p:spPr>
          <a:xfrm>
            <a:off x="377190" y="197485"/>
            <a:ext cx="5825490" cy="58356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anchor="t">
            <a:spAutoFit/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altLang="en-US" sz="320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ea"/>
                <a:sym typeface="宋体" pitchFamily="2" charset="-122"/>
              </a:rPr>
              <a:t>独思</a:t>
            </a:r>
            <a:r>
              <a:rPr lang="en-US" altLang="zh-CN" sz="320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ea"/>
                <a:sym typeface="宋体" pitchFamily="2" charset="-122"/>
              </a:rPr>
              <a:t>—</a:t>
            </a:r>
            <a:r>
              <a:rPr lang="zh-CN" altLang="en-US" sz="320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ea"/>
                <a:sym typeface="宋体" pitchFamily="2" charset="-122"/>
              </a:rPr>
              <a:t>互学</a:t>
            </a:r>
            <a:r>
              <a:rPr lang="en-US" altLang="zh-CN" sz="320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ea"/>
                <a:sym typeface="宋体" pitchFamily="2" charset="-122"/>
              </a:rPr>
              <a:t>—</a:t>
            </a:r>
            <a:r>
              <a:rPr lang="zh-CN" altLang="en-US" sz="320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ea"/>
                <a:sym typeface="宋体" pitchFamily="2" charset="-122"/>
              </a:rPr>
              <a:t>展示</a:t>
            </a:r>
            <a:endParaRPr lang="zh-CN" altLang="en-US" sz="3200" noProof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黑体" charset="-122"/>
              <a:cs typeface="+mn-cs"/>
              <a:sym typeface="+mn-ea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31746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8673" name="TextBox 17"/>
          <p:cNvSpPr txBox="1">
            <a:spLocks noChangeArrowheads="1"/>
          </p:cNvSpPr>
          <p:nvPr/>
        </p:nvSpPr>
        <p:spPr bwMode="auto">
          <a:xfrm>
            <a:off x="546100" y="527685"/>
            <a:ext cx="11099800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 </a:t>
            </a:r>
            <a:r>
              <a:rPr kumimoji="0" 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变化</a:t>
            </a:r>
            <a:r>
              <a:rPr kumimoji="0" lang="en-US" alt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2</a:t>
            </a:r>
            <a:r>
              <a:rPr kumimoji="0" 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 </a:t>
            </a:r>
            <a:r>
              <a:rPr kumimoji="0" lang="zh-CN" alt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手工业</a:t>
            </a:r>
            <a:r>
              <a:rPr kumimoji="0" 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上：青铜业、冶铁业、漆器制作等有所发展</a:t>
            </a:r>
          </a:p>
        </p:txBody>
      </p:sp>
      <p:pic>
        <p:nvPicPr>
          <p:cNvPr id="28675" name="图片 11" descr="20101027135943-4606286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1235" y="2031365"/>
            <a:ext cx="3632200" cy="29533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7435565" y="5364888"/>
            <a:ext cx="3537756" cy="5321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01890" tIns="50943" rIns="101890" bIns="50943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 精美的漆器</a:t>
            </a:r>
          </a:p>
        </p:txBody>
      </p:sp>
      <p:sp>
        <p:nvSpPr>
          <p:cNvPr id="28676" name="Text Box 12"/>
          <p:cNvSpPr txBox="1">
            <a:spLocks noChangeArrowheads="1"/>
          </p:cNvSpPr>
          <p:nvPr/>
        </p:nvSpPr>
        <p:spPr bwMode="auto">
          <a:xfrm>
            <a:off x="2532827" y="5364888"/>
            <a:ext cx="3537756" cy="5321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01890" tIns="50943" rIns="101890" bIns="50943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先进的冶铁业</a:t>
            </a:r>
          </a:p>
        </p:txBody>
      </p:sp>
      <p:pic>
        <p:nvPicPr>
          <p:cNvPr id="28678" name="图片 3" descr="`}`EV~GB_AKKHD318`B2T$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7185" y="1877060"/>
            <a:ext cx="3601085" cy="321183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Text Box 3"/>
          <p:cNvSpPr txBox="1"/>
          <p:nvPr/>
        </p:nvSpPr>
        <p:spPr>
          <a:xfrm>
            <a:off x="1208617" y="812800"/>
            <a:ext cx="4521200" cy="7480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l" eaLnBrk="1" hangingPunct="1"/>
            <a:r>
              <a:rPr lang="zh-CN" sz="4265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sym typeface="+mn-ea"/>
              </a:rPr>
              <a:t>变化</a:t>
            </a:r>
            <a:r>
              <a:rPr lang="en-US" altLang="zh-CN" sz="4265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sym typeface="+mn-ea"/>
              </a:rPr>
              <a:t>2</a:t>
            </a:r>
            <a:r>
              <a:rPr lang="zh-CN" sz="4265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sym typeface="+mn-ea"/>
              </a:rPr>
              <a:t> </a:t>
            </a:r>
            <a:r>
              <a:rPr lang="zh-CN" altLang="zh-CN" sz="4265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sym typeface="+mn-ea"/>
              </a:rPr>
              <a:t>手工业</a:t>
            </a:r>
            <a:r>
              <a:rPr lang="zh-CN" sz="4265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sym typeface="+mn-ea"/>
              </a:rPr>
              <a:t>上：</a:t>
            </a:r>
            <a:endParaRPr lang="zh-CN" altLang="en-US" sz="4265" b="1">
              <a:solidFill>
                <a:srgbClr val="CC0000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3" name="左大括号 2"/>
          <p:cNvSpPr/>
          <p:nvPr/>
        </p:nvSpPr>
        <p:spPr>
          <a:xfrm>
            <a:off x="2387600" y="2006600"/>
            <a:ext cx="546100" cy="3822700"/>
          </a:xfrm>
          <a:prstGeom prst="leftBrace">
            <a:avLst>
              <a:gd name="adj1" fmla="val 41092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Rectangle 8"/>
          <p:cNvSpPr/>
          <p:nvPr/>
        </p:nvSpPr>
        <p:spPr>
          <a:xfrm>
            <a:off x="2965451" y="1731433"/>
            <a:ext cx="1875367" cy="781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青铜业</a:t>
            </a:r>
          </a:p>
        </p:txBody>
      </p:sp>
      <p:sp>
        <p:nvSpPr>
          <p:cNvPr id="5" name="Rectangle 8"/>
          <p:cNvSpPr/>
          <p:nvPr/>
        </p:nvSpPr>
        <p:spPr>
          <a:xfrm>
            <a:off x="2965451" y="2620433"/>
            <a:ext cx="1875367" cy="781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冶铁业</a:t>
            </a:r>
          </a:p>
        </p:txBody>
      </p:sp>
      <p:sp>
        <p:nvSpPr>
          <p:cNvPr id="6" name="Rectangle 8"/>
          <p:cNvSpPr/>
          <p:nvPr/>
        </p:nvSpPr>
        <p:spPr>
          <a:xfrm>
            <a:off x="2965451" y="3509433"/>
            <a:ext cx="1875367" cy="781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纺织业</a:t>
            </a:r>
          </a:p>
        </p:txBody>
      </p:sp>
      <p:sp>
        <p:nvSpPr>
          <p:cNvPr id="7" name="Rectangle 8"/>
          <p:cNvSpPr/>
          <p:nvPr/>
        </p:nvSpPr>
        <p:spPr>
          <a:xfrm>
            <a:off x="2965451" y="4398433"/>
            <a:ext cx="1875367" cy="7816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煮盐业</a:t>
            </a:r>
          </a:p>
        </p:txBody>
      </p:sp>
      <p:sp>
        <p:nvSpPr>
          <p:cNvPr id="8" name="Rectangle 8"/>
          <p:cNvSpPr/>
          <p:nvPr/>
        </p:nvSpPr>
        <p:spPr>
          <a:xfrm>
            <a:off x="2965451" y="5287433"/>
            <a:ext cx="2090420" cy="78168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漆器制作</a:t>
            </a:r>
          </a:p>
        </p:txBody>
      </p:sp>
      <p:sp>
        <p:nvSpPr>
          <p:cNvPr id="9" name="左大括号 8"/>
          <p:cNvSpPr/>
          <p:nvPr/>
        </p:nvSpPr>
        <p:spPr>
          <a:xfrm flipH="1">
            <a:off x="5105400" y="1968500"/>
            <a:ext cx="742951" cy="3822700"/>
          </a:xfrm>
          <a:prstGeom prst="leftBrace">
            <a:avLst>
              <a:gd name="adj1" fmla="val 41092"/>
              <a:gd name="adj2" fmla="val 50000"/>
            </a:avLst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Text Box 3"/>
          <p:cNvSpPr txBox="1"/>
          <p:nvPr/>
        </p:nvSpPr>
        <p:spPr>
          <a:xfrm>
            <a:off x="5848351" y="3536951"/>
            <a:ext cx="542861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规模扩大，专业化程度高</a:t>
            </a:r>
          </a:p>
        </p:txBody>
      </p:sp>
      <p:pic>
        <p:nvPicPr>
          <p:cNvPr id="8203" name="Picture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-2405573">
            <a:off x="7916757" y="812166"/>
            <a:ext cx="1722967" cy="262043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  <p:bldP spid="8" grpId="4"/>
      <p:bldP spid="10" grpId="5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9697" name="TextBox 17"/>
          <p:cNvSpPr txBox="1">
            <a:spLocks noChangeArrowheads="1"/>
          </p:cNvSpPr>
          <p:nvPr/>
        </p:nvSpPr>
        <p:spPr bwMode="auto">
          <a:xfrm>
            <a:off x="242585" y="581256"/>
            <a:ext cx="10755034" cy="5835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 </a:t>
            </a:r>
            <a:r>
              <a:rPr kumimoji="0" 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变化</a:t>
            </a:r>
            <a:r>
              <a:rPr kumimoji="0" lang="en-US" alt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3</a:t>
            </a:r>
            <a:r>
              <a:rPr kumimoji="0" 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 </a:t>
            </a:r>
            <a:r>
              <a:rPr kumimoji="0" lang="zh-CN" alt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商业</a:t>
            </a:r>
            <a:r>
              <a:rPr kumimoji="0" lang="zh-CN" sz="3200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上：出现了商品交换市场，金属货币的使用</a:t>
            </a:r>
          </a:p>
        </p:txBody>
      </p:sp>
      <p:pic>
        <p:nvPicPr>
          <p:cNvPr id="29699" name="图片 33" descr="t017b7dacc26dda504f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2195"/>
          <a:stretch>
            <a:fillRect/>
          </a:stretch>
        </p:blipFill>
        <p:spPr>
          <a:xfrm>
            <a:off x="1245235" y="1689100"/>
            <a:ext cx="4573905" cy="40322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</p:pic>
      <p:pic>
        <p:nvPicPr>
          <p:cNvPr id="2970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2600" y="1782445"/>
            <a:ext cx="4316730" cy="39389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12"/>
          <p:cNvSpPr txBox="1">
            <a:spLocks noChangeArrowheads="1"/>
          </p:cNvSpPr>
          <p:nvPr/>
        </p:nvSpPr>
        <p:spPr bwMode="auto">
          <a:xfrm>
            <a:off x="2882707" y="5711423"/>
            <a:ext cx="1864094" cy="5118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01890" tIns="50943" rIns="101890" bIns="50943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665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金属货币</a:t>
            </a:r>
          </a:p>
        </p:txBody>
      </p:sp>
      <p:sp>
        <p:nvSpPr>
          <p:cNvPr id="29701" name="Text Box 12"/>
          <p:cNvSpPr txBox="1">
            <a:spLocks noChangeArrowheads="1"/>
          </p:cNvSpPr>
          <p:nvPr/>
        </p:nvSpPr>
        <p:spPr bwMode="auto">
          <a:xfrm>
            <a:off x="8058630" y="5868029"/>
            <a:ext cx="1864094" cy="51181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101890" tIns="50943" rIns="101890" bIns="50943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665" kern="1200" cap="none" spc="0" normalizeH="0" baseline="0" noProof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交换市场</a:t>
            </a:r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214" name="Rectangle 22"/>
          <p:cNvSpPr>
            <a:spLocks noChangeArrowheads="1"/>
          </p:cNvSpPr>
          <p:nvPr/>
        </p:nvSpPr>
        <p:spPr bwMode="auto">
          <a:xfrm>
            <a:off x="2609441" y="1746297"/>
            <a:ext cx="5890260" cy="6648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小结：春秋时期的</a:t>
            </a: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经济</a:t>
            </a:r>
            <a:r>
              <a:rPr kumimoji="0" lang="zh-CN" altLang="en-US" sz="373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发展</a:t>
            </a:r>
            <a:endParaRPr kumimoji="0" lang="zh-CN" altLang="en-US" sz="373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11266" name="Rectangle 23"/>
          <p:cNvSpPr/>
          <p:nvPr/>
        </p:nvSpPr>
        <p:spPr>
          <a:xfrm>
            <a:off x="2127450" y="2585609"/>
            <a:ext cx="1889484" cy="270700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045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农  业：</a:t>
            </a:r>
            <a:endParaRPr kumimoji="0" lang="zh-CN" altLang="en-US" sz="3045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3045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zh-CN" sz="3045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手工业：</a:t>
            </a:r>
            <a:endParaRPr kumimoji="0" lang="zh-CN" altLang="zh-CN" sz="3045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zh-CN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zh-CN" sz="3045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商  业：</a:t>
            </a:r>
            <a:endParaRPr kumimoji="0" lang="zh-CN" altLang="zh-CN" sz="3045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809577" y="2528481"/>
            <a:ext cx="5143712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en-US" altLang="zh-CN" sz="320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铁农具和牛耕的出现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714363" y="3332516"/>
            <a:ext cx="6685280" cy="107632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青铜业、冶铁业、纺织业、煮盐业、</a:t>
            </a:r>
          </a:p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漆器制作等有所发展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3714363" y="4728999"/>
            <a:ext cx="70916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出现了商品交换市场，金属货币的使用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1" name="Text Box 12"/>
          <p:cNvSpPr txBox="1">
            <a:spLocks noChangeArrowheads="1"/>
          </p:cNvSpPr>
          <p:nvPr/>
        </p:nvSpPr>
        <p:spPr bwMode="auto">
          <a:xfrm>
            <a:off x="365125" y="2760980"/>
            <a:ext cx="3373120" cy="14452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44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铁制农具、牛耕的出现</a:t>
            </a:r>
          </a:p>
        </p:txBody>
      </p:sp>
      <p:sp>
        <p:nvSpPr>
          <p:cNvPr id="32" name="Text Box 12"/>
          <p:cNvSpPr txBox="1">
            <a:spLocks noChangeArrowheads="1"/>
          </p:cNvSpPr>
          <p:nvPr/>
        </p:nvSpPr>
        <p:spPr bwMode="auto">
          <a:xfrm>
            <a:off x="8347710" y="3046095"/>
            <a:ext cx="3175635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44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分封制瓦解</a:t>
            </a: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2855595" y="4924425"/>
            <a:ext cx="6472555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en-US" altLang="zh-CN" sz="44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“</a:t>
            </a:r>
            <a:r>
              <a:rPr kumimoji="0" lang="zh-CN" altLang="en-US" sz="44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普天之下，莫非王土</a:t>
            </a:r>
            <a:r>
              <a:rPr kumimoji="0" lang="en-US" altLang="zh-CN" sz="44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”</a:t>
            </a:r>
          </a:p>
        </p:txBody>
      </p:sp>
      <p:sp>
        <p:nvSpPr>
          <p:cNvPr id="34" name="矩形 33"/>
          <p:cNvSpPr/>
          <p:nvPr/>
        </p:nvSpPr>
        <p:spPr>
          <a:xfrm>
            <a:off x="5042711" y="3047565"/>
            <a:ext cx="1647850" cy="76835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ctr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4400" b="1" i="0" u="none" strike="noStrike" kern="1200" cap="none" spc="0" normalizeH="0" baseline="0" noProof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uLnTx/>
                <a:uFillTx/>
                <a:latin typeface="黑体" panose="02010609060101010101" charset="-122"/>
                <a:ea typeface="黑体" charset="-122"/>
                <a:cs typeface="+mn-ea"/>
              </a:rPr>
              <a:t>矛盾</a:t>
            </a:r>
            <a:endParaRPr kumimoji="0" lang="zh-CN" altLang="en-US" sz="4400" b="1" i="0" u="none" strike="noStrike" kern="1200" cap="none" spc="0" normalizeH="0" baseline="0" noProof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  <a:uLnTx/>
              <a:uFillTx/>
              <a:latin typeface="黑体" panose="02010609060101010101" charset="-122"/>
              <a:ea typeface="黑体" charset="-122"/>
              <a:cs typeface="+mn-ea"/>
            </a:endParaRPr>
          </a:p>
        </p:txBody>
      </p:sp>
      <p:sp>
        <p:nvSpPr>
          <p:cNvPr id="35" name="上箭头 34"/>
          <p:cNvSpPr/>
          <p:nvPr/>
        </p:nvSpPr>
        <p:spPr>
          <a:xfrm>
            <a:off x="5733128" y="4208454"/>
            <a:ext cx="291992" cy="372395"/>
          </a:xfrm>
          <a:prstGeom prst="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4400" b="1" i="0" u="none" strike="noStrike" kern="1200" cap="none" spc="0" normalizeH="0" baseline="0" noProof="1">
              <a:ln>
                <a:noFill/>
              </a:ln>
              <a:solidFill>
                <a:srgbClr val="1736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6" name="下箭头 35"/>
          <p:cNvSpPr/>
          <p:nvPr/>
        </p:nvSpPr>
        <p:spPr>
          <a:xfrm>
            <a:off x="5786233" y="2524884"/>
            <a:ext cx="234864" cy="359700"/>
          </a:xfrm>
          <a:prstGeom prst="down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4400" b="1" i="0" u="none" strike="noStrike" kern="1200" cap="none" spc="0" normalizeH="0" baseline="0" noProof="1">
              <a:ln>
                <a:noFill/>
              </a:ln>
              <a:solidFill>
                <a:srgbClr val="1736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7" name="Text Box 12"/>
          <p:cNvSpPr txBox="1">
            <a:spLocks noChangeArrowheads="1"/>
          </p:cNvSpPr>
          <p:nvPr/>
        </p:nvSpPr>
        <p:spPr bwMode="auto">
          <a:xfrm>
            <a:off x="4391660" y="1757045"/>
            <a:ext cx="3401695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44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 私田出现</a:t>
            </a:r>
          </a:p>
        </p:txBody>
      </p:sp>
      <p:sp>
        <p:nvSpPr>
          <p:cNvPr id="160" name=" 160"/>
          <p:cNvSpPr/>
          <p:nvPr/>
        </p:nvSpPr>
        <p:spPr>
          <a:xfrm rot="300000">
            <a:off x="3770989" y="2913782"/>
            <a:ext cx="723632" cy="694010"/>
          </a:xfrm>
          <a:custGeom>
            <a:gdLst>
              <a:gd name="connsiteX0" fmla="*/ 2723651 w 2860172"/>
              <a:gd name="connsiteY0" fmla="*/ 817 h 2023853"/>
              <a:gd name="connsiteX1" fmla="*/ 2826935 w 2860172"/>
              <a:gd name="connsiteY1" fmla="*/ 33337 h 2023853"/>
              <a:gd name="connsiteX2" fmla="*/ 2829774 w 2860172"/>
              <a:gd name="connsiteY2" fmla="*/ 35326 h 2023853"/>
              <a:gd name="connsiteX3" fmla="*/ 2849613 w 2860172"/>
              <a:gd name="connsiteY3" fmla="*/ 185007 h 2023853"/>
              <a:gd name="connsiteX4" fmla="*/ 2807494 w 2860172"/>
              <a:gd name="connsiteY4" fmla="*/ 326285 h 2023853"/>
              <a:gd name="connsiteX5" fmla="*/ 2480152 w 2860172"/>
              <a:gd name="connsiteY5" fmla="*/ 1326140 h 2023853"/>
              <a:gd name="connsiteX6" fmla="*/ 2479216 w 2860172"/>
              <a:gd name="connsiteY6" fmla="*/ 1322755 h 2023853"/>
              <a:gd name="connsiteX7" fmla="*/ 2348905 w 2860172"/>
              <a:gd name="connsiteY7" fmla="*/ 1721466 h 2023853"/>
              <a:gd name="connsiteX8" fmla="*/ 2280556 w 2860172"/>
              <a:gd name="connsiteY8" fmla="*/ 1058272 h 2023853"/>
              <a:gd name="connsiteX9" fmla="*/ 2226338 w 2860172"/>
              <a:gd name="connsiteY9" fmla="*/ 1103673 h 2023853"/>
              <a:gd name="connsiteX10" fmla="*/ 0 w 2860172"/>
              <a:gd name="connsiteY10" fmla="*/ 2023853 h 2023853"/>
              <a:gd name="connsiteX11" fmla="*/ 1702841 w 2860172"/>
              <a:gd name="connsiteY11" fmla="*/ 735848 h 2023853"/>
              <a:gd name="connsiteX12" fmla="*/ 1811294 w 2860172"/>
              <a:gd name="connsiteY12" fmla="*/ 575004 h 2023853"/>
              <a:gd name="connsiteX13" fmla="*/ 1151281 w 2860172"/>
              <a:gd name="connsiteY13" fmla="*/ 506068 h 2023853"/>
              <a:gd name="connsiteX14" fmla="*/ 2640411 w 2860172"/>
              <a:gd name="connsiteY14" fmla="*/ 20803 h 2023853"/>
              <a:gd name="connsiteX15" fmla="*/ 2675299 w 2860172"/>
              <a:gd name="connsiteY15" fmla="*/ 10454 h 2023853"/>
              <a:gd name="connsiteX16" fmla="*/ 2723651 w 2860172"/>
              <a:gd name="connsiteY16" fmla="*/ 817 h 202385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60172" h="2023853">
                <a:moveTo>
                  <a:pt x="2723651" y="817"/>
                </a:moveTo>
                <a:cubicBezTo>
                  <a:pt x="2768908" y="-3349"/>
                  <a:pt x="2804496" y="8545"/>
                  <a:pt x="2826935" y="33337"/>
                </a:cubicBezTo>
                <a:cubicBezTo>
                  <a:pt x="2828146" y="33729"/>
                  <a:pt x="2828970" y="34520"/>
                  <a:pt x="2829774" y="35326"/>
                </a:cubicBezTo>
                <a:cubicBezTo>
                  <a:pt x="2860445" y="66039"/>
                  <a:pt x="2869482" y="118360"/>
                  <a:pt x="2849613" y="185007"/>
                </a:cubicBezTo>
                <a:lnTo>
                  <a:pt x="2807494" y="326285"/>
                </a:lnTo>
                <a:lnTo>
                  <a:pt x="2480152" y="1326140"/>
                </a:lnTo>
                <a:lnTo>
                  <a:pt x="2479216" y="1322755"/>
                </a:lnTo>
                <a:lnTo>
                  <a:pt x="2348905" y="1721466"/>
                </a:lnTo>
                <a:lnTo>
                  <a:pt x="2280556" y="1058272"/>
                </a:lnTo>
                <a:lnTo>
                  <a:pt x="2226338" y="1103673"/>
                </a:lnTo>
                <a:cubicBezTo>
                  <a:pt x="1323053" y="1809646"/>
                  <a:pt x="162385" y="2005519"/>
                  <a:pt x="0" y="2023853"/>
                </a:cubicBezTo>
                <a:cubicBezTo>
                  <a:pt x="722027" y="1807246"/>
                  <a:pt x="1311081" y="1275400"/>
                  <a:pt x="1702841" y="735848"/>
                </a:cubicBezTo>
                <a:lnTo>
                  <a:pt x="1811294" y="575004"/>
                </a:lnTo>
                <a:lnTo>
                  <a:pt x="1151281" y="506068"/>
                </a:lnTo>
                <a:lnTo>
                  <a:pt x="2640411" y="20803"/>
                </a:lnTo>
                <a:lnTo>
                  <a:pt x="2675299" y="10454"/>
                </a:lnTo>
                <a:cubicBezTo>
                  <a:pt x="2692405" y="5379"/>
                  <a:pt x="2708565" y="2206"/>
                  <a:pt x="2723651" y="817"/>
                </a:cubicBezTo>
                <a:close/>
              </a:path>
            </a:pathLst>
          </a:cu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marL="0" marR="0" lvl="0" indent="0" algn="ctr" defTabSz="106997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4400" b="1" i="0" u="none" strike="noStrike" kern="1200" cap="none" spc="0" normalizeH="0" baseline="0" noProof="1">
              <a:ln>
                <a:noFill/>
              </a:ln>
              <a:solidFill>
                <a:srgbClr val="1736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16" name=" 160"/>
          <p:cNvSpPr/>
          <p:nvPr/>
        </p:nvSpPr>
        <p:spPr>
          <a:xfrm rot="300000" flipV="1">
            <a:off x="7023875" y="2803500"/>
            <a:ext cx="990233" cy="672851"/>
          </a:xfrm>
          <a:custGeom>
            <a:gdLst>
              <a:gd name="connsiteX0" fmla="*/ 2723651 w 2860172"/>
              <a:gd name="connsiteY0" fmla="*/ 817 h 2023853"/>
              <a:gd name="connsiteX1" fmla="*/ 2826935 w 2860172"/>
              <a:gd name="connsiteY1" fmla="*/ 33337 h 2023853"/>
              <a:gd name="connsiteX2" fmla="*/ 2829774 w 2860172"/>
              <a:gd name="connsiteY2" fmla="*/ 35326 h 2023853"/>
              <a:gd name="connsiteX3" fmla="*/ 2849613 w 2860172"/>
              <a:gd name="connsiteY3" fmla="*/ 185007 h 2023853"/>
              <a:gd name="connsiteX4" fmla="*/ 2807494 w 2860172"/>
              <a:gd name="connsiteY4" fmla="*/ 326285 h 2023853"/>
              <a:gd name="connsiteX5" fmla="*/ 2480152 w 2860172"/>
              <a:gd name="connsiteY5" fmla="*/ 1326140 h 2023853"/>
              <a:gd name="connsiteX6" fmla="*/ 2479216 w 2860172"/>
              <a:gd name="connsiteY6" fmla="*/ 1322755 h 2023853"/>
              <a:gd name="connsiteX7" fmla="*/ 2348905 w 2860172"/>
              <a:gd name="connsiteY7" fmla="*/ 1721466 h 2023853"/>
              <a:gd name="connsiteX8" fmla="*/ 2280556 w 2860172"/>
              <a:gd name="connsiteY8" fmla="*/ 1058272 h 2023853"/>
              <a:gd name="connsiteX9" fmla="*/ 2226338 w 2860172"/>
              <a:gd name="connsiteY9" fmla="*/ 1103673 h 2023853"/>
              <a:gd name="connsiteX10" fmla="*/ 0 w 2860172"/>
              <a:gd name="connsiteY10" fmla="*/ 2023853 h 2023853"/>
              <a:gd name="connsiteX11" fmla="*/ 1702841 w 2860172"/>
              <a:gd name="connsiteY11" fmla="*/ 735848 h 2023853"/>
              <a:gd name="connsiteX12" fmla="*/ 1811294 w 2860172"/>
              <a:gd name="connsiteY12" fmla="*/ 575004 h 2023853"/>
              <a:gd name="connsiteX13" fmla="*/ 1151281 w 2860172"/>
              <a:gd name="connsiteY13" fmla="*/ 506068 h 2023853"/>
              <a:gd name="connsiteX14" fmla="*/ 2640411 w 2860172"/>
              <a:gd name="connsiteY14" fmla="*/ 20803 h 2023853"/>
              <a:gd name="connsiteX15" fmla="*/ 2675299 w 2860172"/>
              <a:gd name="connsiteY15" fmla="*/ 10454 h 2023853"/>
              <a:gd name="connsiteX16" fmla="*/ 2723651 w 2860172"/>
              <a:gd name="connsiteY16" fmla="*/ 817 h 2023853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2860172" h="2023853">
                <a:moveTo>
                  <a:pt x="2723651" y="817"/>
                </a:moveTo>
                <a:cubicBezTo>
                  <a:pt x="2768908" y="-3349"/>
                  <a:pt x="2804496" y="8545"/>
                  <a:pt x="2826935" y="33337"/>
                </a:cubicBezTo>
                <a:cubicBezTo>
                  <a:pt x="2828146" y="33729"/>
                  <a:pt x="2828970" y="34520"/>
                  <a:pt x="2829774" y="35326"/>
                </a:cubicBezTo>
                <a:cubicBezTo>
                  <a:pt x="2860445" y="66039"/>
                  <a:pt x="2869482" y="118360"/>
                  <a:pt x="2849613" y="185007"/>
                </a:cubicBezTo>
                <a:lnTo>
                  <a:pt x="2807494" y="326285"/>
                </a:lnTo>
                <a:lnTo>
                  <a:pt x="2480152" y="1326140"/>
                </a:lnTo>
                <a:lnTo>
                  <a:pt x="2479216" y="1322755"/>
                </a:lnTo>
                <a:lnTo>
                  <a:pt x="2348905" y="1721466"/>
                </a:lnTo>
                <a:lnTo>
                  <a:pt x="2280556" y="1058272"/>
                </a:lnTo>
                <a:lnTo>
                  <a:pt x="2226338" y="1103673"/>
                </a:lnTo>
                <a:cubicBezTo>
                  <a:pt x="1323053" y="1809646"/>
                  <a:pt x="162385" y="2005519"/>
                  <a:pt x="0" y="2023853"/>
                </a:cubicBezTo>
                <a:cubicBezTo>
                  <a:pt x="722027" y="1807246"/>
                  <a:pt x="1311081" y="1275400"/>
                  <a:pt x="1702841" y="735848"/>
                </a:cubicBezTo>
                <a:lnTo>
                  <a:pt x="1811294" y="575004"/>
                </a:lnTo>
                <a:lnTo>
                  <a:pt x="1151281" y="506068"/>
                </a:lnTo>
                <a:lnTo>
                  <a:pt x="2640411" y="20803"/>
                </a:lnTo>
                <a:lnTo>
                  <a:pt x="2675299" y="10454"/>
                </a:lnTo>
                <a:cubicBezTo>
                  <a:pt x="2692405" y="5379"/>
                  <a:pt x="2708565" y="2206"/>
                  <a:pt x="2723651" y="817"/>
                </a:cubicBezTo>
                <a:close/>
              </a:path>
            </a:pathLst>
          </a:cu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marL="0" marR="0" lvl="0" indent="0" algn="ctr" defTabSz="1069975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4400" b="1" i="0" u="none" strike="noStrike" kern="1200" cap="none" spc="0" normalizeH="0" baseline="0" noProof="1">
              <a:ln>
                <a:noFill/>
              </a:ln>
              <a:solidFill>
                <a:srgbClr val="1736F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365341" y="532254"/>
            <a:ext cx="10515939" cy="6648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L="571500" marR="0" lvl="0" indent="-5715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charset="2"/>
              <a:buChar char="Ø"/>
              <a:defRPr/>
            </a:pPr>
            <a:r>
              <a:rPr kumimoji="0" lang="zh-CN" altLang="en-US" sz="373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  <a:sym typeface="+mn-ea"/>
              </a:rPr>
              <a:t>春秋时期</a:t>
            </a:r>
            <a:r>
              <a:rPr kumimoji="0" lang="zh-CN" altLang="en-US" sz="3730" b="1" i="0" u="none" strike="noStrike" kern="1200" cap="none" spc="0" normalizeH="0" baseline="0" noProof="1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经济得到发展，社会方面会有何变化？</a:t>
            </a:r>
            <a:endParaRPr kumimoji="0" lang="zh-CN" altLang="en-US" sz="3730" b="1" i="0" u="none" strike="noStrike" kern="1200" cap="none" spc="0" normalizeH="0" baseline="0" noProof="1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1"/>
      <p:bldP spid="37" grpId="2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graphicFrame>
        <p:nvGraphicFramePr>
          <p:cNvPr id="4" name="Group 32"/>
          <p:cNvGraphicFramePr>
            <a:graphicFrameLocks noGrp="1"/>
          </p:cNvGraphicFramePr>
          <p:nvPr>
            <p:custDataLst>
              <p:tags r:id="rId2"/>
            </p:custDataLst>
          </p:nvPr>
        </p:nvGraphicFramePr>
        <p:xfrm>
          <a:off x="311151" y="1447800"/>
          <a:ext cx="11489055" cy="9311604"/>
        </p:xfrm>
        <a:graphic>
          <a:graphicData uri="http://schemas.openxmlformats.org/drawingml/2006/table">
            <a:tbl>
              <a:tblPr/>
              <a:tblGrid>
                <a:gridCol w="1181100"/>
                <a:gridCol w="3594100"/>
                <a:gridCol w="2565400"/>
                <a:gridCol w="1943100"/>
                <a:gridCol w="2205355"/>
              </a:tblGrid>
              <a:tr h="11563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名称</a:t>
                      </a:r>
                      <a:r>
                        <a:rPr kumimoji="0" lang="zh-CN" altLang="en-US" sz="2935" b="0" i="0" u="none" strike="noStrike" cap="none" normalizeH="0" baseline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endParaRPr kumimoji="0" lang="zh-CN" altLang="en-US" sz="2935" b="0" i="0" u="none" strike="noStrike" cap="none" normalizeH="0" baseline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charset="-122"/>
                        </a:rPr>
                        <a:t>土地</a:t>
                      </a:r>
                      <a:r>
                        <a:rPr kumimoji="0" lang="zh-CN" altLang="en-US" sz="2935" b="0" i="0" u="none" strike="noStrike" cap="none" normalizeH="0" baseline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endParaRPr kumimoji="0" lang="zh-CN" altLang="en-US" sz="2935" b="0" i="0" u="none" strike="noStrike" cap="none" normalizeH="0" baseline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charset="-122"/>
                        </a:rPr>
                        <a:t>兵力</a:t>
                      </a:r>
                      <a:r>
                        <a:rPr kumimoji="0" lang="zh-CN" altLang="en-US" sz="2935" b="0" i="0" u="none" strike="noStrike" cap="none" normalizeH="0" baseline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endParaRPr kumimoji="0" lang="zh-CN" altLang="en-US" sz="2935" b="0" i="0" u="none" strike="noStrike" cap="none" normalizeH="0" baseline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charset="-122"/>
                        </a:rPr>
                        <a:t>财力物力人口</a:t>
                      </a:r>
                      <a:r>
                        <a:rPr kumimoji="0" lang="zh-CN" altLang="en-US" sz="2935" b="0" i="0" u="none" strike="noStrike" cap="none" normalizeH="0" baseline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endParaRPr kumimoji="0" lang="zh-CN" altLang="en-US" sz="2935" b="0" i="0" u="none" strike="noStrike" cap="none" normalizeH="0" baseline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charset="-122"/>
                        </a:rPr>
                        <a:t>天子与诸侯的关系</a:t>
                      </a:r>
                      <a:r>
                        <a:rPr kumimoji="0" lang="zh-CN" altLang="en-US" sz="2935" b="0" i="0" u="none" strike="noStrike" cap="none" normalizeH="0" baseline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endParaRPr kumimoji="0" lang="zh-CN" altLang="en-US" sz="2935" b="0" i="0" u="none" strike="noStrike" cap="none" normalizeH="0" baseline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2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charset="-122"/>
                        </a:rPr>
                        <a:t>西周</a:t>
                      </a:r>
                      <a:r>
                        <a:rPr kumimoji="0" lang="zh-CN" altLang="en-US" sz="2935" b="0" i="0" u="none" strike="noStrike" cap="none" normalizeH="0" baseline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endParaRPr kumimoji="0" lang="zh-CN" altLang="en-US" sz="2935" b="0" i="0" u="none" strike="noStrike" cap="none" normalizeH="0" baseline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周王室直接管辖从镐京到洛邑方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约千里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的土地。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王室直接管辖的军队多达</a:t>
                      </a:r>
                      <a:r>
                        <a:rPr kumimoji="0" lang="en-US" altLang="zh-CN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14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万人以上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。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人口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众多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，资源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丰富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。 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天子在政治上有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最高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的地位。 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029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35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anose="02010609060101010101" charset="-122"/>
                          <a:ea typeface="黑体" charset="-122"/>
                        </a:rPr>
                        <a:t>东周</a:t>
                      </a:r>
                      <a:r>
                        <a:rPr kumimoji="0" lang="zh-CN" altLang="en-US" sz="2935" b="0" i="0" u="none" strike="noStrike" cap="none" normalizeH="0" baseline="0">
                          <a:ln>
                            <a:noFill/>
                          </a:ln>
                          <a:solidFill>
                            <a:srgbClr val="990033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 </a:t>
                      </a:r>
                      <a:endParaRPr kumimoji="0" lang="zh-CN" altLang="en-US" sz="2935" b="0" i="0" u="none" strike="noStrike" cap="none" normalizeH="0" baseline="0">
                        <a:ln>
                          <a:noFill/>
                        </a:ln>
                        <a:solidFill>
                          <a:srgbClr val="990033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东周初年王室直接近辖的土地有方约</a:t>
                      </a:r>
                      <a:r>
                        <a:rPr kumimoji="0" lang="en-US" altLang="zh-CN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600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里的土地，往后越来越少。最后只有方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约百里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的土地。 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平王东迁后，还有</a:t>
                      </a:r>
                      <a:r>
                        <a:rPr kumimoji="0" lang="en-US" altLang="zh-CN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3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万人。后来逐渐减少到只剩下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几千人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了。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直辖的人口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所剩无几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，财力、物力、兵源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减少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。 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</a:pP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天子在政治上成了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傀儡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，不得不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依靠</a:t>
                      </a:r>
                      <a:r>
                        <a:rPr kumimoji="0" lang="zh-CN" altLang="en-US" sz="2935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楷体" pitchFamily="49" charset="-122"/>
                          <a:ea typeface="楷体" pitchFamily="49" charset="-122"/>
                        </a:rPr>
                        <a:t>强大的诸侯。 </a:t>
                      </a:r>
                      <a:endParaRPr kumimoji="0" lang="zh-CN" altLang="en-US" sz="2935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楷体" pitchFamily="49" charset="-122"/>
                        <a:ea typeface="楷体" pitchFamily="49" charset="-122"/>
                      </a:endParaRPr>
                    </a:p>
                  </a:txBody>
                  <a:tcPr marL="121920" marR="121920" marT="60954" marB="60954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03" name="TextBox 1"/>
          <p:cNvSpPr txBox="1"/>
          <p:nvPr/>
        </p:nvSpPr>
        <p:spPr>
          <a:xfrm>
            <a:off x="-684953" y="156210"/>
            <a:ext cx="7421033" cy="861484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1" hangingPunct="1"/>
            <a:r>
              <a:rPr lang="zh-CN" altLang="en-US" sz="4000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</a:rPr>
              <a:t>二、王室衰微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8880" y="657860"/>
            <a:ext cx="3313430" cy="4279265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8644255" y="261620"/>
            <a:ext cx="3460115" cy="918210"/>
            <a:chOff x="5282799" y="2848621"/>
            <a:chExt cx="3788756" cy="955148"/>
          </a:xfrm>
        </p:grpSpPr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2799" y="2848621"/>
              <a:ext cx="3788756" cy="955148"/>
            </a:xfrm>
            <a:prstGeom prst="rect">
              <a:avLst/>
            </a:prstGeom>
          </p:spPr>
        </p:pic>
        <p:sp>
          <p:nvSpPr>
            <p:cNvPr id="14" name="文本框 13"/>
            <p:cNvSpPr txBox="1"/>
            <p:nvPr/>
          </p:nvSpPr>
          <p:spPr>
            <a:xfrm>
              <a:off x="5473697" y="2886086"/>
              <a:ext cx="2679304" cy="6070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3200" b="1">
                  <a:solidFill>
                    <a:schemeClr val="bg1"/>
                  </a:solidFill>
                  <a:latin typeface="华文新魏"/>
                  <a:ea typeface="华文新魏"/>
                  <a:sym typeface="+mn-ea"/>
                </a:rPr>
                <a:t>王室衰微</a:t>
              </a:r>
              <a:endParaRPr lang="zh-CN" altLang="en-US" sz="3200" b="1">
                <a:solidFill>
                  <a:schemeClr val="bg1"/>
                </a:solidFill>
                <a:latin typeface="华文新魏"/>
                <a:ea typeface="华文新魏"/>
              </a:endParaRPr>
            </a:p>
          </p:txBody>
        </p:sp>
      </p:grpSp>
      <p:sp>
        <p:nvSpPr>
          <p:cNvPr id="6146" name="TextBox 2"/>
          <p:cNvSpPr txBox="1"/>
          <p:nvPr/>
        </p:nvSpPr>
        <p:spPr>
          <a:xfrm>
            <a:off x="196215" y="297815"/>
            <a:ext cx="8751570" cy="396938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/>
                <a:ea typeface="华文新魏"/>
              </a:rPr>
              <a:t>          公元前</a:t>
            </a:r>
            <a:r>
              <a:rPr lang="en-US" altLang="zh-CN" sz="2800">
                <a:latin typeface="华文新魏"/>
                <a:ea typeface="华文新魏"/>
              </a:rPr>
              <a:t>770</a:t>
            </a:r>
            <a:r>
              <a:rPr lang="zh-CN" altLang="en-US" sz="2800">
                <a:latin typeface="华文新魏"/>
                <a:ea typeface="华文新魏"/>
              </a:rPr>
              <a:t>年，登上王位的周平王宜臼在郑武公、晋文侯和秦襄公的护送下，迁都洛邑，建立东周，宗周的贵族大臣们都随同迁往，临行之时，周平王封护送有功的秦襄公为诸侯，封赐的土地是被犬戎占据的宗周故地，周平王许诺，秦如果能够赶走犬戎，就领有其地，狼狈而走的周王室已经拿不出真实的土地封立诸侯了，这时的宗周故地，宗庙宫室尽毁，满目疮痍。直到</a:t>
            </a:r>
            <a:r>
              <a:rPr lang="en-US" altLang="zh-CN" sz="2800">
                <a:latin typeface="华文新魏"/>
                <a:ea typeface="华文新魏"/>
              </a:rPr>
              <a:t>21</a:t>
            </a:r>
            <a:r>
              <a:rPr lang="zh-CN" altLang="en-US" sz="2800">
                <a:latin typeface="华文新魏"/>
                <a:ea typeface="华文新魏"/>
              </a:rPr>
              <a:t>年后，秦文公才从犬戎手中收复岐周故地。</a:t>
            </a:r>
            <a:endParaRPr lang="en-US" altLang="zh-CN" sz="2800">
              <a:latin typeface="华文新魏"/>
              <a:ea typeface="华文新魏"/>
            </a:endParaRPr>
          </a:p>
          <a:p>
            <a:pPr algn="r"/>
            <a:r>
              <a:rPr lang="en-US" altLang="zh-CN" sz="2800">
                <a:latin typeface="华文新魏"/>
                <a:ea typeface="华文新魏"/>
              </a:rPr>
              <a:t>——《</a:t>
            </a:r>
            <a:r>
              <a:rPr lang="zh-CN" altLang="en-US" sz="2800">
                <a:latin typeface="华文新魏"/>
                <a:ea typeface="华文新魏"/>
              </a:rPr>
              <a:t>中国通史</a:t>
            </a:r>
            <a:r>
              <a:rPr lang="en-US" altLang="zh-CN" sz="2800">
                <a:latin typeface="华文新魏"/>
                <a:ea typeface="华文新魏"/>
              </a:rPr>
              <a:t>》</a:t>
            </a:r>
            <a:r>
              <a:rPr lang="zh-CN" altLang="en-US" sz="2800">
                <a:latin typeface="华文新魏"/>
                <a:ea typeface="华文新魏"/>
              </a:rPr>
              <a:t>解说词</a:t>
            </a:r>
          </a:p>
        </p:txBody>
      </p:sp>
      <p:sp>
        <p:nvSpPr>
          <p:cNvPr id="6147" name="TextBox 5"/>
          <p:cNvSpPr txBox="1"/>
          <p:nvPr/>
        </p:nvSpPr>
        <p:spPr>
          <a:xfrm>
            <a:off x="196215" y="4382135"/>
            <a:ext cx="9309735" cy="95313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>
                <a:latin typeface="华文新魏"/>
                <a:ea typeface="华文新魏"/>
              </a:rPr>
              <a:t>       据记载，春秋时期鲁国向周天子朝贡</a:t>
            </a:r>
            <a:r>
              <a:rPr lang="en-US" altLang="zh-CN" sz="2800">
                <a:latin typeface="华文新魏"/>
                <a:ea typeface="华文新魏"/>
              </a:rPr>
              <a:t>7</a:t>
            </a:r>
            <a:r>
              <a:rPr lang="zh-CN" altLang="en-US" sz="2800">
                <a:latin typeface="华文新魏"/>
                <a:ea typeface="华文新魏"/>
              </a:rPr>
              <a:t>次，其中鲁国国君亲自去的有</a:t>
            </a:r>
            <a:r>
              <a:rPr lang="en-US" altLang="zh-CN" sz="2800">
                <a:latin typeface="华文新魏"/>
                <a:ea typeface="华文新魏"/>
              </a:rPr>
              <a:t>3</a:t>
            </a:r>
            <a:r>
              <a:rPr lang="zh-CN" altLang="en-US" sz="2800">
                <a:latin typeface="华文新魏"/>
                <a:ea typeface="华文新魏"/>
              </a:rPr>
              <a:t>次。同时鲁国却朝齐</a:t>
            </a:r>
            <a:r>
              <a:rPr lang="en-US" altLang="zh-CN" sz="2800">
                <a:latin typeface="华文新魏"/>
                <a:ea typeface="华文新魏"/>
              </a:rPr>
              <a:t>11</a:t>
            </a:r>
            <a:r>
              <a:rPr lang="zh-CN" altLang="en-US" sz="2800">
                <a:latin typeface="华文新魏"/>
                <a:ea typeface="华文新魏"/>
              </a:rPr>
              <a:t>次，朝晋</a:t>
            </a:r>
            <a:r>
              <a:rPr lang="en-US" altLang="zh-CN" sz="2800">
                <a:latin typeface="华文新魏"/>
                <a:ea typeface="华文新魏"/>
              </a:rPr>
              <a:t>20</a:t>
            </a:r>
            <a:r>
              <a:rPr lang="zh-CN" altLang="en-US" sz="2800">
                <a:latin typeface="华文新魏"/>
                <a:ea typeface="华文新魏"/>
              </a:rPr>
              <a:t>次。</a:t>
            </a:r>
          </a:p>
        </p:txBody>
      </p:sp>
      <p:sp>
        <p:nvSpPr>
          <p:cNvPr id="6148" name="TextBox 6"/>
          <p:cNvSpPr txBox="1"/>
          <p:nvPr/>
        </p:nvSpPr>
        <p:spPr>
          <a:xfrm>
            <a:off x="196215" y="5335270"/>
            <a:ext cx="9309100" cy="138366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>
                <a:latin typeface="华文新魏"/>
                <a:ea typeface="华文新魏"/>
              </a:rPr>
              <a:t>        周平王去世时，丧葬费筹集不出来。继位的周桓公只得派人去鲁国，乞求鲁国出些财物好办丧事。</a:t>
            </a:r>
          </a:p>
          <a:p>
            <a:pPr algn="r"/>
            <a:r>
              <a:rPr lang="en-US" altLang="zh-CN" sz="2800">
                <a:latin typeface="华文新魏"/>
                <a:ea typeface="华文新魏"/>
              </a:rPr>
              <a:t>——-《</a:t>
            </a:r>
            <a:r>
              <a:rPr lang="zh-CN" altLang="en-US" sz="2800">
                <a:latin typeface="华文新魏"/>
                <a:ea typeface="华文新魏"/>
              </a:rPr>
              <a:t>左传</a:t>
            </a:r>
            <a:r>
              <a:rPr lang="en-US" altLang="zh-CN" sz="2800">
                <a:latin typeface="华文新魏"/>
                <a:ea typeface="华文新魏"/>
              </a:rPr>
              <a:t>·</a:t>
            </a:r>
            <a:r>
              <a:rPr lang="zh-CN" altLang="en-US" sz="2800">
                <a:latin typeface="华文新魏"/>
                <a:ea typeface="华文新魏"/>
              </a:rPr>
              <a:t>桓公五年</a:t>
            </a:r>
            <a:r>
              <a:rPr lang="en-US" altLang="zh-CN" sz="2800">
                <a:latin typeface="华文新魏"/>
                <a:ea typeface="华文新魏"/>
              </a:rPr>
              <a:t>》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6" grpId="1"/>
      <p:bldP spid="6147" grpId="2"/>
      <p:bldP spid="6147" grpId="3"/>
      <p:bldP spid="6148" grpId="4"/>
      <p:bldP spid="6148" grpId="5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35842" name="Group 73"/>
          <p:cNvGrpSpPr/>
          <p:nvPr/>
        </p:nvGrpSpPr>
        <p:grpSpPr>
          <a:xfrm>
            <a:off x="471170" y="320675"/>
            <a:ext cx="11249025" cy="5982870"/>
            <a:chOff x="-419" y="717"/>
            <a:chExt cx="6445" cy="3371"/>
          </a:xfrm>
        </p:grpSpPr>
        <p:grpSp>
          <p:nvGrpSpPr>
            <p:cNvPr id="35843" name="Group 72"/>
            <p:cNvGrpSpPr/>
            <p:nvPr/>
          </p:nvGrpSpPr>
          <p:grpSpPr>
            <a:xfrm>
              <a:off x="-419" y="717"/>
              <a:ext cx="6445" cy="3371"/>
              <a:chOff x="-419" y="717"/>
              <a:chExt cx="6445" cy="3371"/>
            </a:xfrm>
          </p:grpSpPr>
          <p:grpSp>
            <p:nvGrpSpPr>
              <p:cNvPr id="35845" name="Group 64"/>
              <p:cNvGrpSpPr/>
              <p:nvPr/>
            </p:nvGrpSpPr>
            <p:grpSpPr>
              <a:xfrm>
                <a:off x="3229" y="717"/>
                <a:ext cx="2797" cy="2855"/>
                <a:chOff x="2562" y="177"/>
                <a:chExt cx="3649" cy="3984"/>
              </a:xfrm>
            </p:grpSpPr>
            <p:grpSp>
              <p:nvGrpSpPr>
                <p:cNvPr id="35879" name="Group 28"/>
                <p:cNvGrpSpPr/>
                <p:nvPr/>
              </p:nvGrpSpPr>
              <p:grpSpPr>
                <a:xfrm rot="-1003796">
                  <a:off x="3594" y="1098"/>
                  <a:ext cx="1815" cy="995"/>
                  <a:chOff x="2503" y="1476"/>
                  <a:chExt cx="2408" cy="995"/>
                </a:xfrm>
              </p:grpSpPr>
              <p:sp>
                <p:nvSpPr>
                  <p:cNvPr id="35903" name="Freeform 23"/>
                  <p:cNvSpPr/>
                  <p:nvPr/>
                </p:nvSpPr>
                <p:spPr>
                  <a:xfrm rot="760823">
                    <a:off x="2864" y="1476"/>
                    <a:ext cx="787" cy="100"/>
                  </a:xfrm>
                  <a:custGeom>
                    <a:gdLst>
                      <a:gd name="txL" fmla="*/ 0 w 787"/>
                      <a:gd name="txT" fmla="*/ 0 h 100"/>
                      <a:gd name="txR" fmla="*/ 787 w 787"/>
                      <a:gd name="txB" fmla="*/ 100 h 100"/>
                    </a:gdLst>
                    <a:cxnLst>
                      <a:cxn ang="0">
                        <a:pos x="0" y="99"/>
                      </a:cxn>
                      <a:cxn ang="0">
                        <a:pos x="708" y="99"/>
                      </a:cxn>
                      <a:cxn ang="0">
                        <a:pos x="786" y="0"/>
                      </a:cxn>
                      <a:cxn ang="0">
                        <a:pos x="244" y="0"/>
                      </a:cxn>
                      <a:cxn ang="0">
                        <a:pos x="0" y="99"/>
                      </a:cxn>
                    </a:cxnLst>
                    <a:rect l="txL" t="txT" r="txR" b="txB"/>
                    <a:pathLst>
                      <a:path w="787" h="100">
                        <a:moveTo>
                          <a:pt x="0" y="99"/>
                        </a:moveTo>
                        <a:lnTo>
                          <a:pt x="708" y="99"/>
                        </a:lnTo>
                        <a:lnTo>
                          <a:pt x="786" y="0"/>
                        </a:lnTo>
                        <a:lnTo>
                          <a:pt x="244" y="0"/>
                        </a:lnTo>
                        <a:lnTo>
                          <a:pt x="0" y="99"/>
                        </a:lnTo>
                      </a:path>
                    </a:pathLst>
                  </a:custGeom>
                  <a:ln>
                    <a:headEnd type="none" w="med" len="med"/>
                    <a:tailEnd type="none" w="med" len="med"/>
                  </a:ln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/>
                  <a:lstStyle/>
                  <a:p>
                    <a:endParaRPr lang="zh-CN" altLang="en-US" sz="2400">
                      <a:solidFill>
                        <a:schemeClr val="bg1"/>
                      </a:solidFill>
                    </a:endParaRPr>
                  </a:p>
                </p:txBody>
              </p:sp>
              <p:grpSp>
                <p:nvGrpSpPr>
                  <p:cNvPr id="35904" name="Group 15"/>
                  <p:cNvGrpSpPr/>
                  <p:nvPr/>
                </p:nvGrpSpPr>
                <p:grpSpPr>
                  <a:xfrm rot="717636">
                    <a:off x="2503" y="1478"/>
                    <a:ext cx="1470" cy="656"/>
                    <a:chOff x="2721" y="1241"/>
                    <a:chExt cx="1470" cy="656"/>
                  </a:xfrm>
                </p:grpSpPr>
                <p:sp>
                  <p:nvSpPr>
                    <p:cNvPr id="35906" name="Freeform 22"/>
                    <p:cNvSpPr/>
                    <p:nvPr/>
                  </p:nvSpPr>
                  <p:spPr>
                    <a:xfrm>
                      <a:off x="3742" y="1241"/>
                      <a:ext cx="449" cy="656"/>
                    </a:xfrm>
                    <a:custGeom>
                      <a:gdLst>
                        <a:gd name="txL" fmla="*/ 0 w 449"/>
                        <a:gd name="txT" fmla="*/ 0 h 656"/>
                        <a:gd name="txR" fmla="*/ 449 w 449"/>
                        <a:gd name="txB" fmla="*/ 656 h 656"/>
                      </a:gdLst>
                      <a:cxnLst>
                        <a:cxn ang="0">
                          <a:pos x="306" y="655"/>
                        </a:cxn>
                        <a:cxn ang="0">
                          <a:pos x="448" y="468"/>
                        </a:cxn>
                        <a:cxn ang="0">
                          <a:pos x="77" y="0"/>
                        </a:cxn>
                        <a:cxn ang="0">
                          <a:pos x="0" y="99"/>
                        </a:cxn>
                        <a:cxn ang="0">
                          <a:pos x="306" y="655"/>
                        </a:cxn>
                      </a:cxnLst>
                      <a:rect l="txL" t="txT" r="txR" b="txB"/>
                      <a:pathLst>
                        <a:path w="449" h="656">
                          <a:moveTo>
                            <a:pt x="306" y="655"/>
                          </a:moveTo>
                          <a:lnTo>
                            <a:pt x="448" y="468"/>
                          </a:lnTo>
                          <a:lnTo>
                            <a:pt x="77" y="0"/>
                          </a:lnTo>
                          <a:lnTo>
                            <a:pt x="0" y="99"/>
                          </a:lnTo>
                          <a:lnTo>
                            <a:pt x="306" y="65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907" name="Freeform 24"/>
                    <p:cNvSpPr/>
                    <p:nvPr/>
                  </p:nvSpPr>
                  <p:spPr>
                    <a:xfrm>
                      <a:off x="2721" y="1338"/>
                      <a:ext cx="1328" cy="559"/>
                    </a:xfrm>
                    <a:custGeom>
                      <a:gdLst>
                        <a:gd name="txL" fmla="*/ 0 w 1328"/>
                        <a:gd name="txT" fmla="*/ 0 h 559"/>
                        <a:gd name="txR" fmla="*/ 1328 w 1328"/>
                        <a:gd name="txB" fmla="*/ 559 h 559"/>
                      </a:gdLst>
                      <a:cxnLst>
                        <a:cxn ang="0">
                          <a:pos x="0" y="558"/>
                        </a:cxn>
                        <a:cxn ang="0">
                          <a:pos x="1327" y="558"/>
                        </a:cxn>
                        <a:cxn ang="0">
                          <a:pos x="1019" y="0"/>
                        </a:cxn>
                        <a:cxn ang="0">
                          <a:pos x="309" y="0"/>
                        </a:cxn>
                        <a:cxn ang="0">
                          <a:pos x="0" y="558"/>
                        </a:cxn>
                      </a:cxnLst>
                      <a:rect l="txL" t="txT" r="txR" b="txB"/>
                      <a:pathLst>
                        <a:path w="1328" h="559">
                          <a:moveTo>
                            <a:pt x="0" y="558"/>
                          </a:moveTo>
                          <a:lnTo>
                            <a:pt x="1327" y="558"/>
                          </a:lnTo>
                          <a:lnTo>
                            <a:pt x="1019" y="0"/>
                          </a:lnTo>
                          <a:lnTo>
                            <a:pt x="309" y="0"/>
                          </a:lnTo>
                          <a:lnTo>
                            <a:pt x="0" y="558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905" name="WordArt 23"/>
                  <p:cNvSpPr>
                    <a:spLocks noTextEdit="1"/>
                  </p:cNvSpPr>
                  <p:nvPr/>
                </p:nvSpPr>
                <p:spPr>
                  <a:xfrm rot="748672">
                    <a:off x="3903" y="2094"/>
                    <a:ext cx="1008" cy="377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50000"/>
                  </a:bodyPr>
                  <a:lstStyle/>
                  <a:p>
                    <a:pPr algn="l"/>
                    <a:r>
                      <a:rPr lang="zh-CN" altLang="en-US" sz="45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诸侯</a:t>
                    </a:r>
                    <a:endParaRPr lang="zh-CN" altLang="en-US" sz="45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80" name="Group 31"/>
                <p:cNvGrpSpPr/>
                <p:nvPr/>
              </p:nvGrpSpPr>
              <p:grpSpPr>
                <a:xfrm>
                  <a:off x="2562" y="3294"/>
                  <a:ext cx="3649" cy="867"/>
                  <a:chOff x="1429" y="3120"/>
                  <a:chExt cx="4783" cy="958"/>
                </a:xfrm>
              </p:grpSpPr>
              <p:grpSp>
                <p:nvGrpSpPr>
                  <p:cNvPr id="35898" name="Group 3"/>
                  <p:cNvGrpSpPr/>
                  <p:nvPr/>
                </p:nvGrpSpPr>
                <p:grpSpPr>
                  <a:xfrm>
                    <a:off x="1429" y="3120"/>
                    <a:ext cx="3824" cy="958"/>
                    <a:chOff x="1590" y="3244"/>
                    <a:chExt cx="3824" cy="958"/>
                  </a:xfrm>
                </p:grpSpPr>
                <p:sp>
                  <p:nvSpPr>
                    <p:cNvPr id="35900" name="Freeform 4"/>
                    <p:cNvSpPr/>
                    <p:nvPr/>
                  </p:nvSpPr>
                  <p:spPr>
                    <a:xfrm>
                      <a:off x="4739" y="3244"/>
                      <a:ext cx="675" cy="957"/>
                    </a:xfrm>
                    <a:custGeom>
                      <a:gdLst>
                        <a:gd name="txL" fmla="*/ 0 w 675"/>
                        <a:gd name="txT" fmla="*/ 0 h 957"/>
                        <a:gd name="txR" fmla="*/ 675 w 675"/>
                        <a:gd name="txB" fmla="*/ 957 h 957"/>
                      </a:gdLst>
                      <a:cxnLst>
                        <a:cxn ang="0">
                          <a:pos x="319" y="956"/>
                        </a:cxn>
                        <a:cxn ang="0">
                          <a:pos x="0" y="407"/>
                        </a:cxn>
                        <a:cxn ang="0">
                          <a:pos x="298" y="0"/>
                        </a:cxn>
                        <a:cxn ang="0">
                          <a:pos x="674" y="476"/>
                        </a:cxn>
                        <a:cxn ang="0">
                          <a:pos x="319" y="956"/>
                        </a:cxn>
                      </a:cxnLst>
                      <a:rect l="txL" t="txT" r="txR" b="txB"/>
                      <a:pathLst>
                        <a:path w="675" h="957">
                          <a:moveTo>
                            <a:pt x="319" y="956"/>
                          </a:moveTo>
                          <a:lnTo>
                            <a:pt x="0" y="407"/>
                          </a:lnTo>
                          <a:lnTo>
                            <a:pt x="298" y="0"/>
                          </a:lnTo>
                          <a:lnTo>
                            <a:pt x="674" y="476"/>
                          </a:lnTo>
                          <a:lnTo>
                            <a:pt x="319" y="956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901" name="Freeform 5"/>
                    <p:cNvSpPr/>
                    <p:nvPr/>
                  </p:nvSpPr>
                  <p:spPr>
                    <a:xfrm>
                      <a:off x="1896" y="3244"/>
                      <a:ext cx="3142" cy="410"/>
                    </a:xfrm>
                    <a:custGeom>
                      <a:gdLst>
                        <a:gd name="txL" fmla="*/ 0 w 3142"/>
                        <a:gd name="txT" fmla="*/ 0 h 410"/>
                        <a:gd name="txR" fmla="*/ 3142 w 3142"/>
                        <a:gd name="txB" fmla="*/ 410 h 410"/>
                      </a:gdLst>
                      <a:cxnLst>
                        <a:cxn ang="0">
                          <a:pos x="0" y="409"/>
                        </a:cxn>
                        <a:cxn ang="0">
                          <a:pos x="2843" y="409"/>
                        </a:cxn>
                        <a:cxn ang="0">
                          <a:pos x="3141" y="0"/>
                        </a:cxn>
                        <a:cxn ang="0">
                          <a:pos x="401" y="0"/>
                        </a:cxn>
                        <a:cxn ang="0">
                          <a:pos x="0" y="409"/>
                        </a:cxn>
                      </a:cxnLst>
                      <a:rect l="txL" t="txT" r="txR" b="txB"/>
                      <a:pathLst>
                        <a:path w="3142" h="410">
                          <a:moveTo>
                            <a:pt x="0" y="409"/>
                          </a:moveTo>
                          <a:lnTo>
                            <a:pt x="2843" y="409"/>
                          </a:lnTo>
                          <a:lnTo>
                            <a:pt x="3141" y="0"/>
                          </a:lnTo>
                          <a:lnTo>
                            <a:pt x="401" y="0"/>
                          </a:lnTo>
                          <a:lnTo>
                            <a:pt x="0" y="409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902" name="Freeform 6"/>
                    <p:cNvSpPr/>
                    <p:nvPr/>
                  </p:nvSpPr>
                  <p:spPr>
                    <a:xfrm>
                      <a:off x="1590" y="3651"/>
                      <a:ext cx="3470" cy="551"/>
                    </a:xfrm>
                    <a:custGeom>
                      <a:gdLst>
                        <a:gd name="txL" fmla="*/ 0 w 3470"/>
                        <a:gd name="txT" fmla="*/ 0 h 551"/>
                        <a:gd name="txR" fmla="*/ 3470 w 3470"/>
                        <a:gd name="txB" fmla="*/ 551 h 551"/>
                      </a:gdLst>
                      <a:cxnLst>
                        <a:cxn ang="0">
                          <a:pos x="305" y="0"/>
                        </a:cxn>
                        <a:cxn ang="0">
                          <a:pos x="3148" y="0"/>
                        </a:cxn>
                        <a:cxn ang="0">
                          <a:pos x="3469" y="550"/>
                        </a:cxn>
                        <a:cxn ang="0">
                          <a:pos x="0" y="550"/>
                        </a:cxn>
                        <a:cxn ang="0">
                          <a:pos x="305" y="0"/>
                        </a:cxn>
                      </a:cxnLst>
                      <a:rect l="txL" t="txT" r="txR" b="txB"/>
                      <a:pathLst>
                        <a:path w="3470" h="551">
                          <a:moveTo>
                            <a:pt x="305" y="0"/>
                          </a:moveTo>
                          <a:lnTo>
                            <a:pt x="3148" y="0"/>
                          </a:lnTo>
                          <a:lnTo>
                            <a:pt x="3469" y="550"/>
                          </a:lnTo>
                          <a:lnTo>
                            <a:pt x="0" y="550"/>
                          </a:lnTo>
                          <a:lnTo>
                            <a:pt x="305" y="0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99" name="WordArt 25"/>
                  <p:cNvSpPr>
                    <a:spLocks noTextEdit="1"/>
                  </p:cNvSpPr>
                  <p:nvPr/>
                </p:nvSpPr>
                <p:spPr>
                  <a:xfrm>
                    <a:off x="5253" y="3475"/>
                    <a:ext cx="959" cy="466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60000"/>
                  </a:bodyPr>
                  <a:lstStyle/>
                  <a:p>
                    <a:pPr algn="l"/>
                    <a:r>
                      <a:rPr lang="zh-CN" altLang="en-US" sz="45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庶民</a:t>
                    </a:r>
                    <a:endParaRPr lang="zh-CN" altLang="en-US" sz="45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81" name="Group 27"/>
                <p:cNvGrpSpPr/>
                <p:nvPr/>
              </p:nvGrpSpPr>
              <p:grpSpPr>
                <a:xfrm rot="3123625">
                  <a:off x="3820" y="582"/>
                  <a:ext cx="1832" cy="1022"/>
                  <a:chOff x="2845" y="510"/>
                  <a:chExt cx="1832" cy="1022"/>
                </a:xfrm>
              </p:grpSpPr>
              <p:grpSp>
                <p:nvGrpSpPr>
                  <p:cNvPr id="35894" name="Group 28"/>
                  <p:cNvGrpSpPr/>
                  <p:nvPr/>
                </p:nvGrpSpPr>
                <p:grpSpPr>
                  <a:xfrm rot="-1714117">
                    <a:off x="2845" y="955"/>
                    <a:ext cx="711" cy="577"/>
                    <a:chOff x="2941" y="1056"/>
                    <a:chExt cx="711" cy="577"/>
                  </a:xfrm>
                </p:grpSpPr>
                <p:sp>
                  <p:nvSpPr>
                    <p:cNvPr id="35896" name="Freeform 29"/>
                    <p:cNvSpPr/>
                    <p:nvPr/>
                  </p:nvSpPr>
                  <p:spPr>
                    <a:xfrm>
                      <a:off x="3272" y="1077"/>
                      <a:ext cx="380" cy="556"/>
                    </a:xfrm>
                    <a:custGeom>
                      <a:gdLst>
                        <a:gd name="txL" fmla="*/ 0 w 380"/>
                        <a:gd name="txT" fmla="*/ 0 h 556"/>
                        <a:gd name="txR" fmla="*/ 380 w 380"/>
                        <a:gd name="txB" fmla="*/ 556 h 556"/>
                      </a:gdLst>
                      <a:cxnLst>
                        <a:cxn ang="0">
                          <a:pos x="308" y="555"/>
                        </a:cxn>
                        <a:cxn ang="0">
                          <a:pos x="379" y="469"/>
                        </a:cxn>
                        <a:cxn ang="0">
                          <a:pos x="0" y="0"/>
                        </a:cxn>
                        <a:cxn ang="0">
                          <a:pos x="308" y="555"/>
                        </a:cxn>
                      </a:cxnLst>
                      <a:rect l="txL" t="txT" r="txR" b="txB"/>
                      <a:pathLst>
                        <a:path w="380" h="556">
                          <a:moveTo>
                            <a:pt x="308" y="555"/>
                          </a:moveTo>
                          <a:lnTo>
                            <a:pt x="379" y="469"/>
                          </a:lnTo>
                          <a:lnTo>
                            <a:pt x="0" y="0"/>
                          </a:lnTo>
                          <a:lnTo>
                            <a:pt x="308" y="55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97" name="Freeform 30"/>
                    <p:cNvSpPr/>
                    <p:nvPr/>
                  </p:nvSpPr>
                  <p:spPr>
                    <a:xfrm>
                      <a:off x="2941" y="1056"/>
                      <a:ext cx="616" cy="556"/>
                    </a:xfrm>
                    <a:custGeom>
                      <a:gdLst>
                        <a:gd name="txL" fmla="*/ 0 w 616"/>
                        <a:gd name="txT" fmla="*/ 0 h 556"/>
                        <a:gd name="txR" fmla="*/ 616 w 616"/>
                        <a:gd name="txB" fmla="*/ 556 h 556"/>
                      </a:gdLst>
                      <a:cxnLst>
                        <a:cxn ang="0">
                          <a:pos x="0" y="555"/>
                        </a:cxn>
                        <a:cxn ang="0">
                          <a:pos x="615" y="555"/>
                        </a:cxn>
                        <a:cxn ang="0">
                          <a:pos x="307" y="0"/>
                        </a:cxn>
                        <a:cxn ang="0">
                          <a:pos x="0" y="555"/>
                        </a:cxn>
                      </a:cxnLst>
                      <a:rect l="txL" t="txT" r="txR" b="txB"/>
                      <a:pathLst>
                        <a:path w="616" h="556">
                          <a:moveTo>
                            <a:pt x="0" y="555"/>
                          </a:moveTo>
                          <a:lnTo>
                            <a:pt x="615" y="555"/>
                          </a:lnTo>
                          <a:lnTo>
                            <a:pt x="307" y="0"/>
                          </a:lnTo>
                          <a:lnTo>
                            <a:pt x="0" y="55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95" name="WordArt 26"/>
                  <p:cNvSpPr>
                    <a:spLocks noTextEdit="1"/>
                  </p:cNvSpPr>
                  <p:nvPr/>
                </p:nvSpPr>
                <p:spPr>
                  <a:xfrm rot="-1964114">
                    <a:off x="3564" y="510"/>
                    <a:ext cx="1113" cy="307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60000"/>
                  </a:bodyPr>
                  <a:lstStyle/>
                  <a:p>
                    <a:pPr algn="l"/>
                    <a:r>
                      <a:rPr lang="zh-CN" altLang="en-US" sz="29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天子</a:t>
                    </a:r>
                    <a:endParaRPr lang="zh-CN" altLang="en-US" sz="29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82" name="Group 30"/>
                <p:cNvGrpSpPr/>
                <p:nvPr/>
              </p:nvGrpSpPr>
              <p:grpSpPr>
                <a:xfrm rot="-859736">
                  <a:off x="3006" y="2518"/>
                  <a:ext cx="2954" cy="1243"/>
                  <a:chOff x="1797" y="2559"/>
                  <a:chExt cx="4032" cy="1243"/>
                </a:xfrm>
              </p:grpSpPr>
              <p:grpSp>
                <p:nvGrpSpPr>
                  <p:cNvPr id="35889" name="Group 9"/>
                  <p:cNvGrpSpPr/>
                  <p:nvPr/>
                </p:nvGrpSpPr>
                <p:grpSpPr>
                  <a:xfrm>
                    <a:off x="1797" y="2559"/>
                    <a:ext cx="3033" cy="866"/>
                    <a:chOff x="1904" y="2701"/>
                    <a:chExt cx="3033" cy="866"/>
                  </a:xfrm>
                </p:grpSpPr>
                <p:sp>
                  <p:nvSpPr>
                    <p:cNvPr id="35891" name="Freeform 10"/>
                    <p:cNvSpPr/>
                    <p:nvPr/>
                  </p:nvSpPr>
                  <p:spPr>
                    <a:xfrm>
                      <a:off x="4341" y="2701"/>
                      <a:ext cx="596" cy="866"/>
                    </a:xfrm>
                    <a:custGeom>
                      <a:gdLst>
                        <a:gd name="txL" fmla="*/ 0 w 596"/>
                        <a:gd name="txT" fmla="*/ 0 h 866"/>
                        <a:gd name="txR" fmla="*/ 596 w 596"/>
                        <a:gd name="txB" fmla="*/ 866 h 866"/>
                      </a:gdLst>
                      <a:cxnLst>
                        <a:cxn ang="0">
                          <a:pos x="303" y="865"/>
                        </a:cxn>
                        <a:cxn ang="0">
                          <a:pos x="0" y="303"/>
                        </a:cxn>
                        <a:cxn ang="0">
                          <a:pos x="222" y="0"/>
                        </a:cxn>
                        <a:cxn ang="0">
                          <a:pos x="595" y="477"/>
                        </a:cxn>
                        <a:cxn ang="0">
                          <a:pos x="303" y="865"/>
                        </a:cxn>
                      </a:cxnLst>
                      <a:rect l="txL" t="txT" r="txR" b="txB"/>
                      <a:pathLst>
                        <a:path w="596" h="865">
                          <a:moveTo>
                            <a:pt x="303" y="865"/>
                          </a:moveTo>
                          <a:lnTo>
                            <a:pt x="0" y="303"/>
                          </a:lnTo>
                          <a:lnTo>
                            <a:pt x="222" y="0"/>
                          </a:lnTo>
                          <a:lnTo>
                            <a:pt x="595" y="477"/>
                          </a:lnTo>
                          <a:lnTo>
                            <a:pt x="303" y="86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92" name="Freeform 11"/>
                    <p:cNvSpPr/>
                    <p:nvPr/>
                  </p:nvSpPr>
                  <p:spPr>
                    <a:xfrm>
                      <a:off x="2204" y="2701"/>
                      <a:ext cx="2361" cy="305"/>
                    </a:xfrm>
                    <a:custGeom>
                      <a:gdLst>
                        <a:gd name="txL" fmla="*/ 0 w 2361"/>
                        <a:gd name="txT" fmla="*/ 0 h 305"/>
                        <a:gd name="txR" fmla="*/ 2361 w 2361"/>
                        <a:gd name="txB" fmla="*/ 305 h 305"/>
                      </a:gdLst>
                      <a:cxnLst>
                        <a:cxn ang="0">
                          <a:pos x="0" y="304"/>
                        </a:cxn>
                        <a:cxn ang="0">
                          <a:pos x="2138" y="304"/>
                        </a:cxn>
                        <a:cxn ang="0">
                          <a:pos x="2360" y="0"/>
                        </a:cxn>
                        <a:cxn ang="0">
                          <a:pos x="422" y="1"/>
                        </a:cxn>
                        <a:cxn ang="0">
                          <a:pos x="0" y="304"/>
                        </a:cxn>
                      </a:cxnLst>
                      <a:rect l="txL" t="txT" r="txR" b="txB"/>
                      <a:pathLst>
                        <a:path w="2361" h="305">
                          <a:moveTo>
                            <a:pt x="0" y="304"/>
                          </a:moveTo>
                          <a:lnTo>
                            <a:pt x="2138" y="304"/>
                          </a:lnTo>
                          <a:lnTo>
                            <a:pt x="2360" y="0"/>
                          </a:lnTo>
                          <a:lnTo>
                            <a:pt x="422" y="1"/>
                          </a:lnTo>
                          <a:lnTo>
                            <a:pt x="0" y="304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93" name="Freeform 12"/>
                    <p:cNvSpPr/>
                    <p:nvPr/>
                  </p:nvSpPr>
                  <p:spPr>
                    <a:xfrm>
                      <a:off x="1904" y="3004"/>
                      <a:ext cx="2741" cy="563"/>
                    </a:xfrm>
                    <a:custGeom>
                      <a:gdLst>
                        <a:gd name="txL" fmla="*/ 0 w 2741"/>
                        <a:gd name="txT" fmla="*/ 0 h 563"/>
                        <a:gd name="txR" fmla="*/ 2741 w 2741"/>
                        <a:gd name="txB" fmla="*/ 563 h 563"/>
                      </a:gdLst>
                      <a:cxnLst>
                        <a:cxn ang="0">
                          <a:pos x="0" y="562"/>
                        </a:cxn>
                        <a:cxn ang="0">
                          <a:pos x="2740" y="562"/>
                        </a:cxn>
                        <a:cxn ang="0">
                          <a:pos x="2437" y="0"/>
                        </a:cxn>
                        <a:cxn ang="0">
                          <a:pos x="301" y="0"/>
                        </a:cxn>
                        <a:cxn ang="0">
                          <a:pos x="0" y="562"/>
                        </a:cxn>
                      </a:cxnLst>
                      <a:rect l="txL" t="txT" r="txR" b="txB"/>
                      <a:pathLst>
                        <a:path w="2741" h="563">
                          <a:moveTo>
                            <a:pt x="0" y="562"/>
                          </a:moveTo>
                          <a:lnTo>
                            <a:pt x="2740" y="562"/>
                          </a:lnTo>
                          <a:lnTo>
                            <a:pt x="2437" y="0"/>
                          </a:lnTo>
                          <a:lnTo>
                            <a:pt x="301" y="0"/>
                          </a:lnTo>
                          <a:lnTo>
                            <a:pt x="0" y="562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90" name="WordArt 24"/>
                  <p:cNvSpPr>
                    <a:spLocks noTextEdit="1"/>
                  </p:cNvSpPr>
                  <p:nvPr/>
                </p:nvSpPr>
                <p:spPr>
                  <a:xfrm>
                    <a:off x="5116" y="3415"/>
                    <a:ext cx="713" cy="387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50000"/>
                  </a:bodyPr>
                  <a:lstStyle/>
                  <a:p>
                    <a:pPr algn="l"/>
                    <a:r>
                      <a:rPr lang="zh-CN" altLang="en-US" sz="45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士</a:t>
                    </a:r>
                    <a:endParaRPr lang="zh-CN" altLang="en-US" sz="45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83" name="Group 29"/>
                <p:cNvGrpSpPr/>
                <p:nvPr/>
              </p:nvGrpSpPr>
              <p:grpSpPr>
                <a:xfrm rot="1169431">
                  <a:off x="3179" y="1866"/>
                  <a:ext cx="2807" cy="1128"/>
                  <a:chOff x="2148" y="1647"/>
                  <a:chExt cx="4023" cy="1128"/>
                </a:xfrm>
              </p:grpSpPr>
              <p:grpSp>
                <p:nvGrpSpPr>
                  <p:cNvPr id="35884" name="Group 15"/>
                  <p:cNvGrpSpPr/>
                  <p:nvPr/>
                </p:nvGrpSpPr>
                <p:grpSpPr>
                  <a:xfrm>
                    <a:off x="2148" y="2022"/>
                    <a:ext cx="2253" cy="753"/>
                    <a:chOff x="2255" y="2164"/>
                    <a:chExt cx="2253" cy="753"/>
                  </a:xfrm>
                </p:grpSpPr>
                <p:sp>
                  <p:nvSpPr>
                    <p:cNvPr id="35886" name="Freeform 16"/>
                    <p:cNvSpPr/>
                    <p:nvPr/>
                  </p:nvSpPr>
                  <p:spPr>
                    <a:xfrm>
                      <a:off x="3986" y="2164"/>
                      <a:ext cx="522" cy="752"/>
                    </a:xfrm>
                    <a:custGeom>
                      <a:gdLst>
                        <a:gd name="txL" fmla="*/ 0 w 522"/>
                        <a:gd name="txT" fmla="*/ 0 h 752"/>
                        <a:gd name="txR" fmla="*/ 522 w 522"/>
                        <a:gd name="txB" fmla="*/ 752 h 752"/>
                      </a:gdLst>
                      <a:cxnLst>
                        <a:cxn ang="0">
                          <a:pos x="0" y="205"/>
                        </a:cxn>
                        <a:cxn ang="0">
                          <a:pos x="309" y="751"/>
                        </a:cxn>
                        <a:cxn ang="0">
                          <a:pos x="521" y="471"/>
                        </a:cxn>
                        <a:cxn ang="0">
                          <a:pos x="150" y="0"/>
                        </a:cxn>
                        <a:cxn ang="0">
                          <a:pos x="0" y="205"/>
                        </a:cxn>
                      </a:cxnLst>
                      <a:rect l="txL" t="txT" r="txR" b="txB"/>
                      <a:pathLst>
                        <a:path w="522" h="752">
                          <a:moveTo>
                            <a:pt x="0" y="205"/>
                          </a:moveTo>
                          <a:lnTo>
                            <a:pt x="309" y="751"/>
                          </a:lnTo>
                          <a:lnTo>
                            <a:pt x="521" y="471"/>
                          </a:lnTo>
                          <a:lnTo>
                            <a:pt x="150" y="0"/>
                          </a:lnTo>
                          <a:lnTo>
                            <a:pt x="0" y="20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87" name="Freeform 17"/>
                    <p:cNvSpPr/>
                    <p:nvPr/>
                  </p:nvSpPr>
                  <p:spPr>
                    <a:xfrm>
                      <a:off x="2558" y="2164"/>
                      <a:ext cx="1578" cy="204"/>
                    </a:xfrm>
                    <a:custGeom>
                      <a:gdLst>
                        <a:gd name="txL" fmla="*/ 0 w 1578"/>
                        <a:gd name="txT" fmla="*/ 0 h 204"/>
                        <a:gd name="txR" fmla="*/ 1578 w 1578"/>
                        <a:gd name="txB" fmla="*/ 204 h 204"/>
                      </a:gdLst>
                      <a:cxnLst>
                        <a:cxn ang="0">
                          <a:pos x="0" y="203"/>
                        </a:cxn>
                        <a:cxn ang="0">
                          <a:pos x="1427" y="203"/>
                        </a:cxn>
                        <a:cxn ang="0">
                          <a:pos x="1577" y="0"/>
                        </a:cxn>
                        <a:cxn ang="0">
                          <a:pos x="399" y="0"/>
                        </a:cxn>
                        <a:cxn ang="0">
                          <a:pos x="0" y="203"/>
                        </a:cxn>
                      </a:cxnLst>
                      <a:rect l="txL" t="txT" r="txR" b="txB"/>
                      <a:pathLst>
                        <a:path w="1578" h="204">
                          <a:moveTo>
                            <a:pt x="0" y="203"/>
                          </a:moveTo>
                          <a:lnTo>
                            <a:pt x="1427" y="203"/>
                          </a:lnTo>
                          <a:lnTo>
                            <a:pt x="1577" y="0"/>
                          </a:lnTo>
                          <a:lnTo>
                            <a:pt x="399" y="0"/>
                          </a:lnTo>
                          <a:lnTo>
                            <a:pt x="0" y="203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88" name="Freeform 18"/>
                    <p:cNvSpPr/>
                    <p:nvPr/>
                  </p:nvSpPr>
                  <p:spPr>
                    <a:xfrm>
                      <a:off x="2255" y="2367"/>
                      <a:ext cx="2040" cy="550"/>
                    </a:xfrm>
                    <a:custGeom>
                      <a:gdLst>
                        <a:gd name="txL" fmla="*/ 0 w 2040"/>
                        <a:gd name="txT" fmla="*/ 0 h 550"/>
                        <a:gd name="txR" fmla="*/ 2040 w 2040"/>
                        <a:gd name="txB" fmla="*/ 550 h 550"/>
                      </a:gdLst>
                      <a:cxnLst>
                        <a:cxn ang="0">
                          <a:pos x="0" y="549"/>
                        </a:cxn>
                        <a:cxn ang="0">
                          <a:pos x="2039" y="549"/>
                        </a:cxn>
                        <a:cxn ang="0">
                          <a:pos x="1730" y="0"/>
                        </a:cxn>
                        <a:cxn ang="0">
                          <a:pos x="303" y="0"/>
                        </a:cxn>
                        <a:cxn ang="0">
                          <a:pos x="0" y="549"/>
                        </a:cxn>
                      </a:cxnLst>
                      <a:rect l="txL" t="txT" r="txR" b="txB"/>
                      <a:pathLst>
                        <a:path w="2040" h="550">
                          <a:moveTo>
                            <a:pt x="0" y="549"/>
                          </a:moveTo>
                          <a:lnTo>
                            <a:pt x="2039" y="549"/>
                          </a:lnTo>
                          <a:lnTo>
                            <a:pt x="1730" y="0"/>
                          </a:lnTo>
                          <a:lnTo>
                            <a:pt x="303" y="0"/>
                          </a:lnTo>
                          <a:lnTo>
                            <a:pt x="0" y="549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85" name="WordArt 22"/>
                  <p:cNvSpPr>
                    <a:spLocks noTextEdit="1"/>
                  </p:cNvSpPr>
                  <p:nvPr/>
                </p:nvSpPr>
                <p:spPr>
                  <a:xfrm>
                    <a:off x="4812" y="1647"/>
                    <a:ext cx="1359" cy="447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90000"/>
                  </a:bodyPr>
                  <a:lstStyle/>
                  <a:p>
                    <a:pPr algn="l"/>
                    <a:r>
                      <a:rPr lang="zh-CN" altLang="en-US" sz="3465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卿大夫</a:t>
                    </a:r>
                    <a:endParaRPr lang="zh-CN" altLang="en-US" sz="3465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</p:grpSp>
          <p:grpSp>
            <p:nvGrpSpPr>
              <p:cNvPr id="35846" name="Group 34"/>
              <p:cNvGrpSpPr/>
              <p:nvPr/>
            </p:nvGrpSpPr>
            <p:grpSpPr>
              <a:xfrm>
                <a:off x="-419" y="1317"/>
                <a:ext cx="3254" cy="2250"/>
                <a:chOff x="605" y="761"/>
                <a:chExt cx="4648" cy="3213"/>
              </a:xfrm>
            </p:grpSpPr>
            <p:grpSp>
              <p:nvGrpSpPr>
                <p:cNvPr id="35850" name="Group 35"/>
                <p:cNvGrpSpPr/>
                <p:nvPr/>
              </p:nvGrpSpPr>
              <p:grpSpPr>
                <a:xfrm>
                  <a:off x="605" y="3016"/>
                  <a:ext cx="4648" cy="958"/>
                  <a:chOff x="605" y="3016"/>
                  <a:chExt cx="4648" cy="958"/>
                </a:xfrm>
              </p:grpSpPr>
              <p:grpSp>
                <p:nvGrpSpPr>
                  <p:cNvPr id="35874" name="Group 3"/>
                  <p:cNvGrpSpPr/>
                  <p:nvPr/>
                </p:nvGrpSpPr>
                <p:grpSpPr>
                  <a:xfrm>
                    <a:off x="1429" y="3016"/>
                    <a:ext cx="3824" cy="958"/>
                    <a:chOff x="1590" y="3244"/>
                    <a:chExt cx="3824" cy="958"/>
                  </a:xfrm>
                </p:grpSpPr>
                <p:sp>
                  <p:nvSpPr>
                    <p:cNvPr id="35876" name="Freeform 4"/>
                    <p:cNvSpPr/>
                    <p:nvPr/>
                  </p:nvSpPr>
                  <p:spPr>
                    <a:xfrm>
                      <a:off x="4739" y="3244"/>
                      <a:ext cx="675" cy="957"/>
                    </a:xfrm>
                    <a:custGeom>
                      <a:gdLst>
                        <a:gd name="txL" fmla="*/ 0 w 675"/>
                        <a:gd name="txT" fmla="*/ 0 h 957"/>
                        <a:gd name="txR" fmla="*/ 675 w 675"/>
                        <a:gd name="txB" fmla="*/ 957 h 957"/>
                      </a:gdLst>
                      <a:cxnLst>
                        <a:cxn ang="0">
                          <a:pos x="319" y="956"/>
                        </a:cxn>
                        <a:cxn ang="0">
                          <a:pos x="0" y="407"/>
                        </a:cxn>
                        <a:cxn ang="0">
                          <a:pos x="298" y="0"/>
                        </a:cxn>
                        <a:cxn ang="0">
                          <a:pos x="674" y="476"/>
                        </a:cxn>
                        <a:cxn ang="0">
                          <a:pos x="319" y="956"/>
                        </a:cxn>
                      </a:cxnLst>
                      <a:rect l="txL" t="txT" r="txR" b="txB"/>
                      <a:pathLst>
                        <a:path w="675" h="957">
                          <a:moveTo>
                            <a:pt x="319" y="956"/>
                          </a:moveTo>
                          <a:lnTo>
                            <a:pt x="0" y="407"/>
                          </a:lnTo>
                          <a:lnTo>
                            <a:pt x="298" y="0"/>
                          </a:lnTo>
                          <a:lnTo>
                            <a:pt x="674" y="476"/>
                          </a:lnTo>
                          <a:lnTo>
                            <a:pt x="319" y="956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77" name="Freeform 5"/>
                    <p:cNvSpPr/>
                    <p:nvPr/>
                  </p:nvSpPr>
                  <p:spPr>
                    <a:xfrm>
                      <a:off x="1896" y="3244"/>
                      <a:ext cx="3142" cy="410"/>
                    </a:xfrm>
                    <a:custGeom>
                      <a:gdLst>
                        <a:gd name="txL" fmla="*/ 0 w 3142"/>
                        <a:gd name="txT" fmla="*/ 0 h 410"/>
                        <a:gd name="txR" fmla="*/ 3142 w 3142"/>
                        <a:gd name="txB" fmla="*/ 410 h 410"/>
                      </a:gdLst>
                      <a:cxnLst>
                        <a:cxn ang="0">
                          <a:pos x="0" y="409"/>
                        </a:cxn>
                        <a:cxn ang="0">
                          <a:pos x="2843" y="409"/>
                        </a:cxn>
                        <a:cxn ang="0">
                          <a:pos x="3141" y="0"/>
                        </a:cxn>
                        <a:cxn ang="0">
                          <a:pos x="401" y="0"/>
                        </a:cxn>
                        <a:cxn ang="0">
                          <a:pos x="0" y="409"/>
                        </a:cxn>
                      </a:cxnLst>
                      <a:rect l="txL" t="txT" r="txR" b="txB"/>
                      <a:pathLst>
                        <a:path w="3142" h="410">
                          <a:moveTo>
                            <a:pt x="0" y="409"/>
                          </a:moveTo>
                          <a:lnTo>
                            <a:pt x="2843" y="409"/>
                          </a:lnTo>
                          <a:lnTo>
                            <a:pt x="3141" y="0"/>
                          </a:lnTo>
                          <a:lnTo>
                            <a:pt x="401" y="0"/>
                          </a:lnTo>
                          <a:lnTo>
                            <a:pt x="0" y="409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78" name="Freeform 6"/>
                    <p:cNvSpPr/>
                    <p:nvPr/>
                  </p:nvSpPr>
                  <p:spPr>
                    <a:xfrm>
                      <a:off x="1590" y="3651"/>
                      <a:ext cx="3470" cy="551"/>
                    </a:xfrm>
                    <a:custGeom>
                      <a:gdLst>
                        <a:gd name="txL" fmla="*/ 0 w 3470"/>
                        <a:gd name="txT" fmla="*/ 0 h 551"/>
                        <a:gd name="txR" fmla="*/ 3470 w 3470"/>
                        <a:gd name="txB" fmla="*/ 551 h 551"/>
                      </a:gdLst>
                      <a:cxnLst>
                        <a:cxn ang="0">
                          <a:pos x="305" y="0"/>
                        </a:cxn>
                        <a:cxn ang="0">
                          <a:pos x="3148" y="0"/>
                        </a:cxn>
                        <a:cxn ang="0">
                          <a:pos x="3469" y="550"/>
                        </a:cxn>
                        <a:cxn ang="0">
                          <a:pos x="0" y="550"/>
                        </a:cxn>
                        <a:cxn ang="0">
                          <a:pos x="305" y="0"/>
                        </a:cxn>
                      </a:cxnLst>
                      <a:rect l="txL" t="txT" r="txR" b="txB"/>
                      <a:pathLst>
                        <a:path w="3470" h="551">
                          <a:moveTo>
                            <a:pt x="305" y="0"/>
                          </a:moveTo>
                          <a:lnTo>
                            <a:pt x="3148" y="0"/>
                          </a:lnTo>
                          <a:lnTo>
                            <a:pt x="3469" y="550"/>
                          </a:lnTo>
                          <a:lnTo>
                            <a:pt x="0" y="550"/>
                          </a:lnTo>
                          <a:lnTo>
                            <a:pt x="305" y="0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75" name="WordArt 40"/>
                  <p:cNvSpPr>
                    <a:spLocks noTextEdit="1"/>
                  </p:cNvSpPr>
                  <p:nvPr/>
                </p:nvSpPr>
                <p:spPr>
                  <a:xfrm>
                    <a:off x="605" y="3577"/>
                    <a:ext cx="890" cy="396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50000"/>
                  </a:bodyPr>
                  <a:lstStyle/>
                  <a:p>
                    <a:pPr algn="l"/>
                    <a:r>
                      <a:rPr lang="zh-CN" altLang="en-US" sz="45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庶民</a:t>
                    </a:r>
                    <a:endParaRPr lang="zh-CN" altLang="en-US" sz="45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51" name="Group 41"/>
                <p:cNvGrpSpPr/>
                <p:nvPr/>
              </p:nvGrpSpPr>
              <p:grpSpPr>
                <a:xfrm>
                  <a:off x="959" y="2455"/>
                  <a:ext cx="3871" cy="866"/>
                  <a:chOff x="959" y="2455"/>
                  <a:chExt cx="3871" cy="866"/>
                </a:xfrm>
              </p:grpSpPr>
              <p:grpSp>
                <p:nvGrpSpPr>
                  <p:cNvPr id="35869" name="Group 9"/>
                  <p:cNvGrpSpPr/>
                  <p:nvPr/>
                </p:nvGrpSpPr>
                <p:grpSpPr>
                  <a:xfrm>
                    <a:off x="1797" y="2455"/>
                    <a:ext cx="3033" cy="866"/>
                    <a:chOff x="1904" y="2701"/>
                    <a:chExt cx="3033" cy="866"/>
                  </a:xfrm>
                </p:grpSpPr>
                <p:sp>
                  <p:nvSpPr>
                    <p:cNvPr id="35871" name="Freeform 10"/>
                    <p:cNvSpPr/>
                    <p:nvPr/>
                  </p:nvSpPr>
                  <p:spPr>
                    <a:xfrm>
                      <a:off x="4341" y="2701"/>
                      <a:ext cx="596" cy="866"/>
                    </a:xfrm>
                    <a:custGeom>
                      <a:gdLst>
                        <a:gd name="txL" fmla="*/ 0 w 596"/>
                        <a:gd name="txT" fmla="*/ 0 h 866"/>
                        <a:gd name="txR" fmla="*/ 596 w 596"/>
                        <a:gd name="txB" fmla="*/ 866 h 866"/>
                      </a:gdLst>
                      <a:cxnLst>
                        <a:cxn ang="0">
                          <a:pos x="303" y="865"/>
                        </a:cxn>
                        <a:cxn ang="0">
                          <a:pos x="0" y="303"/>
                        </a:cxn>
                        <a:cxn ang="0">
                          <a:pos x="222" y="0"/>
                        </a:cxn>
                        <a:cxn ang="0">
                          <a:pos x="595" y="477"/>
                        </a:cxn>
                        <a:cxn ang="0">
                          <a:pos x="303" y="865"/>
                        </a:cxn>
                      </a:cxnLst>
                      <a:rect l="txL" t="txT" r="txR" b="txB"/>
                      <a:pathLst>
                        <a:path w="596" h="865">
                          <a:moveTo>
                            <a:pt x="303" y="865"/>
                          </a:moveTo>
                          <a:lnTo>
                            <a:pt x="0" y="303"/>
                          </a:lnTo>
                          <a:lnTo>
                            <a:pt x="222" y="0"/>
                          </a:lnTo>
                          <a:lnTo>
                            <a:pt x="595" y="477"/>
                          </a:lnTo>
                          <a:lnTo>
                            <a:pt x="303" y="86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72" name="Freeform 11"/>
                    <p:cNvSpPr/>
                    <p:nvPr/>
                  </p:nvSpPr>
                  <p:spPr>
                    <a:xfrm>
                      <a:off x="2204" y="2701"/>
                      <a:ext cx="2361" cy="305"/>
                    </a:xfrm>
                    <a:custGeom>
                      <a:gdLst>
                        <a:gd name="txL" fmla="*/ 0 w 2361"/>
                        <a:gd name="txT" fmla="*/ 0 h 305"/>
                        <a:gd name="txR" fmla="*/ 2361 w 2361"/>
                        <a:gd name="txB" fmla="*/ 305 h 305"/>
                      </a:gdLst>
                      <a:cxnLst>
                        <a:cxn ang="0">
                          <a:pos x="0" y="304"/>
                        </a:cxn>
                        <a:cxn ang="0">
                          <a:pos x="2138" y="304"/>
                        </a:cxn>
                        <a:cxn ang="0">
                          <a:pos x="2360" y="0"/>
                        </a:cxn>
                        <a:cxn ang="0">
                          <a:pos x="422" y="1"/>
                        </a:cxn>
                        <a:cxn ang="0">
                          <a:pos x="0" y="304"/>
                        </a:cxn>
                      </a:cxnLst>
                      <a:rect l="txL" t="txT" r="txR" b="txB"/>
                      <a:pathLst>
                        <a:path w="2361" h="305">
                          <a:moveTo>
                            <a:pt x="0" y="304"/>
                          </a:moveTo>
                          <a:lnTo>
                            <a:pt x="2138" y="304"/>
                          </a:lnTo>
                          <a:lnTo>
                            <a:pt x="2360" y="0"/>
                          </a:lnTo>
                          <a:lnTo>
                            <a:pt x="422" y="1"/>
                          </a:lnTo>
                          <a:lnTo>
                            <a:pt x="0" y="304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73" name="Freeform 12"/>
                    <p:cNvSpPr/>
                    <p:nvPr/>
                  </p:nvSpPr>
                  <p:spPr>
                    <a:xfrm>
                      <a:off x="1904" y="3004"/>
                      <a:ext cx="2741" cy="563"/>
                    </a:xfrm>
                    <a:custGeom>
                      <a:gdLst>
                        <a:gd name="txL" fmla="*/ 0 w 2741"/>
                        <a:gd name="txT" fmla="*/ 0 h 563"/>
                        <a:gd name="txR" fmla="*/ 2741 w 2741"/>
                        <a:gd name="txB" fmla="*/ 563 h 563"/>
                      </a:gdLst>
                      <a:cxnLst>
                        <a:cxn ang="0">
                          <a:pos x="0" y="562"/>
                        </a:cxn>
                        <a:cxn ang="0">
                          <a:pos x="2740" y="562"/>
                        </a:cxn>
                        <a:cxn ang="0">
                          <a:pos x="2437" y="0"/>
                        </a:cxn>
                        <a:cxn ang="0">
                          <a:pos x="301" y="0"/>
                        </a:cxn>
                        <a:cxn ang="0">
                          <a:pos x="0" y="562"/>
                        </a:cxn>
                      </a:cxnLst>
                      <a:rect l="txL" t="txT" r="txR" b="txB"/>
                      <a:pathLst>
                        <a:path w="2741" h="563">
                          <a:moveTo>
                            <a:pt x="0" y="562"/>
                          </a:moveTo>
                          <a:lnTo>
                            <a:pt x="2740" y="562"/>
                          </a:lnTo>
                          <a:lnTo>
                            <a:pt x="2437" y="0"/>
                          </a:lnTo>
                          <a:lnTo>
                            <a:pt x="301" y="0"/>
                          </a:lnTo>
                          <a:lnTo>
                            <a:pt x="0" y="562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70" name="WordArt 46"/>
                  <p:cNvSpPr>
                    <a:spLocks noTextEdit="1"/>
                  </p:cNvSpPr>
                  <p:nvPr/>
                </p:nvSpPr>
                <p:spPr>
                  <a:xfrm>
                    <a:off x="959" y="2877"/>
                    <a:ext cx="716" cy="443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60000"/>
                  </a:bodyPr>
                  <a:lstStyle/>
                  <a:p>
                    <a:pPr algn="l"/>
                    <a:r>
                      <a:rPr lang="zh-CN" altLang="en-US" sz="45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士</a:t>
                    </a:r>
                    <a:endParaRPr lang="zh-CN" altLang="en-US" sz="45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52" name="Group 47"/>
                <p:cNvGrpSpPr/>
                <p:nvPr/>
              </p:nvGrpSpPr>
              <p:grpSpPr>
                <a:xfrm>
                  <a:off x="1675" y="761"/>
                  <a:ext cx="1926" cy="711"/>
                  <a:chOff x="1675" y="761"/>
                  <a:chExt cx="1926" cy="711"/>
                </a:xfrm>
              </p:grpSpPr>
              <p:sp>
                <p:nvSpPr>
                  <p:cNvPr id="35864" name="Freeform 23"/>
                  <p:cNvSpPr/>
                  <p:nvPr/>
                </p:nvSpPr>
                <p:spPr>
                  <a:xfrm>
                    <a:off x="2814" y="1372"/>
                    <a:ext cx="787" cy="100"/>
                  </a:xfrm>
                  <a:custGeom>
                    <a:gdLst>
                      <a:gd name="txL" fmla="*/ 0 w 787"/>
                      <a:gd name="txT" fmla="*/ 0 h 100"/>
                      <a:gd name="txR" fmla="*/ 787 w 787"/>
                      <a:gd name="txB" fmla="*/ 100 h 100"/>
                    </a:gdLst>
                    <a:cxnLst>
                      <a:cxn ang="0">
                        <a:pos x="0" y="99"/>
                      </a:cxn>
                      <a:cxn ang="0">
                        <a:pos x="708" y="99"/>
                      </a:cxn>
                      <a:cxn ang="0">
                        <a:pos x="786" y="0"/>
                      </a:cxn>
                      <a:cxn ang="0">
                        <a:pos x="244" y="0"/>
                      </a:cxn>
                      <a:cxn ang="0">
                        <a:pos x="0" y="99"/>
                      </a:cxn>
                    </a:cxnLst>
                    <a:rect l="txL" t="txT" r="txR" b="txB"/>
                    <a:pathLst>
                      <a:path w="787" h="100">
                        <a:moveTo>
                          <a:pt x="0" y="99"/>
                        </a:moveTo>
                        <a:lnTo>
                          <a:pt x="708" y="99"/>
                        </a:lnTo>
                        <a:lnTo>
                          <a:pt x="786" y="0"/>
                        </a:lnTo>
                        <a:lnTo>
                          <a:pt x="244" y="0"/>
                        </a:lnTo>
                        <a:lnTo>
                          <a:pt x="0" y="99"/>
                        </a:lnTo>
                      </a:path>
                    </a:pathLst>
                  </a:custGeom>
                  <a:ln>
                    <a:headEnd type="none" w="med" len="med"/>
                    <a:tailEnd type="none" w="med" len="med"/>
                  </a:ln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/>
                  <a:lstStyle/>
                  <a:p>
                    <a:endParaRPr lang="zh-CN" altLang="en-US" sz="2400">
                      <a:solidFill>
                        <a:schemeClr val="bg1"/>
                      </a:solidFill>
                    </a:endParaRPr>
                  </a:p>
                </p:txBody>
              </p:sp>
              <p:grpSp>
                <p:nvGrpSpPr>
                  <p:cNvPr id="35865" name="Group 28"/>
                  <p:cNvGrpSpPr/>
                  <p:nvPr/>
                </p:nvGrpSpPr>
                <p:grpSpPr>
                  <a:xfrm>
                    <a:off x="2873" y="865"/>
                    <a:ext cx="687" cy="556"/>
                    <a:chOff x="2965" y="1077"/>
                    <a:chExt cx="687" cy="556"/>
                  </a:xfrm>
                </p:grpSpPr>
                <p:sp>
                  <p:nvSpPr>
                    <p:cNvPr id="35867" name="Freeform 29"/>
                    <p:cNvSpPr/>
                    <p:nvPr/>
                  </p:nvSpPr>
                  <p:spPr>
                    <a:xfrm>
                      <a:off x="3272" y="1077"/>
                      <a:ext cx="380" cy="556"/>
                    </a:xfrm>
                    <a:custGeom>
                      <a:gdLst>
                        <a:gd name="txL" fmla="*/ 0 w 380"/>
                        <a:gd name="txT" fmla="*/ 0 h 556"/>
                        <a:gd name="txR" fmla="*/ 380 w 380"/>
                        <a:gd name="txB" fmla="*/ 556 h 556"/>
                      </a:gdLst>
                      <a:cxnLst>
                        <a:cxn ang="0">
                          <a:pos x="308" y="555"/>
                        </a:cxn>
                        <a:cxn ang="0">
                          <a:pos x="379" y="469"/>
                        </a:cxn>
                        <a:cxn ang="0">
                          <a:pos x="0" y="0"/>
                        </a:cxn>
                        <a:cxn ang="0">
                          <a:pos x="308" y="555"/>
                        </a:cxn>
                      </a:cxnLst>
                      <a:rect l="txL" t="txT" r="txR" b="txB"/>
                      <a:pathLst>
                        <a:path w="380" h="556">
                          <a:moveTo>
                            <a:pt x="308" y="555"/>
                          </a:moveTo>
                          <a:lnTo>
                            <a:pt x="379" y="469"/>
                          </a:lnTo>
                          <a:lnTo>
                            <a:pt x="0" y="0"/>
                          </a:lnTo>
                          <a:lnTo>
                            <a:pt x="308" y="55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68" name="Freeform 30"/>
                    <p:cNvSpPr/>
                    <p:nvPr/>
                  </p:nvSpPr>
                  <p:spPr>
                    <a:xfrm>
                      <a:off x="2965" y="1077"/>
                      <a:ext cx="616" cy="556"/>
                    </a:xfrm>
                    <a:custGeom>
                      <a:gdLst>
                        <a:gd name="txL" fmla="*/ 0 w 616"/>
                        <a:gd name="txT" fmla="*/ 0 h 556"/>
                        <a:gd name="txR" fmla="*/ 616 w 616"/>
                        <a:gd name="txB" fmla="*/ 556 h 556"/>
                      </a:gdLst>
                      <a:cxnLst>
                        <a:cxn ang="0">
                          <a:pos x="0" y="555"/>
                        </a:cxn>
                        <a:cxn ang="0">
                          <a:pos x="615" y="555"/>
                        </a:cxn>
                        <a:cxn ang="0">
                          <a:pos x="307" y="0"/>
                        </a:cxn>
                        <a:cxn ang="0">
                          <a:pos x="0" y="555"/>
                        </a:cxn>
                      </a:cxnLst>
                      <a:rect l="txL" t="txT" r="txR" b="txB"/>
                      <a:pathLst>
                        <a:path w="616" h="556">
                          <a:moveTo>
                            <a:pt x="0" y="555"/>
                          </a:moveTo>
                          <a:lnTo>
                            <a:pt x="615" y="555"/>
                          </a:lnTo>
                          <a:lnTo>
                            <a:pt x="307" y="0"/>
                          </a:lnTo>
                          <a:lnTo>
                            <a:pt x="0" y="55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66" name="WordArt 52"/>
                  <p:cNvSpPr>
                    <a:spLocks noTextEdit="1"/>
                  </p:cNvSpPr>
                  <p:nvPr/>
                </p:nvSpPr>
                <p:spPr>
                  <a:xfrm>
                    <a:off x="1675" y="761"/>
                    <a:ext cx="950" cy="582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/>
                  </a:bodyPr>
                  <a:lstStyle/>
                  <a:p>
                    <a:pPr algn="l"/>
                    <a:r>
                      <a:rPr lang="zh-CN" altLang="en-US" sz="29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天子</a:t>
                    </a:r>
                    <a:endParaRPr lang="zh-CN" altLang="en-US" sz="29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53" name="Group 53"/>
                <p:cNvGrpSpPr/>
                <p:nvPr/>
              </p:nvGrpSpPr>
              <p:grpSpPr>
                <a:xfrm>
                  <a:off x="959" y="1918"/>
                  <a:ext cx="3442" cy="762"/>
                  <a:chOff x="959" y="1918"/>
                  <a:chExt cx="3442" cy="762"/>
                </a:xfrm>
              </p:grpSpPr>
              <p:grpSp>
                <p:nvGrpSpPr>
                  <p:cNvPr id="35859" name="Group 15"/>
                  <p:cNvGrpSpPr/>
                  <p:nvPr/>
                </p:nvGrpSpPr>
                <p:grpSpPr>
                  <a:xfrm>
                    <a:off x="2148" y="1918"/>
                    <a:ext cx="2253" cy="753"/>
                    <a:chOff x="2255" y="2164"/>
                    <a:chExt cx="2253" cy="753"/>
                  </a:xfrm>
                </p:grpSpPr>
                <p:sp>
                  <p:nvSpPr>
                    <p:cNvPr id="35861" name="Freeform 16"/>
                    <p:cNvSpPr/>
                    <p:nvPr/>
                  </p:nvSpPr>
                  <p:spPr>
                    <a:xfrm>
                      <a:off x="3986" y="2164"/>
                      <a:ext cx="522" cy="752"/>
                    </a:xfrm>
                    <a:custGeom>
                      <a:gdLst>
                        <a:gd name="txL" fmla="*/ 0 w 522"/>
                        <a:gd name="txT" fmla="*/ 0 h 752"/>
                        <a:gd name="txR" fmla="*/ 522 w 522"/>
                        <a:gd name="txB" fmla="*/ 752 h 752"/>
                      </a:gdLst>
                      <a:cxnLst>
                        <a:cxn ang="0">
                          <a:pos x="0" y="205"/>
                        </a:cxn>
                        <a:cxn ang="0">
                          <a:pos x="309" y="751"/>
                        </a:cxn>
                        <a:cxn ang="0">
                          <a:pos x="521" y="471"/>
                        </a:cxn>
                        <a:cxn ang="0">
                          <a:pos x="150" y="0"/>
                        </a:cxn>
                        <a:cxn ang="0">
                          <a:pos x="0" y="205"/>
                        </a:cxn>
                      </a:cxnLst>
                      <a:rect l="txL" t="txT" r="txR" b="txB"/>
                      <a:pathLst>
                        <a:path w="522" h="752">
                          <a:moveTo>
                            <a:pt x="0" y="205"/>
                          </a:moveTo>
                          <a:lnTo>
                            <a:pt x="309" y="751"/>
                          </a:lnTo>
                          <a:lnTo>
                            <a:pt x="521" y="471"/>
                          </a:lnTo>
                          <a:lnTo>
                            <a:pt x="150" y="0"/>
                          </a:lnTo>
                          <a:lnTo>
                            <a:pt x="0" y="20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62" name="Freeform 17"/>
                    <p:cNvSpPr/>
                    <p:nvPr/>
                  </p:nvSpPr>
                  <p:spPr>
                    <a:xfrm>
                      <a:off x="2558" y="2164"/>
                      <a:ext cx="1578" cy="204"/>
                    </a:xfrm>
                    <a:custGeom>
                      <a:gdLst>
                        <a:gd name="txL" fmla="*/ 0 w 1578"/>
                        <a:gd name="txT" fmla="*/ 0 h 204"/>
                        <a:gd name="txR" fmla="*/ 1578 w 1578"/>
                        <a:gd name="txB" fmla="*/ 204 h 204"/>
                      </a:gdLst>
                      <a:cxnLst>
                        <a:cxn ang="0">
                          <a:pos x="0" y="203"/>
                        </a:cxn>
                        <a:cxn ang="0">
                          <a:pos x="1427" y="203"/>
                        </a:cxn>
                        <a:cxn ang="0">
                          <a:pos x="1577" y="0"/>
                        </a:cxn>
                        <a:cxn ang="0">
                          <a:pos x="399" y="0"/>
                        </a:cxn>
                        <a:cxn ang="0">
                          <a:pos x="0" y="203"/>
                        </a:cxn>
                      </a:cxnLst>
                      <a:rect l="txL" t="txT" r="txR" b="txB"/>
                      <a:pathLst>
                        <a:path w="1578" h="204">
                          <a:moveTo>
                            <a:pt x="0" y="203"/>
                          </a:moveTo>
                          <a:lnTo>
                            <a:pt x="1427" y="203"/>
                          </a:lnTo>
                          <a:lnTo>
                            <a:pt x="1577" y="0"/>
                          </a:lnTo>
                          <a:lnTo>
                            <a:pt x="399" y="0"/>
                          </a:lnTo>
                          <a:lnTo>
                            <a:pt x="0" y="203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63" name="Freeform 18"/>
                    <p:cNvSpPr/>
                    <p:nvPr/>
                  </p:nvSpPr>
                  <p:spPr>
                    <a:xfrm>
                      <a:off x="2255" y="2367"/>
                      <a:ext cx="2040" cy="550"/>
                    </a:xfrm>
                    <a:custGeom>
                      <a:gdLst>
                        <a:gd name="txL" fmla="*/ 0 w 2040"/>
                        <a:gd name="txT" fmla="*/ 0 h 550"/>
                        <a:gd name="txR" fmla="*/ 2040 w 2040"/>
                        <a:gd name="txB" fmla="*/ 550 h 550"/>
                      </a:gdLst>
                      <a:cxnLst>
                        <a:cxn ang="0">
                          <a:pos x="0" y="549"/>
                        </a:cxn>
                        <a:cxn ang="0">
                          <a:pos x="2039" y="549"/>
                        </a:cxn>
                        <a:cxn ang="0">
                          <a:pos x="1730" y="0"/>
                        </a:cxn>
                        <a:cxn ang="0">
                          <a:pos x="303" y="0"/>
                        </a:cxn>
                        <a:cxn ang="0">
                          <a:pos x="0" y="549"/>
                        </a:cxn>
                      </a:cxnLst>
                      <a:rect l="txL" t="txT" r="txR" b="txB"/>
                      <a:pathLst>
                        <a:path w="2040" h="550">
                          <a:moveTo>
                            <a:pt x="0" y="549"/>
                          </a:moveTo>
                          <a:lnTo>
                            <a:pt x="2039" y="549"/>
                          </a:lnTo>
                          <a:lnTo>
                            <a:pt x="1730" y="0"/>
                          </a:lnTo>
                          <a:lnTo>
                            <a:pt x="303" y="0"/>
                          </a:lnTo>
                          <a:lnTo>
                            <a:pt x="0" y="549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60" name="WordArt 58"/>
                  <p:cNvSpPr>
                    <a:spLocks noTextEdit="1"/>
                  </p:cNvSpPr>
                  <p:nvPr/>
                </p:nvSpPr>
                <p:spPr>
                  <a:xfrm>
                    <a:off x="959" y="2132"/>
                    <a:ext cx="1138" cy="548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/>
                  </a:bodyPr>
                  <a:lstStyle/>
                  <a:p>
                    <a:pPr algn="l"/>
                    <a:r>
                      <a:rPr lang="zh-CN" altLang="en-US" sz="3465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卿大夫</a:t>
                    </a:r>
                    <a:endParaRPr lang="zh-CN" altLang="en-US" sz="3465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  <p:grpSp>
              <p:nvGrpSpPr>
                <p:cNvPr id="35854" name="Group 59"/>
                <p:cNvGrpSpPr/>
                <p:nvPr/>
              </p:nvGrpSpPr>
              <p:grpSpPr>
                <a:xfrm>
                  <a:off x="1560" y="1374"/>
                  <a:ext cx="2413" cy="656"/>
                  <a:chOff x="1560" y="1374"/>
                  <a:chExt cx="2413" cy="656"/>
                </a:xfrm>
              </p:grpSpPr>
              <p:grpSp>
                <p:nvGrpSpPr>
                  <p:cNvPr id="35855" name="Group 60"/>
                  <p:cNvGrpSpPr/>
                  <p:nvPr/>
                </p:nvGrpSpPr>
                <p:grpSpPr>
                  <a:xfrm>
                    <a:off x="2503" y="1374"/>
                    <a:ext cx="1470" cy="656"/>
                    <a:chOff x="2721" y="1241"/>
                    <a:chExt cx="1470" cy="656"/>
                  </a:xfrm>
                </p:grpSpPr>
                <p:sp>
                  <p:nvSpPr>
                    <p:cNvPr id="35857" name="Freeform 22"/>
                    <p:cNvSpPr/>
                    <p:nvPr/>
                  </p:nvSpPr>
                  <p:spPr>
                    <a:xfrm>
                      <a:off x="3742" y="1241"/>
                      <a:ext cx="449" cy="656"/>
                    </a:xfrm>
                    <a:custGeom>
                      <a:gdLst>
                        <a:gd name="txL" fmla="*/ 0 w 449"/>
                        <a:gd name="txT" fmla="*/ 0 h 656"/>
                        <a:gd name="txR" fmla="*/ 449 w 449"/>
                        <a:gd name="txB" fmla="*/ 656 h 656"/>
                      </a:gdLst>
                      <a:cxnLst>
                        <a:cxn ang="0">
                          <a:pos x="306" y="655"/>
                        </a:cxn>
                        <a:cxn ang="0">
                          <a:pos x="448" y="468"/>
                        </a:cxn>
                        <a:cxn ang="0">
                          <a:pos x="77" y="0"/>
                        </a:cxn>
                        <a:cxn ang="0">
                          <a:pos x="0" y="99"/>
                        </a:cxn>
                        <a:cxn ang="0">
                          <a:pos x="306" y="655"/>
                        </a:cxn>
                      </a:cxnLst>
                      <a:rect l="txL" t="txT" r="txR" b="txB"/>
                      <a:pathLst>
                        <a:path w="449" h="656">
                          <a:moveTo>
                            <a:pt x="306" y="655"/>
                          </a:moveTo>
                          <a:lnTo>
                            <a:pt x="448" y="468"/>
                          </a:lnTo>
                          <a:lnTo>
                            <a:pt x="77" y="0"/>
                          </a:lnTo>
                          <a:lnTo>
                            <a:pt x="0" y="99"/>
                          </a:lnTo>
                          <a:lnTo>
                            <a:pt x="306" y="655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  <p:sp>
                  <p:nvSpPr>
                    <p:cNvPr id="35858" name="Freeform 24"/>
                    <p:cNvSpPr/>
                    <p:nvPr/>
                  </p:nvSpPr>
                  <p:spPr>
                    <a:xfrm>
                      <a:off x="2721" y="1338"/>
                      <a:ext cx="1328" cy="559"/>
                    </a:xfrm>
                    <a:custGeom>
                      <a:gdLst>
                        <a:gd name="txL" fmla="*/ 0 w 1328"/>
                        <a:gd name="txT" fmla="*/ 0 h 559"/>
                        <a:gd name="txR" fmla="*/ 1328 w 1328"/>
                        <a:gd name="txB" fmla="*/ 559 h 559"/>
                      </a:gdLst>
                      <a:cxnLst>
                        <a:cxn ang="0">
                          <a:pos x="0" y="558"/>
                        </a:cxn>
                        <a:cxn ang="0">
                          <a:pos x="1327" y="558"/>
                        </a:cxn>
                        <a:cxn ang="0">
                          <a:pos x="1019" y="0"/>
                        </a:cxn>
                        <a:cxn ang="0">
                          <a:pos x="309" y="0"/>
                        </a:cxn>
                        <a:cxn ang="0">
                          <a:pos x="0" y="558"/>
                        </a:cxn>
                      </a:cxnLst>
                      <a:rect l="txL" t="txT" r="txR" b="txB"/>
                      <a:pathLst>
                        <a:path w="1328" h="559">
                          <a:moveTo>
                            <a:pt x="0" y="558"/>
                          </a:moveTo>
                          <a:lnTo>
                            <a:pt x="1327" y="558"/>
                          </a:lnTo>
                          <a:lnTo>
                            <a:pt x="1019" y="0"/>
                          </a:lnTo>
                          <a:lnTo>
                            <a:pt x="309" y="0"/>
                          </a:lnTo>
                          <a:lnTo>
                            <a:pt x="0" y="558"/>
                          </a:lnTo>
                        </a:path>
                      </a:pathLst>
                    </a:custGeom>
                    <a:ln>
                      <a:headEnd type="none" w="med" len="med"/>
                      <a:tailEnd type="none" w="med" len="med"/>
                    </a:ln>
                  </p:spPr>
                  <p:style>
                    <a:lnRef idx="1">
                      <a:schemeClr val="dk1"/>
                    </a:lnRef>
                    <a:fillRef idx="2">
                      <a:schemeClr val="dk1"/>
                    </a:fillRef>
                    <a:effectRef idx="1">
                      <a:schemeClr val="dk1"/>
                    </a:effectRef>
                    <a:fontRef idx="minor">
                      <a:schemeClr val="dk1"/>
                    </a:fontRef>
                  </p:style>
                  <p:txBody>
                    <a:bodyPr/>
                    <a:lstStyle/>
                    <a:p>
                      <a:endParaRPr lang="zh-CN" altLang="en-US" sz="240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35856" name="WordArt 63"/>
                  <p:cNvSpPr>
                    <a:spLocks noTextEdit="1"/>
                  </p:cNvSpPr>
                  <p:nvPr/>
                </p:nvSpPr>
                <p:spPr>
                  <a:xfrm>
                    <a:off x="1560" y="1568"/>
                    <a:ext cx="944" cy="418"/>
                  </a:xfrm>
                  <a:prstGeom prst="rect">
                    <a:avLst/>
                  </a:prstGeom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wrap="none" fromWordArt="1">
                    <a:prstTxWarp prst="textPlain">
                      <a:avLst>
                        <a:gd name="adj" fmla="val 50000"/>
                      </a:avLst>
                    </a:prstTxWarp>
                    <a:normAutofit fontScale="60000"/>
                  </a:bodyPr>
                  <a:lstStyle/>
                  <a:p>
                    <a:pPr algn="l"/>
                    <a:r>
                      <a:rPr lang="zh-CN" altLang="en-US" sz="4530" b="1">
                        <a:ln w="9525" cap="flat" cmpd="sng">
                          <a:solidFill>
                            <a:srgbClr val="000000"/>
                          </a:solidFill>
                          <a:prstDash val="solid"/>
                          <a:headEnd type="none" w="med" len="med"/>
                          <a:tailEnd type="none" w="med" len="med"/>
                        </a:ln>
                        <a:solidFill>
                          <a:schemeClr val="bg1"/>
                        </a:solidFill>
                        <a:latin typeface="华文新魏"/>
                        <a:ea typeface="华文新魏"/>
                      </a:rPr>
                      <a:t>诸侯</a:t>
                    </a:r>
                    <a:endParaRPr lang="zh-CN" altLang="en-US" sz="4530" b="1">
                      <a:ln w="9525" cap="flat" cmpd="sng">
                        <a:solidFill>
                          <a:srgbClr val="00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华文新魏"/>
                      <a:ea typeface="华文新魏"/>
                    </a:endParaRPr>
                  </a:p>
                </p:txBody>
              </p:sp>
            </p:grpSp>
          </p:grpSp>
          <p:grpSp>
            <p:nvGrpSpPr>
              <p:cNvPr id="35847" name="Group 71"/>
              <p:cNvGrpSpPr/>
              <p:nvPr/>
            </p:nvGrpSpPr>
            <p:grpSpPr>
              <a:xfrm>
                <a:off x="-103" y="805"/>
                <a:ext cx="5797" cy="3283"/>
                <a:chOff x="-103" y="805"/>
                <a:chExt cx="5797" cy="3283"/>
              </a:xfrm>
            </p:grpSpPr>
            <p:sp>
              <p:nvSpPr>
                <p:cNvPr id="35848" name="WordArt 66"/>
                <p:cNvSpPr>
                  <a:spLocks noTextEdit="1"/>
                </p:cNvSpPr>
                <p:nvPr/>
              </p:nvSpPr>
              <p:spPr>
                <a:xfrm>
                  <a:off x="-103" y="805"/>
                  <a:ext cx="2465" cy="365"/>
                </a:xfrm>
                <a:prstGeom prst="rect">
                  <a:avLst/>
                </a:prstGeom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  <a:normAutofit fontScale="80000"/>
                </a:bodyPr>
                <a:lstStyle/>
                <a:p>
                  <a:pPr algn="l"/>
                  <a:r>
                    <a:rPr lang="zh-CN" altLang="en-US" sz="4530" b="1">
                      <a:ln w="9525" cap="flat" cmpd="sng">
                        <a:solidFill>
                          <a:srgbClr val="FF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黑体" panose="02010609060101010101" charset="-122"/>
                      <a:ea typeface="黑体" charset="-122"/>
                    </a:rPr>
                    <a:t>礼乐征伐自天子出</a:t>
                  </a:r>
                  <a:endParaRPr lang="zh-CN" altLang="en-US" sz="4530" b="1"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chemeClr val="bg1"/>
                    </a:solidFill>
                    <a:latin typeface="黑体" panose="02010609060101010101" charset="-122"/>
                    <a:ea typeface="黑体" charset="-122"/>
                  </a:endParaRPr>
                </a:p>
              </p:txBody>
            </p:sp>
            <p:sp>
              <p:nvSpPr>
                <p:cNvPr id="35849" name="WordArt 67"/>
                <p:cNvSpPr>
                  <a:spLocks noTextEdit="1"/>
                </p:cNvSpPr>
                <p:nvPr/>
              </p:nvSpPr>
              <p:spPr>
                <a:xfrm>
                  <a:off x="3190" y="3723"/>
                  <a:ext cx="2504" cy="365"/>
                </a:xfrm>
                <a:prstGeom prst="rect">
                  <a:avLst/>
                </a:prstGeom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wrap="none" fromWordArt="1">
                  <a:prstTxWarp prst="textPlain">
                    <a:avLst>
                      <a:gd name="adj" fmla="val 50000"/>
                    </a:avLst>
                  </a:prstTxWarp>
                  <a:normAutofit fontScale="80000"/>
                </a:bodyPr>
                <a:lstStyle/>
                <a:p>
                  <a:pPr algn="l"/>
                  <a:r>
                    <a:rPr lang="zh-CN" altLang="en-US" sz="4530" b="1">
                      <a:ln w="9525" cap="flat" cmpd="sng">
                        <a:solidFill>
                          <a:srgbClr val="FF0000"/>
                        </a:solidFill>
                        <a:prstDash val="solid"/>
                        <a:headEnd type="none" w="med" len="med"/>
                        <a:tailEnd type="none" w="med" len="med"/>
                      </a:ln>
                      <a:solidFill>
                        <a:schemeClr val="bg1"/>
                      </a:solidFill>
                      <a:latin typeface="黑体" panose="02010609060101010101" charset="-122"/>
                      <a:ea typeface="黑体" charset="-122"/>
                    </a:rPr>
                    <a:t>政令征伐自诸侯出</a:t>
                  </a:r>
                  <a:endParaRPr lang="zh-CN" altLang="en-US" sz="4530" b="1">
                    <a:ln w="9525" cap="flat" cmpd="sng">
                      <a:solidFill>
                        <a:srgbClr val="FF0000"/>
                      </a:solidFill>
                      <a:prstDash val="solid"/>
                      <a:headEnd type="none" w="med" len="med"/>
                      <a:tailEnd type="none" w="med" len="med"/>
                    </a:ln>
                    <a:solidFill>
                      <a:schemeClr val="bg1"/>
                    </a:solidFill>
                    <a:latin typeface="黑体" panose="02010609060101010101" charset="-122"/>
                    <a:ea typeface="黑体" charset="-122"/>
                  </a:endParaRPr>
                </a:p>
              </p:txBody>
            </p:sp>
          </p:grpSp>
        </p:grpSp>
        <p:sp>
          <p:nvSpPr>
            <p:cNvPr id="35844" name="AutoShape 65"/>
            <p:cNvSpPr/>
            <p:nvPr/>
          </p:nvSpPr>
          <p:spPr>
            <a:xfrm>
              <a:off x="2185" y="1933"/>
              <a:ext cx="1406" cy="454"/>
            </a:xfrm>
            <a:custGeom>
              <a:gdLst>
                <a:gd name="txL" fmla="*/ 0 w 21600"/>
                <a:gd name="txT" fmla="*/ 0 h 21600"/>
                <a:gd name="txR" fmla="*/ 21600 w 21600"/>
                <a:gd name="txB" fmla="*/ 21600 h 21600"/>
              </a:gdLst>
              <a:cxnLst>
                <a:cxn ang="0">
                  <a:pos x="16200" y="0"/>
                </a:cxn>
                <a:cxn ang="0">
                  <a:pos x="16200" y="5400"/>
                </a:cxn>
                <a:cxn ang="0">
                  <a:pos x="3375" y="5400"/>
                </a:cxn>
                <a:cxn ang="0">
                  <a:pos x="3375" y="16200"/>
                </a:cxn>
                <a:cxn ang="0">
                  <a:pos x="16200" y="16200"/>
                </a:cxn>
                <a:cxn ang="0">
                  <a:pos x="16200" y="21600"/>
                </a:cxn>
                <a:cxn ang="0">
                  <a:pos x="21600" y="10800"/>
                </a:cxn>
                <a:cxn ang="0">
                  <a:pos x="1350" y="5400"/>
                </a:cxn>
                <a:cxn ang="0">
                  <a:pos x="1350" y="16200"/>
                </a:cxn>
                <a:cxn ang="0">
                  <a:pos x="2700" y="16200"/>
                </a:cxn>
                <a:cxn ang="0">
                  <a:pos x="2700" y="5400"/>
                </a:cxn>
                <a:cxn ang="0">
                  <a:pos x="0" y="5400"/>
                </a:cxn>
                <a:cxn ang="0">
                  <a:pos x="0" y="16200"/>
                </a:cxn>
                <a:cxn ang="0">
                  <a:pos x="675" y="16200"/>
                </a:cxn>
                <a:cxn ang="0">
                  <a:pos x="675" y="5400"/>
                </a:cxn>
              </a:cxnLst>
              <a:rect l="txL" t="txT" r="txR" b="txB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ln>
              <a:headEnd type="none" w="med" len="med"/>
              <a:tailEnd type="none" w="med" len="med"/>
            </a:ln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/>
            <a:lstStyle/>
            <a:p>
              <a:endParaRPr lang="zh-CN" altLang="en-US" sz="240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TextBox 4"/>
          <p:cNvSpPr txBox="1"/>
          <p:nvPr/>
        </p:nvSpPr>
        <p:spPr>
          <a:xfrm>
            <a:off x="2676525" y="1330960"/>
            <a:ext cx="2674938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分封制逐步瓦解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86990" y="4839970"/>
            <a:ext cx="322897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Comic Sans MS" pitchFamily="66" charset="0"/>
                <a:ea typeface="宋体" pitchFamily="2" charset="-122"/>
              </a:rPr>
              <a:t>诸侯崛起，争霸。</a:t>
            </a:r>
          </a:p>
        </p:txBody>
      </p:sp>
      <p:pic>
        <p:nvPicPr>
          <p:cNvPr id="8201" name="Picture 9" descr="http://www.pep.com.cn/gzls/js/tbjx/kb/jxsj/bx1/201008/W0201008314832623950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57900" y="590550"/>
            <a:ext cx="5807710" cy="567626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8" name="TextBox 9"/>
          <p:cNvSpPr txBox="1"/>
          <p:nvPr/>
        </p:nvSpPr>
        <p:spPr>
          <a:xfrm>
            <a:off x="105410" y="1330960"/>
            <a:ext cx="2994660" cy="40309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3200">
                <a:solidFill>
                  <a:srgbClr val="000000"/>
                </a:solidFill>
                <a:latin typeface="Comic Sans MS" pitchFamily="66" charset="0"/>
                <a:ea typeface="宋体" pitchFamily="2" charset="-122"/>
              </a:rPr>
              <a:t>（一）原因：</a:t>
            </a:r>
            <a:endParaRPr lang="en-US" altLang="zh-CN" sz="3200">
              <a:solidFill>
                <a:srgbClr val="000000"/>
              </a:solidFill>
              <a:latin typeface="Comic Sans MS" pitchFamily="66" charset="0"/>
              <a:ea typeface="宋体" pitchFamily="2" charset="-122"/>
            </a:endParaRPr>
          </a:p>
          <a:p>
            <a:r>
              <a:rPr lang="zh-CN" altLang="en-US" sz="3200">
                <a:solidFill>
                  <a:srgbClr val="000000"/>
                </a:solidFill>
                <a:latin typeface="Comic Sans MS" pitchFamily="66" charset="0"/>
                <a:ea typeface="宋体" pitchFamily="2" charset="-122"/>
                <a:sym typeface="+mn-ea"/>
              </a:rPr>
              <a:t>（二）</a:t>
            </a:r>
            <a:r>
              <a:rPr lang="zh-CN" altLang="en-US" sz="3200">
                <a:solidFill>
                  <a:srgbClr val="000000"/>
                </a:solidFill>
                <a:latin typeface="Comic Sans MS" pitchFamily="66" charset="0"/>
                <a:ea typeface="宋体" pitchFamily="2" charset="-122"/>
              </a:rPr>
              <a:t>表现：</a:t>
            </a:r>
            <a:endParaRPr lang="en-US" altLang="zh-CN" sz="3200">
              <a:solidFill>
                <a:srgbClr val="000000"/>
              </a:solidFill>
              <a:latin typeface="Comic Sans MS" pitchFamily="66" charset="0"/>
              <a:ea typeface="宋体" pitchFamily="2" charset="-122"/>
            </a:endParaRPr>
          </a:p>
          <a:p>
            <a:endParaRPr lang="en-US" altLang="zh-CN" sz="3200">
              <a:solidFill>
                <a:srgbClr val="000000"/>
              </a:solidFill>
              <a:latin typeface="Comic Sans MS" pitchFamily="66" charset="0"/>
              <a:ea typeface="宋体" pitchFamily="2" charset="-122"/>
            </a:endParaRPr>
          </a:p>
          <a:p>
            <a:endParaRPr lang="en-US" altLang="zh-CN" sz="3200">
              <a:solidFill>
                <a:srgbClr val="000000"/>
              </a:solidFill>
              <a:latin typeface="Comic Sans MS" pitchFamily="66" charset="0"/>
              <a:ea typeface="宋体" pitchFamily="2" charset="-122"/>
            </a:endParaRPr>
          </a:p>
          <a:p>
            <a:endParaRPr lang="en-US" altLang="zh-CN" sz="3200">
              <a:solidFill>
                <a:srgbClr val="000000"/>
              </a:solidFill>
              <a:latin typeface="Comic Sans MS" pitchFamily="66" charset="0"/>
              <a:ea typeface="宋体" pitchFamily="2" charset="-122"/>
            </a:endParaRPr>
          </a:p>
          <a:p>
            <a:endParaRPr lang="en-US" altLang="zh-CN" sz="3200">
              <a:solidFill>
                <a:srgbClr val="000000"/>
              </a:solidFill>
              <a:latin typeface="Comic Sans MS" pitchFamily="66" charset="0"/>
              <a:ea typeface="宋体" pitchFamily="2" charset="-122"/>
            </a:endParaRPr>
          </a:p>
          <a:p>
            <a:endParaRPr lang="en-US" altLang="zh-CN" sz="3200">
              <a:solidFill>
                <a:srgbClr val="000000"/>
              </a:solidFill>
              <a:latin typeface="Comic Sans MS" pitchFamily="66" charset="0"/>
              <a:ea typeface="宋体" pitchFamily="2" charset="-122"/>
            </a:endParaRPr>
          </a:p>
          <a:p>
            <a:r>
              <a:rPr lang="zh-CN" altLang="en-US" sz="3200">
                <a:solidFill>
                  <a:srgbClr val="000000"/>
                </a:solidFill>
                <a:latin typeface="Comic Sans MS" pitchFamily="66" charset="0"/>
                <a:ea typeface="宋体" pitchFamily="2" charset="-122"/>
              </a:rPr>
              <a:t>（三）结果：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269240" y="229870"/>
            <a:ext cx="420370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charset="-122"/>
                <a:ea typeface="微软雅黑"/>
                <a:cs typeface="+mn-cs"/>
                <a:sym typeface="+mn-ea"/>
              </a:rPr>
              <a:t>王室衰微</a:t>
            </a:r>
            <a:endParaRPr lang="zh-CN" altLang="en-US" sz="3600" b="1" noProof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charset="-122"/>
              <a:ea typeface="微软雅黑"/>
              <a:sym typeface="+mn-ea"/>
            </a:endParaRPr>
          </a:p>
        </p:txBody>
      </p:sp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2345055" y="1852930"/>
            <a:ext cx="3712845" cy="3046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>
            <a:lvl1pPr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宋体" pitchFamily="2" charset="-122"/>
                <a:ea typeface="宋体" pitchFamily="2" charset="-122"/>
              </a:defRPr>
            </a:lvl9pPr>
          </a:lstStyle>
          <a:p>
            <a:pPr eaLnBrk="1" fontAlgn="base" hangingPunct="1"/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</a:rPr>
              <a:t>１</a:t>
            </a:r>
            <a:r>
              <a:rPr lang="zh-CN" altLang="en-US" sz="3200" b="1" strike="noStrike" noProof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</a:rPr>
              <a:t>、周王室的统治势力大减。</a:t>
            </a: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２、</a:t>
            </a:r>
            <a:r>
              <a:rPr lang="zh-CN" altLang="en-US" sz="3200" b="1" strike="noStrike" noProof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天子</a:t>
            </a: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无力</a:t>
            </a:r>
            <a:r>
              <a:rPr lang="zh-CN" altLang="en-US" sz="3200" b="1" strike="noStrike" noProof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控制诸侯，诸侯不再听从王命。</a:t>
            </a:r>
            <a:r>
              <a:rPr lang="zh-CN" altLang="en-US" sz="3200" b="1" strike="noStrike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３</a:t>
            </a:r>
            <a:r>
              <a:rPr lang="zh-CN" altLang="en-US" sz="3200" b="1" strike="noStrike" noProof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+mn-ea"/>
                <a:ea typeface="+mn-ea"/>
                <a:cs typeface="+mn-cs"/>
                <a:sym typeface="+mn-ea"/>
              </a:rPr>
              <a:t>、诸侯不再定期向天子纳贡。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20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4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1"/>
      <p:bldP spid="23557" grpId="2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/>
        </p:nvSpPr>
        <p:spPr>
          <a:xfrm>
            <a:off x="134620" y="167005"/>
            <a:ext cx="70929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>
                <a:latin typeface="黑体" panose="02010609060101010101" charset="-122"/>
                <a:ea typeface="黑体" charset="-122"/>
              </a:rPr>
              <a:t>三、诸侯争霸</a:t>
            </a:r>
          </a:p>
        </p:txBody>
      </p:sp>
      <p:pic>
        <p:nvPicPr>
          <p:cNvPr id="34820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1755" y="1094740"/>
            <a:ext cx="10022205" cy="53384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1091565" y="721360"/>
            <a:ext cx="10007600" cy="861484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 eaLnBrk="1" hangingPunct="1"/>
            <a:r>
              <a:rPr lang="zh-CN" altLang="en-US" sz="4000" b="1">
                <a:solidFill>
                  <a:srgbClr val="FF0066"/>
                </a:solidFill>
                <a:latin typeface="黑体" panose="02010609060101010101" charset="-122"/>
                <a:ea typeface="黑体" charset="-122"/>
              </a:rPr>
              <a:t>诸侯争霸</a:t>
            </a:r>
          </a:p>
        </p:txBody>
      </p:sp>
      <p:sp>
        <p:nvSpPr>
          <p:cNvPr id="3" name="Text Box 4"/>
          <p:cNvSpPr txBox="1"/>
          <p:nvPr/>
        </p:nvSpPr>
        <p:spPr>
          <a:xfrm>
            <a:off x="1164167" y="1803400"/>
            <a:ext cx="9863667" cy="186499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514350" indent="-514350" eaLnBrk="1" hangingPunct="1">
              <a:lnSpc>
                <a:spcPct val="135000"/>
              </a:lnSpc>
              <a:spcBef>
                <a:spcPct val="50000"/>
              </a:spcBef>
              <a:buFont typeface="Times New Roman" pitchFamily="18" charset="0"/>
              <a:buAutoNum type="arabicPeriod"/>
            </a:pPr>
            <a:r>
              <a:rPr lang="zh-CN" altLang="en-US" sz="4265" b="1">
                <a:solidFill>
                  <a:srgbClr val="0000FF"/>
                </a:solidFill>
                <a:latin typeface="黑体" panose="02010609060101010101" charset="-122"/>
                <a:ea typeface="黑体" charset="-122"/>
              </a:rPr>
              <a:t>诸侯不再听从天子的命令，天子反而依附于强大的诸侯。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1164167" y="3932767"/>
            <a:ext cx="9950451" cy="186499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514350" marR="0" indent="-514350" defTabSz="914400" eaLnBrk="1" hangingPunct="1">
              <a:lnSpc>
                <a:spcPct val="135000"/>
              </a:lnSpc>
              <a:spcBef>
                <a:spcPct val="50000"/>
              </a:spcBef>
              <a:buClrTx/>
              <a:buSzTx/>
              <a:buFont typeface="+mj-lt"/>
              <a:buAutoNum type="arabicPeriod" startAt="2"/>
              <a:defRPr/>
            </a:pPr>
            <a:r>
              <a:rPr kumimoji="1" lang="zh-CN" altLang="en-US" sz="4265" b="1" kern="1200" cap="none" spc="0" normalizeH="0" baseline="0" noProof="0">
                <a:solidFill>
                  <a:srgbClr val="0000FF"/>
                </a:solidFill>
                <a:latin typeface="+mj-ea"/>
                <a:ea typeface="+mj-ea"/>
                <a:cs typeface="+mn-cs"/>
              </a:rPr>
              <a:t>强大的诸侯通过争夺首领地位，成为</a:t>
            </a:r>
            <a:r>
              <a:rPr kumimoji="1" lang="zh-CN" altLang="en-US" sz="4265" b="1" kern="1200" cap="none" spc="0" normalizeH="0" baseline="0" noProof="0">
                <a:solidFill>
                  <a:srgbClr val="FF0000"/>
                </a:solidFill>
                <a:latin typeface="+mj-ea"/>
                <a:ea typeface="+mj-ea"/>
                <a:cs typeface="+mn-cs"/>
              </a:rPr>
              <a:t>“霸主”</a:t>
            </a:r>
            <a:r>
              <a:rPr kumimoji="1" lang="zh-CN" altLang="en-US" sz="4265" b="1" kern="1200" cap="none" spc="0" normalizeH="0" baseline="0" noProof="0">
                <a:solidFill>
                  <a:srgbClr val="0000FF"/>
                </a:solidFill>
                <a:latin typeface="+mj-ea"/>
                <a:ea typeface="+mj-ea"/>
                <a:cs typeface="+mn-cs"/>
              </a:rPr>
              <a:t>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4" grpId="2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3414" name="Rectangle 6"/>
          <p:cNvSpPr/>
          <p:nvPr/>
        </p:nvSpPr>
        <p:spPr>
          <a:xfrm>
            <a:off x="2984500" y="802217"/>
            <a:ext cx="6223000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春秋争霸的原因和实质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753658" y="1990937"/>
            <a:ext cx="10016067" cy="2407285"/>
          </a:xfrm>
          <a:prstGeom prst="rect">
            <a:avLst/>
          </a:prstGeom>
          <a:noFill/>
          <a:ln>
            <a:noFill/>
          </a:ln>
          <a:effectLst/>
        </p:spPr>
        <p:txBody>
          <a:bodyPr lIns="111742" tIns="55872" rIns="111742" bIns="55872">
            <a:spAutoFit/>
          </a:bodyPr>
          <a:lstStyle/>
          <a:p>
            <a:pPr indent="457200"/>
            <a:r>
              <a:rPr lang="en-US" altLang="zh-CN" sz="373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  <a:sym typeface="+mn-ea"/>
              </a:rPr>
              <a:t>1</a:t>
            </a:r>
            <a:r>
              <a:rPr lang="zh-CN" altLang="en-US" sz="373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  <a:sym typeface="+mn-ea"/>
              </a:rPr>
              <a:t>、王室衰微；</a:t>
            </a:r>
            <a:endParaRPr lang="en-US" altLang="zh-CN" sz="373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charset="-122"/>
              <a:ea typeface="宋体" pitchFamily="2" charset="-122"/>
            </a:endParaRPr>
          </a:p>
          <a:p>
            <a:pPr indent="457200"/>
            <a:r>
              <a:rPr lang="en-US" altLang="zh-CN" sz="373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  <a:sym typeface="+mn-ea"/>
              </a:rPr>
              <a:t>2</a:t>
            </a:r>
            <a:r>
              <a:rPr lang="zh-CN" altLang="en-US" sz="373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  <a:sym typeface="+mn-ea"/>
              </a:rPr>
              <a:t>、各诸侯国政治、经济发展不平衡；</a:t>
            </a:r>
            <a:endParaRPr lang="en-US" altLang="zh-CN" sz="373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charset="-122"/>
              <a:ea typeface="宋体" pitchFamily="2" charset="-122"/>
            </a:endParaRPr>
          </a:p>
          <a:p>
            <a:pPr indent="457200"/>
            <a:r>
              <a:rPr lang="en-US" altLang="zh-CN" sz="373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  <a:sym typeface="+mn-ea"/>
              </a:rPr>
              <a:t>3</a:t>
            </a:r>
            <a:r>
              <a:rPr lang="zh-CN" altLang="en-US" sz="373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  <a:sym typeface="+mn-ea"/>
              </a:rPr>
              <a:t>、为了自身利益，相互争斗</a:t>
            </a:r>
            <a:endParaRPr lang="zh-CN" altLang="zh-CN" sz="373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charset="-122"/>
              <a:ea typeface="宋体" pitchFamily="2" charset="-122"/>
            </a:endParaRPr>
          </a:p>
          <a:p>
            <a:pPr marL="0" marR="0" lvl="0" indent="0" algn="l" defTabSz="838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5" name="Rectangle 3"/>
          <p:cNvSpPr/>
          <p:nvPr/>
        </p:nvSpPr>
        <p:spPr>
          <a:xfrm>
            <a:off x="522817" y="2453217"/>
            <a:ext cx="723900" cy="1423670"/>
          </a:xfrm>
          <a:prstGeom prst="rect">
            <a:avLst/>
          </a:prstGeom>
          <a:noFill/>
          <a:ln w="9525">
            <a:noFill/>
          </a:ln>
        </p:spPr>
        <p:txBody>
          <a:bodyPr lIns="111742" tIns="55872" rIns="111742" bIns="55872">
            <a:spAutoFit/>
          </a:bodyPr>
          <a:lstStyle/>
          <a:p>
            <a:pPr defTabSz="838200" eaLnBrk="1" hangingPunct="1"/>
            <a:r>
              <a:rPr lang="zh-CN" altLang="en-US" sz="4265" b="1">
                <a:solidFill>
                  <a:srgbClr val="0000BC"/>
                </a:solidFill>
                <a:latin typeface="楷体" pitchFamily="49" charset="-122"/>
                <a:ea typeface="楷体" pitchFamily="49" charset="-122"/>
              </a:rPr>
              <a:t>原因</a:t>
            </a:r>
          </a:p>
        </p:txBody>
      </p:sp>
      <p:sp>
        <p:nvSpPr>
          <p:cNvPr id="6" name="AutoShape 5"/>
          <p:cNvSpPr/>
          <p:nvPr/>
        </p:nvSpPr>
        <p:spPr>
          <a:xfrm>
            <a:off x="1274233" y="2023533"/>
            <a:ext cx="306917" cy="2250017"/>
          </a:xfrm>
          <a:prstGeom prst="leftBrace">
            <a:avLst>
              <a:gd name="adj1" fmla="val 25454"/>
              <a:gd name="adj2" fmla="val 50000"/>
            </a:avLst>
          </a:prstGeom>
          <a:noFill/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1" hangingPunct="1"/>
            <a:endParaRPr lang="zh-CN" altLang="en-US" sz="2400">
              <a:latin typeface="楷体" pitchFamily="49" charset="-122"/>
            </a:endParaRPr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8111067" y="3941233"/>
            <a:ext cx="1401233" cy="880533"/>
          </a:xfrm>
          <a:prstGeom prst="ellipse">
            <a:avLst/>
          </a:prstGeom>
          <a:solidFill>
            <a:srgbClr val="CCECFF"/>
          </a:solidFill>
          <a:ln w="9525">
            <a:solidFill>
              <a:schemeClr val="tx1"/>
            </a:solidFill>
            <a:round/>
          </a:ln>
          <a:effectLst/>
        </p:spPr>
        <p:txBody>
          <a:bodyPr wrap="none" anchor="ctr"/>
          <a:lstStyle/>
          <a:p>
            <a:pPr marL="0" marR="0" lvl="0" indent="0" algn="ctr" defTabSz="838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实质</a:t>
            </a:r>
            <a:endParaRPr kumimoji="1" lang="zh-CN" altLang="en-US" sz="3735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8" name="Text Box 9"/>
          <p:cNvSpPr txBox="1"/>
          <p:nvPr/>
        </p:nvSpPr>
        <p:spPr>
          <a:xfrm>
            <a:off x="1900767" y="4993217"/>
            <a:ext cx="6720417" cy="748030"/>
          </a:xfrm>
          <a:prstGeom prst="rect">
            <a:avLst/>
          </a:prstGeom>
          <a:solidFill>
            <a:srgbClr val="CCECFF"/>
          </a:solidFill>
          <a:ln w="9525">
            <a:noFill/>
          </a:ln>
        </p:spPr>
        <p:txBody>
          <a:bodyPr>
            <a:spAutoFit/>
          </a:bodyPr>
          <a:lstStyle/>
          <a:p>
            <a:pPr defTabSz="838200" eaLnBrk="1" hangingPunct="1">
              <a:spcBef>
                <a:spcPct val="50000"/>
              </a:spcBef>
            </a:pPr>
            <a:r>
              <a:rPr lang="zh-CN" altLang="en-US" sz="4265" b="1">
                <a:latin typeface="楷体" pitchFamily="49" charset="-122"/>
                <a:ea typeface="楷体" pitchFamily="49" charset="-122"/>
              </a:rPr>
              <a:t>性质：奴隶主的掠夺战争。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  <p:bldP spid="6" grpId="2"/>
      <p:bldP spid="7" grpId="3"/>
      <p:bldP spid="8" grpId="4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4338" name="Picture 2" descr="86e76eb30013774a06088bc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8500" y="552451"/>
            <a:ext cx="8407400" cy="59309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339" name="Group 8"/>
          <p:cNvGrpSpPr/>
          <p:nvPr/>
        </p:nvGrpSpPr>
        <p:grpSpPr>
          <a:xfrm>
            <a:off x="5323417" y="2044700"/>
            <a:ext cx="1346200" cy="577851"/>
            <a:chExt cx="636" cy="273"/>
          </a:xfrm>
        </p:grpSpPr>
        <p:sp>
          <p:nvSpPr>
            <p:cNvPr id="14352" name="Rectangle 9"/>
            <p:cNvSpPr/>
            <p:nvPr/>
          </p:nvSpPr>
          <p:spPr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 eaLnBrk="1" hangingPunct="1"/>
              <a:endParaRPr lang="zh-CN" altLang="zh-CN" sz="3200" b="1">
                <a:latin typeface="楷体" pitchFamily="49" charset="-122"/>
                <a:ea typeface="黑体" charset="-122"/>
              </a:endParaRPr>
            </a:p>
          </p:txBody>
        </p:sp>
        <p:sp>
          <p:nvSpPr>
            <p:cNvPr id="14353" name="WordArt 10"/>
            <p:cNvSpPr/>
            <p:nvPr/>
          </p:nvSpPr>
          <p:spPr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40000"/>
            </a:bodyPr>
            <a:lstStyle/>
            <a:p>
              <a:pPr algn="ctr"/>
              <a:r>
                <a:rPr lang="zh-CN" altLang="en-US" sz="4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itchFamily="2" charset="-122"/>
                  <a:ea typeface="宋体" pitchFamily="2" charset="-122"/>
                </a:rPr>
                <a:t>晋文公</a:t>
              </a:r>
              <a:endParaRPr lang="zh-CN" altLang="en-US" sz="48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14340" name="Group 11"/>
          <p:cNvGrpSpPr/>
          <p:nvPr/>
        </p:nvGrpSpPr>
        <p:grpSpPr>
          <a:xfrm>
            <a:off x="8724900" y="4231217"/>
            <a:ext cx="1729317" cy="577849"/>
            <a:chExt cx="636" cy="273"/>
          </a:xfrm>
        </p:grpSpPr>
        <p:sp>
          <p:nvSpPr>
            <p:cNvPr id="14350" name="Rectangle 12"/>
            <p:cNvSpPr/>
            <p:nvPr/>
          </p:nvSpPr>
          <p:spPr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 eaLnBrk="1" hangingPunct="1"/>
              <a:endParaRPr lang="zh-CN" altLang="zh-CN" sz="3200" b="1">
                <a:latin typeface="楷体" pitchFamily="49" charset="-122"/>
                <a:ea typeface="黑体" charset="-122"/>
              </a:endParaRPr>
            </a:p>
          </p:txBody>
        </p:sp>
        <p:sp>
          <p:nvSpPr>
            <p:cNvPr id="14351" name="WordArt 13"/>
            <p:cNvSpPr/>
            <p:nvPr/>
          </p:nvSpPr>
          <p:spPr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40000"/>
            </a:bodyPr>
            <a:lstStyle/>
            <a:p>
              <a:pPr algn="ctr"/>
              <a:r>
                <a:rPr lang="zh-CN" altLang="en-US" sz="4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itchFamily="2" charset="-122"/>
                  <a:ea typeface="宋体" pitchFamily="2" charset="-122"/>
                </a:rPr>
                <a:t>吴王阖闾</a:t>
              </a:r>
              <a:endParaRPr lang="zh-CN" altLang="en-US" sz="48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14341" name="Group 14"/>
          <p:cNvGrpSpPr/>
          <p:nvPr/>
        </p:nvGrpSpPr>
        <p:grpSpPr>
          <a:xfrm>
            <a:off x="9933517" y="5770033"/>
            <a:ext cx="1731433" cy="577851"/>
            <a:chOff x="161" y="-489"/>
            <a:chExt cx="636" cy="273"/>
          </a:xfrm>
        </p:grpSpPr>
        <p:sp>
          <p:nvSpPr>
            <p:cNvPr id="14348" name="Rectangle 15"/>
            <p:cNvSpPr/>
            <p:nvPr/>
          </p:nvSpPr>
          <p:spPr>
            <a:xfrm>
              <a:off x="161" y="-489"/>
              <a:ext cx="636" cy="273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 eaLnBrk="1" hangingPunct="1"/>
              <a:endParaRPr lang="zh-CN" altLang="zh-CN" sz="3200" b="1">
                <a:latin typeface="楷体" pitchFamily="49" charset="-122"/>
                <a:ea typeface="黑体" charset="-122"/>
              </a:endParaRPr>
            </a:p>
          </p:txBody>
        </p:sp>
        <p:sp>
          <p:nvSpPr>
            <p:cNvPr id="14349" name="WordArt 16"/>
            <p:cNvSpPr/>
            <p:nvPr/>
          </p:nvSpPr>
          <p:spPr>
            <a:xfrm>
              <a:off x="208" y="-442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40000"/>
            </a:bodyPr>
            <a:lstStyle/>
            <a:p>
              <a:pPr algn="ctr"/>
              <a:r>
                <a:rPr lang="zh-CN" altLang="en-US" sz="4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itchFamily="2" charset="-122"/>
                  <a:ea typeface="宋体" pitchFamily="2" charset="-122"/>
                </a:rPr>
                <a:t>越王勾践</a:t>
              </a:r>
              <a:endParaRPr lang="zh-CN" altLang="en-US" sz="48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14342" name="Group 17"/>
          <p:cNvGrpSpPr/>
          <p:nvPr/>
        </p:nvGrpSpPr>
        <p:grpSpPr>
          <a:xfrm>
            <a:off x="4965700" y="4711700"/>
            <a:ext cx="1346200" cy="577851"/>
            <a:chExt cx="636" cy="273"/>
          </a:xfrm>
        </p:grpSpPr>
        <p:sp>
          <p:nvSpPr>
            <p:cNvPr id="14346" name="Rectangle 18"/>
            <p:cNvSpPr/>
            <p:nvPr/>
          </p:nvSpPr>
          <p:spPr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 eaLnBrk="1" hangingPunct="1"/>
              <a:endParaRPr lang="zh-CN" altLang="zh-CN" sz="3200" b="1">
                <a:latin typeface="楷体" pitchFamily="49" charset="-122"/>
                <a:ea typeface="黑体" charset="-122"/>
              </a:endParaRPr>
            </a:p>
          </p:txBody>
        </p:sp>
        <p:sp>
          <p:nvSpPr>
            <p:cNvPr id="14347" name="WordArt 19"/>
            <p:cNvSpPr/>
            <p:nvPr/>
          </p:nvSpPr>
          <p:spPr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40000"/>
            </a:bodyPr>
            <a:lstStyle/>
            <a:p>
              <a:pPr algn="ctr"/>
              <a:r>
                <a:rPr lang="zh-CN" altLang="en-US" sz="4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itchFamily="2" charset="-122"/>
                  <a:ea typeface="宋体" pitchFamily="2" charset="-122"/>
                </a:rPr>
                <a:t>楚庄王</a:t>
              </a:r>
              <a:endParaRPr lang="zh-CN" altLang="en-US" sz="48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  <p:grpSp>
        <p:nvGrpSpPr>
          <p:cNvPr id="14343" name="Group 20"/>
          <p:cNvGrpSpPr/>
          <p:nvPr/>
        </p:nvGrpSpPr>
        <p:grpSpPr>
          <a:xfrm>
            <a:off x="8341784" y="1947333"/>
            <a:ext cx="1346200" cy="577851"/>
            <a:chExt cx="636" cy="273"/>
          </a:xfrm>
        </p:grpSpPr>
        <p:sp>
          <p:nvSpPr>
            <p:cNvPr id="14344" name="Rectangle 21"/>
            <p:cNvSpPr/>
            <p:nvPr/>
          </p:nvSpPr>
          <p:spPr>
            <a:xfrm>
              <a:off x="0" y="0"/>
              <a:ext cx="636" cy="273"/>
            </a:xfrm>
            <a:prstGeom prst="rect">
              <a:avLst/>
            </a:prstGeom>
            <a:solidFill>
              <a:srgbClr val="CCFF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 anchorCtr="0"/>
            <a:lstStyle/>
            <a:p>
              <a:pPr algn="ctr" eaLnBrk="1" hangingPunct="1"/>
              <a:endParaRPr lang="zh-CN" altLang="zh-CN" sz="3200" b="1">
                <a:latin typeface="楷体" pitchFamily="49" charset="-122"/>
                <a:ea typeface="黑体" charset="-122"/>
              </a:endParaRPr>
            </a:p>
          </p:txBody>
        </p:sp>
        <p:sp>
          <p:nvSpPr>
            <p:cNvPr id="14345" name="WordArt 22"/>
            <p:cNvSpPr/>
            <p:nvPr/>
          </p:nvSpPr>
          <p:spPr>
            <a:xfrm>
              <a:off x="45" y="46"/>
              <a:ext cx="544" cy="181"/>
            </a:xfrm>
            <a:prstGeom prst="rect">
              <a:avLst/>
            </a:prstGeom>
          </p:spPr>
          <p:txBody>
            <a:bodyPr wrap="none" fromWordArt="1">
              <a:prstTxWarp prst="textSlantUp">
                <a:avLst>
                  <a:gd name="adj" fmla="val 0"/>
                </a:avLst>
              </a:prstTxWarp>
              <a:normAutofit fontScale="40000"/>
            </a:bodyPr>
            <a:lstStyle/>
            <a:p>
              <a:pPr algn="ctr"/>
              <a:r>
                <a:rPr lang="zh-CN" altLang="en-US" sz="4800">
                  <a:ln w="9525" cap="flat" cmpd="sng">
                    <a:solidFill>
                      <a:srgbClr val="000000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FFFF00"/>
                  </a:solidFill>
                  <a:latin typeface="宋体" pitchFamily="2" charset="-122"/>
                  <a:ea typeface="宋体" pitchFamily="2" charset="-122"/>
                </a:rPr>
                <a:t>齐桓公</a:t>
              </a:r>
              <a:endParaRPr lang="zh-CN" altLang="en-US" sz="48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itchFamily="2" charset="-122"/>
                <a:ea typeface="宋体" pitchFamily="2" charset="-122"/>
              </a:endParaRPr>
            </a:p>
          </p:txBody>
        </p:sp>
      </p:grp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1" name="矩形 10"/>
          <p:cNvSpPr/>
          <p:nvPr/>
        </p:nvSpPr>
        <p:spPr>
          <a:xfrm>
            <a:off x="4120765" y="5278630"/>
            <a:ext cx="1808480" cy="5835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</a:rPr>
              <a:t>越王</a:t>
            </a:r>
            <a:r>
              <a:rPr lang="zh-CN" altLang="zh-CN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</a:rPr>
              <a:t>勾践</a:t>
            </a:r>
            <a:endParaRPr lang="zh-CN" altLang="en-US" sz="320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黑体" panose="02010609060101010101" charset="-122"/>
              <a:ea typeface="宋体" pitchFamily="2" charset="-122"/>
            </a:endParaRPr>
          </a:p>
        </p:txBody>
      </p:sp>
      <p:sp>
        <p:nvSpPr>
          <p:cNvPr id="16" name="右箭头 15"/>
          <p:cNvSpPr/>
          <p:nvPr/>
        </p:nvSpPr>
        <p:spPr>
          <a:xfrm rot="10800000">
            <a:off x="6225540" y="5278755"/>
            <a:ext cx="855345" cy="446405"/>
          </a:xfrm>
          <a:prstGeom prst="rightArrow">
            <a:avLst/>
          </a:prstGeom>
          <a:solidFill>
            <a:schemeClr val="tx1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8445" y="1221740"/>
            <a:ext cx="3862070" cy="5835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春秋霸主</a:t>
            </a:r>
            <a:r>
              <a:rPr kumimoji="0" lang="zh-CN" altLang="en-US" sz="266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（时间先后）</a:t>
            </a:r>
            <a:endParaRPr kumimoji="0" lang="zh-CN" altLang="en-US" sz="266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7376584" y="5210488"/>
            <a:ext cx="4653280" cy="583565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</a:rPr>
              <a:t>吴王</a:t>
            </a:r>
            <a:r>
              <a:rPr lang="zh-CN" altLang="zh-CN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</a:rPr>
              <a:t>阖</a:t>
            </a:r>
            <a:r>
              <a:rPr lang="zh-CN" altLang="en-US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</a:rPr>
              <a:t> hé </a:t>
            </a:r>
            <a:r>
              <a:rPr lang="zh-CN" altLang="en-US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</a:rPr>
              <a:t>）</a:t>
            </a:r>
            <a:r>
              <a:rPr lang="zh-CN" altLang="zh-CN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  <a:ea typeface="宋体" pitchFamily="2" charset="-122"/>
              </a:rPr>
              <a:t>闾</a:t>
            </a:r>
            <a:r>
              <a:rPr lang="zh-CN" altLang="en-US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</a:rPr>
              <a:t>（</a:t>
            </a:r>
            <a:r>
              <a:rPr lang="en-US" altLang="zh-CN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</a:rPr>
              <a:t>l</a:t>
            </a:r>
            <a:r>
              <a:rPr lang="zh-CN" altLang="zh-CN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</a:rPr>
              <a:t>ǘ</a:t>
            </a:r>
            <a:r>
              <a:rPr lang="zh-CN" altLang="en-US" sz="320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黑体" panose="02010609060101010101" charset="-122"/>
              </a:rPr>
              <a:t>）</a:t>
            </a:r>
          </a:p>
        </p:txBody>
      </p:sp>
      <p:sp>
        <p:nvSpPr>
          <p:cNvPr id="19" name="右箭头 18"/>
          <p:cNvSpPr/>
          <p:nvPr/>
        </p:nvSpPr>
        <p:spPr>
          <a:xfrm rot="5400000">
            <a:off x="10598444" y="4640435"/>
            <a:ext cx="512044" cy="446452"/>
          </a:xfrm>
          <a:prstGeom prst="rightArrow">
            <a:avLst/>
          </a:prstGeom>
          <a:solidFill>
            <a:schemeClr val="tx1"/>
          </a:solidFill>
          <a:ln w="12700" cap="flat" cmpd="sng" algn="ctr">
            <a:solidFill>
              <a:srgbClr val="000000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984340" y="4012666"/>
            <a:ext cx="1534016" cy="5835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宋体" pitchFamily="2" charset="-122"/>
              </a:rPr>
              <a:t>晋文公</a:t>
            </a:r>
          </a:p>
        </p:txBody>
      </p:sp>
      <p:sp>
        <p:nvSpPr>
          <p:cNvPr id="28" name="矩形 27"/>
          <p:cNvSpPr/>
          <p:nvPr/>
        </p:nvSpPr>
        <p:spPr>
          <a:xfrm>
            <a:off x="10154382" y="3944086"/>
            <a:ext cx="1402080" cy="5835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宋体" pitchFamily="2" charset="-122"/>
              </a:rPr>
              <a:t>秦穆公</a:t>
            </a:r>
          </a:p>
        </p:txBody>
      </p:sp>
      <p:sp>
        <p:nvSpPr>
          <p:cNvPr id="29" name="矩形 28"/>
          <p:cNvSpPr/>
          <p:nvPr/>
        </p:nvSpPr>
        <p:spPr>
          <a:xfrm>
            <a:off x="7377591" y="4012666"/>
            <a:ext cx="1536131" cy="5835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宋体" pitchFamily="2" charset="-122"/>
              </a:rPr>
              <a:t>楚庄王</a:t>
            </a:r>
          </a:p>
        </p:txBody>
      </p:sp>
      <p:sp>
        <p:nvSpPr>
          <p:cNvPr id="30" name="右箭头 29"/>
          <p:cNvSpPr/>
          <p:nvPr/>
        </p:nvSpPr>
        <p:spPr>
          <a:xfrm>
            <a:off x="6679197" y="4081420"/>
            <a:ext cx="698241" cy="44645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1" name="右箭头 30"/>
          <p:cNvSpPr/>
          <p:nvPr/>
        </p:nvSpPr>
        <p:spPr>
          <a:xfrm>
            <a:off x="9143344" y="4012840"/>
            <a:ext cx="700358" cy="44645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-118110" y="4023995"/>
            <a:ext cx="4615180" cy="5835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宋体" pitchFamily="2" charset="-122"/>
              </a:rPr>
              <a:t>齐桓（</a:t>
            </a:r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宋体" pitchFamily="2" charset="-122"/>
              </a:rPr>
              <a:t>huán</a:t>
            </a:r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宋体" pitchFamily="2" charset="-122"/>
              </a:rPr>
              <a:t>）公（首霸）</a:t>
            </a:r>
            <a:endParaRPr lang="en-US" altLang="zh-CN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charset="-122"/>
              <a:ea typeface="宋体" pitchFamily="2" charset="-122"/>
            </a:endParaRPr>
          </a:p>
        </p:txBody>
      </p:sp>
      <p:sp>
        <p:nvSpPr>
          <p:cNvPr id="33" name="右箭头 32"/>
          <p:cNvSpPr/>
          <p:nvPr/>
        </p:nvSpPr>
        <p:spPr>
          <a:xfrm>
            <a:off x="4121882" y="4150635"/>
            <a:ext cx="700358" cy="446452"/>
          </a:xfrm>
          <a:prstGeom prst="rightArrow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  <p:cond evt="onBegin" delay="0">
                          <p:tn val="12"/>
                        </p:cond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14" presetClass="entr" presetSubtype="10" fill="hold" grpId="2" nodeType="afterEffect"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withGroup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4" presetClass="entr" presetSubtype="10" fill="hold" grpId="4" nodeType="afterEffect"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grpId="7" nodeType="afterEffect"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withGroup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4" presetClass="entr" presetSubtype="10" fill="hold" grpId="6" nodeType="afterEffect"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with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2" presetClass="entr" presetSubtype="8" fill="hold" grpId="8" nodeType="afterEffect"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withGroup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4" presetClass="entr" presetSubtype="10" fill="hold" grpId="5" nodeType="afterEffect"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grpId="10" nodeType="afterEffect"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1"/>
      <p:bldP spid="18" grpId="2"/>
      <p:bldP spid="19" grpId="3"/>
      <p:bldP spid="27" grpId="4"/>
      <p:bldP spid="28" grpId="5"/>
      <p:bldP spid="29" grpId="6"/>
      <p:bldP spid="30" grpId="7"/>
      <p:bldP spid="31" grpId="8"/>
      <p:bldP spid="32" grpId="9"/>
      <p:bldP spid="33" grpId="1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98762" y="1689100"/>
            <a:ext cx="757555" cy="4277784"/>
          </a:xfrm>
          <a:prstGeom prst="rect">
            <a:avLst/>
          </a:prstGeom>
          <a:noFill/>
          <a:ln>
            <a:noFill/>
          </a:ln>
        </p:spPr>
        <p:txBody>
          <a:bodyPr vert="eaVert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齐桓公争霸的条件</a:t>
            </a:r>
            <a:endParaRPr kumimoji="0" lang="zh-CN" altLang="en-US" sz="3735" b="1" i="0" u="none" strike="noStrike" kern="1200" cap="none" spc="0" normalizeH="0" baseline="0" noProof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8" name="Text Box 7"/>
          <p:cNvSpPr txBox="1"/>
          <p:nvPr/>
        </p:nvSpPr>
        <p:spPr>
          <a:xfrm>
            <a:off x="4648836" y="3364018"/>
            <a:ext cx="6815667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改革军制，组建强大的军队</a:t>
            </a:r>
          </a:p>
        </p:txBody>
      </p:sp>
      <p:sp>
        <p:nvSpPr>
          <p:cNvPr id="19" name="Text Box 8"/>
          <p:cNvSpPr txBox="1"/>
          <p:nvPr/>
        </p:nvSpPr>
        <p:spPr>
          <a:xfrm>
            <a:off x="4665769" y="4308052"/>
            <a:ext cx="3263900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735" b="1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“</a:t>
            </a:r>
            <a:r>
              <a:rPr lang="zh-CN" altLang="en-US" sz="3735" b="1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尊王攘夷”</a:t>
            </a:r>
            <a:endParaRPr lang="zh-CN" altLang="en-US" sz="3735" b="1">
              <a:solidFill>
                <a:srgbClr val="000066"/>
              </a:solidFill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0" name="Text Box 10"/>
          <p:cNvSpPr txBox="1"/>
          <p:nvPr/>
        </p:nvSpPr>
        <p:spPr>
          <a:xfrm>
            <a:off x="2221018" y="4305936"/>
            <a:ext cx="2719917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口    号</a:t>
            </a:r>
            <a:r>
              <a:rPr lang="zh-CN" altLang="en-US" sz="3735" b="1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：</a:t>
            </a:r>
          </a:p>
        </p:txBody>
      </p:sp>
      <p:sp>
        <p:nvSpPr>
          <p:cNvPr id="21" name="Text Box 12"/>
          <p:cNvSpPr txBox="1"/>
          <p:nvPr/>
        </p:nvSpPr>
        <p:spPr>
          <a:xfrm>
            <a:off x="2229485" y="5180118"/>
            <a:ext cx="2529417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称霸标志</a:t>
            </a:r>
            <a:r>
              <a:rPr lang="zh-CN" altLang="en-US" sz="3735" b="1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：</a:t>
            </a:r>
          </a:p>
        </p:txBody>
      </p:sp>
      <p:sp>
        <p:nvSpPr>
          <p:cNvPr id="22" name="Text Box 13"/>
          <p:cNvSpPr txBox="1"/>
          <p:nvPr/>
        </p:nvSpPr>
        <p:spPr>
          <a:xfrm>
            <a:off x="4593802" y="5180118"/>
            <a:ext cx="6633633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公元前</a:t>
            </a:r>
            <a:r>
              <a:rPr lang="en-US" altLang="zh-CN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7</a:t>
            </a:r>
            <a:r>
              <a:rPr lang="zh-CN" altLang="en-US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世纪，召集诸侯会盟</a:t>
            </a:r>
          </a:p>
        </p:txBody>
      </p:sp>
      <p:sp>
        <p:nvSpPr>
          <p:cNvPr id="23" name="Text Box 27"/>
          <p:cNvSpPr txBox="1">
            <a:spLocks noChangeArrowheads="1"/>
          </p:cNvSpPr>
          <p:nvPr/>
        </p:nvSpPr>
        <p:spPr bwMode="auto">
          <a:xfrm>
            <a:off x="1376045" y="5846445"/>
            <a:ext cx="10088245" cy="9220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5400" noProof="1">
                <a:solidFill>
                  <a:srgbClr val="C0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ahoma" pitchFamily="34" charset="0"/>
                <a:ea typeface="隶书" pitchFamily="49" charset="-122"/>
                <a:cs typeface="+mn-cs"/>
              </a:rPr>
              <a:t>       成为春秋时期第一个霸主</a:t>
            </a:r>
          </a:p>
        </p:txBody>
      </p:sp>
      <p:sp>
        <p:nvSpPr>
          <p:cNvPr id="24" name="Text Box 16"/>
          <p:cNvSpPr txBox="1"/>
          <p:nvPr/>
        </p:nvSpPr>
        <p:spPr>
          <a:xfrm>
            <a:off x="1136016" y="808567"/>
            <a:ext cx="6015567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4265" b="1">
                <a:latin typeface="楷体" pitchFamily="49" charset="-122"/>
                <a:ea typeface="黑体" charset="-122"/>
              </a:rPr>
              <a:t>春秋首霸之齐桓公</a:t>
            </a:r>
          </a:p>
        </p:txBody>
      </p:sp>
      <p:sp>
        <p:nvSpPr>
          <p:cNvPr id="25" name="Text Box 3"/>
          <p:cNvSpPr txBox="1"/>
          <p:nvPr/>
        </p:nvSpPr>
        <p:spPr>
          <a:xfrm>
            <a:off x="2221865" y="1644650"/>
            <a:ext cx="2495551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地理条件</a:t>
            </a:r>
            <a:r>
              <a:rPr lang="zh-CN" altLang="en-US" sz="3735" b="1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：</a:t>
            </a:r>
          </a:p>
        </p:txBody>
      </p:sp>
      <p:sp>
        <p:nvSpPr>
          <p:cNvPr id="26" name="Text Box 4"/>
          <p:cNvSpPr txBox="1"/>
          <p:nvPr/>
        </p:nvSpPr>
        <p:spPr>
          <a:xfrm>
            <a:off x="4622165" y="1644650"/>
            <a:ext cx="6335184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靠海，盛产鱼盐，经济富庶</a:t>
            </a:r>
          </a:p>
        </p:txBody>
      </p:sp>
      <p:sp>
        <p:nvSpPr>
          <p:cNvPr id="27" name="Text Box 5"/>
          <p:cNvSpPr txBox="1"/>
          <p:nvPr/>
        </p:nvSpPr>
        <p:spPr>
          <a:xfrm>
            <a:off x="2221865" y="2561167"/>
            <a:ext cx="2745317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  <a:ea typeface="楷体" pitchFamily="49" charset="-122"/>
              </a:rPr>
              <a:t>管仲改革</a:t>
            </a:r>
            <a:r>
              <a:rPr lang="zh-CN" altLang="en-US" sz="4265" b="1">
                <a:solidFill>
                  <a:srgbClr val="000066"/>
                </a:solidFill>
                <a:latin typeface="楷体" pitchFamily="49" charset="-122"/>
                <a:ea typeface="楷体" pitchFamily="49" charset="-122"/>
              </a:rPr>
              <a:t>：</a:t>
            </a:r>
          </a:p>
        </p:txBody>
      </p:sp>
      <p:sp>
        <p:nvSpPr>
          <p:cNvPr id="28" name="Text Box 6"/>
          <p:cNvSpPr txBox="1"/>
          <p:nvPr/>
        </p:nvSpPr>
        <p:spPr>
          <a:xfrm>
            <a:off x="4611582" y="2601383"/>
            <a:ext cx="6337300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3735" b="1">
                <a:solidFill>
                  <a:srgbClr val="0000FF"/>
                </a:solidFill>
                <a:latin typeface="楷体" pitchFamily="49" charset="-122"/>
                <a:ea typeface="楷体" pitchFamily="49" charset="-122"/>
              </a:rPr>
              <a:t>积极改革内政，发展生产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grpId="4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" presetClass="entr" presetSubtype="32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4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1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8" grpId="1"/>
      <p:bldP spid="19" grpId="2"/>
      <p:bldP spid="20" grpId="3"/>
      <p:bldP spid="21" grpId="4"/>
      <p:bldP spid="22" grpId="5"/>
      <p:bldP spid="23" grpId="6"/>
      <p:bldP spid="25" grpId="7"/>
      <p:bldP spid="26" grpId="8"/>
      <p:bldP spid="27" grpId="9"/>
      <p:bldP spid="28" grpId="1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4817" name="Picture 2" descr="齐桓公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775" y="1181100"/>
            <a:ext cx="5139690" cy="333883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8" name="Text Box 13"/>
          <p:cNvSpPr txBox="1"/>
          <p:nvPr/>
        </p:nvSpPr>
        <p:spPr>
          <a:xfrm>
            <a:off x="6354445" y="1167130"/>
            <a:ext cx="5314950" cy="4523105"/>
          </a:xfrm>
          <a:prstGeom prst="rect">
            <a:avLst/>
          </a:prstGeom>
          <a:noFill/>
          <a:ln w="9525">
            <a:solidFill>
              <a:schemeClr val="tx1"/>
            </a:solidFill>
          </a:ln>
          <a:effectLst>
            <a:prstShdw prst="shdw17" dist="17961" dir="2699999">
              <a:srgbClr val="997A5C"/>
            </a:prstShdw>
          </a:effectLst>
        </p:spPr>
        <p:txBody>
          <a:bodyPr wrap="square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“尊王”：</a:t>
            </a:r>
            <a:r>
              <a:rPr lang="zh-CN" altLang="en-US" sz="3200">
                <a:latin typeface="宋体" pitchFamily="2" charset="-122"/>
                <a:ea typeface="宋体" pitchFamily="2" charset="-122"/>
              </a:rPr>
              <a:t>就是拥护周王室；</a:t>
            </a:r>
          </a:p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“攘夷”：</a:t>
            </a:r>
            <a:r>
              <a:rPr lang="zh-CN" altLang="en-US" sz="3200">
                <a:latin typeface="宋体" pitchFamily="2" charset="-122"/>
                <a:ea typeface="宋体" pitchFamily="2" charset="-122"/>
              </a:rPr>
              <a:t>当时我国北方的狄人和戎人，借中原各国争战之机内侵，对各国造成严重威胁。领头</a:t>
            </a:r>
            <a:r>
              <a:rPr lang="zh-CN" altLang="en-US" sz="3200">
                <a:solidFill>
                  <a:srgbClr val="C00000"/>
                </a:solidFill>
                <a:latin typeface="宋体" pitchFamily="2" charset="-122"/>
                <a:ea typeface="宋体" pitchFamily="2" charset="-122"/>
              </a:rPr>
              <a:t>伐夷</a:t>
            </a:r>
            <a:r>
              <a:rPr lang="zh-CN" altLang="en-US" sz="3200">
                <a:latin typeface="宋体" pitchFamily="2" charset="-122"/>
                <a:ea typeface="宋体" pitchFamily="2" charset="-122"/>
              </a:rPr>
              <a:t>，就能得到各国的拥戴。</a:t>
            </a:r>
          </a:p>
        </p:txBody>
      </p:sp>
      <p:sp>
        <p:nvSpPr>
          <p:cNvPr id="34819" name="Rectangle 12"/>
          <p:cNvSpPr/>
          <p:nvPr/>
        </p:nvSpPr>
        <p:spPr>
          <a:xfrm>
            <a:off x="612775" y="4767580"/>
            <a:ext cx="5346700" cy="1568450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>
              <a:lnSpc>
                <a:spcPts val="3840"/>
              </a:lnSpc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charset="-122"/>
                <a:ea typeface="黑体" charset="-122"/>
                <a:sym typeface="宋体" pitchFamily="2" charset="-122"/>
              </a:rPr>
              <a:t>管仲</a:t>
            </a:r>
            <a:r>
              <a:rPr lang="zh-CN" altLang="en-US" sz="3200">
                <a:solidFill>
                  <a:srgbClr val="CC0000"/>
                </a:solidFill>
                <a:latin typeface="黑体" panose="02010609060101010101" charset="-122"/>
                <a:ea typeface="黑体" charset="-122"/>
                <a:sym typeface="宋体" pitchFamily="2" charset="-122"/>
              </a:rPr>
              <a:t>相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charset="-122"/>
                <a:ea typeface="黑体" charset="-122"/>
                <a:sym typeface="宋体" pitchFamily="2" charset="-122"/>
              </a:rPr>
              <a:t>（辅佐）桓公，霸诸侯，一匡天下。</a:t>
            </a:r>
            <a:endParaRPr lang="zh-CN" altLang="en-US" sz="3200">
              <a:solidFill>
                <a:srgbClr val="000000"/>
              </a:solidFill>
              <a:latin typeface="黑体" panose="02010609060101010101" charset="-122"/>
              <a:ea typeface="黑体" charset="-122"/>
            </a:endParaRPr>
          </a:p>
          <a:p>
            <a:pPr algn="r">
              <a:lnSpc>
                <a:spcPts val="3840"/>
              </a:lnSpc>
            </a:pPr>
            <a:r>
              <a:rPr lang="zh-CN" altLang="en-US" sz="3200">
                <a:solidFill>
                  <a:srgbClr val="000000"/>
                </a:solidFill>
                <a:latin typeface="黑体" panose="02010609060101010101" charset="-122"/>
                <a:ea typeface="黑体" charset="-122"/>
                <a:sym typeface="宋体" pitchFamily="2" charset="-122"/>
              </a:rPr>
              <a:t>      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charset="-122"/>
                <a:ea typeface="黑体" charset="-122"/>
                <a:sym typeface="宋体" pitchFamily="2" charset="-122"/>
              </a:rPr>
              <a:t>——《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charset="-122"/>
                <a:ea typeface="黑体" charset="-122"/>
                <a:sym typeface="宋体" pitchFamily="2" charset="-122"/>
              </a:rPr>
              <a:t>论语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charset="-122"/>
                <a:ea typeface="黑体" charset="-122"/>
                <a:sym typeface="宋体" pitchFamily="2" charset="-122"/>
              </a:rPr>
              <a:t>》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97205" y="126365"/>
            <a:ext cx="4568825" cy="1054735"/>
            <a:chOff x="5205650" y="2991693"/>
            <a:chExt cx="3049929" cy="749440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282799" y="2991693"/>
              <a:ext cx="2972780" cy="749440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5205650" y="3066848"/>
              <a:ext cx="2352924" cy="458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hangingPunct="0"/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charset="-122"/>
                  <a:ea typeface="黑体" charset="-122"/>
                  <a:sym typeface="+mn-ea"/>
                </a:rPr>
                <a:t>齐桓公称霸</a:t>
              </a:r>
            </a:p>
          </p:txBody>
        </p:sp>
      </p:grp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68230" y="-399298"/>
            <a:ext cx="2897406" cy="4169549"/>
          </a:xfrm>
          <a:prstGeom prst="rect">
            <a:avLst/>
          </a:prstGeom>
        </p:spPr>
      </p:pic>
      <p:pic>
        <p:nvPicPr>
          <p:cNvPr id="4098" name="Picture 4" descr="C:\Users\pc\Desktop\142253852413799485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425" y="428625"/>
            <a:ext cx="4410075" cy="5357813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" name="TextBox 8"/>
          <p:cNvSpPr txBox="1"/>
          <p:nvPr/>
        </p:nvSpPr>
        <p:spPr>
          <a:xfrm>
            <a:off x="1785938" y="5929313"/>
            <a:ext cx="1571625" cy="646112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6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/>
                <a:ea typeface="华文新魏"/>
              </a:rPr>
              <a:t>楚庄王</a:t>
            </a:r>
          </a:p>
        </p:txBody>
      </p:sp>
      <p:sp>
        <p:nvSpPr>
          <p:cNvPr id="4100" name="TextBox 2"/>
          <p:cNvSpPr txBox="1"/>
          <p:nvPr/>
        </p:nvSpPr>
        <p:spPr>
          <a:xfrm>
            <a:off x="5596255" y="658495"/>
            <a:ext cx="4591685" cy="1322070"/>
          </a:xfrm>
          <a:prstGeom prst="rect">
            <a:avLst/>
          </a:prstGeom>
          <a:ln>
            <a:noFill/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en-US" sz="4000">
                <a:latin typeface="华文新魏"/>
                <a:ea typeface="华文新魏"/>
              </a:rPr>
              <a:t>春秋时期“不服周”的典型人物？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596255" y="2391410"/>
            <a:ext cx="4914900" cy="353822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3200">
                <a:latin typeface="华文新魏"/>
                <a:ea typeface="华文新魏"/>
              </a:rPr>
              <a:t>姓名：熊旅</a:t>
            </a:r>
            <a:endParaRPr lang="en-US" altLang="zh-CN" sz="3200">
              <a:latin typeface="华文新魏"/>
              <a:ea typeface="华文新魏"/>
            </a:endParaRPr>
          </a:p>
          <a:p>
            <a:r>
              <a:rPr lang="zh-CN" altLang="en-US" sz="3200">
                <a:latin typeface="华文新魏"/>
                <a:ea typeface="华文新魏"/>
              </a:rPr>
              <a:t>身份：春秋时期楚国国君</a:t>
            </a:r>
            <a:endParaRPr lang="en-US" altLang="zh-CN" sz="3200">
              <a:latin typeface="华文新魏"/>
              <a:ea typeface="华文新魏"/>
            </a:endParaRPr>
          </a:p>
          <a:p>
            <a:r>
              <a:rPr lang="zh-CN" altLang="en-US" sz="3200">
                <a:latin typeface="华文新魏"/>
                <a:ea typeface="华文新魏"/>
              </a:rPr>
              <a:t>在位时间：公元前</a:t>
            </a:r>
            <a:r>
              <a:rPr lang="en-US" altLang="zh-CN" sz="3200">
                <a:latin typeface="华文新魏"/>
                <a:ea typeface="华文新魏"/>
              </a:rPr>
              <a:t>613</a:t>
            </a:r>
            <a:r>
              <a:rPr lang="zh-CN" altLang="en-US" sz="3200">
                <a:latin typeface="华文新魏"/>
                <a:ea typeface="华文新魏"/>
              </a:rPr>
              <a:t>年～公元前</a:t>
            </a:r>
            <a:r>
              <a:rPr lang="en-US" altLang="zh-CN" sz="3200">
                <a:latin typeface="华文新魏"/>
                <a:ea typeface="华文新魏"/>
              </a:rPr>
              <a:t>591</a:t>
            </a:r>
            <a:r>
              <a:rPr lang="zh-CN" altLang="en-US" sz="3200">
                <a:latin typeface="华文新魏"/>
                <a:ea typeface="华文新魏"/>
              </a:rPr>
              <a:t>年</a:t>
            </a:r>
            <a:endParaRPr lang="en-US" altLang="zh-CN" sz="3200">
              <a:latin typeface="华文新魏"/>
              <a:ea typeface="华文新魏"/>
            </a:endParaRPr>
          </a:p>
          <a:p>
            <a:r>
              <a:rPr lang="zh-CN" altLang="en-US" sz="3200">
                <a:latin typeface="华文新魏"/>
                <a:ea typeface="华文新魏"/>
              </a:rPr>
              <a:t>经典典故：</a:t>
            </a:r>
            <a:r>
              <a:rPr lang="zh-CN" altLang="en-US" sz="3200">
                <a:solidFill>
                  <a:srgbClr val="FF0000"/>
                </a:solidFill>
                <a:latin typeface="华文新魏"/>
                <a:ea typeface="华文新魏"/>
              </a:rPr>
              <a:t>问鼎中原 </a:t>
            </a:r>
          </a:p>
          <a:p>
            <a:r>
              <a:rPr lang="zh-CN" altLang="en-US" sz="3200">
                <a:solidFill>
                  <a:srgbClr val="FF0000"/>
                </a:solidFill>
                <a:latin typeface="华文新魏"/>
                <a:ea typeface="华文新魏"/>
              </a:rPr>
              <a:t>                     一鸣惊人</a:t>
            </a:r>
            <a:endParaRPr lang="en-US" altLang="zh-CN" sz="3200">
              <a:solidFill>
                <a:srgbClr val="FF0000"/>
              </a:solidFill>
              <a:latin typeface="华文新魏"/>
              <a:ea typeface="华文新魏"/>
            </a:endParaRPr>
          </a:p>
          <a:p>
            <a:r>
              <a:rPr lang="zh-CN" altLang="en-US" sz="3200">
                <a:latin typeface="华文新魏"/>
                <a:ea typeface="华文新魏"/>
              </a:rPr>
              <a:t>主要成就：春秋五霸之一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1986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7" y="1447264"/>
            <a:ext cx="12191718" cy="5410314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" name="矩形 9"/>
          <p:cNvSpPr/>
          <p:nvPr/>
        </p:nvSpPr>
        <p:spPr bwMode="auto">
          <a:xfrm flipV="1">
            <a:off x="987" y="6854881"/>
            <a:ext cx="12189603" cy="43540"/>
          </a:xfrm>
          <a:prstGeom prst="rect">
            <a:avLst/>
          </a:prstGeom>
          <a:solidFill>
            <a:srgbClr val="66003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3014" tIns="46508" rIns="93014" bIns="46508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4265" b="1" i="0" u="none" strike="noStrike" kern="1200" cap="none" spc="0" normalizeH="0" baseline="0" noProof="0">
              <a:ln>
                <a:solidFill>
                  <a:srgbClr val="660033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cxnSp>
        <p:nvCxnSpPr>
          <p:cNvPr id="22" name="直接连接符 21"/>
          <p:cNvCxnSpPr/>
          <p:nvPr/>
        </p:nvCxnSpPr>
        <p:spPr>
          <a:xfrm flipH="1">
            <a:off x="1010264" y="247559"/>
            <a:ext cx="0" cy="24967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991" name="Picture 7" descr="楚庄王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1963" y="839224"/>
            <a:ext cx="2321124" cy="267447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992" name="Picture 9" descr="地图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54903" y="667139"/>
            <a:ext cx="3228837" cy="27125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" name="Oval 10"/>
          <p:cNvSpPr>
            <a:spLocks noChangeArrowheads="1"/>
          </p:cNvSpPr>
          <p:nvPr/>
        </p:nvSpPr>
        <p:spPr bwMode="auto">
          <a:xfrm>
            <a:off x="10131835" y="1318196"/>
            <a:ext cx="416830" cy="327963"/>
          </a:xfrm>
          <a:prstGeom prst="ellipse">
            <a:avLst/>
          </a:prstGeom>
          <a:solidFill>
            <a:srgbClr val="0000FF"/>
          </a:solidFill>
          <a:ln w="19050">
            <a:solidFill>
              <a:srgbClr val="FF0000"/>
            </a:solidFill>
            <a:round/>
          </a:ln>
          <a:effectLst/>
        </p:spPr>
        <p:txBody>
          <a:bodyPr wrap="none" lIns="93014" tIns="46508" rIns="93014" bIns="4650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1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齐</a:t>
            </a: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20" name="Oval 11"/>
          <p:cNvSpPr>
            <a:spLocks noChangeArrowheads="1"/>
          </p:cNvSpPr>
          <p:nvPr/>
        </p:nvSpPr>
        <p:spPr bwMode="auto">
          <a:xfrm>
            <a:off x="9329916" y="1447030"/>
            <a:ext cx="380859" cy="34489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00FF"/>
            </a:solidFill>
            <a:round/>
          </a:ln>
          <a:effectLst/>
        </p:spPr>
        <p:txBody>
          <a:bodyPr wrap="none" lIns="93014" tIns="46508" rIns="93014" bIns="4650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1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晋</a:t>
            </a: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24" name="Oval 12"/>
          <p:cNvSpPr>
            <a:spLocks noChangeArrowheads="1"/>
          </p:cNvSpPr>
          <p:nvPr/>
        </p:nvSpPr>
        <p:spPr bwMode="auto">
          <a:xfrm>
            <a:off x="9329916" y="2399411"/>
            <a:ext cx="380859" cy="344890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00FF"/>
            </a:solidFill>
            <a:round/>
          </a:ln>
          <a:effectLst/>
        </p:spPr>
        <p:txBody>
          <a:bodyPr wrap="none" lIns="93014" tIns="46508" rIns="93014" bIns="4650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1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楚</a:t>
            </a: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41996" name="WordArt 13"/>
          <p:cNvSpPr>
            <a:spLocks noTextEdit="1"/>
          </p:cNvSpPr>
          <p:nvPr/>
        </p:nvSpPr>
        <p:spPr>
          <a:xfrm>
            <a:off x="5000907" y="95250"/>
            <a:ext cx="2189940" cy="57128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30000"/>
            <a:scene3d>
              <a:camera prst="orthographicFront"/>
              <a:lightRig rig="threePt" dir="t"/>
            </a:scene3d>
          </a:bodyPr>
          <a:lstStyle/>
          <a:p>
            <a:pPr algn="ctr" eaLnBrk="0" hangingPunct="0"/>
            <a:r>
              <a:rPr lang="zh-CN" altLang="en-US" sz="7995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</a:rPr>
              <a:t>一鸣惊人</a:t>
            </a:r>
          </a:p>
        </p:txBody>
      </p:sp>
      <p:sp>
        <p:nvSpPr>
          <p:cNvPr id="34" name="Rectangle 14"/>
          <p:cNvSpPr>
            <a:spLocks noChangeArrowheads="1"/>
          </p:cNvSpPr>
          <p:nvPr/>
        </p:nvSpPr>
        <p:spPr bwMode="auto">
          <a:xfrm>
            <a:off x="485775" y="4289743"/>
            <a:ext cx="11254740" cy="230822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lIns="93014" tIns="46508" rIns="93014" bIns="46508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    楚庄王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于公元前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614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年继位。登位三年，不发号令，终日郊游围猎，沉迷于酒色，并下命：“有敢谏者，死无赦！”大夫伍举冒死进谏，喝得正痛快的楚庄王很不高兴。伍举请他猜谜语“有一只鸟停在宫殿内，三年不飞不鸣，这是什么鸟啊？”庄王答：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“三年不飞，飞将冲天；三年不鸣，鸣将惊人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！” 于是，庄王罢淫乐，亲理朝政，并举伍举、苏从担任要职。稳定了政局，发展了生产，从而为楚国的争霸奠定了基础。 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pic>
        <p:nvPicPr>
          <p:cNvPr id="41998" name="Picture 15" descr="20090609212929_23289"/>
          <p:cNvPicPr>
            <a:picLocks noChangeAspect="1"/>
          </p:cNvPicPr>
          <p:nvPr/>
        </p:nvPicPr>
        <p:blipFill>
          <a:blip r:embed="rId6">
            <a:clrChange>
              <a:clrFrom>
                <a:srgbClr val="FBFAF8"/>
              </a:clrFrom>
              <a:clrTo>
                <a:srgbClr val="FBFAF8">
                  <a:alpha val="0"/>
                </a:srgbClr>
              </a:clrTo>
            </a:clrChange>
          </a:blip>
          <a:srcRect b="5849"/>
          <a:stretch>
            <a:fillRect/>
          </a:stretch>
        </p:blipFill>
        <p:spPr>
          <a:xfrm>
            <a:off x="4394835" y="990600"/>
            <a:ext cx="3435985" cy="25234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" name="Rectangle 19"/>
          <p:cNvSpPr>
            <a:spLocks noChangeArrowheads="1"/>
          </p:cNvSpPr>
          <p:nvPr/>
        </p:nvSpPr>
        <p:spPr bwMode="auto">
          <a:xfrm>
            <a:off x="1064119" y="3637548"/>
            <a:ext cx="3097530" cy="46164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 lIns="93014" tIns="46508" rIns="93014" bIns="46508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前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614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年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-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前</a:t>
            </a:r>
            <a:r>
              <a:rPr kumimoji="0" lang="en-US" altLang="zh-CN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591</a:t>
            </a:r>
            <a:r>
              <a:rPr kumimoji="0" lang="zh-C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年在位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817181" y="3575721"/>
            <a:ext cx="7141106" cy="584835"/>
          </a:xfrm>
          <a:prstGeom prst="rect">
            <a:avLst/>
          </a:prstGeom>
          <a:noFill/>
        </p:spPr>
        <p:txBody>
          <a:bodyPr wrap="square" lIns="93014" tIns="46508" rIns="93014" bIns="46508" rtlCol="0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晋楚</a:t>
            </a:r>
            <a:r>
              <a:rPr kumimoji="0" lang="zh-CN" altLang="en-US" sz="3200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泌</a:t>
            </a: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之战，</a:t>
            </a:r>
            <a:r>
              <a:rPr kumimoji="0" lang="zh-CN" altLang="en-US" sz="32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楚庄王</a:t>
            </a: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跃升为中原霸主。</a:t>
            </a:r>
            <a:endParaRPr kumimoji="0" lang="zh-CN" altLang="en-US" sz="3200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48285" y="20320"/>
            <a:ext cx="4568825" cy="1054735"/>
            <a:chOff x="5205650" y="2991693"/>
            <a:chExt cx="3049929" cy="749440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282799" y="2991693"/>
              <a:ext cx="2972780" cy="749440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5205650" y="3066848"/>
              <a:ext cx="2352924" cy="458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hangingPunct="0"/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charset="-122"/>
                  <a:ea typeface="黑体" charset="-122"/>
                  <a:sym typeface="+mn-ea"/>
                </a:rPr>
                <a:t>楚庄王称霸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1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Box 1"/>
          <p:cNvSpPr txBox="1"/>
          <p:nvPr/>
        </p:nvSpPr>
        <p:spPr>
          <a:xfrm>
            <a:off x="6376670" y="582930"/>
            <a:ext cx="5217160" cy="569277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华文新魏"/>
                <a:ea typeface="华文新魏"/>
              </a:rPr>
              <a:t>        </a:t>
            </a:r>
            <a:r>
              <a:rPr lang="zh-CN" altLang="en-US" sz="2800">
                <a:latin typeface="华文新魏"/>
                <a:ea typeface="华文新魏"/>
              </a:rPr>
              <a:t>典故出自</a:t>
            </a:r>
            <a:r>
              <a:rPr lang="en-US" altLang="zh-CN" sz="2800">
                <a:latin typeface="华文新魏"/>
                <a:ea typeface="华文新魏"/>
              </a:rPr>
              <a:t>《</a:t>
            </a:r>
            <a:r>
              <a:rPr lang="zh-CN" altLang="en-US" sz="2800">
                <a:latin typeface="华文新魏"/>
                <a:ea typeface="华文新魏"/>
              </a:rPr>
              <a:t>左传</a:t>
            </a:r>
            <a:r>
              <a:rPr lang="en-US" altLang="zh-CN" sz="2800">
                <a:latin typeface="华文新魏"/>
                <a:ea typeface="华文新魏"/>
              </a:rPr>
              <a:t>》</a:t>
            </a:r>
            <a:r>
              <a:rPr lang="zh-CN" altLang="en-US" sz="2800">
                <a:latin typeface="华文新魏"/>
                <a:ea typeface="华文新魏"/>
              </a:rPr>
              <a:t>，公元前</a:t>
            </a:r>
            <a:r>
              <a:rPr lang="en-US" altLang="zh-CN" sz="2800">
                <a:latin typeface="华文新魏"/>
                <a:ea typeface="华文新魏"/>
              </a:rPr>
              <a:t>606</a:t>
            </a:r>
            <a:r>
              <a:rPr lang="zh-CN" altLang="en-US" sz="2800">
                <a:latin typeface="华文新魏"/>
                <a:ea typeface="华文新魏"/>
              </a:rPr>
              <a:t>年，楚庄王熊旅借北伐之机，把楚国大军开至东周首都洛阳南郊，举行盛大的阅兵仪式。即位不久的周定王忐忑不安，派善于应对的王孙满去慰劳。庄王见了王孙满，劈头就问道：“周天子的鼎有多大？有多重？” 言外之意，要与周天子比权量力，其势咄咄逼人。周定王对他是非常不满，却又无可奈何。 “问鼎中原”这个典故，就是这样得来的，比喻企图夺取天下。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28675" y="4511675"/>
            <a:ext cx="4840605" cy="181483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>
                <a:solidFill>
                  <a:schemeClr val="tx1"/>
                </a:solidFill>
                <a:latin typeface="华文新魏"/>
                <a:ea typeface="华文新魏"/>
              </a:rPr>
              <a:t>西周时期，诸侯对周天子绝对服从，为什么春秋时期楚庄王可以对周天子如此无礼，周天子却无能为力呢？</a:t>
            </a:r>
          </a:p>
        </p:txBody>
      </p:sp>
      <p:sp>
        <p:nvSpPr>
          <p:cNvPr id="5124" name="TextBox 3"/>
          <p:cNvSpPr txBox="1"/>
          <p:nvPr/>
        </p:nvSpPr>
        <p:spPr>
          <a:xfrm>
            <a:off x="1438910" y="351790"/>
            <a:ext cx="2416175" cy="64516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altLang="en-US" sz="3600">
                <a:latin typeface="华文新魏"/>
                <a:ea typeface="华文新魏"/>
              </a:rPr>
              <a:t>问鼎中原</a:t>
            </a:r>
            <a:endParaRPr lang="zh-CN" altLang="en-US" sz="3600">
              <a:latin typeface="Arial" pitchFamily="34" charset="0"/>
            </a:endParaRPr>
          </a:p>
        </p:txBody>
      </p:sp>
      <p:pic>
        <p:nvPicPr>
          <p:cNvPr id="5125" name="Picture 1" descr="C:\Users\pc\Desktop\35528014795868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100" y="1346835"/>
            <a:ext cx="4840605" cy="3000375"/>
          </a:xfrm>
          <a:prstGeom prst="rect">
            <a:avLst/>
          </a:prstGeom>
          <a:noFill/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8194" name="TextBox 2"/>
          <p:cNvSpPr txBox="1"/>
          <p:nvPr/>
        </p:nvSpPr>
        <p:spPr>
          <a:xfrm>
            <a:off x="285750" y="198120"/>
            <a:ext cx="7246620" cy="706755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en-US" sz="4000">
                <a:solidFill>
                  <a:schemeClr val="bg1"/>
                </a:solidFill>
                <a:latin typeface="华文新魏"/>
                <a:ea typeface="华文新魏"/>
              </a:rPr>
              <a:t>为什么楚庄王敢“不服周” 呢？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4818380" y="1071880"/>
            <a:ext cx="6847840" cy="4399915"/>
          </a:xfrm>
          <a:prstGeom prst="rect">
            <a:avLst/>
          </a:prstGeom>
          <a:noFill/>
          <a:ln w="127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/>
                <a:ea typeface="华文新魏"/>
              </a:rPr>
              <a:t>        公元前</a:t>
            </a:r>
            <a:r>
              <a:rPr lang="en-US" altLang="zh-CN" sz="2800">
                <a:latin typeface="华文新魏"/>
                <a:ea typeface="华文新魏"/>
              </a:rPr>
              <a:t>614</a:t>
            </a:r>
            <a:r>
              <a:rPr lang="zh-CN" altLang="en-US" sz="2800">
                <a:latin typeface="华文新魏"/>
                <a:ea typeface="华文新魏"/>
              </a:rPr>
              <a:t>年，楚庄王继位，他是一位雄才大略的楚君。经过楚庄王对内政和兵政的改革，楚国的经济和军事力量有了很大发展，成为当时富强之国，遂问鼎中原，发动兼并战争，降服了陈、蔡、郑、宋、鲁等国，通过邲之战打败了称霸几十年的晋国，成为春秋时期继齐桓公、晋文公之后又一位著名的霸主。迅速扩张的结果，使楚国统治的疆域达到半个中国。</a:t>
            </a:r>
            <a:endParaRPr lang="en-US" altLang="zh-CN" sz="2800">
              <a:latin typeface="华文新魏"/>
              <a:ea typeface="华文新魏"/>
            </a:endParaRPr>
          </a:p>
          <a:p>
            <a:pPr algn="r"/>
            <a:r>
              <a:rPr lang="en-US" altLang="zh-CN" sz="2800">
                <a:latin typeface="华文新魏"/>
                <a:ea typeface="华文新魏"/>
              </a:rPr>
              <a:t>——《</a:t>
            </a:r>
            <a:r>
              <a:rPr lang="zh-CN" altLang="en-US" sz="2800">
                <a:latin typeface="华文新魏"/>
                <a:ea typeface="华文新魏"/>
              </a:rPr>
              <a:t>武汉通史</a:t>
            </a:r>
            <a:r>
              <a:rPr lang="en-US" altLang="zh-CN" sz="2800">
                <a:latin typeface="华文新魏"/>
                <a:ea typeface="华文新魏"/>
              </a:rPr>
              <a:t>》</a:t>
            </a:r>
            <a:endParaRPr lang="zh-CN" altLang="en-US" sz="2800">
              <a:latin typeface="华文新魏"/>
              <a:ea typeface="华文新魏"/>
            </a:endParaRPr>
          </a:p>
        </p:txBody>
      </p:sp>
      <p:sp>
        <p:nvSpPr>
          <p:cNvPr id="9" name="TextBox 7"/>
          <p:cNvSpPr txBox="1"/>
          <p:nvPr/>
        </p:nvSpPr>
        <p:spPr>
          <a:xfrm>
            <a:off x="4819015" y="1071245"/>
            <a:ext cx="6847205" cy="483108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800">
                <a:latin typeface="华文新魏"/>
                <a:ea typeface="华文新魏"/>
              </a:rPr>
              <a:t>        楚国在江汉地区势力扩大，当时“江汉之南”以及散居各地的百濮部落的大片土地，都为楚所有。邓、陨、绞、权、罗和卢戎等国，都被楚所并灭。楚国又以灭国为县，建立新的行政建置。据杨宽先生考查，先后设县</a:t>
            </a:r>
            <a:r>
              <a:rPr lang="en-US" altLang="zh-CN" sz="2800">
                <a:latin typeface="华文新魏"/>
                <a:ea typeface="华文新魏"/>
              </a:rPr>
              <a:t>17</a:t>
            </a:r>
            <a:r>
              <a:rPr lang="zh-CN" altLang="en-US" sz="2800">
                <a:latin typeface="华文新魏"/>
                <a:ea typeface="华文新魏"/>
              </a:rPr>
              <a:t>个。随着出土文物的增加，楚县设置已知者</a:t>
            </a:r>
            <a:r>
              <a:rPr lang="en-US" altLang="zh-CN" sz="2800">
                <a:latin typeface="华文新魏"/>
                <a:ea typeface="华文新魏"/>
              </a:rPr>
              <a:t>20</a:t>
            </a:r>
            <a:r>
              <a:rPr lang="zh-CN" altLang="en-US" sz="2800">
                <a:latin typeface="华文新魏"/>
                <a:ea typeface="华文新魏"/>
              </a:rPr>
              <a:t>多个。县的设置，标志着西周以来实行的分封制逐步瓦解，诸侯国加强了对地方的控制，其自身实力也在不断增强。</a:t>
            </a:r>
            <a:endParaRPr lang="en-US" altLang="zh-CN" sz="2800">
              <a:latin typeface="华文新魏"/>
              <a:ea typeface="华文新魏"/>
            </a:endParaRPr>
          </a:p>
          <a:p>
            <a:pPr algn="r"/>
            <a:r>
              <a:rPr lang="en-US" altLang="zh-CN" sz="2800">
                <a:latin typeface="华文新魏"/>
                <a:ea typeface="华文新魏"/>
              </a:rPr>
              <a:t>——《</a:t>
            </a:r>
            <a:r>
              <a:rPr lang="zh-CN" altLang="en-US" sz="2800">
                <a:latin typeface="华文新魏"/>
                <a:ea typeface="华文新魏"/>
              </a:rPr>
              <a:t>武汉史稿</a:t>
            </a:r>
            <a:r>
              <a:rPr lang="en-US" altLang="zh-CN" sz="2800">
                <a:latin typeface="华文新魏"/>
                <a:ea typeface="华文新魏"/>
              </a:rPr>
              <a:t>》</a:t>
            </a:r>
            <a:endParaRPr lang="zh-CN" altLang="en-US" sz="2800">
              <a:latin typeface="华文新魏"/>
              <a:ea typeface="华文新魏"/>
            </a:endParaRPr>
          </a:p>
        </p:txBody>
      </p:sp>
      <p:pic>
        <p:nvPicPr>
          <p:cNvPr id="10" name="Picture 4" descr="C:\Users\pc\Desktop\1210224axksk5ao444zo0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9260" y="1203960"/>
            <a:ext cx="4072255" cy="386397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1" name="TextBox 3"/>
          <p:cNvSpPr txBox="1"/>
          <p:nvPr/>
        </p:nvSpPr>
        <p:spPr>
          <a:xfrm>
            <a:off x="428943" y="5366703"/>
            <a:ext cx="4000500" cy="95313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sz="2800">
                <a:latin typeface="黑体" panose="02010609060101010101" charset="-122"/>
                <a:ea typeface="黑体" charset="-122"/>
              </a:rPr>
              <a:t>武汉东湖磨山风景区内的楚庄王出征雕像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11" grpId="1"/>
      <p:bldP spid="6" grpId="2"/>
      <p:bldP spid="6" grpId="3"/>
      <p:bldP spid="9" grpId="4"/>
      <p:bldP spid="9" grpId="5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TextBox 6"/>
          <p:cNvSpPr txBox="1"/>
          <p:nvPr/>
        </p:nvSpPr>
        <p:spPr>
          <a:xfrm>
            <a:off x="1275715" y="1666240"/>
            <a:ext cx="9640570" cy="2553335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/>
                <a:ea typeface="华文新魏"/>
              </a:rPr>
              <a:t>1</a:t>
            </a:r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/>
                <a:ea typeface="华文新魏"/>
              </a:rPr>
              <a:t>、各诸侯国通过内部改革和兼并战争，经济和军事实力大为提高，版图面积扩大。</a:t>
            </a:r>
            <a:endParaRPr lang="en-US" altLang="zh-CN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/>
              <a:ea typeface="华文新魏"/>
            </a:endParaRPr>
          </a:p>
          <a:p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/>
                <a:ea typeface="华文新魏"/>
              </a:rPr>
              <a:t>2</a:t>
            </a:r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/>
                <a:ea typeface="华文新魏"/>
              </a:rPr>
              <a:t>、西周的各种制度在春秋时期逐渐遭到破坏，尤其是分封制，到了春秋时期已逐步瓦解。</a:t>
            </a:r>
            <a:endParaRPr lang="en-US" altLang="zh-CN" sz="320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华文新魏"/>
              <a:ea typeface="华文新魏"/>
            </a:endParaRPr>
          </a:p>
          <a:p>
            <a:r>
              <a:rPr lang="en-US" altLang="zh-CN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/>
                <a:ea typeface="华文新魏"/>
              </a:rPr>
              <a:t>3</a:t>
            </a:r>
            <a:r>
              <a:rPr lang="zh-CN" altLang="en-US" sz="320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华文新魏"/>
                <a:ea typeface="华文新魏"/>
              </a:rPr>
              <a:t>、由于经济发展，春秋时期社会生产力进一步提高。</a:t>
            </a:r>
          </a:p>
        </p:txBody>
      </p:sp>
      <p:sp>
        <p:nvSpPr>
          <p:cNvPr id="8" name="TextBox 2"/>
          <p:cNvSpPr txBox="1"/>
          <p:nvPr/>
        </p:nvSpPr>
        <p:spPr>
          <a:xfrm>
            <a:off x="500380" y="494665"/>
            <a:ext cx="7345680" cy="645160"/>
          </a:xfrm>
          <a:prstGeom prst="rect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571500" indent="-571500">
              <a:buFont typeface="Wingdings" charset="2"/>
              <a:buChar char="Ø"/>
            </a:pPr>
            <a:r>
              <a:rPr lang="en-US" altLang="en-US" sz="3600">
                <a:solidFill>
                  <a:schemeClr val="bg1"/>
                </a:solidFill>
                <a:latin typeface="华文新魏"/>
                <a:ea typeface="华文新魏"/>
              </a:rPr>
              <a:t>为什么楚庄王敢“不服周” 呢？</a:t>
            </a:r>
          </a:p>
        </p:txBody>
      </p:sp>
      <p:sp>
        <p:nvSpPr>
          <p:cNvPr id="11" name="横卷形 10"/>
          <p:cNvSpPr/>
          <p:nvPr/>
        </p:nvSpPr>
        <p:spPr>
          <a:xfrm>
            <a:off x="900430" y="2089150"/>
            <a:ext cx="10184130" cy="2000250"/>
          </a:xfrm>
          <a:prstGeom prst="horizontalScroll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/>
                <a:ea typeface="华文新魏"/>
                <a:cs typeface="+mn-cs"/>
              </a:rPr>
              <a:t>各诸侯国的综合实力</a:t>
            </a:r>
            <a:r>
              <a:rPr kumimoji="0" lang="zh-CN" altLang="en-US" sz="4400" b="0" i="0" u="none" strike="noStrike" kern="1200" cap="none" spc="0" normalizeH="0" baseline="0" noProof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华文新魏"/>
                <a:ea typeface="华文新魏"/>
                <a:cs typeface="+mn-cs"/>
              </a:rPr>
              <a:t>显著增强</a:t>
            </a:r>
            <a:endParaRPr kumimoji="0" lang="zh-CN" altLang="en-US" sz="4400" b="0" i="0" u="none" strike="noStrike" kern="1200" cap="none" spc="0" normalizeH="0" baseline="0" noProof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华文新魏"/>
              <a:ea typeface="华文新魏"/>
              <a:cs typeface="+mn-cs"/>
            </a:endParaRPr>
          </a:p>
        </p:txBody>
      </p:sp>
      <p:sp>
        <p:nvSpPr>
          <p:cNvPr id="6" name="TextBox 2"/>
          <p:cNvSpPr txBox="1"/>
          <p:nvPr/>
        </p:nvSpPr>
        <p:spPr>
          <a:xfrm>
            <a:off x="1973580" y="4407535"/>
            <a:ext cx="7346950" cy="2096552"/>
          </a:xfrm>
          <a:prstGeom prst="cloud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en-US" sz="4000">
                <a:latin typeface="华文新魏"/>
                <a:ea typeface="华文新魏"/>
              </a:rPr>
              <a:t>春秋时期是否只有楚庄王“不服周”呢？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1"/>
      <p:bldP spid="11" grpId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0962" name="图片 30" descr="QQ截图20160801125847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128" y="1618651"/>
            <a:ext cx="12191718" cy="4872878"/>
          </a:xfrm>
          <a:prstGeom prst="rect">
            <a:avLst/>
          </a:prstGeom>
          <a:noFill/>
          <a:ln w="9525">
            <a:noFill/>
          </a:ln>
        </p:spPr>
      </p:pic>
      <p:cxnSp>
        <p:nvCxnSpPr>
          <p:cNvPr id="22" name="直接连接符 21"/>
          <p:cNvCxnSpPr/>
          <p:nvPr/>
        </p:nvCxnSpPr>
        <p:spPr>
          <a:xfrm flipH="1">
            <a:off x="1010264" y="247559"/>
            <a:ext cx="0" cy="249674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0965" name="Picture 2" descr="地图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14105" y="2047240"/>
            <a:ext cx="3228975" cy="40436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" name="Oval 4"/>
          <p:cNvSpPr>
            <a:spLocks noChangeArrowheads="1"/>
          </p:cNvSpPr>
          <p:nvPr/>
        </p:nvSpPr>
        <p:spPr bwMode="auto">
          <a:xfrm>
            <a:off x="10791991" y="2814124"/>
            <a:ext cx="416830" cy="327963"/>
          </a:xfrm>
          <a:prstGeom prst="ellipse">
            <a:avLst/>
          </a:prstGeom>
          <a:solidFill>
            <a:srgbClr val="0000FF"/>
          </a:solidFill>
          <a:ln w="19050">
            <a:solidFill>
              <a:srgbClr val="FF0000"/>
            </a:solidFill>
            <a:round/>
          </a:ln>
          <a:effectLst/>
        </p:spPr>
        <p:txBody>
          <a:bodyPr wrap="none" lIns="93014" tIns="46508" rIns="93014" bIns="4650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1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齐</a:t>
            </a: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19" name="Oval 5"/>
          <p:cNvSpPr>
            <a:spLocks noChangeArrowheads="1"/>
          </p:cNvSpPr>
          <p:nvPr/>
        </p:nvSpPr>
        <p:spPr bwMode="auto">
          <a:xfrm>
            <a:off x="9990072" y="3006670"/>
            <a:ext cx="380859" cy="342773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00FF"/>
            </a:solidFill>
            <a:round/>
          </a:ln>
          <a:effectLst/>
        </p:spPr>
        <p:txBody>
          <a:bodyPr wrap="none" lIns="93014" tIns="46508" rIns="93014" bIns="4650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1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晋</a:t>
            </a: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20" name="Oval 6"/>
          <p:cNvSpPr>
            <a:spLocks noChangeArrowheads="1"/>
          </p:cNvSpPr>
          <p:nvPr/>
        </p:nvSpPr>
        <p:spPr bwMode="auto">
          <a:xfrm>
            <a:off x="9990072" y="3897456"/>
            <a:ext cx="380859" cy="342773"/>
          </a:xfrm>
          <a:prstGeom prst="ellipse">
            <a:avLst/>
          </a:prstGeom>
          <a:solidFill>
            <a:srgbClr val="FF0000"/>
          </a:solidFill>
          <a:ln w="19050">
            <a:solidFill>
              <a:srgbClr val="0000FF"/>
            </a:solidFill>
            <a:round/>
          </a:ln>
          <a:effectLst/>
        </p:spPr>
        <p:txBody>
          <a:bodyPr wrap="none" lIns="93014" tIns="46508" rIns="93014" bIns="46508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1" lang="zh-CN" altLang="en-US" sz="1600" b="1" i="0" u="none" strike="noStrike" kern="1200" cap="none" spc="0" normalizeH="0" baseline="0" noProof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楚</a:t>
            </a:r>
            <a:endParaRPr kumimoji="1" lang="zh-CN" altLang="en-US" sz="16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pic>
        <p:nvPicPr>
          <p:cNvPr id="24" name="Picture 10" descr="晋文公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7235" y="2296795"/>
            <a:ext cx="3035935" cy="3435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" name="Picture 13" descr="城濮之战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2649" y="2164982"/>
            <a:ext cx="4265620" cy="356737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" name="Rectangle 26"/>
          <p:cNvSpPr>
            <a:spLocks noChangeArrowheads="1"/>
          </p:cNvSpPr>
          <p:nvPr/>
        </p:nvSpPr>
        <p:spPr bwMode="auto">
          <a:xfrm>
            <a:off x="635635" y="5835650"/>
            <a:ext cx="3249930" cy="46164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93014" tIns="46508" rIns="93014" bIns="46508" anchor="ctr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前</a:t>
            </a:r>
            <a:r>
              <a:rPr kumimoji="0" lang="en-US" altLang="zh-CN" sz="24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636</a:t>
            </a:r>
            <a:r>
              <a:rPr kumimoji="0" lang="zh-CN" altLang="en-US" sz="24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年至前</a:t>
            </a:r>
            <a:r>
              <a:rPr kumimoji="0" lang="en-US" altLang="zh-CN" sz="24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628</a:t>
            </a:r>
            <a:r>
              <a:rPr kumimoji="0" lang="zh-CN" altLang="en-US" sz="2400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黑体" charset="-122"/>
                <a:cs typeface="+mn-cs"/>
              </a:rPr>
              <a:t>年在位 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4142924" y="5906771"/>
            <a:ext cx="4249420" cy="584835"/>
          </a:xfrm>
          <a:prstGeom prst="rect">
            <a:avLst/>
          </a:prstGeom>
          <a:noFill/>
        </p:spPr>
        <p:txBody>
          <a:bodyPr wrap="none" lIns="93014" tIns="46508" rIns="93014" bIns="46508" rtlCol="0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城濮之战    退避三舍</a:t>
            </a:r>
            <a:endParaRPr kumimoji="0" lang="zh-CN" altLang="en-US" sz="3200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476770" y="913483"/>
            <a:ext cx="9066559" cy="1077595"/>
          </a:xfrm>
          <a:prstGeom prst="rect">
            <a:avLst/>
          </a:prstGeom>
          <a:noFill/>
        </p:spPr>
        <p:txBody>
          <a:bodyPr wrap="square" lIns="93014" tIns="46508" rIns="93014" bIns="46508" rtlCol="0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公元前</a:t>
            </a:r>
            <a:r>
              <a:rPr kumimoji="0" lang="en-US" altLang="zh-CN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632</a:t>
            </a: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年，</a:t>
            </a:r>
            <a:r>
              <a:rPr kumimoji="0" lang="zh-CN" altLang="en-US" sz="32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晋楚</a:t>
            </a: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双方在</a:t>
            </a:r>
            <a:r>
              <a:rPr kumimoji="0" lang="zh-CN" altLang="en-US" sz="3200" kern="1200" cap="none" spc="0" normalizeH="0" baseline="0" noProof="0" smtClean="0">
                <a:solidFill>
                  <a:srgbClr val="00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城濮</a:t>
            </a: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大战，晋军大败楚军，</a:t>
            </a:r>
            <a:r>
              <a:rPr kumimoji="0" lang="zh-CN" altLang="en-US" sz="32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晋文公</a:t>
            </a: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成为中原霸主。</a:t>
            </a:r>
            <a:endParaRPr kumimoji="0" lang="zh-CN" altLang="en-US" sz="3200" kern="1200" cap="none" spc="0" normalizeH="0" baseline="0" noProof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248285" y="-55880"/>
            <a:ext cx="4568825" cy="1054735"/>
            <a:chOff x="5205650" y="2991693"/>
            <a:chExt cx="3049929" cy="749440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282799" y="2991693"/>
              <a:ext cx="2972780" cy="749440"/>
            </a:xfrm>
            <a:prstGeom prst="rect">
              <a:avLst/>
            </a:prstGeom>
          </p:spPr>
        </p:pic>
        <p:sp>
          <p:nvSpPr>
            <p:cNvPr id="12" name="文本框 11"/>
            <p:cNvSpPr txBox="1"/>
            <p:nvPr/>
          </p:nvSpPr>
          <p:spPr>
            <a:xfrm>
              <a:off x="5205650" y="3066848"/>
              <a:ext cx="2352924" cy="4584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eaLnBrk="0" hangingPunct="0"/>
              <a:r>
                <a:rPr lang="zh-CN" altLang="en-US" sz="3600" b="1">
                  <a:solidFill>
                    <a:schemeClr val="bg1"/>
                  </a:solidFill>
                  <a:effectLst>
                    <a:outerShdw blurRad="38100" dist="19050" dir="2700000" algn="tl" rotWithShape="0">
                      <a:schemeClr val="dk1">
                        <a:alpha val="40000"/>
                      </a:schemeClr>
                    </a:outerShdw>
                  </a:effectLst>
                  <a:latin typeface="黑体" panose="02010609060101010101" charset="-122"/>
                  <a:ea typeface="黑体" charset="-122"/>
                  <a:sym typeface="+mn-ea"/>
                </a:rPr>
                <a:t>晋文公称霸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repeatCount="3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1"/>
      <p:bldP spid="41" grpId="2"/>
      <p:bldP spid="43" grpId="3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2" name="Group 18"/>
          <p:cNvGrpSpPr/>
          <p:nvPr/>
        </p:nvGrpSpPr>
        <p:grpSpPr>
          <a:xfrm>
            <a:off x="3746500" y="463551"/>
            <a:ext cx="4660900" cy="6038849"/>
            <a:chOff x="3" y="0"/>
            <a:chExt cx="1717" cy="2087"/>
          </a:xfrm>
        </p:grpSpPr>
        <p:pic>
          <p:nvPicPr>
            <p:cNvPr id="19459" name="Picture 19" descr="未标题-4"/>
            <p:cNvPicPr>
              <a:picLocks noChangeAspect="1"/>
            </p:cNvPicPr>
            <p:nvPr/>
          </p:nvPicPr>
          <p:blipFill>
            <a:blip r:embed="rId2"/>
            <a:srcRect t="1471" r="1324" b="1471"/>
            <a:stretch>
              <a:fillRect/>
            </a:stretch>
          </p:blipFill>
          <p:spPr>
            <a:xfrm>
              <a:off x="3" y="0"/>
              <a:ext cx="1717" cy="2087"/>
            </a:xfrm>
            <a:prstGeom prst="rect">
              <a:avLst/>
            </a:prstGeom>
            <a:noFill/>
            <a:ln w="38100" cap="flat" cmpd="sng">
              <a:solidFill>
                <a:srgbClr val="969696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19460" name="Rectangle 20"/>
            <p:cNvSpPr/>
            <p:nvPr/>
          </p:nvSpPr>
          <p:spPr>
            <a:xfrm>
              <a:off x="10" y="1"/>
              <a:ext cx="660" cy="179"/>
            </a:xfrm>
            <a:prstGeom prst="rect">
              <a:avLst/>
            </a:prstGeom>
            <a:solidFill>
              <a:srgbClr val="CCFFFF"/>
            </a:solidFill>
            <a:ln w="9525">
              <a:noFill/>
            </a:ln>
          </p:spPr>
          <p:txBody>
            <a:bodyPr wrap="none" anchor="ctr" anchorCtr="0"/>
            <a:lstStyle/>
            <a:p>
              <a:pPr algn="ctr" eaLnBrk="1" hangingPunct="1"/>
              <a:r>
                <a:rPr lang="zh-CN" altLang="en-US" sz="2665" b="1">
                  <a:solidFill>
                    <a:srgbClr val="996600"/>
                  </a:solidFill>
                  <a:latin typeface="楷体" pitchFamily="49" charset="-122"/>
                  <a:ea typeface="黑体" charset="-122"/>
                </a:rPr>
                <a:t>城濮之战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6386" name="Picture 1" descr="C:\Users\pc\Desktop\新建文件夹\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670" y="214630"/>
            <a:ext cx="4696460" cy="27857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7" name="Picture 2" descr="C:\Users\pc\Desktop\新建文件夹\0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7755" y="214630"/>
            <a:ext cx="5313045" cy="278574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8" name="Picture 3" descr="C:\Users\pc\Desktop\新建文件夹\0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2670" y="3500755"/>
            <a:ext cx="4696460" cy="2714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389" name="Picture 4" descr="C:\Users\pc\Desktop\新建文件夹\01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7755" y="3500755"/>
            <a:ext cx="5313045" cy="2714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Rectangle 22"/>
          <p:cNvSpPr/>
          <p:nvPr/>
        </p:nvSpPr>
        <p:spPr>
          <a:xfrm>
            <a:off x="6910070" y="3072130"/>
            <a:ext cx="3828415" cy="39878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sz="2000">
                <a:latin typeface="黑体" panose="02010609060101010101" charset="-122"/>
                <a:ea typeface="黑体" charset="-122"/>
              </a:rPr>
              <a:t>公元前</a:t>
            </a:r>
            <a:r>
              <a:rPr lang="en-US" altLang="zh-CN" sz="2000">
                <a:latin typeface="黑体" panose="02010609060101010101" charset="-122"/>
                <a:ea typeface="黑体" charset="-122"/>
              </a:rPr>
              <a:t>701</a:t>
            </a:r>
            <a:r>
              <a:rPr lang="zh-CN" altLang="en-US" sz="2000">
                <a:latin typeface="黑体" panose="02010609060101010101" charset="-122"/>
                <a:ea typeface="黑体" charset="-122"/>
              </a:rPr>
              <a:t>年，春秋初期形势图</a:t>
            </a:r>
          </a:p>
        </p:txBody>
      </p:sp>
      <p:sp>
        <p:nvSpPr>
          <p:cNvPr id="16391" name="Rectangle 22"/>
          <p:cNvSpPr/>
          <p:nvPr/>
        </p:nvSpPr>
        <p:spPr>
          <a:xfrm>
            <a:off x="1985963" y="3071813"/>
            <a:ext cx="3286125" cy="3683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>
                <a:latin typeface="黑体" panose="02010609060101010101" charset="-122"/>
                <a:ea typeface="黑体" charset="-122"/>
              </a:rPr>
              <a:t>公元前</a:t>
            </a:r>
            <a:r>
              <a:rPr lang="en-US" altLang="zh-CN">
                <a:latin typeface="黑体" panose="02010609060101010101" charset="-122"/>
                <a:ea typeface="黑体" charset="-122"/>
              </a:rPr>
              <a:t>782</a:t>
            </a:r>
            <a:r>
              <a:rPr lang="zh-CN" altLang="en-US">
                <a:latin typeface="黑体" panose="02010609060101010101" charset="-122"/>
                <a:ea typeface="黑体" charset="-122"/>
              </a:rPr>
              <a:t>年，西周末期形势图</a:t>
            </a:r>
          </a:p>
        </p:txBody>
      </p:sp>
      <p:sp>
        <p:nvSpPr>
          <p:cNvPr id="16392" name="Rectangle 22"/>
          <p:cNvSpPr/>
          <p:nvPr/>
        </p:nvSpPr>
        <p:spPr>
          <a:xfrm>
            <a:off x="1308100" y="6317615"/>
            <a:ext cx="4642485" cy="3683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>
                <a:latin typeface="黑体" panose="02010609060101010101" charset="-122"/>
                <a:ea typeface="黑体" charset="-122"/>
              </a:rPr>
              <a:t>公元前</a:t>
            </a:r>
            <a:r>
              <a:rPr lang="en-US" altLang="zh-CN">
                <a:latin typeface="黑体" panose="02010609060101010101" charset="-122"/>
                <a:ea typeface="黑体" charset="-122"/>
              </a:rPr>
              <a:t>591</a:t>
            </a:r>
            <a:r>
              <a:rPr lang="zh-CN" altLang="en-US">
                <a:latin typeface="黑体" panose="02010609060101010101" charset="-122"/>
                <a:ea typeface="黑体" charset="-122"/>
              </a:rPr>
              <a:t>年，楚庄王时期，春秋中期形势图</a:t>
            </a:r>
          </a:p>
        </p:txBody>
      </p:sp>
      <p:sp>
        <p:nvSpPr>
          <p:cNvPr id="16393" name="Rectangle 22"/>
          <p:cNvSpPr/>
          <p:nvPr/>
        </p:nvSpPr>
        <p:spPr>
          <a:xfrm>
            <a:off x="7145655" y="6317615"/>
            <a:ext cx="3357563" cy="368300"/>
          </a:xfrm>
          <a:prstGeom prst="rect">
            <a:avLst/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>
                <a:latin typeface="黑体" panose="02010609060101010101" charset="-122"/>
                <a:ea typeface="黑体" charset="-122"/>
              </a:rPr>
              <a:t>公元前</a:t>
            </a:r>
            <a:r>
              <a:rPr lang="en-US" altLang="zh-CN">
                <a:latin typeface="黑体" panose="02010609060101010101" charset="-122"/>
                <a:ea typeface="黑体" charset="-122"/>
              </a:rPr>
              <a:t>476</a:t>
            </a:r>
            <a:r>
              <a:rPr lang="zh-CN" altLang="en-US">
                <a:latin typeface="黑体" panose="02010609060101010101" charset="-122"/>
                <a:ea typeface="黑体" charset="-122"/>
              </a:rPr>
              <a:t>年，春秋末期形势图</a:t>
            </a:r>
          </a:p>
        </p:txBody>
      </p: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2"/>
          <p:cNvSpPr txBox="1"/>
          <p:nvPr/>
        </p:nvSpPr>
        <p:spPr>
          <a:xfrm>
            <a:off x="1312333" y="2302933"/>
            <a:ext cx="2400300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838200" eaLnBrk="1" hangingPunct="1"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</a:rPr>
              <a:t>战争频繁</a:t>
            </a:r>
          </a:p>
        </p:txBody>
      </p:sp>
      <p:sp>
        <p:nvSpPr>
          <p:cNvPr id="3" name="Text Box 3"/>
          <p:cNvSpPr txBox="1"/>
          <p:nvPr/>
        </p:nvSpPr>
        <p:spPr>
          <a:xfrm>
            <a:off x="1312333" y="3647017"/>
            <a:ext cx="2305051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defTabSz="838200" eaLnBrk="1" hangingPunct="1"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</a:rPr>
              <a:t>争霸战争</a:t>
            </a:r>
          </a:p>
        </p:txBody>
      </p:sp>
      <p:sp>
        <p:nvSpPr>
          <p:cNvPr id="4" name="AutoShape 4"/>
          <p:cNvSpPr/>
          <p:nvPr/>
        </p:nvSpPr>
        <p:spPr>
          <a:xfrm>
            <a:off x="3507317" y="3934884"/>
            <a:ext cx="1056216" cy="192616"/>
          </a:xfrm>
          <a:prstGeom prst="rightArrow">
            <a:avLst>
              <a:gd name="adj1" fmla="val 50000"/>
              <a:gd name="adj2" fmla="val 13708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1" hangingPunct="1"/>
            <a:endParaRPr lang="zh-CN" altLang="en-US" sz="2400">
              <a:latin typeface="楷体" pitchFamily="49" charset="-122"/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7389284" y="3934884"/>
            <a:ext cx="1056216" cy="192616"/>
          </a:xfrm>
          <a:prstGeom prst="rightArrow">
            <a:avLst>
              <a:gd name="adj1" fmla="val 50000"/>
              <a:gd name="adj2" fmla="val 13708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1" hangingPunct="1"/>
            <a:endParaRPr lang="zh-CN" altLang="en-US" sz="2400">
              <a:latin typeface="楷体" pitchFamily="49" charset="-122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3507317" y="2590800"/>
            <a:ext cx="1056216" cy="192617"/>
          </a:xfrm>
          <a:prstGeom prst="rightArrow">
            <a:avLst>
              <a:gd name="adj1" fmla="val 50000"/>
              <a:gd name="adj2" fmla="val 13708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1" hangingPunct="1"/>
            <a:endParaRPr lang="zh-CN" altLang="en-US" sz="2400">
              <a:latin typeface="楷体" pitchFamily="49" charset="-122"/>
            </a:endParaRPr>
          </a:p>
        </p:txBody>
      </p:sp>
      <p:sp>
        <p:nvSpPr>
          <p:cNvPr id="7" name="AutoShape 7"/>
          <p:cNvSpPr/>
          <p:nvPr/>
        </p:nvSpPr>
        <p:spPr>
          <a:xfrm>
            <a:off x="7628467" y="2590800"/>
            <a:ext cx="1056217" cy="190500"/>
          </a:xfrm>
          <a:prstGeom prst="rightArrow">
            <a:avLst>
              <a:gd name="adj1" fmla="val 50000"/>
              <a:gd name="adj2" fmla="val 138611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eaLnBrk="1" hangingPunct="1"/>
            <a:endParaRPr lang="zh-CN" altLang="en-US" sz="2400">
              <a:latin typeface="楷体" pitchFamily="49" charset="-122"/>
            </a:endParaRP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312333" y="4749800"/>
            <a:ext cx="7776633" cy="6661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>
            <a:lvl1pPr defTabSz="838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defTabSz="838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defTabSz="838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defTabSz="838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defTabSz="8382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defTabSz="838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defTabSz="838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defTabSz="838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defTabSz="838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l" defTabSz="8382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735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2.</a:t>
            </a:r>
            <a:r>
              <a:rPr kumimoji="1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客观上有利于国家统一。（积极）</a:t>
            </a:r>
            <a:endParaRPr kumimoji="1" lang="zh-CN" altLang="en-US" sz="3735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9" name="Rectangle 11"/>
          <p:cNvSpPr/>
          <p:nvPr/>
        </p:nvSpPr>
        <p:spPr>
          <a:xfrm>
            <a:off x="4508288" y="2302933"/>
            <a:ext cx="304419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defTabSz="838200" eaLnBrk="1" hangingPunct="1">
              <a:spcBef>
                <a:spcPct val="50000"/>
              </a:spcBef>
            </a:pPr>
            <a:r>
              <a:rPr lang="zh-CN" altLang="en-US" sz="3735" b="1">
                <a:latin typeface="楷体" pitchFamily="49" charset="-122"/>
              </a:rPr>
              <a:t>民族流动迁徙</a:t>
            </a:r>
          </a:p>
        </p:txBody>
      </p:sp>
      <p:sp>
        <p:nvSpPr>
          <p:cNvPr id="10" name="Rectangle 12"/>
          <p:cNvSpPr/>
          <p:nvPr/>
        </p:nvSpPr>
        <p:spPr>
          <a:xfrm>
            <a:off x="8714741" y="2294467"/>
            <a:ext cx="2090420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defTabSz="838200" eaLnBrk="1" hangingPunct="1"/>
            <a:r>
              <a:rPr lang="zh-CN" altLang="en-US" sz="3735" b="1">
                <a:latin typeface="楷体" pitchFamily="49" charset="-122"/>
              </a:rPr>
              <a:t>民族融合</a:t>
            </a:r>
          </a:p>
        </p:txBody>
      </p:sp>
      <p:sp>
        <p:nvSpPr>
          <p:cNvPr id="11" name="Rectangle 13"/>
          <p:cNvSpPr/>
          <p:nvPr/>
        </p:nvSpPr>
        <p:spPr>
          <a:xfrm>
            <a:off x="4650423" y="3647017"/>
            <a:ext cx="2567305" cy="66611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algn="ctr" defTabSz="838200" eaLnBrk="1" hangingPunct="1"/>
            <a:r>
              <a:rPr lang="zh-CN" altLang="en-US" sz="3735" b="1">
                <a:latin typeface="楷体" pitchFamily="49" charset="-122"/>
              </a:rPr>
              <a:t>诸侯国减少</a:t>
            </a:r>
          </a:p>
        </p:txBody>
      </p:sp>
      <p:sp>
        <p:nvSpPr>
          <p:cNvPr id="12" name="Rectangle 14"/>
          <p:cNvSpPr/>
          <p:nvPr/>
        </p:nvSpPr>
        <p:spPr>
          <a:xfrm>
            <a:off x="8487833" y="3647017"/>
            <a:ext cx="2302933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defTabSz="838200" eaLnBrk="1" hangingPunct="1"/>
            <a:r>
              <a:rPr lang="zh-CN" altLang="en-US" sz="3735" b="1">
                <a:latin typeface="楷体" pitchFamily="49" charset="-122"/>
              </a:rPr>
              <a:t>局部统一</a:t>
            </a: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1358900" y="1162051"/>
            <a:ext cx="6625167" cy="66611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marL="0" marR="0" lvl="0" indent="0" algn="l" defTabSz="838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735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1.</a:t>
            </a:r>
            <a:r>
              <a:rPr kumimoji="1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+mj-ea"/>
                <a:ea typeface="+mj-ea"/>
                <a:cs typeface="+mn-cs"/>
              </a:rPr>
              <a:t>给人民带来灾难。（消极）</a:t>
            </a:r>
            <a:endParaRPr kumimoji="1" lang="zh-CN" altLang="en-US" sz="3735" b="1" i="0" u="none" strike="noStrike" kern="1200" cap="none" spc="0" normalizeH="0" baseline="0" noProof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</p:cTn>
                        </p:par>
                        <p:par>
                          <p:cTn id="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entr" presetSubtype="0" fill="hold" grpId="1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  <p:cond evt="onBegin" delay="0">
                          <p:tn val="14"/>
                        </p:cond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8" fill="hold" grpId="7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  <p:cond evt="onBegin" delay="0">
                          <p:tn val="28"/>
                        </p:cond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  <p:cond evt="onBegin" delay="0">
                          <p:tn val="35"/>
                        </p:cond>
                      </p:stCondLst>
                      <p:childTnLst>
                        <p:par>
                          <p:cTn id="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  <p:cond evt="onBegin" delay="0">
                          <p:tn val="42"/>
                        </p:cond>
                      </p:stCondLst>
                      <p:childTnLst>
                        <p:par>
                          <p:cTn id="4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  <p:cond evt="onBegin" delay="0">
                          <p:tn val="49"/>
                        </p:cond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  <p:cond evt="onBegin" delay="0">
                          <p:tn val="56"/>
                        </p:cond>
                      </p:stCondLst>
                      <p:childTnLst>
                        <p:par>
                          <p:cTn id="5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8" fill="hold" grpId="9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  <p:cond evt="onBegin" delay="0">
                          <p:tn val="63"/>
                        </p:cond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8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  <p:cond evt="onBegin" delay="0">
                          <p:tn val="70"/>
                        </p:cond>
                      </p:stCondLst>
                      <p:childTnLst>
                        <p:par>
                          <p:cTn id="7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 nodeType="clickPar">
                      <p:stCondLst>
                        <p:cond delay="indefinite"/>
                        <p:cond evt="onBegin" delay="0">
                          <p:tn val="77"/>
                        </p:cond>
                      </p:stCondLst>
                      <p:childTnLst>
                        <p:par>
                          <p:cTn id="7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1"/>
      <p:bldP spid="4" grpId="2"/>
      <p:bldP spid="5" grpId="3"/>
      <p:bldP spid="6" grpId="4"/>
      <p:bldP spid="7" grpId="5"/>
      <p:bldP spid="8" grpId="6"/>
      <p:bldP spid="9" grpId="7"/>
      <p:bldP spid="10" grpId="8"/>
      <p:bldP spid="11" grpId="9"/>
      <p:bldP spid="13" grpId="1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460693" y="176530"/>
            <a:ext cx="5611813" cy="7683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1" i="0" u="none" strike="noStrike" kern="1200" cap="none" spc="0" normalizeH="0" baseline="0" noProof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隶书" pitchFamily="49" charset="-122"/>
                <a:ea typeface="隶书" pitchFamily="49" charset="-122"/>
                <a:cs typeface="+mn-cs"/>
              </a:rPr>
              <a:t>春秋诸侯争霸的影响</a:t>
            </a:r>
          </a:p>
        </p:txBody>
      </p:sp>
      <p:sp>
        <p:nvSpPr>
          <p:cNvPr id="22530" name="Rectangle 12"/>
          <p:cNvSpPr/>
          <p:nvPr/>
        </p:nvSpPr>
        <p:spPr>
          <a:xfrm>
            <a:off x="763905" y="1263650"/>
            <a:ext cx="10664190" cy="1076325"/>
          </a:xfrm>
          <a:prstGeom prst="rect">
            <a:avLst/>
          </a:prstGeom>
          <a:noFill/>
          <a:ln w="9525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 anchor="t">
            <a:spAutoFit/>
          </a:bodyPr>
          <a:lstStyle/>
          <a:p>
            <a:pPr marL="571500" indent="-571500" fontAlgn="base">
              <a:lnSpc>
                <a:spcPts val="3840"/>
              </a:lnSpc>
              <a:spcBef>
                <a:spcPct val="0"/>
              </a:spcBef>
              <a:buFont typeface="Wingdings" charset="2"/>
              <a:buChar char="Ø"/>
            </a:pPr>
            <a:r>
              <a:rPr lang="zh-CN" altLang="en-US" sz="4400" strike="noStrike" kern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孟子曾说过：“春秋</a:t>
            </a:r>
            <a:r>
              <a:rPr lang="zh-CN" altLang="en-US" sz="4400" strike="noStrike" kern="0" noProof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无义</a:t>
            </a:r>
            <a:r>
              <a:rPr lang="zh-CN" altLang="en-US" sz="4400" strike="noStrike" kern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战”。</a:t>
            </a:r>
            <a:endParaRPr lang="zh-CN" altLang="en-US" sz="4400" strike="noStrike" kern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ea"/>
              <a:ea typeface="+mn-ea"/>
              <a:cs typeface="+mn-cs"/>
              <a:sym typeface="+mn-ea"/>
            </a:endParaRPr>
          </a:p>
          <a:p>
            <a:pPr fontAlgn="base">
              <a:lnSpc>
                <a:spcPts val="3840"/>
              </a:lnSpc>
              <a:spcBef>
                <a:spcPct val="0"/>
              </a:spcBef>
            </a:pPr>
            <a:r>
              <a:rPr lang="zh-CN" altLang="en-US" sz="4400" strike="noStrike" kern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请你说说春秋争霸战争的利与弊？ </a:t>
            </a:r>
            <a:r>
              <a:rPr lang="zh-CN" altLang="en-US" sz="4400" b="1" strike="noStrike" kern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n-ea"/>
                <a:ea typeface="+mn-ea"/>
                <a:cs typeface="+mn-cs"/>
                <a:sym typeface="+mn-ea"/>
              </a:rPr>
              <a:t> </a:t>
            </a:r>
            <a:r>
              <a:rPr lang="zh-CN" altLang="en-US" sz="4400" b="1" strike="noStrike" kern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itchFamily="34" charset="0"/>
                <a:ea typeface="楷体_GB2312" pitchFamily="49" charset="-122"/>
                <a:cs typeface="+mn-cs"/>
                <a:sym typeface="+mn-ea"/>
              </a:rPr>
              <a:t>   </a:t>
            </a:r>
            <a:endParaRPr lang="zh-CN" altLang="en-US" sz="4400" b="1" strike="noStrike" kern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楷体_GB2312" pitchFamily="49" charset="-122"/>
              <a:cs typeface="+mn-cs"/>
              <a:sym typeface="+mn-ea"/>
            </a:endParaRPr>
          </a:p>
        </p:txBody>
      </p:sp>
      <p:pic>
        <p:nvPicPr>
          <p:cNvPr id="48" name="图片 1"/>
          <p:cNvPicPr>
            <a:picLocks noChangeAspect="1"/>
          </p:cNvPicPr>
          <p:nvPr/>
        </p:nvPicPr>
        <p:blipFill>
          <a:blip r:embed="rId2"/>
          <a:srcRect b="48372"/>
          <a:stretch>
            <a:fillRect/>
          </a:stretch>
        </p:blipFill>
        <p:spPr>
          <a:xfrm rot="-624423">
            <a:off x="222593" y="5301424"/>
            <a:ext cx="2685056" cy="74055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7" name="图片 1"/>
          <p:cNvPicPr>
            <a:picLocks noChangeAspect="1"/>
          </p:cNvPicPr>
          <p:nvPr/>
        </p:nvPicPr>
        <p:blipFill>
          <a:blip r:embed="rId2"/>
          <a:srcRect b="48372"/>
          <a:stretch>
            <a:fillRect/>
          </a:stretch>
        </p:blipFill>
        <p:spPr>
          <a:xfrm rot="-624423">
            <a:off x="505797" y="3685302"/>
            <a:ext cx="2685055" cy="740559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" name="Picture 45" descr="未命名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0F1C9"/>
              </a:clrFrom>
              <a:clrTo>
                <a:srgbClr val="F0F1C9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601" t="919" r="1976" b="1103"/>
          <a:stretch>
            <a:fillRect/>
          </a:stretch>
        </p:blipFill>
        <p:spPr bwMode="auto">
          <a:xfrm>
            <a:off x="6601335" y="2142597"/>
            <a:ext cx="5540593" cy="4687792"/>
          </a:xfrm>
          <a:prstGeom prst="rect">
            <a:avLst/>
          </a:prstGeom>
          <a:noFill/>
        </p:spPr>
      </p:pic>
      <p:sp>
        <p:nvSpPr>
          <p:cNvPr id="34" name="Text Box 8"/>
          <p:cNvSpPr txBox="1">
            <a:spLocks noChangeArrowheads="1"/>
          </p:cNvSpPr>
          <p:nvPr/>
        </p:nvSpPr>
        <p:spPr bwMode="auto">
          <a:xfrm>
            <a:off x="925066" y="3735671"/>
            <a:ext cx="1468423" cy="52324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lIns="93014" tIns="46508" rIns="93014" bIns="46508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kern="1200" cap="none" spc="0" normalizeH="0" baseline="0" noProof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消极</a:t>
            </a:r>
            <a:endParaRPr kumimoji="0" lang="zh-CN" altLang="en-US" sz="280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5" name="Text Box 9"/>
          <p:cNvSpPr txBox="1">
            <a:spLocks noChangeArrowheads="1"/>
          </p:cNvSpPr>
          <p:nvPr/>
        </p:nvSpPr>
        <p:spPr bwMode="auto">
          <a:xfrm>
            <a:off x="952573" y="5369133"/>
            <a:ext cx="1550943" cy="52324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93014" tIns="46508" rIns="93014" bIns="46508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2800" kern="1200" cap="none" spc="0" normalizeH="0" baseline="0" noProof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积极</a:t>
            </a:r>
            <a:endParaRPr kumimoji="0" lang="zh-CN" altLang="en-US" sz="2800" kern="1200" cap="none" spc="0" normalizeH="0" baseline="0" noProof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36" name="Text Box 10"/>
          <p:cNvSpPr txBox="1">
            <a:spLocks noChangeArrowheads="1"/>
          </p:cNvSpPr>
          <p:nvPr/>
        </p:nvSpPr>
        <p:spPr bwMode="auto">
          <a:xfrm>
            <a:off x="3053644" y="3763178"/>
            <a:ext cx="6085280" cy="584835"/>
          </a:xfrm>
          <a:prstGeom prst="rect">
            <a:avLst/>
          </a:prstGeom>
          <a:noFill/>
          <a:ln w="12700" cap="sq">
            <a:solidFill>
              <a:srgbClr val="0033CC"/>
            </a:solidFill>
            <a:miter lim="800000"/>
            <a:headEnd type="none" w="sm" len="sm"/>
            <a:tailEnd type="none" w="sm" len="sm"/>
          </a:ln>
          <a:effectLst/>
        </p:spPr>
        <p:txBody>
          <a:bodyPr wrap="square" lIns="93014" tIns="46508" rIns="93014" bIns="46508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给人们带来了沉重的灾难和痛苦</a:t>
            </a:r>
          </a:p>
        </p:txBody>
      </p:sp>
      <p:sp>
        <p:nvSpPr>
          <p:cNvPr id="37" name="Text Box 11"/>
          <p:cNvSpPr txBox="1">
            <a:spLocks noChangeArrowheads="1"/>
          </p:cNvSpPr>
          <p:nvPr/>
        </p:nvSpPr>
        <p:spPr bwMode="auto">
          <a:xfrm>
            <a:off x="3339289" y="4770338"/>
            <a:ext cx="5321446" cy="58483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93014" tIns="46508" rIns="93014" bIns="46508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加快了中国</a:t>
            </a:r>
            <a:r>
              <a:rPr kumimoji="0" lang="zh-CN" altLang="en-US" sz="32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统一</a:t>
            </a:r>
            <a:r>
              <a:rPr kumimoji="0" lang="zh-CN" altLang="en-US" sz="3200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的步伐</a:t>
            </a:r>
          </a:p>
        </p:txBody>
      </p:sp>
      <p:sp>
        <p:nvSpPr>
          <p:cNvPr id="38" name="Text Box 12"/>
          <p:cNvSpPr txBox="1">
            <a:spLocks noChangeArrowheads="1"/>
          </p:cNvSpPr>
          <p:nvPr/>
        </p:nvSpPr>
        <p:spPr bwMode="auto">
          <a:xfrm>
            <a:off x="3339289" y="5358554"/>
            <a:ext cx="6557122" cy="58483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93014" tIns="46508" rIns="93014" bIns="46508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各诸侯国变法图强，推动社会</a:t>
            </a:r>
            <a:r>
              <a:rPr kumimoji="0" lang="zh-CN" altLang="en-US" sz="320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变革</a:t>
            </a:r>
            <a:endParaRPr kumimoji="0" lang="zh-CN" altLang="en-US" sz="3200" kern="1200" cap="none" spc="0" normalizeH="0" baseline="0" noProof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40" name="Text Box 14"/>
          <p:cNvSpPr txBox="1">
            <a:spLocks noChangeArrowheads="1"/>
          </p:cNvSpPr>
          <p:nvPr/>
        </p:nvSpPr>
        <p:spPr bwMode="auto">
          <a:xfrm>
            <a:off x="3339289" y="6008129"/>
            <a:ext cx="3975745" cy="584835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93014" tIns="46508" rIns="93014" bIns="46508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200" kern="1200" cap="none" spc="0" normalizeH="0" baseline="0" noProof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促进了</a:t>
            </a:r>
            <a:r>
              <a:rPr kumimoji="0" lang="zh-CN" altLang="en-US" sz="3200" kern="1200" cap="none" spc="0" normalizeH="0" baseline="0" noProof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民族融合</a:t>
            </a:r>
          </a:p>
        </p:txBody>
      </p:sp>
      <p:sp>
        <p:nvSpPr>
          <p:cNvPr id="41" name="AutoShape 15"/>
          <p:cNvSpPr/>
          <p:nvPr/>
        </p:nvSpPr>
        <p:spPr bwMode="auto">
          <a:xfrm>
            <a:off x="2977473" y="4922682"/>
            <a:ext cx="228515" cy="1650389"/>
          </a:xfrm>
          <a:prstGeom prst="leftBrace">
            <a:avLst>
              <a:gd name="adj1" fmla="val 66912"/>
              <a:gd name="adj2" fmla="val 50000"/>
            </a:avLst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</p:spPr>
        <p:txBody>
          <a:bodyPr wrap="none" lIns="93014" tIns="46508" rIns="93014" bIns="46508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8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黑体" panose="02010609060101010101" charset="-122"/>
              <a:ea typeface="黑体" charset="-122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086626" y="2340116"/>
            <a:ext cx="10666167" cy="1240155"/>
          </a:xfrm>
          <a:prstGeom prst="rect">
            <a:avLst/>
          </a:prstGeom>
          <a:noFill/>
        </p:spPr>
        <p:txBody>
          <a:bodyPr wrap="square" lIns="93014" tIns="46508" rIns="93014" bIns="46508" rtlCol="0">
            <a:spAutoFit/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73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性质（实质）：</a:t>
            </a:r>
            <a:r>
              <a:rPr kumimoji="0" lang="zh-CN" altLang="en-US" sz="3730" kern="1200" cap="none" spc="0" normalizeH="0" baseline="0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奴隶主贵族之间，大国兼并小国的掠夺战争，大国之间的争霸战争，</a:t>
            </a:r>
            <a:r>
              <a:rPr kumimoji="0" lang="zh-CN" altLang="en-US" sz="3730" kern="1200" cap="none" spc="0" normalizeH="0" baseline="0" noProof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具有非正义性</a:t>
            </a:r>
            <a:r>
              <a:rPr kumimoji="0" lang="zh-CN" altLang="en-US" sz="3730" kern="1200" cap="none" spc="0" normalizeH="0" baseline="0" noProof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。</a:t>
            </a:r>
            <a:endParaRPr kumimoji="0" lang="zh-CN" altLang="en-US" sz="3730" kern="1200" cap="none" spc="0" normalizeH="0" baseline="0" noProof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charset="-122"/>
              <a:ea typeface="黑体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1"/>
      <p:bldP spid="36" grpId="2"/>
      <p:bldP spid="37" grpId="3"/>
      <p:bldP spid="38" grpId="4"/>
      <p:bldP spid="40" grpId="5"/>
      <p:bldP spid="41" grpId="6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7" name="MH_Other_2"/>
          <p:cNvSpPr/>
          <p:nvPr/>
        </p:nvSpPr>
        <p:spPr bwMode="auto">
          <a:xfrm>
            <a:off x="4471849" y="5875808"/>
            <a:ext cx="1119303" cy="340658"/>
          </a:xfrm>
          <a:custGeom>
            <a:gdLst>
              <a:gd name="T0" fmla="*/ 750 w 750"/>
              <a:gd name="T1" fmla="*/ 0 h 161"/>
              <a:gd name="T2" fmla="*/ 591 w 750"/>
              <a:gd name="T3" fmla="*/ 161 h 161"/>
              <a:gd name="T4" fmla="*/ 0 w 750"/>
              <a:gd name="T5" fmla="*/ 161 h 161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750" h="161">
                <a:moveTo>
                  <a:pt x="750" y="0"/>
                </a:moveTo>
                <a:lnTo>
                  <a:pt x="591" y="161"/>
                </a:lnTo>
                <a:lnTo>
                  <a:pt x="0" y="161"/>
                </a:lnTo>
              </a:path>
            </a:pathLst>
          </a:custGeom>
          <a:noFill/>
          <a:ln w="6350" cap="flat" cmpd="sng">
            <a:solidFill>
              <a:srgbClr val="CDCDCD"/>
            </a:solidFill>
            <a:prstDash val="dash"/>
            <a:round/>
            <a:tailEnd type="oval" w="sm" len="sm"/>
          </a:ln>
        </p:spPr>
        <p:txBody>
          <a:bodyPr anchor="ctr">
            <a:normAutofit fontScale="85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3367358" y="3810706"/>
            <a:ext cx="687663" cy="359700"/>
          </a:xfrm>
          <a:prstGeom prst="rightArrow">
            <a:avLst/>
          </a:prstGeom>
          <a:solidFill>
            <a:srgbClr val="00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b="0" i="0" u="none" strike="noStrike" kern="1200" cap="none" spc="0" normalizeH="0" baseline="0" noProof="1">
              <a:ln>
                <a:noFill/>
              </a:ln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786100" y="2366061"/>
            <a:ext cx="675005" cy="385082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zh-CN" sz="3200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王室衰微 诸侯争霸</a:t>
            </a:r>
          </a:p>
        </p:txBody>
      </p:sp>
      <p:sp>
        <p:nvSpPr>
          <p:cNvPr id="15" name="左大括号 14"/>
          <p:cNvSpPr/>
          <p:nvPr/>
        </p:nvSpPr>
        <p:spPr>
          <a:xfrm>
            <a:off x="6786625" y="3180173"/>
            <a:ext cx="410481" cy="1988930"/>
          </a:xfrm>
          <a:prstGeom prst="leftBrace">
            <a:avLst>
              <a:gd name="adj1" fmla="val 8111"/>
              <a:gd name="adj2" fmla="val 50000"/>
            </a:avLst>
          </a:prstGeom>
          <a:noFill/>
          <a:ln w="25400" cap="flat" cmpd="sng">
            <a:solidFill>
              <a:srgbClr val="00FF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effectLst/>
              <a:uLnTx/>
              <a:uFillTx/>
              <a:latin typeface="Arial" pitchFamily="34" charset="0"/>
              <a:ea typeface="楷体" pitchFamily="49" charset="-122"/>
              <a:cs typeface="+mn-cs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138284" y="2853057"/>
            <a:ext cx="2901299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给人民带来灾难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7099352" y="3926233"/>
            <a:ext cx="2742184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促进局部统一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138284" y="4886843"/>
            <a:ext cx="266432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en-US" sz="2800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促进民族交融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2600491" y="2852679"/>
            <a:ext cx="530679" cy="22453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 marR="0" defTabSz="1069975">
              <a:buClrTx/>
              <a:buSzTx/>
              <a:defRPr/>
            </a:pPr>
            <a:r>
              <a:rPr kumimoji="0" lang="zh-CN" altLang="zh-CN" sz="2800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生产力提高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244644" y="2471009"/>
            <a:ext cx="570230" cy="337693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  <a:scene3d>
              <a:camera prst="orthographicFront"/>
              <a:lightRig rig="threePt" dir="t"/>
            </a:scene3d>
          </a:bodyPr>
          <a:lstStyle/>
          <a:p>
            <a:pPr marR="0" defTabSz="914400">
              <a:buClrTx/>
              <a:buSzTx/>
              <a:defRPr/>
            </a:pPr>
            <a:r>
              <a:rPr kumimoji="0" lang="zh-CN" altLang="en-US" sz="3045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分</a:t>
            </a:r>
          </a:p>
          <a:p>
            <a:pPr marR="0" defTabSz="914400">
              <a:buClrTx/>
              <a:buSzTx/>
              <a:defRPr/>
            </a:pPr>
            <a:r>
              <a:rPr kumimoji="0" lang="zh-CN" altLang="en-US" sz="3045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封</a:t>
            </a:r>
          </a:p>
          <a:p>
            <a:pPr marR="0" defTabSz="914400">
              <a:buClrTx/>
              <a:buSzTx/>
              <a:defRPr/>
            </a:pPr>
            <a:r>
              <a:rPr kumimoji="0" lang="zh-CN" altLang="en-US" sz="3045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制</a:t>
            </a:r>
          </a:p>
          <a:p>
            <a:pPr marR="0" defTabSz="914400">
              <a:buClrTx/>
              <a:buSzTx/>
              <a:defRPr/>
            </a:pPr>
            <a:r>
              <a:rPr kumimoji="0" lang="zh-CN" altLang="en-US" sz="3045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逐</a:t>
            </a:r>
          </a:p>
          <a:p>
            <a:pPr marR="0" defTabSz="914400">
              <a:buClrTx/>
              <a:buSzTx/>
              <a:defRPr/>
            </a:pPr>
            <a:r>
              <a:rPr kumimoji="0" lang="zh-CN" altLang="en-US" sz="3045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步</a:t>
            </a:r>
          </a:p>
          <a:p>
            <a:pPr marR="0" defTabSz="914400">
              <a:buClrTx/>
              <a:buSzTx/>
              <a:defRPr/>
            </a:pPr>
            <a:r>
              <a:rPr kumimoji="0" lang="zh-CN" altLang="en-US" sz="3045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瓦</a:t>
            </a:r>
          </a:p>
          <a:p>
            <a:pPr marR="0" defTabSz="914400">
              <a:buClrTx/>
              <a:buSzTx/>
              <a:defRPr/>
            </a:pPr>
            <a:r>
              <a:rPr kumimoji="0" lang="zh-CN" altLang="en-US" sz="3045" kern="1200" cap="none" spc="0" normalizeH="0" baseline="0" noProof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charset="-122"/>
                <a:ea typeface="黑体" charset="-122"/>
                <a:cs typeface="+mn-cs"/>
              </a:rPr>
              <a:t>解</a:t>
            </a:r>
          </a:p>
        </p:txBody>
      </p:sp>
      <p:sp>
        <p:nvSpPr>
          <p:cNvPr id="10" name="右箭头 9"/>
          <p:cNvSpPr/>
          <p:nvPr/>
        </p:nvSpPr>
        <p:spPr>
          <a:xfrm>
            <a:off x="5085455" y="3829748"/>
            <a:ext cx="638997" cy="340658"/>
          </a:xfrm>
          <a:prstGeom prst="rightArrow">
            <a:avLst/>
          </a:prstGeom>
          <a:solidFill>
            <a:srgbClr val="00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10699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2100" b="0" i="0" u="none" strike="noStrike" kern="1200" cap="none" spc="0" normalizeH="0" baseline="0" noProof="1">
              <a:ln>
                <a:noFill/>
              </a:ln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6092" name="Picture 57" descr="MC900427229[1]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87206" y="5628249"/>
            <a:ext cx="759601" cy="83789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" name="文本框 6"/>
          <p:cNvSpPr txBox="1"/>
          <p:nvPr/>
        </p:nvSpPr>
        <p:spPr>
          <a:xfrm>
            <a:off x="1030999" y="349544"/>
            <a:ext cx="2661781" cy="4603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>
              <a:buClrTx/>
              <a:buSzTx/>
              <a:defRPr/>
            </a:pPr>
            <a:r>
              <a:rPr kumimoji="0" lang="zh-CN" sz="2400" kern="1200" cap="none" spc="0" normalizeH="0" baseline="0" noProof="1" smtClean="0">
                <a:gradFill>
                  <a:gsLst>
                    <a:gs pos="0">
                      <a:srgbClr val="7B32B2"/>
                    </a:gs>
                    <a:gs pos="100000">
                      <a:srgbClr val="401A5D"/>
                    </a:gs>
                  </a:gsLst>
                  <a:lin scaled="0"/>
                </a:gra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黑体" panose="02010609060101010101" charset="-122"/>
                <a:ea typeface="黑体" charset="-122"/>
                <a:cs typeface="黑体" panose="02010609060101010101" charset="-122"/>
              </a:rPr>
              <a:t>课堂小结</a:t>
            </a:r>
            <a:endParaRPr kumimoji="0" lang="zh-CN" sz="2400" kern="1200" cap="none" spc="0" normalizeH="0" baseline="0" noProof="1" smtClean="0">
              <a:gradFill>
                <a:gsLst>
                  <a:gs pos="0">
                    <a:srgbClr val="7B32B2"/>
                  </a:gs>
                  <a:gs pos="100000">
                    <a:srgbClr val="401A5D"/>
                  </a:gs>
                </a:gsLst>
                <a:lin scaled="0"/>
              </a:gra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黑体" panose="02010609060101010101" charset="-122"/>
              <a:ea typeface="黑体" charset="-122"/>
              <a:cs typeface="黑体" panose="02010609060101010101" charset="-122"/>
            </a:endParaRPr>
          </a:p>
        </p:txBody>
      </p:sp>
      <p:sp>
        <p:nvSpPr>
          <p:cNvPr id="8" name="同心圆 7"/>
          <p:cNvSpPr/>
          <p:nvPr/>
        </p:nvSpPr>
        <p:spPr>
          <a:xfrm>
            <a:off x="449555" y="446452"/>
            <a:ext cx="581868" cy="586100"/>
          </a:xfrm>
          <a:prstGeom prst="donut">
            <a:avLst/>
          </a:prstGeom>
          <a:gradFill>
            <a:gsLst>
              <a:gs pos="70000">
                <a:srgbClr val="9EE256"/>
              </a:gs>
              <a:gs pos="100000">
                <a:srgbClr val="52762D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4265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副标题 4"/>
          <p:cNvSpPr>
            <a:spLocks noGrp="1"/>
          </p:cNvSpPr>
          <p:nvPr/>
        </p:nvSpPr>
        <p:spPr>
          <a:xfrm>
            <a:off x="628135" y="1378709"/>
            <a:ext cx="10806236" cy="840429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indent="0" algn="ctr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r>
              <a:rPr kumimoji="0" sz="4265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+mn-ea"/>
                <a:cs typeface="黑体" panose="02010609060101010101" charset="-122"/>
                <a:sym typeface="+mn-ea"/>
              </a:rPr>
              <a:t>第</a:t>
            </a:r>
            <a:r>
              <a:rPr kumimoji="0" lang="en-US" sz="4265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+mn-ea"/>
                <a:cs typeface="黑体" panose="02010609060101010101" charset="-122"/>
                <a:sym typeface="+mn-ea"/>
              </a:rPr>
              <a:t>6</a:t>
            </a:r>
            <a:r>
              <a:rPr kumimoji="0" sz="4265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+mn-ea"/>
                <a:cs typeface="黑体" panose="02010609060101010101" charset="-122"/>
                <a:sym typeface="+mn-ea"/>
              </a:rPr>
              <a:t>课  </a:t>
            </a:r>
            <a:r>
              <a:rPr kumimoji="0" lang="zh-CN" sz="4265" b="1" i="0" u="none" strike="noStrike" kern="1200" cap="none" spc="0" normalizeH="0" baseline="0" noProof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黑体" panose="02010609060101010101" charset="-122"/>
                <a:ea typeface="+mn-ea"/>
                <a:cs typeface="黑体" panose="02010609060101010101" charset="-122"/>
                <a:sym typeface="+mn-ea"/>
              </a:rPr>
              <a:t>动荡的春秋时期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  <p:cond evt="onBegin" delay="0">
                          <p:tn val="7"/>
                        </p:cond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  <p:cond evt="onBegin" delay="0">
                          <p:tn val="19"/>
                        </p:cond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  <p:cond evt="onBegin" delay="0">
                          <p:tn val="31"/>
                        </p:cond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  <p:cond evt="onBegin" delay="0">
                          <p:tn val="37"/>
                        </p:cond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  <p:cond evt="onBegin" delay="0">
                          <p:tn val="43"/>
                        </p:cond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5" grpId="1"/>
      <p:bldP spid="10" grpId="2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文本框 2"/>
          <p:cNvSpPr txBox="1"/>
          <p:nvPr/>
        </p:nvSpPr>
        <p:spPr>
          <a:xfrm>
            <a:off x="4838700" y="772584"/>
            <a:ext cx="2893484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0070C0"/>
                </a:solidFill>
                <a:latin typeface="黑体" panose="02010609060101010101" charset="-122"/>
                <a:ea typeface="黑体" charset="-122"/>
              </a:rPr>
              <a:t>课堂练习</a:t>
            </a: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736600" y="1911351"/>
            <a:ext cx="10718800" cy="363728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60045" marR="0" indent="-360045" defTabSz="914400" eaLnBrk="1" hangingPunct="1">
              <a:lnSpc>
                <a:spcPct val="120000"/>
              </a:lnSpc>
              <a:spcBef>
                <a:spcPct val="50000"/>
              </a:spcBef>
              <a:buClrTx/>
              <a:buSzTx/>
              <a:buFont typeface="+mj-lt"/>
              <a:buAutoNum type="arabicPeriod"/>
              <a:defRPr/>
            </a:pPr>
            <a:r>
              <a:rPr kumimoji="0" lang="zh-CN" altLang="en-US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在农田中，一位农民正拿着铁制的农具进行耕作，此情景最早可能出现在（   ）</a:t>
            </a:r>
          </a:p>
          <a:p>
            <a:pPr marR="0" defTabSz="914400">
              <a:spcBef>
                <a:spcPct val="500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A.</a:t>
            </a:r>
            <a:r>
              <a:rPr kumimoji="0" lang="zh-CN" altLang="en-US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原始社会末期      </a:t>
            </a:r>
            <a:r>
              <a:rPr kumimoji="0" lang="en-US" altLang="zh-CN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B.</a:t>
            </a:r>
            <a:r>
              <a:rPr kumimoji="0" lang="zh-CN" altLang="en-US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商朝</a:t>
            </a:r>
            <a:endParaRPr kumimoji="0" lang="en-US" altLang="zh-CN" sz="4265" b="1" kern="1200" cap="none" spc="0" normalizeH="0" baseline="0" noProof="0">
              <a:solidFill>
                <a:srgbClr val="191921"/>
              </a:solidFill>
              <a:latin typeface="+mj-ea"/>
              <a:ea typeface="+mj-ea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C.</a:t>
            </a:r>
            <a:r>
              <a:rPr kumimoji="0" lang="zh-CN" altLang="en-US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春秋时期          </a:t>
            </a:r>
            <a:r>
              <a:rPr kumimoji="0" lang="en-US" altLang="zh-CN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D.</a:t>
            </a:r>
            <a:r>
              <a:rPr kumimoji="0" lang="zh-CN" altLang="en-US" sz="426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战国时期</a:t>
            </a:r>
          </a:p>
        </p:txBody>
      </p:sp>
      <p:sp>
        <p:nvSpPr>
          <p:cNvPr id="14" name="Text Box 6"/>
          <p:cNvSpPr txBox="1"/>
          <p:nvPr/>
        </p:nvSpPr>
        <p:spPr>
          <a:xfrm>
            <a:off x="9664700" y="2713567"/>
            <a:ext cx="675217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265" b="1">
                <a:solidFill>
                  <a:srgbClr val="FF0000"/>
                </a:solidFill>
                <a:latin typeface="楷体" pitchFamily="49" charset="-122"/>
              </a:rPr>
              <a:t>C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681567" y="910167"/>
            <a:ext cx="10828867" cy="523303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60045" marR="0" indent="-360045" defTabSz="914400" eaLnBrk="1" hangingPunct="1">
              <a:lnSpc>
                <a:spcPct val="120000"/>
              </a:lnSpc>
              <a:spcBef>
                <a:spcPts val="600"/>
              </a:spcBef>
              <a:buClrTx/>
              <a:buSzTx/>
              <a:buFont typeface="+mj-lt"/>
              <a:buAutoNum type="arabicPeriod" startAt="2"/>
              <a:defRPr/>
            </a:pP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据记载，春秋时期鲁国向周天子朝贡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7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次，其中鲁国国君亲自去的有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3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次，同时鲁国却朝齐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11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次，朝晋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20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次。这说明（   ）</a:t>
            </a:r>
          </a:p>
          <a:p>
            <a:pPr marR="0" defTabSz="914400">
              <a:lnSpc>
                <a:spcPct val="120000"/>
              </a:lnSpc>
              <a:spcBef>
                <a:spcPts val="6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A.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鲁国定期向周天子朝贡</a:t>
            </a:r>
          </a:p>
          <a:p>
            <a:pPr marR="0" defTabSz="914400">
              <a:lnSpc>
                <a:spcPct val="120000"/>
              </a:lnSpc>
              <a:spcBef>
                <a:spcPts val="6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B.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鲁国主动与齐、晋结好</a:t>
            </a:r>
            <a:endParaRPr kumimoji="0" lang="en-US" altLang="zh-CN" sz="3735" b="1" kern="1200" cap="none" spc="0" normalizeH="0" baseline="0" noProof="0">
              <a:solidFill>
                <a:srgbClr val="191921"/>
              </a:solidFill>
              <a:latin typeface="+mj-ea"/>
              <a:ea typeface="+mj-ea"/>
              <a:cs typeface="+mn-cs"/>
            </a:endParaRPr>
          </a:p>
          <a:p>
            <a:pPr marR="0" defTabSz="914400">
              <a:lnSpc>
                <a:spcPct val="120000"/>
              </a:lnSpc>
              <a:spcBef>
                <a:spcPts val="6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C.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天子依附于诸侯</a:t>
            </a:r>
            <a:endParaRPr kumimoji="0" lang="en-US" altLang="zh-CN" sz="3735" b="1" kern="1200" cap="none" spc="0" normalizeH="0" baseline="0" noProof="0">
              <a:solidFill>
                <a:srgbClr val="191921"/>
              </a:solidFill>
              <a:latin typeface="+mj-ea"/>
              <a:ea typeface="+mj-ea"/>
              <a:cs typeface="+mn-cs"/>
            </a:endParaRPr>
          </a:p>
          <a:p>
            <a:pPr marR="0" defTabSz="914400">
              <a:lnSpc>
                <a:spcPct val="120000"/>
              </a:lnSpc>
              <a:spcBef>
                <a:spcPts val="6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D.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周王室地位衰微</a:t>
            </a:r>
          </a:p>
        </p:txBody>
      </p:sp>
      <p:sp>
        <p:nvSpPr>
          <p:cNvPr id="3" name="Text Box 8"/>
          <p:cNvSpPr txBox="1"/>
          <p:nvPr/>
        </p:nvSpPr>
        <p:spPr>
          <a:xfrm>
            <a:off x="5674784" y="2258484"/>
            <a:ext cx="673100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265" b="1">
                <a:solidFill>
                  <a:srgbClr val="FF0000"/>
                </a:solidFill>
                <a:latin typeface="楷体" pitchFamily="49" charset="-122"/>
              </a:rPr>
              <a:t>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863600" y="1115484"/>
            <a:ext cx="10456333" cy="388810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marL="360045" marR="0" indent="-360045" defTabSz="914400" eaLnBrk="1" hangingPunct="1">
              <a:lnSpc>
                <a:spcPct val="120000"/>
              </a:lnSpc>
              <a:spcBef>
                <a:spcPct val="50000"/>
              </a:spcBef>
              <a:buClrTx/>
              <a:buSzTx/>
              <a:buFont typeface="+mj-lt"/>
              <a:buAutoNum type="arabicPeriod" startAt="3"/>
              <a:defRPr/>
            </a:pP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根据历史书记载，西周初年的诸侯国有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800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多个，到了春秋初年还剩下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170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多个，战国之初，只有十几个了。这反映了历史发展的趋势是（</a:t>
            </a:r>
            <a:r>
              <a:rPr kumimoji="0" lang="zh-CN" altLang="en-US" sz="3735" b="1" kern="1200" cap="none" spc="0" normalizeH="0" baseline="0" noProof="0">
                <a:solidFill>
                  <a:srgbClr val="FF0000"/>
                </a:solidFill>
                <a:latin typeface="+mj-ea"/>
                <a:ea typeface="+mj-ea"/>
                <a:cs typeface="+mn-cs"/>
              </a:rPr>
              <a:t>    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）</a:t>
            </a:r>
            <a:endParaRPr kumimoji="0" lang="en-US" altLang="zh-CN" sz="3735" b="1" kern="1200" cap="none" spc="0" normalizeH="0" baseline="0" noProof="0">
              <a:solidFill>
                <a:srgbClr val="191921"/>
              </a:solidFill>
              <a:latin typeface="+mj-ea"/>
              <a:ea typeface="+mj-ea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A.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弱肉强食       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B.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统一   </a:t>
            </a:r>
            <a:endParaRPr kumimoji="0" lang="en-US" altLang="zh-CN" sz="3735" b="1" kern="1200" cap="none" spc="0" normalizeH="0" baseline="0" noProof="0">
              <a:solidFill>
                <a:srgbClr val="191921"/>
              </a:solidFill>
              <a:latin typeface="+mj-ea"/>
              <a:ea typeface="+mj-ea"/>
              <a:cs typeface="+mn-cs"/>
            </a:endParaRPr>
          </a:p>
          <a:p>
            <a:pPr marR="0" defTabSz="914400">
              <a:spcBef>
                <a:spcPct val="50000"/>
              </a:spcBef>
              <a:buClrTx/>
              <a:buSzTx/>
              <a:buFont typeface="Arial" pitchFamily="34" charset="0"/>
              <a:buNone/>
              <a:defRPr/>
            </a:pP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  C.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适者生存       </a:t>
            </a:r>
            <a:r>
              <a:rPr kumimoji="0" lang="en-US" altLang="zh-CN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D.</a:t>
            </a:r>
            <a:r>
              <a:rPr kumimoji="0" lang="zh-CN" altLang="en-US" sz="3735" b="1" kern="1200" cap="none" spc="0" normalizeH="0" baseline="0" noProof="0">
                <a:solidFill>
                  <a:srgbClr val="191921"/>
                </a:solidFill>
                <a:latin typeface="+mj-ea"/>
                <a:ea typeface="+mj-ea"/>
                <a:cs typeface="+mn-cs"/>
              </a:rPr>
              <a:t>诸侯国的数量越来越少</a:t>
            </a:r>
          </a:p>
        </p:txBody>
      </p:sp>
      <p:sp>
        <p:nvSpPr>
          <p:cNvPr id="3" name="Text Box 7"/>
          <p:cNvSpPr txBox="1"/>
          <p:nvPr/>
        </p:nvSpPr>
        <p:spPr>
          <a:xfrm>
            <a:off x="9840384" y="2686262"/>
            <a:ext cx="1056216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265" b="1">
                <a:solidFill>
                  <a:srgbClr val="FF0000"/>
                </a:solidFill>
                <a:latin typeface="楷体" pitchFamily="49" charset="-122"/>
              </a:rPr>
              <a:t>B</a:t>
            </a:r>
          </a:p>
        </p:txBody>
      </p:sp>
      <p:pic>
        <p:nvPicPr>
          <p:cNvPr id="4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861800" y="114554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projcto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p="http://schemas.openxmlformats.org/presentationml/2006/main">
  <p:tag name="KSO_WM_SLIDE_MODEL_TYPE" val="cover"/>
</p:tagLst>
</file>

<file path=ppt/tags/tag2.xml><?xml version="1.0" encoding="utf-8"?>
<p:tagLst xmlns:p="http://schemas.openxmlformats.org/presentationml/2006/main">
  <p:tag name="KSO_WM_UNIT_TABLE_BEAUTIFY" val="smartTable{992525b0-5ce9-41e2-84b2-747f1102194b}"/>
</p:tagLst>
</file>

<file path=ppt/tags/tag3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A7C6E5"/>
      </a:accent1>
      <a:accent2>
        <a:srgbClr val="333399"/>
      </a:accent2>
      <a:accent3>
        <a:srgbClr val="FFFFFF"/>
      </a:accent3>
      <a:accent4>
        <a:srgbClr val="000000"/>
      </a:accent4>
      <a:accent5>
        <a:srgbClr val="D0DFEF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 charset="-122"/>
        <a:cs typeface="Arial"/>
      </a:majorFont>
      <a:minorFont>
        <a:latin typeface="Arial"/>
        <a:ea typeface="宋体" charset="-122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  <a:ln w="9525">
          <a:noFill/>
        </a:ln>
      </a:spPr>
      <a:bodyPr/>
      <a:lstStyle>
        <a:defPPr algn="ctr" eaLnBrk="1" hangingPunct="1">
          <a:defRPr lang="zh-CN" altLang="en-US" sz="4000" b="1" dirty="0">
            <a:solidFill>
              <a:schemeClr val="tx1"/>
            </a:solidFill>
            <a:latin typeface="黑体" panose="02010609060101010101" charset="-122"/>
            <a:ea typeface="黑体" panose="02010609060101010101" charset="-122"/>
          </a:defRPr>
        </a:defPPr>
      </a:lstStyle>
    </a:txDef>
  </a:objectDefaul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A7C6E5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0DFEF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 charset="-122"/>
        <a:ea typeface="Arial"/>
        <a:cs typeface="Arial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 charset="-122"/>
        <a:ea typeface="Arial"/>
        <a:cs typeface="Arial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aragraphs>234</Paragraphs>
  <Slides>40</Slides>
  <Notes>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1" baseType="lpstr">
      <vt:lpstr>默认设计模板</vt:lpstr>
      <vt:lpstr>第六课  动荡的春秋时期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LinksUpToDate>false</LinksUpToDate>
  <SharedDoc>false</SharedDoc>
  <HyperlinksChanged>false</HyperlinksChanged>
  <AppVersion>17.0600</AppVersion>
  <TotalTime>0</TotalTime>
  <Application>Aspose.Slides for Java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Printed>2020-10-26T11:35:00Z</cp:lastPrinted>
  <dcterms:created xsi:type="dcterms:W3CDTF">2020-10-26T11:35:00Z</dcterms:created>
  <dcterms:modified xsi:type="dcterms:W3CDTF">2020-10-26T03:35:15Z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