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0.4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notesMasterIdLst>
    <p:notesMasterId r:id="rId2"/>
  </p:notesMasterIdLst>
  <p:sldIdLst>
    <p:sldId id="256" r:id="rId3"/>
    <p:sldId id="265" r:id="rId4"/>
    <p:sldId id="278" r:id="rId5"/>
    <p:sldId id="264" r:id="rId6"/>
    <p:sldId id="279" r:id="rId7"/>
    <p:sldId id="280" r:id="rId8"/>
    <p:sldId id="284" r:id="rId9"/>
    <p:sldId id="285" r:id="rId10"/>
    <p:sldId id="286" r:id="rId11"/>
    <p:sldId id="263" r:id="rId12"/>
    <p:sldId id="282" r:id="rId13"/>
    <p:sldId id="271" r:id="rId14"/>
    <p:sldId id="270" r:id="rId15"/>
    <p:sldId id="283" r:id="rId16"/>
    <p:sldId id="272" r:id="rId17"/>
  </p:sldIdLst>
  <p:sldSz cx="9144000" cy="6858000" type="screen4x3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2744" autoAdjust="0"/>
  </p:normalViewPr>
  <p:slideViewPr>
    <p:cSldViewPr>
      <p:cViewPr varScale="1">
        <p:scale>
          <a:sx n="50" d="100"/>
          <a:sy n="50" d="100"/>
        </p:scale>
        <p:origin x="-195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tags" Target="tags/tag1.xml" /><Relationship Id="rId19" Type="http://schemas.openxmlformats.org/officeDocument/2006/relationships/presProps" Target="presProps.xml" /><Relationship Id="rId2" Type="http://schemas.openxmlformats.org/officeDocument/2006/relationships/notesMaster" Target="notesMasters/notesMaster1.xml" /><Relationship Id="rId20" Type="http://schemas.openxmlformats.org/officeDocument/2006/relationships/viewProps" Target="viewProps.xml" /><Relationship Id="rId21" Type="http://schemas.openxmlformats.org/officeDocument/2006/relationships/theme" Target="theme/theme1.xml" /><Relationship Id="rId22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993F2C-2B11-4C80-B590-2791F48D73DE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011104-6615-4938-8879-BD3A3F5EB2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8817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11104-6615-4938-8879-BD3A3F5EB2F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19599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11104-6615-4938-8879-BD3A3F5EB2F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56166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993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993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 b="0" smtClean="0">
              <a:ea typeface="宋体" charset="-122"/>
            </a:endParaRPr>
          </a:p>
        </p:txBody>
      </p:sp>
      <p:sp>
        <p:nvSpPr>
          <p:cNvPr id="39940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  <a:ea typeface="宋体" charset="-122"/>
              </a:defRPr>
            </a:lvl9pPr>
          </a:lstStyle>
          <a:p>
            <a:pPr eaLnBrk="1" hangingPunct="1"/>
            <a:fld id="{D1F325D3-472B-4D63-80BC-0A23C381B31A}" type="slidenum">
              <a:rPr lang="en-US" altLang="zh-CN" smtClean="0"/>
              <a:pPr eaLnBrk="1" hangingPunct="1"/>
              <a:t>3</a:t>
            </a:fld>
            <a:endParaRPr lang="en-US" altLang="zh-CN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993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993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b="0" smtClean="0">
              <a:ea typeface="宋体" charset="-122"/>
            </a:endParaRPr>
          </a:p>
        </p:txBody>
      </p:sp>
      <p:sp>
        <p:nvSpPr>
          <p:cNvPr id="39940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  <a:ea typeface="宋体" charset="-122"/>
              </a:defRPr>
            </a:lvl9pPr>
          </a:lstStyle>
          <a:p>
            <a:pPr eaLnBrk="1" hangingPunct="1"/>
            <a:fld id="{D1F325D3-472B-4D63-80BC-0A23C381B31A}" type="slidenum">
              <a:rPr lang="en-US" altLang="zh-CN" smtClean="0"/>
              <a:pPr eaLnBrk="1" hangingPunct="1"/>
              <a:t>4</a:t>
            </a:fld>
            <a:endParaRPr lang="en-US" altLang="zh-CN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11104-6615-4938-8879-BD3A3F5EB2F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78550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11104-6615-4938-8879-BD3A3F5EB2F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99819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11104-6615-4938-8879-BD3A3F5EB2F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54397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11104-6615-4938-8879-BD3A3F5EB2F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54397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11104-6615-4938-8879-BD3A3F5EB2F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88823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11104-6615-4938-8879-BD3A3F5EB2F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70145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11104-6615-4938-8879-BD3A3F5EB2F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78277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11104-6615-4938-8879-BD3A3F5EB2F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19382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11104-6615-4938-8879-BD3A3F5EB2F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15134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11104-6615-4938-8879-BD3A3F5EB2F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3387542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1.png" /><Relationship Id="rId4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3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4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4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6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5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.png" /><Relationship Id="rId3" Type="http://schemas.openxmlformats.org/officeDocument/2006/relationships/hyperlink" Target="http://cn.netor.com/m/box200003/m52.asp?BoardID=52" TargetMode="External" /><Relationship Id="rId4" Type="http://schemas.openxmlformats.org/officeDocument/2006/relationships/image" Target="../media/image7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8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8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9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1.xml" /><Relationship Id="rId3" Type="http://schemas.openxmlformats.org/officeDocument/2006/relationships/image" Target="../media/image10.jpeg" /><Relationship Id="rId4" Type="http://schemas.openxmlformats.org/officeDocument/2006/relationships/image" Target="../media/image11.jpeg" /><Relationship Id="rId5" Type="http://schemas.openxmlformats.org/officeDocument/2006/relationships/image" Target="../media/image12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2.xml" /><Relationship Id="rId3" Type="http://schemas.openxmlformats.org/officeDocument/2006/relationships/image" Target="../media/image13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3.xml" /><Relationship Id="rId3" Type="http://schemas.openxmlformats.org/officeDocument/2006/relationships/image" Target="../media/image14.png" /><Relationship Id="rId4" Type="http://schemas.openxmlformats.org/officeDocument/2006/relationships/image" Target="../media/image15.png" /><Relationship Id="rId5" Type="http://schemas.openxmlformats.org/officeDocument/2006/relationships/image" Target="../media/image16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4.xml" /><Relationship Id="rId3" Type="http://schemas.openxmlformats.org/officeDocument/2006/relationships/image" Target="../media/image17.png" /><Relationship Id="rId4" Type="http://schemas.openxmlformats.org/officeDocument/2006/relationships/image" Target="../media/image18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b="1" smtClean="0"/>
              <a:t>第</a:t>
            </a:r>
            <a:r>
              <a:rPr lang="en-US" altLang="zh-CN" b="1" smtClean="0"/>
              <a:t>7</a:t>
            </a:r>
            <a:r>
              <a:rPr lang="zh-CN" altLang="en-US" b="1" smtClean="0"/>
              <a:t>课  中国古代的法治与礼教</a:t>
            </a:r>
            <a:endParaRPr lang="zh-CN" altLang="en-US" b="1"/>
          </a:p>
        </p:txBody>
      </p:sp>
    </p:spTree>
    <p:extLst>
      <p:ext uri="{BB962C8B-B14F-4D97-AF65-F5344CB8AC3E}">
        <p14:creationId xmlns:p14="http://schemas.microsoft.com/office/powerpoint/2010/main" val="2263316448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Picture 2" descr="C:\Users\hp\AppData\Roaming\Tencent\Users\179381187\QQ\WinTemp\RichOle\~7L928L2C%QT0L4)WOGF%E0.pn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1456139"/>
            <a:ext cx="4367861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hp\AppData\Roaming\Tencent\Users\179381187\QQ\WinTemp\RichOle\[R`A8M{{2Y3_KXI7[ET`2B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92080" y="2060848"/>
            <a:ext cx="2762250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835696" y="4509120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776620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674688" y="3879850"/>
            <a:ext cx="5562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zh-CN"/>
          </a:p>
        </p:txBody>
      </p:sp>
      <p:sp>
        <p:nvSpPr>
          <p:cNvPr id="77828" name="Text Box 4"/>
          <p:cNvSpPr txBox="1">
            <a:spLocks noChangeArrowheads="1"/>
          </p:cNvSpPr>
          <p:nvPr/>
        </p:nvSpPr>
        <p:spPr bwMode="auto">
          <a:xfrm>
            <a:off x="3455988" y="1128818"/>
            <a:ext cx="5508104" cy="1584176"/>
          </a:xfrm>
          <a:prstGeom prst="rect">
            <a:avLst/>
          </a:prstGeom>
          <a:solidFill>
            <a:schemeClr val="bg1"/>
          </a:solidFill>
          <a:ln w="76200" cmpd="tri" algn="ctr">
            <a:solidFill>
              <a:schemeClr val="bg2"/>
            </a:solidFill>
            <a:miter lim="800000"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pPr>
              <a:defRPr/>
            </a:pPr>
            <a:r>
              <a:rPr kumimoji="1" lang="en-US" altLang="zh-CN" sz="2800" b="1">
                <a:solidFill>
                  <a:srgbClr val="1802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rPr>
              <a:t> </a:t>
            </a:r>
            <a:r>
              <a:rPr lang="zh-CN" altLang="en-US" sz="2800" b="1">
                <a:solidFill>
                  <a:srgbClr val="180200"/>
                </a:solidFill>
                <a:ea typeface="宋体" pitchFamily="2" charset="-122"/>
              </a:rPr>
              <a:t>礼祭天子九鼎，诸侯七、大夫五、元士三也。                                     </a:t>
            </a:r>
          </a:p>
          <a:p>
            <a:pPr algn="r">
              <a:defRPr/>
            </a:pPr>
            <a:r>
              <a:rPr lang="en-US" altLang="zh-CN" sz="2800" b="1">
                <a:solidFill>
                  <a:srgbClr val="180200"/>
                </a:solidFill>
                <a:ea typeface="宋体" pitchFamily="2" charset="-122"/>
              </a:rPr>
              <a:t>——《</a:t>
            </a:r>
            <a:r>
              <a:rPr lang="zh-CN" altLang="en-US" sz="2800" b="1">
                <a:solidFill>
                  <a:srgbClr val="180200"/>
                </a:solidFill>
                <a:ea typeface="宋体" pitchFamily="2" charset="-122"/>
              </a:rPr>
              <a:t>公羊传</a:t>
            </a:r>
            <a:r>
              <a:rPr lang="en-US" altLang="zh-CN" sz="2800" b="1">
                <a:solidFill>
                  <a:srgbClr val="180200"/>
                </a:solidFill>
                <a:ea typeface="宋体" pitchFamily="2" charset="-122"/>
              </a:rPr>
              <a:t>·</a:t>
            </a:r>
            <a:r>
              <a:rPr lang="zh-CN" altLang="en-US" sz="2800" b="1">
                <a:solidFill>
                  <a:srgbClr val="180200"/>
                </a:solidFill>
                <a:ea typeface="宋体" pitchFamily="2" charset="-122"/>
              </a:rPr>
              <a:t>桓公二年</a:t>
            </a:r>
            <a:r>
              <a:rPr lang="en-US" altLang="zh-CN" sz="2800" b="1" smtClean="0">
                <a:solidFill>
                  <a:srgbClr val="180200"/>
                </a:solidFill>
                <a:ea typeface="宋体" pitchFamily="2" charset="-122"/>
              </a:rPr>
              <a:t>》</a:t>
            </a:r>
            <a:endParaRPr kumimoji="1" lang="en-US" altLang="zh-CN" sz="2400" b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3421989" y="3017317"/>
            <a:ext cx="5558145" cy="1229246"/>
          </a:xfrm>
          <a:prstGeom prst="rect">
            <a:avLst/>
          </a:prstGeom>
          <a:solidFill>
            <a:schemeClr val="bg1"/>
          </a:solidFill>
          <a:ln w="76200" cmpd="tri" algn="ctr">
            <a:solidFill>
              <a:schemeClr val="bg2"/>
            </a:solidFill>
            <a:miter lim="800000"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zh-CN" altLang="en-US" sz="2800" b="1" smtClean="0">
                <a:solidFill>
                  <a:srgbClr val="180200"/>
                </a:solidFill>
                <a:ea typeface="宋体" pitchFamily="2" charset="-122"/>
              </a:rPr>
              <a:t>天子八佾（</a:t>
            </a:r>
            <a:r>
              <a:rPr lang="en-US" altLang="zh-CN" sz="2800" b="1" err="1" smtClean="0">
                <a:solidFill>
                  <a:srgbClr val="180200"/>
                </a:solidFill>
                <a:ea typeface="宋体" pitchFamily="2" charset="-122"/>
              </a:rPr>
              <a:t>yi</a:t>
            </a:r>
            <a:r>
              <a:rPr lang="zh-CN" altLang="en-US" sz="2800" b="1" smtClean="0">
                <a:solidFill>
                  <a:srgbClr val="180200"/>
                </a:solidFill>
                <a:ea typeface="宋体" pitchFamily="2" charset="-122"/>
              </a:rPr>
              <a:t>），诸公六佾，诸侯四佾，士二佾。</a:t>
            </a:r>
            <a:endParaRPr lang="en-US" altLang="zh-CN" sz="2800" b="1" smtClean="0">
              <a:solidFill>
                <a:srgbClr val="180200"/>
              </a:solidFill>
              <a:ea typeface="宋体" panose="02010600030101010101" pitchFamily="2" charset="-122"/>
            </a:endParaRPr>
          </a:p>
          <a:p>
            <a:pPr algn="r">
              <a:lnSpc>
                <a:spcPct val="90000"/>
              </a:lnSpc>
              <a:defRPr/>
            </a:pPr>
            <a:r>
              <a:rPr lang="en-US" altLang="zh-CN" sz="2800" b="1" smtClean="0">
                <a:solidFill>
                  <a:srgbClr val="180200"/>
                </a:solidFill>
                <a:ea typeface="宋体" pitchFamily="2" charset="-122"/>
              </a:rPr>
              <a:t>——《</a:t>
            </a:r>
            <a:r>
              <a:rPr lang="zh-CN" altLang="en-US" sz="2800" b="1" smtClean="0">
                <a:solidFill>
                  <a:srgbClr val="180200"/>
                </a:solidFill>
                <a:ea typeface="宋体" pitchFamily="2" charset="-122"/>
              </a:rPr>
              <a:t>谷梁传</a:t>
            </a:r>
            <a:r>
              <a:rPr lang="en-US" altLang="zh-CN" sz="2800" b="1" smtClean="0">
                <a:solidFill>
                  <a:srgbClr val="180200"/>
                </a:solidFill>
                <a:ea typeface="宋体" pitchFamily="2" charset="-122"/>
              </a:rPr>
              <a:t>》</a:t>
            </a:r>
            <a:endParaRPr lang="en-US" altLang="zh-CN" sz="2800" b="1">
              <a:solidFill>
                <a:srgbClr val="180200"/>
              </a:solidFill>
              <a:ea typeface="宋体" panose="02010600030101010101" pitchFamily="2" charset="-122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0700138"/>
              </p:ext>
            </p:extLst>
          </p:nvPr>
        </p:nvGraphicFramePr>
        <p:xfrm>
          <a:off x="1043608" y="4653136"/>
          <a:ext cx="6851104" cy="20623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9031"/>
                <a:gridCol w="3742733"/>
                <a:gridCol w="1649340"/>
              </a:tblGrid>
              <a:tr h="477356">
                <a:tc>
                  <a:txBody>
                    <a:bodyPr vert="horz" wrap="square"/>
                    <a:lstStyle/>
                    <a:p>
                      <a:r>
                        <a:rPr lang="zh-CN" altLang="en-US" sz="2000" b="1" smtClean="0"/>
                        <a:t>身份</a:t>
                      </a:r>
                      <a:endParaRPr lang="zh-CN" altLang="en-US" sz="2000" b="1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2000" b="1" smtClean="0"/>
                        <a:t>使用乐器</a:t>
                      </a:r>
                      <a:endParaRPr lang="zh-CN" altLang="en-US" sz="2000" b="1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2000" b="1" smtClean="0"/>
                        <a:t>乐舞规模</a:t>
                      </a:r>
                      <a:endParaRPr lang="zh-CN" altLang="en-US" sz="2000" b="1"/>
                    </a:p>
                  </a:txBody>
                  <a:tcPr/>
                </a:tc>
              </a:tr>
              <a:tr h="335131">
                <a:tc>
                  <a:txBody>
                    <a:bodyPr vert="horz" wrap="square"/>
                    <a:lstStyle/>
                    <a:p>
                      <a:r>
                        <a:rPr lang="zh-CN" altLang="en-US" sz="2000" b="1" smtClean="0"/>
                        <a:t>天子</a:t>
                      </a:r>
                      <a:endParaRPr lang="zh-CN" altLang="en-US" sz="2000" b="1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2000" b="1" smtClean="0"/>
                        <a:t>悬挂乐器四套，四面排列</a:t>
                      </a:r>
                      <a:endParaRPr lang="zh-CN" altLang="en-US" sz="2000" b="1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000" b="1" smtClean="0"/>
                        <a:t>八佾</a:t>
                      </a:r>
                      <a:r>
                        <a:rPr lang="en-US" altLang="zh-CN" sz="2000" b="1" smtClean="0"/>
                        <a:t>64</a:t>
                      </a:r>
                      <a:r>
                        <a:rPr lang="zh-CN" altLang="en-US" sz="2000" b="1" smtClean="0"/>
                        <a:t>人</a:t>
                      </a:r>
                      <a:endParaRPr lang="zh-CN" altLang="en-US" sz="2000" b="1"/>
                    </a:p>
                  </a:txBody>
                  <a:tcPr/>
                </a:tc>
              </a:tr>
              <a:tr h="335131">
                <a:tc>
                  <a:txBody>
                    <a:bodyPr vert="horz" wrap="square"/>
                    <a:lstStyle/>
                    <a:p>
                      <a:r>
                        <a:rPr lang="zh-CN" altLang="en-US" sz="2000" b="1" smtClean="0"/>
                        <a:t>诸侯</a:t>
                      </a:r>
                      <a:endParaRPr lang="zh-CN" altLang="en-US" sz="2000" b="1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000" b="1" smtClean="0"/>
                        <a:t>悬挂乐器三套，三面排列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algn="l" rtl="0" eaLnBrk="1" latinLnBrk="0" hangingPunct="1"/>
                      <a:r>
                        <a:rPr kumimoji="0" lang="zh-CN" altLang="en-US" sz="20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六佾</a:t>
                      </a:r>
                      <a:r>
                        <a:rPr kumimoji="0" lang="en-US" altLang="zh-CN" sz="20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48</a:t>
                      </a:r>
                      <a:r>
                        <a:rPr kumimoji="0" lang="zh-CN" altLang="en-US" sz="20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人</a:t>
                      </a:r>
                    </a:p>
                  </a:txBody>
                  <a:tcPr/>
                </a:tc>
              </a:tr>
              <a:tr h="335131">
                <a:tc>
                  <a:txBody>
                    <a:bodyPr vert="horz" wrap="square"/>
                    <a:lstStyle/>
                    <a:p>
                      <a:r>
                        <a:rPr lang="zh-CN" altLang="en-US" sz="2000" b="1" smtClean="0"/>
                        <a:t>卿、大夫</a:t>
                      </a:r>
                      <a:endParaRPr lang="zh-CN" altLang="en-US" sz="2000" b="1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000" b="1" smtClean="0"/>
                        <a:t>悬挂乐器二套，二面排列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algn="l" rtl="0" eaLnBrk="1" latinLnBrk="0" hangingPunct="1"/>
                      <a:r>
                        <a:rPr kumimoji="0" lang="zh-CN" altLang="en-US" sz="20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四佾</a:t>
                      </a:r>
                      <a:r>
                        <a:rPr kumimoji="0" lang="en-US" altLang="zh-CN" sz="20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32</a:t>
                      </a:r>
                      <a:r>
                        <a:rPr kumimoji="0" lang="zh-CN" altLang="en-US" sz="20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人</a:t>
                      </a:r>
                    </a:p>
                  </a:txBody>
                  <a:tcPr/>
                </a:tc>
              </a:tr>
              <a:tr h="335131">
                <a:tc>
                  <a:txBody>
                    <a:bodyPr vert="horz" wrap="square"/>
                    <a:lstStyle/>
                    <a:p>
                      <a:r>
                        <a:rPr lang="zh-CN" altLang="en-US" sz="2000" b="1" smtClean="0"/>
                        <a:t>士</a:t>
                      </a:r>
                      <a:endParaRPr lang="zh-CN" altLang="en-US" sz="2000" b="1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000" b="1" smtClean="0"/>
                        <a:t>悬挂乐器一套，一面排列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algn="l" rtl="0" eaLnBrk="1" latinLnBrk="0" hangingPunct="1"/>
                      <a:r>
                        <a:rPr kumimoji="0" lang="zh-CN" altLang="en-US" sz="20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二佾</a:t>
                      </a:r>
                      <a:r>
                        <a:rPr kumimoji="0" lang="en-US" altLang="zh-CN" sz="20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  <a:r>
                        <a:rPr kumimoji="0" lang="zh-CN" altLang="en-US" sz="2000" b="1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人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Picture 3" descr="46504_875312964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980728"/>
            <a:ext cx="2529160" cy="3464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3500" y="0"/>
            <a:ext cx="2470268" cy="620688"/>
          </a:xfrm>
          <a:prstGeom prst="rect">
            <a:avLst/>
          </a:prstGeom>
          <a:solidFill>
            <a:srgbClr val="FFFF00"/>
          </a:solidFill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50000"/>
              <a:defRPr/>
            </a:pPr>
            <a:r>
              <a:rPr lang="zh-CN" altLang="en-US" sz="2800" b="1" smtClean="0"/>
              <a:t>周朝礼</a:t>
            </a:r>
            <a:r>
              <a:rPr lang="zh-CN" altLang="en-US" sz="2800" b="1"/>
              <a:t>乐制度</a:t>
            </a:r>
            <a:endParaRPr lang="en-US" altLang="zh-CN" sz="2800" b="1"/>
          </a:p>
        </p:txBody>
      </p:sp>
    </p:spTree>
    <p:extLst>
      <p:ext uri="{BB962C8B-B14F-4D97-AF65-F5344CB8AC3E}">
        <p14:creationId xmlns:p14="http://schemas.microsoft.com/office/powerpoint/2010/main" val="351339438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8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674688" y="3879850"/>
            <a:ext cx="5562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zh-CN"/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3500" y="0"/>
            <a:ext cx="2470268" cy="620688"/>
          </a:xfrm>
          <a:prstGeom prst="rect">
            <a:avLst/>
          </a:prstGeom>
          <a:solidFill>
            <a:srgbClr val="FFFF00"/>
          </a:solidFill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50000"/>
              <a:defRPr/>
            </a:pPr>
            <a:r>
              <a:rPr lang="zh-CN" altLang="en-US" sz="2800" b="1" smtClean="0"/>
              <a:t>周朝礼</a:t>
            </a:r>
            <a:r>
              <a:rPr lang="zh-CN" altLang="en-US" sz="2800" b="1"/>
              <a:t>乐制度</a:t>
            </a:r>
            <a:endParaRPr lang="en-US" altLang="zh-CN" sz="2800" b="1"/>
          </a:p>
        </p:txBody>
      </p:sp>
      <p:sp>
        <p:nvSpPr>
          <p:cNvPr id="10" name="TextBox 9"/>
          <p:cNvSpPr txBox="1"/>
          <p:nvPr/>
        </p:nvSpPr>
        <p:spPr>
          <a:xfrm>
            <a:off x="674688" y="1271494"/>
            <a:ext cx="772284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mtClean="0">
                <a:latin typeface="华文楷体" pitchFamily="2" charset="-122"/>
                <a:ea typeface="华文楷体" pitchFamily="2" charset="-122"/>
              </a:rPr>
              <a:t> “礼，经</a:t>
            </a:r>
            <a:r>
              <a:rPr lang="zh-CN" altLang="en-US" sz="3600" b="1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国家</a:t>
            </a:r>
            <a:r>
              <a:rPr lang="zh-CN" altLang="en-US" sz="3600" b="1" smtClean="0">
                <a:latin typeface="华文楷体" pitchFamily="2" charset="-122"/>
                <a:ea typeface="华文楷体" pitchFamily="2" charset="-122"/>
              </a:rPr>
              <a:t>，定</a:t>
            </a:r>
            <a:r>
              <a:rPr lang="zh-CN" altLang="en-US" sz="3600" b="1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社稷</a:t>
            </a:r>
            <a:r>
              <a:rPr lang="zh-CN" altLang="en-US" sz="3600" b="1" smtClean="0">
                <a:latin typeface="华文楷体" pitchFamily="2" charset="-122"/>
                <a:ea typeface="华文楷体" pitchFamily="2" charset="-122"/>
              </a:rPr>
              <a:t>，序</a:t>
            </a:r>
            <a:r>
              <a:rPr lang="zh-CN" altLang="en-US" sz="3600" b="1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民人</a:t>
            </a:r>
            <a:r>
              <a:rPr lang="zh-CN" altLang="en-US" sz="3600" b="1" smtClean="0">
                <a:latin typeface="华文楷体" pitchFamily="2" charset="-122"/>
                <a:ea typeface="华文楷体" pitchFamily="2" charset="-122"/>
              </a:rPr>
              <a:t>，利</a:t>
            </a:r>
            <a:r>
              <a:rPr lang="zh-CN" altLang="en-US" sz="3600" b="1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后嗣</a:t>
            </a:r>
            <a:r>
              <a:rPr lang="zh-CN" altLang="en-US" sz="3600" b="1" smtClean="0">
                <a:latin typeface="华文楷体" pitchFamily="2" charset="-122"/>
                <a:ea typeface="华文楷体" pitchFamily="2" charset="-122"/>
              </a:rPr>
              <a:t>者也。”</a:t>
            </a:r>
            <a:endParaRPr lang="en-US" altLang="zh-CN" sz="3600" b="1" smtClean="0">
              <a:latin typeface="华文楷体" pitchFamily="2" charset="-122"/>
              <a:ea typeface="华文楷体" pitchFamily="2" charset="-122"/>
            </a:endParaRPr>
          </a:p>
          <a:p>
            <a:pPr algn="r"/>
            <a:r>
              <a:rPr lang="en-US" altLang="zh-CN" sz="3200" b="1" smtClean="0">
                <a:latin typeface="+mj-ea"/>
                <a:ea typeface="+mj-ea"/>
              </a:rPr>
              <a:t>                                    ——《</a:t>
            </a:r>
            <a:r>
              <a:rPr lang="zh-CN" altLang="en-US" sz="3200" b="1" smtClean="0">
                <a:latin typeface="+mj-ea"/>
                <a:ea typeface="+mj-ea"/>
              </a:rPr>
              <a:t>左传</a:t>
            </a:r>
            <a:r>
              <a:rPr lang="en-US" altLang="zh-CN" sz="3200" b="1" smtClean="0">
                <a:latin typeface="+mj-ea"/>
                <a:ea typeface="+mj-ea"/>
              </a:rPr>
              <a:t>》</a:t>
            </a:r>
            <a:endParaRPr lang="zh-CN" altLang="en-US" sz="3200" b="1">
              <a:latin typeface="+mj-ea"/>
              <a:ea typeface="+mj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248634" y="3865297"/>
            <a:ext cx="7148894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>
                <a:latin typeface="华文楷体" pitchFamily="2" charset="-122"/>
                <a:ea typeface="华文楷体" pitchFamily="2" charset="-122"/>
              </a:rPr>
              <a:t>“</a:t>
            </a:r>
            <a:r>
              <a:rPr lang="zh-CN" altLang="en-US" sz="3600" b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礼</a:t>
            </a:r>
            <a:r>
              <a:rPr lang="zh-CN" altLang="en-US" sz="3600" b="1">
                <a:latin typeface="华文楷体" pitchFamily="2" charset="-122"/>
                <a:ea typeface="华文楷体" pitchFamily="2" charset="-122"/>
              </a:rPr>
              <a:t>不下庶人，</a:t>
            </a:r>
            <a:r>
              <a:rPr lang="zh-CN" altLang="en-US" sz="3600" b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刑</a:t>
            </a:r>
            <a:r>
              <a:rPr lang="zh-CN" altLang="en-US" sz="3600" b="1">
                <a:latin typeface="华文楷体" pitchFamily="2" charset="-122"/>
                <a:ea typeface="华文楷体" pitchFamily="2" charset="-122"/>
              </a:rPr>
              <a:t>不上</a:t>
            </a:r>
            <a:r>
              <a:rPr lang="zh-CN" altLang="en-US" sz="3600" b="1" smtClean="0">
                <a:latin typeface="华文楷体" pitchFamily="2" charset="-122"/>
                <a:ea typeface="华文楷体" pitchFamily="2" charset="-122"/>
              </a:rPr>
              <a:t>大夫。”</a:t>
            </a:r>
            <a:endParaRPr lang="en-US" altLang="zh-CN" sz="3600" b="1" smtClean="0">
              <a:latin typeface="华文楷体" pitchFamily="2" charset="-122"/>
              <a:ea typeface="华文楷体" pitchFamily="2" charset="-122"/>
            </a:endParaRPr>
          </a:p>
          <a:p>
            <a:pPr algn="r"/>
            <a:r>
              <a:rPr lang="en-US" altLang="zh-CN" sz="3200" b="1">
                <a:latin typeface="+mj-ea"/>
                <a:ea typeface="+mj-ea"/>
              </a:rPr>
              <a:t>——《</a:t>
            </a:r>
            <a:r>
              <a:rPr lang="zh-CN" altLang="en-US" sz="3200" b="1">
                <a:latin typeface="+mj-ea"/>
                <a:ea typeface="+mj-ea"/>
              </a:rPr>
              <a:t>礼记</a:t>
            </a:r>
            <a:r>
              <a:rPr lang="en-US" altLang="zh-CN" sz="3200" b="1" smtClean="0">
                <a:latin typeface="+mj-ea"/>
                <a:ea typeface="+mj-ea"/>
              </a:rPr>
              <a:t>》</a:t>
            </a:r>
            <a:endParaRPr lang="zh-CN" altLang="en-US" sz="3200" b="1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76051779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755576" y="908720"/>
            <a:ext cx="7272808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3600" b="1">
                <a:latin typeface="华文楷体" pitchFamily="2" charset="-122"/>
                <a:ea typeface="华文楷体" pitchFamily="2" charset="-122"/>
              </a:rPr>
              <a:t>“夏有乱政，而作</a:t>
            </a:r>
            <a:r>
              <a:rPr lang="zh-CN" altLang="zh-CN" sz="3600" b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禹</a:t>
            </a:r>
            <a:r>
              <a:rPr lang="zh-CN" altLang="zh-CN" sz="3600" b="1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刑</a:t>
            </a:r>
            <a:r>
              <a:rPr lang="zh-CN" altLang="en-US" sz="3600" b="1" smtClean="0">
                <a:latin typeface="华文楷体" pitchFamily="2" charset="-122"/>
                <a:ea typeface="华文楷体" pitchFamily="2" charset="-122"/>
              </a:rPr>
              <a:t>。商</a:t>
            </a:r>
            <a:r>
              <a:rPr lang="zh-CN" altLang="en-US" sz="3600" b="1">
                <a:latin typeface="华文楷体" pitchFamily="2" charset="-122"/>
                <a:ea typeface="华文楷体" pitchFamily="2" charset="-122"/>
              </a:rPr>
              <a:t>有乱政，而作</a:t>
            </a:r>
            <a:r>
              <a:rPr lang="zh-CN" altLang="en-US" sz="3600" b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汤</a:t>
            </a:r>
            <a:r>
              <a:rPr lang="zh-CN" altLang="en-US" sz="3600" b="1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刑</a:t>
            </a:r>
            <a:r>
              <a:rPr lang="zh-CN" altLang="en-US" sz="3600" b="1" smtClean="0">
                <a:latin typeface="华文楷体" pitchFamily="2" charset="-122"/>
                <a:ea typeface="华文楷体" pitchFamily="2" charset="-122"/>
              </a:rPr>
              <a:t>。周</a:t>
            </a:r>
            <a:r>
              <a:rPr lang="zh-CN" altLang="en-US" sz="3600" b="1">
                <a:latin typeface="华文楷体" pitchFamily="2" charset="-122"/>
                <a:ea typeface="华文楷体" pitchFamily="2" charset="-122"/>
              </a:rPr>
              <a:t>有乱政，而作</a:t>
            </a:r>
            <a:r>
              <a:rPr lang="zh-CN" altLang="en-US" sz="3600" b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九刑</a:t>
            </a:r>
            <a:r>
              <a:rPr lang="zh-CN" altLang="en-US" sz="3600" b="1">
                <a:latin typeface="华文楷体" pitchFamily="2" charset="-122"/>
                <a:ea typeface="华文楷体" pitchFamily="2" charset="-122"/>
              </a:rPr>
              <a:t>。” </a:t>
            </a:r>
            <a:endParaRPr lang="en-US" altLang="zh-CN" sz="3600" b="1">
              <a:latin typeface="华文楷体" pitchFamily="2" charset="-122"/>
              <a:ea typeface="华文楷体" pitchFamily="2" charset="-122"/>
            </a:endParaRPr>
          </a:p>
          <a:p>
            <a:pPr algn="r"/>
            <a:r>
              <a:rPr lang="en-US" altLang="zh-CN" sz="3200" b="1">
                <a:latin typeface="+mj-ea"/>
                <a:ea typeface="+mj-ea"/>
              </a:rPr>
              <a:t>——</a:t>
            </a:r>
            <a:r>
              <a:rPr lang="zh-CN" altLang="zh-CN" sz="3200" b="1">
                <a:latin typeface="+mj-ea"/>
                <a:ea typeface="+mj-ea"/>
              </a:rPr>
              <a:t>《左传》</a:t>
            </a:r>
            <a:endParaRPr lang="en-US" altLang="zh-CN" sz="3200" b="1">
              <a:latin typeface="+mj-ea"/>
              <a:ea typeface="+mj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377991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/>
              <a:t>先秦时期的德治与法治</a:t>
            </a:r>
          </a:p>
        </p:txBody>
      </p:sp>
      <p:pic>
        <p:nvPicPr>
          <p:cNvPr id="9217" name="Picture 1" descr="C:\Users\hp\AppData\Roaming\Tencent\Users\179381187\QQ\WinTemp\RichOle\_SA6UWL04(K3~W4DRKL[ZW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89956" y="2601491"/>
            <a:ext cx="3218910" cy="40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436096" y="4005064"/>
            <a:ext cx="31683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/>
              <a:t>    中国历史上最早的成文法</a:t>
            </a:r>
            <a:endParaRPr lang="zh-CN" altLang="en-US" sz="3200" b="1"/>
          </a:p>
        </p:txBody>
      </p:sp>
    </p:spTree>
    <p:extLst>
      <p:ext uri="{BB962C8B-B14F-4D97-AF65-F5344CB8AC3E}">
        <p14:creationId xmlns:p14="http://schemas.microsoft.com/office/powerpoint/2010/main" val="399635019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-119672" y="3429000"/>
            <a:ext cx="9073008" cy="17964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20000"/>
              </a:lnSpc>
            </a:pP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4000" b="1" smtClean="0"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2800" b="1" smtClean="0">
                <a:latin typeface="黑体" pitchFamily="49" charset="-122"/>
                <a:ea typeface="黑体" pitchFamily="49" charset="-122"/>
              </a:rPr>
              <a:t>儒家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：“道之以政，齐之以刑，民免而</a:t>
            </a:r>
            <a:r>
              <a:rPr lang="zh-CN" altLang="en-US" sz="2800" b="1" smtClean="0">
                <a:latin typeface="黑体" pitchFamily="49" charset="-122"/>
                <a:ea typeface="黑体" pitchFamily="49" charset="-122"/>
              </a:rPr>
              <a:t>无耻；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道之以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德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，齐之以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礼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，有耻且格</a:t>
            </a:r>
            <a:r>
              <a:rPr lang="zh-CN" altLang="en-US" sz="2800" b="1" smtClean="0">
                <a:latin typeface="黑体" pitchFamily="49" charset="-122"/>
                <a:ea typeface="黑体" pitchFamily="49" charset="-122"/>
              </a:rPr>
              <a:t>。</a:t>
            </a:r>
            <a:endParaRPr lang="en-US" altLang="zh-CN" sz="2800" b="1" smtClean="0">
              <a:latin typeface="黑体" pitchFamily="49" charset="-122"/>
              <a:ea typeface="黑体" panose="02010609060101010101" pitchFamily="49" charset="-122"/>
            </a:endParaRPr>
          </a:p>
          <a:p>
            <a:pPr lvl="1" algn="r">
              <a:lnSpc>
                <a:spcPct val="120000"/>
              </a:lnSpc>
            </a:pPr>
            <a:r>
              <a:rPr lang="en-US" altLang="zh-CN" sz="2800" b="1" smtClean="0">
                <a:latin typeface="黑体" pitchFamily="49" charset="-122"/>
                <a:ea typeface="黑体" pitchFamily="49" charset="-122"/>
              </a:rPr>
              <a:t>——《</a:t>
            </a:r>
            <a:r>
              <a:rPr lang="zh-CN" altLang="en-US" sz="2800" b="1" smtClean="0">
                <a:latin typeface="黑体" pitchFamily="49" charset="-122"/>
                <a:ea typeface="黑体" pitchFamily="49" charset="-122"/>
              </a:rPr>
              <a:t>论语</a:t>
            </a:r>
            <a:r>
              <a:rPr lang="en-US" altLang="zh-CN" sz="2800" b="1" smtClean="0"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2800" b="1" smtClean="0">
                <a:latin typeface="黑体" pitchFamily="49" charset="-122"/>
                <a:ea typeface="黑体" pitchFamily="49" charset="-122"/>
              </a:rPr>
              <a:t>为政</a:t>
            </a:r>
            <a:r>
              <a:rPr lang="en-US" altLang="zh-CN" sz="2800" b="1" smtClean="0">
                <a:latin typeface="黑体" pitchFamily="49" charset="-122"/>
                <a:ea typeface="黑体" pitchFamily="49" charset="-122"/>
              </a:rPr>
              <a:t>》</a:t>
            </a:r>
            <a:endParaRPr lang="en-US" altLang="zh-CN" sz="2800" b="1">
              <a:latin typeface="黑体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9356" y="1434642"/>
            <a:ext cx="8754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mtClean="0">
                <a:latin typeface="黑体" pitchFamily="49" charset="-122"/>
                <a:ea typeface="黑体" pitchFamily="49" charset="-122"/>
              </a:rPr>
              <a:t>   </a:t>
            </a:r>
            <a:r>
              <a:rPr lang="zh-CN" altLang="en-US" sz="2800" b="1" smtClean="0">
                <a:latin typeface="黑体" pitchFamily="49" charset="-122"/>
                <a:ea typeface="黑体" pitchFamily="49" charset="-122"/>
              </a:rPr>
              <a:t>法家：“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以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法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治国，举措而已矣。法不阿贵，绳不挠曲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……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刑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过不避大臣，赏善不遗匹夫。”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  <a:p>
            <a:pPr algn="r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——《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韩非子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有度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》</a:t>
            </a:r>
            <a:endParaRPr lang="zh-CN" altLang="en-US" sz="2800" b="1">
              <a:latin typeface="黑体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377991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/>
              <a:t>先秦时期的德治与法治</a:t>
            </a:r>
          </a:p>
        </p:txBody>
      </p:sp>
    </p:spTree>
    <p:extLst>
      <p:ext uri="{BB962C8B-B14F-4D97-AF65-F5344CB8AC3E}">
        <p14:creationId xmlns:p14="http://schemas.microsoft.com/office/powerpoint/2010/main" val="35415516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8433" name="Picture 1" descr="C:\Users\hp\AppData\Roaming\Tencent\Users\179381187\QQ\WinTemp\RichOle\PUKZE]KM[%[~2XH{`}(IC}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6534" y="1566501"/>
            <a:ext cx="4762500" cy="3190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15616" y="4802780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/>
              <a:t>云梦睡虎地秦简</a:t>
            </a:r>
            <a:endParaRPr lang="zh-CN" altLang="en-US" sz="2400" b="1"/>
          </a:p>
        </p:txBody>
      </p:sp>
      <p:sp>
        <p:nvSpPr>
          <p:cNvPr id="3" name="TextBox 2"/>
          <p:cNvSpPr txBox="1"/>
          <p:nvPr/>
        </p:nvSpPr>
        <p:spPr>
          <a:xfrm>
            <a:off x="5311606" y="2510607"/>
            <a:ext cx="331236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latin typeface="+mj-ea"/>
                <a:ea typeface="+mj-ea"/>
              </a:rPr>
              <a:t>《</a:t>
            </a:r>
            <a:r>
              <a:rPr lang="zh-CN" altLang="en-US" sz="2800" b="1">
                <a:latin typeface="+mj-ea"/>
                <a:ea typeface="+mj-ea"/>
              </a:rPr>
              <a:t>秦律十八种</a:t>
            </a:r>
            <a:r>
              <a:rPr lang="en-US" altLang="zh-CN" sz="2800" b="1" smtClean="0">
                <a:latin typeface="+mj-ea"/>
                <a:ea typeface="+mj-ea"/>
              </a:rPr>
              <a:t>》《</a:t>
            </a:r>
            <a:r>
              <a:rPr lang="zh-CN" altLang="en-US" sz="2800" b="1" smtClean="0">
                <a:latin typeface="+mj-ea"/>
                <a:ea typeface="+mj-ea"/>
              </a:rPr>
              <a:t>效律</a:t>
            </a:r>
            <a:r>
              <a:rPr lang="en-US" altLang="zh-CN" sz="2800" b="1" smtClean="0">
                <a:latin typeface="+mj-ea"/>
                <a:ea typeface="+mj-ea"/>
              </a:rPr>
              <a:t>》</a:t>
            </a:r>
          </a:p>
          <a:p>
            <a:r>
              <a:rPr lang="en-US" altLang="zh-CN" sz="2800" b="1" smtClean="0">
                <a:latin typeface="+mj-ea"/>
                <a:ea typeface="+mj-ea"/>
              </a:rPr>
              <a:t>《</a:t>
            </a:r>
            <a:r>
              <a:rPr lang="zh-CN" altLang="en-US" sz="2800" b="1">
                <a:latin typeface="+mj-ea"/>
                <a:ea typeface="+mj-ea"/>
              </a:rPr>
              <a:t>秦律杂抄</a:t>
            </a:r>
            <a:r>
              <a:rPr lang="en-US" altLang="zh-CN" sz="2800" b="1" smtClean="0">
                <a:latin typeface="+mj-ea"/>
                <a:ea typeface="+mj-ea"/>
              </a:rPr>
              <a:t>》</a:t>
            </a:r>
          </a:p>
          <a:p>
            <a:r>
              <a:rPr lang="en-US" altLang="zh-CN" sz="2800" b="1" smtClean="0">
                <a:latin typeface="+mj-ea"/>
                <a:ea typeface="+mj-ea"/>
              </a:rPr>
              <a:t>《</a:t>
            </a:r>
            <a:r>
              <a:rPr lang="zh-CN" altLang="en-US" sz="2800" b="1">
                <a:latin typeface="+mj-ea"/>
                <a:ea typeface="+mj-ea"/>
              </a:rPr>
              <a:t>法律答问</a:t>
            </a:r>
            <a:r>
              <a:rPr lang="en-US" altLang="zh-CN" sz="2800" b="1" smtClean="0">
                <a:latin typeface="+mj-ea"/>
                <a:ea typeface="+mj-ea"/>
              </a:rPr>
              <a:t>》</a:t>
            </a:r>
          </a:p>
          <a:p>
            <a:r>
              <a:rPr lang="en-US" altLang="zh-CN" sz="2800" b="1" smtClean="0">
                <a:latin typeface="+mj-ea"/>
                <a:ea typeface="+mj-ea"/>
              </a:rPr>
              <a:t>     ……</a:t>
            </a:r>
            <a:endParaRPr lang="zh-CN" altLang="en-US" sz="2800" b="1"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500903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smtClean="0"/>
              <a:t>秦汉至隋唐时期的法律与教化</a:t>
            </a:r>
            <a:endParaRPr lang="zh-CN" altLang="en-US" sz="2800" b="1"/>
          </a:p>
        </p:txBody>
      </p:sp>
    </p:spTree>
    <p:extLst>
      <p:ext uri="{BB962C8B-B14F-4D97-AF65-F5344CB8AC3E}">
        <p14:creationId xmlns:p14="http://schemas.microsoft.com/office/powerpoint/2010/main" val="1525916499"/>
      </p:ext>
    </p:ext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3314" name="Picture 5" descr="mmm52a">
            <a:hlinkClick r:id="rId3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80869" y="1241205"/>
            <a:ext cx="3181350" cy="396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6"/>
          <p:cNvSpPr>
            <a:spLocks noChangeArrowheads="1"/>
          </p:cNvSpPr>
          <p:nvPr/>
        </p:nvSpPr>
        <p:spPr bwMode="auto">
          <a:xfrm>
            <a:off x="6443663" y="5805488"/>
            <a:ext cx="16557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ea typeface="楷体_GB2312" pitchFamily="49" charset="-122"/>
              </a:rPr>
              <a:t>董仲舒</a:t>
            </a: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79388" y="1525338"/>
            <a:ext cx="5113337" cy="224676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latin typeface="黑体" pitchFamily="2" charset="-122"/>
                <a:ea typeface="黑体" pitchFamily="2" charset="-122"/>
              </a:rPr>
              <a:t>董仲舒的新儒学思想</a:t>
            </a:r>
            <a:r>
              <a:rPr lang="zh-CN" altLang="en-US" sz="2800" b="1" smtClean="0">
                <a:latin typeface="黑体" pitchFamily="2" charset="-122"/>
                <a:ea typeface="黑体" pitchFamily="2" charset="-122"/>
              </a:rPr>
              <a:t>：</a:t>
            </a:r>
            <a:endParaRPr lang="en-US" altLang="zh-CN" sz="2800" b="1" smtClean="0">
              <a:latin typeface="黑体" pitchFamily="2" charset="-122"/>
              <a:ea typeface="黑体" pitchFamily="2" charset="-122"/>
            </a:endParaRPr>
          </a:p>
          <a:p>
            <a:r>
              <a:rPr lang="en-US" altLang="zh-CN" sz="2800" b="1"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sz="2800" b="1" smtClean="0">
                <a:latin typeface="黑体" pitchFamily="2" charset="-122"/>
                <a:ea typeface="黑体" pitchFamily="2" charset="-122"/>
              </a:rPr>
              <a:t>       </a:t>
            </a:r>
            <a:r>
              <a:rPr lang="zh-CN" altLang="en-US" sz="2800" b="1" smtClean="0">
                <a:latin typeface="黑体" pitchFamily="2" charset="-122"/>
                <a:ea typeface="黑体" pitchFamily="2" charset="-122"/>
              </a:rPr>
              <a:t>大一统</a:t>
            </a:r>
            <a:endParaRPr lang="zh-CN" altLang="en-US" sz="2800" b="1"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2800" b="1" smtClean="0">
                <a:latin typeface="黑体" pitchFamily="2" charset="-122"/>
                <a:ea typeface="黑体" pitchFamily="2" charset="-122"/>
              </a:rPr>
              <a:t>        天人感应</a:t>
            </a:r>
            <a:endParaRPr lang="zh-CN" altLang="en-US" sz="2800" b="1"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2800" b="1" smtClean="0">
                <a:latin typeface="黑体" pitchFamily="2" charset="-122"/>
                <a:ea typeface="黑体" pitchFamily="2" charset="-122"/>
              </a:rPr>
              <a:t>        君权神授</a:t>
            </a:r>
            <a:endParaRPr lang="zh-CN" altLang="en-US" sz="2800" b="1"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2800" b="1"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sz="2800" b="1" smtClean="0">
                <a:latin typeface="黑体" pitchFamily="2" charset="-122"/>
                <a:ea typeface="黑体" pitchFamily="2" charset="-122"/>
              </a:rPr>
              <a:t>    三纲五常</a:t>
            </a:r>
            <a:endParaRPr lang="en-US" altLang="zh-CN" sz="2800" b="1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3317" name="Text Box 8"/>
          <p:cNvSpPr txBox="1">
            <a:spLocks noChangeArrowheads="1"/>
          </p:cNvSpPr>
          <p:nvPr/>
        </p:nvSpPr>
        <p:spPr bwMode="auto">
          <a:xfrm>
            <a:off x="1223169" y="534249"/>
            <a:ext cx="60483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000" b="1" smtClean="0">
                <a:latin typeface="黑体" pitchFamily="2" charset="-122"/>
                <a:ea typeface="黑体" pitchFamily="2" charset="-122"/>
              </a:rPr>
              <a:t>罢黜百家 </a:t>
            </a:r>
            <a:r>
              <a:rPr lang="zh-CN" altLang="en-US" sz="4000" b="1">
                <a:latin typeface="黑体" pitchFamily="2" charset="-122"/>
                <a:ea typeface="黑体" pitchFamily="2" charset="-122"/>
              </a:rPr>
              <a:t>，独尊儒术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500903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smtClean="0"/>
              <a:t>秦汉至隋唐时期的法律与教化</a:t>
            </a:r>
            <a:endParaRPr lang="zh-CN" altLang="en-US" sz="2800" b="1"/>
          </a:p>
        </p:txBody>
      </p:sp>
      <p:sp>
        <p:nvSpPr>
          <p:cNvPr id="3" name="矩形 2"/>
          <p:cNvSpPr/>
          <p:nvPr/>
        </p:nvSpPr>
        <p:spPr>
          <a:xfrm>
            <a:off x="550213" y="5285950"/>
            <a:ext cx="513065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/>
              <a:t>儒学成为历代王朝的统治思想和社会主流的意识形态</a:t>
            </a:r>
          </a:p>
        </p:txBody>
      </p:sp>
      <p:pic>
        <p:nvPicPr>
          <p:cNvPr id="5121" name="Picture 1" descr="C:\Users\hp\AppData\Roaming\Tencent\Users\179381187\QQ\WinTemp\RichOle\NSA3YBAZF[R$6~TB$T`EN`Y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4005064"/>
            <a:ext cx="5760640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7357972"/>
      </p:ext>
    </p:extLst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TextBox 6"/>
          <p:cNvSpPr txBox="1"/>
          <p:nvPr/>
        </p:nvSpPr>
        <p:spPr>
          <a:xfrm>
            <a:off x="0" y="0"/>
            <a:ext cx="500903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smtClean="0"/>
              <a:t>秦汉至隋唐时期的法律与教化</a:t>
            </a:r>
            <a:endParaRPr lang="zh-CN" altLang="en-US" sz="2800" b="1"/>
          </a:p>
        </p:txBody>
      </p:sp>
      <p:sp>
        <p:nvSpPr>
          <p:cNvPr id="6" name="矩形 5"/>
          <p:cNvSpPr/>
          <p:nvPr/>
        </p:nvSpPr>
        <p:spPr>
          <a:xfrm>
            <a:off x="0" y="545365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smtClean="0"/>
              <a:t>   </a:t>
            </a:r>
            <a:r>
              <a:rPr lang="zh-CN" altLang="en-US" sz="2800" b="1" smtClean="0"/>
              <a:t>案例</a:t>
            </a:r>
            <a:endParaRPr lang="zh-CN" altLang="en-US" sz="2800" b="1"/>
          </a:p>
          <a:p>
            <a:r>
              <a:rPr lang="zh-CN" altLang="en-US" sz="2800" b="1" smtClean="0"/>
              <a:t>       时有疑狱曰：甲无子，拾道旁弃儿乙，养之为子。及乙长，有罪杀人，以状语甲，甲藏之。甲当何论？仲舒断曰：甲无子，振活养子，虽非所生，谁与易之。</a:t>
            </a:r>
            <a:r>
              <a:rPr lang="en-US" altLang="zh-CN" sz="2800" smtClean="0"/>
              <a:t>《</a:t>
            </a:r>
            <a:r>
              <a:rPr lang="zh-CN" altLang="en-US" sz="2800" b="1"/>
              <a:t>诗</a:t>
            </a:r>
            <a:r>
              <a:rPr lang="en-US" altLang="zh-CN" sz="2800" b="1"/>
              <a:t>》</a:t>
            </a:r>
            <a:r>
              <a:rPr lang="zh-CN" altLang="en-US" sz="2800" b="1"/>
              <a:t>云：螟蛉有子，蜾蠃负</a:t>
            </a:r>
            <a:r>
              <a:rPr lang="zh-CN" altLang="en-US" sz="2800" b="1" smtClean="0"/>
              <a:t>之。</a:t>
            </a:r>
            <a:r>
              <a:rPr lang="en-US" altLang="zh-CN" sz="2800" b="1" smtClean="0"/>
              <a:t>《</a:t>
            </a:r>
            <a:r>
              <a:rPr lang="zh-CN" altLang="en-US" sz="2800" b="1" smtClean="0"/>
              <a:t>春秋</a:t>
            </a:r>
            <a:r>
              <a:rPr lang="en-US" altLang="zh-CN" sz="2800" b="1" smtClean="0"/>
              <a:t>》</a:t>
            </a:r>
            <a:r>
              <a:rPr lang="zh-CN" altLang="en-US" sz="2800" b="1" smtClean="0"/>
              <a:t>之义，父为子隐，甲宜匿乙。诏：不当坐。</a:t>
            </a:r>
            <a:endParaRPr lang="en-US" altLang="zh-CN" sz="2800" b="1" smtClean="0"/>
          </a:p>
          <a:p>
            <a:r>
              <a:rPr lang="en-US" altLang="zh-CN" sz="2800" b="1" smtClean="0"/>
              <a:t>              </a:t>
            </a:r>
            <a:r>
              <a:rPr lang="en-US" altLang="zh-CN" sz="2400" b="1" smtClean="0">
                <a:latin typeface="+mj-ea"/>
                <a:ea typeface="+mj-ea"/>
              </a:rPr>
              <a:t>——</a:t>
            </a:r>
            <a:r>
              <a:rPr lang="zh-CN" altLang="en-US" sz="2400" b="1" smtClean="0">
                <a:latin typeface="+mj-ea"/>
                <a:ea typeface="+mj-ea"/>
              </a:rPr>
              <a:t>（西汉）董仲舒撰：</a:t>
            </a:r>
            <a:r>
              <a:rPr lang="en-US" altLang="zh-CN" sz="2400" b="1" smtClean="0">
                <a:latin typeface="+mj-ea"/>
                <a:ea typeface="+mj-ea"/>
              </a:rPr>
              <a:t>《</a:t>
            </a:r>
            <a:r>
              <a:rPr lang="zh-CN" altLang="en-US" sz="2400" b="1">
                <a:latin typeface="+mj-ea"/>
                <a:ea typeface="+mj-ea"/>
              </a:rPr>
              <a:t>春秋决</a:t>
            </a:r>
            <a:r>
              <a:rPr lang="zh-CN" altLang="en-US" sz="2400" b="1" smtClean="0">
                <a:latin typeface="+mj-ea"/>
                <a:ea typeface="+mj-ea"/>
              </a:rPr>
              <a:t>狱</a:t>
            </a:r>
            <a:r>
              <a:rPr lang="en-US" altLang="zh-CN" sz="2400" b="1" smtClean="0">
                <a:latin typeface="+mj-ea"/>
                <a:ea typeface="+mj-ea"/>
              </a:rPr>
              <a:t>》</a:t>
            </a:r>
            <a:r>
              <a:rPr lang="zh-CN" altLang="en-US" sz="2400" b="1" smtClean="0">
                <a:latin typeface="+mj-ea"/>
                <a:ea typeface="+mj-ea"/>
              </a:rPr>
              <a:t>，载（唐）杜佑撰：</a:t>
            </a:r>
            <a:r>
              <a:rPr lang="en-US" altLang="zh-CN" sz="2400" b="1" smtClean="0">
                <a:latin typeface="+mj-ea"/>
                <a:ea typeface="+mj-ea"/>
              </a:rPr>
              <a:t>《</a:t>
            </a:r>
            <a:r>
              <a:rPr lang="zh-CN" altLang="en-US" sz="2400" b="1" smtClean="0">
                <a:latin typeface="+mj-ea"/>
                <a:ea typeface="+mj-ea"/>
              </a:rPr>
              <a:t>通典</a:t>
            </a:r>
            <a:r>
              <a:rPr lang="en-US" altLang="zh-CN" sz="2400" b="1" smtClean="0">
                <a:latin typeface="+mj-ea"/>
                <a:ea typeface="+mj-ea"/>
              </a:rPr>
              <a:t>》</a:t>
            </a:r>
            <a:r>
              <a:rPr lang="zh-CN" altLang="en-US" sz="2400" b="1" smtClean="0">
                <a:latin typeface="+mj-ea"/>
                <a:ea typeface="+mj-ea"/>
              </a:rPr>
              <a:t>卷六十九</a:t>
            </a:r>
            <a:endParaRPr lang="zh-CN" altLang="en-US" sz="2400" b="1">
              <a:latin typeface="+mj-ea"/>
              <a:ea typeface="+mj-ea"/>
            </a:endParaRPr>
          </a:p>
          <a:p>
            <a:endParaRPr lang="zh-CN" altLang="en-US" sz="2800" b="1"/>
          </a:p>
        </p:txBody>
      </p:sp>
      <p:sp>
        <p:nvSpPr>
          <p:cNvPr id="11" name="TextBox 10"/>
          <p:cNvSpPr txBox="1"/>
          <p:nvPr/>
        </p:nvSpPr>
        <p:spPr>
          <a:xfrm>
            <a:off x="280864" y="4293096"/>
            <a:ext cx="85822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/>
              <a:t>    判案：</a:t>
            </a:r>
            <a:r>
              <a:rPr lang="en-US" altLang="zh-CN" sz="2400" b="1" smtClean="0"/>
              <a:t>《</a:t>
            </a:r>
            <a:r>
              <a:rPr lang="zh-CN" altLang="en-US" sz="2400" b="1"/>
              <a:t>春秋</a:t>
            </a:r>
            <a:r>
              <a:rPr lang="en-US" altLang="zh-CN" sz="2400" b="1"/>
              <a:t>》</a:t>
            </a:r>
            <a:r>
              <a:rPr lang="zh-CN" altLang="en-US" sz="2400" b="1"/>
              <a:t>上提倡父子一方犯罪后可以互相隐藏</a:t>
            </a:r>
            <a:r>
              <a:rPr lang="zh-CN" altLang="en-US" sz="2400" b="1" smtClean="0"/>
              <a:t>。他们</a:t>
            </a:r>
            <a:r>
              <a:rPr lang="zh-CN" altLang="en-US" sz="2400" b="1"/>
              <a:t>是父子关系，所以甲不能判罪。</a:t>
            </a:r>
          </a:p>
          <a:p>
            <a:endParaRPr lang="zh-CN" altLang="en-US" sz="2400"/>
          </a:p>
        </p:txBody>
      </p:sp>
      <p:sp>
        <p:nvSpPr>
          <p:cNvPr id="13" name="TextBox 12"/>
          <p:cNvSpPr txBox="1"/>
          <p:nvPr/>
        </p:nvSpPr>
        <p:spPr>
          <a:xfrm>
            <a:off x="1835696" y="5341854"/>
            <a:ext cx="38884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solidFill>
                  <a:srgbClr val="FF0000"/>
                </a:solidFill>
                <a:ea typeface="黑体" pitchFamily="49" charset="-122"/>
              </a:rPr>
              <a:t>礼法结合、刑德并用</a:t>
            </a:r>
            <a:endParaRPr lang="zh-CN" altLang="en-US" sz="32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20732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Group 2"/>
          <p:cNvGrpSpPr/>
          <p:nvPr/>
        </p:nvGrpSpPr>
        <p:grpSpPr>
          <a:xfrm>
            <a:off x="843" y="3966592"/>
            <a:ext cx="9467701" cy="2921000"/>
            <a:chOff x="229" y="2064"/>
            <a:chExt cx="5531" cy="1840"/>
          </a:xfrm>
        </p:grpSpPr>
        <p:sp>
          <p:nvSpPr>
            <p:cNvPr id="38" name="Rectangle 6"/>
            <p:cNvSpPr>
              <a:spLocks noChangeArrowheads="1"/>
            </p:cNvSpPr>
            <p:nvPr/>
          </p:nvSpPr>
          <p:spPr bwMode="auto">
            <a:xfrm>
              <a:off x="240" y="3444"/>
              <a:ext cx="5328" cy="460"/>
            </a:xfrm>
            <a:prstGeom prst="rect">
              <a:avLst/>
            </a:prstGeom>
            <a:solidFill>
              <a:srgbClr val="BBE0E3"/>
            </a:solidFill>
            <a:ln w="9525">
              <a:noFill/>
              <a:miter lim="800000"/>
            </a:ln>
            <a:effectLst/>
          </p:spPr>
          <p:txBody>
            <a:bodyPr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3200" kern="0" smtClean="0">
                  <a:solidFill>
                    <a:srgbClr val="000099"/>
                  </a:solidFill>
                  <a:latin typeface="隶书" pitchFamily="49" charset="-122"/>
                  <a:ea typeface="黑体" pitchFamily="49" charset="-122"/>
                </a:rPr>
                <a:t>父子 兄弟  夫妇  君臣  长幼  朋友 宾客</a:t>
              </a:r>
              <a:endParaRPr lang="zh-CN" altLang="en-US" sz="3200" kern="0">
                <a:solidFill>
                  <a:srgbClr val="000099"/>
                </a:solidFill>
                <a:latin typeface="隶书" panose="020105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39" name="Rectangle 7"/>
            <p:cNvSpPr>
              <a:spLocks noChangeArrowheads="1"/>
            </p:cNvSpPr>
            <p:nvPr/>
          </p:nvSpPr>
          <p:spPr bwMode="auto">
            <a:xfrm>
              <a:off x="229" y="2973"/>
              <a:ext cx="5328" cy="460"/>
            </a:xfrm>
            <a:prstGeom prst="rect">
              <a:avLst/>
            </a:prstGeom>
            <a:solidFill>
              <a:srgbClr val="BBE0E3"/>
            </a:solidFill>
            <a:ln w="9525">
              <a:noFill/>
              <a:miter lim="800000"/>
            </a:ln>
            <a:effectLst/>
          </p:spPr>
          <p:txBody>
            <a:bodyPr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3200" kern="0" smtClean="0">
                  <a:solidFill>
                    <a:srgbClr val="000099"/>
                  </a:solidFill>
                  <a:latin typeface="隶书" pitchFamily="49" charset="-122"/>
                  <a:ea typeface="黑体" pitchFamily="49" charset="-122"/>
                </a:rPr>
                <a:t>七    教（人伦关系）</a:t>
              </a:r>
              <a:endParaRPr lang="zh-CN" altLang="en-US" sz="3200" kern="0">
                <a:solidFill>
                  <a:srgbClr val="000099"/>
                </a:solidFill>
                <a:latin typeface="隶书" pitchFamily="49" charset="-122"/>
                <a:ea typeface="黑体" pitchFamily="49" charset="-122"/>
              </a:endParaRPr>
            </a:p>
          </p:txBody>
        </p:sp>
        <p:sp>
          <p:nvSpPr>
            <p:cNvPr id="40" name="Rectangle 8"/>
            <p:cNvSpPr>
              <a:spLocks noChangeArrowheads="1"/>
            </p:cNvSpPr>
            <p:nvPr/>
          </p:nvSpPr>
          <p:spPr bwMode="auto">
            <a:xfrm>
              <a:off x="4902" y="2524"/>
              <a:ext cx="666" cy="460"/>
            </a:xfrm>
            <a:prstGeom prst="rect">
              <a:avLst/>
            </a:prstGeom>
            <a:solidFill>
              <a:srgbClr val="BBE0E3"/>
            </a:solidFill>
            <a:ln w="9525">
              <a:noFill/>
              <a:miter lim="800000"/>
            </a:ln>
            <a:effectLst/>
          </p:spPr>
          <p:txBody>
            <a:bodyPr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3200" kern="0">
                  <a:solidFill>
                    <a:srgbClr val="000099"/>
                  </a:solidFill>
                  <a:ea typeface="黑体" pitchFamily="49" charset="-122"/>
                </a:rPr>
                <a:t>聘礼</a:t>
              </a:r>
            </a:p>
          </p:txBody>
        </p:sp>
        <p:sp>
          <p:nvSpPr>
            <p:cNvPr id="41" name="Rectangle 9"/>
            <p:cNvSpPr>
              <a:spLocks noChangeArrowheads="1"/>
            </p:cNvSpPr>
            <p:nvPr/>
          </p:nvSpPr>
          <p:spPr bwMode="auto">
            <a:xfrm>
              <a:off x="4236" y="2524"/>
              <a:ext cx="666" cy="460"/>
            </a:xfrm>
            <a:prstGeom prst="rect">
              <a:avLst/>
            </a:prstGeom>
            <a:solidFill>
              <a:srgbClr val="BBE0E3"/>
            </a:solidFill>
            <a:ln w="9525">
              <a:noFill/>
              <a:miter lim="800000"/>
            </a:ln>
            <a:effectLst/>
          </p:spPr>
          <p:txBody>
            <a:bodyPr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3200" kern="0">
                  <a:solidFill>
                    <a:srgbClr val="000099"/>
                  </a:solidFill>
                  <a:latin typeface="隶书" pitchFamily="49" charset="-122"/>
                  <a:ea typeface="黑体" pitchFamily="49" charset="-122"/>
                </a:rPr>
                <a:t>朝礼</a:t>
              </a:r>
            </a:p>
          </p:txBody>
        </p:sp>
        <p:sp>
          <p:nvSpPr>
            <p:cNvPr id="42" name="Rectangle 10"/>
            <p:cNvSpPr>
              <a:spLocks noChangeArrowheads="1"/>
            </p:cNvSpPr>
            <p:nvPr/>
          </p:nvSpPr>
          <p:spPr bwMode="auto">
            <a:xfrm>
              <a:off x="3570" y="2524"/>
              <a:ext cx="666" cy="460"/>
            </a:xfrm>
            <a:prstGeom prst="rect">
              <a:avLst/>
            </a:prstGeom>
            <a:solidFill>
              <a:srgbClr val="BBE0E3"/>
            </a:solidFill>
            <a:ln w="9525">
              <a:noFill/>
              <a:miter lim="800000"/>
            </a:ln>
            <a:effectLst/>
          </p:spPr>
          <p:txBody>
            <a:bodyPr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3200" kern="0">
                  <a:solidFill>
                    <a:srgbClr val="000099"/>
                  </a:solidFill>
                  <a:latin typeface="隶书" pitchFamily="49" charset="-122"/>
                  <a:ea typeface="黑体" pitchFamily="49" charset="-122"/>
                </a:rPr>
                <a:t>飨礼</a:t>
              </a:r>
            </a:p>
          </p:txBody>
        </p:sp>
        <p:sp>
          <p:nvSpPr>
            <p:cNvPr id="43" name="Rectangle 11"/>
            <p:cNvSpPr>
              <a:spLocks noChangeArrowheads="1"/>
            </p:cNvSpPr>
            <p:nvPr/>
          </p:nvSpPr>
          <p:spPr bwMode="auto">
            <a:xfrm>
              <a:off x="2904" y="2524"/>
              <a:ext cx="666" cy="460"/>
            </a:xfrm>
            <a:prstGeom prst="rect">
              <a:avLst/>
            </a:prstGeom>
            <a:solidFill>
              <a:srgbClr val="BBE0E3"/>
            </a:solidFill>
            <a:ln w="9525">
              <a:noFill/>
              <a:miter lim="800000"/>
            </a:ln>
            <a:effectLst/>
          </p:spPr>
          <p:txBody>
            <a:bodyPr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3200" kern="0">
                  <a:solidFill>
                    <a:srgbClr val="000099"/>
                  </a:solidFill>
                  <a:latin typeface="隶书" pitchFamily="49" charset="-122"/>
                  <a:ea typeface="黑体" pitchFamily="49" charset="-122"/>
                </a:rPr>
                <a:t>射礼</a:t>
              </a:r>
            </a:p>
          </p:txBody>
        </p:sp>
        <p:sp>
          <p:nvSpPr>
            <p:cNvPr id="44" name="Rectangle 12"/>
            <p:cNvSpPr>
              <a:spLocks noChangeArrowheads="1"/>
            </p:cNvSpPr>
            <p:nvPr/>
          </p:nvSpPr>
          <p:spPr bwMode="auto">
            <a:xfrm>
              <a:off x="2238" y="2524"/>
              <a:ext cx="666" cy="460"/>
            </a:xfrm>
            <a:prstGeom prst="rect">
              <a:avLst/>
            </a:prstGeom>
            <a:solidFill>
              <a:srgbClr val="BBE0E3"/>
            </a:solidFill>
            <a:ln w="9525">
              <a:noFill/>
              <a:miter lim="800000"/>
            </a:ln>
            <a:effectLst/>
          </p:spPr>
          <p:txBody>
            <a:bodyPr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3200" kern="0">
                  <a:solidFill>
                    <a:srgbClr val="000099"/>
                  </a:solidFill>
                  <a:latin typeface="隶书" pitchFamily="49" charset="-122"/>
                  <a:ea typeface="黑体" pitchFamily="49" charset="-122"/>
                </a:rPr>
                <a:t>祭礼</a:t>
              </a:r>
            </a:p>
          </p:txBody>
        </p:sp>
        <p:sp>
          <p:nvSpPr>
            <p:cNvPr id="45" name="Rectangle 13"/>
            <p:cNvSpPr>
              <a:spLocks noChangeArrowheads="1"/>
            </p:cNvSpPr>
            <p:nvPr/>
          </p:nvSpPr>
          <p:spPr bwMode="auto">
            <a:xfrm>
              <a:off x="1572" y="2524"/>
              <a:ext cx="666" cy="460"/>
            </a:xfrm>
            <a:prstGeom prst="rect">
              <a:avLst/>
            </a:prstGeom>
            <a:solidFill>
              <a:srgbClr val="BBE0E3"/>
            </a:solidFill>
            <a:ln w="9525">
              <a:noFill/>
              <a:miter lim="800000"/>
            </a:ln>
            <a:effectLst/>
          </p:spPr>
          <p:txBody>
            <a:bodyPr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3200" kern="0">
                  <a:solidFill>
                    <a:srgbClr val="000099"/>
                  </a:solidFill>
                  <a:latin typeface="隶书" pitchFamily="49" charset="-122"/>
                  <a:ea typeface="黑体" pitchFamily="49" charset="-122"/>
                </a:rPr>
                <a:t>丧礼</a:t>
              </a:r>
            </a:p>
          </p:txBody>
        </p:sp>
        <p:sp>
          <p:nvSpPr>
            <p:cNvPr id="46" name="Rectangle 14"/>
            <p:cNvSpPr>
              <a:spLocks noChangeArrowheads="1"/>
            </p:cNvSpPr>
            <p:nvPr/>
          </p:nvSpPr>
          <p:spPr bwMode="auto">
            <a:xfrm>
              <a:off x="906" y="2524"/>
              <a:ext cx="666" cy="460"/>
            </a:xfrm>
            <a:prstGeom prst="rect">
              <a:avLst/>
            </a:prstGeom>
            <a:solidFill>
              <a:srgbClr val="BBE0E3"/>
            </a:solidFill>
            <a:ln w="9525">
              <a:noFill/>
              <a:miter lim="800000"/>
            </a:ln>
            <a:effectLst/>
          </p:spPr>
          <p:txBody>
            <a:bodyPr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3200" kern="0">
                  <a:solidFill>
                    <a:srgbClr val="000099"/>
                  </a:solidFill>
                  <a:latin typeface="隶书" pitchFamily="49" charset="-122"/>
                  <a:ea typeface="黑体" pitchFamily="49" charset="-122"/>
                </a:rPr>
                <a:t>婚礼</a:t>
              </a:r>
            </a:p>
          </p:txBody>
        </p:sp>
        <p:sp>
          <p:nvSpPr>
            <p:cNvPr id="47" name="Rectangle 15"/>
            <p:cNvSpPr>
              <a:spLocks noChangeArrowheads="1"/>
            </p:cNvSpPr>
            <p:nvPr/>
          </p:nvSpPr>
          <p:spPr bwMode="auto">
            <a:xfrm>
              <a:off x="240" y="2524"/>
              <a:ext cx="666" cy="460"/>
            </a:xfrm>
            <a:prstGeom prst="rect">
              <a:avLst/>
            </a:prstGeom>
            <a:solidFill>
              <a:srgbClr val="BBE0E3"/>
            </a:solidFill>
            <a:ln w="9525">
              <a:solidFill>
                <a:srgbClr val="FFFFFF"/>
              </a:solidFill>
              <a:miter lim="800000"/>
            </a:ln>
            <a:effectLst/>
          </p:spPr>
          <p:txBody>
            <a:bodyPr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3200" kern="0">
                  <a:solidFill>
                    <a:srgbClr val="000099"/>
                  </a:solidFill>
                  <a:latin typeface="隶书" pitchFamily="49" charset="-122"/>
                  <a:ea typeface="黑体" pitchFamily="49" charset="-122"/>
                </a:rPr>
                <a:t>冠礼</a:t>
              </a:r>
            </a:p>
          </p:txBody>
        </p:sp>
        <p:sp>
          <p:nvSpPr>
            <p:cNvPr id="48" name="Rectangle 16"/>
            <p:cNvSpPr>
              <a:spLocks noChangeArrowheads="1"/>
            </p:cNvSpPr>
            <p:nvPr/>
          </p:nvSpPr>
          <p:spPr bwMode="auto">
            <a:xfrm>
              <a:off x="240" y="2064"/>
              <a:ext cx="5328" cy="460"/>
            </a:xfrm>
            <a:prstGeom prst="rect">
              <a:avLst/>
            </a:prstGeom>
            <a:solidFill>
              <a:srgbClr val="BBE0E3"/>
            </a:solidFill>
            <a:ln w="9525">
              <a:noFill/>
              <a:miter lim="800000"/>
            </a:ln>
            <a:effectLst/>
          </p:spPr>
          <p:txBody>
            <a:bodyPr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3200" kern="0">
                  <a:solidFill>
                    <a:srgbClr val="000099"/>
                  </a:solidFill>
                  <a:latin typeface="隶书" pitchFamily="49" charset="-122"/>
                  <a:ea typeface="黑体" pitchFamily="49" charset="-122"/>
                </a:rPr>
                <a:t>八</a:t>
              </a:r>
              <a:r>
                <a:rPr lang="zh-CN" altLang="en-US" sz="3200" kern="0" smtClean="0">
                  <a:solidFill>
                    <a:srgbClr val="000099"/>
                  </a:solidFill>
                  <a:latin typeface="隶书" pitchFamily="49" charset="-122"/>
                  <a:ea typeface="黑体" pitchFamily="49" charset="-122"/>
                </a:rPr>
                <a:t>    礼（社会礼节）</a:t>
              </a:r>
              <a:endParaRPr lang="zh-CN" altLang="en-US" sz="3200" kern="0">
                <a:solidFill>
                  <a:srgbClr val="000099"/>
                </a:solidFill>
                <a:latin typeface="隶书" pitchFamily="49" charset="-122"/>
                <a:ea typeface="黑体" pitchFamily="49" charset="-122"/>
              </a:endParaRPr>
            </a:p>
          </p:txBody>
        </p:sp>
        <p:sp>
          <p:nvSpPr>
            <p:cNvPr id="49" name="Line 17"/>
            <p:cNvSpPr>
              <a:spLocks noChangeShapeType="1"/>
            </p:cNvSpPr>
            <p:nvPr/>
          </p:nvSpPr>
          <p:spPr bwMode="auto">
            <a:xfrm>
              <a:off x="432" y="3750"/>
              <a:ext cx="5328" cy="0"/>
            </a:xfrm>
            <a:prstGeom prst="line">
              <a:avLst/>
            </a:prstGeom>
            <a:noFill/>
            <a:ln w="28575" cap="sq">
              <a:solidFill>
                <a:srgbClr val="000000"/>
              </a:solidFill>
              <a:round/>
            </a:ln>
            <a:effectLst/>
          </p:spPr>
          <p:txBody>
            <a:bodyPr>
              <a:spAutoFit/>
            </a:bodyPr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kern="0">
                <a:solidFill>
                  <a:sysClr val="windowText" lastClr="00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50" name="Line 18"/>
            <p:cNvSpPr>
              <a:spLocks noChangeShapeType="1"/>
            </p:cNvSpPr>
            <p:nvPr/>
          </p:nvSpPr>
          <p:spPr bwMode="auto">
            <a:xfrm>
              <a:off x="240" y="2524"/>
              <a:ext cx="5328" cy="0"/>
            </a:xfrm>
            <a:prstGeom prst="line">
              <a:avLst/>
            </a:prstGeom>
            <a:noFill/>
            <a:ln w="12700">
              <a:solidFill>
                <a:srgbClr val="009999"/>
              </a:solidFill>
              <a:round/>
            </a:ln>
            <a:effectLst/>
          </p:spPr>
          <p:txBody>
            <a:bodyPr>
              <a:spAutoFit/>
            </a:bodyPr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kern="0">
                <a:solidFill>
                  <a:sysClr val="windowText" lastClr="000000"/>
                </a:solidFill>
                <a:ea typeface="宋体" pitchFamily="2" charset="-122"/>
              </a:endParaRPr>
            </a:p>
          </p:txBody>
        </p:sp>
        <p:sp>
          <p:nvSpPr>
            <p:cNvPr id="51" name="Line 19"/>
            <p:cNvSpPr>
              <a:spLocks noChangeShapeType="1"/>
            </p:cNvSpPr>
            <p:nvPr/>
          </p:nvSpPr>
          <p:spPr bwMode="auto">
            <a:xfrm>
              <a:off x="240" y="2984"/>
              <a:ext cx="532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</a:ln>
            <a:effectLst/>
          </p:spPr>
          <p:txBody>
            <a:bodyPr>
              <a:spAutoFit/>
            </a:bodyPr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kern="0">
                <a:solidFill>
                  <a:sysClr val="windowText" lastClr="000000"/>
                </a:solidFill>
                <a:ea typeface="宋体" pitchFamily="2" charset="-122"/>
              </a:endParaRPr>
            </a:p>
          </p:txBody>
        </p:sp>
        <p:sp>
          <p:nvSpPr>
            <p:cNvPr id="52" name="Line 20"/>
            <p:cNvSpPr>
              <a:spLocks noChangeShapeType="1"/>
            </p:cNvSpPr>
            <p:nvPr/>
          </p:nvSpPr>
          <p:spPr bwMode="auto">
            <a:xfrm>
              <a:off x="240" y="3444"/>
              <a:ext cx="532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</a:ln>
            <a:effectLst/>
          </p:spPr>
          <p:txBody>
            <a:bodyPr>
              <a:spAutoFit/>
            </a:bodyPr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kern="0">
                <a:solidFill>
                  <a:sysClr val="windowText" lastClr="000000"/>
                </a:solidFill>
                <a:ea typeface="宋体" pitchFamily="2" charset="-122"/>
              </a:endParaRPr>
            </a:p>
          </p:txBody>
        </p:sp>
        <p:sp>
          <p:nvSpPr>
            <p:cNvPr id="53" name="Line 21"/>
            <p:cNvSpPr>
              <a:spLocks noChangeShapeType="1"/>
            </p:cNvSpPr>
            <p:nvPr/>
          </p:nvSpPr>
          <p:spPr bwMode="auto">
            <a:xfrm>
              <a:off x="240" y="3904"/>
              <a:ext cx="5328" cy="0"/>
            </a:xfrm>
            <a:prstGeom prst="line">
              <a:avLst/>
            </a:prstGeom>
            <a:noFill/>
            <a:ln w="28575" cap="sq">
              <a:solidFill>
                <a:srgbClr val="000000"/>
              </a:solidFill>
              <a:round/>
            </a:ln>
            <a:effectLst/>
          </p:spPr>
          <p:txBody>
            <a:bodyPr>
              <a:spAutoFit/>
            </a:bodyPr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kern="0">
                <a:solidFill>
                  <a:sysClr val="windowText" lastClr="000000"/>
                </a:solidFill>
                <a:ea typeface="宋体" pitchFamily="2" charset="-122"/>
              </a:endParaRPr>
            </a:p>
          </p:txBody>
        </p:sp>
        <p:sp>
          <p:nvSpPr>
            <p:cNvPr id="54" name="Line 22"/>
            <p:cNvSpPr>
              <a:spLocks noChangeShapeType="1"/>
            </p:cNvSpPr>
            <p:nvPr/>
          </p:nvSpPr>
          <p:spPr bwMode="auto">
            <a:xfrm flipH="1">
              <a:off x="240" y="2064"/>
              <a:ext cx="0" cy="1840"/>
            </a:xfrm>
            <a:prstGeom prst="line">
              <a:avLst/>
            </a:prstGeom>
            <a:noFill/>
            <a:ln w="28575" cap="sq">
              <a:solidFill>
                <a:srgbClr val="000000"/>
              </a:solidFill>
              <a:round/>
            </a:ln>
            <a:effectLst/>
          </p:spPr>
          <p:txBody>
            <a:bodyPr>
              <a:spAutoFit/>
            </a:bodyPr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kern="0">
                <a:solidFill>
                  <a:sysClr val="windowText" lastClr="000000"/>
                </a:solidFill>
                <a:ea typeface="宋体" pitchFamily="2" charset="-122"/>
              </a:endParaRPr>
            </a:p>
          </p:txBody>
        </p:sp>
        <p:sp>
          <p:nvSpPr>
            <p:cNvPr id="55" name="Line 23"/>
            <p:cNvSpPr>
              <a:spLocks noChangeShapeType="1"/>
            </p:cNvSpPr>
            <p:nvPr/>
          </p:nvSpPr>
          <p:spPr bwMode="auto">
            <a:xfrm flipH="1">
              <a:off x="5568" y="2064"/>
              <a:ext cx="0" cy="1840"/>
            </a:xfrm>
            <a:prstGeom prst="line">
              <a:avLst/>
            </a:prstGeom>
            <a:noFill/>
            <a:ln w="28575" cap="sq">
              <a:solidFill>
                <a:srgbClr val="000000"/>
              </a:solidFill>
              <a:round/>
            </a:ln>
            <a:effectLst/>
          </p:spPr>
          <p:txBody>
            <a:bodyPr>
              <a:spAutoFit/>
            </a:bodyPr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kern="0">
                <a:solidFill>
                  <a:sysClr val="windowText" lastClr="000000"/>
                </a:solidFill>
                <a:ea typeface="宋体" pitchFamily="2" charset="-122"/>
              </a:endParaRPr>
            </a:p>
          </p:txBody>
        </p:sp>
        <p:sp>
          <p:nvSpPr>
            <p:cNvPr id="56" name="Line 24"/>
            <p:cNvSpPr>
              <a:spLocks noChangeShapeType="1"/>
            </p:cNvSpPr>
            <p:nvPr/>
          </p:nvSpPr>
          <p:spPr bwMode="auto">
            <a:xfrm flipH="1">
              <a:off x="906" y="2524"/>
              <a:ext cx="0" cy="46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</a:ln>
            <a:effectLst/>
          </p:spPr>
          <p:txBody>
            <a:bodyPr>
              <a:spAutoFit/>
            </a:bodyPr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kern="0">
                <a:solidFill>
                  <a:sysClr val="windowText" lastClr="000000"/>
                </a:solidFill>
                <a:ea typeface="宋体" pitchFamily="2" charset="-122"/>
              </a:endParaRPr>
            </a:p>
          </p:txBody>
        </p:sp>
        <p:sp>
          <p:nvSpPr>
            <p:cNvPr id="57" name="Line 25"/>
            <p:cNvSpPr>
              <a:spLocks noChangeShapeType="1"/>
            </p:cNvSpPr>
            <p:nvPr/>
          </p:nvSpPr>
          <p:spPr bwMode="auto">
            <a:xfrm flipH="1">
              <a:off x="1572" y="2524"/>
              <a:ext cx="0" cy="46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</a:ln>
            <a:effectLst/>
          </p:spPr>
          <p:txBody>
            <a:bodyPr>
              <a:spAutoFit/>
            </a:bodyPr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kern="0">
                <a:solidFill>
                  <a:sysClr val="windowText" lastClr="000000"/>
                </a:solidFill>
                <a:ea typeface="宋体" pitchFamily="2" charset="-122"/>
              </a:endParaRPr>
            </a:p>
          </p:txBody>
        </p:sp>
        <p:sp>
          <p:nvSpPr>
            <p:cNvPr id="58" name="Line 26"/>
            <p:cNvSpPr>
              <a:spLocks noChangeShapeType="1"/>
            </p:cNvSpPr>
            <p:nvPr/>
          </p:nvSpPr>
          <p:spPr bwMode="auto">
            <a:xfrm flipH="1">
              <a:off x="2238" y="2524"/>
              <a:ext cx="0" cy="46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</a:ln>
            <a:effectLst/>
          </p:spPr>
          <p:txBody>
            <a:bodyPr>
              <a:spAutoFit/>
            </a:bodyPr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kern="0">
                <a:solidFill>
                  <a:sysClr val="windowText" lastClr="000000"/>
                </a:solidFill>
                <a:ea typeface="宋体" pitchFamily="2" charset="-122"/>
              </a:endParaRPr>
            </a:p>
          </p:txBody>
        </p:sp>
        <p:sp>
          <p:nvSpPr>
            <p:cNvPr id="59" name="Line 27"/>
            <p:cNvSpPr>
              <a:spLocks noChangeShapeType="1"/>
            </p:cNvSpPr>
            <p:nvPr/>
          </p:nvSpPr>
          <p:spPr bwMode="auto">
            <a:xfrm flipH="1">
              <a:off x="2904" y="2524"/>
              <a:ext cx="0" cy="46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</a:ln>
            <a:effectLst/>
          </p:spPr>
          <p:txBody>
            <a:bodyPr>
              <a:spAutoFit/>
            </a:bodyPr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kern="0">
                <a:solidFill>
                  <a:sysClr val="windowText" lastClr="000000"/>
                </a:solidFill>
                <a:ea typeface="宋体" pitchFamily="2" charset="-122"/>
              </a:endParaRPr>
            </a:p>
          </p:txBody>
        </p:sp>
        <p:sp>
          <p:nvSpPr>
            <p:cNvPr id="60" name="Line 28"/>
            <p:cNvSpPr>
              <a:spLocks noChangeShapeType="1"/>
            </p:cNvSpPr>
            <p:nvPr/>
          </p:nvSpPr>
          <p:spPr bwMode="auto">
            <a:xfrm flipH="1">
              <a:off x="3570" y="2524"/>
              <a:ext cx="0" cy="46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</a:ln>
            <a:effectLst/>
          </p:spPr>
          <p:txBody>
            <a:bodyPr>
              <a:spAutoFit/>
            </a:bodyPr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kern="0">
                <a:solidFill>
                  <a:sysClr val="windowText" lastClr="000000"/>
                </a:solidFill>
                <a:ea typeface="宋体" pitchFamily="2" charset="-122"/>
              </a:endParaRPr>
            </a:p>
          </p:txBody>
        </p:sp>
        <p:sp>
          <p:nvSpPr>
            <p:cNvPr id="61" name="Line 29"/>
            <p:cNvSpPr>
              <a:spLocks noChangeShapeType="1"/>
            </p:cNvSpPr>
            <p:nvPr/>
          </p:nvSpPr>
          <p:spPr bwMode="auto">
            <a:xfrm flipH="1">
              <a:off x="4236" y="2524"/>
              <a:ext cx="0" cy="46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</a:ln>
            <a:effectLst/>
          </p:spPr>
          <p:txBody>
            <a:bodyPr>
              <a:spAutoFit/>
            </a:bodyPr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kern="0">
                <a:solidFill>
                  <a:sysClr val="windowText" lastClr="000000"/>
                </a:solidFill>
                <a:ea typeface="宋体" pitchFamily="2" charset="-122"/>
              </a:endParaRPr>
            </a:p>
          </p:txBody>
        </p:sp>
        <p:sp>
          <p:nvSpPr>
            <p:cNvPr id="62" name="Line 30"/>
            <p:cNvSpPr>
              <a:spLocks noChangeShapeType="1"/>
            </p:cNvSpPr>
            <p:nvPr/>
          </p:nvSpPr>
          <p:spPr bwMode="auto">
            <a:xfrm flipH="1">
              <a:off x="4902" y="2524"/>
              <a:ext cx="0" cy="46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</a:ln>
            <a:effectLst/>
          </p:spPr>
          <p:txBody>
            <a:bodyPr>
              <a:spAutoFit/>
            </a:bodyPr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200" kern="0">
                <a:solidFill>
                  <a:sysClr val="windowText" lastClr="000000"/>
                </a:solidFill>
                <a:ea typeface="宋体" pitchFamily="2" charset="-122"/>
              </a:endParaRPr>
            </a:p>
          </p:txBody>
        </p:sp>
      </p:grpSp>
      <p:pic>
        <p:nvPicPr>
          <p:cNvPr id="3073" name="Picture 1" descr="C:\Users\hp\AppData\Roaming\Tencent\Users\179381187\QQ\WinTemp\RichOle\)X7J`IN)~)NCW~{3LNUY48I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5247853" cy="3464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59699" y="3464602"/>
            <a:ext cx="26202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smtClean="0"/>
              <a:t>汉代画像石</a:t>
            </a:r>
            <a:r>
              <a:rPr lang="en-US" altLang="zh-CN" sz="2000" b="1" smtClean="0"/>
              <a:t>《</a:t>
            </a:r>
            <a:r>
              <a:rPr lang="zh-CN" altLang="en-US" sz="2000" b="1" smtClean="0"/>
              <a:t>宴饮图</a:t>
            </a:r>
            <a:r>
              <a:rPr lang="en-US" altLang="zh-CN" sz="2000" b="1" smtClean="0"/>
              <a:t>》</a:t>
            </a:r>
            <a:endParaRPr lang="zh-CN" altLang="en-US" sz="2000" b="1"/>
          </a:p>
        </p:txBody>
      </p:sp>
      <p:sp>
        <p:nvSpPr>
          <p:cNvPr id="4" name="TextBox 3"/>
          <p:cNvSpPr txBox="1"/>
          <p:nvPr/>
        </p:nvSpPr>
        <p:spPr>
          <a:xfrm>
            <a:off x="5247853" y="1052736"/>
            <a:ext cx="34455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/>
              <a:t>    </a:t>
            </a:r>
            <a:r>
              <a:rPr lang="zh-CN" altLang="en-US" sz="2800" b="1" smtClean="0"/>
              <a:t>汉代对“礼”的重建和完善，有何作用？</a:t>
            </a:r>
            <a:endParaRPr lang="zh-CN" altLang="en-US" sz="2800" b="1"/>
          </a:p>
        </p:txBody>
      </p:sp>
      <p:sp>
        <p:nvSpPr>
          <p:cNvPr id="5" name="TextBox 4"/>
          <p:cNvSpPr txBox="1"/>
          <p:nvPr/>
        </p:nvSpPr>
        <p:spPr>
          <a:xfrm>
            <a:off x="5781884" y="2319132"/>
            <a:ext cx="23774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/>
              <a:t>世俗化，礼成为社会各阶层共同遵循的行为规范。</a:t>
            </a:r>
            <a:endParaRPr lang="zh-CN" altLang="en-US" sz="2400" b="1"/>
          </a:p>
        </p:txBody>
      </p:sp>
      <p:sp>
        <p:nvSpPr>
          <p:cNvPr id="32" name="TextBox 31"/>
          <p:cNvSpPr txBox="1"/>
          <p:nvPr/>
        </p:nvSpPr>
        <p:spPr>
          <a:xfrm>
            <a:off x="0" y="0"/>
            <a:ext cx="500903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smtClean="0"/>
              <a:t>秦汉至隋唐时期的法律与教化</a:t>
            </a:r>
            <a:endParaRPr lang="zh-CN" altLang="en-US" sz="2800" b="1"/>
          </a:p>
        </p:txBody>
      </p:sp>
    </p:spTree>
    <p:extLst>
      <p:ext uri="{BB962C8B-B14F-4D97-AF65-F5344CB8AC3E}">
        <p14:creationId xmlns:p14="http://schemas.microsoft.com/office/powerpoint/2010/main" val="61939609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9457" name="Picture 1" descr="C:\Users\hp\AppData\Roaming\Tencent\Users\179381187\QQ\WinTemp\RichOle\9MPE9_TX7X2L6Z9)8ZUARWQ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3568" y="908720"/>
            <a:ext cx="2736304" cy="3346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4480901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/>
              <a:t>唐</a:t>
            </a:r>
            <a:r>
              <a:rPr lang="en-US" altLang="zh-CN" sz="2400" b="1" smtClean="0"/>
              <a:t>《</a:t>
            </a:r>
            <a:r>
              <a:rPr lang="zh-CN" altLang="en-US" sz="2400" b="1" smtClean="0"/>
              <a:t>唐律疏议</a:t>
            </a:r>
            <a:r>
              <a:rPr lang="en-US" altLang="zh-CN" sz="2400" b="1" smtClean="0"/>
              <a:t>》</a:t>
            </a:r>
            <a:r>
              <a:rPr lang="zh-CN" altLang="en-US" sz="2400" b="1" smtClean="0"/>
              <a:t>书影</a:t>
            </a:r>
            <a:endParaRPr lang="zh-CN" altLang="en-US" sz="2400" b="1"/>
          </a:p>
        </p:txBody>
      </p:sp>
      <p:sp>
        <p:nvSpPr>
          <p:cNvPr id="4" name="TextBox 3"/>
          <p:cNvSpPr txBox="1"/>
          <p:nvPr/>
        </p:nvSpPr>
        <p:spPr>
          <a:xfrm>
            <a:off x="4283968" y="1340768"/>
            <a:ext cx="405415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十</a:t>
            </a:r>
            <a:r>
              <a:rPr lang="zh-CN" altLang="en-US" sz="2800" b="1" smtClean="0"/>
              <a:t>恶：</a:t>
            </a:r>
            <a:r>
              <a:rPr lang="zh-CN" altLang="en-US" sz="2800" b="1"/>
              <a:t>谋反、谋大逆、谋叛、恶逆、不道、大不敬、不孝、不睦、不义、</a:t>
            </a:r>
            <a:r>
              <a:rPr lang="zh-CN" altLang="en-US" sz="2800" b="1" smtClean="0"/>
              <a:t>内乱</a:t>
            </a:r>
            <a:endParaRPr lang="zh-CN" altLang="en-US" sz="2800" b="1"/>
          </a:p>
        </p:txBody>
      </p:sp>
      <p:sp>
        <p:nvSpPr>
          <p:cNvPr id="6" name="TextBox 5"/>
          <p:cNvSpPr txBox="1"/>
          <p:nvPr/>
        </p:nvSpPr>
        <p:spPr>
          <a:xfrm>
            <a:off x="4572000" y="3778207"/>
            <a:ext cx="33123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“德礼为政教之本，刑罚为政教之用”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0" y="0"/>
            <a:ext cx="500903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smtClean="0"/>
              <a:t>秦汉至隋唐时期的法律与教化</a:t>
            </a:r>
            <a:endParaRPr lang="zh-CN" altLang="en-US" sz="2800" b="1"/>
          </a:p>
        </p:txBody>
      </p:sp>
      <p:sp>
        <p:nvSpPr>
          <p:cNvPr id="10" name="TextBox 9"/>
          <p:cNvSpPr txBox="1"/>
          <p:nvPr/>
        </p:nvSpPr>
        <p:spPr>
          <a:xfrm>
            <a:off x="4366828" y="5120019"/>
            <a:ext cx="38884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>
                <a:solidFill>
                  <a:srgbClr val="FF0000"/>
                </a:solidFill>
              </a:rPr>
              <a:t>伦理道德和法律结合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973189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Picture 4" descr="https://timgsa.baidu.com/timg?image&amp;quality=80&amp;size=b9999_10000&amp;sec=1544765171011&amp;di=ef329ae235f04d9c1396d0145f870491&amp;imgtype=0&amp;src=http%3A%2F%2Fwww.wftang.cn%2Fthumb%2F44%2F338593a97c83e0064_w800_h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21492" y="692696"/>
            <a:ext cx="2295525" cy="2866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98490" y="804604"/>
            <a:ext cx="17973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/>
              <a:t>宋明理学</a:t>
            </a:r>
            <a:endParaRPr lang="zh-CN" altLang="en-US" sz="2800" b="1"/>
          </a:p>
        </p:txBody>
      </p:sp>
      <p:pic>
        <p:nvPicPr>
          <p:cNvPr id="7170" name="Picture 2" descr="https://timgsa.baidu.com/timg?image&amp;quality=80&amp;size=b9999_10000&amp;sec=1544765340041&amp;di=b7c855ae568492cd73844840915016f5&amp;imgtype=0&amp;src=http%3A%2F%2Fy1.ifengimg.com%2Fa%2F2016_02%2F36646ae597d94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544" y="692696"/>
            <a:ext cx="2219325" cy="2724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69341" y="3558926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mtClean="0"/>
              <a:t>   </a:t>
            </a:r>
            <a:r>
              <a:rPr lang="zh-CN" altLang="en-US" b="1" smtClean="0"/>
              <a:t>北宋</a:t>
            </a:r>
            <a:r>
              <a:rPr lang="en-US" altLang="zh-CN" b="1" smtClean="0"/>
              <a:t>.</a:t>
            </a:r>
            <a:r>
              <a:rPr lang="zh-CN" altLang="en-US" b="1" smtClean="0"/>
              <a:t>周敦颐</a:t>
            </a:r>
            <a:endParaRPr lang="zh-CN" altLang="en-US" b="1"/>
          </a:p>
        </p:txBody>
      </p:sp>
      <p:sp>
        <p:nvSpPr>
          <p:cNvPr id="6" name="TextBox 5"/>
          <p:cNvSpPr txBox="1"/>
          <p:nvPr/>
        </p:nvSpPr>
        <p:spPr>
          <a:xfrm>
            <a:off x="6444208" y="3564707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/>
              <a:t>南宋</a:t>
            </a:r>
            <a:r>
              <a:rPr lang="en-US" altLang="zh-CN" b="1"/>
              <a:t>.</a:t>
            </a:r>
            <a:r>
              <a:rPr lang="zh-CN" altLang="en-US" b="1"/>
              <a:t>朱熹</a:t>
            </a:r>
          </a:p>
        </p:txBody>
      </p:sp>
      <p:pic>
        <p:nvPicPr>
          <p:cNvPr id="7171" name="Picture 3" descr="C:\Users\hp\AppData\Roaming\Tencent\Users\179381187\QQ\WinTemp\RichOle\9(WC(A8WZ~`%QET%H$THZ{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70818" y="4365104"/>
            <a:ext cx="5716327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686869" y="1340981"/>
            <a:ext cx="301347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/>
              <a:t>    </a:t>
            </a:r>
            <a:r>
              <a:rPr lang="zh-CN" altLang="en-US" sz="2800" b="1" smtClean="0"/>
              <a:t>“</a:t>
            </a:r>
            <a:r>
              <a:rPr lang="zh-CN" altLang="en-US" sz="2800" b="1" smtClean="0">
                <a:solidFill>
                  <a:srgbClr val="FF0000"/>
                </a:solidFill>
              </a:rPr>
              <a:t>天理</a:t>
            </a:r>
            <a:r>
              <a:rPr lang="zh-CN" altLang="en-US" sz="2800" b="1" smtClean="0"/>
              <a:t>流行，触处皆是</a:t>
            </a:r>
            <a:r>
              <a:rPr lang="en-US" altLang="zh-CN" sz="2800" b="1" smtClean="0"/>
              <a:t>……</a:t>
            </a:r>
            <a:r>
              <a:rPr lang="zh-CN" altLang="en-US" sz="2800" b="1" smtClean="0"/>
              <a:t>父子有亲，君臣有义之类，无非这理。”</a:t>
            </a:r>
            <a:endParaRPr lang="en-US" altLang="zh-CN" sz="2800" b="1" smtClean="0"/>
          </a:p>
          <a:p>
            <a:r>
              <a:rPr lang="en-US" altLang="zh-CN" sz="2800" b="1" smtClean="0"/>
              <a:t>      </a:t>
            </a:r>
            <a:r>
              <a:rPr lang="en-US" altLang="zh-CN" sz="2400" b="1" smtClean="0"/>
              <a:t>——《</a:t>
            </a:r>
            <a:r>
              <a:rPr lang="zh-CN" altLang="en-US" sz="2400" b="1" smtClean="0"/>
              <a:t>朱子语类</a:t>
            </a:r>
            <a:r>
              <a:rPr lang="en-US" altLang="zh-CN" sz="2400" b="1" smtClean="0"/>
              <a:t>》</a:t>
            </a:r>
            <a:endParaRPr lang="zh-CN" altLang="en-US" sz="2400" b="1"/>
          </a:p>
        </p:txBody>
      </p:sp>
      <p:sp>
        <p:nvSpPr>
          <p:cNvPr id="9" name="TextBox 8"/>
          <p:cNvSpPr txBox="1"/>
          <p:nvPr/>
        </p:nvSpPr>
        <p:spPr>
          <a:xfrm>
            <a:off x="0" y="0"/>
            <a:ext cx="500903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smtClean="0"/>
              <a:t>宋元至明清时期的法律与教化</a:t>
            </a:r>
            <a:endParaRPr lang="zh-CN" altLang="en-US" sz="2800" b="1"/>
          </a:p>
        </p:txBody>
      </p:sp>
    </p:spTree>
    <p:extLst>
      <p:ext uri="{BB962C8B-B14F-4D97-AF65-F5344CB8AC3E}">
        <p14:creationId xmlns:p14="http://schemas.microsoft.com/office/powerpoint/2010/main" val="25770390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269885" y="958111"/>
            <a:ext cx="51845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mtClean="0"/>
              <a:t>     </a:t>
            </a:r>
            <a:r>
              <a:rPr lang="en-US" altLang="zh-CN" sz="2400" b="1"/>
              <a:t>《</a:t>
            </a:r>
            <a:r>
              <a:rPr lang="zh-CN" altLang="en-US" sz="2400" b="1"/>
              <a:t>小学集注</a:t>
            </a:r>
            <a:r>
              <a:rPr lang="en-US" altLang="zh-CN" sz="2400" b="1"/>
              <a:t>》</a:t>
            </a:r>
            <a:r>
              <a:rPr lang="zh-CN" altLang="en-US" sz="2400" b="1"/>
              <a:t>（宋</a:t>
            </a:r>
            <a:r>
              <a:rPr lang="en-US" altLang="zh-CN" sz="2400" b="1"/>
              <a:t>.</a:t>
            </a:r>
            <a:r>
              <a:rPr lang="zh-CN" altLang="en-US" sz="2400" b="1"/>
              <a:t>朱熹）教人以洒扫、应对、进退之节，爱亲、敬长、隆师、亲友之道，是儒者为学的基础，儒学启蒙教育的重要教材。</a:t>
            </a:r>
            <a:endParaRPr lang="en-US" altLang="zh-CN" sz="2400" b="1"/>
          </a:p>
        </p:txBody>
      </p:sp>
      <p:sp>
        <p:nvSpPr>
          <p:cNvPr id="4" name="矩形 3"/>
          <p:cNvSpPr/>
          <p:nvPr/>
        </p:nvSpPr>
        <p:spPr>
          <a:xfrm>
            <a:off x="395536" y="3037907"/>
            <a:ext cx="522384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smtClean="0"/>
              <a:t>      “</a:t>
            </a:r>
            <a:r>
              <a:rPr lang="zh-CN" altLang="en-US" sz="2400" b="1"/>
              <a:t>凡为人子弟，当洒扫居处之地，拂拭几案，当令洁净”</a:t>
            </a:r>
            <a:r>
              <a:rPr lang="zh-CN" altLang="en-US" sz="2400" b="1" smtClean="0"/>
              <a:t>；</a:t>
            </a:r>
            <a:endParaRPr lang="en-US" altLang="zh-CN" sz="2400" b="1" smtClean="0"/>
          </a:p>
          <a:p>
            <a:r>
              <a:rPr lang="en-US" altLang="zh-CN" sz="2400" b="1"/>
              <a:t> </a:t>
            </a:r>
            <a:r>
              <a:rPr lang="en-US" altLang="zh-CN" sz="2400" b="1" smtClean="0"/>
              <a:t>    </a:t>
            </a:r>
            <a:r>
              <a:rPr lang="zh-CN" altLang="en-US" sz="2400" b="1" smtClean="0"/>
              <a:t>“</a:t>
            </a:r>
            <a:r>
              <a:rPr lang="zh-CN" altLang="en-US" sz="2400" b="1"/>
              <a:t>凡读书，须整顿几案，令洁净端正”</a:t>
            </a:r>
            <a:r>
              <a:rPr lang="zh-CN" altLang="en-US" sz="2400" b="1" smtClean="0"/>
              <a:t>；</a:t>
            </a:r>
            <a:endParaRPr lang="en-US" altLang="zh-CN" sz="2400" b="1" smtClean="0"/>
          </a:p>
          <a:p>
            <a:r>
              <a:rPr lang="en-US" altLang="zh-CN" sz="2400" b="1"/>
              <a:t> </a:t>
            </a:r>
            <a:r>
              <a:rPr lang="en-US" altLang="zh-CN" sz="2400" b="1" smtClean="0"/>
              <a:t>    </a:t>
            </a:r>
            <a:r>
              <a:rPr lang="zh-CN" altLang="en-US" sz="2400" b="1" smtClean="0"/>
              <a:t>“</a:t>
            </a:r>
            <a:r>
              <a:rPr lang="zh-CN" altLang="en-US" sz="2400" b="1"/>
              <a:t>读书有三到。谓心到、眼到、口到。心不在此，则眼看不仔细。心眼既不专一，却只仅仅诵读，决不能记”。</a:t>
            </a:r>
            <a:endParaRPr lang="en-US" altLang="zh-CN" sz="2400" b="1"/>
          </a:p>
          <a:p>
            <a:pPr algn="r"/>
            <a:r>
              <a:rPr lang="en-US" altLang="zh-CN" sz="2400" b="1" smtClean="0"/>
              <a:t>     ——《</a:t>
            </a:r>
            <a:r>
              <a:rPr lang="zh-CN" altLang="en-US" sz="2400" b="1"/>
              <a:t>童蒙须知</a:t>
            </a:r>
            <a:r>
              <a:rPr lang="en-US" altLang="zh-CN" sz="2400" b="1"/>
              <a:t>》</a:t>
            </a:r>
            <a:r>
              <a:rPr lang="zh-CN" altLang="en-US" sz="2400" b="1"/>
              <a:t> （宋</a:t>
            </a:r>
            <a:r>
              <a:rPr lang="en-US" altLang="zh-CN" sz="2400" b="1"/>
              <a:t>.</a:t>
            </a:r>
            <a:r>
              <a:rPr lang="zh-CN" altLang="en-US" sz="2400" b="1"/>
              <a:t>朱熹）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695088" y="4558172"/>
            <a:ext cx="32659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/>
              <a:t>  宋代对“礼”的重建和完善，有何作用？</a:t>
            </a:r>
            <a:endParaRPr lang="zh-CN" altLang="en-US" sz="2400" b="1"/>
          </a:p>
        </p:txBody>
      </p:sp>
      <p:pic>
        <p:nvPicPr>
          <p:cNvPr id="6146" name="Picture 2" descr="C:\Users\hp\AppData\Roaming\Tencent\Users\179381187\QQ\WinTemp\RichOle\GNMC7D[8I{)@K7O%5IU8L)W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19383" y="973082"/>
            <a:ext cx="3355340" cy="3283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257851" y="5633793"/>
            <a:ext cx="21404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道德教化的通俗化和普及化</a:t>
            </a:r>
          </a:p>
        </p:txBody>
      </p:sp>
      <p:sp>
        <p:nvSpPr>
          <p:cNvPr id="8" name="矩形 7"/>
          <p:cNvSpPr/>
          <p:nvPr/>
        </p:nvSpPr>
        <p:spPr>
          <a:xfrm>
            <a:off x="1179460" y="0"/>
            <a:ext cx="64462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smtClean="0">
                <a:solidFill>
                  <a:srgbClr val="FF0000"/>
                </a:solidFill>
              </a:rPr>
              <a:t>理学成为居于正统地位的官方哲学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92917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5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5" name="Picture 1" descr="C:\Users\hp\AppData\Roaming\Tencent\Users\179381187\QQ\WinTemp\RichOle\3_`CV_C1ZUGSC$M3EO19JNI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9552" y="521676"/>
            <a:ext cx="3528392" cy="5355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hp\AppData\Roaming\Tencent\Users\179381187\QQ\WinTemp\RichOle\ZFUON_(%E{S2Y_9G4_H@9Z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18755" y="543107"/>
            <a:ext cx="4114800" cy="230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10589" y="2848157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mtClean="0"/>
              <a:t>        </a:t>
            </a:r>
            <a:r>
              <a:rPr lang="zh-CN" altLang="en-US" sz="2800" b="1" smtClean="0"/>
              <a:t>明</a:t>
            </a:r>
            <a:r>
              <a:rPr lang="en-US" altLang="zh-CN" sz="2800" b="1" smtClean="0"/>
              <a:t>《</a:t>
            </a:r>
            <a:r>
              <a:rPr lang="zh-CN" altLang="en-US" sz="2800" b="1" smtClean="0"/>
              <a:t>大明律</a:t>
            </a:r>
            <a:r>
              <a:rPr lang="en-US" altLang="zh-CN" sz="2800" b="1" smtClean="0"/>
              <a:t>》</a:t>
            </a:r>
            <a:endParaRPr lang="zh-CN" altLang="en-US" sz="2800" b="1"/>
          </a:p>
        </p:txBody>
      </p:sp>
      <p:pic>
        <p:nvPicPr>
          <p:cNvPr id="1027" name="Picture 3" descr="C:\Users\hp\AppData\Roaming\Tencent\Users\179381187\QQ\WinTemp\RichOle\D%B_7F8J1XFZTXK6[4_]FO6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83967" y="3371376"/>
            <a:ext cx="3749587" cy="2493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666427" y="5890935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mtClean="0"/>
              <a:t>        </a:t>
            </a:r>
            <a:r>
              <a:rPr lang="zh-CN" altLang="en-US" sz="2800" b="1" smtClean="0"/>
              <a:t>清</a:t>
            </a:r>
            <a:r>
              <a:rPr lang="en-US" altLang="zh-CN" sz="2800" b="1" smtClean="0"/>
              <a:t>《</a:t>
            </a:r>
            <a:r>
              <a:rPr lang="zh-CN" altLang="en-US" sz="2800" b="1" smtClean="0"/>
              <a:t>大清律例</a:t>
            </a:r>
            <a:r>
              <a:rPr lang="en-US" altLang="zh-CN" sz="2800" b="1" smtClean="0"/>
              <a:t>》</a:t>
            </a:r>
            <a:endParaRPr lang="zh-CN" altLang="en-US" sz="2800" b="1"/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500903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smtClean="0"/>
              <a:t>宋元至明清时期的法律与教化</a:t>
            </a:r>
            <a:endParaRPr lang="zh-CN" altLang="en-US" sz="2800" b="1"/>
          </a:p>
        </p:txBody>
      </p:sp>
    </p:spTree>
    <p:extLst>
      <p:ext uri="{BB962C8B-B14F-4D97-AF65-F5344CB8AC3E}">
        <p14:creationId xmlns:p14="http://schemas.microsoft.com/office/powerpoint/2010/main" val="27999444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193" name="Picture 1" descr="C:\Users\hp\AppData\Roaming\Tencent\Users\179381187\QQ\WinTemp\RichOle\XDER6}HONE{I0ZBXERQZS$K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02735" y="1068671"/>
            <a:ext cx="4499992" cy="3006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0"/>
            <a:ext cx="500903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smtClean="0"/>
              <a:t>宋元至明清时期的法律与教化</a:t>
            </a:r>
            <a:endParaRPr lang="zh-CN" altLang="en-US" sz="2800" b="1"/>
          </a:p>
        </p:txBody>
      </p:sp>
      <p:sp>
        <p:nvSpPr>
          <p:cNvPr id="2" name="TextBox 1"/>
          <p:cNvSpPr txBox="1"/>
          <p:nvPr/>
        </p:nvSpPr>
        <p:spPr>
          <a:xfrm>
            <a:off x="246873" y="677806"/>
            <a:ext cx="389675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mtClean="0"/>
              <a:t> </a:t>
            </a:r>
            <a:r>
              <a:rPr lang="zh-CN" altLang="en-US" sz="2400" b="1"/>
              <a:t>北宋乡约：</a:t>
            </a:r>
            <a:r>
              <a:rPr lang="zh-CN" altLang="en-US" smtClean="0"/>
              <a:t> “</a:t>
            </a:r>
            <a:r>
              <a:rPr lang="zh-CN" altLang="en-US" sz="2400" b="1" smtClean="0"/>
              <a:t>一</a:t>
            </a:r>
            <a:r>
              <a:rPr lang="zh-CN" altLang="en-US" sz="2400" b="1"/>
              <a:t>、德业相劝；二、过失相规；三、礼俗相交；四、患难相恤</a:t>
            </a:r>
            <a:r>
              <a:rPr lang="zh-CN" altLang="en-US" sz="2400" b="1" smtClean="0"/>
              <a:t>。”</a:t>
            </a:r>
            <a:endParaRPr lang="en-US" altLang="zh-CN" sz="2400" b="1"/>
          </a:p>
          <a:p>
            <a:pPr algn="r"/>
            <a:r>
              <a:rPr lang="en-US" altLang="zh-CN" sz="2000" b="1" smtClean="0"/>
              <a:t>——</a:t>
            </a:r>
            <a:r>
              <a:rPr lang="zh-CN" altLang="en-US" sz="2000" b="1" smtClean="0"/>
              <a:t>北宋</a:t>
            </a:r>
            <a:r>
              <a:rPr lang="en-US" altLang="zh-CN" sz="2000" b="1" smtClean="0"/>
              <a:t>《</a:t>
            </a:r>
            <a:r>
              <a:rPr lang="zh-CN" altLang="en-US" sz="2000" b="1"/>
              <a:t>吕氏乡约</a:t>
            </a:r>
            <a:r>
              <a:rPr lang="en-US" altLang="zh-CN" sz="2000" b="1"/>
              <a:t>》</a:t>
            </a:r>
            <a:endParaRPr lang="zh-CN" altLang="en-US" sz="2000" b="1"/>
          </a:p>
          <a:p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46873" y="2571922"/>
            <a:ext cx="389675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mtClean="0"/>
              <a:t>    </a:t>
            </a:r>
            <a:r>
              <a:rPr lang="zh-CN" altLang="en-US" sz="2400" b="1"/>
              <a:t>明朝乡约： </a:t>
            </a:r>
            <a:r>
              <a:rPr lang="zh-CN" altLang="en-US" sz="2400" b="1" smtClean="0"/>
              <a:t>“孝顺</a:t>
            </a:r>
            <a:r>
              <a:rPr lang="zh-CN" altLang="en-US" sz="2400" b="1"/>
              <a:t>父母，尊敬长上，和睦乡里，教训子孙，各安生理，勿作非为</a:t>
            </a:r>
            <a:r>
              <a:rPr lang="zh-CN" altLang="en-US" sz="2400" b="1" smtClean="0"/>
              <a:t>。”</a:t>
            </a:r>
            <a:endParaRPr lang="en-US" altLang="zh-CN" sz="2400" b="1"/>
          </a:p>
          <a:p>
            <a:pPr algn="r"/>
            <a:r>
              <a:rPr lang="en-US" altLang="zh-CN" sz="2000" b="1"/>
              <a:t>——</a:t>
            </a:r>
            <a:r>
              <a:rPr lang="zh-CN" altLang="en-US" sz="2000" b="1"/>
              <a:t>明太祖“六谕”</a:t>
            </a:r>
            <a:endParaRPr lang="en-US" altLang="zh-CN" sz="2000" b="1"/>
          </a:p>
          <a:p>
            <a:endParaRPr lang="en-US" altLang="zh-CN" smtClean="0"/>
          </a:p>
          <a:p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12990" y="4293096"/>
            <a:ext cx="857949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/>
              <a:t>     清朝乡约：“敦</a:t>
            </a:r>
            <a:r>
              <a:rPr lang="zh-CN" altLang="en-US" sz="2400" b="1"/>
              <a:t>孝弟以重人伦，笃宗族以昭雍睦，和乡党以息争讼，重农桑以足衣食，尚节俭以息财用，隆学校以端士习，黜异端以崇正学、讲</a:t>
            </a:r>
            <a:r>
              <a:rPr lang="zh-CN" altLang="en-US" sz="2400" b="1" smtClean="0"/>
              <a:t>法律以儆愚顽</a:t>
            </a:r>
            <a:r>
              <a:rPr lang="zh-CN" altLang="en-US" sz="2400" b="1"/>
              <a:t>，明礼让以厚风俗，务本业以定民志，训子弟以禁非为，息诬告以全良善，戒匿逃以免株连，完钱粮以省催科、联保甲</a:t>
            </a:r>
            <a:r>
              <a:rPr lang="zh-CN" altLang="en-US" sz="2400" b="1" smtClean="0"/>
              <a:t>以弭盗贼</a:t>
            </a:r>
            <a:r>
              <a:rPr lang="zh-CN" altLang="en-US" sz="2400" b="1"/>
              <a:t>、解仇忿以重身</a:t>
            </a:r>
            <a:r>
              <a:rPr lang="zh-CN" altLang="en-US" sz="2400" b="1" smtClean="0"/>
              <a:t>命。”</a:t>
            </a:r>
            <a:endParaRPr lang="en-US" altLang="zh-CN" sz="2400" b="1" smtClean="0"/>
          </a:p>
          <a:p>
            <a:pPr algn="r"/>
            <a:r>
              <a:rPr lang="en-US" altLang="zh-CN" sz="2000" b="1"/>
              <a:t>——</a:t>
            </a:r>
            <a:r>
              <a:rPr lang="zh-CN" altLang="en-US" sz="2000" b="1"/>
              <a:t>康熙帝“圣谕十六条”</a:t>
            </a:r>
            <a:br>
              <a:rPr lang="zh-CN" altLang="en-US" sz="2000" b="1"/>
            </a:br>
            <a:endParaRPr lang="zh-CN" altLang="en-US" sz="2000" b="1"/>
          </a:p>
          <a:p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431403" y="200054"/>
            <a:ext cx="342754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  <a:ea typeface="黑体" pitchFamily="49" charset="-122"/>
              </a:rPr>
              <a:t>实质：援</a:t>
            </a:r>
            <a:r>
              <a:rPr lang="zh-CN" altLang="en-US" sz="3600" b="1">
                <a:solidFill>
                  <a:srgbClr val="FF0000"/>
                </a:solidFill>
                <a:ea typeface="黑体" pitchFamily="49" charset="-122"/>
              </a:rPr>
              <a:t>礼入</a:t>
            </a:r>
            <a:r>
              <a:rPr lang="zh-CN" altLang="en-US" sz="3600" b="1" smtClean="0">
                <a:solidFill>
                  <a:srgbClr val="FF0000"/>
                </a:solidFill>
                <a:ea typeface="黑体" pitchFamily="49" charset="-122"/>
              </a:rPr>
              <a:t>法</a:t>
            </a:r>
            <a:endParaRPr lang="zh-CN" altLang="en-US" sz="3600"/>
          </a:p>
        </p:txBody>
      </p:sp>
      <p:pic>
        <p:nvPicPr>
          <p:cNvPr id="8194" name="New picture" hidden="1"/>
          <p:cNvPicPr/>
          <p:nvPr/>
        </p:nvPicPr>
        <p:blipFill>
          <a:blip r:embed="rId4"/>
          <a:stretch>
            <a:fillRect/>
          </a:stretch>
        </p:blipFill>
        <p:spPr>
          <a:xfrm>
            <a:off x="11226800" y="12636500"/>
            <a:ext cx="444500" cy="4191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210491225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4.14"/>
  <p:tag name="AS_TITLE" val="Aspose.Slides for .NET 4.0 Client Profile"/>
  <p:tag name="AS_VERSION" val="20.4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86</Paragraphs>
  <Slides>15</Slides>
  <Notes>14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baseType="lpstr" size="24">
      <vt:lpstr>Arial</vt:lpstr>
      <vt:lpstr>Calibri</vt:lpstr>
      <vt:lpstr>宋体</vt:lpstr>
      <vt:lpstr>Times New Roman</vt:lpstr>
      <vt:lpstr>楷体_GB2312</vt:lpstr>
      <vt:lpstr>华文楷体</vt:lpstr>
      <vt:lpstr>黑体</vt:lpstr>
      <vt:lpstr>隶书</vt:lpstr>
      <vt:lpstr>Office 主题</vt:lpstr>
      <vt:lpstr>第7课  中国古代的法治与礼教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20.0400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revision>1</cp:revision>
  <cp:lastPrinted>2021-01-06T09:56:50.562</cp:lastPrinted>
  <dcterms:created xsi:type="dcterms:W3CDTF">2021-01-06T09:56:50Z</dcterms:created>
  <dcterms:modified xsi:type="dcterms:W3CDTF">2021-01-06T01:56:50Z</dcterms:modified>
</cp:coreProperties>
</file>