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6" r:id="rId2"/>
    <p:sldId id="257" r:id="rId3"/>
    <p:sldId id="276" r:id="rId4"/>
    <p:sldId id="258" r:id="rId5"/>
    <p:sldId id="264" r:id="rId6"/>
    <p:sldId id="259" r:id="rId7"/>
    <p:sldId id="265" r:id="rId8"/>
    <p:sldId id="260" r:id="rId9"/>
    <p:sldId id="261" r:id="rId10"/>
    <p:sldId id="262" r:id="rId11"/>
    <p:sldId id="266" r:id="rId12"/>
    <p:sldId id="267" r:id="rId13"/>
    <p:sldId id="263" r:id="rId14"/>
    <p:sldId id="268" r:id="rId15"/>
    <p:sldId id="269" r:id="rId16"/>
    <p:sldId id="270" r:id="rId17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fill>
          <a:solidFill>
            <a:schemeClr val="accent3">
              <a:alpha val="20000"/>
            </a:schemeClr>
          </a:solidFill>
        </a:fill>
      </a:tcStyle>
    </a:band1H>
    <a:band1V>
      <a:tcStyle>
        <a:fill>
          <a:solidFill>
            <a:schemeClr val="accent3">
              <a:alpha val="2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slide" Target="slides/slide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  <a:endParaRPr lang="en-US" sz="8000" baseline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  <a:endParaRPr lang="en-US" sz="8000" baseline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  <a:endParaRPr lang="en-US" sz="8000" baseline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5B802-55C8-44D0-8EBD-866BB9500A7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ABE292E-CBA5-4B9C-B132-1FBE59AF4AF3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/>
  <p:timing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Relationship Id="rId5" Type="http://schemas.openxmlformats.org/officeDocument/2006/relationships/image" Target="../media/image4.jpeg" /><Relationship Id="rId6" Type="http://schemas.openxmlformats.org/officeDocument/2006/relationships/image" Target="../media/image5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43890" y="510540"/>
            <a:ext cx="9465945" cy="3038475"/>
          </a:xfrm>
        </p:spPr>
        <p:txBody>
          <a:bodyPr/>
          <a:lstStyle/>
          <a:p>
            <a:pPr algn="l"/>
            <a:r>
              <a:rPr lang="zh-CN" altLang="en-US" sz="4000" b="1" smtClean="0">
                <a:solidFill>
                  <a:schemeClr val="tx1"/>
                </a:solidFill>
              </a:rPr>
              <a:t>历史选择性必修1</a:t>
            </a:r>
            <a:br>
              <a:rPr lang="zh-CN" altLang="en-US" sz="4000" b="1" smtClean="0">
                <a:solidFill>
                  <a:schemeClr val="tx1"/>
                </a:solidFill>
              </a:rPr>
            </a:br>
            <a:br>
              <a:rPr lang="zh-CN" altLang="en-US" sz="4800" b="1" smtClean="0"/>
            </a:br>
            <a:r>
              <a:rPr lang="zh-CN" altLang="en-US" sz="4800" b="1" smtClean="0"/>
              <a:t> 第13课</a:t>
            </a:r>
            <a:br>
              <a:rPr lang="zh-CN" altLang="en-US" sz="4800" b="1" smtClean="0"/>
            </a:br>
            <a:r>
              <a:rPr lang="zh-CN" altLang="en-US" sz="4800" b="1" smtClean="0"/>
              <a:t>《中国古代的户籍制度与社会治理》</a:t>
            </a:r>
            <a:endParaRPr lang="zh-CN" altLang="en-US" sz="4800" b="1" smtClean="0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686" y="0"/>
            <a:ext cx="3335628" cy="38941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2941" y="0"/>
            <a:ext cx="2829059" cy="685799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983" y="2982000"/>
            <a:ext cx="3252283" cy="38760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17" y="2982000"/>
            <a:ext cx="3155324" cy="385477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06453"/>
            <a:ext cx="3315942" cy="394093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3763667" y="759854"/>
            <a:ext cx="5151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smtClean="0"/>
              <a:t>千古贤君怎么做？</a:t>
            </a:r>
            <a:endParaRPr lang="zh-CN" altLang="en-US" sz="5400"/>
          </a:p>
        </p:txBody>
      </p:sp>
      <p:sp>
        <p:nvSpPr>
          <p:cNvPr id="17" name="文本框 16"/>
          <p:cNvSpPr txBox="1"/>
          <p:nvPr/>
        </p:nvSpPr>
        <p:spPr>
          <a:xfrm>
            <a:off x="3440501" y="3059667"/>
            <a:ext cx="80021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400" smtClean="0"/>
              <a:t>刘邦</a:t>
            </a:r>
            <a:endParaRPr lang="zh-CN" altLang="en-US" sz="2400"/>
          </a:p>
        </p:txBody>
      </p:sp>
      <p:sp>
        <p:nvSpPr>
          <p:cNvPr id="18" name="文本框 17"/>
          <p:cNvSpPr txBox="1"/>
          <p:nvPr/>
        </p:nvSpPr>
        <p:spPr>
          <a:xfrm>
            <a:off x="6332176" y="3059667"/>
            <a:ext cx="80021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400" smtClean="0"/>
              <a:t>刘彻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620607" y="2404534"/>
            <a:ext cx="7766936" cy="1646302"/>
          </a:xfrm>
        </p:spPr>
        <p:txBody>
          <a:bodyPr/>
          <a:lstStyle/>
          <a:p>
            <a:r>
              <a:rPr lang="zh-CN" altLang="en-US" b="1">
                <a:solidFill>
                  <a:srgbClr val="FF0000"/>
                </a:solidFill>
              </a:rPr>
              <a:t>制国有常，利民为本</a:t>
            </a:r>
            <a:br>
              <a:rPr lang="zh-CN" altLang="en-US" b="1">
                <a:solidFill>
                  <a:srgbClr val="FF0000"/>
                </a:solidFill>
              </a:rPr>
            </a:b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1779482" y="4051468"/>
            <a:ext cx="7766936" cy="1096899"/>
          </a:xfrm>
        </p:spPr>
        <p:txBody>
          <a:bodyPr/>
          <a:lstStyle/>
          <a:p>
            <a:endParaRPr lang="zh-CN" altLang="en-US" sz="2400" b="1"/>
          </a:p>
          <a:p>
            <a:r>
              <a:rPr lang="zh-CN" altLang="en-US" sz="2400" b="1">
                <a:solidFill>
                  <a:schemeClr val="tx1"/>
                </a:solidFill>
              </a:rPr>
              <a:t>——中国古代的户籍制度与社会治理</a:t>
            </a:r>
            <a:endParaRPr lang="zh-CN" altLang="en-US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1.</a:t>
            </a:r>
            <a:r>
              <a:rPr lang="zh-CN" altLang="en-US" smtClean="0"/>
              <a:t>我有多少人？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489690"/>
            <a:ext cx="3894863" cy="548421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475" y="1609859"/>
            <a:ext cx="7235937" cy="505643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221358" y="439003"/>
            <a:ext cx="4824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smtClean="0">
                <a:solidFill>
                  <a:srgbClr val="FF0000"/>
                </a:solidFill>
              </a:rPr>
              <a:t>建立户籍制度</a:t>
            </a:r>
            <a:endParaRPr lang="zh-CN" altLang="en-US" sz="5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54545" y="141672"/>
          <a:ext cx="11874323" cy="6581096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286121"/>
                <a:gridCol w="9588202"/>
              </a:tblGrid>
              <a:tr h="65682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3788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7273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682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682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682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682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682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682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682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470075" y="211241"/>
            <a:ext cx="1622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战国时期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2665927" y="234569"/>
            <a:ext cx="3477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五家为</a:t>
            </a:r>
            <a:r>
              <a:rPr lang="en-US" altLang="zh-CN" sz="2800" smtClean="0"/>
              <a:t>“</a:t>
            </a:r>
            <a:r>
              <a:rPr lang="zh-CN" altLang="en-US" sz="2800" smtClean="0"/>
              <a:t>伍</a:t>
            </a:r>
            <a:r>
              <a:rPr lang="en-US" altLang="zh-CN" sz="2800" smtClean="0"/>
              <a:t>”</a:t>
            </a:r>
            <a:endParaRPr lang="zh-CN" altLang="en-US" sz="2800"/>
          </a:p>
        </p:txBody>
      </p:sp>
      <p:sp>
        <p:nvSpPr>
          <p:cNvPr id="7" name="文本框 6"/>
          <p:cNvSpPr txBox="1"/>
          <p:nvPr/>
        </p:nvSpPr>
        <p:spPr>
          <a:xfrm>
            <a:off x="772730" y="836809"/>
            <a:ext cx="1017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秦朝</a:t>
            </a:r>
            <a:endParaRPr lang="zh-CN" altLang="en-US" sz="2800"/>
          </a:p>
        </p:txBody>
      </p:sp>
      <p:sp>
        <p:nvSpPr>
          <p:cNvPr id="8" name="文本框 7"/>
          <p:cNvSpPr txBox="1"/>
          <p:nvPr/>
        </p:nvSpPr>
        <p:spPr>
          <a:xfrm>
            <a:off x="2665927" y="810339"/>
            <a:ext cx="5988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分类登记：宗室籍、官吏籍、商贾籍</a:t>
            </a:r>
            <a:endParaRPr lang="zh-CN" altLang="en-US" sz="2800"/>
          </a:p>
        </p:txBody>
      </p:sp>
      <p:sp>
        <p:nvSpPr>
          <p:cNvPr id="9" name="文本框 8"/>
          <p:cNvSpPr txBox="1"/>
          <p:nvPr/>
        </p:nvSpPr>
        <p:spPr>
          <a:xfrm>
            <a:off x="772730" y="1475415"/>
            <a:ext cx="927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汉朝</a:t>
            </a:r>
            <a:endParaRPr lang="en-US" altLang="zh-CN" sz="2800" smtClean="0"/>
          </a:p>
        </p:txBody>
      </p:sp>
      <p:sp>
        <p:nvSpPr>
          <p:cNvPr id="10" name="文本框 9"/>
          <p:cNvSpPr txBox="1"/>
          <p:nvPr/>
        </p:nvSpPr>
        <p:spPr>
          <a:xfrm>
            <a:off x="2665927" y="1333559"/>
            <a:ext cx="9118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户籍上登记姓名、性别、年龄、籍贯、身份、状貌等。</a:t>
            </a:r>
            <a:r>
              <a:rPr lang="zh-CN" altLang="en-US" sz="2800" smtClean="0">
                <a:solidFill>
                  <a:srgbClr val="FF0000"/>
                </a:solidFill>
              </a:rPr>
              <a:t>定期进行人口普查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08899" y="2173961"/>
            <a:ext cx="16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东汉末年</a:t>
            </a:r>
            <a:endParaRPr lang="zh-CN" altLang="en-US" sz="2800"/>
          </a:p>
        </p:txBody>
      </p:sp>
      <p:sp>
        <p:nvSpPr>
          <p:cNvPr id="12" name="文本框 11"/>
          <p:cNvSpPr txBox="1"/>
          <p:nvPr/>
        </p:nvSpPr>
        <p:spPr>
          <a:xfrm>
            <a:off x="2665927" y="2243124"/>
            <a:ext cx="5576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战事频繁，户籍散乱</a:t>
            </a:r>
            <a:endParaRPr lang="zh-CN" altLang="en-US" sz="2800"/>
          </a:p>
        </p:txBody>
      </p:sp>
      <p:sp>
        <p:nvSpPr>
          <p:cNvPr id="13" name="文本框 12"/>
          <p:cNvSpPr txBox="1"/>
          <p:nvPr/>
        </p:nvSpPr>
        <p:spPr>
          <a:xfrm>
            <a:off x="940157" y="2847268"/>
            <a:ext cx="927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隋</a:t>
            </a:r>
            <a:endParaRPr lang="zh-CN" altLang="en-US" sz="2800"/>
          </a:p>
        </p:txBody>
      </p:sp>
      <p:sp>
        <p:nvSpPr>
          <p:cNvPr id="14" name="文本框 13"/>
          <p:cNvSpPr txBox="1"/>
          <p:nvPr/>
        </p:nvSpPr>
        <p:spPr>
          <a:xfrm>
            <a:off x="2665927" y="2884199"/>
            <a:ext cx="3503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</a:rPr>
              <a:t>输籍法</a:t>
            </a:r>
            <a:r>
              <a:rPr lang="zh-CN" altLang="en-US" sz="2800" smtClean="0"/>
              <a:t>，重新核定</a:t>
            </a:r>
            <a:endParaRPr lang="zh-CN" altLang="en-US" sz="2800"/>
          </a:p>
        </p:txBody>
      </p:sp>
      <p:sp>
        <p:nvSpPr>
          <p:cNvPr id="15" name="文本框 14"/>
          <p:cNvSpPr txBox="1"/>
          <p:nvPr/>
        </p:nvSpPr>
        <p:spPr>
          <a:xfrm>
            <a:off x="940157" y="3502877"/>
            <a:ext cx="1017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唐</a:t>
            </a:r>
            <a:endParaRPr lang="zh-CN" altLang="en-US" sz="2800"/>
          </a:p>
        </p:txBody>
      </p:sp>
      <p:sp>
        <p:nvSpPr>
          <p:cNvPr id="16" name="文本框 15"/>
          <p:cNvSpPr txBox="1"/>
          <p:nvPr/>
        </p:nvSpPr>
        <p:spPr>
          <a:xfrm>
            <a:off x="2665927" y="3525274"/>
            <a:ext cx="490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承隋制，三年一造。</a:t>
            </a:r>
            <a:r>
              <a:rPr lang="en-US" altLang="zh-CN" sz="2800" smtClean="0">
                <a:solidFill>
                  <a:srgbClr val="FF0000"/>
                </a:solidFill>
              </a:rPr>
              <a:t>“</a:t>
            </a:r>
            <a:r>
              <a:rPr lang="zh-CN" altLang="en-US" sz="2800" smtClean="0">
                <a:solidFill>
                  <a:srgbClr val="FF0000"/>
                </a:solidFill>
              </a:rPr>
              <a:t>刮户</a:t>
            </a:r>
            <a:r>
              <a:rPr lang="en-US" altLang="zh-CN" sz="2800" smtClean="0">
                <a:solidFill>
                  <a:srgbClr val="FF0000"/>
                </a:solidFill>
              </a:rPr>
              <a:t>”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40156" y="4176184"/>
            <a:ext cx="927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宋</a:t>
            </a:r>
            <a:endParaRPr lang="zh-CN" altLang="en-US" sz="2800"/>
          </a:p>
        </p:txBody>
      </p:sp>
      <p:sp>
        <p:nvSpPr>
          <p:cNvPr id="18" name="文本框 17"/>
          <p:cNvSpPr txBox="1"/>
          <p:nvPr/>
        </p:nvSpPr>
        <p:spPr>
          <a:xfrm>
            <a:off x="2665927" y="4185701"/>
            <a:ext cx="4069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主户与客户</a:t>
            </a:r>
            <a:endParaRPr lang="zh-CN" altLang="en-US" sz="2800"/>
          </a:p>
        </p:txBody>
      </p:sp>
      <p:sp>
        <p:nvSpPr>
          <p:cNvPr id="19" name="文本框 18"/>
          <p:cNvSpPr txBox="1"/>
          <p:nvPr/>
        </p:nvSpPr>
        <p:spPr>
          <a:xfrm>
            <a:off x="940155" y="4831793"/>
            <a:ext cx="927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元</a:t>
            </a:r>
            <a:endParaRPr lang="zh-CN" altLang="en-US" sz="2800"/>
          </a:p>
        </p:txBody>
      </p:sp>
      <p:sp>
        <p:nvSpPr>
          <p:cNvPr id="20" name="文本框 19"/>
          <p:cNvSpPr txBox="1"/>
          <p:nvPr/>
        </p:nvSpPr>
        <p:spPr>
          <a:xfrm>
            <a:off x="2575775" y="4846128"/>
            <a:ext cx="9526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军户、民户、匠户、僧道户、儒户、灶户、渔户；</a:t>
            </a:r>
            <a:r>
              <a:rPr lang="zh-CN" altLang="en-US" sz="2800" b="1" u="sng" smtClean="0">
                <a:solidFill>
                  <a:srgbClr val="6600CC"/>
                </a:solidFill>
              </a:rPr>
              <a:t>诸色户计</a:t>
            </a:r>
            <a:endParaRPr lang="zh-CN" altLang="en-US" sz="2800" b="1" u="sng">
              <a:solidFill>
                <a:srgbClr val="6600CC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40155" y="5472285"/>
            <a:ext cx="759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明</a:t>
            </a:r>
            <a:endParaRPr lang="zh-CN" altLang="en-US" sz="2800"/>
          </a:p>
        </p:txBody>
      </p:sp>
      <p:sp>
        <p:nvSpPr>
          <p:cNvPr id="22" name="文本框 21"/>
          <p:cNvSpPr txBox="1"/>
          <p:nvPr/>
        </p:nvSpPr>
        <p:spPr>
          <a:xfrm>
            <a:off x="2665927" y="5505100"/>
            <a:ext cx="8384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以职业定户籍，造</a:t>
            </a:r>
            <a:r>
              <a:rPr lang="en-US" altLang="zh-CN" sz="2800" smtClean="0"/>
              <a:t>“</a:t>
            </a:r>
            <a:r>
              <a:rPr lang="zh-CN" altLang="en-US" sz="2800" smtClean="0"/>
              <a:t>黄册</a:t>
            </a:r>
            <a:r>
              <a:rPr lang="en-US" altLang="zh-CN" sz="2800" smtClean="0"/>
              <a:t>”</a:t>
            </a:r>
            <a:endParaRPr lang="zh-CN" altLang="en-US" sz="2800"/>
          </a:p>
        </p:txBody>
      </p:sp>
      <p:sp>
        <p:nvSpPr>
          <p:cNvPr id="23" name="文本框 22"/>
          <p:cNvSpPr txBox="1"/>
          <p:nvPr/>
        </p:nvSpPr>
        <p:spPr>
          <a:xfrm>
            <a:off x="940155" y="6104506"/>
            <a:ext cx="759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清</a:t>
            </a:r>
            <a:endParaRPr lang="zh-CN" altLang="en-US" sz="2800"/>
          </a:p>
        </p:txBody>
      </p:sp>
      <p:sp>
        <p:nvSpPr>
          <p:cNvPr id="24" name="文本框 23"/>
          <p:cNvSpPr txBox="1"/>
          <p:nvPr/>
        </p:nvSpPr>
        <p:spPr>
          <a:xfrm>
            <a:off x="2665927" y="6147630"/>
            <a:ext cx="5834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康熙年间，永停编审，</a:t>
            </a:r>
            <a:r>
              <a:rPr lang="zh-CN" altLang="en-US" sz="2800" smtClean="0">
                <a:solidFill>
                  <a:srgbClr val="FF0000"/>
                </a:solidFill>
              </a:rPr>
              <a:t>名存实亡</a:t>
            </a:r>
            <a:r>
              <a:rPr lang="zh-CN" altLang="en-US" sz="2800" smtClean="0"/>
              <a:t>。</a:t>
            </a:r>
            <a:endParaRPr lang="zh-CN" altLang="en-US" sz="2800"/>
          </a:p>
        </p:txBody>
      </p:sp>
      <p:sp>
        <p:nvSpPr>
          <p:cNvPr id="25" name="椭圆形标注 24"/>
          <p:cNvSpPr/>
          <p:nvPr/>
        </p:nvSpPr>
        <p:spPr>
          <a:xfrm>
            <a:off x="4543025" y="135642"/>
            <a:ext cx="8267162" cy="6779264"/>
          </a:xfrm>
          <a:prstGeom prst="wedgeEllipseCallout">
            <a:avLst>
              <a:gd name="adj1" fmla="val -59097"/>
              <a:gd name="adj2" fmla="val -47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smtClean="0">
                <a:solidFill>
                  <a:schemeClr val="bg1"/>
                </a:solidFill>
              </a:rPr>
              <a:t>隋文帝规定</a:t>
            </a:r>
            <a:r>
              <a:rPr lang="zh-CN" altLang="en-US" sz="3200">
                <a:solidFill>
                  <a:schemeClr val="bg1"/>
                </a:solidFill>
              </a:rPr>
              <a:t>每年正月五日县令派人出查，</a:t>
            </a:r>
            <a:r>
              <a:rPr lang="zh-CN" altLang="en-US" sz="3200">
                <a:solidFill>
                  <a:srgbClr val="FF0000"/>
                </a:solidFill>
              </a:rPr>
              <a:t>令百姓五党（五百家）或三党（三百家）为一团，根据定样标准划分户等上下，重新规定征岁差役与应纳税额，写成定簿。</a:t>
            </a:r>
            <a:r>
              <a:rPr lang="zh-CN" altLang="en-US" sz="3200">
                <a:solidFill>
                  <a:schemeClr val="bg1"/>
                </a:solidFill>
              </a:rPr>
              <a:t>利用这一手段，搜括隐藏户口，以防止人民逃税或抑制士族、豪强占有劳动人口，从而增加政府收入，加强中央集权，为隋代富强奠定了基础。</a:t>
            </a:r>
            <a:endParaRPr lang="zh-CN" altLang="en-US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4" grpId="0"/>
      <p:bldP spid="16" grpId="0"/>
      <p:bldP spid="18" grpId="0"/>
      <p:bldP spid="20" grpId="0"/>
      <p:bldP spid="22" grpId="0"/>
      <p:bldP spid="24" grpId="0"/>
      <p:bldP spid="25" grpId="0"/>
      <p:bldP spid="2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1527"/>
            <a:ext cx="8754648" cy="510647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053" y="3352800"/>
            <a:ext cx="4253947" cy="35052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302456" y="175637"/>
            <a:ext cx="69043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smtClean="0">
                <a:solidFill>
                  <a:srgbClr val="FF0000"/>
                </a:solidFill>
              </a:rPr>
              <a:t>建立基层组织</a:t>
            </a:r>
            <a:endParaRPr lang="zh-CN" altLang="en-US" sz="540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1751" y="314136"/>
            <a:ext cx="33666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90C226"/>
                </a:solidFill>
                <a:ea typeface="方正姚体" panose="02010601030101010101" pitchFamily="2" charset="-122"/>
              </a:rPr>
              <a:t>1.</a:t>
            </a:r>
            <a:r>
              <a:rPr lang="zh-CN" altLang="en-US" sz="3600" smtClean="0">
                <a:solidFill>
                  <a:srgbClr val="90C226"/>
                </a:solidFill>
                <a:ea typeface="方正姚体" panose="02010601030101010101" pitchFamily="2" charset="-122"/>
              </a:rPr>
              <a:t>我要怎么管？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378493" y="166650"/>
          <a:ext cx="9357935" cy="3672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2487"/>
                <a:gridCol w="6475448"/>
              </a:tblGrid>
              <a:tr h="1224218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1224218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224218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927277" y="506102"/>
            <a:ext cx="2601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秦汉时期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3940934" y="506101"/>
            <a:ext cx="3477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县、乡、里</a:t>
            </a:r>
            <a:endParaRPr lang="zh-CN" altLang="en-US" sz="3200"/>
          </a:p>
        </p:txBody>
      </p:sp>
      <p:sp>
        <p:nvSpPr>
          <p:cNvPr id="7" name="文本框 6"/>
          <p:cNvSpPr txBox="1"/>
          <p:nvPr/>
        </p:nvSpPr>
        <p:spPr>
          <a:xfrm>
            <a:off x="1152657" y="1674253"/>
            <a:ext cx="21507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唐朝</a:t>
            </a:r>
            <a:endParaRPr lang="zh-CN" altLang="en-US" sz="3200"/>
          </a:p>
        </p:txBody>
      </p:sp>
      <p:sp>
        <p:nvSpPr>
          <p:cNvPr id="8" name="文本框 7"/>
          <p:cNvSpPr txBox="1"/>
          <p:nvPr/>
        </p:nvSpPr>
        <p:spPr>
          <a:xfrm>
            <a:off x="3934494" y="1735272"/>
            <a:ext cx="4301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百户为里，五里为乡</a:t>
            </a:r>
            <a:endParaRPr lang="zh-CN" altLang="en-US" sz="3200"/>
          </a:p>
        </p:txBody>
      </p:sp>
      <p:sp>
        <p:nvSpPr>
          <p:cNvPr id="9" name="文本框 8"/>
          <p:cNvSpPr txBox="1"/>
          <p:nvPr/>
        </p:nvSpPr>
        <p:spPr>
          <a:xfrm>
            <a:off x="1152657" y="2902520"/>
            <a:ext cx="21507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明朝</a:t>
            </a:r>
            <a:endParaRPr lang="zh-CN" altLang="en-US" sz="3200"/>
          </a:p>
        </p:txBody>
      </p:sp>
      <p:sp>
        <p:nvSpPr>
          <p:cNvPr id="10" name="文本框 9"/>
          <p:cNvSpPr txBox="1"/>
          <p:nvPr/>
        </p:nvSpPr>
        <p:spPr>
          <a:xfrm>
            <a:off x="3934494" y="2989395"/>
            <a:ext cx="5525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十户一甲，一百一十户为一里</a:t>
            </a:r>
            <a:endParaRPr lang="zh-CN" altLang="en-US" sz="3200"/>
          </a:p>
        </p:txBody>
      </p:sp>
      <p:sp>
        <p:nvSpPr>
          <p:cNvPr id="11" name="文本框 10"/>
          <p:cNvSpPr txBox="1"/>
          <p:nvPr/>
        </p:nvSpPr>
        <p:spPr>
          <a:xfrm>
            <a:off x="7418230" y="390497"/>
            <a:ext cx="2356834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smtClean="0">
                <a:solidFill>
                  <a:srgbClr val="FF0000"/>
                </a:solidFill>
              </a:rPr>
              <a:t>什伍组织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18230" y="1627950"/>
            <a:ext cx="2356834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smtClean="0">
                <a:solidFill>
                  <a:srgbClr val="FF0000"/>
                </a:solidFill>
              </a:rPr>
              <a:t>邻保制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418230" y="2872121"/>
            <a:ext cx="2356834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smtClean="0">
                <a:solidFill>
                  <a:srgbClr val="FF0000"/>
                </a:solidFill>
              </a:rPr>
              <a:t>十家牌法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103477" y="1427494"/>
            <a:ext cx="193827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smtClean="0">
                <a:solidFill>
                  <a:srgbClr val="FF0000"/>
                </a:solidFill>
              </a:rPr>
              <a:t>清</a:t>
            </a:r>
            <a:r>
              <a:rPr lang="en-US" altLang="zh-CN" sz="3600" smtClean="0">
                <a:solidFill>
                  <a:srgbClr val="FF0000"/>
                </a:solidFill>
              </a:rPr>
              <a:t>:</a:t>
            </a:r>
            <a:endParaRPr lang="en-US" altLang="zh-CN" sz="3600" smtClean="0">
              <a:solidFill>
                <a:srgbClr val="FF0000"/>
              </a:solidFill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保</a:t>
            </a:r>
            <a:r>
              <a:rPr lang="zh-CN" altLang="en-US" sz="3600" smtClean="0">
                <a:solidFill>
                  <a:srgbClr val="FF0000"/>
                </a:solidFill>
              </a:rPr>
              <a:t>甲制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14916" y="4887987"/>
            <a:ext cx="2498501" cy="107721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solidFill>
                  <a:schemeClr val="bg1"/>
                </a:solidFill>
              </a:rPr>
              <a:t>乡里制</a:t>
            </a:r>
            <a:endParaRPr lang="en-US" altLang="zh-CN" sz="3200" smtClean="0">
              <a:solidFill>
                <a:schemeClr val="bg1"/>
              </a:solidFill>
            </a:endParaRPr>
          </a:p>
          <a:p>
            <a:pPr algn="ctr"/>
            <a:r>
              <a:rPr lang="zh-CN" altLang="en-US" sz="3200" smtClean="0">
                <a:solidFill>
                  <a:schemeClr val="bg1"/>
                </a:solidFill>
              </a:rPr>
              <a:t>（户籍管理）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934494" y="4887987"/>
            <a:ext cx="3065173" cy="107721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solidFill>
                  <a:schemeClr val="bg1"/>
                </a:solidFill>
              </a:rPr>
              <a:t>保甲制</a:t>
            </a:r>
            <a:endParaRPr lang="en-US" altLang="zh-CN" sz="3200" smtClean="0">
              <a:solidFill>
                <a:schemeClr val="bg1"/>
              </a:solidFill>
            </a:endParaRPr>
          </a:p>
          <a:p>
            <a:pPr algn="ctr"/>
            <a:r>
              <a:rPr lang="zh-CN" altLang="en-US" sz="3200" smtClean="0">
                <a:solidFill>
                  <a:schemeClr val="bg1"/>
                </a:solidFill>
              </a:rPr>
              <a:t>（维护社会治安）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253748" y="5118820"/>
            <a:ext cx="3787999" cy="76944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zh-CN" altLang="en-US" sz="4400" smtClean="0">
                <a:solidFill>
                  <a:schemeClr val="bg1"/>
                </a:solidFill>
              </a:rPr>
              <a:t>基层社会治理</a:t>
            </a:r>
            <a:endParaRPr lang="zh-CN" altLang="en-US" sz="44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834559" y="4703321"/>
            <a:ext cx="4893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>
                <a:solidFill>
                  <a:srgbClr val="FF0000"/>
                </a:solidFill>
              </a:rPr>
              <a:t>+</a:t>
            </a:r>
            <a:endParaRPr lang="zh-CN" altLang="en-US" sz="8800" b="1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316004" y="4764876"/>
            <a:ext cx="6214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smtClean="0">
                <a:solidFill>
                  <a:srgbClr val="FF0000"/>
                </a:solidFill>
              </a:rPr>
              <a:t>=</a:t>
            </a:r>
            <a:endParaRPr lang="zh-CN" altLang="en-US" sz="8000" b="1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31819" y="378443"/>
            <a:ext cx="7089817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/>
              <a:t>“夫妻交友不能相为弃恶盖非，而不害于亲，民人不能相为隐</a:t>
            </a:r>
            <a:r>
              <a:rPr lang="zh-CN" altLang="en-US" sz="2800" smtClean="0"/>
              <a:t>”</a:t>
            </a:r>
            <a:endParaRPr lang="en-US" altLang="zh-CN" sz="2800" smtClean="0"/>
          </a:p>
          <a:p>
            <a:pPr algn="r"/>
            <a:r>
              <a:rPr lang="en-US" altLang="zh-CN" sz="2800" smtClean="0"/>
              <a:t>——</a:t>
            </a:r>
            <a:r>
              <a:rPr lang="en-US" altLang="zh-CN" sz="2800"/>
              <a:t>《</a:t>
            </a:r>
            <a:r>
              <a:rPr lang="zh-CN" altLang="en-US" sz="2800"/>
              <a:t>商君书</a:t>
            </a:r>
            <a:r>
              <a:rPr lang="en-US" altLang="zh-CN" sz="2800"/>
              <a:t>·</a:t>
            </a:r>
            <a:r>
              <a:rPr lang="zh-CN" altLang="en-US" sz="2800"/>
              <a:t>禁使篇</a:t>
            </a:r>
            <a:r>
              <a:rPr lang="en-US" altLang="zh-CN" sz="2800" smtClean="0"/>
              <a:t>》</a:t>
            </a:r>
            <a:endParaRPr lang="en-US" altLang="zh-CN" sz="2800" smtClean="0"/>
          </a:p>
          <a:p>
            <a:r>
              <a:rPr lang="zh-CN" altLang="en-US" sz="2800" smtClean="0"/>
              <a:t>凡是</a:t>
            </a:r>
            <a:r>
              <a:rPr lang="zh-CN" altLang="en-US" sz="2800"/>
              <a:t>大夫以下，“当伍及人”</a:t>
            </a:r>
            <a:r>
              <a:rPr lang="zh-CN" altLang="en-US" sz="2800" smtClean="0"/>
              <a:t>，一</a:t>
            </a:r>
            <a:r>
              <a:rPr lang="zh-CN" altLang="en-US" sz="2800"/>
              <a:t>人犯罪，“当坐伍人”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如何让人民幸福？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028" y="2760506"/>
            <a:ext cx="5623706" cy="398158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3" y="2497429"/>
            <a:ext cx="4096555" cy="409655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1669" y="1648496"/>
            <a:ext cx="9530365" cy="3129565"/>
          </a:xfrm>
        </p:spPr>
        <p:txBody>
          <a:bodyPr>
            <a:normAutofit/>
          </a:bodyPr>
          <a:lstStyle/>
          <a:p>
            <a:r>
              <a:rPr lang="zh-CN" altLang="en-US" sz="4400"/>
              <a:t>“</a:t>
            </a:r>
            <a:r>
              <a:rPr lang="zh-CN" altLang="en-US" sz="4400">
                <a:solidFill>
                  <a:srgbClr val="FF0000"/>
                </a:solidFill>
              </a:rPr>
              <a:t>老</a:t>
            </a:r>
            <a:r>
              <a:rPr lang="zh-CN" altLang="en-US" sz="4400"/>
              <a:t>而无妻曰鳏</a:t>
            </a:r>
            <a:r>
              <a:rPr lang="en-US" altLang="zh-CN" sz="4400"/>
              <a:t>,</a:t>
            </a:r>
            <a:r>
              <a:rPr lang="zh-CN" altLang="en-US" sz="4400">
                <a:solidFill>
                  <a:srgbClr val="FF0000"/>
                </a:solidFill>
              </a:rPr>
              <a:t>老</a:t>
            </a:r>
            <a:r>
              <a:rPr lang="zh-CN" altLang="en-US" sz="4400"/>
              <a:t>而无夫曰寡</a:t>
            </a:r>
            <a:r>
              <a:rPr lang="en-US" altLang="zh-CN" sz="4400"/>
              <a:t>,</a:t>
            </a:r>
            <a:r>
              <a:rPr lang="zh-CN" altLang="en-US" sz="4400">
                <a:solidFill>
                  <a:srgbClr val="FF0000"/>
                </a:solidFill>
              </a:rPr>
              <a:t>老</a:t>
            </a:r>
            <a:r>
              <a:rPr lang="zh-CN" altLang="en-US" sz="4400"/>
              <a:t>而无子曰独</a:t>
            </a:r>
            <a:r>
              <a:rPr lang="en-US" altLang="zh-CN" sz="4400"/>
              <a:t>,</a:t>
            </a:r>
            <a:r>
              <a:rPr lang="zh-CN" altLang="en-US" sz="4400">
                <a:solidFill>
                  <a:srgbClr val="FF0000"/>
                </a:solidFill>
              </a:rPr>
              <a:t>幼</a:t>
            </a:r>
            <a:r>
              <a:rPr lang="zh-CN" altLang="en-US" sz="4400"/>
              <a:t>而无父曰孤</a:t>
            </a:r>
            <a:r>
              <a:rPr lang="en-US" altLang="zh-CN" sz="4400"/>
              <a:t>,</a:t>
            </a:r>
            <a:r>
              <a:rPr lang="zh-CN" altLang="en-US" sz="4400"/>
              <a:t>此四者</a:t>
            </a:r>
            <a:r>
              <a:rPr lang="en-US" altLang="zh-CN" sz="4400"/>
              <a:t>,</a:t>
            </a:r>
            <a:r>
              <a:rPr lang="zh-CN" altLang="en-US" sz="4400"/>
              <a:t>天下之穷民而无告者</a:t>
            </a:r>
            <a:r>
              <a:rPr lang="zh-CN" altLang="en-US" sz="4400" smtClean="0"/>
              <a:t>”</a:t>
            </a:r>
            <a:endParaRPr lang="en-US" altLang="zh-CN" sz="4400" smtClean="0"/>
          </a:p>
          <a:p>
            <a:pPr marL="0" indent="0" algn="r">
              <a:buNone/>
            </a:pPr>
            <a:r>
              <a:rPr lang="en-US" altLang="zh-CN" sz="4400" smtClean="0"/>
              <a:t>——《</a:t>
            </a:r>
            <a:r>
              <a:rPr lang="zh-CN" altLang="en-US" sz="4400"/>
              <a:t>孟子</a:t>
            </a:r>
            <a:r>
              <a:rPr lang="en-US" altLang="zh-CN" sz="4400"/>
              <a:t>·</a:t>
            </a:r>
            <a:r>
              <a:rPr lang="zh-CN" altLang="en-US" sz="4400" smtClean="0"/>
              <a:t>梁惠王下</a:t>
            </a:r>
            <a:r>
              <a:rPr lang="en-US" altLang="zh-CN" sz="4400" smtClean="0"/>
              <a:t>》</a:t>
            </a:r>
            <a:endParaRPr lang="zh-CN" altLang="en-US" sz="4400"/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穷</a:t>
            </a:r>
            <a:r>
              <a:rPr lang="en-US" altLang="zh-CN" smtClean="0"/>
              <a:t>——</a:t>
            </a:r>
            <a:r>
              <a:rPr lang="zh-CN" altLang="en-US" smtClean="0"/>
              <a:t>社会救济</a:t>
            </a:r>
            <a:endParaRPr lang="zh-CN" altLang="en-US"/>
          </a:p>
        </p:txBody>
      </p:sp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98" y="1930400"/>
            <a:ext cx="4963612" cy="4963612"/>
          </a:xfr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527" y="2106511"/>
            <a:ext cx="4915437" cy="461138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12291" y="552240"/>
          <a:ext cx="8515798" cy="3375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7899"/>
                <a:gridCol w="4257899"/>
              </a:tblGrid>
              <a:tr h="112527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2527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2527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146220" y="798490"/>
            <a:ext cx="25371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</a:rPr>
              <a:t>救济主体 政府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06094" y="798490"/>
            <a:ext cx="2627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</a:rPr>
              <a:t>辅助 民间社会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46220" y="1951149"/>
            <a:ext cx="27947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汉朝：平仓制度</a:t>
            </a:r>
            <a:endParaRPr lang="zh-CN" altLang="en-US" sz="2800" b="1"/>
          </a:p>
        </p:txBody>
      </p:sp>
      <p:sp>
        <p:nvSpPr>
          <p:cNvPr id="8" name="文本框 7"/>
          <p:cNvSpPr txBox="1"/>
          <p:nvPr/>
        </p:nvSpPr>
        <p:spPr>
          <a:xfrm>
            <a:off x="1146220" y="3067579"/>
            <a:ext cx="3116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隋朝：官仓救大灾</a:t>
            </a:r>
            <a:endParaRPr lang="zh-CN" altLang="en-US" sz="2800" b="1"/>
          </a:p>
        </p:txBody>
      </p:sp>
      <p:sp>
        <p:nvSpPr>
          <p:cNvPr id="9" name="文本框 8"/>
          <p:cNvSpPr txBox="1"/>
          <p:nvPr/>
        </p:nvSpPr>
        <p:spPr>
          <a:xfrm>
            <a:off x="5164427" y="3067579"/>
            <a:ext cx="276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义</a:t>
            </a:r>
            <a:r>
              <a:rPr lang="zh-CN" altLang="en-US" sz="2800" b="1" smtClean="0"/>
              <a:t>仓救小灾</a:t>
            </a:r>
            <a:endParaRPr lang="zh-CN" altLang="en-US" sz="2800" b="1"/>
          </a:p>
        </p:txBody>
      </p:sp>
      <p:sp>
        <p:nvSpPr>
          <p:cNvPr id="10" name="矩形 9"/>
          <p:cNvSpPr/>
          <p:nvPr/>
        </p:nvSpPr>
        <p:spPr>
          <a:xfrm>
            <a:off x="519448" y="4496753"/>
            <a:ext cx="99510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/>
              <a:t>“奏令民间每秋家出粟麦一石以下，贫富差等，储之里巷，以备凶年，名曰义仓。” </a:t>
            </a:r>
            <a:endParaRPr lang="en-US" altLang="zh-CN" sz="2800" smtClean="0"/>
          </a:p>
          <a:p>
            <a:pPr algn="r"/>
            <a:r>
              <a:rPr lang="en-US" altLang="zh-CN" sz="2800" smtClean="0"/>
              <a:t>——《</a:t>
            </a:r>
            <a:r>
              <a:rPr lang="zh-CN" altLang="en-US" sz="2800" smtClean="0"/>
              <a:t>隋书</a:t>
            </a:r>
            <a:r>
              <a:rPr lang="en-US" altLang="zh-CN" sz="2800" smtClean="0"/>
              <a:t>·</a:t>
            </a:r>
            <a:r>
              <a:rPr lang="zh-CN" altLang="en-US" sz="2800" smtClean="0"/>
              <a:t>长孙平传</a:t>
            </a:r>
            <a:r>
              <a:rPr lang="en-US" altLang="zh-CN" sz="2800" smtClean="0"/>
              <a:t>》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3865"/>
            <a:ext cx="12286445" cy="703186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60" y="-173865"/>
            <a:ext cx="9747377" cy="706331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苦</a:t>
            </a:r>
            <a:r>
              <a:rPr lang="en-US" altLang="zh-CN" smtClean="0"/>
              <a:t>——</a:t>
            </a:r>
            <a:r>
              <a:rPr lang="zh-CN" altLang="en-US" smtClean="0"/>
              <a:t>优抚政策</a:t>
            </a:r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54" y="1930400"/>
            <a:ext cx="5826497" cy="4382672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739" y="1930400"/>
            <a:ext cx="5863106" cy="438267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145"/>
            <a:ext cx="6426558" cy="682685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6162" y="0"/>
            <a:ext cx="6105837" cy="682685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319107" y="263241"/>
          <a:ext cx="10550662" cy="5467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5331"/>
                <a:gridCol w="5275331"/>
              </a:tblGrid>
              <a:tr h="1822619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22619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822619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094705" y="626703"/>
            <a:ext cx="25371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smtClean="0">
                <a:solidFill>
                  <a:srgbClr val="FF0000"/>
                </a:solidFill>
              </a:rPr>
              <a:t>政府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43222" y="626703"/>
            <a:ext cx="2627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smtClean="0">
                <a:solidFill>
                  <a:srgbClr val="FF0000"/>
                </a:solidFill>
              </a:rPr>
              <a:t>民间社会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3942" y="2479183"/>
            <a:ext cx="41598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/>
              <a:t>唐宋：养病坊、福田院</a:t>
            </a:r>
            <a:endParaRPr lang="zh-CN" altLang="en-US" sz="3600" b="1"/>
          </a:p>
        </p:txBody>
      </p:sp>
      <p:sp>
        <p:nvSpPr>
          <p:cNvPr id="8" name="文本框 7"/>
          <p:cNvSpPr txBox="1"/>
          <p:nvPr/>
        </p:nvSpPr>
        <p:spPr>
          <a:xfrm>
            <a:off x="643943" y="4332290"/>
            <a:ext cx="42629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/>
              <a:t>元明清：众济院、养济院</a:t>
            </a:r>
            <a:endParaRPr lang="zh-CN" altLang="en-US" sz="3600" b="1"/>
          </a:p>
        </p:txBody>
      </p:sp>
      <p:sp>
        <p:nvSpPr>
          <p:cNvPr id="9" name="文本框 8"/>
          <p:cNvSpPr txBox="1"/>
          <p:nvPr/>
        </p:nvSpPr>
        <p:spPr>
          <a:xfrm>
            <a:off x="6548906" y="4332290"/>
            <a:ext cx="276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/>
              <a:t>善堂、善会</a:t>
            </a:r>
            <a:endParaRPr lang="zh-CN" altLang="en-US" sz="3600" b="1"/>
          </a:p>
        </p:txBody>
      </p:sp>
      <p:sp>
        <p:nvSpPr>
          <p:cNvPr id="2" name="文本框 1"/>
          <p:cNvSpPr txBox="1"/>
          <p:nvPr/>
        </p:nvSpPr>
        <p:spPr>
          <a:xfrm>
            <a:off x="5769733" y="2356073"/>
            <a:ext cx="47136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/>
              <a:t>宋：宗族设立义田、义学、义宅、义冢</a:t>
            </a:r>
            <a:endParaRPr lang="zh-CN" altLang="en-US" sz="4000" b="1"/>
          </a:p>
        </p:txBody>
      </p:sp>
      <p:sp>
        <p:nvSpPr>
          <p:cNvPr id="3" name="文本框 2"/>
          <p:cNvSpPr txBox="1"/>
          <p:nvPr/>
        </p:nvSpPr>
        <p:spPr>
          <a:xfrm>
            <a:off x="9015211" y="721217"/>
            <a:ext cx="1275008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smtClean="0">
                <a:solidFill>
                  <a:srgbClr val="FFFF00"/>
                </a:solidFill>
              </a:rPr>
              <a:t>主体</a:t>
            </a:r>
            <a:endParaRPr lang="zh-CN" altLang="en-US" sz="40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887760" y="1460507"/>
            <a:ext cx="44422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660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谢谢</a:t>
            </a:r>
            <a:endParaRPr lang="zh-CN" altLang="en-US" sz="16600" b="0" cap="none" spc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5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226800" y="12407900"/>
            <a:ext cx="444500" cy="393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/>
        <a:ea typeface="Arial"/>
        <a:cs typeface="Arial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Arial"/>
        <a:cs typeface="Arial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Application>Aspose.Slides for .NET</Application>
  <PresentationFormat>宽屏</PresentationFormat>
  <Paragraphs>72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Trebuchet MS</vt:lpstr>
      <vt:lpstr>Wingdings 3</vt:lpstr>
      <vt:lpstr>方正姚体</vt:lpstr>
      <vt:lpstr>平面</vt:lpstr>
      <vt:lpstr>历史选择性必修1 第13课《中国古代的户籍制度与社会治理》</vt:lpstr>
      <vt:lpstr>PowerPoint Presentation</vt:lpstr>
      <vt:lpstr>制国有常，利民为本</vt:lpstr>
      <vt:lpstr>1.我有多少人？</vt:lpstr>
      <vt:lpstr>PowerPoint Presentation</vt:lpstr>
      <vt:lpstr>PowerPoint Presentation</vt:lpstr>
      <vt:lpstr>PowerPoint Presentation</vt:lpstr>
      <vt:lpstr>如何让人民幸福？</vt:lpstr>
      <vt:lpstr>PowerPoint Presentation</vt:lpstr>
      <vt:lpstr>穷——社会救济</vt:lpstr>
      <vt:lpstr>PowerPoint Presentation</vt:lpstr>
      <vt:lpstr>PowerPoint Presentation</vt:lpstr>
      <vt:lpstr>苦——优抚政策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2018-12-11T08:07:00Z</dcterms:created>
  <dcterms:modified xsi:type="dcterms:W3CDTF">2020-07-03T08:10:15Z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