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168252-0AD7-4FC5-A22D-385AB1FF787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9BE9ECF4-37D1-4103-A1E1-B3E453EE4F15}">
      <dgm:prSet/>
      <dgm:spPr/>
      <dgm:t>
        <a:bodyPr/>
        <a:lstStyle/>
        <a:p>
          <a:r>
            <a:rPr lang="en-US" altLang="zh-CN" b="1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1</a:t>
          </a:r>
          <a:r>
            <a:rPr lang="zh-CN" altLang="en-US" b="1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、根据美国独立后领土扩张地图，指出版图的变化。</a:t>
          </a:r>
          <a:endParaRPr lang="en-US" altLang="zh-CN" b="1" dirty="0">
            <a:solidFill>
              <a:srgbClr val="1902CA"/>
            </a:solidFill>
            <a:latin typeface="华文琥珀" pitchFamily="2" charset="-122"/>
            <a:ea typeface="华文琥珀" pitchFamily="2" charset="-122"/>
          </a:endParaRPr>
        </a:p>
      </dgm:t>
    </dgm:pt>
    <dgm:pt modelId="{60F7D8F1-27A0-40F0-9EDB-EC13907012F4}" type="parTrans" cxnId="{EB52D009-F562-4F08-B8AE-532A2B68E488}">
      <dgm:prSet/>
      <dgm:spPr/>
      <dgm:t>
        <a:bodyPr/>
        <a:lstStyle/>
        <a:p>
          <a:endParaRPr lang="zh-CN" altLang="en-US"/>
        </a:p>
      </dgm:t>
    </dgm:pt>
    <dgm:pt modelId="{D79A6DCE-D78E-4CC2-92A5-46B7E57E57C2}" type="sibTrans" cxnId="{EB52D009-F562-4F08-B8AE-532A2B68E488}">
      <dgm:prSet/>
      <dgm:spPr/>
      <dgm:t>
        <a:bodyPr/>
        <a:lstStyle/>
        <a:p>
          <a:endParaRPr lang="zh-CN" altLang="en-US"/>
        </a:p>
      </dgm:t>
    </dgm:pt>
    <dgm:pt modelId="{0B335637-0EF2-4FC3-ADE6-314284B1D83F}">
      <dgm:prSet/>
      <dgm:spPr/>
      <dgm:t>
        <a:bodyPr/>
        <a:lstStyle/>
        <a:p>
          <a:r>
            <a:rPr lang="en-US" altLang="zh-CN" b="1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2</a:t>
          </a:r>
          <a:r>
            <a:rPr lang="zh-CN" altLang="en-US" b="1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、结合课本，说出美国独立后南北方经济发展类型。</a:t>
          </a:r>
          <a:endParaRPr lang="en-US" altLang="zh-CN" b="1" dirty="0">
            <a:solidFill>
              <a:srgbClr val="1902CA"/>
            </a:solidFill>
            <a:latin typeface="华文琥珀" pitchFamily="2" charset="-122"/>
            <a:ea typeface="华文琥珀" pitchFamily="2" charset="-122"/>
          </a:endParaRPr>
        </a:p>
      </dgm:t>
    </dgm:pt>
    <dgm:pt modelId="{C30BEA6B-A2B9-4B18-B87C-6085AB4652CE}" type="parTrans" cxnId="{A1D3D5B3-983A-4720-BA8D-4DBE6D30884D}">
      <dgm:prSet/>
      <dgm:spPr/>
      <dgm:t>
        <a:bodyPr/>
        <a:lstStyle/>
        <a:p>
          <a:endParaRPr lang="zh-CN" altLang="en-US"/>
        </a:p>
      </dgm:t>
    </dgm:pt>
    <dgm:pt modelId="{9E51136A-3F23-4B6D-A9BA-6F9E4B1FC310}" type="sibTrans" cxnId="{A1D3D5B3-983A-4720-BA8D-4DBE6D30884D}">
      <dgm:prSet/>
      <dgm:spPr/>
      <dgm:t>
        <a:bodyPr/>
        <a:lstStyle/>
        <a:p>
          <a:endParaRPr lang="zh-CN" altLang="en-US"/>
        </a:p>
      </dgm:t>
    </dgm:pt>
    <dgm:pt modelId="{AC93809C-8648-4C2D-B219-9595736982C9}">
      <dgm:prSet/>
      <dgm:spPr/>
      <dgm:t>
        <a:bodyPr/>
        <a:lstStyle/>
        <a:p>
          <a:r>
            <a:rPr lang="en-US" altLang="zh-CN" b="1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3</a:t>
          </a:r>
          <a:r>
            <a:rPr lang="zh-CN" altLang="en-US" b="1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、思考：南北双方矛盾加剧体现在哪些方面？矛盾激化的原因？</a:t>
          </a:r>
          <a:endParaRPr lang="zh-CN" altLang="en-US" b="1" dirty="0">
            <a:solidFill>
              <a:srgbClr val="1902CA"/>
            </a:solidFill>
            <a:latin typeface="华文琥珀" pitchFamily="2" charset="-122"/>
            <a:ea typeface="华文琥珀" pitchFamily="2" charset="-122"/>
          </a:endParaRPr>
        </a:p>
      </dgm:t>
    </dgm:pt>
    <dgm:pt modelId="{AA1B44CA-0BBB-450B-981B-81A5900F4F6F}" type="parTrans" cxnId="{5AD42388-C830-48B6-BE87-0A9DEB54239B}">
      <dgm:prSet/>
      <dgm:spPr/>
      <dgm:t>
        <a:bodyPr/>
        <a:lstStyle/>
        <a:p>
          <a:endParaRPr lang="zh-CN" altLang="en-US"/>
        </a:p>
      </dgm:t>
    </dgm:pt>
    <dgm:pt modelId="{9DE85EF7-090A-4751-B4EA-98432F848B01}" type="sibTrans" cxnId="{5AD42388-C830-48B6-BE87-0A9DEB54239B}">
      <dgm:prSet/>
      <dgm:spPr/>
      <dgm:t>
        <a:bodyPr/>
        <a:lstStyle/>
        <a:p>
          <a:endParaRPr lang="zh-CN" altLang="en-US"/>
        </a:p>
      </dgm:t>
    </dgm:pt>
    <dgm:pt modelId="{54DFE05B-E93A-4976-9FF2-19BA43068014}" type="pres">
      <dgm:prSet presAssocID="{6B168252-0AD7-4FC5-A22D-385AB1FF7876}" presName="linearFlow" presStyleCnt="0">
        <dgm:presLayoutVars>
          <dgm:dir/>
          <dgm:resizeHandles val="exact"/>
        </dgm:presLayoutVars>
      </dgm:prSet>
      <dgm:spPr/>
    </dgm:pt>
    <dgm:pt modelId="{EC4018A8-E7C8-40F8-A894-DACFA5640BF2}" type="pres">
      <dgm:prSet presAssocID="{9BE9ECF4-37D1-4103-A1E1-B3E453EE4F15}" presName="composite" presStyleCnt="0"/>
      <dgm:spPr/>
    </dgm:pt>
    <dgm:pt modelId="{A9CA491E-9CEF-48EE-86C7-B9BF1457EAE6}" type="pres">
      <dgm:prSet presAssocID="{9BE9ECF4-37D1-4103-A1E1-B3E453EE4F15}" presName="imgShp" presStyleLbl="fgImgPlace1" presStyleIdx="0" presStyleCnt="3"/>
      <dgm:spPr/>
    </dgm:pt>
    <dgm:pt modelId="{587A12CC-67E7-4854-8C5F-DB2732E81F1A}" type="pres">
      <dgm:prSet presAssocID="{9BE9ECF4-37D1-4103-A1E1-B3E453EE4F15}" presName="txShp" presStyleLbl="node1" presStyleIdx="0" presStyleCnt="3">
        <dgm:presLayoutVars>
          <dgm:bulletEnabled val="1"/>
        </dgm:presLayoutVars>
      </dgm:prSet>
      <dgm:spPr/>
    </dgm:pt>
    <dgm:pt modelId="{DCB663AF-0B3B-4FB0-81CB-0FA55D1B48AD}" type="pres">
      <dgm:prSet presAssocID="{D79A6DCE-D78E-4CC2-92A5-46B7E57E57C2}" presName="spacing" presStyleCnt="0"/>
      <dgm:spPr/>
    </dgm:pt>
    <dgm:pt modelId="{244954C0-7F22-4979-B63D-B369871A2B88}" type="pres">
      <dgm:prSet presAssocID="{0B335637-0EF2-4FC3-ADE6-314284B1D83F}" presName="composite" presStyleCnt="0"/>
      <dgm:spPr/>
    </dgm:pt>
    <dgm:pt modelId="{BEF9F460-B970-4186-A673-AF0122456D16}" type="pres">
      <dgm:prSet presAssocID="{0B335637-0EF2-4FC3-ADE6-314284B1D83F}" presName="imgShp" presStyleLbl="fgImgPlace1" presStyleIdx="1" presStyleCnt="3"/>
      <dgm:spPr/>
    </dgm:pt>
    <dgm:pt modelId="{B647D243-D72D-40DD-9EDC-7CBFD98BA36D}" type="pres">
      <dgm:prSet presAssocID="{0B335637-0EF2-4FC3-ADE6-314284B1D83F}" presName="txShp" presStyleLbl="node1" presStyleIdx="1" presStyleCnt="3">
        <dgm:presLayoutVars>
          <dgm:bulletEnabled val="1"/>
        </dgm:presLayoutVars>
      </dgm:prSet>
      <dgm:spPr/>
    </dgm:pt>
    <dgm:pt modelId="{730CC59A-1617-45EC-929D-92A83E49EB75}" type="pres">
      <dgm:prSet presAssocID="{9E51136A-3F23-4B6D-A9BA-6F9E4B1FC310}" presName="spacing" presStyleCnt="0"/>
      <dgm:spPr/>
    </dgm:pt>
    <dgm:pt modelId="{535EF010-EF05-4856-ADB8-FB8CCCCEFC2E}" type="pres">
      <dgm:prSet presAssocID="{AC93809C-8648-4C2D-B219-9595736982C9}" presName="composite" presStyleCnt="0"/>
      <dgm:spPr/>
    </dgm:pt>
    <dgm:pt modelId="{36BB4630-3425-42FD-906D-9E56D5EAEC9E}" type="pres">
      <dgm:prSet presAssocID="{AC93809C-8648-4C2D-B219-9595736982C9}" presName="imgShp" presStyleLbl="fgImgPlace1" presStyleIdx="2" presStyleCnt="3"/>
      <dgm:spPr/>
    </dgm:pt>
    <dgm:pt modelId="{6AEA2772-DF7E-4983-890F-4DD8C0A1EF10}" type="pres">
      <dgm:prSet presAssocID="{AC93809C-8648-4C2D-B219-9595736982C9}" presName="txShp" presStyleLbl="node1" presStyleIdx="2" presStyleCnt="3">
        <dgm:presLayoutVars>
          <dgm:bulletEnabled val="1"/>
        </dgm:presLayoutVars>
      </dgm:prSet>
      <dgm:spPr/>
    </dgm:pt>
  </dgm:ptLst>
  <dgm:cxnLst>
    <dgm:cxn modelId="{5AD42388-C830-48B6-BE87-0A9DEB54239B}" srcId="{6B168252-0AD7-4FC5-A22D-385AB1FF7876}" destId="{AC93809C-8648-4C2D-B219-9595736982C9}" srcOrd="2" destOrd="0" parTransId="{AA1B44CA-0BBB-450B-981B-81A5900F4F6F}" sibTransId="{9DE85EF7-090A-4751-B4EA-98432F848B01}"/>
    <dgm:cxn modelId="{A1D3D5B3-983A-4720-BA8D-4DBE6D30884D}" srcId="{6B168252-0AD7-4FC5-A22D-385AB1FF7876}" destId="{0B335637-0EF2-4FC3-ADE6-314284B1D83F}" srcOrd="1" destOrd="0" parTransId="{C30BEA6B-A2B9-4B18-B87C-6085AB4652CE}" sibTransId="{9E51136A-3F23-4B6D-A9BA-6F9E4B1FC310}"/>
    <dgm:cxn modelId="{4683F1EF-4735-4CE9-AFB0-274526C11E01}" type="presOf" srcId="{9BE9ECF4-37D1-4103-A1E1-B3E453EE4F15}" destId="{587A12CC-67E7-4854-8C5F-DB2732E81F1A}" srcOrd="0" destOrd="0" presId="urn:microsoft.com/office/officeart/2005/8/layout/vList3"/>
    <dgm:cxn modelId="{E744D0EF-B32C-415D-9C03-6E04E74DC0DD}" type="presOf" srcId="{0B335637-0EF2-4FC3-ADE6-314284B1D83F}" destId="{B647D243-D72D-40DD-9EDC-7CBFD98BA36D}" srcOrd="0" destOrd="0" presId="urn:microsoft.com/office/officeart/2005/8/layout/vList3"/>
    <dgm:cxn modelId="{C2C514E5-A1A0-4BE7-AF82-DBA224B29DD7}" type="presOf" srcId="{AC93809C-8648-4C2D-B219-9595736982C9}" destId="{6AEA2772-DF7E-4983-890F-4DD8C0A1EF10}" srcOrd="0" destOrd="0" presId="urn:microsoft.com/office/officeart/2005/8/layout/vList3"/>
    <dgm:cxn modelId="{90E84F35-7E87-4782-84EE-B128C08BE91E}" type="presOf" srcId="{6B168252-0AD7-4FC5-A22D-385AB1FF7876}" destId="{54DFE05B-E93A-4976-9FF2-19BA43068014}" srcOrd="0" destOrd="0" presId="urn:microsoft.com/office/officeart/2005/8/layout/vList3"/>
    <dgm:cxn modelId="{EB52D009-F562-4F08-B8AE-532A2B68E488}" srcId="{6B168252-0AD7-4FC5-A22D-385AB1FF7876}" destId="{9BE9ECF4-37D1-4103-A1E1-B3E453EE4F15}" srcOrd="0" destOrd="0" parTransId="{60F7D8F1-27A0-40F0-9EDB-EC13907012F4}" sibTransId="{D79A6DCE-D78E-4CC2-92A5-46B7E57E57C2}"/>
    <dgm:cxn modelId="{B954BB5F-AD78-40FC-88D7-CE95F9E363CD}" type="presParOf" srcId="{54DFE05B-E93A-4976-9FF2-19BA43068014}" destId="{EC4018A8-E7C8-40F8-A894-DACFA5640BF2}" srcOrd="0" destOrd="0" presId="urn:microsoft.com/office/officeart/2005/8/layout/vList3"/>
    <dgm:cxn modelId="{98C3390E-4276-4B53-8AAA-85D49F80ABEE}" type="presParOf" srcId="{EC4018A8-E7C8-40F8-A894-DACFA5640BF2}" destId="{A9CA491E-9CEF-48EE-86C7-B9BF1457EAE6}" srcOrd="0" destOrd="0" presId="urn:microsoft.com/office/officeart/2005/8/layout/vList3"/>
    <dgm:cxn modelId="{1ED40E71-AB57-458B-A4F4-4E79F9C44D4C}" type="presParOf" srcId="{EC4018A8-E7C8-40F8-A894-DACFA5640BF2}" destId="{587A12CC-67E7-4854-8C5F-DB2732E81F1A}" srcOrd="1" destOrd="0" presId="urn:microsoft.com/office/officeart/2005/8/layout/vList3"/>
    <dgm:cxn modelId="{651E6D25-1563-446C-AAF2-DFF5C80F5BCC}" type="presParOf" srcId="{54DFE05B-E93A-4976-9FF2-19BA43068014}" destId="{DCB663AF-0B3B-4FB0-81CB-0FA55D1B48AD}" srcOrd="1" destOrd="0" presId="urn:microsoft.com/office/officeart/2005/8/layout/vList3"/>
    <dgm:cxn modelId="{501E0ED6-5465-4A04-BA3C-A5BE257AAC85}" type="presParOf" srcId="{54DFE05B-E93A-4976-9FF2-19BA43068014}" destId="{244954C0-7F22-4979-B63D-B369871A2B88}" srcOrd="2" destOrd="0" presId="urn:microsoft.com/office/officeart/2005/8/layout/vList3"/>
    <dgm:cxn modelId="{BDA82D3A-96C0-4DDB-8122-1B2D22A6915B}" type="presParOf" srcId="{244954C0-7F22-4979-B63D-B369871A2B88}" destId="{BEF9F460-B970-4186-A673-AF0122456D16}" srcOrd="0" destOrd="0" presId="urn:microsoft.com/office/officeart/2005/8/layout/vList3"/>
    <dgm:cxn modelId="{62C56B08-23A3-4C50-ADCA-70743D014817}" type="presParOf" srcId="{244954C0-7F22-4979-B63D-B369871A2B88}" destId="{B647D243-D72D-40DD-9EDC-7CBFD98BA36D}" srcOrd="1" destOrd="0" presId="urn:microsoft.com/office/officeart/2005/8/layout/vList3"/>
    <dgm:cxn modelId="{C97F7B58-A88B-4486-B872-5E05BC2B61F2}" type="presParOf" srcId="{54DFE05B-E93A-4976-9FF2-19BA43068014}" destId="{730CC59A-1617-45EC-929D-92A83E49EB75}" srcOrd="3" destOrd="0" presId="urn:microsoft.com/office/officeart/2005/8/layout/vList3"/>
    <dgm:cxn modelId="{51C0086E-BDEC-447D-AE26-A2D0BB309D65}" type="presParOf" srcId="{54DFE05B-E93A-4976-9FF2-19BA43068014}" destId="{535EF010-EF05-4856-ADB8-FB8CCCCEFC2E}" srcOrd="4" destOrd="0" presId="urn:microsoft.com/office/officeart/2005/8/layout/vList3"/>
    <dgm:cxn modelId="{F70A95A6-76C0-4DDA-B1DB-57A082DE3CCB}" type="presParOf" srcId="{535EF010-EF05-4856-ADB8-FB8CCCCEFC2E}" destId="{36BB4630-3425-42FD-906D-9E56D5EAEC9E}" srcOrd="0" destOrd="0" presId="urn:microsoft.com/office/officeart/2005/8/layout/vList3"/>
    <dgm:cxn modelId="{22649ECF-874C-48A1-A3F1-A46B4C28EC8F}" type="presParOf" srcId="{535EF010-EF05-4856-ADB8-FB8CCCCEFC2E}" destId="{6AEA2772-DF7E-4983-890F-4DD8C0A1EF1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87A12CC-67E7-4854-8C5F-DB2732E81F1A}">
      <dsp:nvSpPr>
        <dsp:cNvPr id="0" name=""/>
        <dsp:cNvSpPr/>
      </dsp:nvSpPr>
      <dsp:spPr>
        <a:xfrm rot="10800000">
          <a:off x="1303273" y="1895"/>
          <a:ext cx="4053840" cy="112877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100" b="1" kern="1200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1</a:t>
          </a:r>
          <a:r>
            <a:rPr lang="zh-CN" altLang="en-US" sz="2100" b="1" kern="1200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、根据美国独立后领土扩张地图，指出版图的变化。</a:t>
          </a:r>
          <a:endParaRPr lang="en-US" altLang="zh-CN" sz="2100" b="1" kern="1200" dirty="0">
            <a:solidFill>
              <a:srgbClr val="1902CA"/>
            </a:solidFill>
            <a:latin typeface="华文琥珀" pitchFamily="2" charset="-122"/>
            <a:ea typeface="华文琥珀" pitchFamily="2" charset="-122"/>
          </a:endParaRPr>
        </a:p>
      </dsp:txBody>
      <dsp:txXfrm rot="10800000">
        <a:off x="1303273" y="1895"/>
        <a:ext cx="4053840" cy="1128772"/>
      </dsp:txXfrm>
    </dsp:sp>
    <dsp:sp modelId="{A9CA491E-9CEF-48EE-86C7-B9BF1457EAE6}">
      <dsp:nvSpPr>
        <dsp:cNvPr id="0" name=""/>
        <dsp:cNvSpPr/>
      </dsp:nvSpPr>
      <dsp:spPr>
        <a:xfrm>
          <a:off x="738886" y="1895"/>
          <a:ext cx="1128772" cy="112877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47D243-D72D-40DD-9EDC-7CBFD98BA36D}">
      <dsp:nvSpPr>
        <dsp:cNvPr id="0" name=""/>
        <dsp:cNvSpPr/>
      </dsp:nvSpPr>
      <dsp:spPr>
        <a:xfrm rot="10800000">
          <a:off x="1303273" y="1467613"/>
          <a:ext cx="4053840" cy="112877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100" b="1" kern="1200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2</a:t>
          </a:r>
          <a:r>
            <a:rPr lang="zh-CN" altLang="en-US" sz="2100" b="1" kern="1200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、结合课本，说出美国独立后南北方经济发展类型。</a:t>
          </a:r>
          <a:endParaRPr lang="en-US" altLang="zh-CN" sz="2100" b="1" kern="1200" dirty="0">
            <a:solidFill>
              <a:srgbClr val="1902CA"/>
            </a:solidFill>
            <a:latin typeface="华文琥珀" pitchFamily="2" charset="-122"/>
            <a:ea typeface="华文琥珀" pitchFamily="2" charset="-122"/>
          </a:endParaRPr>
        </a:p>
      </dsp:txBody>
      <dsp:txXfrm rot="10800000">
        <a:off x="1303273" y="1467613"/>
        <a:ext cx="4053840" cy="1128772"/>
      </dsp:txXfrm>
    </dsp:sp>
    <dsp:sp modelId="{BEF9F460-B970-4186-A673-AF0122456D16}">
      <dsp:nvSpPr>
        <dsp:cNvPr id="0" name=""/>
        <dsp:cNvSpPr/>
      </dsp:nvSpPr>
      <dsp:spPr>
        <a:xfrm>
          <a:off x="738886" y="1467613"/>
          <a:ext cx="1128772" cy="112877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EA2772-DF7E-4983-890F-4DD8C0A1EF10}">
      <dsp:nvSpPr>
        <dsp:cNvPr id="0" name=""/>
        <dsp:cNvSpPr/>
      </dsp:nvSpPr>
      <dsp:spPr>
        <a:xfrm rot="10800000">
          <a:off x="1303273" y="2933332"/>
          <a:ext cx="4053840" cy="112877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100" b="1" kern="1200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3</a:t>
          </a:r>
          <a:r>
            <a:rPr lang="zh-CN" altLang="en-US" sz="2100" b="1" kern="1200" smtClean="0">
              <a:solidFill>
                <a:srgbClr val="1902CA"/>
              </a:solidFill>
              <a:latin typeface="华文琥珀" pitchFamily="2" charset="-122"/>
              <a:ea typeface="华文琥珀" pitchFamily="2" charset="-122"/>
            </a:rPr>
            <a:t>、思考：南北双方矛盾加剧体现在哪些方面？矛盾激化的原因？</a:t>
          </a:r>
          <a:endParaRPr lang="zh-CN" altLang="en-US" sz="2100" b="1" kern="1200" dirty="0">
            <a:solidFill>
              <a:srgbClr val="1902CA"/>
            </a:solidFill>
            <a:latin typeface="华文琥珀" pitchFamily="2" charset="-122"/>
            <a:ea typeface="华文琥珀" pitchFamily="2" charset="-122"/>
          </a:endParaRPr>
        </a:p>
      </dsp:txBody>
      <dsp:txXfrm rot="10800000">
        <a:off x="1303273" y="2933332"/>
        <a:ext cx="4053840" cy="1128772"/>
      </dsp:txXfrm>
    </dsp:sp>
    <dsp:sp modelId="{36BB4630-3425-42FD-906D-9E56D5EAEC9E}">
      <dsp:nvSpPr>
        <dsp:cNvPr id="0" name=""/>
        <dsp:cNvSpPr/>
      </dsp:nvSpPr>
      <dsp:spPr>
        <a:xfrm>
          <a:off x="738886" y="2933332"/>
          <a:ext cx="1128772" cy="112877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2098C9-E32E-4B0D-9B08-7E7884EDE67E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51D5FC-ED37-44D5-8CB0-658080BD60A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23553"/>
          <p:cNvSpPr>
            <a:spLocks noGrp="1" noRot="1" noChangeArrowheads="1" noTextEdit="1"/>
          </p:cNvSpPr>
          <p:nvPr>
            <p:ph type="sldImg" idx="4294967295"/>
          </p:nvPr>
        </p:nvSpPr>
        <p:spPr/>
      </p:sp>
      <p:sp>
        <p:nvSpPr>
          <p:cNvPr id="28675" name="文本占位符 23554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8676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BC3C2C7-FB44-4DE4-A0B0-8F3BB20B3BC7}" type="slidenum">
              <a:rPr lang="zh-CN" altLang="en-US">
                <a:latin typeface="Calibri" pitchFamily="34" charset="0"/>
              </a:rPr>
              <a:pPr/>
              <a:t>12</a:t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92161"/>
          <p:cNvSpPr>
            <a:spLocks noGrp="1" noRot="1" noChangeArrowheads="1" noTextEdit="1"/>
          </p:cNvSpPr>
          <p:nvPr>
            <p:ph type="sldImg" idx="4294967295"/>
          </p:nvPr>
        </p:nvSpPr>
        <p:spPr>
          <a:xfrm>
            <a:off x="1141413" y="754063"/>
            <a:ext cx="4391025" cy="3294062"/>
          </a:xfrm>
        </p:spPr>
      </p:sp>
      <p:sp>
        <p:nvSpPr>
          <p:cNvPr id="29699" name="文本占位符 92162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4387850"/>
            <a:ext cx="5780087" cy="3952875"/>
          </a:xfrm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9700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622D77F-40CD-4F31-93B7-3C1B0987AEFF}" type="slidenum">
              <a:rPr lang="zh-CN" altLang="en-US">
                <a:latin typeface="Calibri" pitchFamily="34" charset="0"/>
              </a:rPr>
              <a:pPr/>
              <a:t>17</a:t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 userDrawn="1"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 userDrawn="1"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 userDrawn="1"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10F3C-FADA-4D81-A226-F8A98C68DA8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B481C-D733-4FC9-ACFA-8BC10BB1ABE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96D63-CFFD-4D41-A609-43849065E988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ED170-59DE-4552-B054-7DB9715416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2.xml"/><Relationship Id="rId4" Type="http://schemas.openxmlformats.org/officeDocument/2006/relationships/image" Target="../media/image2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CN" alt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美国内战</a:t>
            </a:r>
            <a:endParaRPr lang="zh-CN" altLang="en-US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横卷形 3"/>
          <p:cNvSpPr/>
          <p:nvPr/>
        </p:nvSpPr>
        <p:spPr>
          <a:xfrm>
            <a:off x="928662" y="642918"/>
            <a:ext cx="621510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第一单元 殖民地人民的反抗与资本主义制度的扩展</a:t>
            </a:r>
            <a:endParaRPr lang="zh-CN" altLang="en-US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36111" y="2500306"/>
            <a:ext cx="227177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第三课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zh-CN" b="1" dirty="0" smtClean="0">
                <a:solidFill>
                  <a:srgbClr val="00B0F0"/>
                </a:solidFill>
              </a:rPr>
              <a:t>学习目标</a:t>
            </a:r>
            <a:r>
              <a:rPr lang="zh-CN" altLang="zh-CN" dirty="0" smtClean="0">
                <a:solidFill>
                  <a:srgbClr val="00B0F0"/>
                </a:solidFill>
              </a:rPr>
              <a:t/>
            </a:r>
            <a:br>
              <a:rPr lang="zh-CN" altLang="zh-CN" dirty="0" smtClean="0">
                <a:solidFill>
                  <a:srgbClr val="00B0F0"/>
                </a:solidFill>
              </a:rPr>
            </a:br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6829444" cy="1752600"/>
          </a:xfrm>
        </p:spPr>
        <p:txBody>
          <a:bodyPr>
            <a:normAutofit fontScale="55000" lnSpcReduction="20000"/>
          </a:bodyPr>
          <a:lstStyle/>
          <a:p>
            <a:r>
              <a:rPr lang="en-US" altLang="zh-CN" sz="3400" b="1" dirty="0" smtClean="0">
                <a:solidFill>
                  <a:srgbClr val="FF0000"/>
                </a:solidFill>
              </a:rPr>
              <a:t>1</a:t>
            </a:r>
            <a:r>
              <a:rPr lang="zh-CN" altLang="zh-CN" sz="3400" b="1" dirty="0" smtClean="0">
                <a:solidFill>
                  <a:srgbClr val="FF0000"/>
                </a:solidFill>
              </a:rPr>
              <a:t>．了解南北战争的经过，说出《解放黑人奴隶宣言》的主要内容。</a:t>
            </a:r>
          </a:p>
          <a:p>
            <a:r>
              <a:rPr lang="en-US" altLang="zh-CN" sz="3400" b="1" dirty="0" smtClean="0">
                <a:solidFill>
                  <a:srgbClr val="FF0000"/>
                </a:solidFill>
              </a:rPr>
              <a:t>2</a:t>
            </a:r>
            <a:r>
              <a:rPr lang="zh-CN" altLang="zh-CN" sz="3400" b="1" dirty="0" smtClean="0">
                <a:solidFill>
                  <a:srgbClr val="FF0000"/>
                </a:solidFill>
              </a:rPr>
              <a:t>．讲述林肯在南北战争中的主要活动，知道杰出人物对历史发展具有推动作用。</a:t>
            </a:r>
          </a:p>
          <a:p>
            <a:r>
              <a:rPr lang="en-US" altLang="zh-CN" sz="3400" b="1" dirty="0" smtClean="0">
                <a:solidFill>
                  <a:srgbClr val="FF0000"/>
                </a:solidFill>
              </a:rPr>
              <a:t>3</a:t>
            </a:r>
            <a:r>
              <a:rPr lang="zh-CN" altLang="zh-CN" sz="3400" b="1" dirty="0" smtClean="0">
                <a:solidFill>
                  <a:srgbClr val="FF0000"/>
                </a:solidFill>
              </a:rPr>
              <a:t>．理解南北战争在美国历史发展中的作用，认识统一是国家发展的重要条件。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 smtClean="0"/>
              <a:t>学习重难点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sz="2600" b="1" dirty="0" smtClean="0">
                <a:solidFill>
                  <a:srgbClr val="00B0F0"/>
                </a:solidFill>
              </a:rPr>
              <a:t>1.</a:t>
            </a:r>
            <a:r>
              <a:rPr lang="zh-CN" altLang="zh-CN" sz="2600" b="1" dirty="0" smtClean="0">
                <a:solidFill>
                  <a:srgbClr val="00B0F0"/>
                </a:solidFill>
              </a:rPr>
              <a:t>重点：战争爆发的原因、《解放黑人奴隶宣言》。</a:t>
            </a:r>
          </a:p>
          <a:p>
            <a:r>
              <a:rPr lang="en-US" altLang="zh-CN" sz="2600" b="1" dirty="0" smtClean="0">
                <a:solidFill>
                  <a:srgbClr val="00B0F0"/>
                </a:solidFill>
              </a:rPr>
              <a:t>2.</a:t>
            </a:r>
            <a:r>
              <a:rPr lang="zh-CN" altLang="zh-CN" sz="2600" b="1" dirty="0" smtClean="0">
                <a:solidFill>
                  <a:srgbClr val="00B0F0"/>
                </a:solidFill>
              </a:rPr>
              <a:t>难点：战争能够胜利的原因、南北战争的历史意义。</a:t>
            </a:r>
          </a:p>
          <a:p>
            <a:endParaRPr lang="zh-CN" altLang="en-US" dirty="0"/>
          </a:p>
        </p:txBody>
      </p:sp>
      <p:sp>
        <p:nvSpPr>
          <p:cNvPr id="4" name="前凸弯带形 3"/>
          <p:cNvSpPr/>
          <p:nvPr/>
        </p:nvSpPr>
        <p:spPr>
          <a:xfrm>
            <a:off x="1214414" y="1214422"/>
            <a:ext cx="1216152" cy="758952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 noChangeArrowheads="1"/>
          </p:cNvSpPr>
          <p:nvPr/>
        </p:nvSpPr>
        <p:spPr bwMode="auto">
          <a:xfrm>
            <a:off x="323850" y="1418098"/>
            <a:ext cx="84963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zh-CN" dirty="0">
                <a:solidFill>
                  <a:srgbClr val="0070C0"/>
                </a:solidFill>
              </a:rPr>
              <a:t>           </a:t>
            </a:r>
            <a:r>
              <a:rPr lang="zh-CN" altLang="en-US" sz="3600" dirty="0"/>
              <a:t>有人在美国民众中做了一个民意测验，要大家选出心目中最尊敬的总统。</a:t>
            </a:r>
          </a:p>
          <a:p>
            <a:endParaRPr lang="zh-CN" altLang="en-US" dirty="0"/>
          </a:p>
          <a:p>
            <a:r>
              <a:rPr lang="zh-CN" altLang="en-US" sz="4000" dirty="0"/>
              <a:t>结果：第</a:t>
            </a:r>
            <a:r>
              <a:rPr lang="en-US" altLang="zh-CN" sz="5400" b="1" dirty="0">
                <a:solidFill>
                  <a:srgbClr val="0000FF"/>
                </a:solidFill>
              </a:rPr>
              <a:t>1</a:t>
            </a:r>
            <a:r>
              <a:rPr lang="zh-CN" altLang="en-US" sz="4000" dirty="0"/>
              <a:t>位 </a:t>
            </a:r>
            <a:r>
              <a:rPr lang="zh-CN" altLang="en-US" sz="4000" dirty="0">
                <a:solidFill>
                  <a:srgbClr val="FF0000"/>
                </a:solidFill>
              </a:rPr>
              <a:t>林肯</a:t>
            </a:r>
            <a:r>
              <a:rPr lang="zh-CN" altLang="en-US" sz="4000" dirty="0"/>
              <a:t>。</a:t>
            </a:r>
            <a:endParaRPr lang="zh-CN" altLang="en-US" sz="4400" dirty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50825" y="3786190"/>
            <a:ext cx="8893175" cy="156966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3200" dirty="0"/>
              <a:t>       他的名字与美国历史上一场伟大的战争联系在一起的，这场战争就是</a:t>
            </a:r>
            <a:r>
              <a:rPr kumimoji="1" lang="zh-CN" altLang="en-US" sz="3200" dirty="0">
                <a:solidFill>
                  <a:srgbClr val="FF0000"/>
                </a:solidFill>
              </a:rPr>
              <a:t>“美国南北战争”</a:t>
            </a:r>
            <a:r>
              <a:rPr kumimoji="1" lang="zh-CN" altLang="en-US" sz="3200" dirty="0"/>
              <a:t>，也叫</a:t>
            </a:r>
            <a:r>
              <a:rPr kumimoji="1" lang="zh-CN" altLang="en-US" sz="3200" dirty="0">
                <a:solidFill>
                  <a:srgbClr val="FF0000"/>
                </a:solidFill>
              </a:rPr>
              <a:t>美国内战</a:t>
            </a:r>
            <a:r>
              <a:rPr kumimoji="1" lang="zh-CN" altLang="en-US" sz="3200" dirty="0"/>
              <a:t>。 </a:t>
            </a:r>
          </a:p>
        </p:txBody>
      </p:sp>
      <p:sp>
        <p:nvSpPr>
          <p:cNvPr id="4" name="波形 3"/>
          <p:cNvSpPr/>
          <p:nvPr/>
        </p:nvSpPr>
        <p:spPr>
          <a:xfrm>
            <a:off x="357158" y="500042"/>
            <a:ext cx="2714644" cy="914400"/>
          </a:xfrm>
          <a:prstGeom prst="wave">
            <a:avLst>
              <a:gd name="adj1" fmla="val 12500"/>
              <a:gd name="adj2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情景导入：</a:t>
            </a:r>
            <a:endParaRPr lang="zh-CN" altLang="en-US" sz="3600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无标题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1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1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2133600"/>
            <a:ext cx="423703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d395c750cfa64b0d89cfd0a48d40af9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822825"/>
            <a:ext cx="6227763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048375" y="1628775"/>
            <a:ext cx="309562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</a:rPr>
              <a:t>19</a:t>
            </a:r>
            <a:r>
              <a:rPr lang="zh-CN" altLang="en-US" sz="4000" b="1">
                <a:solidFill>
                  <a:srgbClr val="FF0000"/>
                </a:solidFill>
              </a:rPr>
              <a:t>世纪中期，工业生产居世界第四位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文本框 7170"/>
          <p:cNvSpPr txBox="1"/>
          <p:nvPr/>
        </p:nvSpPr>
        <p:spPr>
          <a:xfrm>
            <a:off x="0" y="152400"/>
            <a:ext cx="8915400" cy="76993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4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活动一：联邦危机</a:t>
            </a:r>
            <a:r>
              <a:rPr lang="en-US" altLang="zh-CN" sz="44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—</a:t>
            </a:r>
            <a:r>
              <a:rPr lang="zh-CN" altLang="en-US" sz="44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探究战争原因</a:t>
            </a:r>
            <a:endParaRPr lang="zh-CN" altLang="en-US" sz="440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2" name="文本框 7171"/>
          <p:cNvSpPr txBox="1">
            <a:spLocks noChangeArrowheads="1"/>
          </p:cNvSpPr>
          <p:nvPr/>
        </p:nvSpPr>
        <p:spPr bwMode="auto">
          <a:xfrm>
            <a:off x="457200" y="1371600"/>
            <a:ext cx="77660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1</a:t>
            </a:r>
            <a:r>
              <a:rPr lang="zh-CN" altLang="en-US" sz="4000" b="1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、根据美国独立后领土扩张地图，指出版图的变化。</a:t>
            </a:r>
            <a:endParaRPr lang="en-US" altLang="zh-CN" sz="4000" b="1" dirty="0">
              <a:solidFill>
                <a:srgbClr val="1902CA"/>
              </a:solidFill>
              <a:latin typeface="华文琥珀" pitchFamily="2" charset="-122"/>
              <a:ea typeface="华文琥珀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2</a:t>
            </a:r>
            <a:r>
              <a:rPr lang="zh-CN" altLang="en-US" sz="4000" b="1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、结合课本，说出美国独立后南北方经济发展类型。</a:t>
            </a:r>
            <a:endParaRPr lang="en-US" altLang="zh-CN" sz="4000" b="1" dirty="0">
              <a:solidFill>
                <a:srgbClr val="1902CA"/>
              </a:solidFill>
              <a:latin typeface="华文琥珀" pitchFamily="2" charset="-122"/>
              <a:ea typeface="华文琥珀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3</a:t>
            </a:r>
            <a:r>
              <a:rPr lang="zh-CN" altLang="en-US" sz="4000" b="1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、思考：南北双方矛盾加剧体现在哪些方面？矛盾激化的原因？</a:t>
            </a:r>
          </a:p>
        </p:txBody>
      </p:sp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533400" y="914400"/>
            <a:ext cx="3200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i="1" dirty="0" smtClean="0"/>
              <a:t>结合课本回答</a:t>
            </a:r>
            <a:r>
              <a:rPr lang="zh-CN" altLang="en-US" sz="3200" dirty="0" smtClean="0"/>
              <a:t>：</a:t>
            </a:r>
            <a:endParaRPr lang="zh-CN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61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波形 2"/>
          <p:cNvSpPr/>
          <p:nvPr/>
        </p:nvSpPr>
        <p:spPr>
          <a:xfrm>
            <a:off x="357158" y="357166"/>
            <a:ext cx="3643338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zh-CN" altLang="en-US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活动一：联邦危机</a:t>
            </a:r>
            <a:r>
              <a:rPr lang="en-US" altLang="zh-CN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—</a:t>
            </a:r>
            <a:r>
              <a:rPr lang="zh-CN" altLang="en-US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探究战争原因</a:t>
            </a:r>
            <a:endParaRPr lang="zh-CN" altLang="en-US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下箭头 3"/>
          <p:cNvSpPr/>
          <p:nvPr/>
        </p:nvSpPr>
        <p:spPr>
          <a:xfrm>
            <a:off x="785786" y="1214422"/>
            <a:ext cx="1214446" cy="42862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i="1" dirty="0" smtClean="0">
                <a:solidFill>
                  <a:srgbClr val="FF0000"/>
                </a:solidFill>
              </a:rPr>
              <a:t>结合课本回答</a:t>
            </a:r>
            <a:r>
              <a:rPr lang="zh-CN" altLang="en-US" b="1" dirty="0" smtClean="0">
                <a:solidFill>
                  <a:srgbClr val="FF0000"/>
                </a:solidFill>
              </a:rPr>
              <a:t>：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68609" descr="美国领土扩张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5188" y="-17463"/>
            <a:ext cx="78486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1" name="矩形标注 68610"/>
          <p:cNvSpPr>
            <a:spLocks noChangeArrowheads="1"/>
          </p:cNvSpPr>
          <p:nvPr/>
        </p:nvSpPr>
        <p:spPr bwMode="auto">
          <a:xfrm>
            <a:off x="180975" y="4941888"/>
            <a:ext cx="2268538" cy="358775"/>
          </a:xfrm>
          <a:prstGeom prst="wedgeRectCallout">
            <a:avLst>
              <a:gd name="adj1" fmla="val 28935"/>
              <a:gd name="adj2" fmla="val 1340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b="1">
                <a:solidFill>
                  <a:srgbClr val="996600"/>
                </a:solidFill>
              </a:rPr>
              <a:t>1867年从俄国购得</a:t>
            </a:r>
          </a:p>
        </p:txBody>
      </p:sp>
      <p:sp>
        <p:nvSpPr>
          <p:cNvPr id="68612" name="矩形标注 68611"/>
          <p:cNvSpPr>
            <a:spLocks noChangeArrowheads="1"/>
          </p:cNvSpPr>
          <p:nvPr/>
        </p:nvSpPr>
        <p:spPr bwMode="auto">
          <a:xfrm>
            <a:off x="4752975" y="4581525"/>
            <a:ext cx="1584325" cy="360363"/>
          </a:xfrm>
          <a:prstGeom prst="wedgeRectCallout">
            <a:avLst>
              <a:gd name="adj1" fmla="val -43787"/>
              <a:gd name="adj2" fmla="val 1768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b="1">
                <a:solidFill>
                  <a:srgbClr val="996600"/>
                </a:solidFill>
              </a:rPr>
              <a:t>1898年吞并</a:t>
            </a:r>
          </a:p>
        </p:txBody>
      </p:sp>
      <p:grpSp>
        <p:nvGrpSpPr>
          <p:cNvPr id="2" name="组合 68612"/>
          <p:cNvGrpSpPr>
            <a:grpSpLocks/>
          </p:cNvGrpSpPr>
          <p:nvPr/>
        </p:nvGrpSpPr>
        <p:grpSpPr bwMode="auto">
          <a:xfrm>
            <a:off x="4805363" y="260350"/>
            <a:ext cx="3654425" cy="3676650"/>
            <a:chOff x="2913" y="164"/>
            <a:chExt cx="2302" cy="2316"/>
          </a:xfrm>
        </p:grpSpPr>
        <p:sp>
          <p:nvSpPr>
            <p:cNvPr id="7196" name="任意多边形 68613"/>
            <p:cNvSpPr>
              <a:spLocks noChangeArrowheads="1"/>
            </p:cNvSpPr>
            <p:nvPr/>
          </p:nvSpPr>
          <p:spPr bwMode="auto">
            <a:xfrm>
              <a:off x="2913" y="354"/>
              <a:ext cx="2216" cy="2126"/>
            </a:xfrm>
            <a:custGeom>
              <a:avLst/>
              <a:gdLst>
                <a:gd name="T0" fmla="*/ 132 w 2216"/>
                <a:gd name="T1" fmla="*/ 167 h 2126"/>
                <a:gd name="T2" fmla="*/ 324 w 2216"/>
                <a:gd name="T3" fmla="*/ 222 h 2126"/>
                <a:gd name="T4" fmla="*/ 424 w 2216"/>
                <a:gd name="T5" fmla="*/ 249 h 2126"/>
                <a:gd name="T6" fmla="*/ 296 w 2216"/>
                <a:gd name="T7" fmla="*/ 313 h 2126"/>
                <a:gd name="T8" fmla="*/ 296 w 2216"/>
                <a:gd name="T9" fmla="*/ 377 h 2126"/>
                <a:gd name="T10" fmla="*/ 534 w 2216"/>
                <a:gd name="T11" fmla="*/ 304 h 2126"/>
                <a:gd name="T12" fmla="*/ 634 w 2216"/>
                <a:gd name="T13" fmla="*/ 368 h 2126"/>
                <a:gd name="T14" fmla="*/ 817 w 2216"/>
                <a:gd name="T15" fmla="*/ 341 h 2126"/>
                <a:gd name="T16" fmla="*/ 845 w 2216"/>
                <a:gd name="T17" fmla="*/ 387 h 2126"/>
                <a:gd name="T18" fmla="*/ 735 w 2216"/>
                <a:gd name="T19" fmla="*/ 432 h 2126"/>
                <a:gd name="T20" fmla="*/ 634 w 2216"/>
                <a:gd name="T21" fmla="*/ 569 h 2126"/>
                <a:gd name="T22" fmla="*/ 634 w 2216"/>
                <a:gd name="T23" fmla="*/ 697 h 2126"/>
                <a:gd name="T24" fmla="*/ 772 w 2216"/>
                <a:gd name="T25" fmla="*/ 789 h 2126"/>
                <a:gd name="T26" fmla="*/ 808 w 2216"/>
                <a:gd name="T27" fmla="*/ 524 h 2126"/>
                <a:gd name="T28" fmla="*/ 890 w 2216"/>
                <a:gd name="T29" fmla="*/ 460 h 2126"/>
                <a:gd name="T30" fmla="*/ 954 w 2216"/>
                <a:gd name="T31" fmla="*/ 652 h 2126"/>
                <a:gd name="T32" fmla="*/ 1055 w 2216"/>
                <a:gd name="T33" fmla="*/ 688 h 2126"/>
                <a:gd name="T34" fmla="*/ 1018 w 2216"/>
                <a:gd name="T35" fmla="*/ 844 h 2126"/>
                <a:gd name="T36" fmla="*/ 1366 w 2216"/>
                <a:gd name="T37" fmla="*/ 697 h 2126"/>
                <a:gd name="T38" fmla="*/ 1540 w 2216"/>
                <a:gd name="T39" fmla="*/ 560 h 2126"/>
                <a:gd name="T40" fmla="*/ 1576 w 2216"/>
                <a:gd name="T41" fmla="*/ 441 h 2126"/>
                <a:gd name="T42" fmla="*/ 1878 w 2216"/>
                <a:gd name="T43" fmla="*/ 304 h 2126"/>
                <a:gd name="T44" fmla="*/ 1969 w 2216"/>
                <a:gd name="T45" fmla="*/ 21 h 2126"/>
                <a:gd name="T46" fmla="*/ 2125 w 2216"/>
                <a:gd name="T47" fmla="*/ 158 h 2126"/>
                <a:gd name="T48" fmla="*/ 2097 w 2216"/>
                <a:gd name="T49" fmla="*/ 332 h 2126"/>
                <a:gd name="T50" fmla="*/ 2033 w 2216"/>
                <a:gd name="T51" fmla="*/ 615 h 2126"/>
                <a:gd name="T52" fmla="*/ 2052 w 2216"/>
                <a:gd name="T53" fmla="*/ 661 h 2126"/>
                <a:gd name="T54" fmla="*/ 1951 w 2216"/>
                <a:gd name="T55" fmla="*/ 707 h 2126"/>
                <a:gd name="T56" fmla="*/ 1850 w 2216"/>
                <a:gd name="T57" fmla="*/ 780 h 2126"/>
                <a:gd name="T58" fmla="*/ 1924 w 2216"/>
                <a:gd name="T59" fmla="*/ 771 h 2126"/>
                <a:gd name="T60" fmla="*/ 1759 w 2216"/>
                <a:gd name="T61" fmla="*/ 1008 h 2126"/>
                <a:gd name="T62" fmla="*/ 1722 w 2216"/>
                <a:gd name="T63" fmla="*/ 1191 h 2126"/>
                <a:gd name="T64" fmla="*/ 1677 w 2216"/>
                <a:gd name="T65" fmla="*/ 1109 h 2126"/>
                <a:gd name="T66" fmla="*/ 1686 w 2216"/>
                <a:gd name="T67" fmla="*/ 1200 h 2126"/>
                <a:gd name="T68" fmla="*/ 1722 w 2216"/>
                <a:gd name="T69" fmla="*/ 1356 h 2126"/>
                <a:gd name="T70" fmla="*/ 1732 w 2216"/>
                <a:gd name="T71" fmla="*/ 1475 h 2126"/>
                <a:gd name="T72" fmla="*/ 1549 w 2216"/>
                <a:gd name="T73" fmla="*/ 1676 h 2126"/>
                <a:gd name="T74" fmla="*/ 1000 w 2216"/>
                <a:gd name="T75" fmla="*/ 2051 h 2126"/>
                <a:gd name="T76" fmla="*/ 442 w 2216"/>
                <a:gd name="T77" fmla="*/ 1950 h 2126"/>
                <a:gd name="T78" fmla="*/ 424 w 2216"/>
                <a:gd name="T79" fmla="*/ 1776 h 2126"/>
                <a:gd name="T80" fmla="*/ 506 w 2216"/>
                <a:gd name="T81" fmla="*/ 1648 h 2126"/>
                <a:gd name="T82" fmla="*/ 570 w 2216"/>
                <a:gd name="T83" fmla="*/ 1447 h 2126"/>
                <a:gd name="T84" fmla="*/ 433 w 2216"/>
                <a:gd name="T85" fmla="*/ 1209 h 2126"/>
                <a:gd name="T86" fmla="*/ 369 w 2216"/>
                <a:gd name="T87" fmla="*/ 1063 h 2126"/>
                <a:gd name="T88" fmla="*/ 424 w 2216"/>
                <a:gd name="T89" fmla="*/ 844 h 2126"/>
                <a:gd name="T90" fmla="*/ 296 w 2216"/>
                <a:gd name="T91" fmla="*/ 652 h 2126"/>
                <a:gd name="T92" fmla="*/ 141 w 2216"/>
                <a:gd name="T93" fmla="*/ 414 h 2126"/>
                <a:gd name="T94" fmla="*/ 95 w 2216"/>
                <a:gd name="T95" fmla="*/ 304 h 212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16"/>
                <a:gd name="T145" fmla="*/ 0 h 2126"/>
                <a:gd name="T146" fmla="*/ 2216 w 2216"/>
                <a:gd name="T147" fmla="*/ 2126 h 212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矩形标注 68614"/>
            <p:cNvSpPr>
              <a:spLocks noChangeArrowheads="1"/>
            </p:cNvSpPr>
            <p:nvPr/>
          </p:nvSpPr>
          <p:spPr bwMode="auto">
            <a:xfrm>
              <a:off x="3878" y="164"/>
              <a:ext cx="1337" cy="499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zh-CN" altLang="en-US" sz="2400" b="1">
                  <a:solidFill>
                    <a:srgbClr val="996600"/>
                  </a:solidFill>
                  <a:latin typeface="宋体" pitchFamily="2" charset="-122"/>
                </a:rPr>
                <a:t>1783年美国独立时的领土</a:t>
              </a:r>
            </a:p>
          </p:txBody>
        </p:sp>
      </p:grpSp>
      <p:grpSp>
        <p:nvGrpSpPr>
          <p:cNvPr id="3" name="组合 68615"/>
          <p:cNvGrpSpPr>
            <a:grpSpLocks/>
          </p:cNvGrpSpPr>
          <p:nvPr/>
        </p:nvGrpSpPr>
        <p:grpSpPr bwMode="auto">
          <a:xfrm>
            <a:off x="2727325" y="0"/>
            <a:ext cx="3027363" cy="4122738"/>
            <a:chOff x="1604" y="0"/>
            <a:chExt cx="1907" cy="2597"/>
          </a:xfrm>
        </p:grpSpPr>
        <p:sp>
          <p:nvSpPr>
            <p:cNvPr id="7194" name="任意多边形 68616"/>
            <p:cNvSpPr>
              <a:spLocks noChangeArrowheads="1"/>
            </p:cNvSpPr>
            <p:nvPr/>
          </p:nvSpPr>
          <p:spPr bwMode="auto">
            <a:xfrm>
              <a:off x="1604" y="375"/>
              <a:ext cx="1907" cy="2222"/>
            </a:xfrm>
            <a:custGeom>
              <a:avLst/>
              <a:gdLst>
                <a:gd name="T0" fmla="*/ 197 w 1907"/>
                <a:gd name="T1" fmla="*/ 36 h 2222"/>
                <a:gd name="T2" fmla="*/ 746 w 1907"/>
                <a:gd name="T3" fmla="*/ 100 h 2222"/>
                <a:gd name="T4" fmla="*/ 837 w 1907"/>
                <a:gd name="T5" fmla="*/ 137 h 2222"/>
                <a:gd name="T6" fmla="*/ 883 w 1907"/>
                <a:gd name="T7" fmla="*/ 174 h 2222"/>
                <a:gd name="T8" fmla="*/ 947 w 1907"/>
                <a:gd name="T9" fmla="*/ 219 h 2222"/>
                <a:gd name="T10" fmla="*/ 1148 w 1907"/>
                <a:gd name="T11" fmla="*/ 375 h 2222"/>
                <a:gd name="T12" fmla="*/ 1294 w 1907"/>
                <a:gd name="T13" fmla="*/ 484 h 2222"/>
                <a:gd name="T14" fmla="*/ 1340 w 1907"/>
                <a:gd name="T15" fmla="*/ 420 h 2222"/>
                <a:gd name="T16" fmla="*/ 1441 w 1907"/>
                <a:gd name="T17" fmla="*/ 320 h 2222"/>
                <a:gd name="T18" fmla="*/ 1413 w 1907"/>
                <a:gd name="T19" fmla="*/ 439 h 2222"/>
                <a:gd name="T20" fmla="*/ 1514 w 1907"/>
                <a:gd name="T21" fmla="*/ 558 h 2222"/>
                <a:gd name="T22" fmla="*/ 1642 w 1907"/>
                <a:gd name="T23" fmla="*/ 686 h 2222"/>
                <a:gd name="T24" fmla="*/ 1697 w 1907"/>
                <a:gd name="T25" fmla="*/ 786 h 2222"/>
                <a:gd name="T26" fmla="*/ 1724 w 1907"/>
                <a:gd name="T27" fmla="*/ 932 h 2222"/>
                <a:gd name="T28" fmla="*/ 1687 w 1907"/>
                <a:gd name="T29" fmla="*/ 1143 h 2222"/>
                <a:gd name="T30" fmla="*/ 1788 w 1907"/>
                <a:gd name="T31" fmla="*/ 1252 h 2222"/>
                <a:gd name="T32" fmla="*/ 1815 w 1907"/>
                <a:gd name="T33" fmla="*/ 1335 h 2222"/>
                <a:gd name="T34" fmla="*/ 1843 w 1907"/>
                <a:gd name="T35" fmla="*/ 1417 h 2222"/>
                <a:gd name="T36" fmla="*/ 1779 w 1907"/>
                <a:gd name="T37" fmla="*/ 1655 h 2222"/>
                <a:gd name="T38" fmla="*/ 1715 w 1907"/>
                <a:gd name="T39" fmla="*/ 2048 h 2222"/>
                <a:gd name="T40" fmla="*/ 1779 w 1907"/>
                <a:gd name="T41" fmla="*/ 2158 h 2222"/>
                <a:gd name="T42" fmla="*/ 1889 w 1907"/>
                <a:gd name="T43" fmla="*/ 2148 h 2222"/>
                <a:gd name="T44" fmla="*/ 1559 w 1907"/>
                <a:gd name="T45" fmla="*/ 2212 h 2222"/>
                <a:gd name="T46" fmla="*/ 1523 w 1907"/>
                <a:gd name="T47" fmla="*/ 2130 h 2222"/>
                <a:gd name="T48" fmla="*/ 1505 w 1907"/>
                <a:gd name="T49" fmla="*/ 1883 h 2222"/>
                <a:gd name="T50" fmla="*/ 1221 w 1907"/>
                <a:gd name="T51" fmla="*/ 1764 h 2222"/>
                <a:gd name="T52" fmla="*/ 974 w 1907"/>
                <a:gd name="T53" fmla="*/ 1682 h 2222"/>
                <a:gd name="T54" fmla="*/ 929 w 1907"/>
                <a:gd name="T55" fmla="*/ 1646 h 2222"/>
                <a:gd name="T56" fmla="*/ 947 w 1907"/>
                <a:gd name="T57" fmla="*/ 1463 h 2222"/>
                <a:gd name="T58" fmla="*/ 892 w 1907"/>
                <a:gd name="T59" fmla="*/ 1344 h 2222"/>
                <a:gd name="T60" fmla="*/ 618 w 1907"/>
                <a:gd name="T61" fmla="*/ 1271 h 2222"/>
                <a:gd name="T62" fmla="*/ 453 w 1907"/>
                <a:gd name="T63" fmla="*/ 1234 h 2222"/>
                <a:gd name="T64" fmla="*/ 453 w 1907"/>
                <a:gd name="T65" fmla="*/ 978 h 2222"/>
                <a:gd name="T66" fmla="*/ 389 w 1907"/>
                <a:gd name="T67" fmla="*/ 841 h 2222"/>
                <a:gd name="T68" fmla="*/ 334 w 1907"/>
                <a:gd name="T69" fmla="*/ 814 h 2222"/>
                <a:gd name="T70" fmla="*/ 234 w 1907"/>
                <a:gd name="T71" fmla="*/ 640 h 2222"/>
                <a:gd name="T72" fmla="*/ 179 w 1907"/>
                <a:gd name="T73" fmla="*/ 576 h 2222"/>
                <a:gd name="T74" fmla="*/ 133 w 1907"/>
                <a:gd name="T75" fmla="*/ 539 h 2222"/>
                <a:gd name="T76" fmla="*/ 14 w 1907"/>
                <a:gd name="T77" fmla="*/ 466 h 2222"/>
                <a:gd name="T78" fmla="*/ 60 w 1907"/>
                <a:gd name="T79" fmla="*/ 366 h 2222"/>
                <a:gd name="T80" fmla="*/ 51 w 1907"/>
                <a:gd name="T81" fmla="*/ 0 h 222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907"/>
                <a:gd name="T124" fmla="*/ 0 h 2222"/>
                <a:gd name="T125" fmla="*/ 1907 w 1907"/>
                <a:gd name="T126" fmla="*/ 2222 h 222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矩形标注 68617"/>
            <p:cNvSpPr>
              <a:spLocks noChangeArrowheads="1"/>
            </p:cNvSpPr>
            <p:nvPr/>
          </p:nvSpPr>
          <p:spPr bwMode="auto">
            <a:xfrm>
              <a:off x="1701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zh-CN" altLang="en-US" sz="2400" b="1">
                  <a:solidFill>
                    <a:srgbClr val="996600"/>
                  </a:solidFill>
                  <a:latin typeface="宋体" pitchFamily="2" charset="-122"/>
                </a:rPr>
                <a:t>1803年从法购得</a:t>
              </a:r>
            </a:p>
          </p:txBody>
        </p:sp>
      </p:grpSp>
      <p:grpSp>
        <p:nvGrpSpPr>
          <p:cNvPr id="4" name="组合 68618"/>
          <p:cNvGrpSpPr>
            <a:grpSpLocks/>
          </p:cNvGrpSpPr>
          <p:nvPr/>
        </p:nvGrpSpPr>
        <p:grpSpPr bwMode="auto">
          <a:xfrm>
            <a:off x="5421313" y="3802063"/>
            <a:ext cx="3903662" cy="1571625"/>
            <a:chOff x="3301" y="2395"/>
            <a:chExt cx="2459" cy="990"/>
          </a:xfrm>
        </p:grpSpPr>
        <p:sp>
          <p:nvSpPr>
            <p:cNvPr id="7192" name="任意多边形 68619"/>
            <p:cNvSpPr>
              <a:spLocks noChangeArrowheads="1"/>
            </p:cNvSpPr>
            <p:nvPr/>
          </p:nvSpPr>
          <p:spPr bwMode="auto">
            <a:xfrm>
              <a:off x="3301" y="2395"/>
              <a:ext cx="1203" cy="594"/>
            </a:xfrm>
            <a:custGeom>
              <a:avLst/>
              <a:gdLst>
                <a:gd name="T0" fmla="*/ 0 w 1203"/>
                <a:gd name="T1" fmla="*/ 0 h 594"/>
                <a:gd name="T2" fmla="*/ 813 w 1203"/>
                <a:gd name="T3" fmla="*/ 28 h 594"/>
                <a:gd name="T4" fmla="*/ 960 w 1203"/>
                <a:gd name="T5" fmla="*/ 19 h 594"/>
                <a:gd name="T6" fmla="*/ 996 w 1203"/>
                <a:gd name="T7" fmla="*/ 28 h 594"/>
                <a:gd name="T8" fmla="*/ 1024 w 1203"/>
                <a:gd name="T9" fmla="*/ 119 h 594"/>
                <a:gd name="T10" fmla="*/ 1097 w 1203"/>
                <a:gd name="T11" fmla="*/ 211 h 594"/>
                <a:gd name="T12" fmla="*/ 1115 w 1203"/>
                <a:gd name="T13" fmla="*/ 266 h 594"/>
                <a:gd name="T14" fmla="*/ 1133 w 1203"/>
                <a:gd name="T15" fmla="*/ 293 h 594"/>
                <a:gd name="T16" fmla="*/ 1170 w 1203"/>
                <a:gd name="T17" fmla="*/ 375 h 594"/>
                <a:gd name="T18" fmla="*/ 1197 w 1203"/>
                <a:gd name="T19" fmla="*/ 476 h 594"/>
                <a:gd name="T20" fmla="*/ 1106 w 1203"/>
                <a:gd name="T21" fmla="*/ 576 h 594"/>
                <a:gd name="T22" fmla="*/ 1033 w 1203"/>
                <a:gd name="T23" fmla="*/ 503 h 594"/>
                <a:gd name="T24" fmla="*/ 987 w 1203"/>
                <a:gd name="T25" fmla="*/ 439 h 594"/>
                <a:gd name="T26" fmla="*/ 932 w 1203"/>
                <a:gd name="T27" fmla="*/ 384 h 594"/>
                <a:gd name="T28" fmla="*/ 923 w 1203"/>
                <a:gd name="T29" fmla="*/ 357 h 594"/>
                <a:gd name="T30" fmla="*/ 941 w 1203"/>
                <a:gd name="T31" fmla="*/ 302 h 594"/>
                <a:gd name="T32" fmla="*/ 914 w 1203"/>
                <a:gd name="T33" fmla="*/ 284 h 594"/>
                <a:gd name="T34" fmla="*/ 896 w 1203"/>
                <a:gd name="T35" fmla="*/ 284 h 594"/>
                <a:gd name="T36" fmla="*/ 813 w 1203"/>
                <a:gd name="T37" fmla="*/ 128 h 594"/>
                <a:gd name="T38" fmla="*/ 731 w 1203"/>
                <a:gd name="T39" fmla="*/ 92 h 594"/>
                <a:gd name="T40" fmla="*/ 685 w 1203"/>
                <a:gd name="T41" fmla="*/ 128 h 594"/>
                <a:gd name="T42" fmla="*/ 621 w 1203"/>
                <a:gd name="T43" fmla="*/ 147 h 594"/>
                <a:gd name="T44" fmla="*/ 576 w 1203"/>
                <a:gd name="T45" fmla="*/ 119 h 594"/>
                <a:gd name="T46" fmla="*/ 557 w 1203"/>
                <a:gd name="T47" fmla="*/ 101 h 594"/>
                <a:gd name="T48" fmla="*/ 448 w 1203"/>
                <a:gd name="T49" fmla="*/ 74 h 594"/>
                <a:gd name="T50" fmla="*/ 283 w 1203"/>
                <a:gd name="T51" fmla="*/ 83 h 594"/>
                <a:gd name="T52" fmla="*/ 228 w 1203"/>
                <a:gd name="T53" fmla="*/ 101 h 594"/>
                <a:gd name="T54" fmla="*/ 109 w 1203"/>
                <a:gd name="T55" fmla="*/ 147 h 594"/>
                <a:gd name="T56" fmla="*/ 36 w 1203"/>
                <a:gd name="T57" fmla="*/ 92 h 594"/>
                <a:gd name="T58" fmla="*/ 0 w 1203"/>
                <a:gd name="T59" fmla="*/ 0 h 59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203"/>
                <a:gd name="T91" fmla="*/ 0 h 594"/>
                <a:gd name="T92" fmla="*/ 1203 w 1203"/>
                <a:gd name="T93" fmla="*/ 594 h 59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圆角矩形标注 68620"/>
            <p:cNvSpPr>
              <a:spLocks noChangeArrowheads="1"/>
            </p:cNvSpPr>
            <p:nvPr/>
          </p:nvSpPr>
          <p:spPr bwMode="auto">
            <a:xfrm>
              <a:off x="4059" y="3158"/>
              <a:ext cx="1701" cy="227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zh-CN" altLang="en-US" b="1">
                  <a:solidFill>
                    <a:srgbClr val="996600"/>
                  </a:solidFill>
                </a:rPr>
                <a:t>1810-1819取自西班牙</a:t>
              </a:r>
            </a:p>
          </p:txBody>
        </p:sp>
      </p:grpSp>
      <p:grpSp>
        <p:nvGrpSpPr>
          <p:cNvPr id="5" name="组合 68621"/>
          <p:cNvGrpSpPr>
            <a:grpSpLocks/>
          </p:cNvGrpSpPr>
          <p:nvPr/>
        </p:nvGrpSpPr>
        <p:grpSpPr bwMode="auto">
          <a:xfrm>
            <a:off x="144463" y="44450"/>
            <a:ext cx="3098800" cy="1871663"/>
            <a:chOff x="-23" y="28"/>
            <a:chExt cx="1952" cy="1179"/>
          </a:xfrm>
        </p:grpSpPr>
        <p:sp>
          <p:nvSpPr>
            <p:cNvPr id="7190" name="任意多边形 68622"/>
            <p:cNvSpPr>
              <a:spLocks noChangeArrowheads="1"/>
            </p:cNvSpPr>
            <p:nvPr/>
          </p:nvSpPr>
          <p:spPr bwMode="auto">
            <a:xfrm>
              <a:off x="609" y="226"/>
              <a:ext cx="1320" cy="981"/>
            </a:xfrm>
            <a:custGeom>
              <a:avLst/>
              <a:gdLst>
                <a:gd name="T0" fmla="*/ 1028 w 1320"/>
                <a:gd name="T1" fmla="*/ 167 h 981"/>
                <a:gd name="T2" fmla="*/ 790 w 1320"/>
                <a:gd name="T3" fmla="*/ 121 h 981"/>
                <a:gd name="T4" fmla="*/ 488 w 1320"/>
                <a:gd name="T5" fmla="*/ 48 h 981"/>
                <a:gd name="T6" fmla="*/ 351 w 1320"/>
                <a:gd name="T7" fmla="*/ 12 h 981"/>
                <a:gd name="T8" fmla="*/ 333 w 1320"/>
                <a:gd name="T9" fmla="*/ 112 h 981"/>
                <a:gd name="T10" fmla="*/ 287 w 1320"/>
                <a:gd name="T11" fmla="*/ 195 h 981"/>
                <a:gd name="T12" fmla="*/ 305 w 1320"/>
                <a:gd name="T13" fmla="*/ 112 h 981"/>
                <a:gd name="T14" fmla="*/ 205 w 1320"/>
                <a:gd name="T15" fmla="*/ 48 h 981"/>
                <a:gd name="T16" fmla="*/ 150 w 1320"/>
                <a:gd name="T17" fmla="*/ 39 h 981"/>
                <a:gd name="T18" fmla="*/ 168 w 1320"/>
                <a:gd name="T19" fmla="*/ 131 h 981"/>
                <a:gd name="T20" fmla="*/ 122 w 1320"/>
                <a:gd name="T21" fmla="*/ 359 h 981"/>
                <a:gd name="T22" fmla="*/ 58 w 1320"/>
                <a:gd name="T23" fmla="*/ 515 h 981"/>
                <a:gd name="T24" fmla="*/ 40 w 1320"/>
                <a:gd name="T25" fmla="*/ 569 h 981"/>
                <a:gd name="T26" fmla="*/ 22 w 1320"/>
                <a:gd name="T27" fmla="*/ 597 h 981"/>
                <a:gd name="T28" fmla="*/ 4 w 1320"/>
                <a:gd name="T29" fmla="*/ 652 h 981"/>
                <a:gd name="T30" fmla="*/ 13 w 1320"/>
                <a:gd name="T31" fmla="*/ 716 h 981"/>
                <a:gd name="T32" fmla="*/ 58 w 1320"/>
                <a:gd name="T33" fmla="*/ 725 h 981"/>
                <a:gd name="T34" fmla="*/ 113 w 1320"/>
                <a:gd name="T35" fmla="*/ 743 h 981"/>
                <a:gd name="T36" fmla="*/ 168 w 1320"/>
                <a:gd name="T37" fmla="*/ 761 h 981"/>
                <a:gd name="T38" fmla="*/ 351 w 1320"/>
                <a:gd name="T39" fmla="*/ 825 h 981"/>
                <a:gd name="T40" fmla="*/ 616 w 1320"/>
                <a:gd name="T41" fmla="*/ 871 h 981"/>
                <a:gd name="T42" fmla="*/ 744 w 1320"/>
                <a:gd name="T43" fmla="*/ 899 h 981"/>
                <a:gd name="T44" fmla="*/ 826 w 1320"/>
                <a:gd name="T45" fmla="*/ 926 h 981"/>
                <a:gd name="T46" fmla="*/ 1028 w 1320"/>
                <a:gd name="T47" fmla="*/ 935 h 981"/>
                <a:gd name="T48" fmla="*/ 1156 w 1320"/>
                <a:gd name="T49" fmla="*/ 963 h 981"/>
                <a:gd name="T50" fmla="*/ 1320 w 1320"/>
                <a:gd name="T51" fmla="*/ 981 h 981"/>
                <a:gd name="T52" fmla="*/ 1256 w 1320"/>
                <a:gd name="T53" fmla="*/ 889 h 981"/>
                <a:gd name="T54" fmla="*/ 1210 w 1320"/>
                <a:gd name="T55" fmla="*/ 771 h 981"/>
                <a:gd name="T56" fmla="*/ 1201 w 1320"/>
                <a:gd name="T57" fmla="*/ 743 h 981"/>
                <a:gd name="T58" fmla="*/ 1128 w 1320"/>
                <a:gd name="T59" fmla="*/ 688 h 981"/>
                <a:gd name="T60" fmla="*/ 1101 w 1320"/>
                <a:gd name="T61" fmla="*/ 670 h 981"/>
                <a:gd name="T62" fmla="*/ 1046 w 1320"/>
                <a:gd name="T63" fmla="*/ 652 h 981"/>
                <a:gd name="T64" fmla="*/ 1018 w 1320"/>
                <a:gd name="T65" fmla="*/ 643 h 981"/>
                <a:gd name="T66" fmla="*/ 1028 w 1320"/>
                <a:gd name="T67" fmla="*/ 551 h 981"/>
                <a:gd name="T68" fmla="*/ 1037 w 1320"/>
                <a:gd name="T69" fmla="*/ 496 h 981"/>
                <a:gd name="T70" fmla="*/ 1055 w 1320"/>
                <a:gd name="T71" fmla="*/ 441 h 981"/>
                <a:gd name="T72" fmla="*/ 1028 w 1320"/>
                <a:gd name="T73" fmla="*/ 167 h 98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20"/>
                <a:gd name="T112" fmla="*/ 0 h 981"/>
                <a:gd name="T113" fmla="*/ 1320 w 1320"/>
                <a:gd name="T114" fmla="*/ 981 h 981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矩形标注 68623"/>
            <p:cNvSpPr>
              <a:spLocks noChangeArrowheads="1"/>
            </p:cNvSpPr>
            <p:nvPr/>
          </p:nvSpPr>
          <p:spPr bwMode="auto">
            <a:xfrm>
              <a:off x="-23" y="28"/>
              <a:ext cx="1815" cy="346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zh-CN" altLang="en-US" sz="2400" b="1">
                  <a:solidFill>
                    <a:srgbClr val="996600"/>
                  </a:solidFill>
                  <a:latin typeface="宋体" pitchFamily="2" charset="-122"/>
                </a:rPr>
                <a:t>1842-1846取自英国</a:t>
              </a:r>
            </a:p>
          </p:txBody>
        </p:sp>
      </p:grpSp>
      <p:grpSp>
        <p:nvGrpSpPr>
          <p:cNvPr id="6" name="组合 68624"/>
          <p:cNvGrpSpPr>
            <a:grpSpLocks/>
          </p:cNvGrpSpPr>
          <p:nvPr/>
        </p:nvGrpSpPr>
        <p:grpSpPr bwMode="auto">
          <a:xfrm>
            <a:off x="3127375" y="1898650"/>
            <a:ext cx="2201863" cy="2876550"/>
            <a:chOff x="1856" y="1196"/>
            <a:chExt cx="1387" cy="1812"/>
          </a:xfrm>
        </p:grpSpPr>
        <p:sp>
          <p:nvSpPr>
            <p:cNvPr id="7188" name="任意多边形 68625"/>
            <p:cNvSpPr>
              <a:spLocks noChangeArrowheads="1"/>
            </p:cNvSpPr>
            <p:nvPr/>
          </p:nvSpPr>
          <p:spPr bwMode="auto">
            <a:xfrm>
              <a:off x="1856" y="1196"/>
              <a:ext cx="1289" cy="1812"/>
            </a:xfrm>
            <a:custGeom>
              <a:avLst/>
              <a:gdLst>
                <a:gd name="T0" fmla="*/ 91 w 1289"/>
                <a:gd name="T1" fmla="*/ 2 h 1812"/>
                <a:gd name="T2" fmla="*/ 46 w 1289"/>
                <a:gd name="T3" fmla="*/ 422 h 1812"/>
                <a:gd name="T4" fmla="*/ 110 w 1289"/>
                <a:gd name="T5" fmla="*/ 486 h 1812"/>
                <a:gd name="T6" fmla="*/ 174 w 1289"/>
                <a:gd name="T7" fmla="*/ 578 h 1812"/>
                <a:gd name="T8" fmla="*/ 155 w 1289"/>
                <a:gd name="T9" fmla="*/ 678 h 1812"/>
                <a:gd name="T10" fmla="*/ 73 w 1289"/>
                <a:gd name="T11" fmla="*/ 761 h 1812"/>
                <a:gd name="T12" fmla="*/ 0 w 1289"/>
                <a:gd name="T13" fmla="*/ 962 h 1812"/>
                <a:gd name="T14" fmla="*/ 55 w 1289"/>
                <a:gd name="T15" fmla="*/ 1172 h 1812"/>
                <a:gd name="T16" fmla="*/ 82 w 1289"/>
                <a:gd name="T17" fmla="*/ 1181 h 1812"/>
                <a:gd name="T18" fmla="*/ 128 w 1289"/>
                <a:gd name="T19" fmla="*/ 1218 h 1812"/>
                <a:gd name="T20" fmla="*/ 183 w 1289"/>
                <a:gd name="T21" fmla="*/ 1282 h 1812"/>
                <a:gd name="T22" fmla="*/ 229 w 1289"/>
                <a:gd name="T23" fmla="*/ 1364 h 1812"/>
                <a:gd name="T24" fmla="*/ 293 w 1289"/>
                <a:gd name="T25" fmla="*/ 1437 h 1812"/>
                <a:gd name="T26" fmla="*/ 384 w 1289"/>
                <a:gd name="T27" fmla="*/ 1455 h 1812"/>
                <a:gd name="T28" fmla="*/ 421 w 1289"/>
                <a:gd name="T29" fmla="*/ 1410 h 1812"/>
                <a:gd name="T30" fmla="*/ 430 w 1289"/>
                <a:gd name="T31" fmla="*/ 1382 h 1812"/>
                <a:gd name="T32" fmla="*/ 485 w 1289"/>
                <a:gd name="T33" fmla="*/ 1364 h 1812"/>
                <a:gd name="T34" fmla="*/ 613 w 1289"/>
                <a:gd name="T35" fmla="*/ 1492 h 1812"/>
                <a:gd name="T36" fmla="*/ 667 w 1289"/>
                <a:gd name="T37" fmla="*/ 1593 h 1812"/>
                <a:gd name="T38" fmla="*/ 704 w 1289"/>
                <a:gd name="T39" fmla="*/ 1666 h 1812"/>
                <a:gd name="T40" fmla="*/ 805 w 1289"/>
                <a:gd name="T41" fmla="*/ 1775 h 1812"/>
                <a:gd name="T42" fmla="*/ 887 w 1289"/>
                <a:gd name="T43" fmla="*/ 1803 h 1812"/>
                <a:gd name="T44" fmla="*/ 914 w 1289"/>
                <a:gd name="T45" fmla="*/ 1812 h 1812"/>
                <a:gd name="T46" fmla="*/ 896 w 1289"/>
                <a:gd name="T47" fmla="*/ 1730 h 1812"/>
                <a:gd name="T48" fmla="*/ 942 w 1289"/>
                <a:gd name="T49" fmla="*/ 1565 h 1812"/>
                <a:gd name="T50" fmla="*/ 1024 w 1289"/>
                <a:gd name="T51" fmla="*/ 1529 h 1812"/>
                <a:gd name="T52" fmla="*/ 1134 w 1289"/>
                <a:gd name="T53" fmla="*/ 1483 h 1812"/>
                <a:gd name="T54" fmla="*/ 1253 w 1289"/>
                <a:gd name="T55" fmla="*/ 1382 h 1812"/>
                <a:gd name="T56" fmla="*/ 1289 w 1289"/>
                <a:gd name="T57" fmla="*/ 1300 h 1812"/>
                <a:gd name="T58" fmla="*/ 1243 w 1289"/>
                <a:gd name="T59" fmla="*/ 1090 h 1812"/>
                <a:gd name="T60" fmla="*/ 1225 w 1289"/>
                <a:gd name="T61" fmla="*/ 1035 h 1812"/>
                <a:gd name="T62" fmla="*/ 1216 w 1289"/>
                <a:gd name="T63" fmla="*/ 1007 h 1812"/>
                <a:gd name="T64" fmla="*/ 1115 w 1289"/>
                <a:gd name="T65" fmla="*/ 943 h 1812"/>
                <a:gd name="T66" fmla="*/ 1061 w 1289"/>
                <a:gd name="T67" fmla="*/ 925 h 1812"/>
                <a:gd name="T68" fmla="*/ 859 w 1289"/>
                <a:gd name="T69" fmla="*/ 916 h 1812"/>
                <a:gd name="T70" fmla="*/ 768 w 1289"/>
                <a:gd name="T71" fmla="*/ 889 h 1812"/>
                <a:gd name="T72" fmla="*/ 695 w 1289"/>
                <a:gd name="T73" fmla="*/ 843 h 1812"/>
                <a:gd name="T74" fmla="*/ 649 w 1289"/>
                <a:gd name="T75" fmla="*/ 770 h 1812"/>
                <a:gd name="T76" fmla="*/ 658 w 1289"/>
                <a:gd name="T77" fmla="*/ 715 h 1812"/>
                <a:gd name="T78" fmla="*/ 677 w 1289"/>
                <a:gd name="T79" fmla="*/ 697 h 1812"/>
                <a:gd name="T80" fmla="*/ 686 w 1289"/>
                <a:gd name="T81" fmla="*/ 669 h 1812"/>
                <a:gd name="T82" fmla="*/ 677 w 1289"/>
                <a:gd name="T83" fmla="*/ 532 h 1812"/>
                <a:gd name="T84" fmla="*/ 622 w 1289"/>
                <a:gd name="T85" fmla="*/ 514 h 1812"/>
                <a:gd name="T86" fmla="*/ 594 w 1289"/>
                <a:gd name="T87" fmla="*/ 505 h 1812"/>
                <a:gd name="T88" fmla="*/ 357 w 1289"/>
                <a:gd name="T89" fmla="*/ 450 h 1812"/>
                <a:gd name="T90" fmla="*/ 201 w 1289"/>
                <a:gd name="T91" fmla="*/ 404 h 1812"/>
                <a:gd name="T92" fmla="*/ 174 w 1289"/>
                <a:gd name="T93" fmla="*/ 276 h 1812"/>
                <a:gd name="T94" fmla="*/ 192 w 1289"/>
                <a:gd name="T95" fmla="*/ 221 h 1812"/>
                <a:gd name="T96" fmla="*/ 128 w 1289"/>
                <a:gd name="T97" fmla="*/ 20 h 1812"/>
                <a:gd name="T98" fmla="*/ 91 w 1289"/>
                <a:gd name="T99" fmla="*/ 2 h 181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289"/>
                <a:gd name="T151" fmla="*/ 0 h 1812"/>
                <a:gd name="T152" fmla="*/ 1289 w 1289"/>
                <a:gd name="T153" fmla="*/ 1812 h 181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矩形标注 68626"/>
            <p:cNvSpPr>
              <a:spLocks noChangeArrowheads="1"/>
            </p:cNvSpPr>
            <p:nvPr/>
          </p:nvSpPr>
          <p:spPr bwMode="auto">
            <a:xfrm>
              <a:off x="2245" y="1298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zh-CN" altLang="en-US" sz="2400" b="1">
                  <a:solidFill>
                    <a:srgbClr val="996600"/>
                  </a:solidFill>
                  <a:latin typeface="宋体" pitchFamily="2" charset="-122"/>
                </a:rPr>
                <a:t>1845吞并</a:t>
              </a:r>
            </a:p>
          </p:txBody>
        </p:sp>
      </p:grpSp>
      <p:grpSp>
        <p:nvGrpSpPr>
          <p:cNvPr id="7" name="组合 68627"/>
          <p:cNvGrpSpPr>
            <a:grpSpLocks/>
          </p:cNvGrpSpPr>
          <p:nvPr/>
        </p:nvGrpSpPr>
        <p:grpSpPr bwMode="auto">
          <a:xfrm>
            <a:off x="1095375" y="1196975"/>
            <a:ext cx="4989513" cy="2503488"/>
            <a:chOff x="576" y="754"/>
            <a:chExt cx="3143" cy="1577"/>
          </a:xfrm>
        </p:grpSpPr>
        <p:sp>
          <p:nvSpPr>
            <p:cNvPr id="7186" name="任意多边形 68628"/>
            <p:cNvSpPr>
              <a:spLocks noChangeArrowheads="1"/>
            </p:cNvSpPr>
            <p:nvPr/>
          </p:nvSpPr>
          <p:spPr bwMode="auto">
            <a:xfrm>
              <a:off x="576" y="942"/>
              <a:ext cx="1442" cy="1389"/>
            </a:xfrm>
            <a:custGeom>
              <a:avLst/>
              <a:gdLst>
                <a:gd name="T0" fmla="*/ 46 w 1442"/>
                <a:gd name="T1" fmla="*/ 0 h 1389"/>
                <a:gd name="T2" fmla="*/ 439 w 1442"/>
                <a:gd name="T3" fmla="*/ 109 h 1389"/>
                <a:gd name="T4" fmla="*/ 658 w 1442"/>
                <a:gd name="T5" fmla="*/ 146 h 1389"/>
                <a:gd name="T6" fmla="*/ 887 w 1442"/>
                <a:gd name="T7" fmla="*/ 210 h 1389"/>
                <a:gd name="T8" fmla="*/ 1015 w 1442"/>
                <a:gd name="T9" fmla="*/ 219 h 1389"/>
                <a:gd name="T10" fmla="*/ 1097 w 1442"/>
                <a:gd name="T11" fmla="*/ 247 h 1389"/>
                <a:gd name="T12" fmla="*/ 1262 w 1442"/>
                <a:gd name="T13" fmla="*/ 265 h 1389"/>
                <a:gd name="T14" fmla="*/ 1381 w 1442"/>
                <a:gd name="T15" fmla="*/ 292 h 1389"/>
                <a:gd name="T16" fmla="*/ 1353 w 1442"/>
                <a:gd name="T17" fmla="*/ 567 h 1389"/>
                <a:gd name="T18" fmla="*/ 1408 w 1442"/>
                <a:gd name="T19" fmla="*/ 768 h 1389"/>
                <a:gd name="T20" fmla="*/ 1435 w 1442"/>
                <a:gd name="T21" fmla="*/ 859 h 1389"/>
                <a:gd name="T22" fmla="*/ 1408 w 1442"/>
                <a:gd name="T23" fmla="*/ 978 h 1389"/>
                <a:gd name="T24" fmla="*/ 1362 w 1442"/>
                <a:gd name="T25" fmla="*/ 1024 h 1389"/>
                <a:gd name="T26" fmla="*/ 1317 w 1442"/>
                <a:gd name="T27" fmla="*/ 1143 h 1389"/>
                <a:gd name="T28" fmla="*/ 1307 w 1442"/>
                <a:gd name="T29" fmla="*/ 1188 h 1389"/>
                <a:gd name="T30" fmla="*/ 1289 w 1442"/>
                <a:gd name="T31" fmla="*/ 1243 h 1389"/>
                <a:gd name="T32" fmla="*/ 1280 w 1442"/>
                <a:gd name="T33" fmla="*/ 1380 h 1389"/>
                <a:gd name="T34" fmla="*/ 1289 w 1442"/>
                <a:gd name="T35" fmla="*/ 1353 h 1389"/>
                <a:gd name="T36" fmla="*/ 1253 w 1442"/>
                <a:gd name="T37" fmla="*/ 1307 h 1389"/>
                <a:gd name="T38" fmla="*/ 1161 w 1442"/>
                <a:gd name="T39" fmla="*/ 1298 h 1389"/>
                <a:gd name="T40" fmla="*/ 1134 w 1442"/>
                <a:gd name="T41" fmla="*/ 1289 h 1389"/>
                <a:gd name="T42" fmla="*/ 1125 w 1442"/>
                <a:gd name="T43" fmla="*/ 1261 h 1389"/>
                <a:gd name="T44" fmla="*/ 1042 w 1442"/>
                <a:gd name="T45" fmla="*/ 1179 h 1389"/>
                <a:gd name="T46" fmla="*/ 869 w 1442"/>
                <a:gd name="T47" fmla="*/ 1152 h 1389"/>
                <a:gd name="T48" fmla="*/ 741 w 1442"/>
                <a:gd name="T49" fmla="*/ 1143 h 1389"/>
                <a:gd name="T50" fmla="*/ 686 w 1442"/>
                <a:gd name="T51" fmla="*/ 1161 h 1389"/>
                <a:gd name="T52" fmla="*/ 658 w 1442"/>
                <a:gd name="T53" fmla="*/ 1170 h 1389"/>
                <a:gd name="T54" fmla="*/ 357 w 1442"/>
                <a:gd name="T55" fmla="*/ 1133 h 1389"/>
                <a:gd name="T56" fmla="*/ 347 w 1442"/>
                <a:gd name="T57" fmla="*/ 1106 h 1389"/>
                <a:gd name="T58" fmla="*/ 320 w 1442"/>
                <a:gd name="T59" fmla="*/ 1033 h 1389"/>
                <a:gd name="T60" fmla="*/ 219 w 1442"/>
                <a:gd name="T61" fmla="*/ 932 h 1389"/>
                <a:gd name="T62" fmla="*/ 146 w 1442"/>
                <a:gd name="T63" fmla="*/ 877 h 1389"/>
                <a:gd name="T64" fmla="*/ 110 w 1442"/>
                <a:gd name="T65" fmla="*/ 823 h 1389"/>
                <a:gd name="T66" fmla="*/ 46 w 1442"/>
                <a:gd name="T67" fmla="*/ 594 h 1389"/>
                <a:gd name="T68" fmla="*/ 27 w 1442"/>
                <a:gd name="T69" fmla="*/ 429 h 1389"/>
                <a:gd name="T70" fmla="*/ 18 w 1442"/>
                <a:gd name="T71" fmla="*/ 384 h 1389"/>
                <a:gd name="T72" fmla="*/ 0 w 1442"/>
                <a:gd name="T73" fmla="*/ 329 h 1389"/>
                <a:gd name="T74" fmla="*/ 9 w 1442"/>
                <a:gd name="T75" fmla="*/ 146 h 1389"/>
                <a:gd name="T76" fmla="*/ 46 w 1442"/>
                <a:gd name="T77" fmla="*/ 0 h 138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442"/>
                <a:gd name="T118" fmla="*/ 0 h 1389"/>
                <a:gd name="T119" fmla="*/ 1442 w 1442"/>
                <a:gd name="T120" fmla="*/ 1389 h 138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7" name="矩形标注 68629"/>
            <p:cNvSpPr>
              <a:spLocks noChangeArrowheads="1"/>
            </p:cNvSpPr>
            <p:nvPr/>
          </p:nvSpPr>
          <p:spPr bwMode="auto">
            <a:xfrm>
              <a:off x="1610" y="754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zh-CN" altLang="en-US" sz="2400" b="1">
                  <a:solidFill>
                    <a:srgbClr val="996600"/>
                  </a:solidFill>
                  <a:latin typeface="宋体" pitchFamily="2" charset="-122"/>
                </a:rPr>
                <a:t>1848年从墨西哥夺取</a:t>
              </a:r>
            </a:p>
          </p:txBody>
        </p:sp>
      </p:grpSp>
      <p:grpSp>
        <p:nvGrpSpPr>
          <p:cNvPr id="8" name="组合 68630"/>
          <p:cNvGrpSpPr>
            <a:grpSpLocks/>
          </p:cNvGrpSpPr>
          <p:nvPr/>
        </p:nvGrpSpPr>
        <p:grpSpPr bwMode="auto">
          <a:xfrm>
            <a:off x="180975" y="3294063"/>
            <a:ext cx="3022600" cy="1216025"/>
            <a:chOff x="0" y="2075"/>
            <a:chExt cx="1904" cy="766"/>
          </a:xfrm>
        </p:grpSpPr>
        <p:sp>
          <p:nvSpPr>
            <p:cNvPr id="7184" name="任意多边形 68631"/>
            <p:cNvSpPr>
              <a:spLocks noChangeArrowheads="1"/>
            </p:cNvSpPr>
            <p:nvPr/>
          </p:nvSpPr>
          <p:spPr bwMode="auto">
            <a:xfrm>
              <a:off x="1179" y="2075"/>
              <a:ext cx="686" cy="284"/>
            </a:xfrm>
            <a:custGeom>
              <a:avLst/>
              <a:gdLst>
                <a:gd name="T0" fmla="*/ 0 w 686"/>
                <a:gd name="T1" fmla="*/ 37 h 284"/>
                <a:gd name="T2" fmla="*/ 156 w 686"/>
                <a:gd name="T3" fmla="*/ 156 h 284"/>
                <a:gd name="T4" fmla="*/ 284 w 686"/>
                <a:gd name="T5" fmla="*/ 229 h 284"/>
                <a:gd name="T6" fmla="*/ 476 w 686"/>
                <a:gd name="T7" fmla="*/ 284 h 284"/>
                <a:gd name="T8" fmla="*/ 558 w 686"/>
                <a:gd name="T9" fmla="*/ 275 h 284"/>
                <a:gd name="T10" fmla="*/ 576 w 686"/>
                <a:gd name="T11" fmla="*/ 256 h 284"/>
                <a:gd name="T12" fmla="*/ 586 w 686"/>
                <a:gd name="T13" fmla="*/ 229 h 284"/>
                <a:gd name="T14" fmla="*/ 686 w 686"/>
                <a:gd name="T15" fmla="*/ 220 h 284"/>
                <a:gd name="T16" fmla="*/ 558 w 686"/>
                <a:gd name="T17" fmla="*/ 174 h 284"/>
                <a:gd name="T18" fmla="*/ 476 w 686"/>
                <a:gd name="T19" fmla="*/ 101 h 284"/>
                <a:gd name="T20" fmla="*/ 467 w 686"/>
                <a:gd name="T21" fmla="*/ 74 h 284"/>
                <a:gd name="T22" fmla="*/ 439 w 686"/>
                <a:gd name="T23" fmla="*/ 64 h 284"/>
                <a:gd name="T24" fmla="*/ 430 w 686"/>
                <a:gd name="T25" fmla="*/ 37 h 284"/>
                <a:gd name="T26" fmla="*/ 275 w 686"/>
                <a:gd name="T27" fmla="*/ 0 h 284"/>
                <a:gd name="T28" fmla="*/ 138 w 686"/>
                <a:gd name="T29" fmla="*/ 10 h 284"/>
                <a:gd name="T30" fmla="*/ 119 w 686"/>
                <a:gd name="T31" fmla="*/ 28 h 284"/>
                <a:gd name="T32" fmla="*/ 0 w 686"/>
                <a:gd name="T33" fmla="*/ 37 h 28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86"/>
                <a:gd name="T52" fmla="*/ 0 h 284"/>
                <a:gd name="T53" fmla="*/ 686 w 686"/>
                <a:gd name="T54" fmla="*/ 284 h 28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5" name="矩形标注 68632"/>
            <p:cNvSpPr>
              <a:spLocks noChangeArrowheads="1"/>
            </p:cNvSpPr>
            <p:nvPr/>
          </p:nvSpPr>
          <p:spPr bwMode="auto">
            <a:xfrm>
              <a:off x="0" y="2568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zh-CN" altLang="en-US" sz="2400" b="1">
                  <a:solidFill>
                    <a:srgbClr val="996600"/>
                  </a:solidFill>
                  <a:latin typeface="宋体" pitchFamily="2" charset="-122"/>
                </a:rPr>
                <a:t>1853年从墨西哥购得</a:t>
              </a:r>
            </a:p>
          </p:txBody>
        </p:sp>
      </p:grpSp>
      <p:sp>
        <p:nvSpPr>
          <p:cNvPr id="7180" name="矩形 68633"/>
          <p:cNvSpPr>
            <a:spLocks noTextEdit="1"/>
          </p:cNvSpPr>
          <p:nvPr/>
        </p:nvSpPr>
        <p:spPr bwMode="auto">
          <a:xfrm>
            <a:off x="144463" y="692150"/>
            <a:ext cx="466725" cy="3200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美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国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的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领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土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扩</a:t>
            </a:r>
          </a:p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张</a:t>
            </a:r>
          </a:p>
        </p:txBody>
      </p:sp>
      <p:pic>
        <p:nvPicPr>
          <p:cNvPr id="68635" name="图片 68634" descr="1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2743200"/>
            <a:ext cx="423703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36" name="文本框 68635"/>
          <p:cNvSpPr txBox="1">
            <a:spLocks noChangeArrowheads="1"/>
          </p:cNvSpPr>
          <p:nvPr/>
        </p:nvSpPr>
        <p:spPr bwMode="auto">
          <a:xfrm>
            <a:off x="7000875" y="2655888"/>
            <a:ext cx="541338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b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Comic Sans MS" pitchFamily="66" charset="0"/>
              </a:rPr>
              <a:t>东</a:t>
            </a:r>
          </a:p>
        </p:txBody>
      </p:sp>
      <p:sp>
        <p:nvSpPr>
          <p:cNvPr id="68637" name="文本框 68636"/>
          <p:cNvSpPr txBox="1">
            <a:spLocks noChangeArrowheads="1"/>
          </p:cNvSpPr>
          <p:nvPr/>
        </p:nvSpPr>
        <p:spPr bwMode="auto">
          <a:xfrm>
            <a:off x="2051050" y="2708275"/>
            <a:ext cx="541338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b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Comic Sans MS" pitchFamily="66" charset="0"/>
              </a:rPr>
              <a:t>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8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8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6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68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ldLvl="0" animBg="1"/>
      <p:bldP spid="68612" grpId="0" bldLvl="0" animBg="1"/>
      <p:bldP spid="68636" grpId="0" bldLvl="0" animBg="1"/>
      <p:bldP spid="6863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9" descr="3974027_155601690930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AutoShape 3"/>
          <p:cNvSpPr>
            <a:spLocks noChangeArrowheads="1"/>
          </p:cNvSpPr>
          <p:nvPr/>
        </p:nvSpPr>
        <p:spPr bwMode="auto">
          <a:xfrm>
            <a:off x="0" y="5876925"/>
            <a:ext cx="6049963" cy="647700"/>
          </a:xfrm>
          <a:prstGeom prst="wedgeRectCallout">
            <a:avLst>
              <a:gd name="adj1" fmla="val 57690"/>
              <a:gd name="adj2" fmla="val -272306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600" b="1">
                <a:latin typeface="Times New Roman" pitchFamily="18" charset="0"/>
              </a:rPr>
              <a:t>南方</a:t>
            </a:r>
            <a:r>
              <a:rPr lang="en-US" altLang="zh-CN" sz="3600" b="1"/>
              <a:t>—</a:t>
            </a:r>
            <a:r>
              <a:rPr lang="zh-CN" altLang="en-US" sz="3600" b="1">
                <a:latin typeface="Times New Roman" pitchFamily="18" charset="0"/>
              </a:rPr>
              <a:t>黑奴制种植园经济</a:t>
            </a:r>
          </a:p>
        </p:txBody>
      </p:sp>
      <p:sp>
        <p:nvSpPr>
          <p:cNvPr id="38916" name="AutoShape 4"/>
          <p:cNvSpPr>
            <a:spLocks noChangeArrowheads="1"/>
          </p:cNvSpPr>
          <p:nvPr/>
        </p:nvSpPr>
        <p:spPr bwMode="auto">
          <a:xfrm>
            <a:off x="0" y="1125538"/>
            <a:ext cx="6011863" cy="609600"/>
          </a:xfrm>
          <a:prstGeom prst="wedgeRectCallout">
            <a:avLst>
              <a:gd name="adj1" fmla="val 50477"/>
              <a:gd name="adj2" fmla="val 20625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600" b="1">
                <a:solidFill>
                  <a:srgbClr val="0066FF"/>
                </a:solidFill>
                <a:latin typeface="Times New Roman" pitchFamily="18" charset="0"/>
              </a:rPr>
              <a:t>北方</a:t>
            </a:r>
            <a:r>
              <a:rPr lang="en-US" altLang="zh-CN" sz="3600" b="1">
                <a:solidFill>
                  <a:srgbClr val="0066FF"/>
                </a:solidFill>
              </a:rPr>
              <a:t>—</a:t>
            </a:r>
            <a:r>
              <a:rPr lang="zh-CN" altLang="en-US" sz="3600" b="1">
                <a:solidFill>
                  <a:srgbClr val="0066FF"/>
                </a:solidFill>
                <a:latin typeface="Times New Roman" pitchFamily="18" charset="0"/>
              </a:rPr>
              <a:t>资本主义工商业经济</a:t>
            </a: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064500" cy="647700"/>
          </a:xfrm>
          <a:solidFill>
            <a:srgbClr val="FFCC00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3600" b="1" smtClean="0">
                <a:solidFill>
                  <a:schemeClr val="tx1"/>
                </a:solidFill>
                <a:ea typeface="黑体" pitchFamily="49" charset="-122"/>
              </a:rPr>
              <a:t>美国南北双方存在两种不同的经济制度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916113"/>
            <a:ext cx="6737350" cy="10445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44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en-US" altLang="zh-CN" sz="44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213"/>
            <a:ext cx="6084888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0" name="Picture 8" descr="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8038" y="1700213"/>
            <a:ext cx="5795962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  <p:bldP spid="38916" grpId="0" animBg="1"/>
      <p:bldP spid="389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193"/>
          <p:cNvGrpSpPr>
            <a:grpSpLocks/>
          </p:cNvGrpSpPr>
          <p:nvPr/>
        </p:nvGrpSpPr>
        <p:grpSpPr bwMode="auto">
          <a:xfrm>
            <a:off x="2514600" y="3122613"/>
            <a:ext cx="4114800" cy="2211387"/>
            <a:chOff x="1680" y="1871"/>
            <a:chExt cx="2160" cy="1393"/>
          </a:xfrm>
        </p:grpSpPr>
        <p:sp>
          <p:nvSpPr>
            <p:cNvPr id="10279" name="椭圆 8194"/>
            <p:cNvSpPr>
              <a:spLocks noChangeArrowheads="1"/>
            </p:cNvSpPr>
            <p:nvPr/>
          </p:nvSpPr>
          <p:spPr bwMode="auto">
            <a:xfrm>
              <a:off x="1680" y="1872"/>
              <a:ext cx="2160" cy="1392"/>
            </a:xfrm>
            <a:prstGeom prst="ellipse">
              <a:avLst/>
            </a:prstGeom>
            <a:solidFill>
              <a:srgbClr val="CCFFFF">
                <a:alpha val="50195"/>
              </a:srgbClr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0" name="任意多边形 8195"/>
            <p:cNvSpPr>
              <a:spLocks noChangeArrowheads="1"/>
            </p:cNvSpPr>
            <p:nvPr/>
          </p:nvSpPr>
          <p:spPr bwMode="auto">
            <a:xfrm rot="5930">
              <a:off x="2016" y="1871"/>
              <a:ext cx="1538" cy="288"/>
            </a:xfrm>
            <a:custGeom>
              <a:avLst/>
              <a:gdLst>
                <a:gd name="T0" fmla="*/ 0 w 41087"/>
                <a:gd name="T1" fmla="*/ 13377 h 21600"/>
                <a:gd name="T2" fmla="*/ 19974 w 41087"/>
                <a:gd name="T3" fmla="*/ 0 h 21600"/>
                <a:gd name="T4" fmla="*/ 41089 w 41087"/>
                <a:gd name="T5" fmla="*/ 17025 h 21600"/>
                <a:gd name="T6" fmla="*/ 0 w 41087"/>
                <a:gd name="T7" fmla="*/ 13377 h 21600"/>
                <a:gd name="T8" fmla="*/ 19974 w 41087"/>
                <a:gd name="T9" fmla="*/ 0 h 21600"/>
                <a:gd name="T10" fmla="*/ 41089 w 41087"/>
                <a:gd name="T11" fmla="*/ 17025 h 21600"/>
                <a:gd name="T12" fmla="*/ 19974 w 41087"/>
                <a:gd name="T13" fmla="*/ 21600 h 216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1087"/>
                <a:gd name="T22" fmla="*/ 0 h 21600"/>
                <a:gd name="T23" fmla="*/ 41087 w 41087"/>
                <a:gd name="T24" fmla="*/ 21600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1087" h="21600" fill="none">
                  <a:moveTo>
                    <a:pt x="0" y="13377"/>
                  </a:moveTo>
                  <a:cubicBezTo>
                    <a:pt x="3234" y="5523"/>
                    <a:pt x="10959" y="0"/>
                    <a:pt x="19974" y="0"/>
                  </a:cubicBezTo>
                  <a:cubicBezTo>
                    <a:pt x="30336" y="0"/>
                    <a:pt x="38994" y="7296"/>
                    <a:pt x="41089" y="17025"/>
                  </a:cubicBezTo>
                </a:path>
                <a:path w="41087" h="21600" stroke="0">
                  <a:moveTo>
                    <a:pt x="0" y="13377"/>
                  </a:moveTo>
                  <a:cubicBezTo>
                    <a:pt x="3234" y="5523"/>
                    <a:pt x="10959" y="0"/>
                    <a:pt x="19974" y="0"/>
                  </a:cubicBezTo>
                  <a:cubicBezTo>
                    <a:pt x="30336" y="0"/>
                    <a:pt x="38994" y="7296"/>
                    <a:pt x="41089" y="17025"/>
                  </a:cubicBezTo>
                  <a:lnTo>
                    <a:pt x="19974" y="21600"/>
                  </a:lnTo>
                  <a:close/>
                </a:path>
              </a:pathLst>
            </a:custGeom>
            <a:solidFill>
              <a:srgbClr val="CCFFFF">
                <a:alpha val="50195"/>
              </a:srgbClr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组合 8196"/>
          <p:cNvGrpSpPr>
            <a:grpSpLocks/>
          </p:cNvGrpSpPr>
          <p:nvPr/>
        </p:nvGrpSpPr>
        <p:grpSpPr bwMode="auto">
          <a:xfrm>
            <a:off x="2514600" y="1676400"/>
            <a:ext cx="3962400" cy="1981200"/>
            <a:chOff x="1632" y="960"/>
            <a:chExt cx="2112" cy="1248"/>
          </a:xfrm>
        </p:grpSpPr>
        <p:sp>
          <p:nvSpPr>
            <p:cNvPr id="10276" name="椭圆 8197"/>
            <p:cNvSpPr>
              <a:spLocks noChangeArrowheads="1"/>
            </p:cNvSpPr>
            <p:nvPr/>
          </p:nvSpPr>
          <p:spPr bwMode="auto">
            <a:xfrm>
              <a:off x="1632" y="960"/>
              <a:ext cx="2112" cy="1248"/>
            </a:xfrm>
            <a:prstGeom prst="ellipse">
              <a:avLst/>
            </a:prstGeom>
            <a:solidFill>
              <a:srgbClr val="FFFFCC">
                <a:alpha val="50195"/>
              </a:srgbClr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7" name="文本框 8198"/>
            <p:cNvSpPr txBox="1">
              <a:spLocks noChangeArrowheads="1"/>
            </p:cNvSpPr>
            <p:nvPr/>
          </p:nvSpPr>
          <p:spPr bwMode="auto">
            <a:xfrm>
              <a:off x="2400" y="1056"/>
              <a:ext cx="624" cy="288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北方</a:t>
              </a:r>
            </a:p>
          </p:txBody>
        </p:sp>
        <p:sp>
          <p:nvSpPr>
            <p:cNvPr id="10278" name="文本框 8199"/>
            <p:cNvSpPr txBox="1">
              <a:spLocks noChangeArrowheads="1"/>
            </p:cNvSpPr>
            <p:nvPr/>
          </p:nvSpPr>
          <p:spPr bwMode="auto">
            <a:xfrm>
              <a:off x="2064" y="1392"/>
              <a:ext cx="1296" cy="288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资本主义工商业</a:t>
              </a:r>
            </a:p>
          </p:txBody>
        </p:sp>
      </p:grpSp>
      <p:grpSp>
        <p:nvGrpSpPr>
          <p:cNvPr id="4" name="组合 8200"/>
          <p:cNvGrpSpPr>
            <a:grpSpLocks/>
          </p:cNvGrpSpPr>
          <p:nvPr/>
        </p:nvGrpSpPr>
        <p:grpSpPr bwMode="auto">
          <a:xfrm>
            <a:off x="2743200" y="3733800"/>
            <a:ext cx="3429000" cy="914400"/>
            <a:chOff x="1968" y="2256"/>
            <a:chExt cx="1680" cy="576"/>
          </a:xfrm>
        </p:grpSpPr>
        <p:sp>
          <p:nvSpPr>
            <p:cNvPr id="10274" name="文本框 8201"/>
            <p:cNvSpPr txBox="1">
              <a:spLocks noChangeArrowheads="1"/>
            </p:cNvSpPr>
            <p:nvPr/>
          </p:nvSpPr>
          <p:spPr bwMode="auto">
            <a:xfrm>
              <a:off x="2496" y="2256"/>
              <a:ext cx="5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itchFamily="18" charset="0"/>
                  <a:ea typeface="黑体" pitchFamily="49" charset="-122"/>
                </a:rPr>
                <a:t>  </a:t>
              </a: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南方</a:t>
              </a:r>
            </a:p>
          </p:txBody>
        </p:sp>
        <p:sp>
          <p:nvSpPr>
            <p:cNvPr id="10275" name="文本框 8202"/>
            <p:cNvSpPr txBox="1">
              <a:spLocks noChangeArrowheads="1"/>
            </p:cNvSpPr>
            <p:nvPr/>
          </p:nvSpPr>
          <p:spPr bwMode="auto">
            <a:xfrm>
              <a:off x="1968" y="2544"/>
              <a:ext cx="1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itchFamily="18" charset="0"/>
                  <a:ea typeface="黑体" pitchFamily="49" charset="-122"/>
                </a:rPr>
                <a:t>     </a:t>
              </a: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奴隶制种植园经济</a:t>
              </a:r>
            </a:p>
          </p:txBody>
        </p:sp>
      </p:grpSp>
      <p:grpSp>
        <p:nvGrpSpPr>
          <p:cNvPr id="5" name="组合 8203"/>
          <p:cNvGrpSpPr>
            <a:grpSpLocks/>
          </p:cNvGrpSpPr>
          <p:nvPr/>
        </p:nvGrpSpPr>
        <p:grpSpPr bwMode="auto">
          <a:xfrm>
            <a:off x="1371600" y="4953000"/>
            <a:ext cx="1600200" cy="1279525"/>
            <a:chOff x="1056" y="3120"/>
            <a:chExt cx="1008" cy="806"/>
          </a:xfrm>
        </p:grpSpPr>
        <p:sp>
          <p:nvSpPr>
            <p:cNvPr id="10272" name="文本框 8204"/>
            <p:cNvSpPr txBox="1">
              <a:spLocks noChangeArrowheads="1"/>
            </p:cNvSpPr>
            <p:nvPr/>
          </p:nvSpPr>
          <p:spPr bwMode="auto">
            <a:xfrm>
              <a:off x="1056" y="3408"/>
              <a:ext cx="1008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输出棉花、工业原料</a:t>
              </a:r>
            </a:p>
          </p:txBody>
        </p:sp>
        <p:sp>
          <p:nvSpPr>
            <p:cNvPr id="10273" name="直接连接符 8205"/>
            <p:cNvSpPr>
              <a:spLocks noChangeShapeType="1"/>
            </p:cNvSpPr>
            <p:nvPr/>
          </p:nvSpPr>
          <p:spPr bwMode="auto">
            <a:xfrm flipH="1">
              <a:off x="1632" y="3120"/>
              <a:ext cx="432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8206"/>
          <p:cNvGrpSpPr>
            <a:grpSpLocks/>
          </p:cNvGrpSpPr>
          <p:nvPr/>
        </p:nvGrpSpPr>
        <p:grpSpPr bwMode="auto">
          <a:xfrm>
            <a:off x="925513" y="1295400"/>
            <a:ext cx="2133600" cy="914400"/>
            <a:chOff x="816" y="816"/>
            <a:chExt cx="1008" cy="576"/>
          </a:xfrm>
        </p:grpSpPr>
        <p:sp>
          <p:nvSpPr>
            <p:cNvPr id="10270" name="文本框 8207"/>
            <p:cNvSpPr txBox="1">
              <a:spLocks noChangeArrowheads="1"/>
            </p:cNvSpPr>
            <p:nvPr/>
          </p:nvSpPr>
          <p:spPr bwMode="auto">
            <a:xfrm>
              <a:off x="816" y="816"/>
              <a:ext cx="10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缺工业原料</a:t>
              </a:r>
            </a:p>
          </p:txBody>
        </p:sp>
        <p:sp>
          <p:nvSpPr>
            <p:cNvPr id="10271" name="直接连接符 8208"/>
            <p:cNvSpPr>
              <a:spLocks noChangeShapeType="1"/>
            </p:cNvSpPr>
            <p:nvPr/>
          </p:nvSpPr>
          <p:spPr bwMode="auto">
            <a:xfrm>
              <a:off x="1392" y="1056"/>
              <a:ext cx="288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组合 8209"/>
          <p:cNvGrpSpPr>
            <a:grpSpLocks/>
          </p:cNvGrpSpPr>
          <p:nvPr/>
        </p:nvGrpSpPr>
        <p:grpSpPr bwMode="auto">
          <a:xfrm>
            <a:off x="3429000" y="5314950"/>
            <a:ext cx="2362200" cy="1071563"/>
            <a:chOff x="2169" y="3264"/>
            <a:chExt cx="1294" cy="675"/>
          </a:xfrm>
        </p:grpSpPr>
        <p:sp>
          <p:nvSpPr>
            <p:cNvPr id="10268" name="文本框 8210"/>
            <p:cNvSpPr txBox="1">
              <a:spLocks noChangeArrowheads="1"/>
            </p:cNvSpPr>
            <p:nvPr/>
          </p:nvSpPr>
          <p:spPr bwMode="auto">
            <a:xfrm>
              <a:off x="2169" y="3648"/>
              <a:ext cx="129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反对提高关税</a:t>
              </a:r>
            </a:p>
          </p:txBody>
        </p:sp>
        <p:sp>
          <p:nvSpPr>
            <p:cNvPr id="10269" name="直接连接符 8211"/>
            <p:cNvSpPr>
              <a:spLocks noChangeShapeType="1"/>
            </p:cNvSpPr>
            <p:nvPr/>
          </p:nvSpPr>
          <p:spPr bwMode="auto">
            <a:xfrm>
              <a:off x="2832" y="3264"/>
              <a:ext cx="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组合 8212"/>
          <p:cNvGrpSpPr>
            <a:grpSpLocks/>
          </p:cNvGrpSpPr>
          <p:nvPr/>
        </p:nvGrpSpPr>
        <p:grpSpPr bwMode="auto">
          <a:xfrm>
            <a:off x="3419475" y="765175"/>
            <a:ext cx="2057400" cy="914400"/>
            <a:chOff x="2256" y="384"/>
            <a:chExt cx="960" cy="576"/>
          </a:xfrm>
        </p:grpSpPr>
        <p:sp>
          <p:nvSpPr>
            <p:cNvPr id="10266" name="文本框 8213"/>
            <p:cNvSpPr txBox="1">
              <a:spLocks noChangeArrowheads="1"/>
            </p:cNvSpPr>
            <p:nvPr/>
          </p:nvSpPr>
          <p:spPr bwMode="auto">
            <a:xfrm>
              <a:off x="2256" y="384"/>
              <a:ext cx="9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提高关税</a:t>
              </a:r>
            </a:p>
          </p:txBody>
        </p:sp>
        <p:sp>
          <p:nvSpPr>
            <p:cNvPr id="10267" name="直接连接符 8214"/>
            <p:cNvSpPr>
              <a:spLocks noChangeShapeType="1"/>
            </p:cNvSpPr>
            <p:nvPr/>
          </p:nvSpPr>
          <p:spPr bwMode="auto">
            <a:xfrm>
              <a:off x="2736" y="624"/>
              <a:ext cx="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组合 8215"/>
          <p:cNvGrpSpPr>
            <a:grpSpLocks/>
          </p:cNvGrpSpPr>
          <p:nvPr/>
        </p:nvGrpSpPr>
        <p:grpSpPr bwMode="auto">
          <a:xfrm>
            <a:off x="6156325" y="4946650"/>
            <a:ext cx="2438400" cy="1592263"/>
            <a:chOff x="3600" y="3024"/>
            <a:chExt cx="1440" cy="1003"/>
          </a:xfrm>
        </p:grpSpPr>
        <p:sp>
          <p:nvSpPr>
            <p:cNvPr id="10264" name="文本框 8216"/>
            <p:cNvSpPr txBox="1">
              <a:spLocks noChangeArrowheads="1"/>
            </p:cNvSpPr>
            <p:nvPr/>
          </p:nvSpPr>
          <p:spPr bwMode="auto">
            <a:xfrm>
              <a:off x="3600" y="3504"/>
              <a:ext cx="1440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占有大量劳动力</a:t>
              </a:r>
              <a:r>
                <a:rPr lang="zh-CN" altLang="en-US" sz="2400">
                  <a:solidFill>
                    <a:srgbClr val="FF0000"/>
                  </a:solidFill>
                  <a:ea typeface="黑体" pitchFamily="49" charset="-122"/>
                </a:rPr>
                <a:t>扩展奴隶制</a:t>
              </a:r>
              <a:endParaRPr lang="zh-CN" altLang="en-US" sz="2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0265" name="直接连接符 8217"/>
            <p:cNvSpPr>
              <a:spLocks noChangeShapeType="1"/>
            </p:cNvSpPr>
            <p:nvPr/>
          </p:nvSpPr>
          <p:spPr bwMode="auto">
            <a:xfrm>
              <a:off x="3600" y="3024"/>
              <a:ext cx="336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组合 8218"/>
          <p:cNvGrpSpPr>
            <a:grpSpLocks/>
          </p:cNvGrpSpPr>
          <p:nvPr/>
        </p:nvGrpSpPr>
        <p:grpSpPr bwMode="auto">
          <a:xfrm>
            <a:off x="6011863" y="1150938"/>
            <a:ext cx="2438400" cy="1200150"/>
            <a:chOff x="3696" y="816"/>
            <a:chExt cx="1392" cy="756"/>
          </a:xfrm>
        </p:grpSpPr>
        <p:sp>
          <p:nvSpPr>
            <p:cNvPr id="10262" name="文本框 8219"/>
            <p:cNvSpPr txBox="1">
              <a:spLocks noChangeArrowheads="1"/>
            </p:cNvSpPr>
            <p:nvPr/>
          </p:nvSpPr>
          <p:spPr bwMode="auto">
            <a:xfrm>
              <a:off x="3744" y="816"/>
              <a:ext cx="1344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缺自由劳动力</a:t>
              </a:r>
              <a:r>
                <a:rPr lang="zh-CN" altLang="en-US" sz="2400">
                  <a:solidFill>
                    <a:srgbClr val="FF0000"/>
                  </a:solidFill>
                  <a:ea typeface="黑体" pitchFamily="49" charset="-122"/>
                </a:rPr>
                <a:t>废除奴隶制</a:t>
              </a:r>
              <a:r>
                <a:rPr lang="en-US" altLang="zh-CN" sz="2400">
                  <a:solidFill>
                    <a:srgbClr val="FF0000"/>
                  </a:solidFill>
                  <a:ea typeface="黑体" pitchFamily="49" charset="-122"/>
                </a:rPr>
                <a:t>,</a:t>
              </a:r>
              <a:r>
                <a:rPr lang="zh-CN" altLang="en-US" sz="2400">
                  <a:solidFill>
                    <a:srgbClr val="FF0000"/>
                  </a:solidFill>
                  <a:ea typeface="黑体" pitchFamily="49" charset="-122"/>
                </a:rPr>
                <a:t>发展资本主义制度</a:t>
              </a:r>
              <a:endParaRPr lang="zh-CN" altLang="en-US" sz="2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0263" name="直接连接符 8220"/>
            <p:cNvSpPr>
              <a:spLocks noChangeShapeType="1"/>
            </p:cNvSpPr>
            <p:nvPr/>
          </p:nvSpPr>
          <p:spPr bwMode="auto">
            <a:xfrm flipV="1">
              <a:off x="3696" y="1056"/>
              <a:ext cx="384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8221"/>
          <p:cNvGrpSpPr>
            <a:grpSpLocks/>
          </p:cNvGrpSpPr>
          <p:nvPr/>
        </p:nvGrpSpPr>
        <p:grpSpPr bwMode="auto">
          <a:xfrm>
            <a:off x="5105400" y="2971800"/>
            <a:ext cx="2362200" cy="457200"/>
            <a:chOff x="2976" y="1728"/>
            <a:chExt cx="1488" cy="288"/>
          </a:xfrm>
        </p:grpSpPr>
        <p:sp>
          <p:nvSpPr>
            <p:cNvPr id="10260" name="直接连接符 8222"/>
            <p:cNvSpPr>
              <a:spLocks noChangeShapeType="1"/>
            </p:cNvSpPr>
            <p:nvPr/>
          </p:nvSpPr>
          <p:spPr bwMode="auto">
            <a:xfrm>
              <a:off x="2976" y="2016"/>
              <a:ext cx="14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1" name="文本框 8223"/>
            <p:cNvSpPr txBox="1">
              <a:spLocks noChangeArrowheads="1"/>
            </p:cNvSpPr>
            <p:nvPr/>
          </p:nvSpPr>
          <p:spPr bwMode="auto">
            <a:xfrm>
              <a:off x="3744" y="1728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结果</a:t>
              </a:r>
            </a:p>
          </p:txBody>
        </p:sp>
      </p:grpSp>
      <p:grpSp>
        <p:nvGrpSpPr>
          <p:cNvPr id="12" name="组合 8224"/>
          <p:cNvGrpSpPr>
            <a:grpSpLocks/>
          </p:cNvGrpSpPr>
          <p:nvPr/>
        </p:nvGrpSpPr>
        <p:grpSpPr bwMode="auto">
          <a:xfrm>
            <a:off x="7086600" y="2667000"/>
            <a:ext cx="1981200" cy="1524000"/>
            <a:chOff x="4464" y="1680"/>
            <a:chExt cx="1248" cy="960"/>
          </a:xfrm>
        </p:grpSpPr>
        <p:sp>
          <p:nvSpPr>
            <p:cNvPr id="10258" name="爆炸形 2 8225"/>
            <p:cNvSpPr>
              <a:spLocks noChangeArrowheads="1"/>
            </p:cNvSpPr>
            <p:nvPr/>
          </p:nvSpPr>
          <p:spPr bwMode="auto">
            <a:xfrm>
              <a:off x="4464" y="1680"/>
              <a:ext cx="1248" cy="960"/>
            </a:xfrm>
            <a:prstGeom prst="irregularSeal2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9" name="文本框 8226"/>
            <p:cNvSpPr txBox="1">
              <a:spLocks noChangeArrowheads="1"/>
            </p:cNvSpPr>
            <p:nvPr/>
          </p:nvSpPr>
          <p:spPr bwMode="auto">
            <a:xfrm>
              <a:off x="4656" y="1920"/>
              <a:ext cx="86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>
                  <a:solidFill>
                    <a:srgbClr val="FF3300"/>
                  </a:solidFill>
                  <a:latin typeface="Times New Roman" pitchFamily="18" charset="0"/>
                  <a:ea typeface="黑体" pitchFamily="49" charset="-122"/>
                </a:rPr>
                <a:t>内战</a:t>
              </a:r>
            </a:p>
          </p:txBody>
        </p:sp>
      </p:grpSp>
      <p:sp>
        <p:nvSpPr>
          <p:cNvPr id="8228" name="文本框 8227"/>
          <p:cNvSpPr txBox="1">
            <a:spLocks noChangeArrowheads="1"/>
          </p:cNvSpPr>
          <p:nvPr/>
        </p:nvSpPr>
        <p:spPr bwMode="auto">
          <a:xfrm>
            <a:off x="4114800" y="31242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矛盾</a:t>
            </a:r>
          </a:p>
        </p:txBody>
      </p:sp>
      <p:grpSp>
        <p:nvGrpSpPr>
          <p:cNvPr id="13" name="组合 8228"/>
          <p:cNvGrpSpPr>
            <a:grpSpLocks/>
          </p:cNvGrpSpPr>
          <p:nvPr/>
        </p:nvGrpSpPr>
        <p:grpSpPr bwMode="auto">
          <a:xfrm>
            <a:off x="539750" y="2924175"/>
            <a:ext cx="3124200" cy="1368425"/>
            <a:chOff x="432" y="1776"/>
            <a:chExt cx="1968" cy="862"/>
          </a:xfrm>
        </p:grpSpPr>
        <p:sp>
          <p:nvSpPr>
            <p:cNvPr id="10256" name="文本框 8229"/>
            <p:cNvSpPr txBox="1">
              <a:spLocks noChangeArrowheads="1"/>
            </p:cNvSpPr>
            <p:nvPr/>
          </p:nvSpPr>
          <p:spPr bwMode="auto">
            <a:xfrm>
              <a:off x="432" y="1776"/>
              <a:ext cx="1056" cy="862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3300"/>
                  </a:solidFill>
                  <a:latin typeface="Times New Roman" pitchFamily="18" charset="0"/>
                  <a:ea typeface="黑体" pitchFamily="49" charset="-122"/>
                </a:rPr>
                <a:t>奴隶制的存废问题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/>
                <a:t>   </a:t>
              </a:r>
              <a:r>
                <a:rPr lang="en-US" altLang="zh-CN" b="1"/>
                <a:t>( </a:t>
              </a:r>
              <a:r>
                <a:rPr lang="zh-CN" altLang="en-US" b="1"/>
                <a:t>劳动力</a:t>
              </a:r>
              <a:r>
                <a:rPr lang="en-US" altLang="zh-CN" b="1"/>
                <a:t>)</a:t>
              </a:r>
            </a:p>
          </p:txBody>
        </p:sp>
        <p:sp>
          <p:nvSpPr>
            <p:cNvPr id="10257" name="直接连接符 8230"/>
            <p:cNvSpPr>
              <a:spLocks noChangeShapeType="1"/>
            </p:cNvSpPr>
            <p:nvPr/>
          </p:nvSpPr>
          <p:spPr bwMode="auto">
            <a:xfrm flipV="1">
              <a:off x="1440" y="2064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55" name="矩形 8231"/>
          <p:cNvSpPr>
            <a:spLocks noChangeArrowheads="1" noChangeShapeType="1" noTextEdit="1"/>
          </p:cNvSpPr>
          <p:nvPr/>
        </p:nvSpPr>
        <p:spPr bwMode="auto">
          <a:xfrm>
            <a:off x="684213" y="1916113"/>
            <a:ext cx="1727200" cy="8651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5556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latin typeface="宋体"/>
                <a:ea typeface="宋体"/>
              </a:rPr>
              <a:t>焦点：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8" grpId="0"/>
      <p:bldP spid="1025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2" descr="20091260452438608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7" descr="5E23009a"/>
          <p:cNvPicPr>
            <a:picLocks noChangeAspect="1" noChangeArrowheads="1"/>
          </p:cNvPicPr>
          <p:nvPr/>
        </p:nvPicPr>
        <p:blipFill>
          <a:blip r:embed="rId3" cstate="print">
            <a:lum contrast="18000"/>
          </a:blip>
          <a:srcRect/>
          <a:stretch>
            <a:fillRect/>
          </a:stretch>
        </p:blipFill>
        <p:spPr bwMode="auto">
          <a:xfrm>
            <a:off x="323850" y="1125538"/>
            <a:ext cx="8496300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9"/>
          <p:cNvSpPr txBox="1">
            <a:spLocks noChangeArrowheads="1"/>
          </p:cNvSpPr>
          <p:nvPr/>
        </p:nvSpPr>
        <p:spPr bwMode="auto">
          <a:xfrm rot="2906479">
            <a:off x="7599363" y="3786188"/>
            <a:ext cx="1150937" cy="57943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a typeface="黑体" pitchFamily="49" charset="-122"/>
              </a:rPr>
              <a:t>南部</a:t>
            </a:r>
          </a:p>
        </p:txBody>
      </p:sp>
      <p:sp>
        <p:nvSpPr>
          <p:cNvPr id="11269" name="Text Box 10"/>
          <p:cNvSpPr txBox="1">
            <a:spLocks noChangeArrowheads="1"/>
          </p:cNvSpPr>
          <p:nvPr/>
        </p:nvSpPr>
        <p:spPr bwMode="auto">
          <a:xfrm rot="-1896396">
            <a:off x="1619250" y="1341438"/>
            <a:ext cx="1020763" cy="57943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a typeface="黑体" pitchFamily="49" charset="-122"/>
              </a:rPr>
              <a:t>北部</a:t>
            </a:r>
          </a:p>
        </p:txBody>
      </p:sp>
      <p:sp>
        <p:nvSpPr>
          <p:cNvPr id="11270" name="Text Box 11"/>
          <p:cNvSpPr txBox="1">
            <a:spLocks noChangeArrowheads="1"/>
          </p:cNvSpPr>
          <p:nvPr/>
        </p:nvSpPr>
        <p:spPr bwMode="auto">
          <a:xfrm rot="2199712">
            <a:off x="1835150" y="4508500"/>
            <a:ext cx="912813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ea typeface="黑体" pitchFamily="49" charset="-122"/>
              </a:rPr>
              <a:t>西部</a:t>
            </a:r>
          </a:p>
        </p:txBody>
      </p:sp>
      <p:sp>
        <p:nvSpPr>
          <p:cNvPr id="11271" name="Text Box 4"/>
          <p:cNvSpPr txBox="1">
            <a:spLocks noChangeArrowheads="1"/>
          </p:cNvSpPr>
          <p:nvPr/>
        </p:nvSpPr>
        <p:spPr bwMode="auto">
          <a:xfrm>
            <a:off x="684213" y="333375"/>
            <a:ext cx="61928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4000" b="1">
                <a:solidFill>
                  <a:srgbClr val="000099"/>
                </a:solidFill>
                <a:latin typeface="Times New Roman" pitchFamily="18" charset="0"/>
              </a:rPr>
              <a:t>你从图中得到哪些信息？</a:t>
            </a:r>
          </a:p>
        </p:txBody>
      </p:sp>
      <p:sp>
        <p:nvSpPr>
          <p:cNvPr id="25614" name="AutoShape 14"/>
          <p:cNvSpPr>
            <a:spLocks noChangeArrowheads="1"/>
          </p:cNvSpPr>
          <p:nvPr/>
        </p:nvSpPr>
        <p:spPr bwMode="auto">
          <a:xfrm>
            <a:off x="4932363" y="3068638"/>
            <a:ext cx="3429000" cy="2362200"/>
          </a:xfrm>
          <a:prstGeom prst="irregularSeal2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 sz="4000" b="1">
                <a:latin typeface="Times New Roman" pitchFamily="18" charset="0"/>
                <a:ea typeface="华文行楷" pitchFamily="2" charset="-122"/>
              </a:rPr>
              <a:t>蓄奴州</a:t>
            </a:r>
          </a:p>
        </p:txBody>
      </p:sp>
      <p:sp>
        <p:nvSpPr>
          <p:cNvPr id="25615" name="AutoShape 15"/>
          <p:cNvSpPr>
            <a:spLocks noChangeArrowheads="1"/>
          </p:cNvSpPr>
          <p:nvPr/>
        </p:nvSpPr>
        <p:spPr bwMode="auto">
          <a:xfrm>
            <a:off x="1619250" y="1125538"/>
            <a:ext cx="3429000" cy="2362200"/>
          </a:xfrm>
          <a:prstGeom prst="irregularSeal2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 sz="4000" b="1">
                <a:latin typeface="Times New Roman" pitchFamily="18" charset="0"/>
                <a:ea typeface="华文行楷" pitchFamily="2" charset="-122"/>
              </a:rPr>
              <a:t>自由州</a:t>
            </a:r>
          </a:p>
        </p:txBody>
      </p:sp>
      <p:sp>
        <p:nvSpPr>
          <p:cNvPr id="25617" name="AutoShape 17"/>
          <p:cNvSpPr>
            <a:spLocks noChangeArrowheads="1"/>
          </p:cNvSpPr>
          <p:nvPr/>
        </p:nvSpPr>
        <p:spPr bwMode="auto">
          <a:xfrm rot="2023365">
            <a:off x="3924300" y="2924175"/>
            <a:ext cx="1908175" cy="936625"/>
          </a:xfrm>
          <a:prstGeom prst="leftRightArrow">
            <a:avLst>
              <a:gd name="adj1" fmla="val 50000"/>
              <a:gd name="adj2" fmla="val 4074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2771775" y="2708275"/>
            <a:ext cx="59039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6000" b="1">
                <a:solidFill>
                  <a:srgbClr val="FF0000"/>
                </a:solidFill>
                <a:latin typeface="Times New Roman" pitchFamily="18" charset="0"/>
                <a:ea typeface="方正舒体" pitchFamily="2" charset="-122"/>
              </a:rPr>
              <a:t>南北矛盾激化</a:t>
            </a:r>
          </a:p>
        </p:txBody>
      </p:sp>
      <p:sp>
        <p:nvSpPr>
          <p:cNvPr id="25621" name="WordArt 21"/>
          <p:cNvSpPr>
            <a:spLocks noChangeArrowheads="1" noChangeShapeType="1"/>
          </p:cNvSpPr>
          <p:nvPr/>
        </p:nvSpPr>
        <p:spPr bwMode="auto">
          <a:xfrm>
            <a:off x="611188" y="5805488"/>
            <a:ext cx="3384550" cy="71913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D007A"/>
                  </a:prstShdw>
                </a:effectLst>
                <a:latin typeface="宋体"/>
                <a:ea typeface="宋体"/>
              </a:rPr>
              <a:t>南北矛盾焦点：</a:t>
            </a:r>
          </a:p>
        </p:txBody>
      </p:sp>
      <p:sp>
        <p:nvSpPr>
          <p:cNvPr id="25622" name="WordArt 22"/>
          <p:cNvSpPr>
            <a:spLocks noChangeArrowheads="1" noChangeShapeType="1"/>
          </p:cNvSpPr>
          <p:nvPr/>
        </p:nvSpPr>
        <p:spPr bwMode="auto">
          <a:xfrm>
            <a:off x="4067175" y="5805488"/>
            <a:ext cx="4899025" cy="720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D007A"/>
                  </a:prstShdw>
                </a:effectLst>
                <a:latin typeface="宋体"/>
                <a:ea typeface="宋体"/>
              </a:rPr>
              <a:t>黑奴制的存废问题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4" grpId="0" animBg="1" autoUpdateAnimBg="0"/>
      <p:bldP spid="25615" grpId="0" animBg="1" autoUpdateAnimBg="0"/>
      <p:bldP spid="25617" grpId="0" animBg="1"/>
      <p:bldP spid="25616" grpId="0" autoUpdateAnimBg="0"/>
      <p:bldP spid="25621" grpId="0" animBg="1"/>
      <p:bldP spid="256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文本框 21507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28600" y="381000"/>
            <a:ext cx="6264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宋体" pitchFamily="2" charset="-122"/>
              </a:rPr>
              <a:t>美国南北战争爆发</a:t>
            </a:r>
          </a:p>
        </p:txBody>
      </p:sp>
      <p:sp>
        <p:nvSpPr>
          <p:cNvPr id="21509" name="文本框 21508"/>
          <p:cNvSpPr txBox="1">
            <a:spLocks noChangeArrowheads="1"/>
          </p:cNvSpPr>
          <p:nvPr/>
        </p:nvSpPr>
        <p:spPr bwMode="auto">
          <a:xfrm>
            <a:off x="3227388" y="990600"/>
            <a:ext cx="5916612" cy="190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ea typeface="方正大黑简体" pitchFamily="2" charset="-122"/>
              </a:rPr>
              <a:t>（南方</a:t>
            </a:r>
            <a:r>
              <a:rPr lang="zh-CN" altLang="en-US" sz="3200" b="1" u="sng">
                <a:solidFill>
                  <a:srgbClr val="FF0000"/>
                </a:solidFill>
                <a:ea typeface="方正大黑简体" pitchFamily="2" charset="-122"/>
              </a:rPr>
              <a:t>奴隶制种植园经济</a:t>
            </a:r>
            <a:r>
              <a:rPr lang="zh-CN" altLang="en-US" sz="3200" b="1">
                <a:ea typeface="方正大黑简体" pitchFamily="2" charset="-122"/>
              </a:rPr>
              <a:t>阻碍了北方资本主义经济的发展）</a:t>
            </a:r>
          </a:p>
          <a:p>
            <a:pPr>
              <a:lnSpc>
                <a:spcPts val="4500"/>
              </a:lnSpc>
              <a:spcBef>
                <a:spcPct val="50000"/>
              </a:spcBef>
            </a:pPr>
            <a:endParaRPr lang="zh-CN" altLang="en-US" sz="3200" b="1">
              <a:ea typeface="方正大黑简体" pitchFamily="2" charset="-122"/>
            </a:endParaRPr>
          </a:p>
        </p:txBody>
      </p:sp>
      <p:sp>
        <p:nvSpPr>
          <p:cNvPr id="21514" name="文本框 21513"/>
          <p:cNvSpPr txBox="1">
            <a:spLocks noChangeArrowheads="1"/>
          </p:cNvSpPr>
          <p:nvPr/>
        </p:nvSpPr>
        <p:spPr bwMode="auto">
          <a:xfrm>
            <a:off x="533400" y="1066800"/>
            <a:ext cx="280828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5000"/>
              </a:lnSpc>
              <a:spcBef>
                <a:spcPct val="70000"/>
              </a:spcBef>
            </a:pPr>
            <a:r>
              <a:rPr lang="zh-CN" altLang="en-US" sz="3200" b="1">
                <a:solidFill>
                  <a:srgbClr val="1902CA"/>
                </a:solidFill>
                <a:latin typeface="黑体" pitchFamily="49" charset="-122"/>
                <a:ea typeface="黑体" pitchFamily="49" charset="-122"/>
              </a:rPr>
              <a:t> 根本原因：</a:t>
            </a:r>
          </a:p>
        </p:txBody>
      </p:sp>
      <p:pic>
        <p:nvPicPr>
          <p:cNvPr id="11" name="图片 10" descr="1c950a7b02087bf45b3aae53f3d3572c10dfa9ec8b13ef8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2438400"/>
            <a:ext cx="6400800" cy="366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361238" y="2286000"/>
            <a:ext cx="1477962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en-US" altLang="zh-CN" sz="2800" b="1">
                <a:latin typeface="宋体" pitchFamily="2" charset="-122"/>
              </a:rPr>
              <a:t>1861</a:t>
            </a:r>
            <a:r>
              <a:rPr lang="zh-CN" altLang="en-US" sz="2800" b="1">
                <a:latin typeface="宋体" pitchFamily="2" charset="-122"/>
              </a:rPr>
              <a:t>年</a:t>
            </a:r>
            <a:r>
              <a:rPr lang="en-US" altLang="zh-CN" sz="2800" b="1">
                <a:latin typeface="宋体" pitchFamily="2" charset="-122"/>
              </a:rPr>
              <a:t>3</a:t>
            </a:r>
            <a:r>
              <a:rPr lang="zh-CN" altLang="en-US" sz="2800" b="1">
                <a:latin typeface="宋体" pitchFamily="2" charset="-122"/>
              </a:rPr>
              <a:t>月</a:t>
            </a:r>
            <a:r>
              <a:rPr lang="en-US" altLang="zh-CN" sz="2800" b="1">
                <a:latin typeface="宋体" pitchFamily="2" charset="-122"/>
              </a:rPr>
              <a:t>4</a:t>
            </a:r>
            <a:r>
              <a:rPr lang="zh-CN" altLang="en-US" sz="2800" b="1">
                <a:latin typeface="宋体" pitchFamily="2" charset="-122"/>
              </a:rPr>
              <a:t>日林肯就职，</a:t>
            </a:r>
            <a:r>
              <a:rPr lang="en-US" altLang="zh-CN" sz="2800" b="1">
                <a:latin typeface="宋体" pitchFamily="2" charset="-122"/>
              </a:rPr>
              <a:t>4</a:t>
            </a:r>
            <a:r>
              <a:rPr lang="zh-CN" altLang="en-US" sz="2800" b="1">
                <a:latin typeface="宋体" pitchFamily="2" charset="-122"/>
              </a:rPr>
              <a:t>月</a:t>
            </a:r>
            <a:r>
              <a:rPr lang="en-US" altLang="zh-CN" sz="2800" b="1">
                <a:latin typeface="宋体" pitchFamily="2" charset="-122"/>
              </a:rPr>
              <a:t>12</a:t>
            </a:r>
            <a:r>
              <a:rPr lang="zh-CN" altLang="en-US" sz="2800" b="1">
                <a:latin typeface="宋体" pitchFamily="2" charset="-122"/>
              </a:rPr>
              <a:t>日，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南部联盟</a:t>
            </a:r>
            <a:r>
              <a:rPr lang="zh-CN" altLang="en-US" sz="2800" b="1">
                <a:latin typeface="宋体" pitchFamily="2" charset="-122"/>
              </a:rPr>
              <a:t>军炮轰萨姆特要塞，挑起内战。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4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8175" y="1412875"/>
            <a:ext cx="5545138" cy="5048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4800" b="1" smtClean="0">
                <a:solidFill>
                  <a:srgbClr val="000099"/>
                </a:solidFill>
              </a:rPr>
              <a:t>南北方力量对比表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403350" y="0"/>
            <a:ext cx="5400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3600" b="1" i="1" u="sng">
                <a:latin typeface="Times New Roman" pitchFamily="18" charset="0"/>
                <a:ea typeface="黑体" pitchFamily="49" charset="-122"/>
              </a:rPr>
              <a:t>战争初期形势会怎样呢？</a:t>
            </a:r>
          </a:p>
        </p:txBody>
      </p:sp>
      <p:pic>
        <p:nvPicPr>
          <p:cNvPr id="14340" name="Picture 4" descr="{876B871C-0DF0-4571-86C9-D05CF99AD095}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989138"/>
            <a:ext cx="864235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 descr="u=873716748,3058622225&amp;fm=0&amp;gp=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76375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1187450" y="620713"/>
            <a:ext cx="81613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由于南方蓄谋已久，北方节节失利</a:t>
            </a:r>
            <a:r>
              <a:rPr kumimoji="1" lang="en-US" altLang="zh-CN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云形标注 12290"/>
          <p:cNvSpPr>
            <a:spLocks noChangeArrowheads="1"/>
          </p:cNvSpPr>
          <p:nvPr/>
        </p:nvSpPr>
        <p:spPr bwMode="auto">
          <a:xfrm>
            <a:off x="3733800" y="990600"/>
            <a:ext cx="4800600" cy="2192338"/>
          </a:xfrm>
          <a:prstGeom prst="cloudCallout">
            <a:avLst>
              <a:gd name="adj1" fmla="val -70796"/>
              <a:gd name="adj2" fmla="val 33852"/>
            </a:avLst>
          </a:pr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12292" name="文本框 12291"/>
          <p:cNvSpPr txBox="1">
            <a:spLocks noChangeArrowheads="1"/>
          </p:cNvSpPr>
          <p:nvPr/>
        </p:nvSpPr>
        <p:spPr bwMode="auto">
          <a:xfrm>
            <a:off x="4724400" y="990600"/>
            <a:ext cx="311626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战争初期实力较强的北方为何节节失利？</a:t>
            </a:r>
          </a:p>
        </p:txBody>
      </p:sp>
      <p:sp>
        <p:nvSpPr>
          <p:cNvPr id="2" name="文本框 12291"/>
          <p:cNvSpPr txBox="1"/>
          <p:nvPr/>
        </p:nvSpPr>
        <p:spPr>
          <a:xfrm>
            <a:off x="304800" y="4419600"/>
            <a:ext cx="88392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如果你是林肯，面对这样的局面</a:t>
            </a:r>
            <a:r>
              <a:rPr lang="en-US" altLang="zh-CN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,</a:t>
            </a:r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你会怎样来扭转战争形势呢？</a:t>
            </a:r>
          </a:p>
          <a:p>
            <a:pPr>
              <a:defRPr/>
            </a:pPr>
            <a:endParaRPr lang="zh-CN" altLang="en-US" sz="3600" b="1" i="1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4341" name="Picture 7" descr="930837747982827048"/>
          <p:cNvPicPr>
            <a:picLocks noChangeAspect="1" noChangeArrowheads="1"/>
          </p:cNvPicPr>
          <p:nvPr/>
        </p:nvPicPr>
        <p:blipFill>
          <a:blip r:embed="rId2" cstate="print"/>
          <a:srcRect b="2876"/>
          <a:stretch>
            <a:fillRect/>
          </a:stretch>
        </p:blipFill>
        <p:spPr bwMode="auto">
          <a:xfrm>
            <a:off x="381000" y="228600"/>
            <a:ext cx="33528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Line 2"/>
          <p:cNvSpPr>
            <a:spLocks noChangeShapeType="1"/>
          </p:cNvSpPr>
          <p:nvPr/>
        </p:nvSpPr>
        <p:spPr bwMode="auto">
          <a:xfrm>
            <a:off x="838200" y="3276600"/>
            <a:ext cx="7488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381000" y="1219200"/>
            <a:ext cx="7775575" cy="175418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b="1" dirty="0"/>
              <a:t>“我眼中的南北战争” ：请以小组为单位到讲台前向同学们介绍南北战争的发展历程。</a:t>
            </a:r>
          </a:p>
          <a:p>
            <a:pPr>
              <a:spcBef>
                <a:spcPct val="50000"/>
              </a:spcBef>
              <a:defRPr/>
            </a:pPr>
            <a:r>
              <a:rPr lang="zh-CN" altLang="en-US" sz="2400" b="1" dirty="0"/>
              <a:t>要求：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通读全文，</a:t>
            </a:r>
            <a:r>
              <a:rPr lang="zh-CN" altLang="en-US" sz="2400" b="1" dirty="0"/>
              <a:t>以林肯为线索，介绍要讲清时间、人物、经过、结果等要素。</a:t>
            </a:r>
          </a:p>
        </p:txBody>
      </p:sp>
      <p:sp>
        <p:nvSpPr>
          <p:cNvPr id="95236" name="Line 4"/>
          <p:cNvSpPr>
            <a:spLocks noChangeShapeType="1"/>
          </p:cNvSpPr>
          <p:nvPr/>
        </p:nvSpPr>
        <p:spPr bwMode="auto">
          <a:xfrm>
            <a:off x="1219200" y="289560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5237" name="Line 5"/>
          <p:cNvSpPr>
            <a:spLocks noChangeShapeType="1"/>
          </p:cNvSpPr>
          <p:nvPr/>
        </p:nvSpPr>
        <p:spPr bwMode="auto">
          <a:xfrm>
            <a:off x="3657600" y="289560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5238" name="Line 6"/>
          <p:cNvSpPr>
            <a:spLocks noChangeShapeType="1"/>
          </p:cNvSpPr>
          <p:nvPr/>
        </p:nvSpPr>
        <p:spPr bwMode="auto">
          <a:xfrm>
            <a:off x="5508625" y="285273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5239" name="Line 7"/>
          <p:cNvSpPr>
            <a:spLocks noChangeShapeType="1"/>
          </p:cNvSpPr>
          <p:nvPr/>
        </p:nvSpPr>
        <p:spPr bwMode="auto">
          <a:xfrm>
            <a:off x="7524750" y="285273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762000" y="3352800"/>
            <a:ext cx="990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/>
              <a:t>1860</a:t>
            </a:r>
            <a:r>
              <a:rPr lang="zh-CN" altLang="en-US"/>
              <a:t>年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5003800" y="3213100"/>
            <a:ext cx="1655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</a:rPr>
              <a:t>1862</a:t>
            </a:r>
            <a:r>
              <a:rPr lang="zh-CN" altLang="en-US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6983413" y="3357563"/>
            <a:ext cx="2160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/>
              <a:t>1865</a:t>
            </a:r>
            <a:r>
              <a:rPr lang="zh-CN" altLang="en-US"/>
              <a:t>年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3048000" y="3352800"/>
            <a:ext cx="172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战争初期</a:t>
            </a:r>
          </a:p>
        </p:txBody>
      </p:sp>
      <p:sp>
        <p:nvSpPr>
          <p:cNvPr id="95244" name="Text Box 12"/>
          <p:cNvSpPr txBox="1">
            <a:spLocks noChangeArrowheads="1"/>
          </p:cNvSpPr>
          <p:nvPr/>
        </p:nvSpPr>
        <p:spPr bwMode="auto">
          <a:xfrm>
            <a:off x="1828800" y="3810000"/>
            <a:ext cx="14478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南方挑起</a:t>
            </a:r>
          </a:p>
          <a:p>
            <a:pPr>
              <a:spcBef>
                <a:spcPct val="50000"/>
              </a:spcBef>
            </a:pPr>
            <a:r>
              <a:rPr lang="zh-CN" altLang="en-US"/>
              <a:t>内战</a:t>
            </a:r>
          </a:p>
        </p:txBody>
      </p:sp>
      <p:sp>
        <p:nvSpPr>
          <p:cNvPr id="95245" name="Text Box 13"/>
          <p:cNvSpPr txBox="1">
            <a:spLocks noChangeArrowheads="1"/>
          </p:cNvSpPr>
          <p:nvPr/>
        </p:nvSpPr>
        <p:spPr bwMode="auto">
          <a:xfrm>
            <a:off x="2895600" y="3733800"/>
            <a:ext cx="1579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/>
              <a:t>北方失利</a:t>
            </a:r>
          </a:p>
        </p:txBody>
      </p:sp>
      <p:sp>
        <p:nvSpPr>
          <p:cNvPr id="95246" name="Text Box 14"/>
          <p:cNvSpPr txBox="1">
            <a:spLocks noChangeArrowheads="1"/>
          </p:cNvSpPr>
          <p:nvPr/>
        </p:nvSpPr>
        <p:spPr bwMode="auto">
          <a:xfrm>
            <a:off x="4572000" y="4114800"/>
            <a:ext cx="2362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颁布</a:t>
            </a:r>
            <a:r>
              <a:rPr lang="en-US" altLang="zh-CN"/>
              <a:t>《</a:t>
            </a:r>
            <a:r>
              <a:rPr lang="zh-CN" altLang="en-US"/>
              <a:t>宅地法</a:t>
            </a:r>
            <a:r>
              <a:rPr lang="en-US" altLang="zh-CN"/>
              <a:t>》</a:t>
            </a:r>
            <a:r>
              <a:rPr lang="en-US" altLang="zh-CN">
                <a:solidFill>
                  <a:srgbClr val="FF0000"/>
                </a:solidFill>
              </a:rPr>
              <a:t>《</a:t>
            </a:r>
            <a:r>
              <a:rPr lang="zh-CN" altLang="en-US">
                <a:solidFill>
                  <a:srgbClr val="FF0000"/>
                </a:solidFill>
              </a:rPr>
              <a:t>解放黑人奴隶宣言</a:t>
            </a:r>
            <a:r>
              <a:rPr lang="en-US" altLang="zh-CN">
                <a:solidFill>
                  <a:srgbClr val="FF0000"/>
                </a:solidFill>
              </a:rPr>
              <a:t>》</a:t>
            </a:r>
          </a:p>
        </p:txBody>
      </p:sp>
      <p:sp>
        <p:nvSpPr>
          <p:cNvPr id="95247" name="Text Box 15"/>
          <p:cNvSpPr txBox="1">
            <a:spLocks noChangeArrowheads="1"/>
          </p:cNvSpPr>
          <p:nvPr/>
        </p:nvSpPr>
        <p:spPr bwMode="auto">
          <a:xfrm>
            <a:off x="6877050" y="3886200"/>
            <a:ext cx="22669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北方获胜，林肯遇刺。</a:t>
            </a:r>
          </a:p>
        </p:txBody>
      </p:sp>
      <p:sp>
        <p:nvSpPr>
          <p:cNvPr id="95253" name="Rectangle 21"/>
          <p:cNvSpPr>
            <a:spLocks noChangeArrowheads="1"/>
          </p:cNvSpPr>
          <p:nvPr/>
        </p:nvSpPr>
        <p:spPr bwMode="auto">
          <a:xfrm>
            <a:off x="4648200" y="3657600"/>
            <a:ext cx="1725613" cy="519113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dirty="0"/>
              <a:t>扭转败局</a:t>
            </a:r>
            <a:r>
              <a:rPr lang="en-US" altLang="zh-CN" dirty="0"/>
              <a:t>:</a:t>
            </a:r>
            <a:endParaRPr lang="zh-CN" altLang="en-US" dirty="0"/>
          </a:p>
        </p:txBody>
      </p:sp>
      <p:sp>
        <p:nvSpPr>
          <p:cNvPr id="12305" name="Text Box 22"/>
          <p:cNvSpPr txBox="1">
            <a:spLocks noChangeArrowheads="1"/>
          </p:cNvSpPr>
          <p:nvPr/>
        </p:nvSpPr>
        <p:spPr bwMode="auto">
          <a:xfrm>
            <a:off x="250825" y="0"/>
            <a:ext cx="88931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 smtClean="0">
                <a:solidFill>
                  <a:srgbClr val="FF0000"/>
                </a:solidFill>
              </a:rPr>
              <a:t>活动二：捍</a:t>
            </a:r>
            <a:r>
              <a:rPr lang="zh-CN" altLang="en-US" sz="4400" b="1" dirty="0">
                <a:solidFill>
                  <a:srgbClr val="FF0000"/>
                </a:solidFill>
              </a:rPr>
              <a:t>卫联邦 </a:t>
            </a:r>
            <a:r>
              <a:rPr lang="en-US" altLang="zh-CN" sz="4400" b="1" dirty="0">
                <a:solidFill>
                  <a:srgbClr val="FF0000"/>
                </a:solidFill>
              </a:rPr>
              <a:t>— </a:t>
            </a:r>
            <a:r>
              <a:rPr lang="zh-CN" altLang="en-US" sz="4400" b="1" dirty="0">
                <a:solidFill>
                  <a:srgbClr val="FF0000"/>
                </a:solidFill>
              </a:rPr>
              <a:t>美国南北战争（</a:t>
            </a:r>
            <a:r>
              <a:rPr lang="en-US" altLang="zh-CN" sz="4400" b="1" dirty="0">
                <a:solidFill>
                  <a:srgbClr val="FF0000"/>
                </a:solidFill>
              </a:rPr>
              <a:t>1861 – 1865</a:t>
            </a:r>
            <a:r>
              <a:rPr lang="zh-CN" altLang="en-US" sz="4400" b="1" dirty="0">
                <a:solidFill>
                  <a:srgbClr val="FF0000"/>
                </a:solidFill>
              </a:rPr>
              <a:t>年）</a:t>
            </a:r>
          </a:p>
        </p:txBody>
      </p:sp>
      <p:sp>
        <p:nvSpPr>
          <p:cNvPr id="21" name="Line 4"/>
          <p:cNvSpPr>
            <a:spLocks noChangeShapeType="1"/>
          </p:cNvSpPr>
          <p:nvPr/>
        </p:nvSpPr>
        <p:spPr bwMode="auto">
          <a:xfrm>
            <a:off x="2362200" y="289560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07" name="TextBox 21"/>
          <p:cNvSpPr txBox="1">
            <a:spLocks noChangeArrowheads="1"/>
          </p:cNvSpPr>
          <p:nvPr/>
        </p:nvSpPr>
        <p:spPr bwMode="auto">
          <a:xfrm>
            <a:off x="1981200" y="3352800"/>
            <a:ext cx="990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1861</a:t>
            </a:r>
            <a:r>
              <a:rPr lang="zh-CN" altLang="en-US"/>
              <a:t>年</a:t>
            </a:r>
          </a:p>
        </p:txBody>
      </p:sp>
      <p:sp>
        <p:nvSpPr>
          <p:cNvPr id="12308" name="TextBox 23"/>
          <p:cNvSpPr txBox="1">
            <a:spLocks noChangeArrowheads="1"/>
          </p:cNvSpPr>
          <p:nvPr/>
        </p:nvSpPr>
        <p:spPr bwMode="auto">
          <a:xfrm>
            <a:off x="609600" y="3733800"/>
            <a:ext cx="10668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/>
              <a:t>林肯当选</a:t>
            </a:r>
            <a:endParaRPr lang="en-US" altLang="zh-CN"/>
          </a:p>
          <a:p>
            <a:r>
              <a:rPr lang="zh-CN" altLang="en-US"/>
              <a:t>（主张）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62000" y="5257800"/>
            <a:ext cx="701040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500"/>
              </a:lnSpc>
              <a:spcBef>
                <a:spcPct val="50000"/>
              </a:spcBef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用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和平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的方式反对并限制奴隶制发展</a:t>
            </a:r>
          </a:p>
        </p:txBody>
      </p:sp>
      <p:sp>
        <p:nvSpPr>
          <p:cNvPr id="28" name="矩形 27"/>
          <p:cNvSpPr/>
          <p:nvPr/>
        </p:nvSpPr>
        <p:spPr>
          <a:xfrm>
            <a:off x="914496" y="4343376"/>
            <a:ext cx="53732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5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95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95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5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4" grpId="0"/>
      <p:bldP spid="95246" grpId="0"/>
      <p:bldP spid="1230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1" descr="20090423175221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AutoShape 2"/>
          <p:cNvSpPr>
            <a:spLocks noChangeArrowheads="1"/>
          </p:cNvSpPr>
          <p:nvPr/>
        </p:nvSpPr>
        <p:spPr bwMode="auto">
          <a:xfrm>
            <a:off x="395288" y="1268413"/>
            <a:ext cx="4032250" cy="1135062"/>
          </a:xfrm>
          <a:prstGeom prst="horizontalScrol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sz="3600" b="1">
              <a:solidFill>
                <a:schemeClr val="bg2"/>
              </a:solidFill>
              <a:ea typeface="黑体" pitchFamily="49" charset="-122"/>
            </a:endParaRPr>
          </a:p>
        </p:txBody>
      </p:sp>
      <p:sp>
        <p:nvSpPr>
          <p:cNvPr id="15364" name="AutoShape 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716463" y="1196975"/>
            <a:ext cx="4032250" cy="1208088"/>
          </a:xfrm>
          <a:prstGeom prst="horizontalScrol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sz="2800" b="1">
              <a:solidFill>
                <a:schemeClr val="bg2"/>
              </a:solidFill>
              <a:ea typeface="黑体" pitchFamily="49" charset="-122"/>
            </a:endParaRPr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900113" y="1484313"/>
            <a:ext cx="33131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ea typeface="黑体" pitchFamily="49" charset="-122"/>
              </a:rPr>
              <a:t>《</a:t>
            </a:r>
            <a:r>
              <a:rPr lang="zh-CN" altLang="en-US" sz="4000" b="1">
                <a:solidFill>
                  <a:srgbClr val="FF0000"/>
                </a:solidFill>
                <a:ea typeface="黑体" pitchFamily="49" charset="-122"/>
              </a:rPr>
              <a:t>宅地法</a:t>
            </a:r>
            <a:r>
              <a:rPr lang="en-US" altLang="zh-CN" sz="4000" b="1">
                <a:solidFill>
                  <a:srgbClr val="FF0000"/>
                </a:solidFill>
                <a:ea typeface="黑体" pitchFamily="49" charset="-122"/>
              </a:rPr>
              <a:t>》</a:t>
            </a:r>
          </a:p>
        </p:txBody>
      </p:sp>
      <p:sp>
        <p:nvSpPr>
          <p:cNvPr id="15366" name="Rectangle 8"/>
          <p:cNvSpPr>
            <a:spLocks noChangeArrowheads="1"/>
          </p:cNvSpPr>
          <p:nvPr/>
        </p:nvSpPr>
        <p:spPr bwMode="auto">
          <a:xfrm>
            <a:off x="4643438" y="1557338"/>
            <a:ext cx="4841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ea typeface="黑体" pitchFamily="49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解放黑人奴隶宣言</a:t>
            </a:r>
            <a:r>
              <a:rPr lang="en-US" altLang="zh-CN" sz="3200" b="1">
                <a:solidFill>
                  <a:srgbClr val="FF0000"/>
                </a:solidFill>
                <a:ea typeface="黑体" pitchFamily="49" charset="-122"/>
              </a:rPr>
              <a:t>》</a:t>
            </a:r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250825" y="5876925"/>
            <a:ext cx="88931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DC1702"/>
                </a:solidFill>
                <a:latin typeface="Comic Sans MS" pitchFamily="66" charset="0"/>
                <a:ea typeface="隶书" pitchFamily="49" charset="-122"/>
              </a:rPr>
              <a:t>赢得了民心、增强了实力、扭转了战局。</a:t>
            </a:r>
          </a:p>
          <a:p>
            <a:endParaRPr lang="zh-CN" altLang="en-US" sz="4000" b="1">
              <a:solidFill>
                <a:schemeClr val="hlink"/>
              </a:solidFill>
              <a:latin typeface="Comic Sans MS" pitchFamily="66" charset="0"/>
              <a:ea typeface="隶书" pitchFamily="49" charset="-122"/>
            </a:endParaRPr>
          </a:p>
          <a:p>
            <a:endParaRPr lang="en-US" altLang="zh-CN" sz="4000" b="1">
              <a:solidFill>
                <a:schemeClr val="hlink"/>
              </a:solidFill>
              <a:latin typeface="Comic Sans MS" pitchFamily="66" charset="0"/>
              <a:ea typeface="隶书" pitchFamily="49" charset="-122"/>
            </a:endParaRPr>
          </a:p>
        </p:txBody>
      </p:sp>
      <p:pic>
        <p:nvPicPr>
          <p:cNvPr id="15368" name="Picture 10" descr="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33375"/>
            <a:ext cx="11525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9" name="Rectangle 12"/>
          <p:cNvSpPr>
            <a:spLocks noChangeArrowheads="1"/>
          </p:cNvSpPr>
          <p:nvPr/>
        </p:nvSpPr>
        <p:spPr bwMode="auto">
          <a:xfrm>
            <a:off x="1476375" y="188913"/>
            <a:ext cx="7667625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rgbClr val="000099"/>
                </a:solidFill>
              </a:rPr>
              <a:t>设想，你是当时一位美国的普通公民或黑人奴隶，两个文件颁布后，你有什么感受或行动？</a:t>
            </a:r>
          </a:p>
        </p:txBody>
      </p:sp>
      <p:sp>
        <p:nvSpPr>
          <p:cNvPr id="15370" name="Rectangle 13"/>
          <p:cNvSpPr>
            <a:spLocks noChangeArrowheads="1"/>
          </p:cNvSpPr>
          <p:nvPr/>
        </p:nvSpPr>
        <p:spPr bwMode="auto">
          <a:xfrm>
            <a:off x="323850" y="2349500"/>
            <a:ext cx="4176713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从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1863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年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月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日起，任何忠于联邦政府的美国人只要交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10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美元手续费，就可以在西部得到一块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160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英亩的土地，连续耕种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5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年以上即归个人所有。</a:t>
            </a:r>
          </a:p>
        </p:txBody>
      </p:sp>
      <p:sp>
        <p:nvSpPr>
          <p:cNvPr id="15371" name="Rectangle 14"/>
          <p:cNvSpPr>
            <a:spLocks noChangeArrowheads="1"/>
          </p:cNvSpPr>
          <p:nvPr/>
        </p:nvSpPr>
        <p:spPr bwMode="auto">
          <a:xfrm>
            <a:off x="4787900" y="2492375"/>
            <a:ext cx="4105275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从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1863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年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月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日起，所有南部叛乱各州的黑人奴隶一律获得人身自由。并可参加联邦军队作战。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9113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60350"/>
            <a:ext cx="5903913" cy="1143000"/>
          </a:xfrm>
        </p:spPr>
        <p:txBody>
          <a:bodyPr anchor="b"/>
          <a:lstStyle/>
          <a:p>
            <a:pPr eaLnBrk="1" hangingPunct="1"/>
            <a:r>
              <a:rPr lang="zh-CN" altLang="en-US" sz="4000" b="1" smtClean="0">
                <a:solidFill>
                  <a:srgbClr val="1902CA"/>
                </a:solidFill>
                <a:latin typeface="黑体" pitchFamily="49" charset="-122"/>
                <a:ea typeface="黑体" pitchFamily="49" charset="-122"/>
              </a:rPr>
              <a:t>思考：战争胜利的原因</a:t>
            </a:r>
            <a:r>
              <a:rPr lang="en-US" altLang="zh-CN" sz="4000" b="1" smtClean="0">
                <a:solidFill>
                  <a:srgbClr val="1902CA"/>
                </a:solidFill>
                <a:latin typeface="黑体" pitchFamily="49" charset="-122"/>
                <a:ea typeface="黑体" pitchFamily="49" charset="-122"/>
              </a:rPr>
              <a:t>?</a:t>
            </a:r>
          </a:p>
        </p:txBody>
      </p:sp>
      <p:sp>
        <p:nvSpPr>
          <p:cNvPr id="91139" name="文本占位符 91138"/>
          <p:cNvSpPr>
            <a:spLocks noGrp="1" noChangeArrowheads="1"/>
          </p:cNvSpPr>
          <p:nvPr>
            <p:ph type="body" idx="4294967295"/>
          </p:nvPr>
        </p:nvSpPr>
        <p:spPr>
          <a:xfrm>
            <a:off x="2390775" y="1676400"/>
            <a:ext cx="6753225" cy="3798888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US" altLang="zh-CN" sz="3600" b="1" smtClean="0">
                <a:latin typeface="Calibri" pitchFamily="34" charset="0"/>
              </a:rPr>
              <a:t>  </a:t>
            </a:r>
            <a:r>
              <a:rPr lang="zh-CN" altLang="en-US" sz="3600" b="1" smtClean="0">
                <a:latin typeface="Calibri" pitchFamily="34" charset="0"/>
              </a:rPr>
              <a:t>①</a:t>
            </a:r>
            <a:r>
              <a:rPr lang="zh-CN" altLang="en-US" sz="3600" b="1" smtClean="0"/>
              <a:t>战争的正义性</a:t>
            </a:r>
          </a:p>
          <a:p>
            <a:pPr eaLnBrk="1" hangingPunct="1">
              <a:buFontTx/>
              <a:buNone/>
            </a:pPr>
            <a:r>
              <a:rPr lang="zh-CN" altLang="en-US" sz="3600" b="1" smtClean="0">
                <a:latin typeface="Calibri" pitchFamily="34" charset="0"/>
              </a:rPr>
              <a:t>  ② </a:t>
            </a:r>
            <a:r>
              <a:rPr lang="zh-CN" altLang="en-US" sz="3600" b="1" smtClean="0"/>
              <a:t>林肯的正确领导</a:t>
            </a:r>
          </a:p>
          <a:p>
            <a:pPr eaLnBrk="1" hangingPunct="1">
              <a:buFontTx/>
              <a:buNone/>
            </a:pPr>
            <a:r>
              <a:rPr lang="zh-CN" altLang="en-US" sz="3600" b="1" smtClean="0">
                <a:latin typeface="Calibri" pitchFamily="34" charset="0"/>
              </a:rPr>
              <a:t>  ③</a:t>
            </a:r>
            <a:r>
              <a:rPr lang="zh-CN" altLang="en-US" sz="3600" b="1" smtClean="0"/>
              <a:t>人民的支持  </a:t>
            </a:r>
          </a:p>
          <a:p>
            <a:pPr eaLnBrk="1" hangingPunct="1">
              <a:buFontTx/>
              <a:buNone/>
            </a:pPr>
            <a:r>
              <a:rPr lang="zh-CN" altLang="en-US" sz="3600" b="1" smtClean="0">
                <a:solidFill>
                  <a:srgbClr val="FF0000"/>
                </a:solidFill>
              </a:rPr>
              <a:t>④</a:t>
            </a:r>
            <a:r>
              <a:rPr lang="en-US" altLang="zh-CN" sz="3600" b="1" smtClean="0">
                <a:solidFill>
                  <a:srgbClr val="FF0000"/>
                </a:solidFill>
              </a:rPr>
              <a:t> </a:t>
            </a:r>
            <a:r>
              <a:rPr lang="zh-CN" altLang="en-US" sz="3600" b="1" smtClean="0">
                <a:solidFill>
                  <a:srgbClr val="FF0000"/>
                </a:solidFill>
              </a:rPr>
              <a:t>北方力量强大</a:t>
            </a:r>
          </a:p>
          <a:p>
            <a:pPr eaLnBrk="1" hangingPunct="1">
              <a:buFontTx/>
              <a:buNone/>
            </a:pPr>
            <a:r>
              <a:rPr lang="zh-CN" altLang="en-US" sz="3600" b="1" smtClean="0"/>
              <a:t>⑤ 《解放黑人奴隶宣言》和《宅地法》的颁布</a:t>
            </a:r>
          </a:p>
          <a:p>
            <a:pPr eaLnBrk="1" hangingPunct="1">
              <a:buFontTx/>
              <a:buNone/>
            </a:pPr>
            <a:endParaRPr lang="en-US" altLang="zh-CN" sz="3600" b="1" smtClean="0">
              <a:solidFill>
                <a:srgbClr val="0000CC"/>
              </a:solidFill>
            </a:endParaRPr>
          </a:p>
          <a:p>
            <a:pPr eaLnBrk="1" hangingPunct="1">
              <a:buFontTx/>
              <a:buNone/>
            </a:pPr>
            <a:endParaRPr lang="zh-CN" altLang="en-US" sz="3600" b="1" smtClean="0">
              <a:solidFill>
                <a:srgbClr val="0000CC"/>
              </a:solidFill>
            </a:endParaRPr>
          </a:p>
        </p:txBody>
      </p:sp>
      <p:pic>
        <p:nvPicPr>
          <p:cNvPr id="16388" name="Picture 3" descr="j02920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84763"/>
            <a:ext cx="1868488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0090423175405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4825" y="-387350"/>
            <a:ext cx="9648825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900113" y="908050"/>
            <a:ext cx="79565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zh-CN" altLang="en-US" sz="4000" b="1">
                <a:latin typeface="仿宋_GB2312" pitchFamily="49" charset="-122"/>
                <a:ea typeface="仿宋_GB2312" pitchFamily="49" charset="-122"/>
              </a:rPr>
              <a:t>如何理解美国内战在美国历史发展中的作用？（战争影响）</a:t>
            </a:r>
          </a:p>
        </p:txBody>
      </p:sp>
      <p:sp>
        <p:nvSpPr>
          <p:cNvPr id="16388" name="WordArt 4" descr="窄竖线"/>
          <p:cNvSpPr>
            <a:spLocks noChangeArrowheads="1" noChangeShapeType="1" noTextEdit="1"/>
          </p:cNvSpPr>
          <p:nvPr/>
        </p:nvSpPr>
        <p:spPr bwMode="auto">
          <a:xfrm>
            <a:off x="2195513" y="0"/>
            <a:ext cx="2665412" cy="987425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/>
            <a:r>
              <a:rPr lang="zh-CN" altLang="en-US" sz="44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/>
                  </a:outerShdw>
                </a:effectLst>
                <a:latin typeface="宋体"/>
                <a:ea typeface="宋体"/>
              </a:rPr>
              <a:t>讨论</a:t>
            </a:r>
          </a:p>
        </p:txBody>
      </p:sp>
      <p:pic>
        <p:nvPicPr>
          <p:cNvPr id="16389" name="Picture 5" descr="Img14658975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178" r="21541"/>
          <a:stretch>
            <a:fillRect/>
          </a:stretch>
        </p:blipFill>
        <p:spPr bwMode="auto">
          <a:xfrm>
            <a:off x="7451725" y="3933825"/>
            <a:ext cx="1331913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50825" y="3068638"/>
            <a:ext cx="8066088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600" b="1">
                <a:solidFill>
                  <a:srgbClr val="DC1702"/>
                </a:solidFill>
                <a:latin typeface="华文新魏" pitchFamily="2" charset="-122"/>
                <a:ea typeface="华文新魏" pitchFamily="2" charset="-122"/>
              </a:rPr>
              <a:t>维护了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国家的统 一，</a:t>
            </a:r>
          </a:p>
          <a:p>
            <a:pPr>
              <a:spcBef>
                <a:spcPct val="50000"/>
              </a:spcBef>
            </a:pPr>
            <a:endParaRPr lang="en-US" altLang="zh-CN" sz="36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23850" y="4005263"/>
            <a:ext cx="785018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600" b="1">
                <a:solidFill>
                  <a:srgbClr val="DC1702"/>
                </a:solidFill>
                <a:latin typeface="华文新魏" pitchFamily="2" charset="-122"/>
                <a:ea typeface="华文新魏" pitchFamily="2" charset="-122"/>
              </a:rPr>
              <a:t>废除了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黑人奴隶制，清除了资本主义发展的最大障碍，为以后经济的迅速发展创造了条件。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971550" y="2420938"/>
            <a:ext cx="7199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(</a:t>
            </a:r>
            <a:r>
              <a:rPr lang="zh-CN" altLang="en-US" sz="36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性质</a:t>
            </a:r>
            <a:r>
              <a:rPr lang="en-US" altLang="zh-CN" sz="36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:</a:t>
            </a:r>
            <a:r>
              <a:rPr lang="zh-CN" altLang="en-US" sz="36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美国</a:t>
            </a:r>
            <a:r>
              <a:rPr lang="zh-CN" altLang="en-US" sz="3600" b="1">
                <a:solidFill>
                  <a:srgbClr val="000099"/>
                </a:solidFill>
                <a:latin typeface="华文新魏" pitchFamily="2" charset="-122"/>
                <a:ea typeface="华文新魏" pitchFamily="2" charset="-122"/>
              </a:rPr>
              <a:t>第二次</a:t>
            </a:r>
            <a:r>
              <a:rPr lang="zh-CN" altLang="en-US" sz="36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资产阶级革命</a:t>
            </a:r>
            <a:r>
              <a:rPr lang="en-US" altLang="zh-CN" sz="36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6781800" y="1752600"/>
            <a:ext cx="1951038" cy="430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Ctr="1">
            <a:spAutoFit/>
          </a:bodyPr>
          <a:lstStyle/>
          <a:p>
            <a:r>
              <a:rPr lang="zh-CN" altLang="en-US" sz="1700" b="1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　　</a:t>
            </a:r>
            <a:r>
              <a:rPr lang="en-US" altLang="zh-CN" sz="28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1865</a:t>
            </a:r>
            <a:r>
              <a:rPr lang="zh-CN" altLang="en-US" sz="28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8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8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14</a:t>
            </a:r>
            <a:r>
              <a:rPr lang="zh-CN" altLang="en-US" sz="28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日晚，在华盛顿福特剧院美国总统林肯观剧的包厢里，突然响起了枪声，林肯中弹，被刺身亡。</a:t>
            </a:r>
          </a:p>
        </p:txBody>
      </p:sp>
      <p:pic>
        <p:nvPicPr>
          <p:cNvPr id="18435" name="Picture 5" descr="tem0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47800"/>
            <a:ext cx="665956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44034"/>
          <p:cNvSpPr txBox="1">
            <a:spLocks noChangeArrowheads="1"/>
          </p:cNvSpPr>
          <p:nvPr/>
        </p:nvSpPr>
        <p:spPr bwMode="auto">
          <a:xfrm>
            <a:off x="139700" y="323850"/>
            <a:ext cx="75565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活动三、联邦新生，缅怀英雄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1403350" y="1052513"/>
            <a:ext cx="6335713" cy="192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b="1">
                <a:solidFill>
                  <a:srgbClr val="FF0066"/>
                </a:solidFill>
                <a:latin typeface="Arial Narrow" pitchFamily="34" charset="0"/>
              </a:rPr>
              <a:t>1.</a:t>
            </a:r>
            <a:r>
              <a:rPr kumimoji="1" lang="zh-CN" altLang="en-US" sz="4800" b="1">
                <a:solidFill>
                  <a:srgbClr val="FF0066"/>
                </a:solidFill>
              </a:rPr>
              <a:t>维护了国家的统一</a:t>
            </a:r>
          </a:p>
          <a:p>
            <a:pPr>
              <a:spcBef>
                <a:spcPct val="50000"/>
              </a:spcBef>
            </a:pPr>
            <a:r>
              <a:rPr kumimoji="1" lang="en-US" altLang="zh-CN" sz="4800" b="1">
                <a:solidFill>
                  <a:srgbClr val="000099"/>
                </a:solidFill>
                <a:latin typeface="Arial Narrow" pitchFamily="34" charset="0"/>
              </a:rPr>
              <a:t>2.</a:t>
            </a:r>
            <a:r>
              <a:rPr kumimoji="1" lang="zh-CN" altLang="en-US" sz="4800" b="1">
                <a:solidFill>
                  <a:srgbClr val="000099"/>
                </a:solidFill>
                <a:latin typeface="Arial Narrow" pitchFamily="34" charset="0"/>
              </a:rPr>
              <a:t>废除了黑人奴隶制</a:t>
            </a:r>
          </a:p>
        </p:txBody>
      </p:sp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395288" y="3284538"/>
            <a:ext cx="8077200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Arial Narrow" pitchFamily="34" charset="0"/>
              </a:rPr>
              <a:t>林肯在南北战争中所要解决的</a:t>
            </a:r>
            <a:r>
              <a:rPr kumimoji="1" lang="zh-CN" altLang="en-US" sz="3600" b="1">
                <a:solidFill>
                  <a:srgbClr val="FF0000"/>
                </a:solidFill>
                <a:latin typeface="Arial Narrow" pitchFamily="34" charset="0"/>
              </a:rPr>
              <a:t>根本问题</a:t>
            </a:r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2411413" y="4221163"/>
            <a:ext cx="3841750" cy="8239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kumimoji="1" lang="zh-CN" altLang="en-US" sz="4800" b="1">
                <a:solidFill>
                  <a:srgbClr val="0066FF"/>
                </a:solidFill>
                <a:latin typeface="Arial Narrow" pitchFamily="34" charset="0"/>
              </a:rPr>
              <a:t>维护国家统一</a:t>
            </a:r>
          </a:p>
        </p:txBody>
      </p:sp>
      <p:sp>
        <p:nvSpPr>
          <p:cNvPr id="19461" name="TextBox 4"/>
          <p:cNvSpPr txBox="1">
            <a:spLocks noChangeArrowheads="1"/>
          </p:cNvSpPr>
          <p:nvPr/>
        </p:nvSpPr>
        <p:spPr bwMode="auto">
          <a:xfrm>
            <a:off x="285750" y="214313"/>
            <a:ext cx="2216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latin typeface="Times New Roman" pitchFamily="18" charset="0"/>
              </a:rPr>
              <a:t>林肯功绩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250825" y="2997200"/>
            <a:ext cx="8497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                   </a:t>
            </a:r>
            <a:endParaRPr lang="en-US" altLang="zh-CN" sz="4000">
              <a:solidFill>
                <a:schemeClr val="fol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8" grpId="0" autoUpdateAnimBg="0"/>
      <p:bldP spid="126979" grpId="0" autoUpdateAnimBg="0"/>
      <p:bldP spid="1269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5057"/>
          <p:cNvGrpSpPr>
            <a:grpSpLocks/>
          </p:cNvGrpSpPr>
          <p:nvPr/>
        </p:nvGrpSpPr>
        <p:grpSpPr bwMode="auto">
          <a:xfrm>
            <a:off x="1160463" y="1268413"/>
            <a:ext cx="2519362" cy="3671887"/>
            <a:chOff x="0" y="0"/>
            <a:chExt cx="1587" cy="2313"/>
          </a:xfrm>
        </p:grpSpPr>
        <p:grpSp>
          <p:nvGrpSpPr>
            <p:cNvPr id="3" name="组合 45058"/>
            <p:cNvGrpSpPr>
              <a:grpSpLocks/>
            </p:cNvGrpSpPr>
            <p:nvPr/>
          </p:nvGrpSpPr>
          <p:grpSpPr bwMode="auto">
            <a:xfrm>
              <a:off x="374" y="0"/>
              <a:ext cx="941" cy="745"/>
              <a:chOff x="0" y="0"/>
              <a:chExt cx="941" cy="745"/>
            </a:xfrm>
          </p:grpSpPr>
          <p:sp>
            <p:nvSpPr>
              <p:cNvPr id="24626" name="文本框 45059"/>
              <p:cNvSpPr txBox="1">
                <a:spLocks noChangeArrowheads="1"/>
              </p:cNvSpPr>
              <p:nvPr/>
            </p:nvSpPr>
            <p:spPr bwMode="auto">
              <a:xfrm>
                <a:off x="170" y="0"/>
                <a:ext cx="68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北方</a:t>
                </a:r>
              </a:p>
            </p:txBody>
          </p:sp>
          <p:sp>
            <p:nvSpPr>
              <p:cNvPr id="24627" name="文本框 45060"/>
              <p:cNvSpPr txBox="1">
                <a:spLocks noChangeArrowheads="1"/>
              </p:cNvSpPr>
              <p:nvPr/>
            </p:nvSpPr>
            <p:spPr bwMode="auto">
              <a:xfrm>
                <a:off x="0" y="227"/>
                <a:ext cx="941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资本主义</a:t>
                </a:r>
              </a:p>
              <a:p>
                <a:r>
                  <a:rPr lang="zh-CN" altLang="en-US" sz="2400" b="1">
                    <a:latin typeface="Times New Roman" pitchFamily="18" charset="0"/>
                    <a:ea typeface="黑体" pitchFamily="49" charset="-122"/>
                  </a:rPr>
                  <a:t> 工商业</a:t>
                </a:r>
              </a:p>
            </p:txBody>
          </p:sp>
        </p:grpSp>
        <p:sp>
          <p:nvSpPr>
            <p:cNvPr id="24621" name="椭圆 45061"/>
            <p:cNvSpPr>
              <a:spLocks noChangeArrowheads="1"/>
            </p:cNvSpPr>
            <p:nvPr/>
          </p:nvSpPr>
          <p:spPr bwMode="auto">
            <a:xfrm>
              <a:off x="0" y="726"/>
              <a:ext cx="1587" cy="1587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" name="组合 45062"/>
            <p:cNvGrpSpPr>
              <a:grpSpLocks/>
            </p:cNvGrpSpPr>
            <p:nvPr/>
          </p:nvGrpSpPr>
          <p:grpSpPr bwMode="auto">
            <a:xfrm>
              <a:off x="439" y="1572"/>
              <a:ext cx="813" cy="696"/>
              <a:chOff x="0" y="0"/>
              <a:chExt cx="813" cy="696"/>
            </a:xfrm>
          </p:grpSpPr>
          <p:sp>
            <p:nvSpPr>
              <p:cNvPr id="24624" name="文本框 45063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74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>
                    <a:solidFill>
                      <a:srgbClr val="FFFFCC"/>
                    </a:solidFill>
                    <a:latin typeface="Times New Roman" pitchFamily="18" charset="0"/>
                    <a:ea typeface="黑体" pitchFamily="49" charset="-122"/>
                  </a:rPr>
                  <a:t>  南方</a:t>
                </a:r>
              </a:p>
            </p:txBody>
          </p:sp>
          <p:sp>
            <p:nvSpPr>
              <p:cNvPr id="24625" name="文本框 45064"/>
              <p:cNvSpPr txBox="1">
                <a:spLocks noChangeArrowheads="1"/>
              </p:cNvSpPr>
              <p:nvPr/>
            </p:nvSpPr>
            <p:spPr bwMode="auto">
              <a:xfrm>
                <a:off x="14" y="178"/>
                <a:ext cx="799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400" b="1">
                    <a:solidFill>
                      <a:srgbClr val="FFFFCC"/>
                    </a:solidFill>
                    <a:latin typeface="Times New Roman" pitchFamily="18" charset="0"/>
                    <a:ea typeface="黑体" pitchFamily="49" charset="-122"/>
                  </a:rPr>
                  <a:t>种植园</a:t>
                </a:r>
              </a:p>
              <a:p>
                <a:r>
                  <a:rPr lang="zh-CN" altLang="en-US" sz="2400" b="1">
                    <a:solidFill>
                      <a:srgbClr val="FFFFCC"/>
                    </a:solidFill>
                    <a:latin typeface="Times New Roman" pitchFamily="18" charset="0"/>
                    <a:ea typeface="黑体" pitchFamily="49" charset="-122"/>
                  </a:rPr>
                  <a:t>  经济</a:t>
                </a:r>
              </a:p>
            </p:txBody>
          </p:sp>
        </p:grpSp>
        <p:sp>
          <p:nvSpPr>
            <p:cNvPr id="24623" name="椭圆 45065"/>
            <p:cNvSpPr>
              <a:spLocks noChangeArrowheads="1"/>
            </p:cNvSpPr>
            <p:nvPr/>
          </p:nvSpPr>
          <p:spPr bwMode="auto">
            <a:xfrm>
              <a:off x="0" y="1"/>
              <a:ext cx="1587" cy="1587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5066"/>
          <p:cNvGrpSpPr>
            <a:grpSpLocks/>
          </p:cNvGrpSpPr>
          <p:nvPr/>
        </p:nvGrpSpPr>
        <p:grpSpPr bwMode="auto">
          <a:xfrm>
            <a:off x="381000" y="2667000"/>
            <a:ext cx="1173163" cy="474663"/>
            <a:chOff x="0" y="0"/>
            <a:chExt cx="739" cy="299"/>
          </a:xfrm>
        </p:grpSpPr>
        <p:sp>
          <p:nvSpPr>
            <p:cNvPr id="24618" name="直接连接符 45067"/>
            <p:cNvSpPr>
              <a:spLocks noChangeShapeType="1"/>
            </p:cNvSpPr>
            <p:nvPr/>
          </p:nvSpPr>
          <p:spPr bwMode="auto">
            <a:xfrm flipV="1">
              <a:off x="0" y="299"/>
              <a:ext cx="723" cy="0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文本框 45068"/>
            <p:cNvSpPr txBox="1">
              <a:spLocks noChangeArrowheads="1"/>
            </p:cNvSpPr>
            <p:nvPr/>
          </p:nvSpPr>
          <p:spPr bwMode="auto">
            <a:xfrm>
              <a:off x="96" y="0"/>
              <a:ext cx="64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>
                  <a:solidFill>
                    <a:srgbClr val="FF3300"/>
                  </a:solidFill>
                </a:rPr>
                <a:t>焦点</a:t>
              </a:r>
            </a:p>
          </p:txBody>
        </p:sp>
      </p:grpSp>
      <p:sp>
        <p:nvSpPr>
          <p:cNvPr id="45070" name="文本框 45069"/>
          <p:cNvSpPr txBox="1">
            <a:spLocks noChangeArrowheads="1"/>
          </p:cNvSpPr>
          <p:nvPr/>
        </p:nvSpPr>
        <p:spPr bwMode="auto">
          <a:xfrm>
            <a:off x="1520825" y="2457450"/>
            <a:ext cx="1728788" cy="1187450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990099"/>
                </a:solidFill>
                <a:ea typeface="黑体" pitchFamily="49" charset="-122"/>
              </a:rPr>
              <a:t>南北两种经济形式的矛盾不可调和</a:t>
            </a:r>
          </a:p>
        </p:txBody>
      </p:sp>
      <p:sp>
        <p:nvSpPr>
          <p:cNvPr id="45071" name="文本框 45070"/>
          <p:cNvSpPr txBox="1">
            <a:spLocks noChangeArrowheads="1"/>
          </p:cNvSpPr>
          <p:nvPr/>
        </p:nvSpPr>
        <p:spPr bwMode="auto">
          <a:xfrm>
            <a:off x="0" y="1760538"/>
            <a:ext cx="549275" cy="319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2400" b="1"/>
              <a:t>黑人奴隶制废存问题</a:t>
            </a:r>
          </a:p>
        </p:txBody>
      </p:sp>
      <p:grpSp>
        <p:nvGrpSpPr>
          <p:cNvPr id="6" name="组合 45071"/>
          <p:cNvGrpSpPr>
            <a:grpSpLocks/>
          </p:cNvGrpSpPr>
          <p:nvPr/>
        </p:nvGrpSpPr>
        <p:grpSpPr bwMode="auto">
          <a:xfrm>
            <a:off x="3348038" y="2276475"/>
            <a:ext cx="1258887" cy="822325"/>
            <a:chOff x="0" y="0"/>
            <a:chExt cx="793" cy="518"/>
          </a:xfrm>
        </p:grpSpPr>
        <p:sp>
          <p:nvSpPr>
            <p:cNvPr id="24616" name="直接连接符 45072"/>
            <p:cNvSpPr>
              <a:spLocks noChangeShapeType="1"/>
            </p:cNvSpPr>
            <p:nvPr/>
          </p:nvSpPr>
          <p:spPr bwMode="auto">
            <a:xfrm>
              <a:off x="0" y="518"/>
              <a:ext cx="793" cy="0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7" name="文本框 45073"/>
            <p:cNvSpPr txBox="1">
              <a:spLocks noChangeArrowheads="1"/>
            </p:cNvSpPr>
            <p:nvPr/>
          </p:nvSpPr>
          <p:spPr bwMode="auto">
            <a:xfrm>
              <a:off x="181" y="0"/>
              <a:ext cx="544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</a:rPr>
                <a:t>根本</a:t>
              </a:r>
            </a:p>
            <a:p>
              <a:r>
                <a:rPr lang="zh-CN" altLang="en-US" sz="2400" b="1">
                  <a:solidFill>
                    <a:srgbClr val="FF0000"/>
                  </a:solidFill>
                </a:rPr>
                <a:t>原因</a:t>
              </a:r>
            </a:p>
          </p:txBody>
        </p:sp>
      </p:grpSp>
      <p:grpSp>
        <p:nvGrpSpPr>
          <p:cNvPr id="7" name="组合 45074"/>
          <p:cNvGrpSpPr>
            <a:grpSpLocks/>
          </p:cNvGrpSpPr>
          <p:nvPr/>
        </p:nvGrpSpPr>
        <p:grpSpPr bwMode="auto">
          <a:xfrm>
            <a:off x="4768850" y="1524000"/>
            <a:ext cx="488950" cy="1308100"/>
            <a:chOff x="0" y="0"/>
            <a:chExt cx="308" cy="824"/>
          </a:xfrm>
        </p:grpSpPr>
        <p:sp>
          <p:nvSpPr>
            <p:cNvPr id="24614" name="直接连接符 45075"/>
            <p:cNvSpPr>
              <a:spLocks noChangeShapeType="1"/>
            </p:cNvSpPr>
            <p:nvPr/>
          </p:nvSpPr>
          <p:spPr bwMode="auto">
            <a:xfrm rot="5400000">
              <a:off x="-90" y="374"/>
              <a:ext cx="748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5" name="文本框 45076"/>
            <p:cNvSpPr txBox="1">
              <a:spLocks noChangeArrowheads="1"/>
            </p:cNvSpPr>
            <p:nvPr/>
          </p:nvSpPr>
          <p:spPr bwMode="auto">
            <a:xfrm>
              <a:off x="0" y="144"/>
              <a:ext cx="308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>
                  <a:solidFill>
                    <a:srgbClr val="FF0000"/>
                  </a:solidFill>
                </a:rPr>
                <a:t>导火线</a:t>
              </a:r>
            </a:p>
          </p:txBody>
        </p:sp>
      </p:grpSp>
      <p:grpSp>
        <p:nvGrpSpPr>
          <p:cNvPr id="8" name="组合 45077"/>
          <p:cNvGrpSpPr>
            <a:grpSpLocks/>
          </p:cNvGrpSpPr>
          <p:nvPr/>
        </p:nvGrpSpPr>
        <p:grpSpPr bwMode="auto">
          <a:xfrm>
            <a:off x="4211638" y="2627313"/>
            <a:ext cx="2233612" cy="1270000"/>
            <a:chOff x="0" y="0"/>
            <a:chExt cx="1407" cy="800"/>
          </a:xfrm>
        </p:grpSpPr>
        <p:sp>
          <p:nvSpPr>
            <p:cNvPr id="24612" name="文本框 45078"/>
            <p:cNvSpPr txBox="1">
              <a:spLocks noChangeArrowheads="1"/>
            </p:cNvSpPr>
            <p:nvPr/>
          </p:nvSpPr>
          <p:spPr bwMode="auto">
            <a:xfrm>
              <a:off x="91" y="0"/>
              <a:ext cx="1180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  美国</a:t>
              </a:r>
            </a:p>
            <a:p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  内战</a:t>
              </a:r>
            </a:p>
          </p:txBody>
        </p:sp>
        <p:sp>
          <p:nvSpPr>
            <p:cNvPr id="24613" name="文本框 45079"/>
            <p:cNvSpPr txBox="1">
              <a:spLocks noChangeArrowheads="1"/>
            </p:cNvSpPr>
            <p:nvPr/>
          </p:nvSpPr>
          <p:spPr bwMode="auto">
            <a:xfrm>
              <a:off x="0" y="550"/>
              <a:ext cx="140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/>
                <a:t>1861—1865</a:t>
              </a:r>
              <a:r>
                <a:rPr lang="zh-CN" altLang="en-US" sz="2000" b="1">
                  <a:ea typeface="黑体" pitchFamily="49" charset="-122"/>
                </a:rPr>
                <a:t>年</a:t>
              </a:r>
            </a:p>
          </p:txBody>
        </p:sp>
      </p:grpSp>
      <p:grpSp>
        <p:nvGrpSpPr>
          <p:cNvPr id="9" name="组合 45080"/>
          <p:cNvGrpSpPr>
            <a:grpSpLocks/>
          </p:cNvGrpSpPr>
          <p:nvPr/>
        </p:nvGrpSpPr>
        <p:grpSpPr bwMode="auto">
          <a:xfrm>
            <a:off x="5867400" y="2347913"/>
            <a:ext cx="1225550" cy="2376487"/>
            <a:chOff x="0" y="0"/>
            <a:chExt cx="772" cy="1497"/>
          </a:xfrm>
        </p:grpSpPr>
        <p:grpSp>
          <p:nvGrpSpPr>
            <p:cNvPr id="10" name="组合 45081"/>
            <p:cNvGrpSpPr>
              <a:grpSpLocks/>
            </p:cNvGrpSpPr>
            <p:nvPr/>
          </p:nvGrpSpPr>
          <p:grpSpPr bwMode="auto">
            <a:xfrm>
              <a:off x="0" y="318"/>
              <a:ext cx="454" cy="275"/>
              <a:chOff x="0" y="0"/>
              <a:chExt cx="454" cy="275"/>
            </a:xfrm>
          </p:grpSpPr>
          <p:sp>
            <p:nvSpPr>
              <p:cNvPr id="24610" name="直接连接符 45082"/>
              <p:cNvSpPr>
                <a:spLocks noChangeShapeType="1"/>
              </p:cNvSpPr>
              <p:nvPr/>
            </p:nvSpPr>
            <p:spPr bwMode="auto">
              <a:xfrm>
                <a:off x="46" y="275"/>
                <a:ext cx="408" cy="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611" name="文本框 45083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453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b="1">
                    <a:solidFill>
                      <a:srgbClr val="FF0000"/>
                    </a:solidFill>
                  </a:rPr>
                  <a:t>初期</a:t>
                </a:r>
              </a:p>
            </p:txBody>
          </p:sp>
        </p:grpSp>
        <p:sp>
          <p:nvSpPr>
            <p:cNvPr id="24609" name="文本框 45084"/>
            <p:cNvSpPr txBox="1">
              <a:spLocks noChangeArrowheads="1"/>
            </p:cNvSpPr>
            <p:nvPr/>
          </p:nvSpPr>
          <p:spPr bwMode="auto">
            <a:xfrm>
              <a:off x="426" y="0"/>
              <a:ext cx="346" cy="1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/>
                <a:t>北方军队失利</a:t>
              </a:r>
            </a:p>
          </p:txBody>
        </p:sp>
      </p:grpSp>
      <p:grpSp>
        <p:nvGrpSpPr>
          <p:cNvPr id="11" name="组合 45085"/>
          <p:cNvGrpSpPr>
            <a:grpSpLocks/>
          </p:cNvGrpSpPr>
          <p:nvPr/>
        </p:nvGrpSpPr>
        <p:grpSpPr bwMode="auto">
          <a:xfrm>
            <a:off x="6948488" y="2852738"/>
            <a:ext cx="720725" cy="436562"/>
            <a:chOff x="0" y="0"/>
            <a:chExt cx="454" cy="275"/>
          </a:xfrm>
        </p:grpSpPr>
        <p:sp>
          <p:nvSpPr>
            <p:cNvPr id="24606" name="直接连接符 45086"/>
            <p:cNvSpPr>
              <a:spLocks noChangeShapeType="1"/>
            </p:cNvSpPr>
            <p:nvPr/>
          </p:nvSpPr>
          <p:spPr bwMode="auto">
            <a:xfrm>
              <a:off x="46" y="275"/>
              <a:ext cx="408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7" name="文本框 45087"/>
            <p:cNvSpPr txBox="1">
              <a:spLocks noChangeArrowheads="1"/>
            </p:cNvSpPr>
            <p:nvPr/>
          </p:nvSpPr>
          <p:spPr bwMode="auto">
            <a:xfrm>
              <a:off x="0" y="0"/>
              <a:ext cx="45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b="1">
                  <a:solidFill>
                    <a:srgbClr val="FF0000"/>
                  </a:solidFill>
                </a:rPr>
                <a:t>转折</a:t>
              </a:r>
            </a:p>
          </p:txBody>
        </p:sp>
      </p:grpSp>
      <p:grpSp>
        <p:nvGrpSpPr>
          <p:cNvPr id="12" name="组合 45088"/>
          <p:cNvGrpSpPr>
            <a:grpSpLocks/>
          </p:cNvGrpSpPr>
          <p:nvPr/>
        </p:nvGrpSpPr>
        <p:grpSpPr bwMode="auto">
          <a:xfrm>
            <a:off x="8027988" y="2852738"/>
            <a:ext cx="720725" cy="436562"/>
            <a:chOff x="0" y="0"/>
            <a:chExt cx="454" cy="275"/>
          </a:xfrm>
        </p:grpSpPr>
        <p:sp>
          <p:nvSpPr>
            <p:cNvPr id="24604" name="直接连接符 45089"/>
            <p:cNvSpPr>
              <a:spLocks noChangeShapeType="1"/>
            </p:cNvSpPr>
            <p:nvPr/>
          </p:nvSpPr>
          <p:spPr bwMode="auto">
            <a:xfrm>
              <a:off x="46" y="275"/>
              <a:ext cx="408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5" name="文本框 45090"/>
            <p:cNvSpPr txBox="1">
              <a:spLocks noChangeArrowheads="1"/>
            </p:cNvSpPr>
            <p:nvPr/>
          </p:nvSpPr>
          <p:spPr bwMode="auto">
            <a:xfrm>
              <a:off x="0" y="0"/>
              <a:ext cx="45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b="1">
                  <a:solidFill>
                    <a:srgbClr val="FF0000"/>
                  </a:solidFill>
                </a:rPr>
                <a:t>结果</a:t>
              </a:r>
            </a:p>
          </p:txBody>
        </p:sp>
      </p:grpSp>
      <p:sp>
        <p:nvSpPr>
          <p:cNvPr id="45092" name="文本框 45091"/>
          <p:cNvSpPr txBox="1">
            <a:spLocks noChangeArrowheads="1"/>
          </p:cNvSpPr>
          <p:nvPr/>
        </p:nvSpPr>
        <p:spPr bwMode="auto">
          <a:xfrm>
            <a:off x="7623175" y="909638"/>
            <a:ext cx="549275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林肯颁布</a:t>
            </a:r>
            <a:r>
              <a:rPr lang="en-US" altLang="zh-CN" sz="2400" b="1"/>
              <a:t>《</a:t>
            </a:r>
            <a:r>
              <a:rPr lang="zh-CN" altLang="en-US" sz="2400" b="1"/>
              <a:t>解放黑人奴隶宣言</a:t>
            </a:r>
            <a:r>
              <a:rPr lang="en-US" altLang="zh-CN" sz="2400" b="1"/>
              <a:t>》</a:t>
            </a:r>
          </a:p>
        </p:txBody>
      </p:sp>
      <p:sp>
        <p:nvSpPr>
          <p:cNvPr id="45093" name="文本框 45092"/>
          <p:cNvSpPr txBox="1">
            <a:spLocks noChangeArrowheads="1"/>
          </p:cNvSpPr>
          <p:nvPr/>
        </p:nvSpPr>
        <p:spPr bwMode="auto">
          <a:xfrm>
            <a:off x="8604250" y="2347913"/>
            <a:ext cx="549275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北方获得胜利</a:t>
            </a:r>
          </a:p>
        </p:txBody>
      </p:sp>
      <p:grpSp>
        <p:nvGrpSpPr>
          <p:cNvPr id="13" name="组合 45093"/>
          <p:cNvGrpSpPr>
            <a:grpSpLocks/>
          </p:cNvGrpSpPr>
          <p:nvPr/>
        </p:nvGrpSpPr>
        <p:grpSpPr bwMode="auto">
          <a:xfrm>
            <a:off x="5867400" y="3716338"/>
            <a:ext cx="549275" cy="1547812"/>
            <a:chOff x="0" y="0"/>
            <a:chExt cx="346" cy="975"/>
          </a:xfrm>
        </p:grpSpPr>
        <p:sp>
          <p:nvSpPr>
            <p:cNvPr id="24602" name="直接连接符 45094"/>
            <p:cNvSpPr>
              <a:spLocks noChangeShapeType="1"/>
            </p:cNvSpPr>
            <p:nvPr/>
          </p:nvSpPr>
          <p:spPr bwMode="auto">
            <a:xfrm rot="3600000">
              <a:off x="-488" y="488"/>
              <a:ext cx="975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3" name="文本框 45095"/>
            <p:cNvSpPr txBox="1">
              <a:spLocks noChangeArrowheads="1"/>
            </p:cNvSpPr>
            <p:nvPr/>
          </p:nvSpPr>
          <p:spPr bwMode="auto">
            <a:xfrm rot="-1800000">
              <a:off x="0" y="182"/>
              <a:ext cx="346" cy="6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00"/>
                  </a:solidFill>
                </a:rPr>
                <a:t>意义</a:t>
              </a:r>
            </a:p>
          </p:txBody>
        </p:sp>
      </p:grpSp>
      <p:grpSp>
        <p:nvGrpSpPr>
          <p:cNvPr id="14" name="组合 45096"/>
          <p:cNvGrpSpPr>
            <a:grpSpLocks/>
          </p:cNvGrpSpPr>
          <p:nvPr/>
        </p:nvGrpSpPr>
        <p:grpSpPr bwMode="auto">
          <a:xfrm>
            <a:off x="3878263" y="3644900"/>
            <a:ext cx="577850" cy="1800225"/>
            <a:chOff x="0" y="0"/>
            <a:chExt cx="364" cy="1134"/>
          </a:xfrm>
        </p:grpSpPr>
        <p:sp>
          <p:nvSpPr>
            <p:cNvPr id="24600" name="直接连接符 45097"/>
            <p:cNvSpPr>
              <a:spLocks noChangeShapeType="1"/>
            </p:cNvSpPr>
            <p:nvPr/>
          </p:nvSpPr>
          <p:spPr bwMode="auto">
            <a:xfrm rot="7800000">
              <a:off x="-203" y="567"/>
              <a:ext cx="1134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1" name="文本框 45098"/>
            <p:cNvSpPr txBox="1">
              <a:spLocks noChangeArrowheads="1"/>
            </p:cNvSpPr>
            <p:nvPr/>
          </p:nvSpPr>
          <p:spPr bwMode="auto">
            <a:xfrm rot="2400000">
              <a:off x="0" y="272"/>
              <a:ext cx="346" cy="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00"/>
                  </a:solidFill>
                </a:rPr>
                <a:t>性质</a:t>
              </a:r>
            </a:p>
          </p:txBody>
        </p:sp>
      </p:grpSp>
      <p:sp>
        <p:nvSpPr>
          <p:cNvPr id="24592" name="文本框 45099"/>
          <p:cNvSpPr txBox="1">
            <a:spLocks noChangeArrowheads="1"/>
          </p:cNvSpPr>
          <p:nvPr/>
        </p:nvSpPr>
        <p:spPr bwMode="auto">
          <a:xfrm>
            <a:off x="2987675" y="5445125"/>
            <a:ext cx="2592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/>
          </a:p>
        </p:txBody>
      </p:sp>
      <p:sp>
        <p:nvSpPr>
          <p:cNvPr id="45101" name="文本框 45100"/>
          <p:cNvSpPr txBox="1">
            <a:spLocks noChangeArrowheads="1"/>
          </p:cNvSpPr>
          <p:nvPr/>
        </p:nvSpPr>
        <p:spPr bwMode="auto">
          <a:xfrm>
            <a:off x="2627313" y="5146675"/>
            <a:ext cx="2087562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2400" b="1">
                <a:latin typeface="宋体" pitchFamily="2" charset="-122"/>
              </a:rPr>
              <a:t> 美国历史上</a:t>
            </a:r>
          </a:p>
          <a:p>
            <a:pPr>
              <a:lnSpc>
                <a:spcPts val="3000"/>
              </a:lnSpc>
            </a:pPr>
            <a:r>
              <a:rPr lang="zh-CN" altLang="en-US" sz="2400" b="1">
                <a:latin typeface="宋体" pitchFamily="2" charset="-122"/>
              </a:rPr>
              <a:t>  的第二次</a:t>
            </a:r>
          </a:p>
          <a:p>
            <a:pPr>
              <a:lnSpc>
                <a:spcPts val="3000"/>
              </a:lnSpc>
            </a:pPr>
            <a:r>
              <a:rPr lang="zh-CN" altLang="en-US" sz="2400" b="1">
                <a:latin typeface="宋体" pitchFamily="2" charset="-122"/>
              </a:rPr>
              <a:t>资产阶级革命</a:t>
            </a:r>
          </a:p>
        </p:txBody>
      </p:sp>
      <p:sp>
        <p:nvSpPr>
          <p:cNvPr id="45102" name="文本框 45101"/>
          <p:cNvSpPr txBox="1">
            <a:spLocks noChangeArrowheads="1"/>
          </p:cNvSpPr>
          <p:nvPr/>
        </p:nvSpPr>
        <p:spPr bwMode="auto">
          <a:xfrm>
            <a:off x="5218113" y="5091113"/>
            <a:ext cx="3817937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2500"/>
              </a:lnSpc>
            </a:pPr>
            <a:r>
              <a:rPr lang="zh-CN" altLang="en-US" sz="2000" b="1"/>
              <a:t>通过战争美国</a:t>
            </a:r>
            <a:r>
              <a:rPr lang="zh-CN" altLang="en-US" sz="2000" b="1">
                <a:latin typeface="楷体_GB2312" pitchFamily="49" charset="-122"/>
              </a:rPr>
              <a:t>维护了国家统一，</a:t>
            </a:r>
          </a:p>
          <a:p>
            <a:pPr>
              <a:lnSpc>
                <a:spcPts val="2500"/>
              </a:lnSpc>
            </a:pPr>
            <a:r>
              <a:rPr lang="zh-CN" altLang="en-US" sz="2000" b="1">
                <a:latin typeface="楷体_GB2312" pitchFamily="49" charset="-122"/>
              </a:rPr>
              <a:t>废除了奴隶制度，扫清了资本主</a:t>
            </a:r>
          </a:p>
          <a:p>
            <a:pPr>
              <a:lnSpc>
                <a:spcPts val="2500"/>
              </a:lnSpc>
            </a:pPr>
            <a:r>
              <a:rPr lang="zh-CN" altLang="en-US" sz="2000" b="1">
                <a:latin typeface="楷体_GB2312" pitchFamily="49" charset="-122"/>
              </a:rPr>
              <a:t>义发展的又一大障碍，为以后经</a:t>
            </a:r>
          </a:p>
          <a:p>
            <a:pPr>
              <a:lnSpc>
                <a:spcPts val="2500"/>
              </a:lnSpc>
            </a:pPr>
            <a:r>
              <a:rPr lang="zh-CN" altLang="en-US" sz="2000" b="1">
                <a:latin typeface="楷体_GB2312" pitchFamily="49" charset="-122"/>
              </a:rPr>
              <a:t>济的迅速发展创造了条件</a:t>
            </a:r>
          </a:p>
        </p:txBody>
      </p:sp>
      <p:sp>
        <p:nvSpPr>
          <p:cNvPr id="24595" name="矩形 45102" descr="白色大理石"/>
          <p:cNvSpPr>
            <a:spLocks noChangeArrowheads="1" noChangeShapeType="1" noTextEdit="1"/>
          </p:cNvSpPr>
          <p:nvPr/>
        </p:nvSpPr>
        <p:spPr bwMode="auto">
          <a:xfrm>
            <a:off x="2868613" y="115888"/>
            <a:ext cx="3455987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4000" kern="1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宋体"/>
                <a:ea typeface="宋体"/>
              </a:rPr>
              <a:t>课 堂 小 结</a:t>
            </a:r>
          </a:p>
        </p:txBody>
      </p:sp>
      <p:sp>
        <p:nvSpPr>
          <p:cNvPr id="45104" name="文本框 45103"/>
          <p:cNvSpPr txBox="1">
            <a:spLocks noChangeArrowheads="1"/>
          </p:cNvSpPr>
          <p:nvPr/>
        </p:nvSpPr>
        <p:spPr bwMode="auto">
          <a:xfrm>
            <a:off x="4191000" y="1114425"/>
            <a:ext cx="237648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zh-CN" altLang="en-US" sz="2400" b="1">
                <a:latin typeface="宋体" pitchFamily="2" charset="-122"/>
              </a:rPr>
              <a:t>林肯就任总统</a:t>
            </a:r>
          </a:p>
        </p:txBody>
      </p:sp>
      <p:pic>
        <p:nvPicPr>
          <p:cNvPr id="24597" name="图片 45104" descr="ARROW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34400" y="6324600"/>
            <a:ext cx="331788" cy="33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8" name="动作按钮: 信息 45105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4800" y="6324600"/>
            <a:ext cx="304800" cy="304800"/>
          </a:xfrm>
          <a:prstGeom prst="actionButtonInformation">
            <a:avLst/>
          </a:prstGeom>
          <a:solidFill>
            <a:srgbClr val="FF99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文本框 4510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152400" y="6324600"/>
            <a:ext cx="609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4000" rIns="54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200" b="1">
                <a:solidFill>
                  <a:schemeClr val="bg1"/>
                </a:solidFill>
              </a:rPr>
              <a:t>连接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500"/>
                                        <p:tgtEl>
                                          <p:spTgt spid="45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45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 animBg="1"/>
      <p:bldP spid="45071" grpId="0"/>
      <p:bldP spid="45092" grpId="0"/>
      <p:bldP spid="45093" grpId="0"/>
      <p:bldP spid="45101" grpId="0"/>
      <p:bldP spid="45102" grpId="0"/>
      <p:bldP spid="4510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3" descr="2e0d63f0cfeb4f3db17ec51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31813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143000" y="6019800"/>
            <a:ext cx="144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21508" name="Rectangle 3"/>
          <p:cNvSpPr>
            <a:spLocks noChangeArrowheads="1"/>
          </p:cNvSpPr>
          <p:nvPr/>
        </p:nvSpPr>
        <p:spPr bwMode="auto">
          <a:xfrm>
            <a:off x="684213" y="908050"/>
            <a:ext cx="2987675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、主 因：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、焦点：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、导火线：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、开始：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、转折：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、结束：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、意义：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2555875" y="1079500"/>
            <a:ext cx="5568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南北</a:t>
            </a:r>
            <a:r>
              <a:rPr lang="zh-CN" altLang="en-US" sz="32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两种不同经济制度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的矛盾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916238" y="2636838"/>
            <a:ext cx="5111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1860</a:t>
            </a:r>
            <a:r>
              <a:rPr lang="zh-CN" altLang="en-US" sz="32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年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林肯当选美国总统</a:t>
            </a: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2484438" y="3429000"/>
            <a:ext cx="5111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99"/>
                </a:solidFill>
                <a:latin typeface="华文新魏" pitchFamily="2" charset="-122"/>
                <a:ea typeface="华文新魏" pitchFamily="2" charset="-122"/>
              </a:rPr>
              <a:t>1861</a:t>
            </a:r>
            <a:r>
              <a:rPr lang="zh-CN" altLang="en-US" sz="3200" b="1">
                <a:solidFill>
                  <a:srgbClr val="000099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3200" b="1">
                <a:solidFill>
                  <a:srgbClr val="000099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3200" b="1">
                <a:solidFill>
                  <a:srgbClr val="000099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zh-CN" altLang="en-US" sz="32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，南方挑起内战</a:t>
            </a:r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2627313" y="4149725"/>
            <a:ext cx="6696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颁布</a:t>
            </a:r>
            <a:r>
              <a:rPr lang="en-US" altLang="zh-CN" sz="28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《</a:t>
            </a:r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宅地法</a:t>
            </a:r>
            <a:r>
              <a:rPr lang="en-US" altLang="zh-CN" sz="28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》《</a:t>
            </a:r>
            <a:r>
              <a:rPr lang="zh-CN" altLang="en-US" sz="32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解放黑人奴隶宣言</a:t>
            </a:r>
            <a:r>
              <a:rPr lang="en-US" altLang="zh-CN" sz="28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》</a:t>
            </a:r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2700338" y="4868863"/>
            <a:ext cx="3671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99"/>
                </a:solidFill>
                <a:latin typeface="华文新魏" pitchFamily="2" charset="-122"/>
                <a:ea typeface="华文新魏" pitchFamily="2" charset="-122"/>
              </a:rPr>
              <a:t>1865</a:t>
            </a:r>
            <a:r>
              <a:rPr lang="zh-CN" altLang="en-US" sz="3200" b="1">
                <a:solidFill>
                  <a:srgbClr val="000099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zh-CN" altLang="en-US" sz="32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，北方胜利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2535238" y="4600575"/>
            <a:ext cx="1841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 sz="7200" b="1">
              <a:latin typeface="Times New Roman" pitchFamily="18" charset="0"/>
            </a:endParaRPr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2484438" y="5516563"/>
            <a:ext cx="64452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000099"/>
                </a:solidFill>
                <a:ea typeface="华文新魏" pitchFamily="2" charset="-122"/>
              </a:rPr>
              <a:t>维护了</a:t>
            </a:r>
            <a:r>
              <a:rPr lang="en-US" altLang="zh-CN" sz="2400" b="1">
                <a:solidFill>
                  <a:srgbClr val="DC1702"/>
                </a:solidFill>
                <a:ea typeface="华文新魏" pitchFamily="2" charset="-122"/>
              </a:rPr>
              <a:t>…</a:t>
            </a:r>
            <a:r>
              <a:rPr lang="zh-CN" altLang="en-US" sz="2400" b="1">
                <a:solidFill>
                  <a:srgbClr val="DC1702"/>
                </a:solidFill>
                <a:ea typeface="华文新魏" pitchFamily="2" charset="-122"/>
              </a:rPr>
              <a:t>，</a:t>
            </a:r>
            <a:r>
              <a:rPr lang="zh-CN" altLang="en-US" sz="2400" b="1">
                <a:solidFill>
                  <a:srgbClr val="000099"/>
                </a:solidFill>
                <a:ea typeface="华文新魏" pitchFamily="2" charset="-122"/>
              </a:rPr>
              <a:t>废除了</a:t>
            </a:r>
            <a:r>
              <a:rPr lang="en-US" altLang="zh-CN" sz="2400" b="1">
                <a:solidFill>
                  <a:srgbClr val="DC1702"/>
                </a:solidFill>
                <a:ea typeface="华文新魏" pitchFamily="2" charset="-122"/>
              </a:rPr>
              <a:t>…</a:t>
            </a:r>
            <a:r>
              <a:rPr lang="zh-CN" altLang="en-US" sz="2400" b="1">
                <a:solidFill>
                  <a:srgbClr val="DC1702"/>
                </a:solidFill>
                <a:ea typeface="华文新魏" pitchFamily="2" charset="-122"/>
              </a:rPr>
              <a:t>，</a:t>
            </a:r>
            <a:r>
              <a:rPr lang="zh-CN" altLang="en-US" sz="2400" b="1">
                <a:solidFill>
                  <a:srgbClr val="000099"/>
                </a:solidFill>
                <a:ea typeface="华文新魏" pitchFamily="2" charset="-122"/>
              </a:rPr>
              <a:t>促进了</a:t>
            </a:r>
            <a:r>
              <a:rPr lang="en-US" altLang="zh-CN" sz="2400" b="1">
                <a:solidFill>
                  <a:srgbClr val="DC1702"/>
                </a:solidFill>
                <a:ea typeface="华文新魏" pitchFamily="2" charset="-122"/>
              </a:rPr>
              <a:t>…</a:t>
            </a:r>
            <a:r>
              <a:rPr lang="zh-CN" altLang="en-US" sz="2400" b="1">
                <a:solidFill>
                  <a:srgbClr val="DC1702"/>
                </a:solidFill>
                <a:ea typeface="华文新魏" pitchFamily="2" charset="-122"/>
              </a:rPr>
              <a:t>；</a:t>
            </a:r>
            <a:r>
              <a:rPr lang="zh-CN" altLang="en-US" sz="2400" b="1">
                <a:solidFill>
                  <a:srgbClr val="000099"/>
                </a:solidFill>
                <a:ea typeface="华文新魏" pitchFamily="2" charset="-122"/>
              </a:rPr>
              <a:t>为以后经济的迅速发展创造了条件</a:t>
            </a:r>
            <a:r>
              <a:rPr lang="zh-CN" altLang="en-US" sz="2400" b="1">
                <a:solidFill>
                  <a:srgbClr val="DC1702"/>
                </a:solidFill>
                <a:ea typeface="华文新魏" pitchFamily="2" charset="-122"/>
              </a:rPr>
              <a:t>。</a:t>
            </a:r>
            <a:r>
              <a:rPr lang="zh-CN" altLang="en-US" sz="2400">
                <a:solidFill>
                  <a:srgbClr val="DC1702"/>
                </a:solidFill>
              </a:rPr>
              <a:t> </a:t>
            </a:r>
            <a:r>
              <a:rPr lang="zh-CN" altLang="en-US" sz="2400" b="1">
                <a:solidFill>
                  <a:srgbClr val="DC1702"/>
                </a:solidFill>
              </a:rPr>
              <a:t/>
            </a:r>
            <a:br>
              <a:rPr lang="zh-CN" altLang="en-US" sz="2400" b="1">
                <a:solidFill>
                  <a:srgbClr val="DC1702"/>
                </a:solidFill>
              </a:rPr>
            </a:br>
            <a:endParaRPr lang="zh-CN" altLang="en-US" sz="2400" b="1">
              <a:solidFill>
                <a:srgbClr val="DC1702"/>
              </a:solidFill>
            </a:endParaRP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2700338" y="1844675"/>
            <a:ext cx="3816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黑人奴隶制的</a:t>
            </a:r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存废问题</a:t>
            </a:r>
          </a:p>
        </p:txBody>
      </p:sp>
      <p:sp>
        <p:nvSpPr>
          <p:cNvPr id="21517" name="WordArt 14"/>
          <p:cNvSpPr>
            <a:spLocks noChangeArrowheads="1" noChangeShapeType="1" noTextEdit="1"/>
          </p:cNvSpPr>
          <p:nvPr/>
        </p:nvSpPr>
        <p:spPr bwMode="auto">
          <a:xfrm>
            <a:off x="611188" y="0"/>
            <a:ext cx="1828800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知识再现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9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9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  <p:bldP spid="49158" grpId="0"/>
      <p:bldP spid="49161" grpId="0"/>
      <p:bldP spid="49163" grpId="0"/>
      <p:bldP spid="491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矩形 151553"/>
          <p:cNvSpPr>
            <a:spLocks noChangeArrowheads="1"/>
          </p:cNvSpPr>
          <p:nvPr/>
        </p:nvSpPr>
        <p:spPr bwMode="auto">
          <a:xfrm>
            <a:off x="533400" y="533400"/>
            <a:ext cx="4464050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zh-CN" altLang="en-US" sz="2000" b="1"/>
              <a:t>检测反馈</a:t>
            </a:r>
            <a:r>
              <a:rPr lang="zh-CN" altLang="en-US" sz="2000"/>
              <a:t>：</a:t>
            </a:r>
          </a:p>
        </p:txBody>
      </p:sp>
      <p:sp>
        <p:nvSpPr>
          <p:cNvPr id="151555" name="矩形 151554"/>
          <p:cNvSpPr>
            <a:spLocks noChangeArrowheads="1"/>
          </p:cNvSpPr>
          <p:nvPr/>
        </p:nvSpPr>
        <p:spPr bwMode="auto">
          <a:xfrm>
            <a:off x="533400" y="863600"/>
            <a:ext cx="7543800" cy="5324475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anchor="ctr">
            <a:spAutoFit/>
          </a:bodyPr>
          <a:lstStyle/>
          <a:p>
            <a:pPr>
              <a:tabLst>
                <a:tab pos="571500" algn="l"/>
              </a:tabLst>
              <a:defRPr/>
            </a:pPr>
            <a:r>
              <a:rPr lang="en-US" altLang="zh-CN" sz="2000" dirty="0">
                <a:latin typeface="宋体" panose="02010600030101010101" pitchFamily="2" charset="-122"/>
              </a:rPr>
              <a:t>(1)</a:t>
            </a:r>
            <a:r>
              <a:rPr lang="zh-CN" altLang="en-US" sz="2000" dirty="0">
                <a:latin typeface="宋体" panose="02010600030101010101" pitchFamily="2" charset="-122"/>
              </a:rPr>
              <a:t>、</a:t>
            </a:r>
            <a:r>
              <a:rPr lang="en-US" altLang="zh-CN" sz="2000" dirty="0">
                <a:latin typeface="宋体" panose="02010600030101010101" pitchFamily="2" charset="-122"/>
              </a:rPr>
              <a:t>19</a:t>
            </a:r>
            <a:r>
              <a:rPr lang="zh-CN" altLang="en-US" sz="2000" dirty="0">
                <a:latin typeface="宋体" panose="02010600030101010101" pitchFamily="2" charset="-122"/>
              </a:rPr>
              <a:t>世纪中期，美国南北两种制度水火不容，围绕的主要问题是（    ）</a:t>
            </a:r>
          </a:p>
          <a:p>
            <a:pPr>
              <a:tabLst>
                <a:tab pos="571500" algn="l"/>
              </a:tabLst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   </a:t>
            </a:r>
            <a:r>
              <a:rPr lang="en-US" altLang="zh-CN" sz="2000" dirty="0">
                <a:latin typeface="宋体" panose="02010600030101010101" pitchFamily="2" charset="-122"/>
              </a:rPr>
              <a:t>A </a:t>
            </a:r>
            <a:r>
              <a:rPr lang="zh-CN" altLang="en-US" sz="2000" dirty="0">
                <a:latin typeface="宋体" panose="02010600030101010101" pitchFamily="2" charset="-122"/>
              </a:rPr>
              <a:t>奴隶制的存废问题                </a:t>
            </a:r>
            <a:r>
              <a:rPr lang="en-US" altLang="zh-CN" sz="2000" dirty="0">
                <a:latin typeface="宋体" panose="02010600030101010101" pitchFamily="2" charset="-122"/>
              </a:rPr>
              <a:t>B </a:t>
            </a:r>
            <a:r>
              <a:rPr lang="zh-CN" altLang="en-US" sz="2000" dirty="0">
                <a:latin typeface="宋体" panose="02010600030101010101" pitchFamily="2" charset="-122"/>
              </a:rPr>
              <a:t>关税问题 </a:t>
            </a:r>
          </a:p>
          <a:p>
            <a:pPr>
              <a:tabLst>
                <a:tab pos="571500" algn="l"/>
              </a:tabLst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   </a:t>
            </a:r>
            <a:r>
              <a:rPr lang="en-US" altLang="zh-CN" sz="2000" dirty="0">
                <a:latin typeface="宋体" panose="02010600030101010101" pitchFamily="2" charset="-122"/>
              </a:rPr>
              <a:t>C </a:t>
            </a:r>
            <a:r>
              <a:rPr lang="zh-CN" altLang="en-US" sz="2000" dirty="0">
                <a:latin typeface="宋体" panose="02010600030101010101" pitchFamily="2" charset="-122"/>
              </a:rPr>
              <a:t>进口工业品问题                  </a:t>
            </a:r>
            <a:r>
              <a:rPr lang="en-US" altLang="zh-CN" sz="2000" dirty="0">
                <a:latin typeface="宋体" panose="02010600030101010101" pitchFamily="2" charset="-122"/>
              </a:rPr>
              <a:t>D </a:t>
            </a:r>
            <a:r>
              <a:rPr lang="zh-CN" altLang="en-US" sz="2000" dirty="0">
                <a:latin typeface="宋体" panose="02010600030101010101" pitchFamily="2" charset="-122"/>
              </a:rPr>
              <a:t>人权问题</a:t>
            </a:r>
          </a:p>
          <a:p>
            <a:pPr indent="200025" algn="just" eaLnBrk="0" hangingPunct="0">
              <a:defRPr/>
            </a:pPr>
            <a:r>
              <a:rPr lang="en-US" altLang="zh-CN" sz="2000" dirty="0">
                <a:latin typeface="宋体" panose="02010600030101010101" pitchFamily="2" charset="-122"/>
              </a:rPr>
              <a:t>(2)</a:t>
            </a:r>
            <a:r>
              <a:rPr lang="zh-CN" altLang="en-US" sz="2000" dirty="0">
                <a:latin typeface="宋体" panose="02010600030101010101" pitchFamily="2" charset="-122"/>
              </a:rPr>
              <a:t>、</a:t>
            </a:r>
            <a:r>
              <a:rPr lang="zh-CN" altLang="zh-CN" sz="2000" dirty="0">
                <a:latin typeface="+mn-ea"/>
                <a:cs typeface="Times New Roman" panose="02020603050405020304" pitchFamily="18" charset="0"/>
              </a:rPr>
              <a:t>一个由曼彻斯特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6000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名工人组成的组织在给林肯的信中写道：“这将使你的名字亚伯拉罕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·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林肯流芳后世。请接收我们维护这一自由宣言的最高敬意。”“这一自由宣言”指的是</a:t>
            </a:r>
            <a:endParaRPr lang="en-US" altLang="zh-CN" sz="2000" dirty="0">
              <a:latin typeface="+mn-ea"/>
              <a:cs typeface="Times New Roman" panose="02020603050405020304" pitchFamily="18" charset="0"/>
            </a:endParaRPr>
          </a:p>
          <a:p>
            <a:pPr indent="200025" algn="just" eaLnBrk="0" hangingPunct="0"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（     ）</a:t>
            </a:r>
            <a:endParaRPr lang="zh-CN" altLang="en-US" sz="2000" dirty="0">
              <a:latin typeface="+mn-ea"/>
            </a:endParaRPr>
          </a:p>
          <a:p>
            <a:pPr indent="200025" algn="just" eaLnBrk="0" hangingPunct="0">
              <a:defRPr/>
            </a:pP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A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《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独立宣言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》	        B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《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权利法案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》</a:t>
            </a:r>
            <a:endParaRPr lang="en-US" altLang="zh-CN" sz="2000" dirty="0">
              <a:latin typeface="+mn-ea"/>
            </a:endParaRPr>
          </a:p>
          <a:p>
            <a:pPr indent="200025" algn="just" eaLnBrk="0" hangingPunct="0">
              <a:defRPr/>
            </a:pP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C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《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解放黑人奴隶宣言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》     D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《</a:t>
            </a:r>
            <a:r>
              <a:rPr lang="zh-CN" altLang="en-US" sz="2000" dirty="0">
                <a:latin typeface="+mn-ea"/>
                <a:cs typeface="Times New Roman" panose="02020603050405020304" pitchFamily="18" charset="0"/>
              </a:rPr>
              <a:t>人权宣言</a:t>
            </a:r>
            <a:r>
              <a:rPr lang="en-US" altLang="zh-CN" sz="2000" dirty="0">
                <a:latin typeface="+mn-ea"/>
                <a:cs typeface="Times New Roman" panose="02020603050405020304" pitchFamily="18" charset="0"/>
              </a:rPr>
              <a:t>》</a:t>
            </a:r>
          </a:p>
          <a:p>
            <a:pPr>
              <a:tabLst>
                <a:tab pos="571500" algn="l"/>
              </a:tabLst>
              <a:defRPr/>
            </a:pPr>
            <a:r>
              <a:rPr lang="en-US" altLang="zh-CN" sz="2000" dirty="0">
                <a:latin typeface="宋体" panose="02010600030101010101" pitchFamily="2" charset="-122"/>
              </a:rPr>
              <a:t>(3)</a:t>
            </a:r>
            <a:r>
              <a:rPr lang="zh-CN" altLang="en-US" sz="2000" dirty="0">
                <a:latin typeface="宋体" panose="02010600030101010101" pitchFamily="2" charset="-122"/>
              </a:rPr>
              <a:t>、下列关于美国独立战争、南北战争的相同点的归纳，不正确的是（    ）</a:t>
            </a:r>
          </a:p>
          <a:p>
            <a:pPr>
              <a:tabLst>
                <a:tab pos="571500" algn="l"/>
              </a:tabLst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  </a:t>
            </a:r>
            <a:r>
              <a:rPr lang="en-US" altLang="zh-CN" sz="2000" dirty="0">
                <a:latin typeface="宋体" panose="02010600030101010101" pitchFamily="2" charset="-122"/>
              </a:rPr>
              <a:t>A </a:t>
            </a:r>
            <a:r>
              <a:rPr lang="zh-CN" altLang="en-US" sz="2000" dirty="0">
                <a:latin typeface="宋体" panose="02010600030101010101" pitchFamily="2" charset="-122"/>
              </a:rPr>
              <a:t>引起战争的经济原因都与英国有关     </a:t>
            </a:r>
          </a:p>
          <a:p>
            <a:pPr>
              <a:tabLst>
                <a:tab pos="571500" algn="l"/>
              </a:tabLst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  </a:t>
            </a:r>
            <a:r>
              <a:rPr lang="en-US" altLang="zh-CN" sz="2000" dirty="0">
                <a:latin typeface="宋体" panose="02010600030101010101" pitchFamily="2" charset="-122"/>
              </a:rPr>
              <a:t>B </a:t>
            </a:r>
            <a:r>
              <a:rPr lang="zh-CN" altLang="en-US" sz="2000" dirty="0">
                <a:latin typeface="宋体" panose="02010600030101010101" pitchFamily="2" charset="-122"/>
              </a:rPr>
              <a:t>都是资产阶级革命     </a:t>
            </a:r>
          </a:p>
          <a:p>
            <a:pPr>
              <a:tabLst>
                <a:tab pos="571500" algn="l"/>
              </a:tabLst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  </a:t>
            </a:r>
            <a:r>
              <a:rPr lang="en-US" altLang="zh-CN" sz="2000" dirty="0">
                <a:latin typeface="宋体" panose="02010600030101010101" pitchFamily="2" charset="-122"/>
              </a:rPr>
              <a:t>C </a:t>
            </a:r>
            <a:r>
              <a:rPr lang="zh-CN" altLang="en-US" sz="2000" dirty="0">
                <a:latin typeface="宋体" panose="02010600030101010101" pitchFamily="2" charset="-122"/>
              </a:rPr>
              <a:t>都有利于美国资本主义的发展         </a:t>
            </a:r>
          </a:p>
          <a:p>
            <a:pPr>
              <a:tabLst>
                <a:tab pos="571500" algn="l"/>
              </a:tabLst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  </a:t>
            </a:r>
            <a:r>
              <a:rPr lang="en-US" altLang="zh-CN" sz="2000" dirty="0">
                <a:latin typeface="宋体" panose="02010600030101010101" pitchFamily="2" charset="-122"/>
              </a:rPr>
              <a:t>D </a:t>
            </a:r>
            <a:r>
              <a:rPr lang="zh-CN" altLang="en-US" sz="2000" dirty="0">
                <a:latin typeface="宋体" panose="02010600030101010101" pitchFamily="2" charset="-122"/>
              </a:rPr>
              <a:t>都改变了美国的社会制度</a:t>
            </a:r>
          </a:p>
          <a:p>
            <a:pPr>
              <a:tabLst>
                <a:tab pos="571500" algn="l"/>
              </a:tabLst>
              <a:defRPr/>
            </a:pPr>
            <a:endParaRPr lang="zh-CN" altLang="en-US" sz="2000" dirty="0">
              <a:latin typeface="宋体" panose="02010600030101010101" pitchFamily="2" charset="-122"/>
            </a:endParaRPr>
          </a:p>
        </p:txBody>
      </p:sp>
      <p:sp>
        <p:nvSpPr>
          <p:cNvPr id="25604" name="文本框 1"/>
          <p:cNvSpPr txBox="1">
            <a:spLocks noChangeArrowheads="1"/>
          </p:cNvSpPr>
          <p:nvPr/>
        </p:nvSpPr>
        <p:spPr bwMode="auto">
          <a:xfrm>
            <a:off x="1044575" y="1223963"/>
            <a:ext cx="930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A</a:t>
            </a:r>
          </a:p>
        </p:txBody>
      </p:sp>
      <p:sp>
        <p:nvSpPr>
          <p:cNvPr id="25605" name="文本框 2"/>
          <p:cNvSpPr txBox="1">
            <a:spLocks noChangeArrowheads="1"/>
          </p:cNvSpPr>
          <p:nvPr/>
        </p:nvSpPr>
        <p:spPr bwMode="auto">
          <a:xfrm>
            <a:off x="960438" y="3009900"/>
            <a:ext cx="930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C</a:t>
            </a:r>
          </a:p>
        </p:txBody>
      </p:sp>
      <p:sp>
        <p:nvSpPr>
          <p:cNvPr id="25606" name="文本框 3"/>
          <p:cNvSpPr txBox="1">
            <a:spLocks noChangeArrowheads="1"/>
          </p:cNvSpPr>
          <p:nvPr/>
        </p:nvSpPr>
        <p:spPr bwMode="auto">
          <a:xfrm>
            <a:off x="1323975" y="4229100"/>
            <a:ext cx="930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1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1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1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1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4" grpId="0"/>
      <p:bldP spid="151555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2"/>
          <p:cNvSpPr txBox="1">
            <a:spLocks noChangeArrowheads="1"/>
          </p:cNvSpPr>
          <p:nvPr/>
        </p:nvSpPr>
        <p:spPr bwMode="auto">
          <a:xfrm>
            <a:off x="685800" y="762000"/>
            <a:ext cx="8077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685800" y="1049338"/>
            <a:ext cx="7696200" cy="501650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>
              <a:tabLst>
                <a:tab pos="571500" algn="l"/>
              </a:tabLst>
              <a:defRPr/>
            </a:pPr>
            <a:r>
              <a:rPr lang="en-US" altLang="zh-CN" sz="2000" dirty="0">
                <a:latin typeface="+mn-ea"/>
                <a:ea typeface="+mn-ea"/>
                <a:cs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+mn-ea"/>
                <a:ea typeface="+mn-ea"/>
                <a:cs typeface="Times New Roman" panose="02020603050405020304" pitchFamily="18" charset="0"/>
              </a:rPr>
              <a:t>（</a:t>
            </a:r>
            <a:r>
              <a:rPr lang="en-US" altLang="zh-CN" sz="2000" dirty="0"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000" dirty="0">
                <a:latin typeface="+mn-ea"/>
                <a:ea typeface="+mn-ea"/>
                <a:cs typeface="Times New Roman" panose="02020603050405020304" pitchFamily="18" charset="0"/>
              </a:rPr>
              <a:t>）、</a:t>
            </a:r>
            <a:r>
              <a:rPr lang="zh-CN" altLang="en-US" sz="2000" dirty="0">
                <a:latin typeface="宋体" panose="02010600030101010101" pitchFamily="2" charset="-122"/>
              </a:rPr>
              <a:t>林肯受到尊敬和爱戴的根本原因是（       ）</a:t>
            </a:r>
          </a:p>
          <a:p>
            <a:pPr>
              <a:tabLst>
                <a:tab pos="571500" algn="l"/>
              </a:tabLst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  </a:t>
            </a:r>
            <a:r>
              <a:rPr lang="en-US" altLang="zh-CN" sz="2000" dirty="0">
                <a:latin typeface="宋体" panose="02010600030101010101" pitchFamily="2" charset="-122"/>
              </a:rPr>
              <a:t>A </a:t>
            </a:r>
            <a:r>
              <a:rPr lang="zh-CN" altLang="en-US" sz="2000" dirty="0">
                <a:latin typeface="宋体" panose="02010600030101010101" pitchFamily="2" charset="-122"/>
              </a:rPr>
              <a:t>他当选总统，开创了美国民主政治的先河   </a:t>
            </a:r>
          </a:p>
          <a:p>
            <a:pPr>
              <a:tabLst>
                <a:tab pos="571500" algn="l"/>
              </a:tabLst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  </a:t>
            </a:r>
            <a:r>
              <a:rPr lang="en-US" altLang="zh-CN" sz="2000" dirty="0">
                <a:latin typeface="宋体" panose="02010600030101010101" pitchFamily="2" charset="-122"/>
              </a:rPr>
              <a:t>B </a:t>
            </a:r>
            <a:r>
              <a:rPr lang="zh-CN" altLang="en-US" sz="2000" dirty="0">
                <a:latin typeface="宋体" panose="02010600030101010101" pitchFamily="2" charset="-122"/>
              </a:rPr>
              <a:t>遭到暗杀而身亡</a:t>
            </a:r>
          </a:p>
          <a:p>
            <a:pPr>
              <a:tabLst>
                <a:tab pos="571500" algn="l"/>
              </a:tabLst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  </a:t>
            </a:r>
            <a:r>
              <a:rPr lang="en-US" altLang="zh-CN" sz="2000" dirty="0">
                <a:latin typeface="宋体" panose="02010600030101010101" pitchFamily="2" charset="-122"/>
              </a:rPr>
              <a:t>C </a:t>
            </a:r>
            <a:r>
              <a:rPr lang="zh-CN" altLang="en-US" sz="2000" dirty="0">
                <a:latin typeface="宋体" panose="02010600030101010101" pitchFamily="2" charset="-122"/>
              </a:rPr>
              <a:t>领导北方资产阶级取得了内战的胜利       </a:t>
            </a:r>
          </a:p>
          <a:p>
            <a:pPr indent="200025" eaLnBrk="0" hangingPunct="0">
              <a:defRPr/>
            </a:pPr>
            <a:r>
              <a:rPr lang="zh-CN" altLang="en-US" sz="2000" dirty="0">
                <a:latin typeface="宋体" panose="02010600030101010101" pitchFamily="2" charset="-122"/>
              </a:rPr>
              <a:t>  </a:t>
            </a:r>
            <a:r>
              <a:rPr lang="en-US" altLang="zh-CN" sz="2000" dirty="0">
                <a:latin typeface="宋体" panose="02010600030101010101" pitchFamily="2" charset="-122"/>
              </a:rPr>
              <a:t>D </a:t>
            </a:r>
            <a:r>
              <a:rPr lang="zh-CN" altLang="en-US" sz="2000" dirty="0">
                <a:latin typeface="宋体" panose="02010600030101010101" pitchFamily="2" charset="-122"/>
              </a:rPr>
              <a:t>解放了黑人奴隶，维护了国家统一</a:t>
            </a:r>
            <a:endParaRPr lang="zh-CN" altLang="en-US" sz="1600" dirty="0">
              <a:latin typeface="宋体" panose="02010600030101010101" pitchFamily="2" charset="-122"/>
            </a:endParaRPr>
          </a:p>
          <a:p>
            <a:pPr indent="200025" eaLnBrk="0" hangingPunct="0">
              <a:defRPr/>
            </a:pPr>
            <a:endParaRPr lang="en-US" altLang="zh-CN" sz="20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200025" eaLnBrk="0" hangingPunct="0">
              <a:defRPr/>
            </a:pPr>
            <a:r>
              <a:rPr lang="zh-CN" altLang="en-US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）、美国内战的作用是：</a:t>
            </a:r>
            <a:r>
              <a:rPr lang="zh-CN" altLang="en-US" sz="2000" dirty="0">
                <a:latin typeface="宋体" panose="02010600030101010101" pitchFamily="2" charset="-122"/>
              </a:rPr>
              <a:t> （   </a:t>
            </a:r>
            <a:r>
              <a:rPr lang="en-US" altLang="zh-CN" sz="2000" dirty="0">
                <a:latin typeface="宋体" panose="02010600030101010101" pitchFamily="2" charset="-122"/>
              </a:rPr>
              <a:t>  </a:t>
            </a:r>
            <a:r>
              <a:rPr lang="zh-CN" altLang="en-US" sz="2000" dirty="0">
                <a:latin typeface="宋体" panose="02010600030101010101" pitchFamily="2" charset="-122"/>
              </a:rPr>
              <a:t>  ）</a:t>
            </a:r>
            <a:endParaRPr lang="en-US" altLang="zh-CN" sz="20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200025" eaLnBrk="0" hangingPunct="0">
              <a:defRPr/>
            </a:pPr>
            <a:r>
              <a:rPr lang="zh-CN" altLang="en-US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①废除了黑人奴隶制  ②赢得了民族独立  ③加速了美国资本主义的发展  ④维护了国家统一</a:t>
            </a:r>
            <a:endParaRPr lang="zh-CN" altLang="en-US" sz="1600" dirty="0">
              <a:latin typeface="宋体" panose="02010600030101010101" pitchFamily="2" charset="-122"/>
            </a:endParaRPr>
          </a:p>
          <a:p>
            <a:pPr indent="200025" eaLnBrk="0" hangingPunct="0">
              <a:defRPr/>
            </a:pPr>
            <a:r>
              <a:rPr lang="en-US" altLang="zh-CN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  A</a:t>
            </a:r>
            <a:r>
              <a:rPr lang="zh-CN" altLang="en-US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．①②③                            </a:t>
            </a:r>
            <a:endParaRPr lang="en-US" altLang="zh-CN" sz="20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200025" eaLnBrk="0" hangingPunct="0">
              <a:defRPr/>
            </a:pPr>
            <a:r>
              <a:rPr lang="en-US" altLang="zh-CN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  B</a:t>
            </a:r>
            <a:r>
              <a:rPr lang="zh-CN" altLang="en-US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．①②④</a:t>
            </a:r>
            <a:endParaRPr lang="zh-CN" altLang="en-US" sz="1600" dirty="0">
              <a:latin typeface="宋体" panose="02010600030101010101" pitchFamily="2" charset="-122"/>
            </a:endParaRPr>
          </a:p>
          <a:p>
            <a:pPr indent="200025" eaLnBrk="0" hangingPunct="0">
              <a:defRPr/>
            </a:pPr>
            <a:r>
              <a:rPr lang="en-US" altLang="zh-CN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  C</a:t>
            </a:r>
            <a:r>
              <a:rPr lang="zh-CN" altLang="en-US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．①③④                            </a:t>
            </a:r>
            <a:endParaRPr lang="en-US" altLang="zh-CN" sz="20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200025" eaLnBrk="0" hangingPunct="0">
              <a:defRPr/>
            </a:pPr>
            <a:r>
              <a:rPr lang="en-US" altLang="zh-CN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  D</a:t>
            </a:r>
            <a:r>
              <a:rPr lang="zh-CN" altLang="en-US" sz="2000" dirty="0">
                <a:latin typeface="宋体" panose="02010600030101010101" pitchFamily="2" charset="-122"/>
                <a:cs typeface="Times New Roman" panose="02020603050405020304" pitchFamily="18" charset="0"/>
              </a:rPr>
              <a:t>．②③④</a:t>
            </a:r>
            <a:endParaRPr lang="zh-CN" altLang="en-US" sz="4400" dirty="0">
              <a:latin typeface="宋体" panose="02010600030101010101" pitchFamily="2" charset="-122"/>
            </a:endParaRPr>
          </a:p>
          <a:p>
            <a:pPr>
              <a:tabLst>
                <a:tab pos="571500" algn="l"/>
              </a:tabLst>
              <a:defRPr/>
            </a:pPr>
            <a:endParaRPr lang="en-US" altLang="zh-CN" sz="2000" dirty="0">
              <a:latin typeface="宋体" panose="02010600030101010101" pitchFamily="2" charset="-122"/>
            </a:endParaRPr>
          </a:p>
          <a:p>
            <a:pPr>
              <a:tabLst>
                <a:tab pos="571500" algn="l"/>
              </a:tabLst>
              <a:defRPr/>
            </a:pPr>
            <a:endParaRPr lang="en-US" altLang="zh-CN" sz="2000" dirty="0">
              <a:latin typeface="宋体" panose="02010600030101010101" pitchFamily="2" charset="-122"/>
            </a:endParaRPr>
          </a:p>
          <a:p>
            <a:pPr>
              <a:tabLst>
                <a:tab pos="571500" algn="l"/>
              </a:tabLst>
              <a:defRPr/>
            </a:pPr>
            <a:endParaRPr lang="en-US" altLang="zh-CN" sz="2000" dirty="0">
              <a:latin typeface="+mn-ea"/>
              <a:ea typeface="+mn-ea"/>
            </a:endParaRPr>
          </a:p>
        </p:txBody>
      </p:sp>
      <p:sp>
        <p:nvSpPr>
          <p:cNvPr id="26628" name="文本框 1"/>
          <p:cNvSpPr txBox="1">
            <a:spLocks noChangeArrowheads="1"/>
          </p:cNvSpPr>
          <p:nvPr/>
        </p:nvSpPr>
        <p:spPr bwMode="auto">
          <a:xfrm>
            <a:off x="5768975" y="1049338"/>
            <a:ext cx="9318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D</a:t>
            </a:r>
          </a:p>
        </p:txBody>
      </p:sp>
      <p:sp>
        <p:nvSpPr>
          <p:cNvPr id="26629" name="文本框 2"/>
          <p:cNvSpPr txBox="1">
            <a:spLocks noChangeArrowheads="1"/>
          </p:cNvSpPr>
          <p:nvPr/>
        </p:nvSpPr>
        <p:spPr bwMode="auto">
          <a:xfrm>
            <a:off x="4567238" y="2838450"/>
            <a:ext cx="930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C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8" descr="200904231755036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539750" y="836613"/>
            <a:ext cx="8891588" cy="641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、美国南北矛盾的焦点是：　　（　　）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关税问题　　　　　　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黑奴制存废问题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向西部扩张领土的问题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资本主义存废问题</a:t>
            </a:r>
          </a:p>
          <a:p>
            <a:pPr>
              <a:lnSpc>
                <a:spcPct val="110000"/>
              </a:lnSpc>
            </a:pP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、马克思说：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“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在美国历史和人类历史上，林肯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必将和华盛顿齐名。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”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这是因为林肯  （ 　 ）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领导北美人民推翻了英国殖民统治 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维护了国家统一和废除了黑人奴隶制　　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取消了对黑人的种族歧视和民族压迫　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实行新政，领导二战 </a:t>
            </a: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    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6372225" y="836613"/>
            <a:ext cx="5032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7164388" y="3429000"/>
            <a:ext cx="503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042988" y="0"/>
            <a:ext cx="252095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400" b="1" i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华文新魏" pitchFamily="2" charset="-122"/>
              </a:rPr>
              <a:t>巩固练习</a:t>
            </a:r>
          </a:p>
        </p:txBody>
      </p:sp>
      <p:pic>
        <p:nvPicPr>
          <p:cNvPr id="22535" name="Picture 9" descr="u=240334722,2521844765&amp;fm=0&amp;gp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0"/>
            <a:ext cx="638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8" descr="200904231755036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450"/>
            <a:ext cx="9144000" cy="748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23850" y="765175"/>
            <a:ext cx="8640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　　</a:t>
            </a:r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684213" y="765175"/>
            <a:ext cx="7704137" cy="628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、电影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乱世佳人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再现了美国南北战争时期的一段历史，剧中有一个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“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许多黑人行进在北方军队的行列中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”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的镜头，这主要是因为林肯政府颁布了              　　（　　）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A.《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人权宣言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　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B.《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权利法案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》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C.《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宅地法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》      D.《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解放黑人奴隶宣言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》</a:t>
            </a:r>
          </a:p>
          <a:p>
            <a:pPr>
              <a:lnSpc>
                <a:spcPct val="120000"/>
              </a:lnSpc>
            </a:pP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、美国内战与独立战争的相同点（    ）</a:t>
            </a: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、赢得了民族独立 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、维护了国家的统一</a:t>
            </a: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、扫清了资本主义发展障碍  </a:t>
            </a: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、解除了种族压迫和歧视</a:t>
            </a: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   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580063" y="2349500"/>
            <a:ext cx="503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6443663" y="4437063"/>
            <a:ext cx="5032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  <p:bldP spid="2048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云流水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35</TotalTime>
  <Words>2192</Words>
  <PresentationFormat>全屏显示(4:3)</PresentationFormat>
  <Paragraphs>232</Paragraphs>
  <Slides>26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行云流水</vt:lpstr>
      <vt:lpstr>幻灯片 1</vt:lpstr>
      <vt:lpstr>学习目标 </vt:lpstr>
      <vt:lpstr>学习重难点 </vt:lpstr>
      <vt:lpstr>幻灯片 4</vt:lpstr>
      <vt:lpstr>幻灯片 5</vt:lpstr>
      <vt:lpstr>幻灯片 6</vt:lpstr>
      <vt:lpstr>幻灯片 7</vt:lpstr>
      <vt:lpstr>幻灯片 8</vt:lpstr>
      <vt:lpstr>美国南北双方存在两种不同的经济制度</vt:lpstr>
      <vt:lpstr>幻灯片 10</vt:lpstr>
      <vt:lpstr>幻灯片 11</vt:lpstr>
      <vt:lpstr>幻灯片 12</vt:lpstr>
      <vt:lpstr>南北方力量对比表</vt:lpstr>
      <vt:lpstr>幻灯片 14</vt:lpstr>
      <vt:lpstr>幻灯片 15</vt:lpstr>
      <vt:lpstr>幻灯片 16</vt:lpstr>
      <vt:lpstr>思考：战争胜利的原因?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2018-11-01T13:48:56Z</dcterms:created>
  <dcterms:modified xsi:type="dcterms:W3CDTF">2018-11-01T14:24:15Z</dcterms:modified>
</cp:coreProperties>
</file>