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2" r:id="rId3"/>
  </p:sldMasterIdLst>
  <p:notesMasterIdLst>
    <p:notesMasterId r:id="rId4"/>
  </p:notesMasterIdLst>
  <p:sldIdLst>
    <p:sldId id="472" r:id="rId5"/>
    <p:sldId id="381" r:id="rId6"/>
    <p:sldId id="382" r:id="rId7"/>
    <p:sldId id="383" r:id="rId8"/>
    <p:sldId id="384" r:id="rId9"/>
    <p:sldId id="385" r:id="rId10"/>
    <p:sldId id="417" r:id="rId11"/>
    <p:sldId id="416" r:id="rId12"/>
    <p:sldId id="390" r:id="rId13"/>
    <p:sldId id="418" r:id="rId14"/>
    <p:sldId id="419" r:id="rId15"/>
    <p:sldId id="420" r:id="rId16"/>
    <p:sldId id="415" r:id="rId17"/>
    <p:sldId id="421" r:id="rId18"/>
    <p:sldId id="422" r:id="rId19"/>
    <p:sldId id="423" r:id="rId20"/>
    <p:sldId id="424" r:id="rId21"/>
    <p:sldId id="425" r:id="rId22"/>
    <p:sldId id="426" r:id="rId23"/>
    <p:sldId id="427" r:id="rId24"/>
    <p:sldId id="428" r:id="rId25"/>
    <p:sldId id="429" r:id="rId26"/>
    <p:sldId id="430" r:id="rId27"/>
    <p:sldId id="431" r:id="rId28"/>
    <p:sldId id="432" r:id="rId29"/>
    <p:sldId id="433" r:id="rId30"/>
    <p:sldId id="434" r:id="rId31"/>
    <p:sldId id="435" r:id="rId32"/>
    <p:sldId id="436" r:id="rId33"/>
    <p:sldId id="437" r:id="rId34"/>
    <p:sldId id="438" r:id="rId35"/>
    <p:sldId id="439" r:id="rId36"/>
    <p:sldId id="440" r:id="rId37"/>
    <p:sldId id="441" r:id="rId38"/>
    <p:sldId id="442" r:id="rId39"/>
    <p:sldId id="443" r:id="rId40"/>
    <p:sldId id="444" r:id="rId41"/>
    <p:sldId id="445" r:id="rId42"/>
    <p:sldId id="471" r:id="rId43"/>
  </p:sldIdLst>
  <p:sldSz cx="12192000" cy="6858000"/>
  <p:notesSz cx="7104063" cy="10234613"/>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89" d="100"/>
          <a:sy n="89" d="100"/>
        </p:scale>
        <p:origin x="-570" y="-108"/>
      </p:cViewPr>
      <p:guideLst>
        <p:guide orient="horz" pos="2160"/>
        <p:guide pos="3840"/>
      </p:guideLst>
    </p:cSldViewPr>
  </p:slideViewPr>
  <p:notesTextViewPr>
    <p:cViewPr>
      <p:scale>
        <a:sx n="1" d="1"/>
        <a:sy n="1" d="1"/>
      </p:scale>
      <p:origin x="0" y="0"/>
    </p:cViewPr>
  </p:notesTextViewPr>
  <p:sorterViewPr>
    <p:cViewPr>
      <p:scale>
        <a:sx n="120" d="100"/>
        <a:sy n="120" d="100"/>
      </p:scale>
      <p:origin x="0" y="1569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tags" Target="tags/tag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heme" Target="theme/theme1.xml" /><Relationship Id="rId48"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608913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9</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7"/>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lvl1pPr algn="l">
              <a:defRPr sz="5335"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800" indent="0">
              <a:buNone/>
              <a:defRPr sz="1865">
                <a:solidFill>
                  <a:schemeClr val="tx1">
                    <a:tint val="75000"/>
                  </a:schemeClr>
                </a:solidFill>
              </a:defRPr>
            </a:lvl4pPr>
            <a:lvl5pPr marL="2438400" indent="0">
              <a:buNone/>
              <a:defRPr sz="1865">
                <a:solidFill>
                  <a:schemeClr val="tx1">
                    <a:tint val="75000"/>
                  </a:schemeClr>
                </a:solidFill>
              </a:defRPr>
            </a:lvl5pPr>
            <a:lvl6pPr marL="3048000" indent="0">
              <a:buNone/>
              <a:defRPr sz="1865">
                <a:solidFill>
                  <a:schemeClr val="tx1">
                    <a:tint val="75000"/>
                  </a:schemeClr>
                </a:solidFill>
              </a:defRPr>
            </a:lvl6pPr>
            <a:lvl7pPr marL="3657600" indent="0">
              <a:buNone/>
              <a:defRPr sz="1865">
                <a:solidFill>
                  <a:schemeClr val="tx1">
                    <a:tint val="75000"/>
                  </a:schemeClr>
                </a:solidFill>
              </a:defRPr>
            </a:lvl7pPr>
            <a:lvl8pPr marL="4267200" indent="0">
              <a:buNone/>
              <a:defRPr sz="1865">
                <a:solidFill>
                  <a:schemeClr val="tx1">
                    <a:tint val="75000"/>
                  </a:schemeClr>
                </a:solidFill>
              </a:defRPr>
            </a:lvl8pPr>
            <a:lvl9pPr marL="4876800" indent="0">
              <a:buNone/>
              <a:defRPr sz="1865">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1"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a:t>单击此处编辑母版文本样式</a:t>
            </a:r>
          </a:p>
        </p:txBody>
      </p:sp>
      <p:sp>
        <p:nvSpPr>
          <p:cNvPr id="6" name="内容占位符 5"/>
          <p:cNvSpPr>
            <a:spLocks noGrp="1"/>
          </p:cNvSpPr>
          <p:nvPr>
            <p:ph sz="quarter" idx="4"/>
          </p:nvPr>
        </p:nvSpPr>
        <p:spPr>
          <a:xfrm>
            <a:off x="6193371"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3" y="273049"/>
            <a:ext cx="4011084" cy="1162051"/>
          </a:xfrm>
        </p:spPr>
        <p:txBody>
          <a:bodyPr anchor="b"/>
          <a:lstStyle>
            <a:lvl1pPr algn="l">
              <a:defRPr sz="2665" b="1"/>
            </a:lvl1pPr>
          </a:lstStyle>
          <a:p>
            <a:r>
              <a:rPr lang="zh-CN" altLang="en-US"/>
              <a:t>单击此处编辑母版标题样式</a:t>
            </a:r>
          </a:p>
        </p:txBody>
      </p:sp>
      <p:sp>
        <p:nvSpPr>
          <p:cNvPr id="3" name="内容占位符 2"/>
          <p:cNvSpPr>
            <a:spLocks noGrp="1"/>
          </p:cNvSpPr>
          <p:nvPr>
            <p:ph idx="1"/>
          </p:nvPr>
        </p:nvSpPr>
        <p:spPr>
          <a:xfrm>
            <a:off x="4766733" y="273052"/>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3" y="1435103"/>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9"/>
          </a:xfrm>
        </p:spPr>
        <p:txBody>
          <a:bodyPr anchor="b"/>
          <a:lstStyle>
            <a:lvl1pPr algn="l">
              <a:defRPr sz="2665"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endParaRPr lang="zh-CN" altLang="en-US"/>
          </a:p>
        </p:txBody>
      </p:sp>
      <p:sp>
        <p:nvSpPr>
          <p:cNvPr id="4" name="文本占位符 3"/>
          <p:cNvSpPr>
            <a:spLocks noGrp="1"/>
          </p:cNvSpPr>
          <p:nvPr>
            <p:ph type="body" sz="half" idx="2"/>
          </p:nvPr>
        </p:nvSpPr>
        <p:spPr>
          <a:xfrm>
            <a:off x="2389717" y="536733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40"/>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40"/>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cSld name="1_标题幻灯片">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Only">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9E76AC-7B1B-4480-BDB8-BFDE70DF8431}"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A704761-B1FD-43A3-87CA-F7B71498C5BE}"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image" Target="../media/image1.jpeg"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4.xml" /><Relationship Id="rId10" Type="http://schemas.openxmlformats.org/officeDocument/2006/relationships/slideLayout" Target="../slideLayouts/slideLayout23.xml" /><Relationship Id="rId11" Type="http://schemas.openxmlformats.org/officeDocument/2006/relationships/slideLayout" Target="../slideLayouts/slideLayout24.xml" /><Relationship Id="rId12" Type="http://schemas.openxmlformats.org/officeDocument/2006/relationships/image" Target="../media/image1.jpeg" /><Relationship Id="rId13" Type="http://schemas.openxmlformats.org/officeDocument/2006/relationships/theme" Target="../theme/theme2.xml" /><Relationship Id="rId2" Type="http://schemas.openxmlformats.org/officeDocument/2006/relationships/slideLayout" Target="../slideLayouts/slideLayout15.xml" /><Relationship Id="rId3" Type="http://schemas.openxmlformats.org/officeDocument/2006/relationships/slideLayout" Target="../slideLayouts/slideLayout16.xml" /><Relationship Id="rId4" Type="http://schemas.openxmlformats.org/officeDocument/2006/relationships/slideLayout" Target="../slideLayouts/slideLayout17.xml" /><Relationship Id="rId5" Type="http://schemas.openxmlformats.org/officeDocument/2006/relationships/slideLayout" Target="../slideLayouts/slideLayout18.xml" /><Relationship Id="rId6" Type="http://schemas.openxmlformats.org/officeDocument/2006/relationships/slideLayout" Target="../slideLayouts/slideLayout19.xml" /><Relationship Id="rId7" Type="http://schemas.openxmlformats.org/officeDocument/2006/relationships/slideLayout" Target="../slideLayouts/slideLayout20.xml" /><Relationship Id="rId8" Type="http://schemas.openxmlformats.org/officeDocument/2006/relationships/slideLayout" Target="../slideLayouts/slideLayout21.xml" /><Relationship Id="rId9" Type="http://schemas.openxmlformats.org/officeDocument/2006/relationships/slideLayout" Target="../slideLayouts/slideLayout2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4">
            <a:lum/>
          </a:blip>
          <a:stretch>
            <a:fillRect t="-25000" b="-25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mc:Choice xmlns:p14="http://schemas.microsoft.com/office/powerpoint/2010/main" Requires="p14">
      <p:transition spd="slow" advTm="3000" p14:dur="1500">
        <p:random/>
      </p:transition>
    </mc:Choice>
    <mc:Fallback>
      <p:transition spd="slow" advTm="3000">
        <p:random/>
      </p:transition>
    </mc:Fallback>
  </mc:AlternateContent>
  <p:timing/>
  <p:txStyles>
    <p:titleStyle>
      <a:lvl1pPr algn="ctr" defTabSz="1219200"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0" hangingPunct="1">
        <a:spcBef>
          <a:spcPts val="13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ts val="13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0" hangingPunct="1">
        <a:spcBef>
          <a:spcPts val="13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lum/>
          </a:blip>
          <a:stretch>
            <a:fillRect t="-25000" b="-25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9E76AC-7B1B-4480-BDB8-BFDE70DF8431}" type="datetimeFigureOut">
              <a:rPr lang="zh-CN" altLang="en-US" smtClean="0"/>
              <a:t>2020/7/5</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704761-B1FD-43A3-87CA-F7B71498C5B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2.png" /><Relationship Id="rId4" Type="http://schemas.openxmlformats.org/officeDocument/2006/relationships/image" Target="../media/image3.jpeg" /><Relationship Id="rId5" Type="http://schemas.openxmlformats.org/officeDocument/2006/relationships/image" Target="../media/image4.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2.png" /><Relationship Id="rId4" Type="http://schemas.openxmlformats.org/officeDocument/2006/relationships/image" Target="../media/image3.jpeg" /><Relationship Id="rId5" Type="http://schemas.openxmlformats.org/officeDocument/2006/relationships/image" Target="../media/image4.jpeg" /><Relationship Id="rId6" Type="http://schemas.openxmlformats.org/officeDocument/2006/relationships/image" Target="../media/image5.png" /><Relationship Id="rId7" Type="http://schemas.openxmlformats.org/officeDocument/2006/relationships/image" Target="../media/image6.png" /><Relationship Id="rId8"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2.png" /><Relationship Id="rId4" Type="http://schemas.openxmlformats.org/officeDocument/2006/relationships/image" Target="../media/image3.jpeg" /><Relationship Id="rId5" Type="http://schemas.openxmlformats.org/officeDocument/2006/relationships/image" Target="../media/image4.jpeg" /><Relationship Id="rId6" Type="http://schemas.openxmlformats.org/officeDocument/2006/relationships/image" Target="../media/image5.png" /><Relationship Id="rId7" Type="http://schemas.openxmlformats.org/officeDocument/2006/relationships/image" Target="../media/image8.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2.png" /><Relationship Id="rId4" Type="http://schemas.openxmlformats.org/officeDocument/2006/relationships/image" Target="../media/image9.jpeg" /><Relationship Id="rId5" Type="http://schemas.openxmlformats.org/officeDocument/2006/relationships/image" Target="../media/image10.jpeg" /><Relationship Id="rId6" Type="http://schemas.openxmlformats.org/officeDocument/2006/relationships/image" Target="../media/image3.jpeg" /><Relationship Id="rId7" Type="http://schemas.openxmlformats.org/officeDocument/2006/relationships/image" Target="../media/image8.png" /><Relationship Id="rId8" Type="http://schemas.openxmlformats.org/officeDocument/2006/relationships/image" Target="../media/image1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2.png" /><Relationship Id="rId4" Type="http://schemas.openxmlformats.org/officeDocument/2006/relationships/image" Target="../media/image3.jpeg" /><Relationship Id="rId5" Type="http://schemas.openxmlformats.org/officeDocument/2006/relationships/image" Target="../media/image11.png" /><Relationship Id="rId6" Type="http://schemas.openxmlformats.org/officeDocument/2006/relationships/image" Target="../media/image12.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3.jpeg" /><Relationship Id="rId3" Type="http://schemas.openxmlformats.org/officeDocument/2006/relationships/image" Target="../media/image14.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5.jpeg" /><Relationship Id="rId3" Type="http://schemas.openxmlformats.org/officeDocument/2006/relationships/image" Target="../media/image16.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 Id="rId3" Type="http://schemas.openxmlformats.org/officeDocument/2006/relationships/image" Target="../media/image2.png" /><Relationship Id="rId4" Type="http://schemas.openxmlformats.org/officeDocument/2006/relationships/image" Target="../media/image17.jpeg" /><Relationship Id="rId5" Type="http://schemas.openxmlformats.org/officeDocument/2006/relationships/image" Target="../media/image18.jpeg" /><Relationship Id="rId6" Type="http://schemas.openxmlformats.org/officeDocument/2006/relationships/image" Target="../media/image1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image" Target="../media/image22.jpeg" /><Relationship Id="rId5" Type="http://schemas.openxmlformats.org/officeDocument/2006/relationships/image" Target="../media/image2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4.jpeg" /><Relationship Id="rId3" Type="http://schemas.openxmlformats.org/officeDocument/2006/relationships/image" Target="../media/image25.jpeg" /><Relationship Id="rId4" Type="http://schemas.openxmlformats.org/officeDocument/2006/relationships/image" Target="../media/image26.jpeg" /><Relationship Id="rId5" Type="http://schemas.openxmlformats.org/officeDocument/2006/relationships/image" Target="../media/image27.jpeg" /><Relationship Id="rId6" Type="http://schemas.openxmlformats.org/officeDocument/2006/relationships/image" Target="../media/image28.jpeg" /><Relationship Id="rId7" Type="http://schemas.openxmlformats.org/officeDocument/2006/relationships/image" Target="../media/image29.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jpeg" /><Relationship Id="rId3" Type="http://schemas.openxmlformats.org/officeDocument/2006/relationships/image" Target="../media/image3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jpeg" /><Relationship Id="rId3" Type="http://schemas.openxmlformats.org/officeDocument/2006/relationships/image" Target="../media/image35.png" /><Relationship Id="rId4" Type="http://schemas.openxmlformats.org/officeDocument/2006/relationships/image" Target="../media/image36.jpeg" /><Relationship Id="rId5" Type="http://schemas.openxmlformats.org/officeDocument/2006/relationships/image" Target="../media/image32.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37.png" /><Relationship Id="rId5" Type="http://schemas.openxmlformats.org/officeDocument/2006/relationships/image" Target="../media/image3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37.png" /><Relationship Id="rId5" Type="http://schemas.openxmlformats.org/officeDocument/2006/relationships/image" Target="../media/image38.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39.png" /><Relationship Id="rId5" Type="http://schemas.openxmlformats.org/officeDocument/2006/relationships/image" Target="../media/image40.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41.png" /><Relationship Id="rId5" Type="http://schemas.openxmlformats.org/officeDocument/2006/relationships/image" Target="../media/image4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4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44.png" /><Relationship Id="rId5" Type="http://schemas.openxmlformats.org/officeDocument/2006/relationships/image" Target="../media/image45.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46.png" /><Relationship Id="rId5" Type="http://schemas.openxmlformats.org/officeDocument/2006/relationships/image" Target="../media/image47.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48.png" /><Relationship Id="rId5" Type="http://schemas.openxmlformats.org/officeDocument/2006/relationships/image" Target="../media/image49.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48.png" /><Relationship Id="rId5" Type="http://schemas.openxmlformats.org/officeDocument/2006/relationships/image" Target="../media/image49.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50.png" /><Relationship Id="rId5" Type="http://schemas.openxmlformats.org/officeDocument/2006/relationships/image" Target="../media/image51.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52.png" /><Relationship Id="rId5" Type="http://schemas.openxmlformats.org/officeDocument/2006/relationships/image" Target="../media/image53.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54.png" /><Relationship Id="rId5" Type="http://schemas.openxmlformats.org/officeDocument/2006/relationships/image" Target="../media/image55.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56.png" /><Relationship Id="rId5" Type="http://schemas.openxmlformats.org/officeDocument/2006/relationships/image" Target="../media/image57.png" /><Relationship Id="rId6" Type="http://schemas.openxmlformats.org/officeDocument/2006/relationships/image" Target="../media/image58.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59.png" /><Relationship Id="rId5" Type="http://schemas.openxmlformats.org/officeDocument/2006/relationships/image" Target="../media/image60.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 Id="rId4" Type="http://schemas.openxmlformats.org/officeDocument/2006/relationships/image" Target="../media/image61.png" /><Relationship Id="rId5" Type="http://schemas.openxmlformats.org/officeDocument/2006/relationships/image" Target="../media/image62.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32.jpeg" /><Relationship Id="rId3" Type="http://schemas.openxmlformats.org/officeDocument/2006/relationships/image" Target="../media/image33.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63.png" /><Relationship Id="rId3" Type="http://schemas.openxmlformats.org/officeDocument/2006/relationships/tags" Target="../tags/tag1.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圆角矩形 3"/>
          <p:cNvSpPr/>
          <p:nvPr/>
        </p:nvSpPr>
        <p:spPr>
          <a:xfrm>
            <a:off x="1387541" y="478437"/>
            <a:ext cx="9933284" cy="5946339"/>
          </a:xfrm>
          <a:prstGeom prst="roundRect">
            <a:avLst>
              <a:gd name="adj" fmla="val 500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715" smtClean="0">
                <a:solidFill>
                  <a:schemeClr val="bg1"/>
                </a:solidFill>
              </a:rPr>
              <a:t>an</a:t>
            </a:r>
            <a:r>
              <a:rPr lang="zh-CN" altLang="en-US" sz="1715" smtClean="0"/>
              <a:t>）</a:t>
            </a:r>
            <a:endParaRPr lang="zh-CN" altLang="en-US" sz="1715">
              <a:solidFill>
                <a:schemeClr val="bg1"/>
              </a:solidFill>
            </a:endParaRPr>
          </a:p>
        </p:txBody>
      </p:sp>
      <p:sp>
        <p:nvSpPr>
          <p:cNvPr id="14" name="TextBox 13"/>
          <p:cNvSpPr txBox="1"/>
          <p:nvPr/>
        </p:nvSpPr>
        <p:spPr>
          <a:xfrm>
            <a:off x="3410175" y="2097741"/>
            <a:ext cx="5931432" cy="646331"/>
          </a:xfrm>
          <a:prstGeom prst="rect">
            <a:avLst/>
          </a:prstGeom>
          <a:noFill/>
        </p:spPr>
        <p:txBody>
          <a:bodyPr wrap="none" rtlCol="0">
            <a:spAutoFit/>
          </a:bodyPr>
          <a:lstStyle/>
          <a:p>
            <a:r>
              <a:rPr lang="zh-CN" altLang="en-US" sz="3600" b="1" smtClean="0"/>
              <a:t>第</a:t>
            </a:r>
            <a:r>
              <a:rPr lang="en-US" altLang="zh-CN" sz="3600" b="1" smtClean="0"/>
              <a:t>8</a:t>
            </a:r>
            <a:r>
              <a:rPr lang="zh-CN" altLang="en-US" sz="3600" b="1" smtClean="0"/>
              <a:t>课    欧洲的思想解放运动</a:t>
            </a:r>
            <a:endParaRPr lang="zh-CN" altLang="en-US" sz="3600" b="1"/>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9" name="图片 68"/>
          <p:cNvPicPr>
            <a:picLocks noChangeAspect="1"/>
          </p:cNvPicPr>
          <p:nvPr/>
        </p:nvPicPr>
        <p:blipFill>
          <a:blip r:embed="rId3">
            <a:extLst>
              <a:ext uri="{28A0092B-C50C-407E-A947-70E740481C1C}">
                <a14:useLocalDpi xmlns:a14="http://schemas.microsoft.com/office/drawing/2010/main" val="0"/>
              </a:ext>
            </a:extLst>
          </a:blip>
          <a:srcRect l="24814" r="13974" b="25049"/>
          <a:stretch>
            <a:fillRect/>
          </a:stretch>
        </p:blipFill>
        <p:spPr>
          <a:xfrm>
            <a:off x="1038109" y="3293989"/>
            <a:ext cx="9970198" cy="2948899"/>
          </a:xfrm>
          <a:prstGeom prst="roundRect">
            <a:avLst>
              <a:gd name="adj" fmla="val 5767"/>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pPr>
              <a:defRPr/>
            </a:pPr>
            <a:endParaRPr lang="zh-CN" altLang="en-US" sz="1715">
              <a:ln>
                <a:solidFill>
                  <a:srgbClr val="660033"/>
                </a:solidFill>
              </a:ln>
            </a:endParaRPr>
          </a:p>
        </p:txBody>
      </p:sp>
      <p:cxnSp>
        <p:nvCxnSpPr>
          <p:cNvPr id="78" name="直接连接符 77"/>
          <p:cNvCxnSpPr/>
          <p:nvPr/>
        </p:nvCxnSpPr>
        <p:spPr>
          <a:xfrm flipH="1">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1030266" y="3844500"/>
            <a:ext cx="6718085" cy="1998980"/>
          </a:xfrm>
          <a:prstGeom prst="rect">
            <a:avLst/>
          </a:prstGeom>
          <a:noFill/>
          <a:ln w="38100">
            <a:noFill/>
          </a:ln>
        </p:spPr>
        <p:txBody>
          <a:bodyPr wrap="square">
            <a:spAutoFit/>
          </a:bodyPr>
          <a:lstStyle/>
          <a:p>
            <a:pPr>
              <a:buClr>
                <a:schemeClr val="bg1"/>
              </a:buClr>
            </a:pPr>
            <a:r>
              <a:rPr lang="zh-CN" altLang="en-US" sz="2475" b="1" noProof="1">
                <a:solidFill>
                  <a:srgbClr val="C00000"/>
                </a:solidFill>
                <a:latin typeface="华文新魏" pitchFamily="2" charset="-122"/>
                <a:ea typeface="华文新魏" pitchFamily="2" charset="-122"/>
              </a:rPr>
              <a:t>材料</a:t>
            </a:r>
            <a:r>
              <a:rPr lang="zh-CN" altLang="en-US" sz="2475" b="1" noProof="1" smtClean="0">
                <a:solidFill>
                  <a:srgbClr val="C00000"/>
                </a:solidFill>
                <a:latin typeface="华文新魏" pitchFamily="2" charset="-122"/>
                <a:ea typeface="华文新魏" pitchFamily="2" charset="-122"/>
              </a:rPr>
              <a:t>一：</a:t>
            </a:r>
            <a:endParaRPr lang="en-US" altLang="zh-CN" sz="2475" b="1" noProof="1" smtClean="0">
              <a:latin typeface="华文新魏" pitchFamily="2" charset="-122"/>
              <a:ea typeface="华文新魏" pitchFamily="2" charset="-122"/>
            </a:endParaRPr>
          </a:p>
          <a:p>
            <a:pPr>
              <a:buClr>
                <a:schemeClr val="bg1"/>
              </a:buClr>
            </a:pPr>
            <a:r>
              <a:rPr lang="zh-CN" altLang="en-US" sz="2475" b="1" noProof="1" smtClean="0">
                <a:latin typeface="华文新魏" pitchFamily="2" charset="-122"/>
                <a:ea typeface="华文新魏" pitchFamily="2" charset="-122"/>
              </a:rPr>
              <a:t>意大利</a:t>
            </a:r>
            <a:r>
              <a:rPr lang="zh-CN" altLang="en-US" sz="2475" b="1" noProof="1">
                <a:latin typeface="华文新魏" pitchFamily="2" charset="-122"/>
                <a:ea typeface="华文新魏" pitchFamily="2" charset="-122"/>
              </a:rPr>
              <a:t>，</a:t>
            </a:r>
            <a:r>
              <a:rPr lang="en-US" altLang="zh-CN" sz="2475" b="1" noProof="1">
                <a:latin typeface="华文新魏" pitchFamily="2" charset="-122"/>
                <a:ea typeface="华文新魏" pitchFamily="2" charset="-122"/>
              </a:rPr>
              <a:t>……</a:t>
            </a:r>
            <a:r>
              <a:rPr lang="zh-CN" altLang="en-US" sz="2475" b="1" noProof="1">
                <a:latin typeface="华文新魏" pitchFamily="2" charset="-122"/>
                <a:ea typeface="华文新魏" pitchFamily="2" charset="-122"/>
              </a:rPr>
              <a:t>那里最早</a:t>
            </a:r>
            <a:r>
              <a:rPr lang="zh-CN" altLang="en-US" sz="2475" b="1" noProof="1">
                <a:solidFill>
                  <a:srgbClr val="C00000"/>
                </a:solidFill>
                <a:latin typeface="华文新魏" pitchFamily="2" charset="-122"/>
                <a:ea typeface="华文新魏" pitchFamily="2" charset="-122"/>
              </a:rPr>
              <a:t>出现资本主义</a:t>
            </a:r>
            <a:r>
              <a:rPr lang="zh-CN" altLang="en-US" sz="2475" b="1" noProof="1" smtClean="0">
                <a:solidFill>
                  <a:srgbClr val="C00000"/>
                </a:solidFill>
                <a:latin typeface="华文新魏" pitchFamily="2" charset="-122"/>
                <a:ea typeface="华文新魏" pitchFamily="2" charset="-122"/>
              </a:rPr>
              <a:t>萌芽</a:t>
            </a:r>
            <a:r>
              <a:rPr lang="en-US" altLang="zh-CN" sz="2475" b="1" noProof="1" smtClean="0">
                <a:latin typeface="华文新魏" pitchFamily="2" charset="-122"/>
                <a:ea typeface="华文新魏" pitchFamily="2" charset="-122"/>
              </a:rPr>
              <a:t>……</a:t>
            </a:r>
            <a:r>
              <a:rPr lang="zh-CN" altLang="en-US" sz="2475" b="1" noProof="1" smtClean="0">
                <a:latin typeface="华文新魏" pitchFamily="2" charset="-122"/>
                <a:ea typeface="华文新魏" pitchFamily="2" charset="-122"/>
              </a:rPr>
              <a:t>这</a:t>
            </a:r>
            <a:r>
              <a:rPr lang="zh-CN" altLang="en-US" sz="2475" b="1" noProof="1">
                <a:latin typeface="华文新魏" pitchFamily="2" charset="-122"/>
                <a:ea typeface="华文新魏" pitchFamily="2" charset="-122"/>
              </a:rPr>
              <a:t>客观上需要促使一种不同于封建文化的新文化产生并且发展起来</a:t>
            </a:r>
            <a:r>
              <a:rPr lang="en-US" altLang="zh-CN" sz="2475" b="1" noProof="1" smtClean="0">
                <a:latin typeface="华文新魏" pitchFamily="2" charset="-122"/>
                <a:ea typeface="华文新魏" pitchFamily="2" charset="-122"/>
              </a:rPr>
              <a:t>……</a:t>
            </a:r>
            <a:r>
              <a:rPr lang="zh-CN" altLang="en-US" sz="2475" b="1" noProof="1" smtClean="0">
                <a:latin typeface="华文新魏" pitchFamily="2" charset="-122"/>
                <a:ea typeface="华文新魏" pitchFamily="2" charset="-122"/>
              </a:rPr>
              <a:t>       </a:t>
            </a:r>
            <a:endParaRPr lang="en-US" altLang="zh-CN" sz="2475" b="1" noProof="1" smtClean="0">
              <a:latin typeface="华文新魏" pitchFamily="2" charset="-122"/>
              <a:ea typeface="华文新魏" pitchFamily="2" charset="-122"/>
            </a:endParaRPr>
          </a:p>
          <a:p>
            <a:pPr algn="r">
              <a:buClr>
                <a:schemeClr val="bg1"/>
              </a:buClr>
            </a:pPr>
            <a:r>
              <a:rPr lang="zh-CN" altLang="en-US" sz="2475" b="1" noProof="1" smtClean="0">
                <a:latin typeface="华文新魏" pitchFamily="2" charset="-122"/>
                <a:ea typeface="华文新魏" pitchFamily="2" charset="-122"/>
              </a:rPr>
              <a:t> </a:t>
            </a:r>
            <a:r>
              <a:rPr lang="en-US" altLang="zh-CN" sz="2475" b="1" noProof="1" smtClean="0">
                <a:latin typeface="华文新魏" pitchFamily="2" charset="-122"/>
                <a:ea typeface="华文新魏" pitchFamily="2" charset="-122"/>
              </a:rPr>
              <a:t> </a:t>
            </a:r>
            <a:r>
              <a:rPr lang="en-US" altLang="zh-CN" sz="2475" b="1" noProof="1">
                <a:latin typeface="华文新魏" pitchFamily="2" charset="-122"/>
                <a:ea typeface="华文新魏" pitchFamily="2" charset="-122"/>
              </a:rPr>
              <a:t>——</a:t>
            </a:r>
            <a:r>
              <a:rPr lang="zh-CN" altLang="en-US" sz="2475" b="1" noProof="1">
                <a:latin typeface="华文新魏" pitchFamily="2" charset="-122"/>
                <a:ea typeface="华文新魏" pitchFamily="2" charset="-122"/>
              </a:rPr>
              <a:t>李纯武</a:t>
            </a:r>
            <a:r>
              <a:rPr lang="en-US" altLang="zh-CN" sz="2475" b="1" noProof="1">
                <a:latin typeface="华文新魏" pitchFamily="2" charset="-122"/>
                <a:ea typeface="华文新魏" pitchFamily="2" charset="-122"/>
              </a:rPr>
              <a:t>《</a:t>
            </a:r>
            <a:r>
              <a:rPr lang="zh-CN" altLang="en-US" sz="2475" b="1" noProof="1">
                <a:latin typeface="华文新魏" pitchFamily="2" charset="-122"/>
                <a:ea typeface="华文新魏" pitchFamily="2" charset="-122"/>
              </a:rPr>
              <a:t>简明世界通史</a:t>
            </a:r>
            <a:r>
              <a:rPr lang="en-US" altLang="zh-CN" sz="2475" b="1" noProof="1">
                <a:latin typeface="华文新魏" pitchFamily="2" charset="-122"/>
                <a:ea typeface="华文新魏" pitchFamily="2" charset="-122"/>
              </a:rPr>
              <a:t>》</a:t>
            </a:r>
          </a:p>
        </p:txBody>
      </p:sp>
      <p:sp>
        <p:nvSpPr>
          <p:cNvPr id="75" name="圆角矩形 74"/>
          <p:cNvSpPr/>
          <p:nvPr/>
        </p:nvSpPr>
        <p:spPr>
          <a:xfrm>
            <a:off x="721360" y="911860"/>
            <a:ext cx="2773045" cy="544195"/>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a:p>
        </p:txBody>
      </p:sp>
      <p:pic>
        <p:nvPicPr>
          <p:cNvPr id="94" name="图片 93" descr="timg (15).jpg"/>
          <p:cNvPicPr>
            <a:picLocks noChangeAspect="1"/>
          </p:cNvPicPr>
          <p:nvPr/>
        </p:nvPicPr>
        <p:blipFill>
          <a:blip r:embed="rId4">
            <a:clrChange>
              <a:clrFrom>
                <a:srgbClr val="FFFFFD"/>
              </a:clrFrom>
              <a:clrTo>
                <a:srgbClr val="FFFFFD">
                  <a:alpha val="0"/>
                </a:srgbClr>
              </a:clrTo>
            </a:clrChange>
            <a:duotone>
              <a:prstClr val="black"/>
              <a:schemeClr val="accent6">
                <a:tint val="45000"/>
                <a:satMod val="400000"/>
              </a:schemeClr>
            </a:duotone>
          </a:blip>
          <a:srcRect l="54645" b="20634"/>
          <a:stretch>
            <a:fillRect/>
          </a:stretch>
        </p:blipFill>
        <p:spPr>
          <a:xfrm>
            <a:off x="789177" y="570185"/>
            <a:ext cx="748398" cy="1021838"/>
          </a:xfrm>
          <a:prstGeom prst="rect">
            <a:avLst/>
          </a:prstGeom>
        </p:spPr>
      </p:pic>
      <p:pic>
        <p:nvPicPr>
          <p:cNvPr id="28" name="图片 13313" descr="西欧商人清点钱币图"/>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922616" y="3386826"/>
            <a:ext cx="2991849" cy="2677161"/>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矩形 30"/>
          <p:cNvSpPr/>
          <p:nvPr/>
        </p:nvSpPr>
        <p:spPr>
          <a:xfrm>
            <a:off x="927251" y="1714524"/>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资本主义萌芽的出现与发展（</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经济根源</a:t>
            </a:r>
            <a:r>
              <a:rPr lang="zh-CN" altLang="en-US" sz="2285" b="1">
                <a:latin typeface="汉仪昌黎宋刻本(原版)W" panose="00020600040101010101" pitchFamily="18" charset="-122"/>
                <a:ea typeface="汉仪昌黎宋刻本(原版)W" panose="00020600040101010101" pitchFamily="18" charset="-122"/>
              </a:rPr>
              <a:t>）</a:t>
            </a:r>
          </a:p>
        </p:txBody>
      </p:sp>
      <p:sp>
        <p:nvSpPr>
          <p:cNvPr id="4" name="文本框 3"/>
          <p:cNvSpPr txBox="1"/>
          <p:nvPr/>
        </p:nvSpPr>
        <p:spPr>
          <a:xfrm>
            <a:off x="1240155" y="930910"/>
            <a:ext cx="2253615" cy="583565"/>
          </a:xfrm>
          <a:prstGeom prst="rect">
            <a:avLst/>
          </a:prstGeom>
          <a:noFill/>
        </p:spPr>
        <p:txBody>
          <a:bodyPr wrap="square" rtlCol="0">
            <a:spAutoFit/>
          </a:bodyPr>
          <a:lstStyle/>
          <a:p>
            <a:r>
              <a:rPr lang="zh-CN" altLang="en-US" sz="3200" b="1">
                <a:solidFill>
                  <a:srgbClr val="FF0000"/>
                </a:solidFill>
              </a:rPr>
              <a:t>（一）背景</a:t>
            </a:r>
          </a:p>
        </p:txBody>
      </p:sp>
      <p:sp>
        <p:nvSpPr>
          <p:cNvPr id="5" name="文本框 6"/>
          <p:cNvSpPr txBox="1"/>
          <p:nvPr/>
        </p:nvSpPr>
        <p:spPr>
          <a:xfrm>
            <a:off x="4463131" y="131799"/>
            <a:ext cx="4490389" cy="583565"/>
          </a:xfrm>
          <a:prstGeom prst="rect">
            <a:avLst/>
          </a:prstGeom>
          <a:noFill/>
        </p:spPr>
        <p:txBody>
          <a:bodyPr wrap="square" rtlCol="0">
            <a:spAutoFit/>
          </a:bodyPr>
          <a:lstStyle/>
          <a:p>
            <a:r>
              <a:rPr lang="zh-CN" altLang="en-US" sz="3200" b="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一、 文艺复兴运动</a:t>
            </a:r>
            <a:r>
              <a:rPr lang="zh-CN" altLang="en-US" sz="2285" b="1"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endParaRPr lang="zh-CN" altLang="en-US" sz="2285" b="1">
              <a:solidFill>
                <a:schemeClr val="bg1"/>
              </a:solidFill>
              <a:effectLst>
                <a:outerShdw blurRad="38100" dist="38100" dir="2700000" algn="tl">
                  <a:srgbClr val="000000">
                    <a:alpha val="43137"/>
                  </a:srgbClr>
                </a:outerShdw>
              </a:effectLst>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dissolve">
                                      <p:cBhvr>
                                        <p:cTn id="7" dur="500"/>
                                        <p:tgtEl>
                                          <p:spTgt spid="6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6"/>
                                        </p:tgtEl>
                                        <p:attrNameLst>
                                          <p:attrName>style.visibility</p:attrName>
                                        </p:attrNameLst>
                                      </p:cBhvr>
                                      <p:to>
                                        <p:strVal val="visible"/>
                                      </p:to>
                                    </p:set>
                                    <p:animEffect transition="in" filter="dissolve">
                                      <p:cBhvr>
                                        <p:cTn id="10" dur="500"/>
                                        <p:tgtEl>
                                          <p:spTgt spid="66"/>
                                        </p:tgtEl>
                                      </p:cBhvr>
                                    </p:animEffect>
                                  </p:childTnLst>
                                </p:cTn>
                              </p:par>
                              <p:par>
                                <p:cTn id="11" presetID="9"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dissolve">
                                      <p:cBhvr>
                                        <p:cTn id="13" dur="500"/>
                                        <p:tgtEl>
                                          <p:spTgt spid="2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31"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9" name="图片 68"/>
          <p:cNvPicPr>
            <a:picLocks noChangeAspect="1"/>
          </p:cNvPicPr>
          <p:nvPr/>
        </p:nvPicPr>
        <p:blipFill>
          <a:blip r:embed="rId3">
            <a:extLst>
              <a:ext uri="{28A0092B-C50C-407E-A947-70E740481C1C}">
                <a14:useLocalDpi xmlns:a14="http://schemas.microsoft.com/office/drawing/2010/main" val="0"/>
              </a:ext>
            </a:extLst>
          </a:blip>
          <a:srcRect l="24814" r="13974" b="25049"/>
          <a:stretch>
            <a:fillRect/>
          </a:stretch>
        </p:blipFill>
        <p:spPr>
          <a:xfrm>
            <a:off x="1027352" y="3885660"/>
            <a:ext cx="9970198" cy="2948899"/>
          </a:xfrm>
          <a:prstGeom prst="roundRect">
            <a:avLst>
              <a:gd name="adj" fmla="val 5767"/>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pPr>
              <a:defRPr/>
            </a:pPr>
            <a:endParaRPr lang="zh-CN" altLang="en-US" sz="1715">
              <a:ln>
                <a:solidFill>
                  <a:srgbClr val="660033"/>
                </a:solidFill>
              </a:ln>
            </a:endParaRPr>
          </a:p>
        </p:txBody>
      </p:sp>
      <p:cxnSp>
        <p:nvCxnSpPr>
          <p:cNvPr id="78" name="直接连接符 77"/>
          <p:cNvCxnSpPr/>
          <p:nvPr/>
        </p:nvCxnSpPr>
        <p:spPr>
          <a:xfrm flipH="1">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926873" y="4170031"/>
            <a:ext cx="6718085" cy="2379980"/>
          </a:xfrm>
          <a:prstGeom prst="rect">
            <a:avLst/>
          </a:prstGeom>
          <a:noFill/>
          <a:ln w="38100">
            <a:noFill/>
          </a:ln>
        </p:spPr>
        <p:txBody>
          <a:bodyPr wrap="square">
            <a:spAutoFit/>
          </a:bodyPr>
          <a:lstStyle/>
          <a:p>
            <a:pPr>
              <a:defRPr/>
            </a:pPr>
            <a:r>
              <a:rPr lang="zh-CN" altLang="en-US" sz="2475" b="1">
                <a:solidFill>
                  <a:schemeClr val="tx2"/>
                </a:solidFill>
                <a:latin typeface="华文新魏" pitchFamily="2" charset="-122"/>
                <a:ea typeface="华文新魏" pitchFamily="2" charset="-122"/>
              </a:rPr>
              <a:t>材料二</a:t>
            </a:r>
            <a:endParaRPr lang="en-US" altLang="zh-CN" sz="2475" b="1">
              <a:latin typeface="华文新魏" pitchFamily="2" charset="-122"/>
              <a:ea typeface="华文新魏" pitchFamily="2" charset="-122"/>
            </a:endParaRPr>
          </a:p>
          <a:p>
            <a:pPr>
              <a:defRPr/>
            </a:pPr>
            <a:r>
              <a:rPr lang="zh-CN" altLang="en-US" sz="2475" b="1">
                <a:latin typeface="华文新魏" pitchFamily="2" charset="-122"/>
                <a:ea typeface="华文新魏" pitchFamily="2" charset="-122"/>
              </a:rPr>
              <a:t>意大利是古罗马文化的中心和继承者，较多地</a:t>
            </a:r>
            <a:r>
              <a:rPr lang="zh-CN" altLang="en-US" sz="2475" b="1">
                <a:solidFill>
                  <a:srgbClr val="C00000"/>
                </a:solidFill>
                <a:latin typeface="华文新魏" pitchFamily="2" charset="-122"/>
                <a:ea typeface="华文新魏" pitchFamily="2" charset="-122"/>
              </a:rPr>
              <a:t>保留了古罗马文化</a:t>
            </a:r>
            <a:r>
              <a:rPr lang="zh-CN" altLang="en-US" sz="2475" b="1">
                <a:latin typeface="华文新魏" pitchFamily="2" charset="-122"/>
                <a:ea typeface="华文新魏" pitchFamily="2" charset="-122"/>
              </a:rPr>
              <a:t>；它那优越的地理位置有利于直接吸收、或通过拜占廷和阿拉伯人吸收</a:t>
            </a:r>
            <a:r>
              <a:rPr lang="zh-CN" altLang="en-US" sz="2475" b="1">
                <a:solidFill>
                  <a:srgbClr val="C00000"/>
                </a:solidFill>
                <a:latin typeface="华文新魏" pitchFamily="2" charset="-122"/>
                <a:ea typeface="华文新魏" pitchFamily="2" charset="-122"/>
              </a:rPr>
              <a:t>希腊文化</a:t>
            </a:r>
            <a:r>
              <a:rPr lang="en-US" altLang="zh-CN" sz="2475" b="1" noProof="1">
                <a:latin typeface="华文新魏" pitchFamily="2" charset="-122"/>
                <a:ea typeface="华文新魏" pitchFamily="2" charset="-122"/>
              </a:rPr>
              <a:t>……</a:t>
            </a:r>
            <a:r>
              <a:rPr lang="zh-CN" altLang="en-US" sz="2475" b="1">
                <a:latin typeface="华文新魏" pitchFamily="2" charset="-122"/>
                <a:ea typeface="华文新魏" pitchFamily="2" charset="-122"/>
              </a:rPr>
              <a:t>                                </a:t>
            </a:r>
            <a:endParaRPr lang="en-US" altLang="zh-CN" sz="2475" b="1">
              <a:latin typeface="华文新魏" pitchFamily="2" charset="-122"/>
              <a:ea typeface="华文新魏" pitchFamily="2" charset="-122"/>
            </a:endParaRPr>
          </a:p>
          <a:p>
            <a:pPr algn="r">
              <a:defRPr/>
            </a:pPr>
            <a:r>
              <a:rPr lang="zh-CN" altLang="en-US" sz="2475" b="1">
                <a:latin typeface="华文新魏" pitchFamily="2" charset="-122"/>
                <a:ea typeface="华文新魏" pitchFamily="2" charset="-122"/>
              </a:rPr>
              <a:t>  </a:t>
            </a: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孔祥民</a:t>
            </a: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世界中古史</a:t>
            </a:r>
            <a:r>
              <a:rPr lang="en-US" altLang="zh-CN" sz="2475" b="1">
                <a:latin typeface="华文新魏" pitchFamily="2" charset="-122"/>
                <a:ea typeface="华文新魏" pitchFamily="2" charset="-122"/>
              </a:rPr>
              <a:t>》</a:t>
            </a:r>
          </a:p>
        </p:txBody>
      </p:sp>
      <p:sp>
        <p:nvSpPr>
          <p:cNvPr id="75" name="圆角矩形 74"/>
          <p:cNvSpPr/>
          <p:nvPr/>
        </p:nvSpPr>
        <p:spPr>
          <a:xfrm>
            <a:off x="721360" y="911860"/>
            <a:ext cx="2772410" cy="544195"/>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a:p>
        </p:txBody>
      </p:sp>
      <p:pic>
        <p:nvPicPr>
          <p:cNvPr id="94" name="图片 93" descr="timg (15).jpg"/>
          <p:cNvPicPr>
            <a:picLocks noChangeAspect="1"/>
          </p:cNvPicPr>
          <p:nvPr/>
        </p:nvPicPr>
        <p:blipFill>
          <a:blip r:embed="rId4">
            <a:clrChange>
              <a:clrFrom>
                <a:srgbClr val="FFFFFD"/>
              </a:clrFrom>
              <a:clrTo>
                <a:srgbClr val="FFFFFD">
                  <a:alpha val="0"/>
                </a:srgbClr>
              </a:clrTo>
            </a:clrChange>
            <a:duotone>
              <a:prstClr val="black"/>
              <a:schemeClr val="accent6">
                <a:tint val="45000"/>
                <a:satMod val="400000"/>
              </a:schemeClr>
            </a:duotone>
          </a:blip>
          <a:srcRect l="54645" b="20634"/>
          <a:stretch>
            <a:fillRect/>
          </a:stretch>
        </p:blipFill>
        <p:spPr>
          <a:xfrm>
            <a:off x="789177" y="570185"/>
            <a:ext cx="748398" cy="1021838"/>
          </a:xfrm>
          <a:prstGeom prst="rect">
            <a:avLst/>
          </a:prstGeom>
        </p:spPr>
      </p:pic>
      <p:pic>
        <p:nvPicPr>
          <p:cNvPr id="28" name="图片 13313" descr="西欧商人清点钱币图"/>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922616" y="4021528"/>
            <a:ext cx="2991849" cy="2677161"/>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矩形 30"/>
          <p:cNvSpPr/>
          <p:nvPr/>
        </p:nvSpPr>
        <p:spPr>
          <a:xfrm>
            <a:off x="927251" y="1714524"/>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资本主义萌芽的出现与发展（</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经济根源</a:t>
            </a:r>
            <a:r>
              <a:rPr lang="zh-CN" altLang="en-US" sz="2285" b="1">
                <a:latin typeface="汉仪昌黎宋刻本(原版)W" panose="00020600040101010101" pitchFamily="18" charset="-122"/>
                <a:ea typeface="汉仪昌黎宋刻本(原版)W" panose="00020600040101010101" pitchFamily="18" charset="-122"/>
              </a:rPr>
              <a:t>）</a:t>
            </a:r>
          </a:p>
        </p:txBody>
      </p:sp>
      <p:pic>
        <p:nvPicPr>
          <p:cNvPr id="27" name="Picture 3"/>
          <p:cNvPicPr>
            <a:picLocks noChangeAspect="1" noChangeArrowheads="1"/>
          </p:cNvPicPr>
          <p:nvPr/>
        </p:nvPicPr>
        <p:blipFill>
          <a:blip r:embed="rId6">
            <a:extLst>
              <a:ext uri="{28A0092B-C50C-407E-A947-70E740481C1C}">
                <a14:useLocalDpi xmlns:a14="http://schemas.microsoft.com/office/drawing/2010/main" val="0"/>
              </a:ext>
            </a:extLst>
          </a:blip>
          <a:srcRect r="38887"/>
          <a:stretch>
            <a:fillRect/>
          </a:stretch>
        </p:blipFill>
        <p:spPr>
          <a:xfrm>
            <a:off x="7855443" y="3971564"/>
            <a:ext cx="3116500" cy="2777088"/>
          </a:xfrm>
          <a:prstGeom prst="rect">
            <a:avLst/>
          </a:prstGeom>
          <a:noFill/>
          <a:ln>
            <a:noFill/>
          </a:ln>
          <a:effectLst>
            <a:softEdge rad="127000"/>
          </a:effectLst>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椭圆 3"/>
          <p:cNvSpPr/>
          <p:nvPr/>
        </p:nvSpPr>
        <p:spPr>
          <a:xfrm rot="20941906">
            <a:off x="8983647" y="5328996"/>
            <a:ext cx="552753" cy="772049"/>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sz="1715"/>
          </a:p>
        </p:txBody>
      </p:sp>
      <p:pic>
        <p:nvPicPr>
          <p:cNvPr id="29" name="Picture 4"/>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a:xfrm>
            <a:off x="7955886" y="1179110"/>
            <a:ext cx="2836759" cy="2842418"/>
          </a:xfrm>
          <a:prstGeom prst="roundRect">
            <a:avLst>
              <a:gd name="adj" fmla="val 7795"/>
            </a:avLst>
          </a:prstGeom>
          <a:ln>
            <a:noFill/>
          </a:ln>
          <a:effectLst>
            <a:outerShdw blurRad="292100" dist="139700" dir="2700000" algn="tl" rotWithShape="0">
              <a:srgbClr val="333333">
                <a:alpha val="65000"/>
              </a:srgbClr>
            </a:outerShdw>
          </a:effectLst>
        </p:spPr>
      </p:pic>
      <p:cxnSp>
        <p:nvCxnSpPr>
          <p:cNvPr id="6" name="直接箭头连接符 5"/>
          <p:cNvCxnSpPr>
            <a:stCxn id="4" idx="0"/>
          </p:cNvCxnSpPr>
          <p:nvPr/>
        </p:nvCxnSpPr>
        <p:spPr>
          <a:xfrm flipV="1">
            <a:off x="9186578" y="4033914"/>
            <a:ext cx="73447" cy="130213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rot="20941906">
            <a:off x="9056578" y="2093115"/>
            <a:ext cx="406894" cy="329793"/>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sz="1715"/>
          </a:p>
        </p:txBody>
      </p:sp>
      <p:sp>
        <p:nvSpPr>
          <p:cNvPr id="34" name="椭圆 33"/>
          <p:cNvSpPr/>
          <p:nvPr/>
        </p:nvSpPr>
        <p:spPr>
          <a:xfrm rot="20941906">
            <a:off x="9541921" y="5675518"/>
            <a:ext cx="406894" cy="329793"/>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sz="1715"/>
          </a:p>
        </p:txBody>
      </p:sp>
      <p:sp>
        <p:nvSpPr>
          <p:cNvPr id="35" name="矩形 34"/>
          <p:cNvSpPr/>
          <p:nvPr/>
        </p:nvSpPr>
        <p:spPr>
          <a:xfrm>
            <a:off x="927251" y="2238765"/>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古希腊罗马文化积淀深厚   （</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文化基础</a:t>
            </a:r>
            <a:r>
              <a:rPr lang="zh-CN" altLang="en-US" sz="2285" b="1">
                <a:latin typeface="汉仪昌黎宋刻本(原版)W" panose="00020600040101010101" pitchFamily="18" charset="-122"/>
                <a:ea typeface="汉仪昌黎宋刻本(原版)W" panose="00020600040101010101" pitchFamily="18" charset="-122"/>
              </a:rPr>
              <a:t>）</a:t>
            </a:r>
          </a:p>
        </p:txBody>
      </p:sp>
      <p:pic>
        <p:nvPicPr>
          <p:cNvPr id="1026" name="Picture 2" descr="https://ss2.bdstatic.com/70cFvnSh_Q1YnxGkpoWK1HF6hhy/it/u=3397934891,2961762895&amp;fm=26&amp;gp=0.jpg"/>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7809984" y="1820013"/>
            <a:ext cx="3104480" cy="2011704"/>
          </a:xfrm>
          <a:prstGeom prst="roundRect">
            <a:avLst>
              <a:gd name="adj" fmla="val 7795"/>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矩形 4"/>
          <p:cNvSpPr/>
          <p:nvPr/>
        </p:nvSpPr>
        <p:spPr>
          <a:xfrm>
            <a:off x="8304348" y="3392035"/>
            <a:ext cx="2218690" cy="443230"/>
          </a:xfrm>
          <a:prstGeom prst="rect">
            <a:avLst/>
          </a:prstGeom>
        </p:spPr>
        <p:txBody>
          <a:bodyPr wrap="none">
            <a:spAutoFit/>
          </a:bodyPr>
          <a:lstStyle/>
          <a:p>
            <a:pPr algn="ctr"/>
            <a:r>
              <a:rPr lang="zh-CN" altLang="en-US" sz="2285" b="1" smtClean="0">
                <a:solidFill>
                  <a:schemeClr val="bg1"/>
                </a:solidFill>
                <a:effectLst>
                  <a:outerShdw blurRad="38100" dist="38100" dir="2700000" algn="tl">
                    <a:srgbClr val="000000">
                      <a:alpha val="43137"/>
                    </a:srgbClr>
                  </a:outerShdw>
                </a:effectLst>
                <a:latin typeface="华文隶书" pitchFamily="2" charset="-122"/>
                <a:ea typeface="华文隶书" pitchFamily="2" charset="-122"/>
              </a:rPr>
              <a:t>人</a:t>
            </a:r>
            <a:r>
              <a:rPr lang="zh-CN" altLang="en-US" sz="2285" b="1">
                <a:solidFill>
                  <a:schemeClr val="bg1"/>
                </a:solidFill>
                <a:effectLst>
                  <a:outerShdw blurRad="38100" dist="38100" dir="2700000" algn="tl">
                    <a:srgbClr val="000000">
                      <a:alpha val="43137"/>
                    </a:srgbClr>
                  </a:outerShdw>
                </a:effectLst>
                <a:latin typeface="华文隶书" pitchFamily="2" charset="-122"/>
                <a:ea typeface="华文隶书" pitchFamily="2" charset="-122"/>
              </a:rPr>
              <a:t>是万物的</a:t>
            </a:r>
            <a:r>
              <a:rPr lang="zh-CN" altLang="en-US" sz="2285" b="1" smtClean="0">
                <a:solidFill>
                  <a:schemeClr val="bg1"/>
                </a:solidFill>
                <a:effectLst>
                  <a:outerShdw blurRad="38100" dist="38100" dir="2700000" algn="tl">
                    <a:srgbClr val="000000">
                      <a:alpha val="43137"/>
                    </a:srgbClr>
                  </a:outerShdw>
                </a:effectLst>
                <a:latin typeface="华文隶书" pitchFamily="2" charset="-122"/>
                <a:ea typeface="华文隶书" pitchFamily="2" charset="-122"/>
              </a:rPr>
              <a:t>尺度</a:t>
            </a:r>
            <a:endParaRPr lang="en-US" altLang="zh-CN" sz="1905"/>
          </a:p>
        </p:txBody>
      </p:sp>
      <p:sp>
        <p:nvSpPr>
          <p:cNvPr id="8" name="文本框 7"/>
          <p:cNvSpPr txBox="1"/>
          <p:nvPr/>
        </p:nvSpPr>
        <p:spPr>
          <a:xfrm>
            <a:off x="1240155" y="911860"/>
            <a:ext cx="2253615" cy="583565"/>
          </a:xfrm>
          <a:prstGeom prst="rect">
            <a:avLst/>
          </a:prstGeom>
          <a:noFill/>
        </p:spPr>
        <p:txBody>
          <a:bodyPr wrap="square" rtlCol="0">
            <a:spAutoFit/>
          </a:bodyPr>
          <a:lstStyle/>
          <a:p>
            <a:r>
              <a:rPr lang="zh-CN" altLang="en-US" sz="3200" b="1">
                <a:solidFill>
                  <a:srgbClr val="FF0000"/>
                </a:solidFill>
              </a:rPr>
              <a:t>（一）背景</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blinds(horizontal)">
                                      <p:cBhvr>
                                        <p:cTn id="12" dur="500"/>
                                        <p:tgtEl>
                                          <p:spTgt spid="29"/>
                                        </p:tgtEl>
                                      </p:cBhvr>
                                    </p:animEffect>
                                  </p:childTnLst>
                                </p:cTn>
                              </p:par>
                              <p:par>
                                <p:cTn id="13" presetID="2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wheel(1)">
                                      <p:cBhvr>
                                        <p:cTn id="18" dur="500"/>
                                        <p:tgtEl>
                                          <p:spTgt spid="33"/>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4"/>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6"/>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29"/>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33"/>
                                        </p:tgtEl>
                                        <p:attrNameLst>
                                          <p:attrName>style.visibility</p:attrName>
                                        </p:attrNameLst>
                                      </p:cBhvr>
                                      <p:to>
                                        <p:strVal val="hidden"/>
                                      </p:to>
                                    </p:set>
                                  </p:childTnLst>
                                </p:cTn>
                              </p:par>
                              <p:par>
                                <p:cTn id="29" presetID="21" presetClass="entr" presetSubtype="1"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heel(1)">
                                      <p:cBhvr>
                                        <p:cTn id="31" dur="1000"/>
                                        <p:tgtEl>
                                          <p:spTgt spid="3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1" presetClass="entr" presetSubtype="0" fill="hold" nodeType="clickEffect">
                                  <p:stCondLst>
                                    <p:cond delay="0"/>
                                  </p:stCondLst>
                                  <p:childTnLst>
                                    <p:set>
                                      <p:cBhvr>
                                        <p:cTn id="35" dur="1" fill="hold">
                                          <p:stCondLst>
                                            <p:cond delay="0"/>
                                          </p:stCondLst>
                                        </p:cTn>
                                        <p:tgtEl>
                                          <p:spTgt spid="1026"/>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3" grpId="0"/>
      <p:bldP spid="33" grpId="1"/>
      <p:bldP spid="34" grpId="0"/>
      <p:bldP spid="35" grpId="0"/>
      <p:bldP spid="5"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9" name="图片 68"/>
          <p:cNvPicPr>
            <a:picLocks noChangeAspect="1"/>
          </p:cNvPicPr>
          <p:nvPr/>
        </p:nvPicPr>
        <p:blipFill>
          <a:blip r:embed="rId3">
            <a:extLst>
              <a:ext uri="{28A0092B-C50C-407E-A947-70E740481C1C}">
                <a14:useLocalDpi xmlns:a14="http://schemas.microsoft.com/office/drawing/2010/main" val="0"/>
              </a:ext>
            </a:extLst>
          </a:blip>
          <a:srcRect l="24814" r="13974" b="25049"/>
          <a:stretch>
            <a:fillRect/>
          </a:stretch>
        </p:blipFill>
        <p:spPr>
          <a:xfrm>
            <a:off x="1027352" y="3885660"/>
            <a:ext cx="9970198" cy="2948899"/>
          </a:xfrm>
          <a:prstGeom prst="roundRect">
            <a:avLst>
              <a:gd name="adj" fmla="val 5767"/>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pPr>
              <a:defRPr/>
            </a:pPr>
            <a:endParaRPr lang="zh-CN" altLang="en-US" sz="1715">
              <a:ln>
                <a:solidFill>
                  <a:srgbClr val="660033"/>
                </a:solidFill>
              </a:ln>
            </a:endParaRPr>
          </a:p>
        </p:txBody>
      </p:sp>
      <p:cxnSp>
        <p:nvCxnSpPr>
          <p:cNvPr id="78" name="直接连接符 77"/>
          <p:cNvCxnSpPr/>
          <p:nvPr/>
        </p:nvCxnSpPr>
        <p:spPr>
          <a:xfrm flipH="1">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997993" y="4137646"/>
            <a:ext cx="6718085" cy="2761615"/>
          </a:xfrm>
          <a:prstGeom prst="rect">
            <a:avLst/>
          </a:prstGeom>
          <a:noFill/>
          <a:ln w="38100">
            <a:noFill/>
          </a:ln>
        </p:spPr>
        <p:txBody>
          <a:bodyPr wrap="square">
            <a:spAutoFit/>
          </a:bodyPr>
          <a:lstStyle/>
          <a:p>
            <a:pPr>
              <a:defRPr/>
            </a:pPr>
            <a:r>
              <a:rPr lang="zh-CN" altLang="en-US" sz="2475" b="1" smtClean="0">
                <a:solidFill>
                  <a:schemeClr val="accent6"/>
                </a:solidFill>
                <a:latin typeface="华文新魏" pitchFamily="2" charset="-122"/>
                <a:ea typeface="华文新魏" pitchFamily="2" charset="-122"/>
              </a:rPr>
              <a:t>材料三</a:t>
            </a:r>
            <a:endParaRPr lang="en-US" altLang="zh-CN" sz="2475" b="1">
              <a:latin typeface="华文新魏" pitchFamily="2" charset="-122"/>
              <a:ea typeface="华文新魏" pitchFamily="2" charset="-122"/>
            </a:endParaRPr>
          </a:p>
          <a:p>
            <a:r>
              <a:rPr lang="zh-CN" altLang="en-US" sz="2475" b="1">
                <a:latin typeface="华文新魏" pitchFamily="2" charset="-122"/>
                <a:ea typeface="华文新魏" pitchFamily="2" charset="-122"/>
              </a:rPr>
              <a:t>他们</a:t>
            </a:r>
            <a:r>
              <a:rPr lang="zh-CN" altLang="en-US" sz="2475" b="1" smtClean="0">
                <a:solidFill>
                  <a:srgbClr val="C00000"/>
                </a:solidFill>
                <a:latin typeface="华文新魏" pitchFamily="2" charset="-122"/>
                <a:ea typeface="华文新魏" pitchFamily="2" charset="-122"/>
              </a:rPr>
              <a:t>依靠</a:t>
            </a:r>
            <a:r>
              <a:rPr lang="zh-CN" altLang="en-US" sz="2475" b="1">
                <a:latin typeface="华文新魏" pitchFamily="2" charset="-122"/>
                <a:ea typeface="华文新魏" pitchFamily="2" charset="-122"/>
              </a:rPr>
              <a:t>从商业、银行和工业活动中获得的</a:t>
            </a:r>
            <a:r>
              <a:rPr lang="zh-CN" altLang="en-US" sz="2475" b="1">
                <a:solidFill>
                  <a:srgbClr val="C00000"/>
                </a:solidFill>
                <a:latin typeface="华文新魏" pitchFamily="2" charset="-122"/>
                <a:ea typeface="华文新魏" pitchFamily="2" charset="-122"/>
              </a:rPr>
              <a:t>财富</a:t>
            </a:r>
            <a:r>
              <a:rPr lang="zh-CN" altLang="en-US" sz="2475" b="1">
                <a:latin typeface="华文新魏" pitchFamily="2" charset="-122"/>
                <a:ea typeface="华文新魏" pitchFamily="2" charset="-122"/>
              </a:rPr>
              <a:t>，能够雇用大批诗人，学者和艺术家</a:t>
            </a: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通过这些人，资产阶级得以抒发他们自己的理想与价值观念。 </a:t>
            </a:r>
            <a:endParaRPr lang="en-US" altLang="zh-CN" sz="2475" b="1">
              <a:latin typeface="华文新魏" pitchFamily="2" charset="-122"/>
              <a:ea typeface="华文新魏" pitchFamily="2" charset="-122"/>
            </a:endParaRPr>
          </a:p>
          <a:p>
            <a:r>
              <a:rPr lang="en-US" altLang="zh-CN" sz="2475" b="1">
                <a:latin typeface="华文新魏" pitchFamily="2" charset="-122"/>
                <a:ea typeface="华文新魏" pitchFamily="2" charset="-122"/>
              </a:rPr>
              <a:t>     </a:t>
            </a:r>
          </a:p>
          <a:p>
            <a:r>
              <a:rPr lang="en-US" altLang="zh-CN" sz="2475" b="1">
                <a:latin typeface="华文新魏" pitchFamily="2" charset="-122"/>
                <a:ea typeface="华文新魏" pitchFamily="2" charset="-122"/>
              </a:rPr>
              <a:t>     </a:t>
            </a:r>
            <a:r>
              <a:rPr lang="en-US" altLang="zh-CN" sz="2475" b="1" smtClean="0">
                <a:latin typeface="华文新魏" pitchFamily="2" charset="-122"/>
                <a:ea typeface="华文新魏" pitchFamily="2" charset="-122"/>
              </a:rPr>
              <a:t>——</a:t>
            </a:r>
            <a:r>
              <a:rPr lang="zh-CN" altLang="en-US" sz="2475" b="1" smtClean="0">
                <a:latin typeface="华文新魏" pitchFamily="2" charset="-122"/>
                <a:ea typeface="华文新魏" pitchFamily="2" charset="-122"/>
              </a:rPr>
              <a:t>布鲁克尔</a:t>
            </a:r>
            <a:r>
              <a:rPr lang="en-US" altLang="zh-CN" sz="2475" b="1" smtClean="0">
                <a:latin typeface="华文新魏" pitchFamily="2" charset="-122"/>
                <a:ea typeface="华文新魏" pitchFamily="2" charset="-122"/>
              </a:rPr>
              <a:t>《</a:t>
            </a:r>
            <a:r>
              <a:rPr lang="zh-CN" altLang="en-US" sz="2475" b="1">
                <a:latin typeface="华文新魏" pitchFamily="2" charset="-122"/>
                <a:ea typeface="华文新魏" pitchFamily="2" charset="-122"/>
              </a:rPr>
              <a:t>文艺复兴时期的佛罗伦萨</a:t>
            </a:r>
            <a:r>
              <a:rPr lang="en-US" altLang="zh-CN" sz="2475" b="1" smtClean="0">
                <a:latin typeface="华文新魏" pitchFamily="2" charset="-122"/>
                <a:ea typeface="华文新魏" pitchFamily="2" charset="-122"/>
              </a:rPr>
              <a:t>》</a:t>
            </a:r>
            <a:endParaRPr lang="en-US" altLang="zh-CN" sz="2475" b="1">
              <a:latin typeface="华文新魏" pitchFamily="2" charset="-122"/>
              <a:ea typeface="华文新魏" pitchFamily="2" charset="-122"/>
            </a:endParaRPr>
          </a:p>
        </p:txBody>
      </p:sp>
      <p:sp>
        <p:nvSpPr>
          <p:cNvPr id="75" name="圆角矩形 74"/>
          <p:cNvSpPr/>
          <p:nvPr/>
        </p:nvSpPr>
        <p:spPr>
          <a:xfrm>
            <a:off x="721360" y="911860"/>
            <a:ext cx="2772410" cy="544195"/>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a:p>
        </p:txBody>
      </p:sp>
      <p:pic>
        <p:nvPicPr>
          <p:cNvPr id="94" name="图片 93" descr="timg (15).jpg"/>
          <p:cNvPicPr>
            <a:picLocks noChangeAspect="1"/>
          </p:cNvPicPr>
          <p:nvPr/>
        </p:nvPicPr>
        <p:blipFill>
          <a:blip r:embed="rId4">
            <a:clrChange>
              <a:clrFrom>
                <a:srgbClr val="FFFFFD"/>
              </a:clrFrom>
              <a:clrTo>
                <a:srgbClr val="FFFFFD">
                  <a:alpha val="0"/>
                </a:srgbClr>
              </a:clrTo>
            </a:clrChange>
            <a:duotone>
              <a:prstClr val="black"/>
              <a:schemeClr val="accent6">
                <a:tint val="45000"/>
                <a:satMod val="400000"/>
              </a:schemeClr>
            </a:duotone>
          </a:blip>
          <a:srcRect l="54645" b="20634"/>
          <a:stretch>
            <a:fillRect/>
          </a:stretch>
        </p:blipFill>
        <p:spPr>
          <a:xfrm>
            <a:off x="789177" y="570185"/>
            <a:ext cx="748398" cy="1021838"/>
          </a:xfrm>
          <a:prstGeom prst="rect">
            <a:avLst/>
          </a:prstGeom>
        </p:spPr>
      </p:pic>
      <p:pic>
        <p:nvPicPr>
          <p:cNvPr id="28" name="图片 13313" descr="西欧商人清点钱币图"/>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922616" y="4021528"/>
            <a:ext cx="2991849" cy="2677161"/>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矩形 30"/>
          <p:cNvSpPr/>
          <p:nvPr/>
        </p:nvSpPr>
        <p:spPr>
          <a:xfrm>
            <a:off x="927251" y="1714524"/>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资本主义萌芽的出现与发展（</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经济根源</a:t>
            </a:r>
            <a:r>
              <a:rPr lang="zh-CN" altLang="en-US" sz="2285" b="1">
                <a:latin typeface="汉仪昌黎宋刻本(原版)W" panose="00020600040101010101" pitchFamily="18" charset="-122"/>
                <a:ea typeface="汉仪昌黎宋刻本(原版)W" panose="00020600040101010101" pitchFamily="18" charset="-122"/>
              </a:rPr>
              <a:t>）</a:t>
            </a:r>
          </a:p>
        </p:txBody>
      </p:sp>
      <p:pic>
        <p:nvPicPr>
          <p:cNvPr id="27" name="Picture 3"/>
          <p:cNvPicPr>
            <a:picLocks noChangeAspect="1" noChangeArrowheads="1"/>
          </p:cNvPicPr>
          <p:nvPr/>
        </p:nvPicPr>
        <p:blipFill>
          <a:blip r:embed="rId6">
            <a:extLst>
              <a:ext uri="{28A0092B-C50C-407E-A947-70E740481C1C}">
                <a14:useLocalDpi xmlns:a14="http://schemas.microsoft.com/office/drawing/2010/main" val="0"/>
              </a:ext>
            </a:extLst>
          </a:blip>
          <a:srcRect r="38887"/>
          <a:stretch>
            <a:fillRect/>
          </a:stretch>
        </p:blipFill>
        <p:spPr>
          <a:xfrm>
            <a:off x="7855443" y="3971564"/>
            <a:ext cx="3116500" cy="2777088"/>
          </a:xfrm>
          <a:prstGeom prst="rect">
            <a:avLst/>
          </a:prstGeom>
          <a:noFill/>
          <a:ln>
            <a:noFill/>
          </a:ln>
          <a:effectLst>
            <a:softEdge rad="127000"/>
          </a:effectLst>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5" name="矩形 34"/>
          <p:cNvSpPr/>
          <p:nvPr/>
        </p:nvSpPr>
        <p:spPr>
          <a:xfrm>
            <a:off x="927251" y="2238765"/>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古希腊罗马文化积淀深厚   （</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文化基础</a:t>
            </a:r>
            <a:r>
              <a:rPr lang="zh-CN" altLang="en-US" sz="2285" b="1">
                <a:latin typeface="汉仪昌黎宋刻本(原版)W" panose="00020600040101010101" pitchFamily="18" charset="-122"/>
                <a:ea typeface="汉仪昌黎宋刻本(原版)W" panose="00020600040101010101" pitchFamily="18" charset="-122"/>
              </a:rPr>
              <a:t>）</a:t>
            </a:r>
          </a:p>
        </p:txBody>
      </p:sp>
      <p:sp>
        <p:nvSpPr>
          <p:cNvPr id="5" name="矩形 4"/>
          <p:cNvSpPr/>
          <p:nvPr/>
        </p:nvSpPr>
        <p:spPr>
          <a:xfrm>
            <a:off x="923653" y="2784974"/>
            <a:ext cx="6792424" cy="443230"/>
          </a:xfrm>
          <a:prstGeom prst="rect">
            <a:avLst/>
          </a:prstGeom>
        </p:spPr>
        <p:txBody>
          <a:bodyPr wrap="square">
            <a:spAutoFit/>
          </a:bodyPr>
          <a:lstStyle/>
          <a:p>
            <a:pPr marL="342900" indent="-342900">
              <a:buClr>
                <a:srgbClr val="C00000"/>
              </a:buClr>
              <a:buFont typeface="Arial" panose="020b0604020202020204" pitchFamily="34" charset="0"/>
              <a:buChar char="•"/>
            </a:pPr>
            <a:r>
              <a:rPr kumimoji="1" lang="zh-CN" altLang="en-US" sz="2285" b="1">
                <a:latin typeface="汉仪昌黎宋刻本(原版)W" panose="00020600040101010101" pitchFamily="18" charset="-122"/>
                <a:ea typeface="汉仪昌黎宋刻本(原版)W" panose="00020600040101010101" pitchFamily="18" charset="-122"/>
              </a:rPr>
              <a:t>新兴贵族、资产阶级的扶持（</a:t>
            </a:r>
            <a:r>
              <a:rPr kumimoji="1" lang="zh-CN" altLang="en-US" sz="2285" b="1">
                <a:solidFill>
                  <a:srgbClr val="C00000"/>
                </a:solidFill>
                <a:latin typeface="汉仪昌黎宋刻本(原版)W" panose="00020600040101010101" pitchFamily="18" charset="-122"/>
                <a:ea typeface="汉仪昌黎宋刻本(原版)W" panose="00020600040101010101" pitchFamily="18" charset="-122"/>
              </a:rPr>
              <a:t>阶级支持</a:t>
            </a:r>
            <a:r>
              <a:rPr kumimoji="1" lang="zh-CN" altLang="en-US" sz="2285" b="1">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7721991" y="3884204"/>
            <a:ext cx="3230778" cy="291998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矩形 31"/>
          <p:cNvSpPr/>
          <p:nvPr/>
        </p:nvSpPr>
        <p:spPr>
          <a:xfrm>
            <a:off x="8786037" y="6259008"/>
            <a:ext cx="1637030" cy="443230"/>
          </a:xfrm>
          <a:prstGeom prst="rect">
            <a:avLst/>
          </a:prstGeom>
        </p:spPr>
        <p:txBody>
          <a:bodyPr wrap="none">
            <a:spAutoFit/>
          </a:bodyPr>
          <a:lstStyle/>
          <a:p>
            <a:pPr algn="ctr"/>
            <a:r>
              <a:rPr lang="zh-CN" altLang="en-US" sz="2285" b="1">
                <a:solidFill>
                  <a:schemeClr val="bg1"/>
                </a:solidFill>
                <a:effectLst>
                  <a:outerShdw blurRad="38100" dist="38100" dir="2700000" algn="tl">
                    <a:srgbClr val="000000">
                      <a:alpha val="43137"/>
                    </a:srgbClr>
                  </a:outerShdw>
                </a:effectLst>
                <a:latin typeface="华文隶书" pitchFamily="2" charset="-122"/>
                <a:ea typeface="华文隶书" pitchFamily="2" charset="-122"/>
              </a:rPr>
              <a:t>美第奇家族</a:t>
            </a:r>
            <a:endParaRPr lang="en-US" altLang="zh-CN" sz="2285" b="1">
              <a:solidFill>
                <a:schemeClr val="bg1"/>
              </a:solidFill>
              <a:effectLst>
                <a:outerShdw blurRad="38100" dist="38100" dir="2700000" algn="tl">
                  <a:srgbClr val="000000">
                    <a:alpha val="43137"/>
                  </a:srgbClr>
                </a:outerShdw>
              </a:effectLst>
              <a:latin typeface="华文隶书" pitchFamily="2" charset="-122"/>
              <a:ea typeface="华文隶书" pitchFamily="2" charset="-122"/>
            </a:endParaRPr>
          </a:p>
        </p:txBody>
      </p:sp>
      <p:sp>
        <p:nvSpPr>
          <p:cNvPr id="4" name="文本框 3"/>
          <p:cNvSpPr txBox="1"/>
          <p:nvPr/>
        </p:nvSpPr>
        <p:spPr>
          <a:xfrm>
            <a:off x="1240155" y="911860"/>
            <a:ext cx="2253615" cy="583565"/>
          </a:xfrm>
          <a:prstGeom prst="rect">
            <a:avLst/>
          </a:prstGeom>
          <a:noFill/>
        </p:spPr>
        <p:txBody>
          <a:bodyPr wrap="square" rtlCol="0">
            <a:spAutoFit/>
          </a:bodyPr>
          <a:lstStyle/>
          <a:p>
            <a:r>
              <a:rPr lang="zh-CN" altLang="en-US" sz="3200" b="1">
                <a:solidFill>
                  <a:srgbClr val="FF0000"/>
                </a:solidFill>
              </a:rPr>
              <a:t>（一）背景</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9" name="图片 68"/>
          <p:cNvPicPr>
            <a:picLocks noChangeAspect="1"/>
          </p:cNvPicPr>
          <p:nvPr/>
        </p:nvPicPr>
        <p:blipFill>
          <a:blip r:embed="rId3">
            <a:extLst>
              <a:ext uri="{28A0092B-C50C-407E-A947-70E740481C1C}">
                <a14:useLocalDpi xmlns:a14="http://schemas.microsoft.com/office/drawing/2010/main" val="0"/>
              </a:ext>
            </a:extLst>
          </a:blip>
          <a:srcRect l="24814" r="13974" b="25049"/>
          <a:stretch>
            <a:fillRect/>
          </a:stretch>
        </p:blipFill>
        <p:spPr>
          <a:xfrm>
            <a:off x="1027352" y="3885660"/>
            <a:ext cx="9970198" cy="2948899"/>
          </a:xfrm>
          <a:prstGeom prst="roundRect">
            <a:avLst>
              <a:gd name="adj" fmla="val 5767"/>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pPr>
              <a:defRPr/>
            </a:pPr>
            <a:endParaRPr lang="zh-CN" altLang="en-US" sz="1715">
              <a:ln>
                <a:solidFill>
                  <a:srgbClr val="660033"/>
                </a:solidFill>
              </a:ln>
            </a:endParaRPr>
          </a:p>
        </p:txBody>
      </p:sp>
      <p:pic>
        <p:nvPicPr>
          <p:cNvPr id="59" name="图片 58"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609295" y="678525"/>
            <a:ext cx="10973405" cy="136072"/>
          </a:xfrm>
          <a:prstGeom prst="rect">
            <a:avLst/>
          </a:prstGeom>
        </p:spPr>
      </p:pic>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701918" y="0"/>
            <a:ext cx="1632869" cy="775589"/>
          </a:xfrm>
          <a:prstGeom prst="rect">
            <a:avLst/>
          </a:prstGeom>
        </p:spPr>
      </p:pic>
      <p:grpSp>
        <p:nvGrpSpPr>
          <p:cNvPr id="2" name="组合 23"/>
          <p:cNvGrpSpPr/>
          <p:nvPr/>
        </p:nvGrpSpPr>
        <p:grpSpPr>
          <a:xfrm flipH="1">
            <a:off x="8477266" y="-11817"/>
            <a:ext cx="2619829" cy="704855"/>
            <a:chOff x="0" y="-2"/>
            <a:chExt cx="1377891" cy="634701"/>
          </a:xfrm>
          <a:solidFill>
            <a:schemeClr val="bg2">
              <a:lumMod val="90000"/>
            </a:schemeClr>
          </a:solidFill>
        </p:grpSpPr>
        <p:sp>
          <p:nvSpPr>
            <p:cNvPr id="76" name="直角三角形 7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a:ea typeface="微软雅黑"/>
              </a:endParaRPr>
            </a:p>
          </p:txBody>
        </p:sp>
        <p:sp>
          <p:nvSpPr>
            <p:cNvPr id="77" name="矩形 7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a:ea typeface="微软雅黑" panose="020b0503020204020204" charset="-122"/>
              </a:endParaRPr>
            </a:p>
          </p:txBody>
        </p:sp>
      </p:grpSp>
      <p:cxnSp>
        <p:nvCxnSpPr>
          <p:cNvPr id="78" name="直接连接符 77"/>
          <p:cNvCxnSpPr/>
          <p:nvPr/>
        </p:nvCxnSpPr>
        <p:spPr>
          <a:xfrm flipH="1">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968034" y="-11817"/>
            <a:ext cx="2619829" cy="704855"/>
            <a:chOff x="0" y="-2"/>
            <a:chExt cx="1377891" cy="634701"/>
          </a:xfrm>
          <a:solidFill>
            <a:schemeClr val="bg2">
              <a:lumMod val="90000"/>
            </a:schemeClr>
          </a:solidFill>
        </p:grpSpPr>
        <p:sp>
          <p:nvSpPr>
            <p:cNvPr id="83" name="直角三角形 8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a:ea typeface="微软雅黑" panose="020b0503020204020204" charset="-122"/>
              </a:endParaRPr>
            </a:p>
          </p:txBody>
        </p:sp>
        <p:sp>
          <p:nvSpPr>
            <p:cNvPr id="84" name="矩形 8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b="1">
                <a:ea typeface="微软雅黑" panose="020b0503020204020204" charset="-122"/>
              </a:endParaRPr>
            </a:p>
          </p:txBody>
        </p:sp>
      </p:grpSp>
      <p:sp>
        <p:nvSpPr>
          <p:cNvPr id="66" name="矩形 65"/>
          <p:cNvSpPr/>
          <p:nvPr/>
        </p:nvSpPr>
        <p:spPr>
          <a:xfrm>
            <a:off x="1027203" y="4154156"/>
            <a:ext cx="6718085" cy="2379980"/>
          </a:xfrm>
          <a:prstGeom prst="rect">
            <a:avLst/>
          </a:prstGeom>
          <a:noFill/>
          <a:ln w="38100">
            <a:noFill/>
          </a:ln>
        </p:spPr>
        <p:txBody>
          <a:bodyPr wrap="square">
            <a:spAutoFit/>
          </a:bodyPr>
          <a:lstStyle/>
          <a:p>
            <a:pPr>
              <a:defRPr/>
            </a:pPr>
            <a:r>
              <a:rPr lang="zh-CN" altLang="en-US" sz="2475" b="1" smtClean="0">
                <a:solidFill>
                  <a:srgbClr val="00B0F0"/>
                </a:solidFill>
                <a:latin typeface="华文新魏" pitchFamily="2" charset="-122"/>
                <a:ea typeface="华文新魏" pitchFamily="2" charset="-122"/>
              </a:rPr>
              <a:t>材料四</a:t>
            </a:r>
            <a:endParaRPr lang="en-US" altLang="zh-CN" sz="2475" b="1">
              <a:latin typeface="华文新魏" pitchFamily="2" charset="-122"/>
              <a:ea typeface="华文新魏" pitchFamily="2" charset="-122"/>
            </a:endParaRPr>
          </a:p>
          <a:p>
            <a:pPr fontAlgn="auto">
              <a:spcBef>
                <a:spcPct val="0"/>
              </a:spcBef>
              <a:spcAft>
                <a:spcPct val="0"/>
              </a:spcAft>
              <a:defRPr/>
            </a:pPr>
            <a:r>
              <a:rPr lang="zh-CN" altLang="en-US" sz="2475" b="1">
                <a:latin typeface="华文新魏" pitchFamily="2" charset="-122"/>
                <a:ea typeface="华文新魏" pitchFamily="2" charset="-122"/>
              </a:rPr>
              <a:t>无论是谁</a:t>
            </a: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只要不是傻子就都不能</a:t>
            </a:r>
            <a:r>
              <a:rPr lang="zh-CN" altLang="en-US" sz="2475" b="1" smtClean="0">
                <a:latin typeface="华文新魏" pitchFamily="2" charset="-122"/>
                <a:ea typeface="华文新魏" pitchFamily="2" charset="-122"/>
              </a:rPr>
              <a:t>否认 </a:t>
            </a:r>
            <a:r>
              <a:rPr lang="en-US" altLang="zh-CN" sz="2475" b="1" smtClean="0">
                <a:latin typeface="华文新魏" pitchFamily="2" charset="-122"/>
                <a:ea typeface="华文新魏" pitchFamily="2" charset="-122"/>
              </a:rPr>
              <a:t>……</a:t>
            </a:r>
            <a:r>
              <a:rPr lang="zh-CN" altLang="en-US" sz="2475" b="1">
                <a:latin typeface="华文新魏" pitchFamily="2" charset="-122"/>
                <a:ea typeface="华文新魏" pitchFamily="2" charset="-122"/>
              </a:rPr>
              <a:t>哪个地方的商业能如佛罗伦萨这般兴旺发达呢</a:t>
            </a:r>
            <a:r>
              <a:rPr lang="en-US" altLang="zh-CN" sz="2475" b="1">
                <a:latin typeface="华文新魏" pitchFamily="2" charset="-122"/>
                <a:ea typeface="华文新魏" pitchFamily="2" charset="-122"/>
              </a:rPr>
              <a:t>?</a:t>
            </a:r>
            <a:r>
              <a:rPr lang="zh-CN" altLang="en-US" sz="2475" b="1">
                <a:solidFill>
                  <a:srgbClr val="C00000"/>
                </a:solidFill>
                <a:latin typeface="华文新魏" pitchFamily="2" charset="-122"/>
                <a:ea typeface="华文新魏" pitchFamily="2" charset="-122"/>
              </a:rPr>
              <a:t>又有哪个地方的才士俊杰比佛罗伦萨更多呢</a:t>
            </a:r>
            <a:r>
              <a:rPr lang="en-US" altLang="zh-CN" sz="2475" b="1">
                <a:solidFill>
                  <a:srgbClr val="C00000"/>
                </a:solidFill>
                <a:latin typeface="华文新魏" pitchFamily="2" charset="-122"/>
                <a:ea typeface="华文新魏" pitchFamily="2" charset="-122"/>
              </a:rPr>
              <a:t>?</a:t>
            </a:r>
          </a:p>
          <a:p>
            <a:pPr algn="r"/>
            <a:r>
              <a:rPr lang="en-US" altLang="zh-CN" sz="2475" b="1" smtClean="0">
                <a:latin typeface="华文新魏" pitchFamily="2" charset="-122"/>
                <a:ea typeface="华文新魏" pitchFamily="2" charset="-122"/>
              </a:rPr>
              <a:t>       </a:t>
            </a:r>
          </a:p>
          <a:p>
            <a:pPr algn="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意大利文艺复兴史上的主要问题</a:t>
            </a:r>
            <a:r>
              <a:rPr lang="en-US" altLang="zh-CN" sz="2475" b="1">
                <a:latin typeface="华文新魏" pitchFamily="2" charset="-122"/>
                <a:ea typeface="华文新魏" pitchFamily="2" charset="-122"/>
              </a:rPr>
              <a:t>》</a:t>
            </a:r>
          </a:p>
        </p:txBody>
      </p:sp>
      <p:sp>
        <p:nvSpPr>
          <p:cNvPr id="75" name="圆角矩形 74"/>
          <p:cNvSpPr/>
          <p:nvPr/>
        </p:nvSpPr>
        <p:spPr>
          <a:xfrm>
            <a:off x="721360" y="911860"/>
            <a:ext cx="2808605" cy="544195"/>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a:p>
        </p:txBody>
      </p:sp>
      <p:pic>
        <p:nvPicPr>
          <p:cNvPr id="94" name="图片 93" descr="timg (15).jpg"/>
          <p:cNvPicPr>
            <a:picLocks noChangeAspect="1"/>
          </p:cNvPicPr>
          <p:nvPr/>
        </p:nvPicPr>
        <p:blipFill>
          <a:blip r:embed="rId6">
            <a:clrChange>
              <a:clrFrom>
                <a:srgbClr val="FFFFFD"/>
              </a:clrFrom>
              <a:clrTo>
                <a:srgbClr val="FFFFFD">
                  <a:alpha val="0"/>
                </a:srgbClr>
              </a:clrTo>
            </a:clrChange>
            <a:duotone>
              <a:prstClr val="black"/>
              <a:schemeClr val="accent6">
                <a:tint val="45000"/>
                <a:satMod val="400000"/>
              </a:schemeClr>
            </a:duotone>
          </a:blip>
          <a:srcRect l="54645" b="20634"/>
          <a:stretch>
            <a:fillRect/>
          </a:stretch>
        </p:blipFill>
        <p:spPr>
          <a:xfrm>
            <a:off x="789177" y="570185"/>
            <a:ext cx="748398" cy="1021838"/>
          </a:xfrm>
          <a:prstGeom prst="rect">
            <a:avLst/>
          </a:prstGeom>
        </p:spPr>
      </p:pic>
      <p:sp>
        <p:nvSpPr>
          <p:cNvPr id="31" name="矩形 30"/>
          <p:cNvSpPr/>
          <p:nvPr/>
        </p:nvSpPr>
        <p:spPr>
          <a:xfrm>
            <a:off x="927251" y="1714524"/>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资本主义萌芽的</a:t>
            </a:r>
            <a:r>
              <a:rPr lang="zh-CN" altLang="en-US" sz="2285" b="1" smtClean="0">
                <a:latin typeface="汉仪昌黎宋刻本(原版)W" panose="00020600040101010101" pitchFamily="18" charset="-122"/>
                <a:ea typeface="汉仪昌黎宋刻本(原版)W" panose="00020600040101010101" pitchFamily="18" charset="-122"/>
              </a:rPr>
              <a:t>出现与发展（</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经济根源</a:t>
            </a:r>
            <a:r>
              <a:rPr lang="zh-CN" altLang="en-US" sz="2285" b="1">
                <a:latin typeface="汉仪昌黎宋刻本(原版)W" panose="00020600040101010101" pitchFamily="18" charset="-122"/>
                <a:ea typeface="汉仪昌黎宋刻本(原版)W" panose="00020600040101010101" pitchFamily="18" charset="-122"/>
              </a:rPr>
              <a:t>）</a:t>
            </a:r>
          </a:p>
        </p:txBody>
      </p:sp>
      <p:sp>
        <p:nvSpPr>
          <p:cNvPr id="35" name="矩形 34"/>
          <p:cNvSpPr/>
          <p:nvPr/>
        </p:nvSpPr>
        <p:spPr>
          <a:xfrm>
            <a:off x="927251" y="2238765"/>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smtClean="0">
                <a:latin typeface="汉仪昌黎宋刻本(原版)W" panose="00020600040101010101" pitchFamily="18" charset="-122"/>
                <a:ea typeface="汉仪昌黎宋刻本(原版)W" panose="00020600040101010101" pitchFamily="18" charset="-122"/>
              </a:rPr>
              <a:t>古希腊罗马文化积淀深厚   （</a:t>
            </a:r>
            <a:r>
              <a:rPr lang="zh-CN" altLang="en-US" sz="2285" b="1" smtClean="0">
                <a:solidFill>
                  <a:srgbClr val="C00000"/>
                </a:solidFill>
                <a:latin typeface="汉仪昌黎宋刻本(原版)W" panose="00020600040101010101" pitchFamily="18" charset="-122"/>
                <a:ea typeface="汉仪昌黎宋刻本(原版)W" panose="00020600040101010101" pitchFamily="18" charset="-122"/>
              </a:rPr>
              <a:t>文化基础</a:t>
            </a:r>
            <a:r>
              <a:rPr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sp>
        <p:nvSpPr>
          <p:cNvPr id="5" name="矩形 4"/>
          <p:cNvSpPr/>
          <p:nvPr/>
        </p:nvSpPr>
        <p:spPr>
          <a:xfrm>
            <a:off x="923653" y="2784974"/>
            <a:ext cx="6792424" cy="443230"/>
          </a:xfrm>
          <a:prstGeom prst="rect">
            <a:avLst/>
          </a:prstGeom>
        </p:spPr>
        <p:txBody>
          <a:bodyPr wrap="square">
            <a:spAutoFit/>
          </a:bodyPr>
          <a:lstStyle/>
          <a:p>
            <a:pPr marL="342900" indent="-342900">
              <a:buClr>
                <a:srgbClr val="C00000"/>
              </a:buClr>
              <a:buFont typeface="Arial" panose="020b0604020202020204" pitchFamily="34" charset="0"/>
              <a:buChar char="•"/>
            </a:pPr>
            <a:r>
              <a:rPr kumimoji="1" lang="zh-CN" altLang="en-US" sz="2285" b="1">
                <a:latin typeface="汉仪昌黎宋刻本(原版)W" panose="00020600040101010101" pitchFamily="18" charset="-122"/>
                <a:ea typeface="汉仪昌黎宋刻本(原版)W" panose="00020600040101010101" pitchFamily="18" charset="-122"/>
              </a:rPr>
              <a:t>新兴贵族、资产阶级的</a:t>
            </a:r>
            <a:r>
              <a:rPr kumimoji="1" lang="zh-CN" altLang="en-US" sz="2285" b="1" smtClean="0">
                <a:latin typeface="汉仪昌黎宋刻本(原版)W" panose="00020600040101010101" pitchFamily="18" charset="-122"/>
                <a:ea typeface="汉仪昌黎宋刻本(原版)W" panose="00020600040101010101" pitchFamily="18" charset="-122"/>
              </a:rPr>
              <a:t>扶持（</a:t>
            </a:r>
            <a:r>
              <a:rPr kumimoji="1" lang="zh-CN" altLang="en-US" sz="2285" b="1" smtClean="0">
                <a:solidFill>
                  <a:srgbClr val="C00000"/>
                </a:solidFill>
                <a:latin typeface="汉仪昌黎宋刻本(原版)W" panose="00020600040101010101" pitchFamily="18" charset="-122"/>
                <a:ea typeface="汉仪昌黎宋刻本(原版)W" panose="00020600040101010101" pitchFamily="18" charset="-122"/>
              </a:rPr>
              <a:t>阶级支持</a:t>
            </a:r>
            <a:r>
              <a:rPr kumimoji="1"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sp>
        <p:nvSpPr>
          <p:cNvPr id="32" name="矩形 31"/>
          <p:cNvSpPr/>
          <p:nvPr/>
        </p:nvSpPr>
        <p:spPr>
          <a:xfrm>
            <a:off x="927251" y="3279609"/>
            <a:ext cx="6792424" cy="443230"/>
          </a:xfrm>
          <a:prstGeom prst="rect">
            <a:avLst/>
          </a:prstGeom>
        </p:spPr>
        <p:txBody>
          <a:bodyPr wrap="square">
            <a:spAutoFit/>
          </a:bodyPr>
          <a:lstStyle/>
          <a:p>
            <a:pPr marL="342900" indent="-342900">
              <a:buClr>
                <a:srgbClr val="C00000"/>
              </a:buClr>
              <a:buFont typeface="Arial" panose="020b0604020202020204" pitchFamily="34" charset="0"/>
              <a:buChar char="•"/>
            </a:pPr>
            <a:r>
              <a:rPr kumimoji="1" lang="zh-CN" altLang="en-US" sz="2285" b="1" smtClean="0">
                <a:latin typeface="汉仪昌黎宋刻本(原版)W" panose="00020600040101010101" pitchFamily="18" charset="-122"/>
                <a:ea typeface="汉仪昌黎宋刻本(原版)W" panose="00020600040101010101" pitchFamily="18" charset="-122"/>
              </a:rPr>
              <a:t>具有新思想的学者文人聚集（</a:t>
            </a:r>
            <a:r>
              <a:rPr kumimoji="1" lang="zh-CN" altLang="en-US" sz="2285" b="1" smtClean="0">
                <a:solidFill>
                  <a:srgbClr val="C00000"/>
                </a:solidFill>
                <a:latin typeface="汉仪昌黎宋刻本(原版)W" panose="00020600040101010101" pitchFamily="18" charset="-122"/>
                <a:ea typeface="汉仪昌黎宋刻本(原版)W" panose="00020600040101010101" pitchFamily="18" charset="-122"/>
              </a:rPr>
              <a:t>中坚力量</a:t>
            </a:r>
            <a:r>
              <a:rPr kumimoji="1"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pic>
        <p:nvPicPr>
          <p:cNvPr id="34"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7721991" y="3884204"/>
            <a:ext cx="3230778" cy="291998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t="10770" b="5264"/>
          <a:stretch>
            <a:fillRect/>
          </a:stretch>
        </p:blipFill>
        <p:spPr bwMode="auto">
          <a:xfrm>
            <a:off x="7643918" y="3860120"/>
            <a:ext cx="3331471" cy="28991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文本框 3"/>
          <p:cNvSpPr txBox="1"/>
          <p:nvPr/>
        </p:nvSpPr>
        <p:spPr>
          <a:xfrm>
            <a:off x="1240155" y="911860"/>
            <a:ext cx="2253615" cy="583565"/>
          </a:xfrm>
          <a:prstGeom prst="rect">
            <a:avLst/>
          </a:prstGeom>
          <a:noFill/>
        </p:spPr>
        <p:txBody>
          <a:bodyPr wrap="square" rtlCol="0">
            <a:spAutoFit/>
          </a:bodyPr>
          <a:lstStyle/>
          <a:p>
            <a:r>
              <a:rPr lang="zh-CN" altLang="en-US" sz="3200" b="1">
                <a:solidFill>
                  <a:srgbClr val="FF0000"/>
                </a:solidFill>
              </a:rPr>
              <a:t>（一）背景</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9" name="图片 68"/>
          <p:cNvPicPr>
            <a:picLocks noChangeAspect="1"/>
          </p:cNvPicPr>
          <p:nvPr/>
        </p:nvPicPr>
        <p:blipFill>
          <a:blip r:embed="rId3">
            <a:extLst>
              <a:ext uri="{28A0092B-C50C-407E-A947-70E740481C1C}">
                <a14:useLocalDpi xmlns:a14="http://schemas.microsoft.com/office/drawing/2010/main" val="0"/>
              </a:ext>
            </a:extLst>
          </a:blip>
          <a:srcRect l="24814" r="13974" b="25049"/>
          <a:stretch>
            <a:fillRect/>
          </a:stretch>
        </p:blipFill>
        <p:spPr>
          <a:xfrm>
            <a:off x="1026795" y="3885565"/>
            <a:ext cx="9970770" cy="2948940"/>
          </a:xfrm>
          <a:prstGeom prst="roundRect">
            <a:avLst>
              <a:gd name="adj" fmla="val 5767"/>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936625" y="6758940"/>
            <a:ext cx="10646410" cy="139700"/>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pPr>
              <a:defRPr/>
            </a:pPr>
            <a:endParaRPr lang="zh-CN" altLang="en-US" sz="1715">
              <a:ln>
                <a:solidFill>
                  <a:srgbClr val="660033"/>
                </a:solidFill>
              </a:ln>
            </a:endParaRPr>
          </a:p>
        </p:txBody>
      </p:sp>
      <p:cxnSp>
        <p:nvCxnSpPr>
          <p:cNvPr id="78" name="直接连接符 77"/>
          <p:cNvCxnSpPr/>
          <p:nvPr/>
        </p:nvCxnSpPr>
        <p:spPr>
          <a:xfrm flipH="1">
            <a:off x="1517631"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1027203" y="4584686"/>
            <a:ext cx="6718085" cy="1998980"/>
          </a:xfrm>
          <a:prstGeom prst="rect">
            <a:avLst/>
          </a:prstGeom>
          <a:noFill/>
          <a:ln w="38100">
            <a:noFill/>
          </a:ln>
        </p:spPr>
        <p:txBody>
          <a:bodyPr wrap="square">
            <a:spAutoFit/>
          </a:bodyPr>
          <a:lstStyle/>
          <a:p>
            <a:pPr>
              <a:defRPr/>
            </a:pPr>
            <a:r>
              <a:rPr lang="zh-CN" altLang="en-US" sz="2475" b="1" smtClean="0">
                <a:solidFill>
                  <a:schemeClr val="accent2">
                    <a:lumMod val="75000"/>
                  </a:schemeClr>
                </a:solidFill>
                <a:latin typeface="华文新魏" pitchFamily="2" charset="-122"/>
                <a:ea typeface="华文新魏" pitchFamily="2" charset="-122"/>
              </a:rPr>
              <a:t>材料五</a:t>
            </a:r>
            <a:endParaRPr lang="en-US" altLang="zh-CN" sz="2475" b="1">
              <a:latin typeface="华文新魏" pitchFamily="2" charset="-122"/>
              <a:ea typeface="华文新魏" pitchFamily="2" charset="-122"/>
            </a:endParaRPr>
          </a:p>
          <a:p>
            <a:r>
              <a:rPr lang="zh-CN" altLang="en-US" sz="2475" b="1">
                <a:solidFill>
                  <a:srgbClr val="C00000"/>
                </a:solidFill>
                <a:latin typeface="华文新魏" pitchFamily="2" charset="-122"/>
                <a:ea typeface="华文新魏" pitchFamily="2" charset="-122"/>
              </a:rPr>
              <a:t>黑死病</a:t>
            </a:r>
            <a:r>
              <a:rPr lang="zh-CN" altLang="en-US" sz="2475" b="1">
                <a:latin typeface="华文新魏" pitchFamily="2" charset="-122"/>
                <a:ea typeface="华文新魏" pitchFamily="2" charset="-122"/>
              </a:rPr>
              <a:t>横扫整个欧洲，使人口</a:t>
            </a:r>
            <a:r>
              <a:rPr lang="zh-CN" altLang="en-US" sz="2475" b="1">
                <a:solidFill>
                  <a:srgbClr val="C00000"/>
                </a:solidFill>
                <a:latin typeface="华文新魏" pitchFamily="2" charset="-122"/>
                <a:ea typeface="华文新魏" pitchFamily="2" charset="-122"/>
              </a:rPr>
              <a:t>减少 </a:t>
            </a:r>
            <a:r>
              <a:rPr lang="en-US" altLang="zh-CN" sz="2475" b="1">
                <a:solidFill>
                  <a:srgbClr val="C00000"/>
                </a:solidFill>
                <a:latin typeface="华文新魏" pitchFamily="2" charset="-122"/>
                <a:ea typeface="华文新魏" pitchFamily="2" charset="-122"/>
              </a:rPr>
              <a:t>1/3—1/2</a:t>
            </a:r>
            <a:r>
              <a:rPr lang="zh-CN" altLang="en-US" sz="2475" b="1">
                <a:latin typeface="华文新魏" pitchFamily="2" charset="-122"/>
                <a:ea typeface="华文新魏" pitchFamily="2" charset="-122"/>
              </a:rPr>
              <a:t>，佛罗伦萨也不能幸免</a:t>
            </a: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从 </a:t>
            </a:r>
            <a:r>
              <a:rPr lang="en-US" altLang="zh-CN" sz="2475" b="1">
                <a:latin typeface="华文新魏" pitchFamily="2" charset="-122"/>
                <a:ea typeface="华文新魏" pitchFamily="2" charset="-122"/>
              </a:rPr>
              <a:t>1300</a:t>
            </a:r>
            <a:r>
              <a:rPr lang="zh-CN" altLang="en-US" sz="2475" b="1">
                <a:latin typeface="华文新魏" pitchFamily="2" charset="-122"/>
                <a:ea typeface="华文新魏" pitchFamily="2" charset="-122"/>
              </a:rPr>
              <a:t>年的人口顶峰的 </a:t>
            </a:r>
            <a:r>
              <a:rPr lang="en-US" altLang="zh-CN" sz="2475" b="1">
                <a:latin typeface="华文新魏" pitchFamily="2" charset="-122"/>
                <a:ea typeface="华文新魏" pitchFamily="2" charset="-122"/>
              </a:rPr>
              <a:t>9. 5</a:t>
            </a:r>
            <a:r>
              <a:rPr lang="zh-CN" altLang="en-US" sz="2475" b="1">
                <a:latin typeface="华文新魏" pitchFamily="2" charset="-122"/>
                <a:ea typeface="华文新魏" pitchFamily="2" charset="-122"/>
              </a:rPr>
              <a:t>万人暴跌到 </a:t>
            </a:r>
            <a:r>
              <a:rPr lang="en-US" altLang="zh-CN" sz="2475" b="1" smtClean="0">
                <a:latin typeface="华文新魏" pitchFamily="2" charset="-122"/>
                <a:ea typeface="华文新魏" pitchFamily="2" charset="-122"/>
              </a:rPr>
              <a:t>1348</a:t>
            </a:r>
            <a:r>
              <a:rPr lang="zh-CN" altLang="en-US" sz="2475" b="1" smtClean="0">
                <a:latin typeface="华文新魏" pitchFamily="2" charset="-122"/>
                <a:ea typeface="华文新魏" pitchFamily="2" charset="-122"/>
              </a:rPr>
              <a:t>年</a:t>
            </a:r>
            <a:r>
              <a:rPr lang="zh-CN" altLang="en-US" sz="2475" b="1">
                <a:latin typeface="华文新魏" pitchFamily="2" charset="-122"/>
                <a:ea typeface="华文新魏" pitchFamily="2" charset="-122"/>
              </a:rPr>
              <a:t>的 </a:t>
            </a:r>
            <a:r>
              <a:rPr lang="en-US" altLang="zh-CN" sz="2475" b="1">
                <a:latin typeface="华文新魏" pitchFamily="2" charset="-122"/>
                <a:ea typeface="华文新魏" pitchFamily="2" charset="-122"/>
              </a:rPr>
              <a:t>3</a:t>
            </a:r>
            <a:r>
              <a:rPr lang="zh-CN" altLang="en-US" sz="2475" b="1">
                <a:latin typeface="华文新魏" pitchFamily="2" charset="-122"/>
                <a:ea typeface="华文新魏" pitchFamily="2" charset="-122"/>
              </a:rPr>
              <a:t>万人</a:t>
            </a:r>
            <a:r>
              <a:rPr lang="zh-CN" altLang="en-US" sz="2475" b="1" smtClean="0">
                <a:latin typeface="华文新魏" pitchFamily="2" charset="-122"/>
                <a:ea typeface="华文新魏" pitchFamily="2" charset="-122"/>
              </a:rPr>
              <a:t>。</a:t>
            </a:r>
            <a:endParaRPr lang="en-US" altLang="zh-CN" sz="2475" b="1" smtClean="0">
              <a:latin typeface="华文新魏" pitchFamily="2" charset="-122"/>
              <a:ea typeface="华文新魏" pitchFamily="2" charset="-122"/>
            </a:endParaRPr>
          </a:p>
          <a:p>
            <a:r>
              <a:rPr lang="en-US" altLang="zh-CN" sz="2475" b="1" smtClean="0">
                <a:latin typeface="华文新魏" pitchFamily="2" charset="-122"/>
                <a:ea typeface="华文新魏" pitchFamily="2" charset="-122"/>
              </a:rPr>
              <a:t>   </a:t>
            </a:r>
            <a:r>
              <a:rPr lang="en-US" altLang="zh-CN" sz="2475" b="1">
                <a:latin typeface="华文新魏" pitchFamily="2" charset="-122"/>
                <a:ea typeface="华文新魏" pitchFamily="2" charset="-122"/>
              </a:rPr>
              <a:t>——</a:t>
            </a:r>
            <a:r>
              <a:rPr lang="zh-CN" altLang="en-US" sz="2475" b="1">
                <a:latin typeface="华文新魏" pitchFamily="2" charset="-122"/>
                <a:ea typeface="华文新魏" pitchFamily="2" charset="-122"/>
              </a:rPr>
              <a:t>王乃耀</a:t>
            </a:r>
            <a:r>
              <a:rPr lang="en-US" altLang="zh-CN" sz="2475" b="1" smtClean="0">
                <a:latin typeface="华文新魏" pitchFamily="2" charset="-122"/>
                <a:ea typeface="华文新魏" pitchFamily="2" charset="-122"/>
              </a:rPr>
              <a:t>.</a:t>
            </a:r>
            <a:r>
              <a:rPr lang="zh-CN" altLang="en-US" sz="2475" b="1" smtClean="0">
                <a:latin typeface="华文新魏" pitchFamily="2" charset="-122"/>
                <a:ea typeface="华文新魏" pitchFamily="2" charset="-122"/>
              </a:rPr>
              <a:t> 艺复早期</a:t>
            </a:r>
            <a:r>
              <a:rPr lang="zh-CN" altLang="en-US" sz="2475" b="1">
                <a:latin typeface="华文新魏" pitchFamily="2" charset="-122"/>
                <a:ea typeface="华文新魏" pitchFamily="2" charset="-122"/>
              </a:rPr>
              <a:t>的佛罗伦萨</a:t>
            </a:r>
            <a:r>
              <a:rPr lang="zh-CN" altLang="en-US" sz="2475" b="1" smtClean="0">
                <a:latin typeface="华文新魏" pitchFamily="2" charset="-122"/>
                <a:ea typeface="华文新魏" pitchFamily="2" charset="-122"/>
              </a:rPr>
              <a:t>经济考察</a:t>
            </a:r>
            <a:endParaRPr lang="zh-CN" altLang="en-US" sz="2475" b="1">
              <a:latin typeface="华文新魏" pitchFamily="2" charset="-122"/>
              <a:ea typeface="华文新魏" pitchFamily="2" charset="-122"/>
            </a:endParaRPr>
          </a:p>
        </p:txBody>
      </p:sp>
      <p:sp>
        <p:nvSpPr>
          <p:cNvPr id="75" name="圆角矩形 74"/>
          <p:cNvSpPr/>
          <p:nvPr/>
        </p:nvSpPr>
        <p:spPr>
          <a:xfrm>
            <a:off x="721360" y="911860"/>
            <a:ext cx="2771775" cy="544195"/>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15"/>
          </a:p>
        </p:txBody>
      </p:sp>
      <p:pic>
        <p:nvPicPr>
          <p:cNvPr id="94" name="图片 93" descr="timg (15).jpg"/>
          <p:cNvPicPr>
            <a:picLocks noChangeAspect="1"/>
          </p:cNvPicPr>
          <p:nvPr/>
        </p:nvPicPr>
        <p:blipFill>
          <a:blip r:embed="rId4">
            <a:clrChange>
              <a:clrFrom>
                <a:srgbClr val="FFFFFD"/>
              </a:clrFrom>
              <a:clrTo>
                <a:srgbClr val="FFFFFD">
                  <a:alpha val="0"/>
                </a:srgbClr>
              </a:clrTo>
            </a:clrChange>
            <a:duotone>
              <a:prstClr val="black"/>
              <a:schemeClr val="accent6">
                <a:tint val="45000"/>
                <a:satMod val="400000"/>
              </a:schemeClr>
            </a:duotone>
          </a:blip>
          <a:srcRect l="54645" b="20634"/>
          <a:stretch>
            <a:fillRect/>
          </a:stretch>
        </p:blipFill>
        <p:spPr>
          <a:xfrm>
            <a:off x="789177" y="570185"/>
            <a:ext cx="748398" cy="1021838"/>
          </a:xfrm>
          <a:prstGeom prst="rect">
            <a:avLst/>
          </a:prstGeom>
        </p:spPr>
      </p:pic>
      <p:sp>
        <p:nvSpPr>
          <p:cNvPr id="31" name="矩形 30"/>
          <p:cNvSpPr/>
          <p:nvPr/>
        </p:nvSpPr>
        <p:spPr>
          <a:xfrm>
            <a:off x="927251" y="1714524"/>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资本主义萌芽的</a:t>
            </a:r>
            <a:r>
              <a:rPr lang="zh-CN" altLang="en-US" sz="2285" b="1" smtClean="0">
                <a:latin typeface="汉仪昌黎宋刻本(原版)W" panose="00020600040101010101" pitchFamily="18" charset="-122"/>
                <a:ea typeface="汉仪昌黎宋刻本(原版)W" panose="00020600040101010101" pitchFamily="18" charset="-122"/>
              </a:rPr>
              <a:t>出现与发展（</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经济根源</a:t>
            </a:r>
            <a:r>
              <a:rPr lang="zh-CN" altLang="en-US" sz="2285" b="1">
                <a:latin typeface="汉仪昌黎宋刻本(原版)W" panose="00020600040101010101" pitchFamily="18" charset="-122"/>
                <a:ea typeface="汉仪昌黎宋刻本(原版)W" panose="00020600040101010101" pitchFamily="18" charset="-122"/>
              </a:rPr>
              <a:t>）</a:t>
            </a:r>
          </a:p>
        </p:txBody>
      </p:sp>
      <p:sp>
        <p:nvSpPr>
          <p:cNvPr id="35" name="矩形 34"/>
          <p:cNvSpPr/>
          <p:nvPr/>
        </p:nvSpPr>
        <p:spPr>
          <a:xfrm>
            <a:off x="927251" y="2238765"/>
            <a:ext cx="7829330" cy="443230"/>
          </a:xfrm>
          <a:prstGeom prst="rect">
            <a:avLst/>
          </a:prstGeom>
          <a:noFill/>
        </p:spPr>
        <p:txBody>
          <a:bodyPr wrap="square">
            <a:spAutoFit/>
          </a:bodyPr>
          <a:lstStyle/>
          <a:p>
            <a:pPr marL="342900" indent="-342900">
              <a:buClr>
                <a:srgbClr val="C00000"/>
              </a:buClr>
              <a:buFont typeface="Arial" panose="020b0604020202020204" pitchFamily="34" charset="0"/>
              <a:buChar char="•"/>
            </a:pPr>
            <a:r>
              <a:rPr lang="zh-CN" altLang="en-US" sz="2285" b="1" smtClean="0">
                <a:latin typeface="汉仪昌黎宋刻本(原版)W" panose="00020600040101010101" pitchFamily="18" charset="-122"/>
                <a:ea typeface="汉仪昌黎宋刻本(原版)W" panose="00020600040101010101" pitchFamily="18" charset="-122"/>
              </a:rPr>
              <a:t>古希腊罗马文化积淀深厚   （</a:t>
            </a:r>
            <a:r>
              <a:rPr lang="zh-CN" altLang="en-US" sz="2285" b="1" smtClean="0">
                <a:solidFill>
                  <a:srgbClr val="C00000"/>
                </a:solidFill>
                <a:latin typeface="汉仪昌黎宋刻本(原版)W" panose="00020600040101010101" pitchFamily="18" charset="-122"/>
                <a:ea typeface="汉仪昌黎宋刻本(原版)W" panose="00020600040101010101" pitchFamily="18" charset="-122"/>
              </a:rPr>
              <a:t>文化基础</a:t>
            </a:r>
            <a:r>
              <a:rPr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sp>
        <p:nvSpPr>
          <p:cNvPr id="5" name="矩形 4"/>
          <p:cNvSpPr/>
          <p:nvPr/>
        </p:nvSpPr>
        <p:spPr>
          <a:xfrm>
            <a:off x="923653" y="2784974"/>
            <a:ext cx="6792424" cy="443230"/>
          </a:xfrm>
          <a:prstGeom prst="rect">
            <a:avLst/>
          </a:prstGeom>
        </p:spPr>
        <p:txBody>
          <a:bodyPr wrap="square">
            <a:spAutoFit/>
          </a:bodyPr>
          <a:lstStyle/>
          <a:p>
            <a:pPr marL="342900" indent="-342900">
              <a:buClr>
                <a:srgbClr val="C00000"/>
              </a:buClr>
              <a:buFont typeface="Arial" panose="020b0604020202020204" pitchFamily="34" charset="0"/>
              <a:buChar char="•"/>
            </a:pPr>
            <a:r>
              <a:rPr kumimoji="1" lang="zh-CN" altLang="en-US" sz="2285" b="1">
                <a:latin typeface="汉仪昌黎宋刻本(原版)W" panose="00020600040101010101" pitchFamily="18" charset="-122"/>
                <a:ea typeface="汉仪昌黎宋刻本(原版)W" panose="00020600040101010101" pitchFamily="18" charset="-122"/>
              </a:rPr>
              <a:t>新兴贵族、资产阶级的</a:t>
            </a:r>
            <a:r>
              <a:rPr kumimoji="1" lang="zh-CN" altLang="en-US" sz="2285" b="1" smtClean="0">
                <a:latin typeface="汉仪昌黎宋刻本(原版)W" panose="00020600040101010101" pitchFamily="18" charset="-122"/>
                <a:ea typeface="汉仪昌黎宋刻本(原版)W" panose="00020600040101010101" pitchFamily="18" charset="-122"/>
              </a:rPr>
              <a:t>扶持（</a:t>
            </a:r>
            <a:r>
              <a:rPr kumimoji="1" lang="zh-CN" altLang="en-US" sz="2285" b="1" smtClean="0">
                <a:solidFill>
                  <a:srgbClr val="C00000"/>
                </a:solidFill>
                <a:latin typeface="汉仪昌黎宋刻本(原版)W" panose="00020600040101010101" pitchFamily="18" charset="-122"/>
                <a:ea typeface="汉仪昌黎宋刻本(原版)W" panose="00020600040101010101" pitchFamily="18" charset="-122"/>
              </a:rPr>
              <a:t>阶级支持</a:t>
            </a:r>
            <a:r>
              <a:rPr kumimoji="1"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sp>
        <p:nvSpPr>
          <p:cNvPr id="32" name="矩形 31"/>
          <p:cNvSpPr/>
          <p:nvPr/>
        </p:nvSpPr>
        <p:spPr>
          <a:xfrm>
            <a:off x="927251" y="3279609"/>
            <a:ext cx="6792424" cy="443230"/>
          </a:xfrm>
          <a:prstGeom prst="rect">
            <a:avLst/>
          </a:prstGeom>
        </p:spPr>
        <p:txBody>
          <a:bodyPr wrap="square">
            <a:spAutoFit/>
          </a:bodyPr>
          <a:lstStyle/>
          <a:p>
            <a:pPr marL="342900" indent="-342900">
              <a:buClr>
                <a:srgbClr val="C00000"/>
              </a:buClr>
              <a:buFont typeface="Arial" panose="020b0604020202020204" pitchFamily="34" charset="0"/>
              <a:buChar char="•"/>
            </a:pPr>
            <a:r>
              <a:rPr kumimoji="1" lang="zh-CN" altLang="en-US" sz="2285" b="1" smtClean="0">
                <a:latin typeface="汉仪昌黎宋刻本(原版)W" panose="00020600040101010101" pitchFamily="18" charset="-122"/>
                <a:ea typeface="汉仪昌黎宋刻本(原版)W" panose="00020600040101010101" pitchFamily="18" charset="-122"/>
              </a:rPr>
              <a:t>具有新思想的学者文人聚集（</a:t>
            </a:r>
            <a:r>
              <a:rPr kumimoji="1" lang="zh-CN" altLang="en-US" sz="2285" b="1" smtClean="0">
                <a:solidFill>
                  <a:srgbClr val="C00000"/>
                </a:solidFill>
                <a:latin typeface="汉仪昌黎宋刻本(原版)W" panose="00020600040101010101" pitchFamily="18" charset="-122"/>
                <a:ea typeface="汉仪昌黎宋刻本(原版)W" panose="00020600040101010101" pitchFamily="18" charset="-122"/>
              </a:rPr>
              <a:t>中坚力量</a:t>
            </a:r>
            <a:r>
              <a:rPr kumimoji="1"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t="10770" b="5264"/>
          <a:stretch>
            <a:fillRect/>
          </a:stretch>
        </p:blipFill>
        <p:spPr bwMode="auto">
          <a:xfrm>
            <a:off x="7521753" y="4046211"/>
            <a:ext cx="3475797" cy="25374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矩形 28"/>
          <p:cNvSpPr/>
          <p:nvPr/>
        </p:nvSpPr>
        <p:spPr>
          <a:xfrm>
            <a:off x="927251" y="3729930"/>
            <a:ext cx="7706173" cy="443230"/>
          </a:xfrm>
          <a:prstGeom prst="rect">
            <a:avLst/>
          </a:prstGeom>
        </p:spPr>
        <p:txBody>
          <a:bodyPr wrap="square">
            <a:spAutoFit/>
          </a:bodyPr>
          <a:lstStyle/>
          <a:p>
            <a:pPr marL="342900" indent="-342900">
              <a:buClr>
                <a:srgbClr val="C00000"/>
              </a:buClr>
              <a:buFont typeface="Arial" panose="020b0604020202020204" pitchFamily="34" charset="0"/>
              <a:buChar char="•"/>
            </a:pPr>
            <a:r>
              <a:rPr lang="zh-CN" altLang="en-US" sz="2285" b="1">
                <a:latin typeface="汉仪昌黎宋刻本(原版)W" panose="00020600040101010101" pitchFamily="18" charset="-122"/>
                <a:ea typeface="汉仪昌黎宋刻本(原版)W" panose="00020600040101010101" pitchFamily="18" charset="-122"/>
              </a:rPr>
              <a:t>对宗教</a:t>
            </a:r>
            <a:r>
              <a:rPr lang="zh-CN" altLang="en-US" sz="2285" b="1" smtClean="0">
                <a:latin typeface="汉仪昌黎宋刻本(原版)W" panose="00020600040101010101" pitchFamily="18" charset="-122"/>
                <a:ea typeface="汉仪昌黎宋刻本(原版)W" panose="00020600040101010101" pitchFamily="18" charset="-122"/>
              </a:rPr>
              <a:t>信仰的</a:t>
            </a:r>
            <a:r>
              <a:rPr lang="zh-CN" altLang="en-US" sz="2285" b="1">
                <a:latin typeface="汉仪昌黎宋刻本(原版)W" panose="00020600040101010101" pitchFamily="18" charset="-122"/>
                <a:ea typeface="汉仪昌黎宋刻本(原版)W" panose="00020600040101010101" pitchFamily="18" charset="-122"/>
              </a:rPr>
              <a:t>反思与</a:t>
            </a:r>
            <a:r>
              <a:rPr lang="zh-CN" altLang="en-US" sz="2285" b="1" smtClean="0">
                <a:latin typeface="汉仪昌黎宋刻本(原版)W" panose="00020600040101010101" pitchFamily="18" charset="-122"/>
                <a:ea typeface="汉仪昌黎宋刻本(原版)W" panose="00020600040101010101" pitchFamily="18" charset="-122"/>
              </a:rPr>
              <a:t>怀疑   （</a:t>
            </a:r>
            <a:r>
              <a:rPr lang="zh-CN" altLang="en-US" sz="2285" b="1">
                <a:solidFill>
                  <a:srgbClr val="C00000"/>
                </a:solidFill>
                <a:latin typeface="汉仪昌黎宋刻本(原版)W" panose="00020600040101010101" pitchFamily="18" charset="-122"/>
                <a:ea typeface="汉仪昌黎宋刻本(原版)W" panose="00020600040101010101" pitchFamily="18" charset="-122"/>
              </a:rPr>
              <a:t>社会心理</a:t>
            </a:r>
            <a:r>
              <a:rPr lang="zh-CN" altLang="en-US" sz="2285" b="1" smtClean="0">
                <a:latin typeface="汉仪昌黎宋刻本(原版)W" panose="00020600040101010101" pitchFamily="18" charset="-122"/>
                <a:ea typeface="汉仪昌黎宋刻本(原版)W" panose="00020600040101010101" pitchFamily="18" charset="-122"/>
              </a:rPr>
              <a:t>）</a:t>
            </a:r>
            <a:endParaRPr lang="zh-CN" altLang="en-US" sz="2285" b="1">
              <a:latin typeface="汉仪昌黎宋刻本(原版)W" panose="00020600040101010101" pitchFamily="18" charset="-122"/>
              <a:ea typeface="汉仪昌黎宋刻本(原版)W" panose="00020600040101010101" pitchFamily="18" charset="-122"/>
            </a:endParaRPr>
          </a:p>
        </p:txBody>
      </p:sp>
      <p:pic>
        <p:nvPicPr>
          <p:cNvPr id="33" name="图片 32"/>
          <p:cNvPicPr>
            <a:picLocks noChangeAspect="1"/>
          </p:cNvPicPr>
          <p:nvPr/>
        </p:nvPicPr>
        <p:blipFill>
          <a:blip r:embed="rId6">
            <a:extLst>
              <a:ext uri="{28A0092B-C50C-407E-A947-70E740481C1C}">
                <a14:useLocalDpi xmlns:a14="http://schemas.microsoft.com/office/drawing/2010/main" val="0"/>
              </a:ext>
            </a:extLst>
          </a:blip>
          <a:srcRect l="-3211" t="-2951" r="3211" b="2951"/>
          <a:stretch>
            <a:fillRect/>
          </a:stretch>
        </p:blipFill>
        <p:spPr>
          <a:xfrm>
            <a:off x="7399020" y="4077970"/>
            <a:ext cx="3598545" cy="2756535"/>
          </a:xfrm>
          <a:prstGeom prst="rect">
            <a:avLst/>
          </a:prstGeom>
          <a:ln>
            <a:noFill/>
          </a:ln>
          <a:effectLst>
            <a:softEdge rad="112500"/>
          </a:effectLst>
        </p:spPr>
      </p:pic>
      <p:sp>
        <p:nvSpPr>
          <p:cNvPr id="34" name="矩形 33"/>
          <p:cNvSpPr/>
          <p:nvPr/>
        </p:nvSpPr>
        <p:spPr>
          <a:xfrm>
            <a:off x="8349793" y="6259008"/>
            <a:ext cx="2509520" cy="443230"/>
          </a:xfrm>
          <a:prstGeom prst="rect">
            <a:avLst/>
          </a:prstGeom>
        </p:spPr>
        <p:txBody>
          <a:bodyPr wrap="none">
            <a:spAutoFit/>
          </a:bodyPr>
          <a:lstStyle/>
          <a:p>
            <a:pPr algn="ctr"/>
            <a:r>
              <a:rPr lang="zh-CN" altLang="en-US" sz="2285" b="1" smtClean="0">
                <a:solidFill>
                  <a:schemeClr val="bg1"/>
                </a:solidFill>
                <a:effectLst>
                  <a:outerShdw blurRad="38100" dist="38100" dir="2700000" algn="tl">
                    <a:srgbClr val="000000">
                      <a:alpha val="43137"/>
                    </a:srgbClr>
                  </a:outerShdw>
                </a:effectLst>
                <a:latin typeface="华文隶书" pitchFamily="2" charset="-122"/>
                <a:ea typeface="华文隶书" pitchFamily="2" charset="-122"/>
              </a:rPr>
              <a:t>黑死病扫荡的欧洲</a:t>
            </a:r>
            <a:endParaRPr lang="en-US" altLang="zh-CN" sz="2285" b="1">
              <a:solidFill>
                <a:schemeClr val="bg1"/>
              </a:solidFill>
              <a:effectLst>
                <a:outerShdw blurRad="38100" dist="38100" dir="2700000" algn="tl">
                  <a:srgbClr val="000000">
                    <a:alpha val="43137"/>
                  </a:srgbClr>
                </a:outerShdw>
              </a:effectLst>
              <a:latin typeface="华文隶书" pitchFamily="2" charset="-122"/>
              <a:ea typeface="华文隶书" pitchFamily="2" charset="-122"/>
            </a:endParaRPr>
          </a:p>
        </p:txBody>
      </p:sp>
      <p:sp>
        <p:nvSpPr>
          <p:cNvPr id="4" name="文本框 3"/>
          <p:cNvSpPr txBox="1"/>
          <p:nvPr/>
        </p:nvSpPr>
        <p:spPr>
          <a:xfrm>
            <a:off x="1240155" y="911860"/>
            <a:ext cx="2253615" cy="583565"/>
          </a:xfrm>
          <a:prstGeom prst="rect">
            <a:avLst/>
          </a:prstGeom>
          <a:noFill/>
        </p:spPr>
        <p:txBody>
          <a:bodyPr wrap="square" rtlCol="0">
            <a:spAutoFit/>
          </a:bodyPr>
          <a:lstStyle/>
          <a:p>
            <a:r>
              <a:rPr lang="zh-CN" altLang="en-US" sz="3200" b="1">
                <a:solidFill>
                  <a:srgbClr val="FF0000"/>
                </a:solidFill>
              </a:rPr>
              <a:t>（一）背景</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97284" name="Picture 4" descr="但丁（1265～132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49439" y="1250950"/>
            <a:ext cx="1704975" cy="2355850"/>
          </a:xfrm>
          <a:prstGeom prst="rect">
            <a:avLst/>
          </a:prstGeom>
          <a:noFill/>
          <a:extLst>
            <a:ext uri="{909E8E84-426E-40DD-AFC4-6F175D3DCCD1}">
              <a14:hiddenFill xmlns:a14="http://schemas.microsoft.com/office/drawing/2010/main">
                <a:solidFill>
                  <a:srgbClr val="FFFFFF"/>
                </a:solidFill>
              </a14:hiddenFill>
            </a:ext>
          </a:extLst>
        </p:spPr>
      </p:pic>
      <p:sp>
        <p:nvSpPr>
          <p:cNvPr id="97286" name="Text Box 6"/>
          <p:cNvSpPr txBox="1">
            <a:spLocks noChangeArrowheads="1"/>
          </p:cNvSpPr>
          <p:nvPr/>
        </p:nvSpPr>
        <p:spPr bwMode="auto">
          <a:xfrm>
            <a:off x="2370138" y="3600450"/>
            <a:ext cx="12239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solidFill>
                  <a:srgbClr val="0000FF"/>
                </a:solidFill>
                <a:latin typeface="Times New Roman" panose="02020603050405020304" pitchFamily="18" charset="0"/>
              </a:rPr>
              <a:t>但   丁</a:t>
            </a:r>
          </a:p>
        </p:txBody>
      </p:sp>
      <p:sp>
        <p:nvSpPr>
          <p:cNvPr id="97288" name="WordArt 8"/>
          <p:cNvSpPr>
            <a:spLocks noChangeArrowheads="1" noChangeShapeType="1" noTextEdit="1"/>
          </p:cNvSpPr>
          <p:nvPr/>
        </p:nvSpPr>
        <p:spPr bwMode="auto">
          <a:xfrm>
            <a:off x="4430714" y="581025"/>
            <a:ext cx="3936672" cy="1042988"/>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文艺复兴前三</a:t>
            </a:r>
            <a:r>
              <a:rPr lang="zh-CN" altLang="en-US" sz="3600" kern="1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杰（</a:t>
            </a:r>
            <a:r>
              <a:rPr lang="en-US" altLang="zh-CN" sz="3600" kern="1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14</a:t>
            </a:r>
            <a:r>
              <a:rPr lang="zh-CN" altLang="en-US" sz="3600" kern="1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世纪）</a:t>
            </a:r>
            <a:endParaRPr lang="zh-CN" altLang="en-US" sz="3600" kern="1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itchFamily="2" charset="-122"/>
            </a:endParaRPr>
          </a:p>
        </p:txBody>
      </p:sp>
      <p:pic>
        <p:nvPicPr>
          <p:cNvPr id="97289" name="Picture 9" descr="彼特拉克"/>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55814" y="4222750"/>
            <a:ext cx="1582737" cy="2122488"/>
          </a:xfrm>
          <a:prstGeom prst="rect">
            <a:avLst/>
          </a:prstGeom>
          <a:noFill/>
          <a:extLst>
            <a:ext uri="{909E8E84-426E-40DD-AFC4-6F175D3DCCD1}">
              <a14:hiddenFill xmlns:a14="http://schemas.microsoft.com/office/drawing/2010/main">
                <a:solidFill>
                  <a:srgbClr val="FFFFFF"/>
                </a:solidFill>
              </a14:hiddenFill>
            </a:ext>
          </a:extLst>
        </p:spPr>
      </p:pic>
      <p:sp>
        <p:nvSpPr>
          <p:cNvPr id="97290" name="Text Box 10"/>
          <p:cNvSpPr txBox="1">
            <a:spLocks noChangeArrowheads="1"/>
          </p:cNvSpPr>
          <p:nvPr/>
        </p:nvSpPr>
        <p:spPr bwMode="auto">
          <a:xfrm>
            <a:off x="2108200" y="6299200"/>
            <a:ext cx="15621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solidFill>
                  <a:srgbClr val="0000FF"/>
                </a:solidFill>
                <a:latin typeface="Times New Roman" panose="02020603050405020304" pitchFamily="18" charset="0"/>
              </a:rPr>
              <a:t>彼特拉克</a:t>
            </a:r>
          </a:p>
        </p:txBody>
      </p:sp>
      <p:sp>
        <p:nvSpPr>
          <p:cNvPr id="97291" name="Text Box 11"/>
          <p:cNvSpPr txBox="1">
            <a:spLocks noChangeArrowheads="1"/>
          </p:cNvSpPr>
          <p:nvPr/>
        </p:nvSpPr>
        <p:spPr bwMode="auto">
          <a:xfrm>
            <a:off x="4340225" y="1536701"/>
            <a:ext cx="5659438" cy="1927225"/>
          </a:xfrm>
          <a:prstGeom prst="rect">
            <a:avLst/>
          </a:prstGeom>
          <a:solidFill>
            <a:schemeClr val="bg1"/>
          </a:solidFill>
          <a:ln w="9525">
            <a:solidFill>
              <a:srgbClr val="9900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rgbClr val="0000FF"/>
                </a:solidFill>
              </a:rPr>
              <a:t>      </a:t>
            </a:r>
            <a:r>
              <a:rPr lang="zh-CN" altLang="en-US" sz="2400" b="1">
                <a:solidFill>
                  <a:srgbClr val="0000FF"/>
                </a:solidFill>
              </a:rPr>
              <a:t>人生本来不是为了像野兽一般活着，而是为了追求美德和知识</a:t>
            </a:r>
            <a:r>
              <a:rPr lang="en-US" altLang="zh-CN" b="1">
                <a:solidFill>
                  <a:srgbClr val="0000FF"/>
                </a:solidFill>
              </a:rPr>
              <a:t>……</a:t>
            </a:r>
            <a:r>
              <a:rPr lang="zh-CN" altLang="en-US" sz="2400" b="1">
                <a:solidFill>
                  <a:srgbClr val="0000FF"/>
                </a:solidFill>
              </a:rPr>
              <a:t>克服惰性，因为坐在绒垫上或者睡在被窝里，是不会成名的</a:t>
            </a:r>
            <a:r>
              <a:rPr lang="en-US" altLang="zh-CN" b="1">
                <a:solidFill>
                  <a:srgbClr val="0000FF"/>
                </a:solidFill>
              </a:rPr>
              <a:t>……</a:t>
            </a:r>
            <a:r>
              <a:rPr lang="en-US" altLang="zh-CN" sz="2400" b="1">
                <a:solidFill>
                  <a:srgbClr val="0000FF"/>
                </a:solidFill>
              </a:rPr>
              <a:t>                             </a:t>
            </a:r>
          </a:p>
          <a:p>
            <a:r>
              <a:rPr lang="en-US" altLang="zh-CN" sz="2400" b="1">
                <a:solidFill>
                  <a:srgbClr val="0000FF"/>
                </a:solidFill>
              </a:rPr>
              <a:t>                       </a:t>
            </a:r>
            <a:r>
              <a:rPr lang="en-US" altLang="zh-CN" sz="2400" b="1">
                <a:solidFill>
                  <a:srgbClr val="FF0000"/>
                </a:solidFill>
              </a:rPr>
              <a:t>——</a:t>
            </a:r>
            <a:r>
              <a:rPr lang="zh-CN" altLang="en-US" sz="2400" b="1">
                <a:solidFill>
                  <a:srgbClr val="FF0000"/>
                </a:solidFill>
              </a:rPr>
              <a:t>但丁</a:t>
            </a:r>
            <a:r>
              <a:rPr lang="en-US" altLang="zh-CN" sz="2400" b="1">
                <a:solidFill>
                  <a:srgbClr val="FF0000"/>
                </a:solidFill>
              </a:rPr>
              <a:t>《</a:t>
            </a:r>
            <a:r>
              <a:rPr lang="zh-CN" altLang="en-US" sz="2400" b="1">
                <a:solidFill>
                  <a:srgbClr val="FF0000"/>
                </a:solidFill>
              </a:rPr>
              <a:t>神曲</a:t>
            </a:r>
            <a:r>
              <a:rPr lang="en-US" altLang="zh-CN" sz="2400" b="1">
                <a:solidFill>
                  <a:srgbClr val="FF0000"/>
                </a:solidFill>
              </a:rPr>
              <a:t>》</a:t>
            </a:r>
          </a:p>
        </p:txBody>
      </p:sp>
      <p:sp>
        <p:nvSpPr>
          <p:cNvPr id="97292" name="Text Box 12"/>
          <p:cNvSpPr txBox="1">
            <a:spLocks noChangeArrowheads="1"/>
          </p:cNvSpPr>
          <p:nvPr/>
        </p:nvSpPr>
        <p:spPr bwMode="auto">
          <a:xfrm>
            <a:off x="4375150" y="4340225"/>
            <a:ext cx="5727700" cy="2292350"/>
          </a:xfrm>
          <a:prstGeom prst="rect">
            <a:avLst/>
          </a:prstGeom>
          <a:solidFill>
            <a:schemeClr val="bg1"/>
          </a:solidFill>
          <a:ln w="9525">
            <a:solidFill>
              <a:srgbClr val="9900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rgbClr val="0000FF"/>
                </a:solidFill>
              </a:rPr>
              <a:t>     </a:t>
            </a:r>
            <a:r>
              <a:rPr lang="zh-CN" altLang="en-US" sz="2400" b="1">
                <a:solidFill>
                  <a:srgbClr val="0000FF"/>
                </a:solidFill>
              </a:rPr>
              <a:t>我不想变成上帝，或者居住在永恒中，或者把天地报在怀抱里。属于人的那种光荣对我就够了。这是我所祈求的一切。我自己是凡人，我只要求凡人的幸福。</a:t>
            </a:r>
          </a:p>
          <a:p>
            <a:r>
              <a:rPr lang="zh-CN" altLang="en-US" sz="2400" b="1">
                <a:solidFill>
                  <a:srgbClr val="FF0000"/>
                </a:solidFill>
              </a:rPr>
              <a:t>                 </a:t>
            </a:r>
          </a:p>
          <a:p>
            <a:r>
              <a:rPr lang="zh-CN" altLang="en-US" sz="2400" b="1">
                <a:solidFill>
                  <a:srgbClr val="FF0000"/>
                </a:solidFill>
              </a:rPr>
              <a:t>               </a:t>
            </a:r>
            <a:r>
              <a:rPr lang="en-US" altLang="zh-CN" sz="2400" b="1">
                <a:solidFill>
                  <a:srgbClr val="FF0000"/>
                </a:solidFill>
              </a:rPr>
              <a:t>——</a:t>
            </a:r>
            <a:r>
              <a:rPr lang="zh-CN" altLang="en-US" sz="2400" b="1">
                <a:solidFill>
                  <a:srgbClr val="FF0000"/>
                </a:solidFill>
              </a:rPr>
              <a:t>彼特拉克</a:t>
            </a:r>
            <a:r>
              <a:rPr lang="en-US" altLang="zh-CN" sz="2400" b="1">
                <a:solidFill>
                  <a:srgbClr val="FF0000"/>
                </a:solidFill>
              </a:rPr>
              <a:t>(</a:t>
            </a:r>
            <a:r>
              <a:rPr lang="zh-CN" altLang="en-US" sz="2400" b="1">
                <a:solidFill>
                  <a:srgbClr val="FF0000"/>
                </a:solidFill>
              </a:rPr>
              <a:t>人文主义之父</a:t>
            </a:r>
            <a:r>
              <a:rPr lang="en-US" altLang="zh-CN" sz="2400" b="1">
                <a:solidFill>
                  <a:srgbClr val="FF0000"/>
                </a:solidFill>
              </a:rPr>
              <a:t>)</a:t>
            </a:r>
          </a:p>
        </p:txBody>
      </p:sp>
      <p:sp>
        <p:nvSpPr>
          <p:cNvPr id="97293" name="Oval 13"/>
          <p:cNvSpPr>
            <a:spLocks noChangeArrowheads="1"/>
          </p:cNvSpPr>
          <p:nvPr/>
        </p:nvSpPr>
        <p:spPr bwMode="auto">
          <a:xfrm>
            <a:off x="6286501" y="1822450"/>
            <a:ext cx="1674813" cy="719138"/>
          </a:xfrm>
          <a:prstGeom prst="ellipse">
            <a:avLst/>
          </a:prstGeom>
          <a:noFill/>
          <a:ln w="2540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7295" name="Oval 15"/>
          <p:cNvSpPr>
            <a:spLocks noChangeArrowheads="1"/>
          </p:cNvSpPr>
          <p:nvPr/>
        </p:nvSpPr>
        <p:spPr bwMode="auto">
          <a:xfrm>
            <a:off x="8289926" y="1779589"/>
            <a:ext cx="1368425" cy="719137"/>
          </a:xfrm>
          <a:prstGeom prst="ellipse">
            <a:avLst/>
          </a:prstGeom>
          <a:noFill/>
          <a:ln w="2540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7296" name="Oval 16"/>
          <p:cNvSpPr>
            <a:spLocks noChangeArrowheads="1"/>
          </p:cNvSpPr>
          <p:nvPr/>
        </p:nvSpPr>
        <p:spPr bwMode="auto">
          <a:xfrm>
            <a:off x="6543675" y="5367338"/>
            <a:ext cx="2744788" cy="684212"/>
          </a:xfrm>
          <a:prstGeom prst="ellipse">
            <a:avLst/>
          </a:prstGeom>
          <a:noFill/>
          <a:ln w="2540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7297" name="Rectangle 17"/>
          <p:cNvSpPr>
            <a:spLocks noChangeArrowheads="1"/>
          </p:cNvSpPr>
          <p:nvPr/>
        </p:nvSpPr>
        <p:spPr bwMode="auto">
          <a:xfrm>
            <a:off x="4410075" y="3440114"/>
            <a:ext cx="5621338" cy="860425"/>
          </a:xfrm>
          <a:prstGeom prst="rect">
            <a:avLst/>
          </a:prstGeom>
          <a:noFill/>
          <a:ln w="381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solidFill>
                  <a:srgbClr val="CC0000"/>
                </a:solidFill>
                <a:effectLst>
                  <a:outerShdw blurRad="38100" dist="38100" dir="2700000" algn="tl">
                    <a:srgbClr val="C0C0C0"/>
                  </a:outerShdw>
                </a:effectLst>
                <a:latin typeface="宋体" panose="02010600030101010101" pitchFamily="2" charset="-122"/>
              </a:rPr>
              <a:t>“</a:t>
            </a:r>
            <a:r>
              <a:rPr kumimoji="1" lang="zh-CN" altLang="en-US" sz="2400" b="1">
                <a:solidFill>
                  <a:srgbClr val="CC0000"/>
                </a:solidFill>
                <a:effectLst>
                  <a:outerShdw blurRad="38100" dist="38100" dir="2700000" algn="tl">
                    <a:srgbClr val="C0C0C0"/>
                  </a:outerShdw>
                </a:effectLst>
              </a:rPr>
              <a:t>中世纪的最后一位诗人，同时又是新时代的最初一位诗人</a:t>
            </a:r>
            <a:r>
              <a:rPr kumimoji="1" lang="zh-CN" altLang="en-US" sz="2400" b="1">
                <a:solidFill>
                  <a:srgbClr val="CC0000"/>
                </a:solidFill>
                <a:effectLst>
                  <a:outerShdw blurRad="38100" dist="38100" dir="2700000" algn="tl">
                    <a:srgbClr val="C0C0C0"/>
                  </a:outerShdw>
                </a:effectLst>
                <a:latin typeface="宋体" panose="02010600030101010101" pitchFamily="2" charset="-122"/>
              </a:rPr>
              <a:t>”</a:t>
            </a:r>
            <a:r>
              <a:rPr kumimoji="1" lang="zh-CN" altLang="en-US" sz="2400" b="1">
                <a:solidFill>
                  <a:srgbClr val="CC0000"/>
                </a:solidFill>
                <a:effectLst>
                  <a:outerShdw blurRad="38100" dist="38100" dir="2700000" algn="tl">
                    <a:srgbClr val="C0C0C0"/>
                  </a:outerShdw>
                </a:effectLst>
              </a:rPr>
              <a:t>   </a:t>
            </a:r>
            <a:r>
              <a:rPr kumimoji="1" lang="en-US" altLang="zh-CN" sz="2400" b="1">
                <a:solidFill>
                  <a:srgbClr val="CC0000"/>
                </a:solidFill>
                <a:effectLst>
                  <a:outerShdw blurRad="38100" dist="38100" dir="2700000" algn="tl">
                    <a:srgbClr val="C0C0C0"/>
                  </a:outerShdw>
                </a:effectLst>
              </a:rPr>
              <a:t>---</a:t>
            </a:r>
            <a:r>
              <a:rPr kumimoji="1" lang="zh-CN" altLang="en-US" sz="2400" b="1">
                <a:solidFill>
                  <a:srgbClr val="CC0000"/>
                </a:solidFill>
                <a:effectLst>
                  <a:outerShdw blurRad="38100" dist="38100" dir="2700000" algn="tl">
                    <a:srgbClr val="C0C0C0"/>
                  </a:outerShdw>
                </a:effectLst>
              </a:rPr>
              <a:t>恩格斯</a:t>
            </a:r>
          </a:p>
        </p:txBody>
      </p:sp>
      <p:sp>
        <p:nvSpPr>
          <p:cNvPr id="13" name="TextBox 12"/>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（二）概况</a:t>
            </a:r>
            <a:endParaRPr lang="zh-CN" altLang="en-US" sz="3200" b="1">
              <a:solidFill>
                <a:srgbClr val="FF0000"/>
              </a:solidFill>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29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729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729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72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93" grpId="0"/>
      <p:bldP spid="97295" grpId="0"/>
      <p:bldP spid="97296" grpId="0"/>
      <p:bldP spid="97297"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93186" name="Picture 2" descr="意大利作家薄伽丘"/>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28850" y="1747501"/>
            <a:ext cx="1714500" cy="3911600"/>
          </a:xfrm>
          <a:prstGeom prst="rect">
            <a:avLst/>
          </a:prstGeom>
          <a:noFill/>
          <a:extLst>
            <a:ext uri="{909E8E84-426E-40DD-AFC4-6F175D3DCCD1}">
              <a14:hiddenFill xmlns:a14="http://schemas.microsoft.com/office/drawing/2010/main">
                <a:solidFill>
                  <a:srgbClr val="FFFFFF"/>
                </a:solidFill>
              </a14:hiddenFill>
            </a:ext>
          </a:extLst>
        </p:spPr>
      </p:pic>
      <p:sp>
        <p:nvSpPr>
          <p:cNvPr id="93187" name="Text Box 3"/>
          <p:cNvSpPr txBox="1">
            <a:spLocks noChangeArrowheads="1"/>
          </p:cNvSpPr>
          <p:nvPr/>
        </p:nvSpPr>
        <p:spPr bwMode="auto">
          <a:xfrm>
            <a:off x="1714335" y="5622926"/>
            <a:ext cx="172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solidFill>
                  <a:srgbClr val="0000FF"/>
                </a:solidFill>
                <a:latin typeface="Times New Roman" panose="02020603050405020304" pitchFamily="18" charset="0"/>
              </a:rPr>
              <a:t>薄伽丘</a:t>
            </a:r>
          </a:p>
        </p:txBody>
      </p:sp>
      <p:sp>
        <p:nvSpPr>
          <p:cNvPr id="93192" name="WordArt 8"/>
          <p:cNvSpPr>
            <a:spLocks noChangeArrowheads="1" noChangeShapeType="1" noTextEdit="1"/>
          </p:cNvSpPr>
          <p:nvPr/>
        </p:nvSpPr>
        <p:spPr bwMode="auto">
          <a:xfrm>
            <a:off x="4489317" y="0"/>
            <a:ext cx="3484563" cy="1328738"/>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文艺复兴前三杰</a:t>
            </a:r>
          </a:p>
        </p:txBody>
      </p:sp>
      <p:sp>
        <p:nvSpPr>
          <p:cNvPr id="93194" name="Text Box 10"/>
          <p:cNvSpPr txBox="1">
            <a:spLocks noChangeArrowheads="1"/>
          </p:cNvSpPr>
          <p:nvPr/>
        </p:nvSpPr>
        <p:spPr bwMode="auto">
          <a:xfrm>
            <a:off x="3959226" y="2181226"/>
            <a:ext cx="3579813"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000" b="1">
                <a:effectLst>
                  <a:outerShdw blurRad="38100" dist="38100" dir="2700000" algn="tl">
                    <a:srgbClr val="C0C0C0"/>
                  </a:outerShdw>
                </a:effectLst>
                <a:latin typeface="华文新魏" pitchFamily="2" charset="-122"/>
                <a:ea typeface="华文新魏" pitchFamily="2" charset="-122"/>
              </a:rPr>
              <a:t>  《</a:t>
            </a:r>
            <a:r>
              <a:rPr kumimoji="1" lang="zh-CN" altLang="en-US" sz="2000" b="1">
                <a:effectLst>
                  <a:outerShdw blurRad="38100" dist="38100" dir="2700000" algn="tl">
                    <a:srgbClr val="C0C0C0"/>
                  </a:outerShdw>
                </a:effectLst>
                <a:latin typeface="华文新魏" pitchFamily="2" charset="-122"/>
                <a:ea typeface="华文新魏" pitchFamily="2" charset="-122"/>
              </a:rPr>
              <a:t>十日谈</a:t>
            </a:r>
            <a:r>
              <a:rPr kumimoji="1" lang="en-US" altLang="zh-CN" sz="2000" b="1">
                <a:effectLst>
                  <a:outerShdw blurRad="38100" dist="38100" dir="2700000" algn="tl">
                    <a:srgbClr val="C0C0C0"/>
                  </a:outerShdw>
                </a:effectLst>
                <a:latin typeface="华文新魏" pitchFamily="2" charset="-122"/>
                <a:ea typeface="华文新魏" pitchFamily="2" charset="-122"/>
              </a:rPr>
              <a:t>》</a:t>
            </a:r>
            <a:r>
              <a:rPr kumimoji="1" lang="zh-CN" altLang="en-US" sz="2000" b="1">
                <a:effectLst>
                  <a:outerShdw blurRad="38100" dist="38100" dir="2700000" algn="tl">
                    <a:srgbClr val="C0C0C0"/>
                  </a:outerShdw>
                </a:effectLst>
                <a:latin typeface="华文新魏" pitchFamily="2" charset="-122"/>
                <a:ea typeface="华文新魏" pitchFamily="2" charset="-122"/>
              </a:rPr>
              <a:t>是薄伽丘最重要的作品，它为作家赢得了</a:t>
            </a:r>
            <a:r>
              <a:rPr kumimoji="1" lang="zh-CN" altLang="en-US" sz="2000" b="1">
                <a:solidFill>
                  <a:srgbClr val="0000CC"/>
                </a:solidFill>
                <a:effectLst>
                  <a:outerShdw blurRad="38100" dist="38100" dir="2700000" algn="tl">
                    <a:srgbClr val="C0C0C0"/>
                  </a:outerShdw>
                </a:effectLst>
                <a:latin typeface="Times New Roman" panose="02020603050405020304" pitchFamily="18" charset="0"/>
                <a:ea typeface="黑体" panose="02010609060101010101" pitchFamily="49" charset="-122"/>
              </a:rPr>
              <a:t>“</a:t>
            </a:r>
            <a:r>
              <a:rPr kumimoji="1" lang="zh-CN" altLang="en-US" sz="2000" b="1">
                <a:solidFill>
                  <a:srgbClr val="0000CC"/>
                </a:solidFill>
                <a:effectLst>
                  <a:outerShdw blurRad="38100" dist="38100" dir="2700000" algn="tl">
                    <a:srgbClr val="C0C0C0"/>
                  </a:outerShdw>
                </a:effectLst>
                <a:latin typeface="黑体" panose="02010609060101010101" pitchFamily="49" charset="-122"/>
                <a:ea typeface="黑体" panose="02010609060101010101" pitchFamily="49" charset="-122"/>
              </a:rPr>
              <a:t>欧洲短篇小说之父</a:t>
            </a:r>
            <a:r>
              <a:rPr kumimoji="1" lang="zh-CN" altLang="en-US" sz="2000" b="1">
                <a:solidFill>
                  <a:srgbClr val="0000CC"/>
                </a:solidFill>
                <a:effectLst>
                  <a:outerShdw blurRad="38100" dist="38100" dir="2700000" algn="tl">
                    <a:srgbClr val="C0C0C0"/>
                  </a:outerShdw>
                </a:effectLst>
                <a:latin typeface="Times New Roman" panose="02020603050405020304" pitchFamily="18" charset="0"/>
                <a:ea typeface="黑体" panose="02010609060101010101" pitchFamily="49" charset="-122"/>
              </a:rPr>
              <a:t>”</a:t>
            </a:r>
            <a:r>
              <a:rPr kumimoji="1" lang="zh-CN" altLang="en-US" sz="2000" b="1">
                <a:effectLst>
                  <a:outerShdw blurRad="38100" dist="38100" dir="2700000" algn="tl">
                    <a:srgbClr val="C0C0C0"/>
                  </a:outerShdw>
                </a:effectLst>
                <a:latin typeface="华文新魏" pitchFamily="2" charset="-122"/>
                <a:ea typeface="华文新魏" pitchFamily="2" charset="-122"/>
              </a:rPr>
              <a:t>的名誉。小说讲的是欧洲大瘟疫时期，十位贵族青年到郊外避难，约定每人每天讲一个故事，一共讲了十天，这就是</a:t>
            </a:r>
            <a:r>
              <a:rPr kumimoji="1" lang="en-US" altLang="zh-CN" sz="2000" b="1">
                <a:effectLst>
                  <a:outerShdw blurRad="38100" dist="38100" dir="2700000" algn="tl">
                    <a:srgbClr val="C0C0C0"/>
                  </a:outerShdw>
                </a:effectLst>
                <a:latin typeface="华文新魏" pitchFamily="2" charset="-122"/>
                <a:ea typeface="华文新魏" pitchFamily="2" charset="-122"/>
              </a:rPr>
              <a:t>《</a:t>
            </a:r>
            <a:r>
              <a:rPr kumimoji="1" lang="zh-CN" altLang="en-US" sz="2000" b="1">
                <a:effectLst>
                  <a:outerShdw blurRad="38100" dist="38100" dir="2700000" algn="tl">
                    <a:srgbClr val="C0C0C0"/>
                  </a:outerShdw>
                </a:effectLst>
                <a:latin typeface="华文新魏" pitchFamily="2" charset="-122"/>
                <a:ea typeface="华文新魏" pitchFamily="2" charset="-122"/>
              </a:rPr>
              <a:t>十日谈</a:t>
            </a:r>
            <a:r>
              <a:rPr kumimoji="1" lang="en-US" altLang="zh-CN" sz="2000" b="1">
                <a:effectLst>
                  <a:outerShdw blurRad="38100" dist="38100" dir="2700000" algn="tl">
                    <a:srgbClr val="C0C0C0"/>
                  </a:outerShdw>
                </a:effectLst>
                <a:latin typeface="华文新魏" pitchFamily="2" charset="-122"/>
                <a:ea typeface="华文新魏" pitchFamily="2" charset="-122"/>
              </a:rPr>
              <a:t>》</a:t>
            </a:r>
            <a:r>
              <a:rPr kumimoji="1" lang="zh-CN" altLang="en-US" sz="2000" b="1">
                <a:effectLst>
                  <a:outerShdw blurRad="38100" dist="38100" dir="2700000" algn="tl">
                    <a:srgbClr val="C0C0C0"/>
                  </a:outerShdw>
                </a:effectLst>
                <a:latin typeface="华文新魏" pitchFamily="2" charset="-122"/>
                <a:ea typeface="华文新魏" pitchFamily="2" charset="-122"/>
              </a:rPr>
              <a:t>书名的由来。小说的主旨在抨</a:t>
            </a:r>
            <a:r>
              <a:rPr kumimoji="1" lang="zh-CN" altLang="en-US" sz="2000" b="1">
                <a:solidFill>
                  <a:srgbClr val="FF0000"/>
                </a:solidFill>
                <a:effectLst>
                  <a:outerShdw blurRad="38100" dist="38100" dir="2700000" algn="tl">
                    <a:srgbClr val="C0C0C0"/>
                  </a:outerShdw>
                </a:effectLst>
                <a:latin typeface="华文新魏" pitchFamily="2" charset="-122"/>
                <a:ea typeface="华文新魏" pitchFamily="2" charset="-122"/>
              </a:rPr>
              <a:t>击禁欲主义，歌颂爱情，肯定人的自然欲望</a:t>
            </a:r>
            <a:r>
              <a:rPr kumimoji="1" lang="zh-CN" altLang="en-US" sz="2000" b="1">
                <a:effectLst>
                  <a:outerShdw blurRad="38100" dist="38100" dir="2700000" algn="tl">
                    <a:srgbClr val="C0C0C0"/>
                  </a:outerShdw>
                </a:effectLst>
                <a:latin typeface="华文新魏" pitchFamily="2" charset="-122"/>
                <a:ea typeface="华文新魏" pitchFamily="2" charset="-122"/>
              </a:rPr>
              <a:t>。</a:t>
            </a:r>
            <a:r>
              <a:rPr kumimoji="1" lang="zh-CN" altLang="en-US" sz="2000" b="1">
                <a:effectLst>
                  <a:outerShdw blurRad="38100" dist="38100" dir="2700000" algn="tl">
                    <a:srgbClr val="C0C0C0"/>
                  </a:outerShdw>
                </a:effectLst>
              </a:rPr>
              <a:t>即使在今天看来，也是高雅的，脱俗的和健康的。</a:t>
            </a:r>
            <a:r>
              <a:rPr kumimoji="1" lang="zh-CN" altLang="en-US" sz="2000"/>
              <a:t> </a:t>
            </a:r>
          </a:p>
        </p:txBody>
      </p:sp>
      <p:pic>
        <p:nvPicPr>
          <p:cNvPr id="93195" name="Picture 11" descr="《十日谈》的插图"/>
          <p:cNvPicPr>
            <a:picLocks noChangeAspect="1" noChangeArrowheads="1"/>
          </p:cNvPicPr>
          <p:nvPr/>
        </p:nvPicPr>
        <p:blipFill>
          <a:blip r:embed="rId3">
            <a:lum bright="-8000" contrast="8000"/>
            <a:extLst>
              <a:ext uri="{28A0092B-C50C-407E-A947-70E740481C1C}">
                <a14:useLocalDpi xmlns:a14="http://schemas.microsoft.com/office/drawing/2010/main" val="0"/>
              </a:ext>
            </a:extLst>
          </a:blip>
          <a:stretch>
            <a:fillRect/>
          </a:stretch>
        </p:blipFill>
        <p:spPr bwMode="auto">
          <a:xfrm>
            <a:off x="7515226" y="2273301"/>
            <a:ext cx="3152775"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6" name="Text Box 12"/>
          <p:cNvSpPr txBox="1">
            <a:spLocks noChangeArrowheads="1"/>
          </p:cNvSpPr>
          <p:nvPr/>
        </p:nvSpPr>
        <p:spPr bwMode="auto">
          <a:xfrm>
            <a:off x="8705851" y="5486400"/>
            <a:ext cx="1991251" cy="40011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000" b="1">
                <a:effectLst>
                  <a:outerShdw blurRad="38100" dist="38100" dir="2700000" algn="tl">
                    <a:srgbClr val="FFFFFF"/>
                  </a:outerShdw>
                </a:effectLst>
                <a:latin typeface="Times New Roman" panose="02020603050405020304" pitchFamily="18" charset="0"/>
                <a:ea typeface="华文新魏" pitchFamily="2" charset="-122"/>
              </a:rPr>
              <a:t>《</a:t>
            </a:r>
            <a:r>
              <a:rPr kumimoji="1" lang="zh-CN" altLang="en-US" sz="2000" b="1">
                <a:effectLst>
                  <a:outerShdw blurRad="38100" dist="38100" dir="2700000" algn="tl">
                    <a:srgbClr val="FFFFFF"/>
                  </a:outerShdw>
                </a:effectLst>
                <a:latin typeface="Times New Roman" panose="02020603050405020304" pitchFamily="18" charset="0"/>
                <a:ea typeface="华文新魏" pitchFamily="2" charset="-122"/>
              </a:rPr>
              <a:t>十日谈</a:t>
            </a:r>
            <a:r>
              <a:rPr kumimoji="1" lang="en-US" altLang="zh-CN" sz="2000" b="1">
                <a:effectLst>
                  <a:outerShdw blurRad="38100" dist="38100" dir="2700000" algn="tl">
                    <a:srgbClr val="FFFFFF"/>
                  </a:outerShdw>
                </a:effectLst>
                <a:latin typeface="Times New Roman" panose="02020603050405020304" pitchFamily="18" charset="0"/>
                <a:ea typeface="华文新魏" pitchFamily="2" charset="-122"/>
              </a:rPr>
              <a:t>》</a:t>
            </a:r>
            <a:r>
              <a:rPr kumimoji="1" lang="zh-CN" altLang="en-US" sz="2000" b="1">
                <a:effectLst>
                  <a:outerShdw blurRad="38100" dist="38100" dir="2700000" algn="tl">
                    <a:srgbClr val="FFFFFF"/>
                  </a:outerShdw>
                </a:effectLst>
                <a:latin typeface="Times New Roman" panose="02020603050405020304" pitchFamily="18" charset="0"/>
                <a:ea typeface="华文新魏" pitchFamily="2" charset="-122"/>
              </a:rPr>
              <a:t>插图</a:t>
            </a:r>
          </a:p>
        </p:txBody>
      </p:sp>
      <p:sp>
        <p:nvSpPr>
          <p:cNvPr id="93197" name="Text Box 13"/>
          <p:cNvSpPr txBox="1">
            <a:spLocks noChangeArrowheads="1"/>
          </p:cNvSpPr>
          <p:nvPr/>
        </p:nvSpPr>
        <p:spPr bwMode="auto">
          <a:xfrm>
            <a:off x="4032750" y="1587172"/>
            <a:ext cx="6754812" cy="4370387"/>
          </a:xfrm>
          <a:prstGeom prst="rect">
            <a:avLst/>
          </a:prstGeom>
          <a:solidFill>
            <a:schemeClr val="bg1"/>
          </a:solidFill>
          <a:ln w="76200" cmpd="tri" algn="ctr">
            <a:solidFill>
              <a:srgbClr val="0000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rgbClr val="0000FF"/>
                </a:solidFill>
              </a:rPr>
              <a:t>                  《</a:t>
            </a:r>
            <a:r>
              <a:rPr lang="zh-CN" altLang="en-US" sz="2400" b="1">
                <a:solidFill>
                  <a:srgbClr val="0000FF"/>
                </a:solidFill>
              </a:rPr>
              <a:t>十日谈</a:t>
            </a:r>
            <a:r>
              <a:rPr lang="en-US" altLang="zh-CN" sz="2400" b="1">
                <a:solidFill>
                  <a:srgbClr val="0000FF"/>
                </a:solidFill>
              </a:rPr>
              <a:t>》</a:t>
            </a:r>
            <a:r>
              <a:rPr lang="zh-CN" altLang="en-US" sz="2400" b="1">
                <a:solidFill>
                  <a:srgbClr val="0000FF"/>
                </a:solidFill>
              </a:rPr>
              <a:t>之“绿鹅”的故事</a:t>
            </a:r>
          </a:p>
          <a:p>
            <a:r>
              <a:rPr lang="zh-CN" altLang="en-US" sz="2400" b="1">
                <a:solidFill>
                  <a:srgbClr val="0000FF"/>
                </a:solidFill>
              </a:rPr>
              <a:t>       </a:t>
            </a:r>
            <a:r>
              <a:rPr lang="zh-CN" altLang="en-US" sz="2400" b="1">
                <a:solidFill>
                  <a:srgbClr val="0000FF"/>
                </a:solidFill>
                <a:sym typeface="宋体" panose="02010600030101010101" pitchFamily="2" charset="-122"/>
              </a:rPr>
              <a:t>“一个从小与世隔绝的青年，跟父亲下山进城，路遇一群漂亮姑娘。青年问父亲这是什么东西，虔诚信教的父亲答道：‘她们全都是祸水，叫绿鹅。’他嘱咐儿子别去看她们。</a:t>
            </a:r>
            <a:r>
              <a:rPr lang="zh-CN" altLang="en-US" sz="2400" b="1">
                <a:solidFill>
                  <a:srgbClr val="0000FF"/>
                </a:solidFill>
              </a:rPr>
              <a:t>儿子默然</a:t>
            </a:r>
            <a:r>
              <a:rPr lang="en-US" altLang="zh-CN" sz="2400" b="1">
                <a:solidFill>
                  <a:srgbClr val="0000FF"/>
                </a:solidFill>
              </a:rPr>
              <a:t>,</a:t>
            </a:r>
            <a:r>
              <a:rPr lang="zh-CN" altLang="en-US" sz="2400" b="1">
                <a:solidFill>
                  <a:srgbClr val="0000FF"/>
                </a:solidFill>
              </a:rPr>
              <a:t>走了很久冷不丁的说：“父亲</a:t>
            </a:r>
            <a:r>
              <a:rPr lang="en-US" altLang="zh-CN" sz="2400" b="1">
                <a:solidFill>
                  <a:srgbClr val="0000FF"/>
                </a:solidFill>
              </a:rPr>
              <a:t>,</a:t>
            </a:r>
            <a:r>
              <a:rPr lang="zh-CN" altLang="en-US" sz="2400" b="1">
                <a:solidFill>
                  <a:srgbClr val="0000FF"/>
                </a:solidFill>
              </a:rPr>
              <a:t>如果你爱我的话</a:t>
            </a:r>
            <a:r>
              <a:rPr lang="en-US" altLang="zh-CN" sz="2400" b="1">
                <a:solidFill>
                  <a:srgbClr val="0000FF"/>
                </a:solidFill>
              </a:rPr>
              <a:t>,</a:t>
            </a:r>
            <a:r>
              <a:rPr lang="zh-CN" altLang="en-US" sz="2400" b="1">
                <a:solidFill>
                  <a:srgbClr val="0000FF"/>
                </a:solidFill>
              </a:rPr>
              <a:t>看在主的份上</a:t>
            </a:r>
            <a:r>
              <a:rPr lang="en-US" altLang="zh-CN" sz="2400" b="1">
                <a:solidFill>
                  <a:srgbClr val="0000FF"/>
                </a:solidFill>
              </a:rPr>
              <a:t>,</a:t>
            </a:r>
            <a:r>
              <a:rPr lang="zh-CN" altLang="en-US" sz="2400" b="1">
                <a:solidFill>
                  <a:srgbClr val="0000FF"/>
                </a:solidFill>
              </a:rPr>
              <a:t>让我带一只绿鹅回家吧</a:t>
            </a:r>
            <a:r>
              <a:rPr lang="en-US" altLang="zh-CN" sz="2400" b="1">
                <a:solidFill>
                  <a:srgbClr val="0000FF"/>
                </a:solidFill>
              </a:rPr>
              <a:t>,</a:t>
            </a:r>
            <a:r>
              <a:rPr lang="zh-CN" altLang="en-US" sz="2400" b="1">
                <a:solidFill>
                  <a:srgbClr val="0000FF"/>
                </a:solidFill>
              </a:rPr>
              <a:t>它们是多么美丽可爱啊</a:t>
            </a:r>
            <a:r>
              <a:rPr lang="en-US" altLang="zh-CN" sz="2400" b="1">
                <a:solidFill>
                  <a:srgbClr val="0000FF"/>
                </a:solidFill>
              </a:rPr>
              <a:t>!”</a:t>
            </a:r>
          </a:p>
          <a:p>
            <a:endParaRPr lang="en-US" altLang="zh-CN" sz="2800" b="1"/>
          </a:p>
          <a:p>
            <a:r>
              <a:rPr lang="zh-CN" altLang="en-US" sz="2800" b="1"/>
              <a:t>请为这则故事补充最后一句话：   </a:t>
            </a:r>
          </a:p>
          <a:p>
            <a:r>
              <a:rPr lang="zh-CN" altLang="en-US" sz="2800" b="1">
                <a:solidFill>
                  <a:srgbClr val="FF0000"/>
                </a:solidFill>
              </a:rPr>
              <a:t>                   老头儿这才明白</a:t>
            </a:r>
            <a:r>
              <a:rPr lang="en-US" altLang="zh-CN" sz="2800" b="1">
                <a:solidFill>
                  <a:srgbClr val="FF0000"/>
                </a:solidFill>
              </a:rPr>
              <a:t>——</a:t>
            </a:r>
            <a:endParaRPr lang="en-US" altLang="zh-CN" sz="3600" b="1">
              <a:solidFill>
                <a:srgbClr val="0000FF"/>
              </a:solidFill>
            </a:endParaRPr>
          </a:p>
        </p:txBody>
      </p:sp>
      <p:sp>
        <p:nvSpPr>
          <p:cNvPr id="93199" name="Text Box 15"/>
          <p:cNvSpPr txBox="1">
            <a:spLocks noChangeArrowheads="1"/>
          </p:cNvSpPr>
          <p:nvPr/>
        </p:nvSpPr>
        <p:spPr bwMode="auto">
          <a:xfrm>
            <a:off x="2649852" y="1696245"/>
            <a:ext cx="69119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altLang="zh-CN" sz="2800" b="1">
                <a:solidFill>
                  <a:srgbClr val="660033"/>
                </a:solidFill>
                <a:latin typeface="黑体" panose="02010609060101010101" pitchFamily="49" charset="-122"/>
                <a:ea typeface="黑体" panose="02010609060101010101" pitchFamily="49" charset="-122"/>
                <a:sym typeface="宋体" panose="02010600030101010101" pitchFamily="2" charset="-122"/>
              </a:rPr>
              <a:t>    </a:t>
            </a:r>
            <a:endParaRPr lang="en-US" altLang="zh-CN" sz="2800">
              <a:solidFill>
                <a:srgbClr val="660033"/>
              </a:solidFill>
            </a:endParaRPr>
          </a:p>
        </p:txBody>
      </p:sp>
      <p:sp>
        <p:nvSpPr>
          <p:cNvPr id="10" name="TextBox 9"/>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（二）概况</a:t>
            </a:r>
            <a:endParaRPr lang="zh-CN" altLang="en-US" sz="3200" b="1">
              <a:solidFill>
                <a:srgbClr val="FF0000"/>
              </a:solidFill>
            </a:endParaRPr>
          </a:p>
        </p:txBody>
      </p:sp>
      <p:sp>
        <p:nvSpPr>
          <p:cNvPr id="11" name="TextBox 10"/>
          <p:cNvSpPr txBox="1"/>
          <p:nvPr/>
        </p:nvSpPr>
        <p:spPr>
          <a:xfrm>
            <a:off x="851771" y="6137753"/>
            <a:ext cx="10521862" cy="523220"/>
          </a:xfrm>
          <a:prstGeom prst="rect">
            <a:avLst/>
          </a:prstGeom>
          <a:solidFill>
            <a:schemeClr val="tx1"/>
          </a:solidFill>
        </p:spPr>
        <p:txBody>
          <a:bodyPr wrap="square" rtlCol="0">
            <a:spAutoFit/>
          </a:bodyPr>
          <a:lstStyle/>
          <a:p>
            <a:r>
              <a:rPr lang="zh-CN" altLang="en-US" sz="2800" b="1" smtClean="0">
                <a:solidFill>
                  <a:srgbClr val="FF0000"/>
                </a:solidFill>
              </a:rPr>
              <a:t>他们创作的诗篇和小说，讽刺教会的封建腐朽，宣扬人性的自由。</a:t>
            </a:r>
            <a:endParaRPr lang="zh-CN" altLang="en-US" sz="2800" b="1">
              <a:solidFill>
                <a:srgbClr val="FF0000"/>
              </a:solidFill>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319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linds(horizontal)">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7" grpId="0"/>
      <p:bldP spid="11"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35" name="图片 34"/>
          <p:cNvPicPr>
            <a:picLocks noChangeAspect="1"/>
          </p:cNvPicPr>
          <p:nvPr/>
        </p:nvPicPr>
        <p:blipFill>
          <a:blip r:embed="rId3">
            <a:extLst>
              <a:ext uri="{28A0092B-C50C-407E-A947-70E740481C1C}">
                <a14:useLocalDpi xmlns:a14="http://schemas.microsoft.com/office/drawing/2010/main" val="0"/>
              </a:ext>
            </a:extLst>
          </a:blip>
          <a:srcRect l="24814" r="13974" b="25049"/>
          <a:stretch>
            <a:fillRect/>
          </a:stretch>
        </p:blipFill>
        <p:spPr>
          <a:xfrm>
            <a:off x="1478107" y="1783102"/>
            <a:ext cx="9394941" cy="3497532"/>
          </a:xfrm>
          <a:prstGeom prst="roundRect">
            <a:avLst>
              <a:gd name="adj" fmla="val 5767"/>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609298" y="6855303"/>
            <a:ext cx="10973405"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pPr>
              <a:defRPr/>
            </a:pPr>
            <a:endParaRPr lang="zh-CN" altLang="en-US" sz="1715">
              <a:ln>
                <a:solidFill>
                  <a:srgbClr val="660033"/>
                </a:solidFill>
              </a:ln>
            </a:endParaRPr>
          </a:p>
        </p:txBody>
      </p:sp>
      <p:sp>
        <p:nvSpPr>
          <p:cNvPr id="80" name="矩形 79"/>
          <p:cNvSpPr/>
          <p:nvPr/>
        </p:nvSpPr>
        <p:spPr>
          <a:xfrm>
            <a:off x="2594527" y="0"/>
            <a:ext cx="5025472" cy="560705"/>
          </a:xfrm>
          <a:prstGeom prst="rect">
            <a:avLst/>
          </a:prstGeom>
        </p:spPr>
        <p:txBody>
          <a:bodyPr wrap="square">
            <a:spAutoFit/>
          </a:bodyPr>
          <a:lstStyle/>
          <a:p>
            <a:r>
              <a:rPr lang="zh-CN" altLang="zh-CN" sz="3050" smtClean="0">
                <a:effectLst>
                  <a:outerShdw blurRad="38100" dist="38100" dir="2700000" algn="tl">
                    <a:srgbClr val="000000">
                      <a:alpha val="43137"/>
                    </a:srgbClr>
                  </a:outerShdw>
                </a:effectLst>
                <a:latin typeface="华文隶书" pitchFamily="2" charset="-122"/>
                <a:ea typeface="华文隶书" pitchFamily="2" charset="-122"/>
              </a:rPr>
              <a:t>文艺复兴后三杰</a:t>
            </a:r>
            <a:r>
              <a:rPr lang="zh-CN" altLang="en-US" sz="3050" smtClean="0">
                <a:effectLst>
                  <a:outerShdw blurRad="38100" dist="38100" dir="2700000" algn="tl">
                    <a:srgbClr val="000000">
                      <a:alpha val="43137"/>
                    </a:srgbClr>
                  </a:outerShdw>
                </a:effectLst>
                <a:latin typeface="华文隶书" pitchFamily="2" charset="-122"/>
                <a:ea typeface="华文隶书" pitchFamily="2" charset="-122"/>
              </a:rPr>
              <a:t>（</a:t>
            </a:r>
            <a:r>
              <a:rPr lang="en-US" altLang="zh-CN" sz="3050" smtClean="0">
                <a:effectLst>
                  <a:outerShdw blurRad="38100" dist="38100" dir="2700000" algn="tl">
                    <a:srgbClr val="000000">
                      <a:alpha val="43137"/>
                    </a:srgbClr>
                  </a:outerShdw>
                </a:effectLst>
                <a:latin typeface="华文隶书" pitchFamily="2" charset="-122"/>
                <a:ea typeface="华文隶书" pitchFamily="2" charset="-122"/>
              </a:rPr>
              <a:t>15</a:t>
            </a:r>
            <a:r>
              <a:rPr lang="zh-CN" altLang="en-US" sz="3050" smtClean="0">
                <a:effectLst>
                  <a:outerShdw blurRad="38100" dist="38100" dir="2700000" algn="tl">
                    <a:srgbClr val="000000">
                      <a:alpha val="43137"/>
                    </a:srgbClr>
                  </a:outerShdw>
                </a:effectLst>
                <a:latin typeface="华文隶书" pitchFamily="2" charset="-122"/>
                <a:ea typeface="华文隶书" pitchFamily="2" charset="-122"/>
              </a:rPr>
              <a:t>世纪）</a:t>
            </a:r>
            <a:endParaRPr lang="zh-CN" altLang="zh-CN" sz="3050" smtClean="0">
              <a:effectLst>
                <a:outerShdw blurRad="38100" dist="38100" dir="2700000" algn="tl">
                  <a:srgbClr val="000000">
                    <a:alpha val="43137"/>
                  </a:srgbClr>
                </a:outerShdw>
              </a:effectLst>
              <a:latin typeface="华文隶书" pitchFamily="2" charset="-122"/>
              <a:ea typeface="华文隶书" pitchFamily="2" charset="-122"/>
            </a:endParaRPr>
          </a:p>
        </p:txBody>
      </p:sp>
      <p:cxnSp>
        <p:nvCxnSpPr>
          <p:cNvPr id="78" name="直接连接符 77"/>
          <p:cNvCxnSpPr/>
          <p:nvPr/>
        </p:nvCxnSpPr>
        <p:spPr>
          <a:xfrm flipH="1">
            <a:off x="1559560" y="269240"/>
            <a:ext cx="535940" cy="894080"/>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27" name="图片 26" descr="t01af2a05899ef51eed.jpg"/>
          <p:cNvPicPr>
            <a:picLocks noChangeAspect="1"/>
          </p:cNvPicPr>
          <p:nvPr/>
        </p:nvPicPr>
        <p:blipFill>
          <a:blip r:embed="rId4"/>
          <a:stretch>
            <a:fillRect/>
          </a:stretch>
        </p:blipFill>
        <p:spPr>
          <a:xfrm>
            <a:off x="1484881" y="2194577"/>
            <a:ext cx="2182119" cy="2613658"/>
          </a:xfrm>
          <a:prstGeom prst="rect">
            <a:avLst/>
          </a:prstGeom>
          <a:ln>
            <a:noFill/>
          </a:ln>
          <a:effectLst>
            <a:outerShdw blurRad="190500" algn="tl" rotWithShape="0">
              <a:srgbClr val="000000">
                <a:alpha val="70000"/>
              </a:srgbClr>
            </a:outerShdw>
          </a:effectLst>
        </p:spPr>
      </p:pic>
      <p:pic>
        <p:nvPicPr>
          <p:cNvPr id="7170" name="Picture 2" descr="https://timgsa.baidu.com/timg?image&amp;quality=80&amp;size=b9999_10000&amp;sec=1555918608251&amp;di=ba6d474a197904e133a4852aa91c6dc1&amp;imgtype=0&amp;src=http%3A%2F%2Fn1.itc.cn%2Fimg8%2Fwb%2Frecom%2F2016%2F08%2F28%2F147236929090612666.JPE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011109" y="2220877"/>
            <a:ext cx="4399634" cy="262311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gss0.bdstatic.com/-4o3dSag_xI4khGkpoWK1HF6hhy/baike/w%3D268%3Bg%3D0/sign=17c10df60323dd542173a06ee932d4e3/562c11dfa9ec8a13bff52672fd03918fa1ecc0b1.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702003" y="2248040"/>
            <a:ext cx="2171044" cy="2610968"/>
          </a:xfrm>
          <a:prstGeom prst="rect">
            <a:avLst/>
          </a:prstGeom>
          <a:noFill/>
          <a:extLst>
            <a:ext uri="{909E8E84-426E-40DD-AFC4-6F175D3DCCD1}">
              <a14:hiddenFill xmlns:a14="http://schemas.microsoft.com/office/drawing/2010/main">
                <a:solidFill>
                  <a:srgbClr val="FFFFFF"/>
                </a:solidFill>
              </a14:hiddenFill>
            </a:ext>
          </a:extLst>
        </p:spPr>
      </p:pic>
      <p:sp>
        <p:nvSpPr>
          <p:cNvPr id="30" name="文本框 5"/>
          <p:cNvSpPr txBox="1"/>
          <p:nvPr/>
        </p:nvSpPr>
        <p:spPr>
          <a:xfrm>
            <a:off x="2428494" y="4351099"/>
            <a:ext cx="3165230" cy="501650"/>
          </a:xfrm>
          <a:prstGeom prst="rect">
            <a:avLst/>
          </a:prstGeom>
          <a:noFill/>
        </p:spPr>
        <p:txBody>
          <a:bodyPr wrap="square" rtlCol="0">
            <a:spAutoFit/>
          </a:bodyPr>
          <a:lstStyle/>
          <a:p>
            <a:r>
              <a:rPr lang="zh-CN" altLang="en-US" sz="2665" b="1" smtClean="0">
                <a:solidFill>
                  <a:schemeClr val="bg1"/>
                </a:solidFill>
                <a:latin typeface="华文新魏" pitchFamily="2" charset="-122"/>
                <a:ea typeface="华文新魏" pitchFamily="2" charset="-122"/>
              </a:rPr>
              <a:t>达芬奇</a:t>
            </a:r>
            <a:endParaRPr lang="zh-CN" altLang="en-US" sz="2665" b="1">
              <a:solidFill>
                <a:schemeClr val="bg1"/>
              </a:solidFill>
              <a:latin typeface="华文新魏" pitchFamily="2" charset="-122"/>
              <a:ea typeface="华文新魏" pitchFamily="2" charset="-122"/>
            </a:endParaRPr>
          </a:p>
        </p:txBody>
      </p:sp>
      <p:sp>
        <p:nvSpPr>
          <p:cNvPr id="32" name="文本框 5"/>
          <p:cNvSpPr txBox="1"/>
          <p:nvPr/>
        </p:nvSpPr>
        <p:spPr>
          <a:xfrm>
            <a:off x="6585071" y="4404312"/>
            <a:ext cx="3165230" cy="501650"/>
          </a:xfrm>
          <a:prstGeom prst="rect">
            <a:avLst/>
          </a:prstGeom>
          <a:noFill/>
        </p:spPr>
        <p:txBody>
          <a:bodyPr wrap="square" rtlCol="0">
            <a:spAutoFit/>
          </a:bodyPr>
          <a:lstStyle/>
          <a:p>
            <a:r>
              <a:rPr lang="zh-CN" altLang="en-US" sz="2665" b="1" smtClean="0">
                <a:solidFill>
                  <a:schemeClr val="bg1"/>
                </a:solidFill>
                <a:latin typeface="华文新魏" pitchFamily="2" charset="-122"/>
                <a:ea typeface="华文新魏" pitchFamily="2" charset="-122"/>
              </a:rPr>
              <a:t>米开朗基罗</a:t>
            </a:r>
            <a:endParaRPr lang="zh-CN" altLang="en-US" sz="2665" b="1">
              <a:solidFill>
                <a:schemeClr val="bg1"/>
              </a:solidFill>
              <a:latin typeface="华文新魏" pitchFamily="2" charset="-122"/>
              <a:ea typeface="华文新魏" pitchFamily="2" charset="-122"/>
            </a:endParaRPr>
          </a:p>
        </p:txBody>
      </p:sp>
      <p:sp>
        <p:nvSpPr>
          <p:cNvPr id="34" name="文本框 5"/>
          <p:cNvSpPr txBox="1"/>
          <p:nvPr/>
        </p:nvSpPr>
        <p:spPr>
          <a:xfrm>
            <a:off x="9750300" y="4341233"/>
            <a:ext cx="3165230" cy="501650"/>
          </a:xfrm>
          <a:prstGeom prst="rect">
            <a:avLst/>
          </a:prstGeom>
          <a:noFill/>
        </p:spPr>
        <p:txBody>
          <a:bodyPr wrap="square" rtlCol="0">
            <a:spAutoFit/>
          </a:bodyPr>
          <a:lstStyle/>
          <a:p>
            <a:r>
              <a:rPr lang="zh-CN" altLang="en-US" sz="2665" b="1" smtClean="0">
                <a:solidFill>
                  <a:schemeClr val="bg1"/>
                </a:solidFill>
                <a:latin typeface="华文新魏" pitchFamily="2" charset="-122"/>
                <a:ea typeface="华文新魏" pitchFamily="2" charset="-122"/>
              </a:rPr>
              <a:t>拉斐尔</a:t>
            </a:r>
            <a:endParaRPr lang="zh-CN" altLang="en-US" sz="2665" b="1">
              <a:solidFill>
                <a:schemeClr val="bg1"/>
              </a:solidFill>
              <a:latin typeface="华文新魏" pitchFamily="2" charset="-122"/>
              <a:ea typeface="华文新魏" pitchFamily="2" charset="-122"/>
            </a:endParaRPr>
          </a:p>
        </p:txBody>
      </p:sp>
      <p:sp>
        <p:nvSpPr>
          <p:cNvPr id="4" name="矩形 3"/>
          <p:cNvSpPr/>
          <p:nvPr/>
        </p:nvSpPr>
        <p:spPr>
          <a:xfrm>
            <a:off x="1319757" y="5450832"/>
            <a:ext cx="2898775" cy="1029970"/>
          </a:xfrm>
          <a:prstGeom prst="rect">
            <a:avLst/>
          </a:prstGeom>
        </p:spPr>
        <p:txBody>
          <a:bodyPr wrap="none">
            <a:spAutoFit/>
          </a:bodyPr>
          <a:lstStyle/>
          <a:p>
            <a:r>
              <a:rPr lang="en-US" altLang="zh-CN" sz="3050" b="1">
                <a:latin typeface="华文新魏" pitchFamily="2" charset="-122"/>
                <a:ea typeface="华文新魏" pitchFamily="2" charset="-122"/>
              </a:rPr>
              <a:t>《</a:t>
            </a:r>
            <a:r>
              <a:rPr lang="zh-CN" altLang="en-US" sz="3050" b="1">
                <a:latin typeface="华文新魏" pitchFamily="2" charset="-122"/>
                <a:ea typeface="华文新魏" pitchFamily="2" charset="-122"/>
              </a:rPr>
              <a:t>蒙娜丽莎</a:t>
            </a:r>
            <a:r>
              <a:rPr lang="en-US" altLang="zh-CN" sz="3050" b="1" smtClean="0">
                <a:latin typeface="华文新魏" pitchFamily="2" charset="-122"/>
                <a:ea typeface="华文新魏" pitchFamily="2" charset="-122"/>
              </a:rPr>
              <a:t>》</a:t>
            </a:r>
          </a:p>
          <a:p>
            <a:r>
              <a:rPr lang="en-US" altLang="zh-CN" sz="3050" b="1" smtClean="0">
                <a:latin typeface="华文新魏" pitchFamily="2" charset="-122"/>
                <a:ea typeface="华文新魏" pitchFamily="2" charset="-122"/>
              </a:rPr>
              <a:t>《</a:t>
            </a:r>
            <a:r>
              <a:rPr lang="zh-CN" altLang="en-US" sz="3050" b="1">
                <a:latin typeface="华文新魏" pitchFamily="2" charset="-122"/>
                <a:ea typeface="华文新魏" pitchFamily="2" charset="-122"/>
              </a:rPr>
              <a:t>最后的晚餐</a:t>
            </a:r>
            <a:r>
              <a:rPr lang="en-US" altLang="zh-CN" sz="3050" b="1">
                <a:latin typeface="华文新魏" pitchFamily="2" charset="-122"/>
                <a:ea typeface="华文新魏" pitchFamily="2" charset="-122"/>
              </a:rPr>
              <a:t>》</a:t>
            </a:r>
            <a:endParaRPr lang="zh-CN" altLang="en-US" sz="3050" b="1">
              <a:latin typeface="华文新魏" pitchFamily="2" charset="-122"/>
              <a:ea typeface="华文新魏" pitchFamily="2" charset="-122"/>
            </a:endParaRPr>
          </a:p>
        </p:txBody>
      </p:sp>
      <p:sp>
        <p:nvSpPr>
          <p:cNvPr id="5" name="矩形 4"/>
          <p:cNvSpPr/>
          <p:nvPr/>
        </p:nvSpPr>
        <p:spPr>
          <a:xfrm>
            <a:off x="8707800" y="5524112"/>
            <a:ext cx="2898775" cy="1029970"/>
          </a:xfrm>
          <a:prstGeom prst="rect">
            <a:avLst/>
          </a:prstGeom>
        </p:spPr>
        <p:txBody>
          <a:bodyPr wrap="none">
            <a:spAutoFit/>
          </a:bodyPr>
          <a:lstStyle/>
          <a:p>
            <a:r>
              <a:rPr lang="en-US" altLang="zh-CN" sz="3050" b="1">
                <a:latin typeface="华文新魏" pitchFamily="2" charset="-122"/>
                <a:ea typeface="华文新魏" pitchFamily="2" charset="-122"/>
              </a:rPr>
              <a:t>《</a:t>
            </a:r>
            <a:r>
              <a:rPr lang="zh-CN" altLang="en-US" sz="3050" b="1">
                <a:latin typeface="华文新魏" pitchFamily="2" charset="-122"/>
                <a:ea typeface="华文新魏" pitchFamily="2" charset="-122"/>
              </a:rPr>
              <a:t>雅典学派</a:t>
            </a:r>
            <a:r>
              <a:rPr lang="en-US" altLang="zh-CN" sz="3050" b="1" smtClean="0">
                <a:latin typeface="华文新魏" pitchFamily="2" charset="-122"/>
                <a:ea typeface="华文新魏" pitchFamily="2" charset="-122"/>
              </a:rPr>
              <a:t>》</a:t>
            </a:r>
          </a:p>
          <a:p>
            <a:r>
              <a:rPr lang="en-US" altLang="zh-CN" sz="3050" b="1" smtClean="0">
                <a:latin typeface="华文新魏" pitchFamily="2" charset="-122"/>
                <a:ea typeface="华文新魏" pitchFamily="2" charset="-122"/>
              </a:rPr>
              <a:t>《</a:t>
            </a:r>
            <a:r>
              <a:rPr lang="zh-CN" altLang="en-US" sz="3050" b="1">
                <a:latin typeface="华文新魏" pitchFamily="2" charset="-122"/>
                <a:ea typeface="华文新魏" pitchFamily="2" charset="-122"/>
              </a:rPr>
              <a:t>西斯廷圣母</a:t>
            </a:r>
            <a:r>
              <a:rPr lang="en-US" altLang="zh-CN" sz="3050" b="1" smtClean="0">
                <a:latin typeface="华文新魏" pitchFamily="2" charset="-122"/>
                <a:ea typeface="华文新魏" pitchFamily="2" charset="-122"/>
              </a:rPr>
              <a:t>》</a:t>
            </a:r>
            <a:endParaRPr lang="en-US" altLang="zh-CN" sz="3050" b="1">
              <a:latin typeface="华文新魏" pitchFamily="2" charset="-122"/>
              <a:ea typeface="华文新魏" pitchFamily="2" charset="-122"/>
            </a:endParaRPr>
          </a:p>
        </p:txBody>
      </p:sp>
      <p:sp>
        <p:nvSpPr>
          <p:cNvPr id="6" name="矩形 5"/>
          <p:cNvSpPr/>
          <p:nvPr/>
        </p:nvSpPr>
        <p:spPr>
          <a:xfrm>
            <a:off x="4701356" y="5714641"/>
            <a:ext cx="3019141" cy="501650"/>
          </a:xfrm>
          <a:prstGeom prst="rect">
            <a:avLst/>
          </a:prstGeom>
        </p:spPr>
        <p:txBody>
          <a:bodyPr wrap="square">
            <a:spAutoFit/>
          </a:bodyPr>
          <a:lstStyle/>
          <a:p>
            <a:r>
              <a:rPr lang="en-US" altLang="zh-CN" sz="2665" b="1">
                <a:latin typeface="华文新魏" pitchFamily="2" charset="-122"/>
                <a:ea typeface="华文新魏" pitchFamily="2" charset="-122"/>
              </a:rPr>
              <a:t>《</a:t>
            </a:r>
            <a:r>
              <a:rPr lang="zh-CN" altLang="en-US" sz="2665" b="1">
                <a:latin typeface="华文新魏" pitchFamily="2" charset="-122"/>
                <a:ea typeface="华文新魏" pitchFamily="2" charset="-122"/>
              </a:rPr>
              <a:t>大卫</a:t>
            </a:r>
            <a:r>
              <a:rPr lang="en-US" altLang="zh-CN" sz="2665" b="1" smtClean="0">
                <a:latin typeface="华文新魏" pitchFamily="2" charset="-122"/>
                <a:ea typeface="华文新魏" pitchFamily="2" charset="-122"/>
              </a:rPr>
              <a:t>》《</a:t>
            </a:r>
            <a:r>
              <a:rPr lang="zh-CN" altLang="en-US" sz="2665" b="1">
                <a:latin typeface="华文新魏" pitchFamily="2" charset="-122"/>
                <a:ea typeface="华文新魏" pitchFamily="2" charset="-122"/>
              </a:rPr>
              <a:t>创世纪</a:t>
            </a:r>
            <a:r>
              <a:rPr lang="en-US" altLang="zh-CN" sz="2665" b="1">
                <a:latin typeface="华文新魏" pitchFamily="2" charset="-122"/>
                <a:ea typeface="华文新魏" pitchFamily="2" charset="-122"/>
              </a:rPr>
              <a:t>》</a:t>
            </a:r>
            <a:endParaRPr lang="zh-CN" altLang="en-US" sz="2665" b="1">
              <a:latin typeface="华文新魏" pitchFamily="2" charset="-122"/>
              <a:ea typeface="华文新魏" pitchFamily="2" charset="-122"/>
            </a:endParaRPr>
          </a:p>
        </p:txBody>
      </p:sp>
      <p:sp>
        <p:nvSpPr>
          <p:cNvPr id="99341" name="Text Box 13"/>
          <p:cNvSpPr txBox="1">
            <a:spLocks noChangeArrowheads="1"/>
          </p:cNvSpPr>
          <p:nvPr/>
        </p:nvSpPr>
        <p:spPr bwMode="auto">
          <a:xfrm>
            <a:off x="383224" y="1223963"/>
            <a:ext cx="9088436" cy="4572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400" b="1">
                <a:solidFill>
                  <a:srgbClr val="FF0000"/>
                </a:solidFill>
              </a:rPr>
              <a:t>开创了现实主义艺术的新时代</a:t>
            </a:r>
            <a:r>
              <a:rPr lang="en-US" altLang="zh-CN" sz="2400" b="1">
                <a:solidFill>
                  <a:srgbClr val="FF0000"/>
                </a:solidFill>
              </a:rPr>
              <a:t>——</a:t>
            </a:r>
            <a:r>
              <a:rPr lang="zh-CN" altLang="en-US" sz="2400" b="1">
                <a:solidFill>
                  <a:srgbClr val="FF0000"/>
                </a:solidFill>
              </a:rPr>
              <a:t>表现现实生活与真实的人物形象</a:t>
            </a:r>
          </a:p>
        </p:txBody>
      </p:sp>
      <p:sp>
        <p:nvSpPr>
          <p:cNvPr id="99333" name="Text Box 5"/>
          <p:cNvSpPr txBox="1">
            <a:spLocks noChangeArrowheads="1"/>
          </p:cNvSpPr>
          <p:nvPr/>
        </p:nvSpPr>
        <p:spPr bwMode="auto">
          <a:xfrm>
            <a:off x="383541" y="679677"/>
            <a:ext cx="8677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a:solidFill>
                  <a:srgbClr val="FF0000"/>
                </a:solidFill>
              </a:rPr>
              <a:t>文艺复兴是一个需要巨人而且产生巨人的时代。</a:t>
            </a:r>
            <a:r>
              <a:rPr lang="en-US" altLang="zh-CN" sz="2400" b="1">
                <a:solidFill>
                  <a:srgbClr val="FF0000"/>
                </a:solidFill>
              </a:rPr>
              <a:t>——</a:t>
            </a:r>
            <a:r>
              <a:rPr lang="zh-CN" altLang="en-US" sz="2400" b="1">
                <a:solidFill>
                  <a:srgbClr val="FF0000"/>
                </a:solidFill>
              </a:rPr>
              <a:t>恩格斯</a:t>
            </a:r>
            <a:r>
              <a:rPr lang="zh-CN" altLang="en-US" sz="2400" b="1">
                <a:solidFill>
                  <a:srgbClr val="0000FF"/>
                </a:solidFill>
              </a:rPr>
              <a:t>                                                         </a:t>
            </a:r>
          </a:p>
        </p:txBody>
      </p:sp>
      <p:sp>
        <p:nvSpPr>
          <p:cNvPr id="18" name="TextBox 17"/>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（二）概况</a:t>
            </a:r>
            <a:endParaRPr lang="zh-CN" altLang="en-US" sz="3200" b="1">
              <a:solidFill>
                <a:srgbClr val="FF0000"/>
              </a:solidFill>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934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250"/>
                                        <p:tgtEl>
                                          <p:spTgt spid="30"/>
                                        </p:tgtEl>
                                      </p:cBhvr>
                                    </p:animEffect>
                                    <p:anim calcmode="lin" valueType="num">
                                      <p:cBhvr>
                                        <p:cTn id="12" dur="250" fill="hold"/>
                                        <p:tgtEl>
                                          <p:spTgt spid="30"/>
                                        </p:tgtEl>
                                        <p:attrNameLst>
                                          <p:attrName>ppt_x</p:attrName>
                                        </p:attrNameLst>
                                      </p:cBhvr>
                                      <p:tavLst>
                                        <p:tav tm="0">
                                          <p:val>
                                            <p:strVal val="#ppt_x"/>
                                          </p:val>
                                        </p:tav>
                                        <p:tav tm="100000">
                                          <p:val>
                                            <p:strVal val="#ppt_x"/>
                                          </p:val>
                                        </p:tav>
                                      </p:tavLst>
                                    </p:anim>
                                    <p:anim calcmode="lin" valueType="num">
                                      <p:cBhvr>
                                        <p:cTn id="13" dur="2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250"/>
                                        <p:tgtEl>
                                          <p:spTgt spid="32"/>
                                        </p:tgtEl>
                                      </p:cBhvr>
                                    </p:animEffect>
                                    <p:anim calcmode="lin" valueType="num">
                                      <p:cBhvr>
                                        <p:cTn id="19" dur="250" fill="hold"/>
                                        <p:tgtEl>
                                          <p:spTgt spid="32"/>
                                        </p:tgtEl>
                                        <p:attrNameLst>
                                          <p:attrName>ppt_x</p:attrName>
                                        </p:attrNameLst>
                                      </p:cBhvr>
                                      <p:tavLst>
                                        <p:tav tm="0">
                                          <p:val>
                                            <p:strVal val="#ppt_x"/>
                                          </p:val>
                                        </p:tav>
                                        <p:tav tm="100000">
                                          <p:val>
                                            <p:strVal val="#ppt_x"/>
                                          </p:val>
                                        </p:tav>
                                      </p:tavLst>
                                    </p:anim>
                                    <p:anim calcmode="lin" valueType="num">
                                      <p:cBhvr>
                                        <p:cTn id="20" dur="25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250"/>
                                        <p:tgtEl>
                                          <p:spTgt spid="34"/>
                                        </p:tgtEl>
                                      </p:cBhvr>
                                    </p:animEffect>
                                    <p:anim calcmode="lin" valueType="num">
                                      <p:cBhvr>
                                        <p:cTn id="26" dur="250" fill="hold"/>
                                        <p:tgtEl>
                                          <p:spTgt spid="34"/>
                                        </p:tgtEl>
                                        <p:attrNameLst>
                                          <p:attrName>ppt_x</p:attrName>
                                        </p:attrNameLst>
                                      </p:cBhvr>
                                      <p:tavLst>
                                        <p:tav tm="0">
                                          <p:val>
                                            <p:strVal val="#ppt_x"/>
                                          </p:val>
                                        </p:tav>
                                        <p:tav tm="100000">
                                          <p:val>
                                            <p:strVal val="#ppt_x"/>
                                          </p:val>
                                        </p:tav>
                                      </p:tavLst>
                                    </p:anim>
                                    <p:anim calcmode="lin" valueType="num">
                                      <p:cBhvr>
                                        <p:cTn id="27" dur="25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500"/>
                                        <p:tgtEl>
                                          <p:spTgt spid="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arn(inVertical)">
                                      <p:cBhvr>
                                        <p:cTn id="37" dur="500"/>
                                        <p:tgtEl>
                                          <p:spTgt spid="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Vertical)">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4" grpId="0"/>
      <p:bldP spid="4" grpId="0"/>
      <p:bldP spid="5" grpId="0"/>
      <p:bldP spid="6" grpId="0"/>
      <p:bldP spid="99341"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99334" name="Picture 6" descr="达芬奇的自画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31988" y="2576514"/>
            <a:ext cx="2190750" cy="3424237"/>
          </a:xfrm>
          <a:prstGeom prst="rect">
            <a:avLst/>
          </a:prstGeom>
          <a:noFill/>
          <a:extLst>
            <a:ext uri="{909E8E84-426E-40DD-AFC4-6F175D3DCCD1}">
              <a14:hiddenFill xmlns:a14="http://schemas.microsoft.com/office/drawing/2010/main">
                <a:solidFill>
                  <a:srgbClr val="FFFFFF"/>
                </a:solidFill>
              </a14:hiddenFill>
            </a:ext>
          </a:extLst>
        </p:spPr>
      </p:pic>
      <p:sp>
        <p:nvSpPr>
          <p:cNvPr id="99335" name="Text Box 7"/>
          <p:cNvSpPr txBox="1">
            <a:spLocks noChangeArrowheads="1"/>
          </p:cNvSpPr>
          <p:nvPr/>
        </p:nvSpPr>
        <p:spPr bwMode="auto">
          <a:xfrm>
            <a:off x="1787526" y="6216650"/>
            <a:ext cx="3457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solidFill>
                  <a:srgbClr val="FF0000"/>
                </a:solidFill>
                <a:latin typeface="Times New Roman" panose="02020603050405020304" pitchFamily="18" charset="0"/>
              </a:rPr>
              <a:t>达</a:t>
            </a:r>
            <a:r>
              <a:rPr kumimoji="1" lang="en-US" altLang="zh-CN" sz="2400" b="1">
                <a:solidFill>
                  <a:srgbClr val="FF0000"/>
                </a:solidFill>
                <a:latin typeface="Times New Roman" panose="02020603050405020304" pitchFamily="18" charset="0"/>
              </a:rPr>
              <a:t>·</a:t>
            </a:r>
            <a:r>
              <a:rPr kumimoji="1" lang="zh-CN" altLang="en-US" sz="2400" b="1">
                <a:solidFill>
                  <a:srgbClr val="FF0000"/>
                </a:solidFill>
                <a:latin typeface="Times New Roman" panose="02020603050405020304" pitchFamily="18" charset="0"/>
              </a:rPr>
              <a:t>芬奇</a:t>
            </a:r>
            <a:r>
              <a:rPr kumimoji="1" lang="en-US" altLang="zh-CN" sz="2400" b="1">
                <a:solidFill>
                  <a:srgbClr val="FF0000"/>
                </a:solidFill>
                <a:latin typeface="Times New Roman" panose="02020603050405020304" pitchFamily="18" charset="0"/>
              </a:rPr>
              <a:t>《</a:t>
            </a:r>
            <a:r>
              <a:rPr kumimoji="1" lang="zh-CN" altLang="en-US" sz="2400" b="1">
                <a:solidFill>
                  <a:srgbClr val="FF0000"/>
                </a:solidFill>
                <a:latin typeface="Times New Roman" panose="02020603050405020304" pitchFamily="18" charset="0"/>
              </a:rPr>
              <a:t>自画像</a:t>
            </a:r>
            <a:r>
              <a:rPr kumimoji="1" lang="en-US" altLang="zh-CN" sz="2400" b="1">
                <a:solidFill>
                  <a:srgbClr val="FF0000"/>
                </a:solidFill>
                <a:latin typeface="Times New Roman" panose="02020603050405020304" pitchFamily="18" charset="0"/>
              </a:rPr>
              <a:t>》</a:t>
            </a:r>
          </a:p>
        </p:txBody>
      </p:sp>
      <p:pic>
        <p:nvPicPr>
          <p:cNvPr id="99336" name="Picture 8" descr="拉飞尔 拉飞尔自画像（局）1506 油彩·画板"/>
          <p:cNvPicPr>
            <a:picLocks noChangeAspect="1" noChangeArrowheads="1"/>
          </p:cNvPicPr>
          <p:nvPr/>
        </p:nvPicPr>
        <p:blipFill>
          <a:blip r:embed="rId3">
            <a:extLst>
              <a:ext uri="{28A0092B-C50C-407E-A947-70E740481C1C}">
                <a14:useLocalDpi xmlns:a14="http://schemas.microsoft.com/office/drawing/2010/main" val="0"/>
              </a:ext>
            </a:extLst>
          </a:blip>
          <a:srcRect l="1643" t="1540" r="1643" b="1540"/>
          <a:stretch>
            <a:fillRect/>
          </a:stretch>
        </p:blipFill>
        <p:spPr bwMode="auto">
          <a:xfrm>
            <a:off x="7621589" y="2616201"/>
            <a:ext cx="2720975"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7" name="Text Box 9"/>
          <p:cNvSpPr txBox="1">
            <a:spLocks noChangeArrowheads="1"/>
          </p:cNvSpPr>
          <p:nvPr/>
        </p:nvSpPr>
        <p:spPr bwMode="auto">
          <a:xfrm>
            <a:off x="7585075" y="6216650"/>
            <a:ext cx="33480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solidFill>
                  <a:srgbClr val="FF0000"/>
                </a:solidFill>
                <a:latin typeface="Times New Roman" panose="02020603050405020304" pitchFamily="18" charset="0"/>
              </a:rPr>
              <a:t>拉斐尔</a:t>
            </a:r>
            <a:r>
              <a:rPr kumimoji="1" lang="en-US" altLang="zh-CN" sz="2400" b="1">
                <a:solidFill>
                  <a:srgbClr val="FF0000"/>
                </a:solidFill>
                <a:latin typeface="Times New Roman" panose="02020603050405020304" pitchFamily="18" charset="0"/>
              </a:rPr>
              <a:t>《</a:t>
            </a:r>
            <a:r>
              <a:rPr kumimoji="1" lang="zh-CN" altLang="en-US" sz="2400" b="1">
                <a:solidFill>
                  <a:srgbClr val="FF0000"/>
                </a:solidFill>
                <a:latin typeface="Times New Roman" panose="02020603050405020304" pitchFamily="18" charset="0"/>
              </a:rPr>
              <a:t>自画像</a:t>
            </a:r>
            <a:r>
              <a:rPr kumimoji="1" lang="en-US" altLang="zh-CN" sz="2400" b="1">
                <a:solidFill>
                  <a:srgbClr val="FF0000"/>
                </a:solidFill>
                <a:latin typeface="Times New Roman" panose="02020603050405020304" pitchFamily="18" charset="0"/>
              </a:rPr>
              <a:t>》</a:t>
            </a:r>
          </a:p>
        </p:txBody>
      </p:sp>
      <p:pic>
        <p:nvPicPr>
          <p:cNvPr id="99338" name="Picture 10" descr="2055646d83ca015b1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813301" y="2616200"/>
            <a:ext cx="2327275" cy="3455988"/>
          </a:xfrm>
          <a:prstGeom prst="rect">
            <a:avLst/>
          </a:prstGeom>
          <a:noFill/>
          <a:extLst>
            <a:ext uri="{909E8E84-426E-40DD-AFC4-6F175D3DCCD1}">
              <a14:hiddenFill xmlns:a14="http://schemas.microsoft.com/office/drawing/2010/main">
                <a:solidFill>
                  <a:srgbClr val="FFFFFF"/>
                </a:solidFill>
              </a14:hiddenFill>
            </a:ext>
          </a:extLst>
        </p:spPr>
      </p:pic>
      <p:sp>
        <p:nvSpPr>
          <p:cNvPr id="99339" name="Text Box 11"/>
          <p:cNvSpPr txBox="1">
            <a:spLocks noChangeArrowheads="1"/>
          </p:cNvSpPr>
          <p:nvPr/>
        </p:nvSpPr>
        <p:spPr bwMode="auto">
          <a:xfrm>
            <a:off x="5080001" y="6216650"/>
            <a:ext cx="2252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400" b="1">
                <a:solidFill>
                  <a:srgbClr val="FF0000"/>
                </a:solidFill>
              </a:rPr>
              <a:t>米开朗琪罗</a:t>
            </a:r>
          </a:p>
        </p:txBody>
      </p:sp>
      <p:sp>
        <p:nvSpPr>
          <p:cNvPr id="99342" name="Rectangle 14"/>
          <p:cNvSpPr>
            <a:spLocks noChangeArrowheads="1"/>
          </p:cNvSpPr>
          <p:nvPr/>
        </p:nvSpPr>
        <p:spPr bwMode="auto">
          <a:xfrm>
            <a:off x="4681538" y="2374900"/>
            <a:ext cx="5986462" cy="4483100"/>
          </a:xfrm>
          <a:prstGeom prst="rect">
            <a:avLst/>
          </a:prstGeom>
          <a:solidFill>
            <a:srgbClr val="CCFF33"/>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1" lang="en-US" altLang="zh-CN" sz="2000" b="1"/>
              <a:t>  </a:t>
            </a:r>
            <a:r>
              <a:rPr kumimoji="1" lang="zh-CN" altLang="en-US" sz="2400" b="1">
                <a:ea typeface="黑体" panose="02010609060101010101" pitchFamily="49" charset="-122"/>
              </a:rPr>
              <a:t>达</a:t>
            </a:r>
            <a:r>
              <a:rPr kumimoji="1" lang="en-US" altLang="zh-CN" sz="2400" b="1">
                <a:ea typeface="黑体" panose="02010609060101010101" pitchFamily="49" charset="-122"/>
              </a:rPr>
              <a:t>·</a:t>
            </a:r>
            <a:r>
              <a:rPr kumimoji="1" lang="zh-CN" altLang="en-US" sz="2400" b="1">
                <a:ea typeface="黑体" panose="02010609060101010101" pitchFamily="49" charset="-122"/>
              </a:rPr>
              <a:t>芬奇</a:t>
            </a:r>
            <a:r>
              <a:rPr kumimoji="1" lang="zh-CN" altLang="en-US" sz="2400" b="1"/>
              <a:t>：</a:t>
            </a:r>
            <a:r>
              <a:rPr kumimoji="1" lang="zh-CN" altLang="en-US" sz="2400"/>
              <a:t>是整个文艺复兴时期最杰出的代表。他知识渊博、多才多艺，是一位艺术大师、也是一位科学巨匠、文艺理论家、大哲学家、诗人、音乐家、工程是和发明家。他几乎在每个领域都做出了巨大贡献。而且他的眼光与知识水平超越了他的那个时代。后代学者称他是：“文艺复兴最完美的代表”“第一流的学者”“是一位旷世奇才。”达</a:t>
            </a:r>
            <a:r>
              <a:rPr kumimoji="1" lang="en-US" altLang="zh-CN" sz="2400"/>
              <a:t>·</a:t>
            </a:r>
            <a:r>
              <a:rPr kumimoji="1" lang="zh-CN" altLang="en-US" sz="2400"/>
              <a:t>芬奇一生创作的作品不多，但几乎件件都是不朽的名作。尤以为圣玛丽亚</a:t>
            </a:r>
            <a:r>
              <a:rPr kumimoji="1" lang="en-US" altLang="zh-CN" sz="2400"/>
              <a:t>·</a:t>
            </a:r>
            <a:r>
              <a:rPr kumimoji="1" lang="zh-CN" altLang="en-US" sz="2400"/>
              <a:t>格拉齐耶修道院创作的大型壁画 </a:t>
            </a:r>
            <a:r>
              <a:rPr kumimoji="1" lang="en-US" altLang="zh-CN" sz="2400"/>
              <a:t>《</a:t>
            </a:r>
            <a:r>
              <a:rPr kumimoji="1" lang="zh-CN" altLang="en-US" sz="2400"/>
              <a:t>最后的晚餐</a:t>
            </a:r>
            <a:r>
              <a:rPr kumimoji="1" lang="en-US" altLang="zh-CN" sz="2400"/>
              <a:t>》</a:t>
            </a:r>
            <a:r>
              <a:rPr kumimoji="1" lang="zh-CN" altLang="en-US" sz="2400"/>
              <a:t>和</a:t>
            </a:r>
            <a:r>
              <a:rPr kumimoji="1" lang="en-US" altLang="zh-CN" sz="2400"/>
              <a:t>《</a:t>
            </a:r>
            <a:r>
              <a:rPr kumimoji="1" lang="zh-CN" altLang="en-US" sz="2400"/>
              <a:t>蒙娜</a:t>
            </a:r>
            <a:r>
              <a:rPr kumimoji="1" lang="en-US" altLang="zh-CN" sz="2400"/>
              <a:t>·</a:t>
            </a:r>
            <a:r>
              <a:rPr kumimoji="1" lang="zh-CN" altLang="en-US" sz="2400"/>
              <a:t>丽莎</a:t>
            </a:r>
            <a:r>
              <a:rPr kumimoji="1" lang="en-US" altLang="zh-CN" sz="2400"/>
              <a:t>》</a:t>
            </a:r>
            <a:r>
              <a:rPr kumimoji="1" lang="zh-CN" altLang="en-US" sz="2400"/>
              <a:t>等画驰名于世。</a:t>
            </a:r>
            <a:endParaRPr kumimoji="1" lang="zh-CN" altLang="en-US" sz="2000"/>
          </a:p>
        </p:txBody>
      </p:sp>
      <p:sp>
        <p:nvSpPr>
          <p:cNvPr id="99343" name="Rectangle 15"/>
          <p:cNvSpPr>
            <a:spLocks noChangeArrowheads="1"/>
          </p:cNvSpPr>
          <p:nvPr/>
        </p:nvSpPr>
        <p:spPr bwMode="auto">
          <a:xfrm>
            <a:off x="4587876" y="2538958"/>
            <a:ext cx="6080125" cy="4154984"/>
          </a:xfrm>
          <a:prstGeom prst="rect">
            <a:avLst/>
          </a:prstGeom>
          <a:solidFill>
            <a:srgbClr val="CCFF33"/>
          </a:solidFill>
          <a:ln w="9525" algn="ctr">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1" lang="en-US" altLang="zh-CN" sz="2400" b="1"/>
              <a:t>        </a:t>
            </a:r>
            <a:r>
              <a:rPr kumimoji="1" lang="zh-CN" altLang="en-US" sz="2400" b="1"/>
              <a:t>米开朗琪罗：</a:t>
            </a:r>
            <a:r>
              <a:rPr kumimoji="1" lang="zh-CN" altLang="en-US" sz="2400" b="1">
                <a:solidFill>
                  <a:srgbClr val="0000CC"/>
                </a:solidFill>
              </a:rPr>
              <a:t>是意大利文艺复兴时期乃至有史以来最著名的雕塑家，还是一位画家、建筑师和诗人。他一生热爱人体的力量与美，把艺术当作人的创造。他的艺术创作富于人性、具有坚强的毅力和雄伟的气魄。代表作品有雕塑</a:t>
            </a:r>
            <a:r>
              <a:rPr kumimoji="1" lang="en-US" altLang="zh-CN" sz="2400" b="1">
                <a:solidFill>
                  <a:srgbClr val="0000CC"/>
                </a:solidFill>
              </a:rPr>
              <a:t>《</a:t>
            </a:r>
            <a:r>
              <a:rPr kumimoji="1" lang="zh-CN" altLang="en-US" sz="2400" b="1">
                <a:solidFill>
                  <a:srgbClr val="0000CC"/>
                </a:solidFill>
              </a:rPr>
              <a:t>大卫</a:t>
            </a:r>
            <a:r>
              <a:rPr kumimoji="1" lang="en-US" altLang="zh-CN" sz="2400" b="1">
                <a:solidFill>
                  <a:srgbClr val="0000CC"/>
                </a:solidFill>
              </a:rPr>
              <a:t>》《</a:t>
            </a:r>
            <a:r>
              <a:rPr kumimoji="1" lang="zh-CN" altLang="en-US" sz="2400" b="1">
                <a:solidFill>
                  <a:srgbClr val="0000CC"/>
                </a:solidFill>
              </a:rPr>
              <a:t>摩西</a:t>
            </a:r>
            <a:r>
              <a:rPr kumimoji="1" lang="en-US" altLang="zh-CN" sz="2400" b="1">
                <a:solidFill>
                  <a:srgbClr val="0000CC"/>
                </a:solidFill>
              </a:rPr>
              <a:t>》……</a:t>
            </a:r>
            <a:r>
              <a:rPr kumimoji="1" lang="zh-CN" altLang="en-US" sz="2400" b="1">
                <a:solidFill>
                  <a:srgbClr val="0000CC"/>
                </a:solidFill>
              </a:rPr>
              <a:t>。</a:t>
            </a:r>
            <a:r>
              <a:rPr kumimoji="1" lang="en-US" altLang="zh-CN" sz="2400" b="1">
                <a:solidFill>
                  <a:srgbClr val="0000CC"/>
                </a:solidFill>
              </a:rPr>
              <a:t>《</a:t>
            </a:r>
            <a:r>
              <a:rPr kumimoji="1" lang="zh-CN" altLang="en-US" sz="2400" b="1">
                <a:solidFill>
                  <a:srgbClr val="0000CC"/>
                </a:solidFill>
              </a:rPr>
              <a:t>创世纪</a:t>
            </a:r>
            <a:r>
              <a:rPr kumimoji="1" lang="en-US" altLang="zh-CN" sz="2400" b="1">
                <a:solidFill>
                  <a:srgbClr val="0000CC"/>
                </a:solidFill>
              </a:rPr>
              <a:t>》</a:t>
            </a:r>
            <a:r>
              <a:rPr kumimoji="1" lang="zh-CN" altLang="en-US" sz="2400" b="1">
                <a:solidFill>
                  <a:srgbClr val="0000CC"/>
                </a:solidFill>
              </a:rPr>
              <a:t>是米开朗琪罗为罗马西斯廷教堂所作的一幅天顶壁画，在它面前，连达</a:t>
            </a:r>
            <a:r>
              <a:rPr kumimoji="1" lang="en-US" altLang="zh-CN" sz="2400" b="1">
                <a:solidFill>
                  <a:srgbClr val="0000CC"/>
                </a:solidFill>
              </a:rPr>
              <a:t>·</a:t>
            </a:r>
            <a:r>
              <a:rPr kumimoji="1" lang="zh-CN" altLang="en-US" sz="2400" b="1">
                <a:solidFill>
                  <a:srgbClr val="0000CC"/>
                </a:solidFill>
              </a:rPr>
              <a:t>芬奇都沉默了，拉斐尔也感叹的说：“米开朗琪罗是用着同上帝一样的天才创造出这个世界的。”然而，这幅画夺去了这位巨人的健康。</a:t>
            </a:r>
          </a:p>
        </p:txBody>
      </p:sp>
      <p:pic>
        <p:nvPicPr>
          <p:cNvPr id="99344" name="Picture 16" descr="2055646d83ca015b1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884364" y="2589214"/>
            <a:ext cx="2327275" cy="3455987"/>
          </a:xfrm>
          <a:prstGeom prst="rect">
            <a:avLst/>
          </a:prstGeom>
          <a:noFill/>
          <a:extLst>
            <a:ext uri="{909E8E84-426E-40DD-AFC4-6F175D3DCCD1}">
              <a14:hiddenFill xmlns:a14="http://schemas.microsoft.com/office/drawing/2010/main">
                <a:solidFill>
                  <a:srgbClr val="FFFFFF"/>
                </a:solidFill>
              </a14:hiddenFill>
            </a:ext>
          </a:extLst>
        </p:spPr>
      </p:pic>
      <p:sp>
        <p:nvSpPr>
          <p:cNvPr id="99345" name="Text Box 17"/>
          <p:cNvSpPr txBox="1">
            <a:spLocks noChangeArrowheads="1"/>
          </p:cNvSpPr>
          <p:nvPr/>
        </p:nvSpPr>
        <p:spPr bwMode="auto">
          <a:xfrm>
            <a:off x="1793876" y="6176963"/>
            <a:ext cx="251777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rgbClr val="FF0000"/>
                </a:solidFill>
              </a:rPr>
              <a:t>   </a:t>
            </a:r>
            <a:r>
              <a:rPr lang="zh-CN" altLang="en-US" sz="2400" b="1">
                <a:solidFill>
                  <a:srgbClr val="FF0000"/>
                </a:solidFill>
              </a:rPr>
              <a:t>米开朗琪罗</a:t>
            </a:r>
          </a:p>
        </p:txBody>
      </p:sp>
      <p:sp>
        <p:nvSpPr>
          <p:cNvPr id="99346" name="Rectangle 18"/>
          <p:cNvSpPr>
            <a:spLocks noChangeArrowheads="1"/>
          </p:cNvSpPr>
          <p:nvPr/>
        </p:nvSpPr>
        <p:spPr bwMode="auto">
          <a:xfrm>
            <a:off x="1597024" y="2540778"/>
            <a:ext cx="6169025" cy="4064000"/>
          </a:xfrm>
          <a:prstGeom prst="rect">
            <a:avLst/>
          </a:prstGeom>
          <a:solidFill>
            <a:srgbClr val="CCFF33"/>
          </a:solidFill>
          <a:ln w="9525" algn="ctr">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kumimoji="1" lang="en-US" altLang="zh-CN" sz="2000" b="1">
                <a:solidFill>
                  <a:srgbClr val="0000CC"/>
                </a:solidFill>
              </a:rPr>
              <a:t>     </a:t>
            </a:r>
            <a:r>
              <a:rPr kumimoji="1" lang="zh-CN" altLang="en-US" sz="2000" b="1">
                <a:solidFill>
                  <a:srgbClr val="0000CC"/>
                </a:solidFill>
                <a:ea typeface="黑体" panose="02010609060101010101" pitchFamily="49" charset="-122"/>
              </a:rPr>
              <a:t>拉斐尔</a:t>
            </a:r>
            <a:r>
              <a:rPr kumimoji="1" lang="zh-CN" altLang="en-US" sz="2000" b="1"/>
              <a:t>：文艺复兴时期最受人们欢迎的艺术家，从</a:t>
            </a:r>
            <a:r>
              <a:rPr kumimoji="1" lang="en-US" altLang="zh-CN" sz="2000" b="1"/>
              <a:t>22</a:t>
            </a:r>
            <a:r>
              <a:rPr kumimoji="1" lang="zh-CN" altLang="en-US" sz="2000" b="1"/>
              <a:t>岁到</a:t>
            </a:r>
            <a:r>
              <a:rPr kumimoji="1" lang="en-US" altLang="zh-CN" sz="2000" b="1"/>
              <a:t>25</a:t>
            </a:r>
            <a:r>
              <a:rPr kumimoji="1" lang="zh-CN" altLang="en-US" sz="2000" b="1"/>
              <a:t>岁创作了大量圣母像，从此声名大扬，他创造出最合乎当时人们的口味、被称为一种“秀美”的风格，不仅使当时人倾倒，并且成为后世古典主义者认为不可企及的典范。</a:t>
            </a:r>
          </a:p>
          <a:p>
            <a:r>
              <a:rPr kumimoji="1" lang="zh-CN" altLang="en-US" sz="2000" b="1"/>
              <a:t>     有人形象的评价：达芬</a:t>
            </a:r>
            <a:r>
              <a:rPr kumimoji="1" lang="en-US" altLang="zh-CN" sz="2000" b="1"/>
              <a:t>·</a:t>
            </a:r>
            <a:r>
              <a:rPr kumimoji="1" lang="zh-CN" altLang="en-US" sz="2000" b="1"/>
              <a:t>奇的艺术：精巧含蓄、富于哲理，是智慧的象征；米开朗琪罗的艺术：雄伟壮丽、充满激情，是力量的化身； 而拉斐尔的艺术成就：优雅和谐高度完美，是理想的化身。也有人作过形象的比喻：达芬</a:t>
            </a:r>
            <a:r>
              <a:rPr kumimoji="1" lang="en-US" altLang="zh-CN" sz="2000" b="1"/>
              <a:t>·</a:t>
            </a:r>
            <a:r>
              <a:rPr kumimoji="1" lang="zh-CN" altLang="en-US" sz="2000" b="1"/>
              <a:t>奇的艺术：是深不可测的大海；米开朗琪罗的艺术：则是崇山峻岭；而拉斐尔的艺术成就：则是开阔的原野。</a:t>
            </a:r>
            <a:r>
              <a:rPr kumimoji="1" lang="zh-CN" altLang="en-US" sz="2000" b="1">
                <a:solidFill>
                  <a:srgbClr val="0000CC"/>
                </a:solidFill>
              </a:rPr>
              <a:t>其艺术特点可以分别概括为：精深、宏伟、秀丽。</a:t>
            </a:r>
            <a:r>
              <a:rPr kumimoji="1" lang="zh-CN" altLang="en-US" sz="2000" b="1"/>
              <a:t> </a:t>
            </a:r>
          </a:p>
        </p:txBody>
      </p:sp>
      <p:pic>
        <p:nvPicPr>
          <p:cNvPr id="2" name="图片 1"/>
          <p:cNvPicPr>
            <a:picLocks noChangeAspect="1"/>
          </p:cNvPicPr>
          <p:nvPr/>
        </p:nvPicPr>
        <p:blipFill>
          <a:blip r:embed="rId5"/>
          <a:stretch>
            <a:fillRect/>
          </a:stretch>
        </p:blipFill>
        <p:spPr>
          <a:xfrm>
            <a:off x="7766050" y="2275205"/>
            <a:ext cx="3695065" cy="4209415"/>
          </a:xfrm>
          <a:prstGeom prst="rect">
            <a:avLst/>
          </a:prstGeom>
        </p:spPr>
      </p:pic>
      <p:sp>
        <p:nvSpPr>
          <p:cNvPr id="14" name="TextBox 13"/>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（二）概况</a:t>
            </a:r>
            <a:endParaRPr lang="zh-CN" altLang="en-US" sz="3200" b="1">
              <a:solidFill>
                <a:srgbClr val="FF0000"/>
              </a:solidFill>
            </a:endParaRPr>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9334"/>
                                        </p:tgtEl>
                                        <p:attrNameLst>
                                          <p:attrName>style.visibility</p:attrName>
                                        </p:attrNameLst>
                                      </p:cBhvr>
                                      <p:to>
                                        <p:strVal val="visible"/>
                                      </p:to>
                                    </p:set>
                                  </p:childTnLst>
                                </p:cTn>
                              </p:par>
                            </p:childTnLst>
                          </p:cTn>
                        </p:par>
                        <p:par>
                          <p:cTn id="7" fill="hold" nodeType="afterGroup">
                            <p:stCondLst>
                              <p:cond delay="1"/>
                            </p:stCondLst>
                            <p:childTnLst>
                              <p:par>
                                <p:cTn id="8" presetID="1" presetClass="entr" presetSubtype="0" fill="hold" nodeType="afterEffect">
                                  <p:stCondLst>
                                    <p:cond delay="0"/>
                                  </p:stCondLst>
                                  <p:childTnLst>
                                    <p:set>
                                      <p:cBhvr>
                                        <p:cTn id="9" dur="1" fill="hold">
                                          <p:stCondLst>
                                            <p:cond delay="0"/>
                                          </p:stCondLst>
                                        </p:cTn>
                                        <p:tgtEl>
                                          <p:spTgt spid="99338"/>
                                        </p:tgtEl>
                                        <p:attrNameLst>
                                          <p:attrName>style.visibility</p:attrName>
                                        </p:attrNameLst>
                                      </p:cBhvr>
                                      <p:to>
                                        <p:strVal val="visible"/>
                                      </p:to>
                                    </p:set>
                                  </p:childTnLst>
                                </p:cTn>
                              </p:par>
                            </p:childTnLst>
                          </p:cTn>
                        </p:par>
                        <p:par>
                          <p:cTn id="10" fill="hold" nodeType="afterGroup">
                            <p:stCondLst>
                              <p:cond delay="2"/>
                            </p:stCondLst>
                            <p:childTnLst>
                              <p:par>
                                <p:cTn id="11" presetID="1" presetClass="entr" presetSubtype="0" fill="hold" nodeType="afterEffect">
                                  <p:stCondLst>
                                    <p:cond delay="0"/>
                                  </p:stCondLst>
                                  <p:childTnLst>
                                    <p:set>
                                      <p:cBhvr>
                                        <p:cTn id="12" dur="1" fill="hold">
                                          <p:stCondLst>
                                            <p:cond delay="0"/>
                                          </p:stCondLst>
                                        </p:cTn>
                                        <p:tgtEl>
                                          <p:spTgt spid="99336"/>
                                        </p:tgtEl>
                                        <p:attrNameLst>
                                          <p:attrName>style.visibility</p:attrName>
                                        </p:attrNameLst>
                                      </p:cBhvr>
                                      <p:to>
                                        <p:strVal val="visible"/>
                                      </p:to>
                                    </p:set>
                                  </p:childTnLst>
                                </p:cTn>
                              </p:par>
                            </p:childTnLst>
                          </p:cTn>
                        </p:par>
                        <p:par>
                          <p:cTn id="13" fill="hold" nodeType="afterGroup">
                            <p:stCondLst>
                              <p:cond delay="3"/>
                            </p:stCondLst>
                            <p:childTnLst>
                              <p:par>
                                <p:cTn id="14" presetID="1" presetClass="entr" presetSubtype="0" fill="hold" grpId="0" nodeType="afterEffect">
                                  <p:stCondLst>
                                    <p:cond delay="0"/>
                                  </p:stCondLst>
                                  <p:childTnLst>
                                    <p:set>
                                      <p:cBhvr>
                                        <p:cTn id="15" dur="1" fill="hold">
                                          <p:stCondLst>
                                            <p:cond delay="0"/>
                                          </p:stCondLst>
                                        </p:cTn>
                                        <p:tgtEl>
                                          <p:spTgt spid="99335"/>
                                        </p:tgtEl>
                                        <p:attrNameLst>
                                          <p:attrName>style.visibility</p:attrName>
                                        </p:attrNameLst>
                                      </p:cBhvr>
                                      <p:to>
                                        <p:strVal val="visible"/>
                                      </p:to>
                                    </p:set>
                                  </p:childTnLst>
                                </p:cTn>
                              </p:par>
                            </p:childTnLst>
                          </p:cTn>
                        </p:par>
                        <p:par>
                          <p:cTn id="16" fill="hold" nodeType="afterGroup">
                            <p:stCondLst>
                              <p:cond delay="4"/>
                            </p:stCondLst>
                            <p:childTnLst>
                              <p:par>
                                <p:cTn id="17" presetID="1" presetClass="entr" presetSubtype="0" fill="hold" grpId="0" nodeType="afterEffect">
                                  <p:stCondLst>
                                    <p:cond delay="0"/>
                                  </p:stCondLst>
                                  <p:childTnLst>
                                    <p:set>
                                      <p:cBhvr>
                                        <p:cTn id="18" dur="1" fill="hold">
                                          <p:stCondLst>
                                            <p:cond delay="0"/>
                                          </p:stCondLst>
                                        </p:cTn>
                                        <p:tgtEl>
                                          <p:spTgt spid="99339"/>
                                        </p:tgtEl>
                                        <p:attrNameLst>
                                          <p:attrName>style.visibility</p:attrName>
                                        </p:attrNameLst>
                                      </p:cBhvr>
                                      <p:to>
                                        <p:strVal val="visible"/>
                                      </p:to>
                                    </p:set>
                                  </p:childTnLst>
                                </p:cTn>
                              </p:par>
                            </p:childTnLst>
                          </p:cTn>
                        </p:par>
                        <p:par>
                          <p:cTn id="19" fill="hold" nodeType="afterGroup">
                            <p:stCondLst>
                              <p:cond delay="5"/>
                            </p:stCondLst>
                            <p:childTnLst>
                              <p:par>
                                <p:cTn id="20" presetID="1" presetClass="entr" presetSubtype="0" fill="hold" grpId="0" nodeType="afterEffect">
                                  <p:stCondLst>
                                    <p:cond delay="0"/>
                                  </p:stCondLst>
                                  <p:childTnLst>
                                    <p:set>
                                      <p:cBhvr>
                                        <p:cTn id="21" dur="1" fill="hold">
                                          <p:stCondLst>
                                            <p:cond delay="0"/>
                                          </p:stCondLst>
                                        </p:cTn>
                                        <p:tgtEl>
                                          <p:spTgt spid="99337"/>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99342"/>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xit" presetSubtype="0" fill="hold" grpId="1" nodeType="clickEffect">
                                  <p:stCondLst>
                                    <p:cond delay="0"/>
                                  </p:stCondLst>
                                  <p:childTnLst>
                                    <p:set>
                                      <p:cBhvr>
                                        <p:cTn id="29" dur="1" fill="hold">
                                          <p:stCondLst>
                                            <p:cond delay="0"/>
                                          </p:stCondLst>
                                        </p:cTn>
                                        <p:tgtEl>
                                          <p:spTgt spid="99342"/>
                                        </p:tgtEl>
                                        <p:attrNameLst>
                                          <p:attrName>style.visibility</p:attrName>
                                        </p:attrNameLst>
                                      </p:cBhvr>
                                      <p:to>
                                        <p:strVal val="hidden"/>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99343"/>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99344"/>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99345"/>
                                        </p:tgtEl>
                                        <p:attrNameLst>
                                          <p:attrName>style.visibility</p:attrName>
                                        </p:attrNameLst>
                                      </p:cBhvr>
                                      <p:to>
                                        <p:strVal val="visible"/>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99343"/>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99344"/>
                                        </p:tgtEl>
                                        <p:attrNameLst>
                                          <p:attrName>style.visibility</p:attrName>
                                        </p:attrNameLst>
                                      </p:cBhvr>
                                      <p:to>
                                        <p:strVal val="hidden"/>
                                      </p:to>
                                    </p:set>
                                  </p:childTnLst>
                                </p:cTn>
                              </p:par>
                              <p:par>
                                <p:cTn id="44" presetID="1" presetClass="exit" presetSubtype="0" fill="hold" grpId="1" nodeType="withEffect">
                                  <p:stCondLst>
                                    <p:cond delay="0"/>
                                  </p:stCondLst>
                                  <p:childTnLst>
                                    <p:set>
                                      <p:cBhvr>
                                        <p:cTn id="45" dur="1" fill="hold">
                                          <p:stCondLst>
                                            <p:cond delay="0"/>
                                          </p:stCondLst>
                                        </p:cTn>
                                        <p:tgtEl>
                                          <p:spTgt spid="99345"/>
                                        </p:tgtEl>
                                        <p:attrNameLst>
                                          <p:attrName>style.visibility</p:attrName>
                                        </p:attrNameLst>
                                      </p:cBhvr>
                                      <p:to>
                                        <p:strVal val="hidden"/>
                                      </p:to>
                                    </p:set>
                                  </p:childTnLst>
                                </p:cTn>
                              </p:par>
                            </p:childTnLst>
                          </p:cTn>
                        </p:par>
                      </p:childTnLst>
                    </p:cTn>
                  </p:par>
                  <p:par>
                    <p:cTn id="46" fill="hold" nodeType="clickPar">
                      <p:stCondLst>
                        <p:cond delay="indefinite"/>
                      </p:stCondLst>
                      <p:childTnLst>
                        <p:par>
                          <p:cTn id="47" fill="hold" nodeType="afterGroup">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99346"/>
                                        </p:tgtEl>
                                        <p:attrNameLst>
                                          <p:attrName>style.visibility</p:attrName>
                                        </p:attrNameLst>
                                      </p:cBhvr>
                                      <p:to>
                                        <p:strVal val="visible"/>
                                      </p:to>
                                    </p:set>
                                  </p:childTnLst>
                                </p:cTn>
                              </p:par>
                            </p:childTnLst>
                          </p:cTn>
                        </p:par>
                      </p:childTnLst>
                    </p:cTn>
                  </p:par>
                  <p:par>
                    <p:cTn id="50" fill="hold" nodeType="clickPar">
                      <p:stCondLst>
                        <p:cond delay="indefinite"/>
                      </p:stCondLst>
                      <p:childTnLst>
                        <p:par>
                          <p:cTn id="51" fill="hold" nodeType="afterGroup">
                            <p:stCondLst>
                              <p:cond delay="0"/>
                            </p:stCondLst>
                            <p:childTnLst>
                              <p:par>
                                <p:cTn id="52" presetID="1" presetClass="exit" presetSubtype="0" fill="hold" grpId="1" nodeType="clickEffect">
                                  <p:stCondLst>
                                    <p:cond delay="0"/>
                                  </p:stCondLst>
                                  <p:childTnLst>
                                    <p:set>
                                      <p:cBhvr>
                                        <p:cTn id="53" dur="1" fill="hold">
                                          <p:stCondLst>
                                            <p:cond delay="0"/>
                                          </p:stCondLst>
                                        </p:cTn>
                                        <p:tgtEl>
                                          <p:spTgt spid="99346"/>
                                        </p:tgtEl>
                                        <p:attrNameLst>
                                          <p:attrName>style.visibility</p:attrName>
                                        </p:attrNameLst>
                                      </p:cBhvr>
                                      <p:to>
                                        <p:strVal val="hidden"/>
                                      </p:to>
                                    </p:set>
                                  </p:childTnLst>
                                </p:cTn>
                              </p:par>
                            </p:childTnLst>
                          </p:cTn>
                        </p:par>
                      </p:childTnLst>
                    </p:cTn>
                  </p:par>
                  <p:par>
                    <p:cTn id="54" fill="hold" nodeType="clickPar">
                      <p:stCondLst>
                        <p:cond delay="indefinite"/>
                      </p:stCondLst>
                      <p:childTnLst>
                        <p:par>
                          <p:cTn id="55" fill="hold" nodeType="afterGroup">
                            <p:stCondLst>
                              <p:cond delay="0"/>
                            </p:stCondLst>
                            <p:childTnLst>
                              <p:par>
                                <p:cTn id="56" presetID="1" presetClass="entr" presetSubtype="0" fill="hold" nodeType="clickEffect">
                                  <p:stCondLst>
                                    <p:cond delay="0"/>
                                  </p:stCondLst>
                                  <p:childTnLst>
                                    <p:set>
                                      <p:cBhvr>
                                        <p:cTn id="5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5" grpId="0"/>
      <p:bldP spid="99337" grpId="0"/>
      <p:bldP spid="99339" grpId="0"/>
      <p:bldP spid="99342" grpId="0"/>
      <p:bldP spid="99342" grpId="1"/>
      <p:bldP spid="99343" grpId="0"/>
      <p:bldP spid="99343" grpId="1"/>
      <p:bldP spid="99345" grpId="0"/>
      <p:bldP spid="99345" grpId="1"/>
      <p:bldP spid="99346" grpId="0"/>
      <p:bldP spid="99346"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100356" name="Picture 4" descr="图片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76730" y="1433195"/>
            <a:ext cx="3242310" cy="2141220"/>
          </a:xfrm>
          <a:prstGeom prst="rect">
            <a:avLst/>
          </a:prstGeom>
          <a:noFill/>
          <a:extLst>
            <a:ext uri="{909E8E84-426E-40DD-AFC4-6F175D3DCCD1}">
              <a14:hiddenFill xmlns:a14="http://schemas.microsoft.com/office/drawing/2010/main">
                <a:solidFill>
                  <a:srgbClr val="FFFFFF"/>
                </a:solidFill>
              </a14:hiddenFill>
            </a:ext>
          </a:extLst>
        </p:spPr>
      </p:pic>
      <p:pic>
        <p:nvPicPr>
          <p:cNvPr id="100357" name="Picture 5" descr="图片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22340" y="1767205"/>
            <a:ext cx="1539875" cy="1807210"/>
          </a:xfrm>
          <a:prstGeom prst="rect">
            <a:avLst/>
          </a:prstGeom>
          <a:noFill/>
          <a:extLst>
            <a:ext uri="{909E8E84-426E-40DD-AFC4-6F175D3DCCD1}">
              <a14:hiddenFill xmlns:a14="http://schemas.microsoft.com/office/drawing/2010/main">
                <a:solidFill>
                  <a:srgbClr val="FFFFFF"/>
                </a:solidFill>
              </a14:hiddenFill>
            </a:ext>
          </a:extLst>
        </p:spPr>
      </p:pic>
      <p:pic>
        <p:nvPicPr>
          <p:cNvPr id="100358" name="Picture 6" descr="图片10"/>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212455" y="1619885"/>
            <a:ext cx="1987550" cy="1954530"/>
          </a:xfrm>
          <a:prstGeom prst="rect">
            <a:avLst/>
          </a:prstGeom>
          <a:noFill/>
          <a:extLst>
            <a:ext uri="{909E8E84-426E-40DD-AFC4-6F175D3DCCD1}">
              <a14:hiddenFill xmlns:a14="http://schemas.microsoft.com/office/drawing/2010/main">
                <a:solidFill>
                  <a:srgbClr val="FFFFFF"/>
                </a:solidFill>
              </a14:hiddenFill>
            </a:ext>
          </a:extLst>
        </p:spPr>
      </p:pic>
      <p:sp>
        <p:nvSpPr>
          <p:cNvPr id="100360" name="Text Box 8"/>
          <p:cNvSpPr txBox="1">
            <a:spLocks noChangeArrowheads="1"/>
          </p:cNvSpPr>
          <p:nvPr/>
        </p:nvSpPr>
        <p:spPr bwMode="auto">
          <a:xfrm>
            <a:off x="2135188" y="3716339"/>
            <a:ext cx="26654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b="1"/>
              <a:t>《</a:t>
            </a:r>
            <a:r>
              <a:rPr lang="zh-CN" altLang="en-US" sz="2000" b="1"/>
              <a:t>最后的晚餐</a:t>
            </a:r>
            <a:r>
              <a:rPr lang="en-US" altLang="zh-CN" sz="2000" b="1"/>
              <a:t>》</a:t>
            </a:r>
          </a:p>
        </p:txBody>
      </p:sp>
      <p:sp>
        <p:nvSpPr>
          <p:cNvPr id="100361" name="Text Box 9"/>
          <p:cNvSpPr txBox="1">
            <a:spLocks noChangeArrowheads="1"/>
          </p:cNvSpPr>
          <p:nvPr/>
        </p:nvSpPr>
        <p:spPr bwMode="auto">
          <a:xfrm>
            <a:off x="6167438" y="3716339"/>
            <a:ext cx="1892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b="1"/>
              <a:t>《</a:t>
            </a:r>
            <a:r>
              <a:rPr lang="zh-CN" altLang="en-US" sz="2000" b="1"/>
              <a:t>大卫</a:t>
            </a:r>
            <a:r>
              <a:rPr lang="en-US" altLang="zh-CN" sz="2000" b="1"/>
              <a:t>》</a:t>
            </a:r>
          </a:p>
        </p:txBody>
      </p:sp>
      <p:sp>
        <p:nvSpPr>
          <p:cNvPr id="100362" name="Text Box 10"/>
          <p:cNvSpPr txBox="1">
            <a:spLocks noChangeArrowheads="1"/>
          </p:cNvSpPr>
          <p:nvPr/>
        </p:nvSpPr>
        <p:spPr bwMode="auto">
          <a:xfrm>
            <a:off x="8596314" y="3768726"/>
            <a:ext cx="2071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b="1"/>
              <a:t>《</a:t>
            </a:r>
            <a:r>
              <a:rPr lang="zh-CN" altLang="en-US" sz="2000" b="1"/>
              <a:t>圣母子</a:t>
            </a:r>
            <a:r>
              <a:rPr lang="en-US" altLang="zh-CN" sz="2000" b="1"/>
              <a:t>》</a:t>
            </a:r>
          </a:p>
        </p:txBody>
      </p:sp>
      <p:pic>
        <p:nvPicPr>
          <p:cNvPr id="100363" name="Picture 11" descr="图片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776414" y="4381500"/>
            <a:ext cx="2808465" cy="2130685"/>
          </a:xfrm>
          <a:prstGeom prst="rect">
            <a:avLst/>
          </a:prstGeom>
          <a:noFill/>
          <a:extLst>
            <a:ext uri="{909E8E84-426E-40DD-AFC4-6F175D3DCCD1}">
              <a14:hiddenFill xmlns:a14="http://schemas.microsoft.com/office/drawing/2010/main">
                <a:solidFill>
                  <a:srgbClr val="FFFFFF"/>
                </a:solidFill>
              </a14:hiddenFill>
            </a:ext>
          </a:extLst>
        </p:spPr>
      </p:pic>
      <p:pic>
        <p:nvPicPr>
          <p:cNvPr id="100364" name="Picture 12" descr="图片11"/>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462096" y="4150424"/>
            <a:ext cx="2289534" cy="2291020"/>
          </a:xfrm>
          <a:prstGeom prst="rect">
            <a:avLst/>
          </a:prstGeom>
          <a:noFill/>
          <a:extLst>
            <a:ext uri="{909E8E84-426E-40DD-AFC4-6F175D3DCCD1}">
              <a14:hiddenFill xmlns:a14="http://schemas.microsoft.com/office/drawing/2010/main">
                <a:solidFill>
                  <a:srgbClr val="FFFFFF"/>
                </a:solidFill>
              </a14:hiddenFill>
            </a:ext>
          </a:extLst>
        </p:spPr>
      </p:pic>
      <p:pic>
        <p:nvPicPr>
          <p:cNvPr id="100365" name="Picture 13" descr="图片8"/>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8353123" y="4344976"/>
            <a:ext cx="1763580" cy="2078104"/>
          </a:xfrm>
          <a:prstGeom prst="rect">
            <a:avLst/>
          </a:prstGeom>
          <a:noFill/>
          <a:extLst>
            <a:ext uri="{909E8E84-426E-40DD-AFC4-6F175D3DCCD1}">
              <a14:hiddenFill xmlns:a14="http://schemas.microsoft.com/office/drawing/2010/main">
                <a:solidFill>
                  <a:srgbClr val="FFFFFF"/>
                </a:solidFill>
              </a14:hiddenFill>
            </a:ext>
          </a:extLst>
        </p:spPr>
      </p:pic>
      <p:sp>
        <p:nvSpPr>
          <p:cNvPr id="100366" name="Oval 14"/>
          <p:cNvSpPr>
            <a:spLocks noChangeArrowheads="1"/>
          </p:cNvSpPr>
          <p:nvPr/>
        </p:nvSpPr>
        <p:spPr bwMode="auto">
          <a:xfrm>
            <a:off x="1524000" y="3500438"/>
            <a:ext cx="9144000" cy="792162"/>
          </a:xfrm>
          <a:prstGeom prst="ellipse">
            <a:avLst/>
          </a:prstGeom>
          <a:solidFill>
            <a:srgbClr val="CCFFCC"/>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2400" b="1">
                <a:solidFill>
                  <a:srgbClr val="FF0000"/>
                </a:solidFill>
              </a:rPr>
              <a:t>从创作风格和技巧分析是何体现人文主义的？</a:t>
            </a:r>
          </a:p>
        </p:txBody>
      </p:sp>
      <p:sp>
        <p:nvSpPr>
          <p:cNvPr id="100367" name="WordArt 15"/>
          <p:cNvSpPr>
            <a:spLocks noChangeArrowheads="1" noChangeShapeType="1" noTextEdit="1"/>
          </p:cNvSpPr>
          <p:nvPr/>
        </p:nvSpPr>
        <p:spPr bwMode="auto">
          <a:xfrm>
            <a:off x="241385" y="570156"/>
            <a:ext cx="2754312" cy="890588"/>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文艺复</a:t>
            </a:r>
            <a:r>
              <a:rPr lang="zh-CN" altLang="en-US" sz="3600" kern="1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rPr>
              <a:t>兴后三杰</a:t>
            </a:r>
            <a:endParaRPr lang="zh-CN" altLang="en-US" sz="3600" kern="1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ndParaRPr>
          </a:p>
        </p:txBody>
      </p:sp>
      <p:sp>
        <p:nvSpPr>
          <p:cNvPr id="13" name="TextBox 46"/>
          <p:cNvSpPr txBox="1"/>
          <p:nvPr/>
        </p:nvSpPr>
        <p:spPr>
          <a:xfrm>
            <a:off x="5981907" y="6398521"/>
            <a:ext cx="1653156" cy="443230"/>
          </a:xfrm>
          <a:prstGeom prst="rect">
            <a:avLst/>
          </a:prstGeom>
          <a:noFill/>
        </p:spPr>
        <p:txBody>
          <a:bodyPr wrap="square" rtlCol="0">
            <a:spAutoFit/>
          </a:bodyPr>
          <a:lstStyle/>
          <a:p>
            <a:r>
              <a:rPr lang="zh-CN" altLang="en-US" sz="2285" b="1" smtClean="0">
                <a:latin typeface="华文琥珀" pitchFamily="2" charset="-122"/>
                <a:ea typeface="华文琥珀" pitchFamily="2" charset="-122"/>
              </a:rPr>
              <a:t>呆板僵硬</a:t>
            </a:r>
            <a:endParaRPr lang="zh-CN" altLang="en-US" sz="2285" b="1">
              <a:latin typeface="华文琥珀" panose="02010800040101010101" pitchFamily="2" charset="-122"/>
              <a:ea typeface="华文琥珀" panose="02010800040101010101" pitchFamily="2" charset="-122"/>
            </a:endParaRPr>
          </a:p>
        </p:txBody>
      </p:sp>
      <p:sp>
        <p:nvSpPr>
          <p:cNvPr id="15" name="TextBox 49"/>
          <p:cNvSpPr txBox="1"/>
          <p:nvPr/>
        </p:nvSpPr>
        <p:spPr>
          <a:xfrm>
            <a:off x="6022459" y="1176339"/>
            <a:ext cx="1653156" cy="443230"/>
          </a:xfrm>
          <a:prstGeom prst="rect">
            <a:avLst/>
          </a:prstGeom>
          <a:noFill/>
        </p:spPr>
        <p:txBody>
          <a:bodyPr wrap="square" rtlCol="0">
            <a:spAutoFit/>
          </a:bodyPr>
          <a:lstStyle/>
          <a:p>
            <a:r>
              <a:rPr lang="zh-CN" altLang="en-US" sz="2285" b="1" smtClean="0">
                <a:latin typeface="华文琥珀" pitchFamily="2" charset="-122"/>
                <a:ea typeface="华文琥珀" pitchFamily="2" charset="-122"/>
              </a:rPr>
              <a:t>展现内心</a:t>
            </a:r>
            <a:endParaRPr lang="zh-CN" altLang="en-US" sz="2285" b="1">
              <a:latin typeface="华文琥珀" pitchFamily="2" charset="-122"/>
              <a:ea typeface="华文琥珀" pitchFamily="2" charset="-122"/>
            </a:endParaRPr>
          </a:p>
        </p:txBody>
      </p:sp>
      <p:sp>
        <p:nvSpPr>
          <p:cNvPr id="16" name="TextBox 8"/>
          <p:cNvSpPr txBox="1"/>
          <p:nvPr/>
        </p:nvSpPr>
        <p:spPr>
          <a:xfrm>
            <a:off x="8546994" y="1176361"/>
            <a:ext cx="1653156" cy="443230"/>
          </a:xfrm>
          <a:prstGeom prst="rect">
            <a:avLst/>
          </a:prstGeom>
          <a:noFill/>
        </p:spPr>
        <p:txBody>
          <a:bodyPr wrap="square" rtlCol="0">
            <a:spAutoFit/>
          </a:bodyPr>
          <a:lstStyle/>
          <a:p>
            <a:r>
              <a:rPr lang="zh-CN" altLang="en-US" sz="2285" b="1" smtClean="0">
                <a:latin typeface="华文琥珀" pitchFamily="2" charset="-122"/>
                <a:ea typeface="华文琥珀" pitchFamily="2" charset="-122"/>
              </a:rPr>
              <a:t>现世幸福</a:t>
            </a:r>
            <a:endParaRPr lang="zh-CN" altLang="en-US" sz="2285" b="1">
              <a:latin typeface="华文琥珀" pitchFamily="2" charset="-122"/>
              <a:ea typeface="华文琥珀" pitchFamily="2" charset="-122"/>
            </a:endParaRPr>
          </a:p>
        </p:txBody>
      </p:sp>
      <p:sp>
        <p:nvSpPr>
          <p:cNvPr id="17" name="TextBox 65"/>
          <p:cNvSpPr txBox="1"/>
          <p:nvPr/>
        </p:nvSpPr>
        <p:spPr>
          <a:xfrm>
            <a:off x="8353109" y="6389860"/>
            <a:ext cx="1653156" cy="443230"/>
          </a:xfrm>
          <a:prstGeom prst="rect">
            <a:avLst/>
          </a:prstGeom>
          <a:noFill/>
        </p:spPr>
        <p:txBody>
          <a:bodyPr wrap="square" rtlCol="0">
            <a:spAutoFit/>
          </a:bodyPr>
          <a:lstStyle/>
          <a:p>
            <a:r>
              <a:rPr lang="zh-CN" altLang="en-US" sz="2285" b="1" smtClean="0">
                <a:latin typeface="华文琥珀" pitchFamily="2" charset="-122"/>
                <a:ea typeface="华文琥珀" pitchFamily="2" charset="-122"/>
              </a:rPr>
              <a:t>禁欲主义</a:t>
            </a:r>
            <a:endParaRPr lang="zh-CN" altLang="en-US" sz="2285" b="1">
              <a:latin typeface="华文琥珀" pitchFamily="2" charset="-122"/>
              <a:ea typeface="华文琥珀" pitchFamily="2" charset="-122"/>
            </a:endParaRPr>
          </a:p>
        </p:txBody>
      </p:sp>
      <p:sp>
        <p:nvSpPr>
          <p:cNvPr id="18" name="TextBox 69"/>
          <p:cNvSpPr txBox="1"/>
          <p:nvPr/>
        </p:nvSpPr>
        <p:spPr>
          <a:xfrm>
            <a:off x="2500283" y="6356468"/>
            <a:ext cx="1653156" cy="443230"/>
          </a:xfrm>
          <a:prstGeom prst="rect">
            <a:avLst/>
          </a:prstGeom>
          <a:noFill/>
        </p:spPr>
        <p:txBody>
          <a:bodyPr wrap="square" rtlCol="0">
            <a:spAutoFit/>
          </a:bodyPr>
          <a:lstStyle/>
          <a:p>
            <a:r>
              <a:rPr lang="zh-CN" altLang="en-US" sz="2285" b="1" smtClean="0">
                <a:latin typeface="华文琥珀" pitchFamily="2" charset="-122"/>
                <a:ea typeface="华文琥珀" pitchFamily="2" charset="-122"/>
              </a:rPr>
              <a:t>虚伪造作</a:t>
            </a:r>
            <a:endParaRPr lang="zh-CN" altLang="en-US" sz="2285" b="1">
              <a:latin typeface="华文琥珀" pitchFamily="2" charset="-122"/>
              <a:ea typeface="华文琥珀" pitchFamily="2" charset="-122"/>
            </a:endParaRPr>
          </a:p>
        </p:txBody>
      </p:sp>
      <p:sp>
        <p:nvSpPr>
          <p:cNvPr id="19" name="TextBox 81"/>
          <p:cNvSpPr txBox="1"/>
          <p:nvPr/>
        </p:nvSpPr>
        <p:spPr>
          <a:xfrm>
            <a:off x="3147404" y="965836"/>
            <a:ext cx="1653156" cy="443230"/>
          </a:xfrm>
          <a:prstGeom prst="rect">
            <a:avLst/>
          </a:prstGeom>
          <a:noFill/>
        </p:spPr>
        <p:txBody>
          <a:bodyPr wrap="square" rtlCol="0">
            <a:spAutoFit/>
          </a:bodyPr>
          <a:lstStyle/>
          <a:p>
            <a:r>
              <a:rPr lang="zh-CN" altLang="en-US" sz="2285" b="1" smtClean="0">
                <a:latin typeface="华文琥珀" pitchFamily="2" charset="-122"/>
                <a:ea typeface="华文琥珀" pitchFamily="2" charset="-122"/>
              </a:rPr>
              <a:t>真情实感</a:t>
            </a:r>
            <a:endParaRPr lang="zh-CN" altLang="en-US" sz="2285" b="1">
              <a:latin typeface="华文琥珀" pitchFamily="2" charset="-122"/>
              <a:ea typeface="华文琥珀" pitchFamily="2" charset="-122"/>
            </a:endParaRPr>
          </a:p>
        </p:txBody>
      </p:sp>
      <p:sp>
        <p:nvSpPr>
          <p:cNvPr id="40" name="Text Box 13"/>
          <p:cNvSpPr txBox="1">
            <a:spLocks noChangeArrowheads="1"/>
          </p:cNvSpPr>
          <p:nvPr/>
        </p:nvSpPr>
        <p:spPr bwMode="auto">
          <a:xfrm>
            <a:off x="1776462" y="6423126"/>
            <a:ext cx="4134470" cy="443230"/>
          </a:xfrm>
          <a:prstGeom prst="rect">
            <a:avLst/>
          </a:prstGeom>
          <a:noFill/>
          <a:ln w="9525">
            <a:noFill/>
            <a:miter lim="800000"/>
          </a:ln>
          <a:effectLst/>
        </p:spPr>
        <p:txBody>
          <a:bodyPr wrap="square">
            <a:spAutoFit/>
          </a:bodyPr>
          <a:lstStyle/>
          <a:p>
            <a:pPr>
              <a:buFontTx/>
              <a:buNone/>
              <a:defRPr/>
            </a:pPr>
            <a:r>
              <a:rPr lang="zh-CN" altLang="en-US" sz="2285" b="1">
                <a:solidFill>
                  <a:schemeClr val="bg1"/>
                </a:solidFill>
                <a:latin typeface="华文新魏" pitchFamily="2" charset="-122"/>
                <a:ea typeface="华文新魏" pitchFamily="2" charset="-122"/>
              </a:rPr>
              <a:t>的晚餐》</a:t>
            </a:r>
          </a:p>
        </p:txBody>
      </p:sp>
      <p:sp>
        <p:nvSpPr>
          <p:cNvPr id="2" name="文本框 1"/>
          <p:cNvSpPr txBox="1"/>
          <p:nvPr/>
        </p:nvSpPr>
        <p:spPr>
          <a:xfrm>
            <a:off x="103505" y="5716905"/>
            <a:ext cx="1916430" cy="795020"/>
          </a:xfrm>
          <a:prstGeom prst="rect">
            <a:avLst/>
          </a:prstGeom>
          <a:noFill/>
        </p:spPr>
        <p:txBody>
          <a:bodyPr wrap="square" rtlCol="0" anchor="t">
            <a:spAutoFit/>
          </a:bodyPr>
          <a:lstStyle/>
          <a:p>
            <a:pPr algn="l" defTabSz="1219200">
              <a:buFontTx/>
              <a:defRPr/>
            </a:pPr>
            <a:r>
              <a:rPr lang="zh-CN" altLang="en-US" sz="2285" b="1">
                <a:solidFill>
                  <a:srgbClr val="FF0000"/>
                </a:solidFill>
                <a:latin typeface="华文新魏" pitchFamily="2" charset="-122"/>
                <a:ea typeface="华文新魏" pitchFamily="2" charset="-122"/>
                <a:sym typeface="+mn-ea"/>
              </a:rPr>
              <a:t>中世纪《最后的晚餐》</a:t>
            </a:r>
            <a:endParaRPr lang="zh-CN" altLang="en-US"/>
          </a:p>
        </p:txBody>
      </p:sp>
      <p:sp>
        <p:nvSpPr>
          <p:cNvPr id="46" name="TextBox 45"/>
          <p:cNvSpPr txBox="1"/>
          <p:nvPr/>
        </p:nvSpPr>
        <p:spPr>
          <a:xfrm>
            <a:off x="9204325" y="6356350"/>
            <a:ext cx="2853690" cy="443230"/>
          </a:xfrm>
          <a:prstGeom prst="rect">
            <a:avLst/>
          </a:prstGeom>
          <a:noFill/>
        </p:spPr>
        <p:txBody>
          <a:bodyPr wrap="square" rtlCol="0">
            <a:spAutoFit/>
          </a:bodyPr>
          <a:lstStyle/>
          <a:p>
            <a:r>
              <a:rPr lang="zh-CN" altLang="en-US" sz="2285" b="1" smtClean="0"/>
              <a:t>    </a:t>
            </a:r>
            <a:r>
              <a:rPr lang="zh-CN" altLang="en-US" sz="2285" b="1" smtClean="0">
                <a:solidFill>
                  <a:srgbClr val="FF0000"/>
                </a:solidFill>
              </a:rPr>
              <a:t> </a:t>
            </a:r>
            <a:r>
              <a:rPr lang="zh-CN" altLang="en-US" sz="2285" b="1">
                <a:solidFill>
                  <a:srgbClr val="FF0000"/>
                </a:solidFill>
                <a:latin typeface="华文新魏" pitchFamily="2" charset="-122"/>
                <a:ea typeface="华文新魏" pitchFamily="2" charset="-122"/>
              </a:rPr>
              <a:t>中世纪</a:t>
            </a:r>
            <a:r>
              <a:rPr lang="en-US" altLang="zh-CN" sz="2285" b="1">
                <a:solidFill>
                  <a:srgbClr val="FF0000"/>
                </a:solidFill>
                <a:latin typeface="华文新魏" pitchFamily="2" charset="-122"/>
                <a:ea typeface="华文新魏" pitchFamily="2" charset="-122"/>
              </a:rPr>
              <a:t>《</a:t>
            </a:r>
            <a:r>
              <a:rPr lang="zh-CN" altLang="en-US" sz="2285" b="1">
                <a:solidFill>
                  <a:srgbClr val="FF0000"/>
                </a:solidFill>
                <a:latin typeface="华文新魏" pitchFamily="2" charset="-122"/>
                <a:ea typeface="华文新魏" pitchFamily="2" charset="-122"/>
              </a:rPr>
              <a:t>圣母子</a:t>
            </a:r>
            <a:r>
              <a:rPr lang="en-US" altLang="zh-CN" sz="2285" b="1">
                <a:solidFill>
                  <a:srgbClr val="FF0000"/>
                </a:solidFill>
                <a:latin typeface="华文新魏" pitchFamily="2" charset="-122"/>
                <a:ea typeface="华文新魏" pitchFamily="2" charset="-122"/>
              </a:rPr>
              <a:t>》</a:t>
            </a:r>
          </a:p>
        </p:txBody>
      </p:sp>
      <p:sp>
        <p:nvSpPr>
          <p:cNvPr id="22" name="TextBox 21"/>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（二）概况</a:t>
            </a:r>
            <a:endParaRPr lang="zh-CN" altLang="en-US" sz="3200" b="1">
              <a:solidFill>
                <a:srgbClr val="FF0000"/>
              </a:solidFill>
            </a:endParaRPr>
          </a:p>
        </p:txBody>
      </p:sp>
      <p:sp>
        <p:nvSpPr>
          <p:cNvPr id="23" name="TextBox 22"/>
          <p:cNvSpPr txBox="1"/>
          <p:nvPr/>
        </p:nvSpPr>
        <p:spPr>
          <a:xfrm>
            <a:off x="1791223" y="3507288"/>
            <a:ext cx="8417489" cy="830997"/>
          </a:xfrm>
          <a:prstGeom prst="rect">
            <a:avLst/>
          </a:prstGeom>
          <a:solidFill>
            <a:srgbClr val="92D050"/>
          </a:solidFill>
        </p:spPr>
        <p:txBody>
          <a:bodyPr wrap="square" rtlCol="0">
            <a:spAutoFit/>
          </a:bodyPr>
          <a:lstStyle/>
          <a:p>
            <a:r>
              <a:rPr lang="zh-CN" altLang="en-US" sz="2400" b="1" smtClean="0">
                <a:solidFill>
                  <a:srgbClr val="FF0000"/>
                </a:solidFill>
              </a:rPr>
              <a:t>         他们的作品运用高超的艺术表现手法，突破了中世纪呆板僵硬的风格，描绘现世生活，展现人物的内心世界。</a:t>
            </a:r>
            <a:endParaRPr lang="zh-CN" altLang="en-US" sz="2400" b="1">
              <a:solidFill>
                <a:srgbClr val="FF0000"/>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0363"/>
                                        </p:tgtEl>
                                        <p:attrNameLst>
                                          <p:attrName>style.visibility</p:attrName>
                                        </p:attrNameLst>
                                      </p:cBhvr>
                                      <p:to>
                                        <p:strVal val="visible"/>
                                      </p:to>
                                    </p:set>
                                  </p:childTnLst>
                                </p:cTn>
                              </p:par>
                            </p:childTnLst>
                          </p:cTn>
                        </p:par>
                        <p:par>
                          <p:cTn id="7" fill="hold" nodeType="afterGroup">
                            <p:stCondLst>
                              <p:cond delay="1"/>
                            </p:stCondLst>
                            <p:childTnLst>
                              <p:par>
                                <p:cTn id="8" presetID="1" presetClass="entr" presetSubtype="0" fill="hold" nodeType="afterEffect">
                                  <p:stCondLst>
                                    <p:cond delay="0"/>
                                  </p:stCondLst>
                                  <p:childTnLst>
                                    <p:set>
                                      <p:cBhvr>
                                        <p:cTn id="9" dur="1" fill="hold">
                                          <p:stCondLst>
                                            <p:cond delay="0"/>
                                          </p:stCondLst>
                                        </p:cTn>
                                        <p:tgtEl>
                                          <p:spTgt spid="100364"/>
                                        </p:tgtEl>
                                        <p:attrNameLst>
                                          <p:attrName>style.visibility</p:attrName>
                                        </p:attrNameLst>
                                      </p:cBhvr>
                                      <p:to>
                                        <p:strVal val="visible"/>
                                      </p:to>
                                    </p:set>
                                  </p:childTnLst>
                                </p:cTn>
                              </p:par>
                            </p:childTnLst>
                          </p:cTn>
                        </p:par>
                        <p:par>
                          <p:cTn id="10" fill="hold" nodeType="afterGroup">
                            <p:stCondLst>
                              <p:cond delay="2"/>
                            </p:stCondLst>
                            <p:childTnLst>
                              <p:par>
                                <p:cTn id="11" presetID="1" presetClass="entr" presetSubtype="0" fill="hold" nodeType="afterEffect">
                                  <p:stCondLst>
                                    <p:cond delay="0"/>
                                  </p:stCondLst>
                                  <p:childTnLst>
                                    <p:set>
                                      <p:cBhvr>
                                        <p:cTn id="12" dur="1" fill="hold">
                                          <p:stCondLst>
                                            <p:cond delay="0"/>
                                          </p:stCondLst>
                                        </p:cTn>
                                        <p:tgtEl>
                                          <p:spTgt spid="10036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00366"/>
                                        </p:tgtEl>
                                        <p:attrNameLst>
                                          <p:attrName>style.visibility</p:attrName>
                                        </p:attrNameLst>
                                      </p:cBhvr>
                                      <p:to>
                                        <p:strVal val="visible"/>
                                      </p:to>
                                    </p:set>
                                    <p:animEffect transition="in" filter="box(in)">
                                      <p:cBhvr>
                                        <p:cTn id="17" dur="500"/>
                                        <p:tgtEl>
                                          <p:spTgt spid="10036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blinds(horizontal)">
                                      <p:cBhvr>
                                        <p:cTn id="3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p:bldP spid="13" grpId="0"/>
      <p:bldP spid="15" grpId="0"/>
      <p:bldP spid="16" grpId="0"/>
      <p:bldP spid="17" grpId="0"/>
      <p:bldP spid="18" grpId="0"/>
      <p:bldP spid="19" grpId="0"/>
      <p:bldP spid="2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Line 13"/>
          <p:cNvSpPr>
            <a:spLocks noChangeShapeType="1"/>
          </p:cNvSpPr>
          <p:nvPr/>
        </p:nvSpPr>
        <p:spPr bwMode="auto">
          <a:xfrm>
            <a:off x="1961333" y="5815476"/>
            <a:ext cx="360362" cy="215900"/>
          </a:xfrm>
          <a:prstGeom prst="line">
            <a:avLst/>
          </a:prstGeom>
          <a:noFill/>
          <a:ln w="9525">
            <a:noFill/>
            <a:round/>
            <a:tailEnd type="triangle" w="med" len="med"/>
          </a:ln>
        </p:spPr>
        <p:txBody>
          <a:bodyPr/>
          <a:lstStyle>
            <a:defPPr>
              <a:defRPr lang="zh-CN"/>
            </a:defPPr>
            <a:lvl1pPr marL="0" algn="l" defTabSz="1069975" rtl="0" eaLnBrk="1" latinLnBrk="0" hangingPunct="1">
              <a:defRPr sz="2100" kern="1200">
                <a:solidFill>
                  <a:schemeClr val="tx1"/>
                </a:solidFill>
                <a:latin typeface="+mn-lt"/>
                <a:ea typeface="+mn-ea"/>
                <a:cs typeface="+mn-cs"/>
              </a:defRPr>
            </a:lvl1pPr>
            <a:lvl2pPr marL="534670" algn="l" defTabSz="1069975" rtl="0" eaLnBrk="1" latinLnBrk="0" hangingPunct="1">
              <a:defRPr sz="2100" kern="1200">
                <a:solidFill>
                  <a:schemeClr val="tx1"/>
                </a:solidFill>
                <a:latin typeface="+mn-lt"/>
                <a:ea typeface="+mn-ea"/>
                <a:cs typeface="+mn-cs"/>
              </a:defRPr>
            </a:lvl2pPr>
            <a:lvl3pPr marL="1069975" algn="l" defTabSz="1069975" rtl="0" eaLnBrk="1" latinLnBrk="0" hangingPunct="1">
              <a:defRPr sz="2100" kern="1200">
                <a:solidFill>
                  <a:schemeClr val="tx1"/>
                </a:solidFill>
                <a:latin typeface="+mn-lt"/>
                <a:ea typeface="+mn-ea"/>
                <a:cs typeface="+mn-cs"/>
              </a:defRPr>
            </a:lvl3pPr>
            <a:lvl4pPr marL="1604645" algn="l" defTabSz="1069975" rtl="0" eaLnBrk="1" latinLnBrk="0" hangingPunct="1">
              <a:defRPr sz="2100" kern="1200">
                <a:solidFill>
                  <a:schemeClr val="tx1"/>
                </a:solidFill>
                <a:latin typeface="+mn-lt"/>
                <a:ea typeface="+mn-ea"/>
                <a:cs typeface="+mn-cs"/>
              </a:defRPr>
            </a:lvl4pPr>
            <a:lvl5pPr marL="2139950" algn="l" defTabSz="1069975" rtl="0" eaLnBrk="1" latinLnBrk="0" hangingPunct="1">
              <a:defRPr sz="2100" kern="1200">
                <a:solidFill>
                  <a:schemeClr val="tx1"/>
                </a:solidFill>
                <a:latin typeface="+mn-lt"/>
                <a:ea typeface="+mn-ea"/>
                <a:cs typeface="+mn-cs"/>
              </a:defRPr>
            </a:lvl5pPr>
            <a:lvl6pPr marL="2674620" algn="l" defTabSz="1069975" rtl="0" eaLnBrk="1" latinLnBrk="0" hangingPunct="1">
              <a:defRPr sz="2100" kern="1200">
                <a:solidFill>
                  <a:schemeClr val="tx1"/>
                </a:solidFill>
                <a:latin typeface="+mn-lt"/>
                <a:ea typeface="+mn-ea"/>
                <a:cs typeface="+mn-cs"/>
              </a:defRPr>
            </a:lvl6pPr>
            <a:lvl7pPr marL="3209290" algn="l" defTabSz="1069975" rtl="0" eaLnBrk="1" latinLnBrk="0" hangingPunct="1">
              <a:defRPr sz="2100" kern="1200">
                <a:solidFill>
                  <a:schemeClr val="tx1"/>
                </a:solidFill>
                <a:latin typeface="+mn-lt"/>
                <a:ea typeface="+mn-ea"/>
                <a:cs typeface="+mn-cs"/>
              </a:defRPr>
            </a:lvl7pPr>
            <a:lvl8pPr marL="3744595" algn="l" defTabSz="1069975" rtl="0" eaLnBrk="1" latinLnBrk="0" hangingPunct="1">
              <a:defRPr sz="2100" kern="1200">
                <a:solidFill>
                  <a:schemeClr val="tx1"/>
                </a:solidFill>
                <a:latin typeface="+mn-lt"/>
                <a:ea typeface="+mn-ea"/>
                <a:cs typeface="+mn-cs"/>
              </a:defRPr>
            </a:lvl8pPr>
            <a:lvl9pPr marL="4279265" algn="l" defTabSz="1069975" rtl="0" eaLnBrk="1" latinLnBrk="0" hangingPunct="1">
              <a:defRPr sz="2100" kern="1200">
                <a:solidFill>
                  <a:schemeClr val="tx1"/>
                </a:solidFill>
                <a:latin typeface="+mn-lt"/>
                <a:ea typeface="+mn-ea"/>
                <a:cs typeface="+mn-cs"/>
              </a:defRPr>
            </a:lvl9pPr>
          </a:lstStyle>
          <a:p>
            <a:endParaRPr lang="zh-CN" altLang="en-US" b="1">
              <a:latin typeface="华文隶书" pitchFamily="2" charset="-122"/>
              <a:ea typeface="华文隶书" pitchFamily="2" charset="-122"/>
            </a:endParaRPr>
          </a:p>
        </p:txBody>
      </p:sp>
      <p:pic>
        <p:nvPicPr>
          <p:cNvPr id="5" name="图片 4" descr="20160627011553_9d6090d09d7e900f4d0afab92a5db059_2.jpeg"/>
          <p:cNvPicPr>
            <a:picLocks noChangeAspect="1"/>
          </p:cNvPicPr>
          <p:nvPr/>
        </p:nvPicPr>
        <p:blipFill>
          <a:blip r:embed="rId2"/>
          <a:stretch>
            <a:fillRect/>
          </a:stretch>
        </p:blipFill>
        <p:spPr>
          <a:xfrm>
            <a:off x="953750" y="2329337"/>
            <a:ext cx="5429288" cy="4576114"/>
          </a:xfrm>
          <a:prstGeom prst="rect">
            <a:avLst/>
          </a:prstGeom>
          <a:ln>
            <a:noFill/>
          </a:ln>
          <a:effectLst>
            <a:outerShdw blurRad="190500" algn="tl" rotWithShape="0">
              <a:srgbClr val="000000">
                <a:alpha val="70000"/>
              </a:srgbClr>
            </a:outerShdw>
          </a:effectLst>
        </p:spPr>
      </p:pic>
      <p:sp>
        <p:nvSpPr>
          <p:cNvPr id="6" name="左箭头 5"/>
          <p:cNvSpPr/>
          <p:nvPr/>
        </p:nvSpPr>
        <p:spPr>
          <a:xfrm rot="2489122">
            <a:off x="3225618" y="3827496"/>
            <a:ext cx="1773357" cy="749811"/>
          </a:xfrm>
          <a:prstGeom prst="lef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7" name="矩形 6"/>
          <p:cNvSpPr/>
          <p:nvPr/>
        </p:nvSpPr>
        <p:spPr>
          <a:xfrm>
            <a:off x="69638" y="918079"/>
            <a:ext cx="9528414" cy="1200329"/>
          </a:xfrm>
          <a:prstGeom prst="rect">
            <a:avLst/>
          </a:prstGeom>
        </p:spPr>
        <p:txBody>
          <a:bodyPr wrap="square">
            <a:spAutoFit/>
          </a:bodyPr>
          <a:lstStyle/>
          <a:p>
            <a:r>
              <a:rPr lang="en-US" sz="3600" smtClean="0">
                <a:solidFill>
                  <a:srgbClr val="C00000"/>
                </a:solidFill>
                <a:latin typeface="华文新魏" pitchFamily="2" charset="-122"/>
                <a:ea typeface="华文新魏" pitchFamily="2" charset="-122"/>
              </a:rPr>
              <a:t>15</a:t>
            </a:r>
            <a:r>
              <a:rPr lang="zh-CN" altLang="en-US" sz="3600" smtClean="0">
                <a:latin typeface="华文新魏" pitchFamily="2" charset="-122"/>
                <a:ea typeface="华文新魏" pitchFamily="2" charset="-122"/>
              </a:rPr>
              <a:t>世纪后期，文艺复兴开始向</a:t>
            </a:r>
            <a:r>
              <a:rPr lang="zh-CN" altLang="en-US" sz="3600" smtClean="0">
                <a:solidFill>
                  <a:srgbClr val="C00000"/>
                </a:solidFill>
                <a:latin typeface="华文新魏" pitchFamily="2" charset="-122"/>
                <a:ea typeface="华文新魏" pitchFamily="2" charset="-122"/>
              </a:rPr>
              <a:t>西欧</a:t>
            </a:r>
            <a:endParaRPr lang="en-US" altLang="zh-CN" sz="3600" smtClean="0">
              <a:solidFill>
                <a:srgbClr val="C00000"/>
              </a:solidFill>
              <a:latin typeface="华文新魏" pitchFamily="2" charset="-122"/>
              <a:ea typeface="华文新魏" pitchFamily="2" charset="-122"/>
            </a:endParaRPr>
          </a:p>
          <a:p>
            <a:r>
              <a:rPr lang="zh-CN" altLang="en-US" sz="3600" smtClean="0">
                <a:latin typeface="华文新魏" pitchFamily="2" charset="-122"/>
                <a:ea typeface="华文新魏" pitchFamily="2" charset="-122"/>
              </a:rPr>
              <a:t>其他国家和地区传播</a:t>
            </a:r>
            <a:r>
              <a:rPr lang="en-US" altLang="zh-CN" sz="3600" smtClean="0">
                <a:latin typeface="华文新魏" pitchFamily="2" charset="-122"/>
                <a:ea typeface="华文新魏" pitchFamily="2" charset="-122"/>
              </a:rPr>
              <a:t>——</a:t>
            </a:r>
            <a:endParaRPr lang="zh-CN" altLang="en-US" sz="3600">
              <a:latin typeface="华文新魏" pitchFamily="2" charset="-122"/>
              <a:ea typeface="华文新魏" pitchFamily="2" charset="-122"/>
            </a:endParaRPr>
          </a:p>
        </p:txBody>
      </p:sp>
      <p:pic>
        <p:nvPicPr>
          <p:cNvPr id="9" name="Picture 4" descr="莎士比亚"/>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59142" y="1551492"/>
            <a:ext cx="2119313" cy="22923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958785" y="1551492"/>
            <a:ext cx="33289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solidFill>
                  <a:srgbClr val="0000FF"/>
                </a:solidFill>
              </a:rPr>
              <a:t>莎士比亚的戏剧</a:t>
            </a:r>
          </a:p>
        </p:txBody>
      </p:sp>
      <p:sp>
        <p:nvSpPr>
          <p:cNvPr id="11" name="Rectangle 9"/>
          <p:cNvSpPr>
            <a:spLocks noChangeArrowheads="1"/>
          </p:cNvSpPr>
          <p:nvPr/>
        </p:nvSpPr>
        <p:spPr bwMode="auto">
          <a:xfrm>
            <a:off x="6485699" y="3832839"/>
            <a:ext cx="2616510" cy="286232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kumimoji="1" lang="en-US" altLang="zh-CN" sz="2000" b="1"/>
              <a:t>    </a:t>
            </a:r>
            <a:r>
              <a:rPr kumimoji="1" lang="zh-CN" altLang="en-US" sz="2000" b="1"/>
              <a:t>莎士比亚：</a:t>
            </a:r>
            <a:r>
              <a:rPr kumimoji="1" lang="zh-CN" altLang="en-US" sz="2000" b="1">
                <a:solidFill>
                  <a:srgbClr val="0000CC"/>
                </a:solidFill>
              </a:rPr>
              <a:t>英国大文豪，人文主义者的杰出代表，</a:t>
            </a:r>
            <a:r>
              <a:rPr kumimoji="1" lang="zh-CN" altLang="en-US" sz="2000" b="1"/>
              <a:t>被马克思称为“最伟大的戏剧天才</a:t>
            </a:r>
            <a:r>
              <a:rPr kumimoji="1" lang="zh-CN" altLang="en-US" sz="2000" b="1" smtClean="0"/>
              <a:t>。” 他</a:t>
            </a:r>
            <a:r>
              <a:rPr kumimoji="1" lang="zh-CN" altLang="en-US" sz="2000" b="1"/>
              <a:t>为世人留下了</a:t>
            </a:r>
            <a:r>
              <a:rPr kumimoji="1" lang="en-US" altLang="zh-CN" sz="2000" b="1">
                <a:solidFill>
                  <a:srgbClr val="0000CC"/>
                </a:solidFill>
              </a:rPr>
              <a:t>37</a:t>
            </a:r>
            <a:r>
              <a:rPr kumimoji="1" lang="zh-CN" altLang="en-US" sz="2000" b="1">
                <a:solidFill>
                  <a:srgbClr val="0000CC"/>
                </a:solidFill>
              </a:rPr>
              <a:t>个剧本，一卷</a:t>
            </a:r>
            <a:r>
              <a:rPr kumimoji="1" lang="en-US" altLang="zh-CN" sz="2000" b="1">
                <a:solidFill>
                  <a:srgbClr val="0000CC"/>
                </a:solidFill>
              </a:rPr>
              <a:t>14</a:t>
            </a:r>
            <a:r>
              <a:rPr kumimoji="1" lang="zh-CN" altLang="en-US" sz="2000" b="1">
                <a:solidFill>
                  <a:srgbClr val="0000CC"/>
                </a:solidFill>
              </a:rPr>
              <a:t>行诗和两部叙事长诗</a:t>
            </a:r>
            <a:r>
              <a:rPr kumimoji="1" lang="zh-CN" altLang="en-US" sz="2000" b="1" smtClean="0"/>
              <a:t>。</a:t>
            </a:r>
            <a:r>
              <a:rPr kumimoji="1" lang="zh-CN" altLang="en-US" sz="2000" b="1"/>
              <a:t>推动了人文主义在英国和欧洲的传播。</a:t>
            </a:r>
          </a:p>
        </p:txBody>
      </p:sp>
      <p:sp>
        <p:nvSpPr>
          <p:cNvPr id="12" name="Rectangle 10"/>
          <p:cNvSpPr>
            <a:spLocks noChangeArrowheads="1"/>
          </p:cNvSpPr>
          <p:nvPr/>
        </p:nvSpPr>
        <p:spPr bwMode="auto">
          <a:xfrm>
            <a:off x="9054559" y="2403881"/>
            <a:ext cx="3137441" cy="440120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266700">
              <a:defRPr kumimoji="1" sz="2400">
                <a:solidFill>
                  <a:schemeClr val="tx1"/>
                </a:solidFill>
                <a:latin typeface="Times New Roman" panose="02020603050405020304" pitchFamily="18" charset="0"/>
                <a:ea typeface="宋体" panose="02010600030101010101" pitchFamily="2" charset="-122"/>
              </a:defRPr>
            </a:lvl1pPr>
            <a:lvl2pPr>
              <a:defRPr kumimoji="1" sz="2400">
                <a:solidFill>
                  <a:schemeClr val="tx1"/>
                </a:solidFill>
                <a:latin typeface="Times New Roman" panose="02020603050405020304" pitchFamily="18" charset="0"/>
                <a:ea typeface="宋体" panose="02010600030101010101" pitchFamily="2" charset="-122"/>
              </a:defRPr>
            </a:lvl2pPr>
            <a:lvl3pPr>
              <a:defRPr kumimoji="1" sz="2400">
                <a:solidFill>
                  <a:schemeClr val="tx1"/>
                </a:solidFill>
                <a:latin typeface="Times New Roman" panose="02020603050405020304" pitchFamily="18" charset="0"/>
                <a:ea typeface="宋体" panose="02010600030101010101" pitchFamily="2" charset="-122"/>
              </a:defRPr>
            </a:lvl3pPr>
            <a:lvl4pPr>
              <a:defRPr kumimoji="1" sz="2400">
                <a:solidFill>
                  <a:schemeClr val="tx1"/>
                </a:solidFill>
                <a:latin typeface="Times New Roman" panose="02020603050405020304" pitchFamily="18" charset="0"/>
                <a:ea typeface="宋体" panose="02010600030101010101" pitchFamily="2" charset="-122"/>
              </a:defRPr>
            </a:lvl4pPr>
            <a:lvl5pPr>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r>
              <a:rPr lang="zh-CN" altLang="en-US" sz="2000" b="1">
                <a:solidFill>
                  <a:srgbClr val="0000CC"/>
                </a:solidFill>
                <a:latin typeface="Arial" panose="020b0604020202020204" pitchFamily="34" charset="0"/>
              </a:rPr>
              <a:t>四大悲剧</a:t>
            </a:r>
            <a:r>
              <a:rPr lang="zh-CN" altLang="en-US" sz="2000" b="1" smtClean="0">
                <a:solidFill>
                  <a:srgbClr val="0000CC"/>
                </a:solidFill>
                <a:latin typeface="Arial" panose="020b0604020202020204" pitchFamily="34" charset="0"/>
              </a:rPr>
              <a:t>：</a:t>
            </a:r>
            <a:endParaRPr lang="en-US" altLang="zh-CN" sz="2000" b="1" smtClean="0">
              <a:solidFill>
                <a:srgbClr val="0000CC"/>
              </a:solidFill>
              <a:latin typeface="Arial" pitchFamily="34" charset="0"/>
            </a:endParaRPr>
          </a:p>
          <a:p>
            <a:r>
              <a:rPr lang="en-US" altLang="zh-CN" sz="2000" b="1" smtClean="0">
                <a:latin typeface="Arial" panose="020b0604020202020204" pitchFamily="34" charset="0"/>
              </a:rPr>
              <a:t>《</a:t>
            </a:r>
            <a:r>
              <a:rPr lang="zh-CN" altLang="en-US" sz="2000" b="1">
                <a:latin typeface="Arial" panose="020b0604020202020204" pitchFamily="34" charset="0"/>
              </a:rPr>
              <a:t>哈姆雷特</a:t>
            </a:r>
            <a:r>
              <a:rPr lang="en-US" altLang="zh-CN" sz="2000" b="1">
                <a:latin typeface="Arial" panose="020b0604020202020204" pitchFamily="34" charset="0"/>
              </a:rPr>
              <a:t>》《</a:t>
            </a:r>
            <a:r>
              <a:rPr lang="zh-CN" altLang="en-US" sz="2000" b="1">
                <a:latin typeface="Arial" panose="020b0604020202020204" pitchFamily="34" charset="0"/>
              </a:rPr>
              <a:t>奥赛罗</a:t>
            </a:r>
            <a:r>
              <a:rPr lang="en-US" altLang="zh-CN" sz="2000" b="1">
                <a:latin typeface="Arial" panose="020b0604020202020204" pitchFamily="34" charset="0"/>
              </a:rPr>
              <a:t>》   </a:t>
            </a:r>
          </a:p>
          <a:p>
            <a:r>
              <a:rPr lang="en-US" altLang="zh-CN" sz="2000" b="1">
                <a:latin typeface="Arial" panose="020b0604020202020204" pitchFamily="34" charset="0"/>
              </a:rPr>
              <a:t>  </a:t>
            </a:r>
            <a:r>
              <a:rPr lang="en-US" altLang="zh-CN" sz="2000" b="1" smtClean="0">
                <a:latin typeface="Arial" panose="020b0604020202020204" pitchFamily="34" charset="0"/>
              </a:rPr>
              <a:t>《</a:t>
            </a:r>
            <a:r>
              <a:rPr lang="zh-CN" altLang="en-US" sz="2000" b="1">
                <a:latin typeface="Arial" panose="020b0604020202020204" pitchFamily="34" charset="0"/>
              </a:rPr>
              <a:t>李尔王</a:t>
            </a:r>
            <a:r>
              <a:rPr lang="en-US" altLang="zh-CN" sz="2000" b="1">
                <a:latin typeface="Arial" panose="020b0604020202020204" pitchFamily="34" charset="0"/>
              </a:rPr>
              <a:t>》《</a:t>
            </a:r>
            <a:r>
              <a:rPr lang="zh-CN" altLang="en-US" sz="2000" b="1">
                <a:latin typeface="Arial" panose="020b0604020202020204" pitchFamily="34" charset="0"/>
              </a:rPr>
              <a:t>麦克白</a:t>
            </a:r>
            <a:r>
              <a:rPr lang="en-US" altLang="zh-CN" sz="2000" b="1">
                <a:latin typeface="Arial" panose="020b0604020202020204" pitchFamily="34" charset="0"/>
              </a:rPr>
              <a:t>》</a:t>
            </a:r>
          </a:p>
          <a:p>
            <a:r>
              <a:rPr lang="zh-CN" altLang="en-US" sz="2000" b="1">
                <a:solidFill>
                  <a:srgbClr val="0000CC"/>
                </a:solidFill>
                <a:latin typeface="Arial" panose="020b0604020202020204" pitchFamily="34" charset="0"/>
              </a:rPr>
              <a:t>还有悲剧</a:t>
            </a:r>
            <a:r>
              <a:rPr lang="zh-CN" altLang="en-US" sz="2000" b="1" smtClean="0">
                <a:solidFill>
                  <a:srgbClr val="0000CC"/>
                </a:solidFill>
                <a:latin typeface="Arial" panose="020b0604020202020204" pitchFamily="34" charset="0"/>
              </a:rPr>
              <a:t>：</a:t>
            </a:r>
            <a:endParaRPr lang="en-US" altLang="zh-CN" sz="2000" b="1" smtClean="0">
              <a:solidFill>
                <a:srgbClr val="0000CC"/>
              </a:solidFill>
              <a:latin typeface="Arial" panose="020b0604020202020204" pitchFamily="34" charset="0"/>
            </a:endParaRPr>
          </a:p>
          <a:p>
            <a:r>
              <a:rPr lang="en-US" altLang="zh-CN" sz="2000" b="1" smtClean="0">
                <a:latin typeface="Arial" panose="020b0604020202020204" pitchFamily="34" charset="0"/>
              </a:rPr>
              <a:t>《</a:t>
            </a:r>
            <a:r>
              <a:rPr lang="zh-CN" altLang="en-US" sz="2000" b="1">
                <a:latin typeface="Arial" panose="020b0604020202020204" pitchFamily="34" charset="0"/>
              </a:rPr>
              <a:t>罗密欧与朱丽叶</a:t>
            </a:r>
            <a:r>
              <a:rPr lang="en-US" altLang="zh-CN" sz="2000" b="1">
                <a:latin typeface="Arial" panose="020b0604020202020204" pitchFamily="34" charset="0"/>
              </a:rPr>
              <a:t>》</a:t>
            </a:r>
          </a:p>
          <a:p>
            <a:r>
              <a:rPr lang="zh-CN" altLang="en-US" sz="2000" b="1">
                <a:solidFill>
                  <a:srgbClr val="0000CC"/>
                </a:solidFill>
                <a:latin typeface="Arial" panose="020b0604020202020204" pitchFamily="34" charset="0"/>
              </a:rPr>
              <a:t>喜 剧：</a:t>
            </a:r>
            <a:r>
              <a:rPr lang="en-US" altLang="zh-CN" sz="2000" b="1">
                <a:latin typeface="Arial" panose="020b0604020202020204" pitchFamily="34" charset="0"/>
              </a:rPr>
              <a:t>《</a:t>
            </a:r>
            <a:r>
              <a:rPr lang="zh-CN" altLang="en-US" sz="2000" b="1">
                <a:latin typeface="Arial" panose="020b0604020202020204" pitchFamily="34" charset="0"/>
              </a:rPr>
              <a:t>仲夏夜之梦</a:t>
            </a:r>
            <a:r>
              <a:rPr lang="en-US" altLang="zh-CN" sz="2000" b="1" smtClean="0">
                <a:latin typeface="Arial" panose="020b0604020202020204" pitchFamily="34" charset="0"/>
              </a:rPr>
              <a:t>》</a:t>
            </a:r>
          </a:p>
          <a:p>
            <a:r>
              <a:rPr lang="en-US" altLang="zh-CN" sz="2000" b="1">
                <a:latin typeface="Arial" panose="020b0604020202020204" pitchFamily="34" charset="0"/>
              </a:rPr>
              <a:t> </a:t>
            </a:r>
            <a:r>
              <a:rPr lang="en-US" altLang="zh-CN" sz="2000" b="1" smtClean="0">
                <a:latin typeface="Arial" panose="020b0604020202020204" pitchFamily="34" charset="0"/>
              </a:rPr>
              <a:t>       《</a:t>
            </a:r>
            <a:r>
              <a:rPr lang="zh-CN" altLang="en-US" sz="2000" b="1">
                <a:latin typeface="Arial" panose="020b0604020202020204" pitchFamily="34" charset="0"/>
              </a:rPr>
              <a:t>威尼斯商人</a:t>
            </a:r>
            <a:r>
              <a:rPr lang="en-US" altLang="zh-CN" sz="2000" b="1">
                <a:latin typeface="Arial" panose="020b0604020202020204" pitchFamily="34" charset="0"/>
              </a:rPr>
              <a:t>》</a:t>
            </a:r>
            <a:r>
              <a:rPr lang="zh-CN" altLang="en-US" sz="2000" b="1" smtClean="0">
                <a:latin typeface="Arial" panose="020b0604020202020204" pitchFamily="34" charset="0"/>
              </a:rPr>
              <a:t>等</a:t>
            </a:r>
            <a:endParaRPr lang="en-US" altLang="zh-CN" sz="2000" b="1" smtClean="0">
              <a:latin typeface="Arial" pitchFamily="34" charset="0"/>
            </a:endParaRPr>
          </a:p>
          <a:p>
            <a:r>
              <a:rPr lang="zh-CN" altLang="en-US" sz="2000" b="1" smtClean="0">
                <a:latin typeface="Arial" panose="020b0604020202020204" pitchFamily="34" charset="0"/>
              </a:rPr>
              <a:t>  英</a:t>
            </a:r>
            <a:r>
              <a:rPr lang="zh-CN" altLang="en-US" sz="2000" b="1">
                <a:latin typeface="Arial" panose="020b0604020202020204" pitchFamily="34" charset="0"/>
              </a:rPr>
              <a:t>国人把每年</a:t>
            </a:r>
            <a:r>
              <a:rPr lang="en-US" altLang="zh-CN" sz="2000" b="1">
                <a:latin typeface="Arial" panose="020b0604020202020204" pitchFamily="34" charset="0"/>
              </a:rPr>
              <a:t>4</a:t>
            </a:r>
            <a:r>
              <a:rPr lang="zh-CN" altLang="en-US" sz="2000" b="1">
                <a:latin typeface="Arial" panose="020b0604020202020204" pitchFamily="34" charset="0"/>
              </a:rPr>
              <a:t>月</a:t>
            </a:r>
            <a:r>
              <a:rPr lang="en-US" altLang="zh-CN" sz="2000" b="1">
                <a:latin typeface="Arial" panose="020b0604020202020204" pitchFamily="34" charset="0"/>
              </a:rPr>
              <a:t>23</a:t>
            </a:r>
            <a:r>
              <a:rPr lang="zh-CN" altLang="en-US" sz="2000" b="1">
                <a:latin typeface="Arial" panose="020b0604020202020204" pitchFamily="34" charset="0"/>
              </a:rPr>
              <a:t>日定为“莎士比亚”戏剧节</a:t>
            </a:r>
            <a:r>
              <a:rPr lang="zh-CN" altLang="en-US" sz="2000" b="1" smtClean="0">
                <a:latin typeface="Arial" panose="020b0604020202020204" pitchFamily="34" charset="0"/>
              </a:rPr>
              <a:t>。近</a:t>
            </a:r>
            <a:r>
              <a:rPr lang="zh-CN" altLang="en-US" sz="2000" b="1">
                <a:latin typeface="Arial" panose="020b0604020202020204" pitchFamily="34" charset="0"/>
              </a:rPr>
              <a:t>年来</a:t>
            </a:r>
            <a:r>
              <a:rPr lang="zh-CN" altLang="en-US" sz="2000" b="1" smtClean="0">
                <a:latin typeface="Arial" panose="020b0604020202020204" pitchFamily="34" charset="0"/>
              </a:rPr>
              <a:t>，开</a:t>
            </a:r>
            <a:r>
              <a:rPr lang="zh-CN" altLang="en-US" sz="2000" b="1">
                <a:latin typeface="Arial" panose="020b0604020202020204" pitchFamily="34" charset="0"/>
              </a:rPr>
              <a:t>始成为一项全球性的纪念活</a:t>
            </a:r>
            <a:r>
              <a:rPr lang="zh-CN" altLang="en-US" sz="2000" b="1" smtClean="0">
                <a:latin typeface="Arial" panose="020b0604020202020204" pitchFamily="34" charset="0"/>
              </a:rPr>
              <a:t>动</a:t>
            </a:r>
            <a:r>
              <a:rPr lang="zh-CN" altLang="en-US" sz="2000" b="1">
                <a:latin typeface="Arial" panose="020b0604020202020204" pitchFamily="34" charset="0"/>
              </a:rPr>
              <a:t>。</a:t>
            </a:r>
          </a:p>
          <a:p>
            <a:r>
              <a:rPr lang="zh-CN" altLang="en-US" sz="2000" b="1">
                <a:latin typeface="Arial" panose="020b0604020202020204" pitchFamily="34" charset="0"/>
              </a:rPr>
              <a:t>      “我宁愿失去一个印度，也不肯失去一个莎士比亚。” </a:t>
            </a:r>
            <a:r>
              <a:rPr lang="en-US" altLang="zh-CN" sz="2000" b="1">
                <a:latin typeface="Arial" panose="020b0604020202020204" pitchFamily="34" charset="0"/>
              </a:rPr>
              <a:t>——</a:t>
            </a:r>
            <a:r>
              <a:rPr lang="zh-CN" altLang="en-US" sz="2000" b="1">
                <a:latin typeface="Arial" panose="020b0604020202020204" pitchFamily="34" charset="0"/>
              </a:rPr>
              <a:t>丘吉尔</a:t>
            </a:r>
          </a:p>
        </p:txBody>
      </p:sp>
      <p:sp>
        <p:nvSpPr>
          <p:cNvPr id="13" name="TextBox 12"/>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（二）概况</a:t>
            </a:r>
            <a:endParaRPr lang="zh-CN" altLang="en-US" sz="3200" b="1">
              <a:solidFill>
                <a:srgbClr val="FF0000"/>
              </a:solidFill>
            </a:endParaRPr>
          </a:p>
        </p:txBody>
      </p:sp>
      <p:sp>
        <p:nvSpPr>
          <p:cNvPr id="14" name="TextBox 13"/>
          <p:cNvSpPr txBox="1"/>
          <p:nvPr/>
        </p:nvSpPr>
        <p:spPr>
          <a:xfrm>
            <a:off x="6582772" y="5173249"/>
            <a:ext cx="5609228" cy="954107"/>
          </a:xfrm>
          <a:prstGeom prst="rect">
            <a:avLst/>
          </a:prstGeom>
          <a:solidFill>
            <a:schemeClr val="accent3">
              <a:lumMod val="75000"/>
            </a:schemeClr>
          </a:solidFill>
        </p:spPr>
        <p:txBody>
          <a:bodyPr wrap="none" rtlCol="0">
            <a:spAutoFit/>
          </a:bodyPr>
          <a:lstStyle/>
          <a:p>
            <a:r>
              <a:rPr lang="zh-CN" altLang="en-US" sz="2800" b="1" smtClean="0">
                <a:solidFill>
                  <a:srgbClr val="FF0000"/>
                </a:solidFill>
              </a:rPr>
              <a:t>         他的作品充分体现了人文主义</a:t>
            </a:r>
            <a:endParaRPr lang="en-US" altLang="zh-CN" sz="2800" b="1" smtClean="0">
              <a:solidFill>
                <a:srgbClr val="FF0000"/>
              </a:solidFill>
            </a:endParaRPr>
          </a:p>
          <a:p>
            <a:r>
              <a:rPr lang="zh-CN" altLang="en-US" sz="2800" b="1" smtClean="0">
                <a:solidFill>
                  <a:srgbClr val="FF0000"/>
                </a:solidFill>
              </a:rPr>
              <a:t>的政治理想和道德观念。</a:t>
            </a:r>
            <a:endParaRPr lang="zh-CN" altLang="en-US" sz="2800" b="1">
              <a:solidFill>
                <a:srgbClr val="FF0000"/>
              </a:solidFill>
            </a:endParaRPr>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11" grpId="0"/>
      <p:bldP spid="12" grpId="0"/>
      <p:bldP spid="1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476517" y="90276"/>
            <a:ext cx="6752057"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一、文艺复兴运动</a:t>
            </a:r>
          </a:p>
        </p:txBody>
      </p:sp>
      <p:sp>
        <p:nvSpPr>
          <p:cNvPr id="4" name="文本框 3"/>
          <p:cNvSpPr txBox="1"/>
          <p:nvPr/>
        </p:nvSpPr>
        <p:spPr>
          <a:xfrm>
            <a:off x="425633" y="860923"/>
            <a:ext cx="2254938" cy="64633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3600" smtClean="0">
                <a:solidFill>
                  <a:srgbClr val="FF0000"/>
                </a:solidFill>
                <a:latin typeface="华文行楷" pitchFamily="2" charset="-122"/>
                <a:ea typeface="华文行楷" pitchFamily="2" charset="-122"/>
              </a:rPr>
              <a:t>精神内核：</a:t>
            </a:r>
            <a:endParaRPr lang="zh-CN" altLang="en-US" sz="3600">
              <a:latin typeface="华文行楷" panose="02010800040101010101" pitchFamily="2" charset="-122"/>
              <a:ea typeface="华文行楷" panose="02010800040101010101" pitchFamily="2" charset="-122"/>
            </a:endParaRPr>
          </a:p>
        </p:txBody>
      </p:sp>
      <p:sp>
        <p:nvSpPr>
          <p:cNvPr id="8" name="文本框 7"/>
          <p:cNvSpPr txBox="1"/>
          <p:nvPr/>
        </p:nvSpPr>
        <p:spPr>
          <a:xfrm>
            <a:off x="676405" y="2974488"/>
            <a:ext cx="10784910" cy="120032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400" b="1" smtClean="0">
                <a:solidFill>
                  <a:srgbClr val="FF0000"/>
                </a:solidFill>
              </a:rPr>
              <a:t>实质：</a:t>
            </a:r>
            <a:r>
              <a:rPr lang="zh-CN" altLang="en-US" sz="2400" b="1" smtClean="0"/>
              <a:t>新兴资产阶级在复兴希腊罗马古典文化的名义下发起的弘扬资产阶级思想文化的反封建的新</a:t>
            </a:r>
            <a:r>
              <a:rPr lang="zh-CN" altLang="en-US" sz="2400" b="1"/>
              <a:t>文</a:t>
            </a:r>
            <a:r>
              <a:rPr lang="zh-CN" altLang="en-US" sz="2400" b="1" smtClean="0"/>
              <a:t>化运动</a:t>
            </a:r>
            <a:endParaRPr lang="en-US" altLang="zh-CN" sz="2400" b="1" smtClean="0"/>
          </a:p>
          <a:p>
            <a:endParaRPr lang="en-US" altLang="zh-CN" sz="2400" smtClean="0">
              <a:solidFill>
                <a:srgbClr val="000099"/>
              </a:solidFill>
            </a:endParaRPr>
          </a:p>
        </p:txBody>
      </p:sp>
      <p:sp>
        <p:nvSpPr>
          <p:cNvPr id="18" name="Rectangle 9"/>
          <p:cNvSpPr>
            <a:spLocks noChangeArrowheads="1"/>
          </p:cNvSpPr>
          <p:nvPr/>
        </p:nvSpPr>
        <p:spPr bwMode="gray">
          <a:xfrm>
            <a:off x="676406" y="1713063"/>
            <a:ext cx="10747331" cy="1005085"/>
          </a:xfrm>
          <a:prstGeom prst="rect">
            <a:avLst/>
          </a:prstGeom>
          <a:noFill/>
          <a:ln w="50800">
            <a:solidFill>
              <a:srgbClr val="CCFF33"/>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80000"/>
              </a:lnSpc>
              <a:buFontTx/>
              <a:buNone/>
            </a:pPr>
            <a:r>
              <a:rPr lang="zh-CN" altLang="en-US" sz="2400" b="1" smtClean="0">
                <a:solidFill>
                  <a:srgbClr val="FF0000"/>
                </a:solidFill>
                <a:latin typeface="宋体" panose="02010600030101010101" pitchFamily="2" charset="-122"/>
              </a:rPr>
              <a:t>      人文主义</a:t>
            </a:r>
            <a:r>
              <a:rPr lang="zh-CN" altLang="en-US" sz="2400" b="1" smtClean="0">
                <a:latin typeface="宋体" panose="02010600030101010101" pitchFamily="2" charset="-122"/>
              </a:rPr>
              <a:t>以</a:t>
            </a:r>
            <a:r>
              <a:rPr lang="zh-CN" altLang="en-US" sz="2400" b="1" smtClean="0">
                <a:solidFill>
                  <a:srgbClr val="FF0000"/>
                </a:solidFill>
                <a:latin typeface="宋体" panose="02010600030101010101" pitchFamily="2" charset="-122"/>
              </a:rPr>
              <a:t>人</a:t>
            </a:r>
            <a:r>
              <a:rPr lang="zh-CN" altLang="en-US" sz="2400" b="1" smtClean="0">
                <a:latin typeface="宋体" panose="02010600030101010101" pitchFamily="2" charset="-122"/>
              </a:rPr>
              <a:t>为中心而不是以神为中心，提升</a:t>
            </a:r>
            <a:r>
              <a:rPr lang="zh-CN" altLang="en-US" sz="2400" b="1" smtClean="0">
                <a:solidFill>
                  <a:srgbClr val="FF0000"/>
                </a:solidFill>
                <a:latin typeface="宋体" panose="02010600030101010101" pitchFamily="2" charset="-122"/>
              </a:rPr>
              <a:t>人的地位</a:t>
            </a:r>
            <a:r>
              <a:rPr lang="zh-CN" altLang="en-US" sz="2400" b="1" smtClean="0">
                <a:latin typeface="宋体" panose="02010600030101010101" pitchFamily="2" charset="-122"/>
              </a:rPr>
              <a:t>，肯定</a:t>
            </a:r>
            <a:r>
              <a:rPr lang="zh-CN" altLang="en-US" sz="2400" b="1" smtClean="0">
                <a:solidFill>
                  <a:srgbClr val="FF0000"/>
                </a:solidFill>
                <a:latin typeface="宋体" panose="02010600030101010101" pitchFamily="2" charset="-122"/>
              </a:rPr>
              <a:t>人的价值和尊严</a:t>
            </a:r>
            <a:r>
              <a:rPr lang="zh-CN" altLang="en-US" sz="2400" b="1" smtClean="0">
                <a:latin typeface="宋体" panose="02010600030101010101" pitchFamily="2" charset="-122"/>
              </a:rPr>
              <a:t>；反对禁欲主义，</a:t>
            </a:r>
            <a:r>
              <a:rPr lang="zh-CN" altLang="en-US" sz="2400" b="1" smtClean="0">
                <a:solidFill>
                  <a:srgbClr val="FF0000"/>
                </a:solidFill>
                <a:latin typeface="宋体" panose="02010600030101010101" pitchFamily="2" charset="-122"/>
              </a:rPr>
              <a:t>抨击</a:t>
            </a:r>
            <a:r>
              <a:rPr lang="zh-CN" altLang="en-US" sz="2400" b="1" smtClean="0">
                <a:latin typeface="宋体" panose="02010600030101010101" pitchFamily="2" charset="-122"/>
              </a:rPr>
              <a:t>教会腐败和守旧思想，崇尚理性；重视发挥人的才智和创造力，追求</a:t>
            </a:r>
            <a:r>
              <a:rPr lang="zh-CN" altLang="en-US" sz="2400" b="1" smtClean="0">
                <a:solidFill>
                  <a:srgbClr val="FF0000"/>
                </a:solidFill>
                <a:latin typeface="宋体" panose="02010600030101010101" pitchFamily="2" charset="-122"/>
              </a:rPr>
              <a:t>现世</a:t>
            </a:r>
            <a:r>
              <a:rPr lang="zh-CN" altLang="en-US" sz="2400" b="1" smtClean="0">
                <a:latin typeface="宋体" panose="02010600030101010101" pitchFamily="2" charset="-122"/>
              </a:rPr>
              <a:t>社会生活；提倡</a:t>
            </a:r>
            <a:r>
              <a:rPr lang="zh-CN" altLang="en-US" sz="2400" b="1" smtClean="0">
                <a:solidFill>
                  <a:srgbClr val="FF0000"/>
                </a:solidFill>
                <a:latin typeface="宋体" panose="02010600030101010101" pitchFamily="2" charset="-122"/>
              </a:rPr>
              <a:t>探索</a:t>
            </a:r>
            <a:r>
              <a:rPr lang="zh-CN" altLang="en-US" sz="2400" b="1" smtClean="0">
                <a:latin typeface="宋体" panose="02010600030101010101" pitchFamily="2" charset="-122"/>
              </a:rPr>
              <a:t>人与自然的奥秘。</a:t>
            </a:r>
            <a:endParaRPr lang="en-US" altLang="zh-CN" sz="2400" b="1">
              <a:latin typeface="宋体" pitchFamily="2" charset="-122"/>
            </a:endParaRPr>
          </a:p>
          <a:p>
            <a:pPr>
              <a:lnSpc>
                <a:spcPct val="80000"/>
              </a:lnSpc>
              <a:buFontTx/>
              <a:buNone/>
            </a:pPr>
            <a:endParaRPr lang="zh-CN" altLang="en-US" sz="2400" b="1">
              <a:solidFill>
                <a:srgbClr val="000000"/>
              </a:solidFill>
              <a:latin typeface="楷体_GB2312" pitchFamily="49" charset="-122"/>
              <a:ea typeface="楷体_GB2312" pitchFamily="49" charset="-122"/>
            </a:endParaRPr>
          </a:p>
        </p:txBody>
      </p:sp>
      <p:sp>
        <p:nvSpPr>
          <p:cNvPr id="22" name="Text Box 10"/>
          <p:cNvSpPr txBox="1">
            <a:spLocks noChangeArrowheads="1"/>
          </p:cNvSpPr>
          <p:nvPr/>
        </p:nvSpPr>
        <p:spPr bwMode="auto">
          <a:xfrm>
            <a:off x="610439" y="4911030"/>
            <a:ext cx="8537915" cy="498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spcBef>
                <a:spcPct val="50000"/>
              </a:spcBef>
            </a:pPr>
            <a:r>
              <a:rPr lang="zh-CN" altLang="en-US" sz="2400" b="1">
                <a:solidFill>
                  <a:srgbClr val="FF0000"/>
                </a:solidFill>
                <a:latin typeface="仿宋_GB2312" pitchFamily="49" charset="-122"/>
                <a:ea typeface="仿宋_GB2312" pitchFamily="49" charset="-122"/>
              </a:rPr>
              <a:t>态度：</a:t>
            </a:r>
            <a:r>
              <a:rPr lang="zh-CN" altLang="en-US" sz="2400" b="1">
                <a:solidFill>
                  <a:srgbClr val="0000CC"/>
                </a:solidFill>
                <a:latin typeface="仿宋_GB2312" pitchFamily="49" charset="-122"/>
                <a:ea typeface="仿宋_GB2312" pitchFamily="49" charset="-122"/>
              </a:rPr>
              <a:t>借</a:t>
            </a:r>
            <a:r>
              <a:rPr lang="zh-CN" altLang="en-US" sz="2400" b="1" smtClean="0">
                <a:solidFill>
                  <a:srgbClr val="0000CC"/>
                </a:solidFill>
                <a:latin typeface="仿宋_GB2312" pitchFamily="49" charset="-122"/>
                <a:ea typeface="仿宋_GB2312" pitchFamily="49" charset="-122"/>
              </a:rPr>
              <a:t>助希腊罗马古典文</a:t>
            </a:r>
            <a:r>
              <a:rPr lang="zh-CN" altLang="en-US" sz="2400" b="1">
                <a:solidFill>
                  <a:srgbClr val="0000CC"/>
                </a:solidFill>
                <a:latin typeface="仿宋_GB2312" pitchFamily="49" charset="-122"/>
                <a:ea typeface="仿宋_GB2312" pitchFamily="49" charset="-122"/>
              </a:rPr>
              <a:t>化来表</a:t>
            </a:r>
            <a:r>
              <a:rPr lang="zh-CN" altLang="en-US" sz="2400" b="1" smtClean="0">
                <a:solidFill>
                  <a:srgbClr val="0000CC"/>
                </a:solidFill>
                <a:latin typeface="仿宋_GB2312" pitchFamily="49" charset="-122"/>
                <a:ea typeface="仿宋_GB2312" pitchFamily="49" charset="-122"/>
              </a:rPr>
              <a:t>达资产阶级需要的新文化。</a:t>
            </a:r>
            <a:endParaRPr lang="zh-CN" altLang="en-US" sz="2400" b="1">
              <a:solidFill>
                <a:srgbClr val="0000CC"/>
              </a:solidFill>
              <a:latin typeface="仿宋_GB2312" pitchFamily="49" charset="-122"/>
              <a:ea typeface="仿宋_GB2312" pitchFamily="49" charset="-122"/>
            </a:endParaRPr>
          </a:p>
        </p:txBody>
      </p:sp>
      <p:sp>
        <p:nvSpPr>
          <p:cNvPr id="23" name="Text Box 11"/>
          <p:cNvSpPr txBox="1">
            <a:spLocks noChangeArrowheads="1"/>
          </p:cNvSpPr>
          <p:nvPr/>
        </p:nvSpPr>
        <p:spPr bwMode="auto">
          <a:xfrm>
            <a:off x="492413" y="5508757"/>
            <a:ext cx="1298809" cy="498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0000"/>
              </a:lnSpc>
              <a:spcBef>
                <a:spcPct val="50000"/>
              </a:spcBef>
            </a:pPr>
            <a:r>
              <a:rPr lang="en-US" altLang="zh-CN" sz="2400" b="1">
                <a:solidFill>
                  <a:srgbClr val="FF0000"/>
                </a:solidFill>
                <a:latin typeface="仿宋_GB2312" pitchFamily="49" charset="-122"/>
                <a:ea typeface="仿宋_GB2312" pitchFamily="49" charset="-122"/>
              </a:rPr>
              <a:t> </a:t>
            </a:r>
            <a:r>
              <a:rPr lang="zh-CN" altLang="en-US" sz="2400" b="1">
                <a:solidFill>
                  <a:srgbClr val="FF0000"/>
                </a:solidFill>
                <a:latin typeface="仿宋_GB2312" pitchFamily="49" charset="-122"/>
                <a:ea typeface="仿宋_GB2312" pitchFamily="49" charset="-122"/>
              </a:rPr>
              <a:t>原因：</a:t>
            </a:r>
          </a:p>
        </p:txBody>
      </p:sp>
      <p:sp>
        <p:nvSpPr>
          <p:cNvPr id="24" name="Text Box 12"/>
          <p:cNvSpPr txBox="1">
            <a:spLocks noChangeArrowheads="1"/>
          </p:cNvSpPr>
          <p:nvPr/>
        </p:nvSpPr>
        <p:spPr bwMode="gray">
          <a:xfrm>
            <a:off x="1657366" y="5504886"/>
            <a:ext cx="6909244" cy="1165225"/>
          </a:xfrm>
          <a:prstGeom prst="rect">
            <a:avLst/>
          </a:prstGeom>
          <a:solidFill>
            <a:schemeClr val="bg1"/>
          </a:solidFill>
          <a:ln>
            <a:noFill/>
          </a:ln>
          <a:effectLst/>
          <a:extLst>
            <a:ext uri="{91240B29-F687-4F45-9708-019B960494DF}">
              <a14:hiddenLine xmlns:a14="http://schemas.microsoft.com/office/drawing/2010/main" w="50800">
                <a:solidFill>
                  <a:srgbClr val="CCFF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nSpc>
                <a:spcPct val="80000"/>
              </a:lnSpc>
              <a:spcBef>
                <a:spcPct val="20000"/>
              </a:spcBef>
            </a:pPr>
            <a:r>
              <a:rPr kumimoji="0" lang="en-US" altLang="zh-CN" b="1">
                <a:solidFill>
                  <a:srgbClr val="0000CC"/>
                </a:solidFill>
                <a:latin typeface="楷体_GB2312" panose="02010609030101010101" pitchFamily="49" charset="-122"/>
                <a:ea typeface="楷体_GB2312" panose="02010609030101010101" pitchFamily="49" charset="-122"/>
              </a:rPr>
              <a:t>1</a:t>
            </a:r>
            <a:r>
              <a:rPr kumimoji="0" lang="zh-CN" altLang="en-US" b="1">
                <a:solidFill>
                  <a:srgbClr val="0000CC"/>
                </a:solidFill>
                <a:latin typeface="楷体_GB2312" panose="02010609030101010101" pitchFamily="49" charset="-122"/>
                <a:ea typeface="楷体_GB2312" panose="02010609030101010101" pitchFamily="49" charset="-122"/>
              </a:rPr>
              <a:t>、新兴资产阶级力量弱，还没有成熟的思想体系</a:t>
            </a:r>
          </a:p>
          <a:p>
            <a:pPr>
              <a:lnSpc>
                <a:spcPct val="80000"/>
              </a:lnSpc>
              <a:spcBef>
                <a:spcPct val="20000"/>
              </a:spcBef>
            </a:pPr>
            <a:r>
              <a:rPr kumimoji="0" lang="en-US" altLang="zh-CN" b="1">
                <a:solidFill>
                  <a:srgbClr val="0000CC"/>
                </a:solidFill>
                <a:latin typeface="楷体_GB2312" panose="02010609030101010101" pitchFamily="49" charset="-122"/>
                <a:ea typeface="楷体_GB2312" panose="02010609030101010101" pitchFamily="49" charset="-122"/>
              </a:rPr>
              <a:t>2</a:t>
            </a:r>
            <a:r>
              <a:rPr kumimoji="0" lang="zh-CN" altLang="en-US" b="1">
                <a:solidFill>
                  <a:srgbClr val="0000CC"/>
                </a:solidFill>
                <a:latin typeface="楷体_GB2312" panose="02010609030101010101" pitchFamily="49" charset="-122"/>
                <a:ea typeface="楷体_GB2312" panose="02010609030101010101" pitchFamily="49" charset="-122"/>
              </a:rPr>
              <a:t>、基督教会长期垄断文化，势力强大</a:t>
            </a:r>
          </a:p>
          <a:p>
            <a:pPr>
              <a:lnSpc>
                <a:spcPct val="80000"/>
              </a:lnSpc>
              <a:spcBef>
                <a:spcPct val="20000"/>
              </a:spcBef>
            </a:pPr>
            <a:r>
              <a:rPr kumimoji="0" lang="en-US" altLang="zh-CN" b="1">
                <a:solidFill>
                  <a:srgbClr val="0000CC"/>
                </a:solidFill>
                <a:latin typeface="楷体_GB2312" panose="02010609030101010101" pitchFamily="49" charset="-122"/>
                <a:ea typeface="楷体_GB2312" panose="02010609030101010101" pitchFamily="49" charset="-122"/>
              </a:rPr>
              <a:t>3</a:t>
            </a:r>
            <a:r>
              <a:rPr kumimoji="0" lang="zh-CN" altLang="en-US" b="1">
                <a:solidFill>
                  <a:srgbClr val="0000CC"/>
                </a:solidFill>
                <a:latin typeface="楷体_GB2312" panose="02010609030101010101" pitchFamily="49" charset="-122"/>
                <a:ea typeface="楷体_GB2312" panose="02010609030101010101" pitchFamily="49" charset="-122"/>
              </a:rPr>
              <a:t>、希腊、罗马文化蕴涵了丰富的人文精神</a:t>
            </a:r>
          </a:p>
        </p:txBody>
      </p:sp>
      <p:sp>
        <p:nvSpPr>
          <p:cNvPr id="25" name="Rectangle 13"/>
          <p:cNvSpPr>
            <a:spLocks noChangeArrowheads="1"/>
          </p:cNvSpPr>
          <p:nvPr/>
        </p:nvSpPr>
        <p:spPr bwMode="auto">
          <a:xfrm>
            <a:off x="605014" y="4296842"/>
            <a:ext cx="505777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smtClean="0">
                <a:sym typeface="Wingdings" panose="05000000000000000000" pitchFamily="2" charset="2"/>
              </a:rPr>
              <a:t>对</a:t>
            </a:r>
            <a:r>
              <a:rPr lang="zh-CN" altLang="en-US" sz="2800" b="1">
                <a:sym typeface="Wingdings" panose="05000000000000000000" pitchFamily="2" charset="2"/>
              </a:rPr>
              <a:t>待传统文化的态度及原因</a:t>
            </a:r>
            <a:r>
              <a:rPr lang="en-US" altLang="zh-CN" sz="2800" b="1">
                <a:sym typeface="Wingdings" panose="05000000000000000000" pitchFamily="2" charset="2"/>
              </a:rPr>
              <a:t>?</a:t>
            </a:r>
          </a:p>
        </p:txBody>
      </p:sp>
      <p:sp>
        <p:nvSpPr>
          <p:cNvPr id="16" name="文本框 3"/>
          <p:cNvSpPr txBox="1"/>
          <p:nvPr/>
        </p:nvSpPr>
        <p:spPr>
          <a:xfrm>
            <a:off x="3158395" y="900589"/>
            <a:ext cx="2265376" cy="64633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3600" smtClean="0">
                <a:latin typeface="华文行楷" pitchFamily="2" charset="-122"/>
                <a:ea typeface="华文行楷" pitchFamily="2" charset="-122"/>
              </a:rPr>
              <a:t>人</a:t>
            </a:r>
            <a:r>
              <a:rPr lang="zh-CN" altLang="en-US" sz="3600">
                <a:latin typeface="华文行楷" pitchFamily="2" charset="-122"/>
                <a:ea typeface="华文行楷" pitchFamily="2" charset="-122"/>
              </a:rPr>
              <a:t>文主义</a:t>
            </a:r>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linds(horizontal)">
                                      <p:cBhvr>
                                        <p:cTn id="27" dur="500"/>
                                        <p:tgtEl>
                                          <p:spTgt spid="2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linds(horizontal)">
                                      <p:cBhvr>
                                        <p:cTn id="32" dur="500"/>
                                        <p:tgtEl>
                                          <p:spTgt spid="2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linds(horizontal)">
                                      <p:cBhvr>
                                        <p:cTn id="37" dur="500"/>
                                        <p:tgtEl>
                                          <p:spTgt spid="2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blinds(horizontal)">
                                      <p:cBhvr>
                                        <p:cTn id="4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8" grpId="0"/>
      <p:bldP spid="22" grpId="0"/>
      <p:bldP spid="23" grpId="0"/>
      <p:bldP spid="24" grpId="0"/>
      <p:bldP spid="25" grpId="0"/>
      <p:bldP spid="16"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7522" name="Rectangle 2"/>
          <p:cNvSpPr>
            <a:spLocks noChangeArrowheads="1"/>
          </p:cNvSpPr>
          <p:nvPr/>
        </p:nvSpPr>
        <p:spPr bwMode="auto">
          <a:xfrm>
            <a:off x="263047" y="605783"/>
            <a:ext cx="1192895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zh-CN" altLang="en-US" sz="2800" b="1">
                <a:solidFill>
                  <a:srgbClr val="FF0000"/>
                </a:solidFill>
                <a:latin typeface="宋体" panose="02010600030101010101" pitchFamily="2" charset="-122"/>
              </a:rPr>
              <a:t>材</a:t>
            </a:r>
            <a:r>
              <a:rPr lang="zh-CN" altLang="en-US" sz="2800" b="1" smtClean="0">
                <a:solidFill>
                  <a:srgbClr val="FF0000"/>
                </a:solidFill>
                <a:latin typeface="宋体" panose="02010600030101010101" pitchFamily="2" charset="-122"/>
              </a:rPr>
              <a:t>料</a:t>
            </a:r>
            <a:r>
              <a:rPr lang="en-US" altLang="zh-CN" sz="2800" b="1" smtClean="0">
                <a:solidFill>
                  <a:srgbClr val="FF0000"/>
                </a:solidFill>
                <a:latin typeface="宋体" panose="02010600030101010101" pitchFamily="2" charset="-122"/>
              </a:rPr>
              <a:t>:</a:t>
            </a:r>
            <a:endParaRPr lang="en-US" altLang="zh-CN" sz="2800" b="1">
              <a:solidFill>
                <a:srgbClr val="FF0000"/>
              </a:solidFill>
              <a:latin typeface="宋体" pitchFamily="2" charset="-122"/>
            </a:endParaRPr>
          </a:p>
          <a:p>
            <a:r>
              <a:rPr lang="en-US" altLang="zh-CN" sz="2800" b="1">
                <a:solidFill>
                  <a:srgbClr val="660033"/>
                </a:solidFill>
                <a:latin typeface="宋体" panose="02010600030101010101" pitchFamily="2" charset="-122"/>
              </a:rPr>
              <a:t>    </a:t>
            </a:r>
            <a:r>
              <a:rPr lang="en-US" altLang="zh-CN" sz="2800" b="1">
                <a:solidFill>
                  <a:srgbClr val="660033"/>
                </a:solidFill>
                <a:latin typeface="宋体" panose="02010600030101010101" pitchFamily="2" charset="-122"/>
                <a:ea typeface="楷体_GB2312" panose="02010609030101010101" pitchFamily="49" charset="-122"/>
              </a:rPr>
              <a:t>“</a:t>
            </a:r>
            <a:r>
              <a:rPr lang="zh-CN" altLang="en-US" sz="2800" b="1">
                <a:solidFill>
                  <a:srgbClr val="660033"/>
                </a:solidFill>
                <a:latin typeface="楷体_GB2312" panose="02010609030101010101" pitchFamily="49" charset="-122"/>
                <a:ea typeface="楷体_GB2312" panose="02010609030101010101" pitchFamily="49" charset="-122"/>
              </a:rPr>
              <a:t>那些拿着鹅毛笔，画板的英雄们，可能一辈子也不知道自己取得了多大的成就。但事实上，他们摧毁了前进道路上的很多障碍。我们应该永远记住：是他们，彻底清除了大量的精神垃圾，不然，这些东西今天还会阻塞我们的心灵。</a:t>
            </a:r>
            <a:r>
              <a:rPr lang="zh-CN" altLang="en-US" sz="2800" b="1">
                <a:solidFill>
                  <a:srgbClr val="660033"/>
                </a:solidFill>
                <a:latin typeface="宋体" panose="02010600030101010101" pitchFamily="2" charset="-122"/>
                <a:ea typeface="楷体_GB2312" panose="02010609030101010101" pitchFamily="49" charset="-122"/>
              </a:rPr>
              <a:t>”</a:t>
            </a:r>
            <a:r>
              <a:rPr lang="zh-CN" altLang="en-US" sz="2800" b="1">
                <a:solidFill>
                  <a:srgbClr val="CC0000"/>
                </a:solidFill>
                <a:latin typeface="楷体_GB2312" panose="02010609030101010101" pitchFamily="49" charset="-122"/>
                <a:ea typeface="楷体_GB2312" panose="02010609030101010101" pitchFamily="49" charset="-122"/>
              </a:rPr>
              <a:t> </a:t>
            </a:r>
          </a:p>
        </p:txBody>
      </p:sp>
      <p:sp>
        <p:nvSpPr>
          <p:cNvPr id="107524" name="Text Box 4"/>
          <p:cNvSpPr txBox="1">
            <a:spLocks noChangeArrowheads="1"/>
          </p:cNvSpPr>
          <p:nvPr/>
        </p:nvSpPr>
        <p:spPr bwMode="auto">
          <a:xfrm>
            <a:off x="463463" y="2899785"/>
            <a:ext cx="8718115" cy="1383665"/>
          </a:xfrm>
          <a:prstGeom prst="rect">
            <a:avLst/>
          </a:prstGeom>
          <a:noFill/>
          <a:ln w="38100">
            <a:solidFill>
              <a:srgbClr val="CC0000"/>
            </a:solidFill>
            <a:miter lim="800000"/>
          </a:ln>
          <a:effectLst/>
          <a:extLst>
            <a:ext uri="{909E8E84-426E-40DD-AFC4-6F175D3DCCD1}">
              <a14:hiddenFill xmlns:a14="http://schemas.microsoft.com/office/drawing/2010/main">
                <a:solidFill>
                  <a:srgbClr val="FFCCCC">
                    <a:alpha val="50999"/>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a:solidFill>
                  <a:srgbClr val="FF0000"/>
                </a:solidFill>
              </a:rPr>
              <a:t>    </a:t>
            </a:r>
            <a:r>
              <a:rPr lang="en-US" altLang="zh-CN" sz="2800" b="1" smtClean="0">
                <a:solidFill>
                  <a:srgbClr val="FF0000"/>
                </a:solidFill>
              </a:rPr>
              <a:t>     </a:t>
            </a:r>
            <a:r>
              <a:rPr lang="zh-CN" altLang="en-US" sz="2800" b="1" smtClean="0">
                <a:solidFill>
                  <a:srgbClr val="000000"/>
                </a:solidFill>
                <a:ea typeface="楷体_GB2312" panose="02010609030101010101" pitchFamily="49" charset="-122"/>
              </a:rPr>
              <a:t>文</a:t>
            </a:r>
            <a:r>
              <a:rPr lang="zh-CN" altLang="en-US" sz="2800" b="1">
                <a:solidFill>
                  <a:srgbClr val="000000"/>
                </a:solidFill>
                <a:ea typeface="楷体_GB2312" panose="02010609030101010101" pitchFamily="49" charset="-122"/>
              </a:rPr>
              <a:t>艺复兴在一定程度上冲击了封建秩序，解放了长期被宗教戒律压抑和禁锢的人性，使人们开始更多地关注人本身与现世世界。</a:t>
            </a:r>
          </a:p>
        </p:txBody>
      </p:sp>
      <p:sp>
        <p:nvSpPr>
          <p:cNvPr id="107526" name="WordArt 6"/>
          <p:cNvSpPr>
            <a:spLocks noChangeArrowheads="1" noChangeShapeType="1" noTextEdit="1"/>
          </p:cNvSpPr>
          <p:nvPr/>
        </p:nvSpPr>
        <p:spPr bwMode="auto">
          <a:xfrm rot="1426365">
            <a:off x="9238050" y="2841222"/>
            <a:ext cx="2544438" cy="93821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zh-CN" altLang="en-US" sz="3600" b="1" kern="10" smtClean="0">
                <a:solidFill>
                  <a:srgbClr val="FF0000">
                    <a:alpha val="63000"/>
                  </a:srgbClr>
                </a:solidFill>
                <a:effectLst>
                  <a:outerShdw dist="35921" dir="2700000" algn="ctr" rotWithShape="0">
                    <a:srgbClr val="C0C0C0">
                      <a:alpha val="80000"/>
                    </a:srgbClr>
                  </a:outerShdw>
                </a:effectLst>
                <a:latin typeface="宋体" panose="02010600030101010101" pitchFamily="2" charset="-122"/>
              </a:rPr>
              <a:t>“人”的发现</a:t>
            </a:r>
            <a:endParaRPr lang="zh-CN" altLang="en-US" sz="3600" b="1" kern="10">
              <a:solidFill>
                <a:srgbClr val="FF0000">
                  <a:alpha val="63000"/>
                </a:srgbClr>
              </a:solidFill>
              <a:effectLst>
                <a:outerShdw dist="35921" dir="2700000" algn="ctr" rotWithShape="0">
                  <a:srgbClr val="C0C0C0">
                    <a:alpha val="80000"/>
                  </a:srgbClr>
                </a:outerShdw>
              </a:effectLst>
              <a:latin typeface="宋体" pitchFamily="2" charset="-122"/>
            </a:endParaRPr>
          </a:p>
        </p:txBody>
      </p:sp>
      <p:sp>
        <p:nvSpPr>
          <p:cNvPr id="9" name="TextBox 8"/>
          <p:cNvSpPr txBox="1"/>
          <p:nvPr/>
        </p:nvSpPr>
        <p:spPr>
          <a:xfrm>
            <a:off x="0" y="0"/>
            <a:ext cx="2495775" cy="584775"/>
          </a:xfrm>
          <a:prstGeom prst="rect">
            <a:avLst/>
          </a:prstGeom>
          <a:noFill/>
        </p:spPr>
        <p:txBody>
          <a:bodyPr wrap="square" rtlCol="0">
            <a:spAutoFit/>
          </a:bodyPr>
          <a:lstStyle/>
          <a:p>
            <a:r>
              <a:rPr lang="zh-CN" altLang="en-US" sz="3200" b="1" smtClean="0">
                <a:solidFill>
                  <a:srgbClr val="FF0000"/>
                </a:solidFill>
              </a:rPr>
              <a:t>（三）影响</a:t>
            </a:r>
            <a:endParaRPr lang="zh-CN" altLang="en-US" sz="3200" b="1">
              <a:solidFill>
                <a:srgbClr val="FF0000"/>
              </a:solidFill>
            </a:endParaRPr>
          </a:p>
        </p:txBody>
      </p:sp>
      <p:sp>
        <p:nvSpPr>
          <p:cNvPr id="11" name="TextBox 10"/>
          <p:cNvSpPr txBox="1"/>
          <p:nvPr/>
        </p:nvSpPr>
        <p:spPr>
          <a:xfrm>
            <a:off x="404162" y="4471792"/>
            <a:ext cx="10576934" cy="954107"/>
          </a:xfrm>
          <a:prstGeom prst="rect">
            <a:avLst/>
          </a:prstGeom>
          <a:noFill/>
          <a:ln w="38100">
            <a:solidFill>
              <a:srgbClr val="FF0000"/>
            </a:solidFill>
          </a:ln>
        </p:spPr>
        <p:txBody>
          <a:bodyPr wrap="none" rtlCol="0">
            <a:spAutoFit/>
          </a:bodyPr>
          <a:lstStyle/>
          <a:p>
            <a:r>
              <a:rPr lang="zh-CN" altLang="en-US" sz="2800" b="1" smtClean="0"/>
              <a:t>         文艺复兴创造了辉煌灿烂的文化，促进文学艺术的空前繁荣；</a:t>
            </a:r>
            <a:endParaRPr lang="en-US" altLang="zh-CN" sz="2800" b="1" smtClean="0"/>
          </a:p>
          <a:p>
            <a:r>
              <a:rPr lang="zh-CN" altLang="en-US" sz="2800" b="1" smtClean="0"/>
              <a:t>促进近代自然科学的产生；推动了资本主义的发展。</a:t>
            </a:r>
            <a:endParaRPr lang="zh-CN" altLang="en-US" sz="2800" b="1"/>
          </a:p>
        </p:txBody>
      </p:sp>
      <p:sp>
        <p:nvSpPr>
          <p:cNvPr id="12" name="TextBox 11"/>
          <p:cNvSpPr txBox="1"/>
          <p:nvPr/>
        </p:nvSpPr>
        <p:spPr>
          <a:xfrm>
            <a:off x="463463" y="5624186"/>
            <a:ext cx="10084812" cy="461665"/>
          </a:xfrm>
          <a:prstGeom prst="rect">
            <a:avLst/>
          </a:prstGeom>
          <a:noFill/>
        </p:spPr>
        <p:txBody>
          <a:bodyPr wrap="none" rtlCol="0">
            <a:spAutoFit/>
          </a:bodyPr>
          <a:lstStyle/>
          <a:p>
            <a:r>
              <a:rPr lang="zh-CN" altLang="en-US" sz="2400" b="1" smtClean="0"/>
              <a:t>消极影响：文艺复兴运动过分强调人的价值，在后期造成个人私欲膨胀。</a:t>
            </a:r>
            <a:endParaRPr lang="zh-CN" altLang="en-US" sz="2400" b="1"/>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7526"/>
                                        </p:tgtEl>
                                        <p:attrNameLst>
                                          <p:attrName>style.visibility</p:attrName>
                                        </p:attrNameLst>
                                      </p:cBhvr>
                                      <p:to>
                                        <p:strVal val="visible"/>
                                      </p:to>
                                    </p:set>
                                    <p:animEffect transition="in" filter="diamond(in)">
                                      <p:cBhvr>
                                        <p:cTn id="7" dur="2000"/>
                                        <p:tgtEl>
                                          <p:spTgt spid="107526"/>
                                        </p:tgtEl>
                                      </p:cBhvr>
                                    </p:animEffect>
                                  </p:childTnLst>
                                </p:cTn>
                              </p:par>
                            </p:childTnLst>
                          </p:cTn>
                        </p:par>
                        <p:par>
                          <p:cTn id="8" fill="hold" nodeType="afterGroup">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07524"/>
                                        </p:tgtEl>
                                        <p:attrNameLst>
                                          <p:attrName>style.visibility</p:attrName>
                                        </p:attrNameLst>
                                      </p:cBhvr>
                                      <p:to>
                                        <p:strVal val="visible"/>
                                      </p:to>
                                    </p:set>
                                    <p:animEffect transition="in" filter="diamond(in)">
                                      <p:cBhvr>
                                        <p:cTn id="11" dur="2000"/>
                                        <p:tgtEl>
                                          <p:spTgt spid="107524"/>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500"/>
                                        <p:tgtEl>
                                          <p:spTgt spid="1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linds(horizontal)">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4" grpId="0"/>
      <p:bldP spid="107526" grpId="0"/>
      <p:bldP spid="11" grpId="0"/>
      <p:bldP spid="1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pSp>
        <p:nvGrpSpPr>
          <p:cNvPr id="13314" name="Group 2"/>
          <p:cNvGrpSpPr/>
          <p:nvPr/>
        </p:nvGrpSpPr>
        <p:grpSpPr>
          <a:xfrm>
            <a:off x="1524000" y="685800"/>
            <a:ext cx="5073650" cy="5486400"/>
            <a:chOff x="1104" y="192"/>
            <a:chExt cx="3120" cy="3792"/>
          </a:xfrm>
        </p:grpSpPr>
        <p:sp>
          <p:nvSpPr>
            <p:cNvPr id="13321" name="AutoShape 3"/>
            <p:cNvSpPr>
              <a:spLocks noChangeArrowheads="1"/>
            </p:cNvSpPr>
            <p:nvPr/>
          </p:nvSpPr>
          <p:spPr bwMode="auto">
            <a:xfrm>
              <a:off x="1104" y="192"/>
              <a:ext cx="3120" cy="3792"/>
            </a:xfrm>
            <a:prstGeom prst="triangle">
              <a:avLst>
                <a:gd name="adj" fmla="val 50000"/>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13322" name="Line 4"/>
            <p:cNvSpPr>
              <a:spLocks noChangeShapeType="1"/>
            </p:cNvSpPr>
            <p:nvPr/>
          </p:nvSpPr>
          <p:spPr bwMode="auto">
            <a:xfrm flipV="1">
              <a:off x="2160" y="1344"/>
              <a:ext cx="960" cy="48"/>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323" name="Line 5"/>
            <p:cNvSpPr>
              <a:spLocks noChangeShapeType="1"/>
            </p:cNvSpPr>
            <p:nvPr/>
          </p:nvSpPr>
          <p:spPr bwMode="auto">
            <a:xfrm flipV="1">
              <a:off x="1248" y="3552"/>
              <a:ext cx="2784" cy="48"/>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324" name="Line 6"/>
            <p:cNvSpPr>
              <a:spLocks noChangeShapeType="1"/>
            </p:cNvSpPr>
            <p:nvPr/>
          </p:nvSpPr>
          <p:spPr bwMode="auto">
            <a:xfrm>
              <a:off x="2640" y="240"/>
              <a:ext cx="48" cy="3360"/>
            </a:xfrm>
            <a:prstGeom prst="line">
              <a:avLst/>
            </a:prstGeom>
            <a:noFill/>
            <a:ln w="38100" cap="rnd">
              <a:solidFill>
                <a:schemeClr val="tx1"/>
              </a:solidFill>
              <a:prstDash val="sysDot"/>
              <a:round/>
            </a:ln>
            <a:extLst>
              <a:ext uri="{909E8E84-426E-40DD-AFC4-6F175D3DCCD1}">
                <a14:hiddenFill xmlns:a14="http://schemas.microsoft.com/office/drawing/2010/main">
                  <a:noFill/>
                </a14:hiddenFill>
              </a:ext>
            </a:extLst>
          </p:spPr>
          <p:txBody>
            <a:bodyPr/>
            <a:lstStyle/>
            <a:p>
              <a:endParaRPr lang="zh-CN" altLang="en-US"/>
            </a:p>
          </p:txBody>
        </p:sp>
        <p:sp>
          <p:nvSpPr>
            <p:cNvPr id="13325" name="Text Box 7"/>
            <p:cNvSpPr txBox="1">
              <a:spLocks noChangeArrowheads="1"/>
            </p:cNvSpPr>
            <p:nvPr/>
          </p:nvSpPr>
          <p:spPr bwMode="auto">
            <a:xfrm>
              <a:off x="2620" y="816"/>
              <a:ext cx="396"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教皇</a:t>
              </a:r>
            </a:p>
          </p:txBody>
        </p:sp>
        <p:sp>
          <p:nvSpPr>
            <p:cNvPr id="13326" name="Text Box 8"/>
            <p:cNvSpPr txBox="1">
              <a:spLocks noChangeArrowheads="1"/>
            </p:cNvSpPr>
            <p:nvPr/>
          </p:nvSpPr>
          <p:spPr bwMode="auto">
            <a:xfrm>
              <a:off x="2236" y="1056"/>
              <a:ext cx="397"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国王</a:t>
              </a:r>
            </a:p>
          </p:txBody>
        </p:sp>
        <p:sp>
          <p:nvSpPr>
            <p:cNvPr id="13327" name="Text Box 9"/>
            <p:cNvSpPr txBox="1">
              <a:spLocks noChangeArrowheads="1"/>
            </p:cNvSpPr>
            <p:nvPr/>
          </p:nvSpPr>
          <p:spPr bwMode="auto">
            <a:xfrm>
              <a:off x="2668" y="1680"/>
              <a:ext cx="679"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红衣主教</a:t>
              </a:r>
            </a:p>
          </p:txBody>
        </p:sp>
        <p:sp>
          <p:nvSpPr>
            <p:cNvPr id="13328" name="Text Box 10"/>
            <p:cNvSpPr txBox="1">
              <a:spLocks noChangeArrowheads="1"/>
            </p:cNvSpPr>
            <p:nvPr/>
          </p:nvSpPr>
          <p:spPr bwMode="auto">
            <a:xfrm>
              <a:off x="2716" y="2112"/>
              <a:ext cx="53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大主教</a:t>
              </a:r>
            </a:p>
          </p:txBody>
        </p:sp>
        <p:sp>
          <p:nvSpPr>
            <p:cNvPr id="13329" name="Text Box 11"/>
            <p:cNvSpPr txBox="1">
              <a:spLocks noChangeArrowheads="1"/>
            </p:cNvSpPr>
            <p:nvPr/>
          </p:nvSpPr>
          <p:spPr bwMode="auto">
            <a:xfrm>
              <a:off x="2812" y="2496"/>
              <a:ext cx="397"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主教</a:t>
              </a:r>
            </a:p>
          </p:txBody>
        </p:sp>
        <p:sp>
          <p:nvSpPr>
            <p:cNvPr id="13330" name="Text Box 12"/>
            <p:cNvSpPr txBox="1">
              <a:spLocks noChangeArrowheads="1"/>
            </p:cNvSpPr>
            <p:nvPr/>
          </p:nvSpPr>
          <p:spPr bwMode="auto">
            <a:xfrm>
              <a:off x="2764" y="2928"/>
              <a:ext cx="679"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神职人员</a:t>
              </a:r>
            </a:p>
          </p:txBody>
        </p:sp>
        <p:sp>
          <p:nvSpPr>
            <p:cNvPr id="13331" name="Text Box 13"/>
            <p:cNvSpPr txBox="1">
              <a:spLocks noChangeArrowheads="1"/>
            </p:cNvSpPr>
            <p:nvPr/>
          </p:nvSpPr>
          <p:spPr bwMode="auto">
            <a:xfrm>
              <a:off x="1948" y="1833"/>
              <a:ext cx="680"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大封建主</a:t>
              </a:r>
            </a:p>
          </p:txBody>
        </p:sp>
        <p:sp>
          <p:nvSpPr>
            <p:cNvPr id="13332" name="Text Box 14"/>
            <p:cNvSpPr txBox="1">
              <a:spLocks noChangeArrowheads="1"/>
            </p:cNvSpPr>
            <p:nvPr/>
          </p:nvSpPr>
          <p:spPr bwMode="auto">
            <a:xfrm>
              <a:off x="1920" y="2256"/>
              <a:ext cx="538"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封建主</a:t>
              </a:r>
            </a:p>
          </p:txBody>
        </p:sp>
        <p:sp>
          <p:nvSpPr>
            <p:cNvPr id="13333" name="Text Box 15"/>
            <p:cNvSpPr txBox="1">
              <a:spLocks noChangeArrowheads="1"/>
            </p:cNvSpPr>
            <p:nvPr/>
          </p:nvSpPr>
          <p:spPr bwMode="auto">
            <a:xfrm>
              <a:off x="1776" y="2688"/>
              <a:ext cx="679"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小封建主</a:t>
              </a:r>
            </a:p>
          </p:txBody>
        </p:sp>
        <p:sp>
          <p:nvSpPr>
            <p:cNvPr id="13334" name="Text Box 16"/>
            <p:cNvSpPr txBox="1">
              <a:spLocks noChangeArrowheads="1"/>
            </p:cNvSpPr>
            <p:nvPr/>
          </p:nvSpPr>
          <p:spPr bwMode="auto">
            <a:xfrm>
              <a:off x="1728" y="3072"/>
              <a:ext cx="679"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骑士阶层</a:t>
              </a:r>
            </a:p>
          </p:txBody>
        </p:sp>
        <p:sp>
          <p:nvSpPr>
            <p:cNvPr id="13335" name="Text Box 17"/>
            <p:cNvSpPr txBox="1">
              <a:spLocks noChangeArrowheads="1"/>
            </p:cNvSpPr>
            <p:nvPr/>
          </p:nvSpPr>
          <p:spPr bwMode="auto">
            <a:xfrm>
              <a:off x="1228" y="3697"/>
              <a:ext cx="2945"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00" b="1"/>
                <a:t>农民、平民、市民、资产阶级（被统治阶级）</a:t>
              </a:r>
            </a:p>
          </p:txBody>
        </p:sp>
      </p:grpSp>
      <p:sp>
        <p:nvSpPr>
          <p:cNvPr id="13315" name="Text Box 18"/>
          <p:cNvSpPr txBox="1">
            <a:spLocks noChangeArrowheads="1"/>
          </p:cNvSpPr>
          <p:nvPr/>
        </p:nvSpPr>
        <p:spPr bwMode="auto">
          <a:xfrm>
            <a:off x="6507164" y="933451"/>
            <a:ext cx="416083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000" b="1"/>
              <a:t>      </a:t>
            </a:r>
            <a:r>
              <a:rPr lang="zh-CN" altLang="en-US" sz="2000" b="1"/>
              <a:t>在中世纪，天主教会控制和垄断了整个社会。上至国王下至平民，每个人从生到死都是基督教徒，都受到教皇的控制。</a:t>
            </a:r>
            <a:r>
              <a:rPr lang="zh-CN" altLang="en-US" sz="2000" b="1">
                <a:solidFill>
                  <a:srgbClr val="0000CC"/>
                </a:solidFill>
              </a:rPr>
              <a:t>教会是当时西欧封建政治统治和精神统治的集中代表，同时在经济上</a:t>
            </a:r>
            <a:r>
              <a:rPr lang="zh-CN" altLang="en-US" sz="2000" b="1"/>
              <a:t>，教会在各国实行压迫政策，征收什一税、免罪税等各种税。        </a:t>
            </a:r>
          </a:p>
          <a:p>
            <a:pPr eaLnBrk="1" hangingPunct="1">
              <a:spcBef>
                <a:spcPct val="0"/>
              </a:spcBef>
              <a:buFontTx/>
              <a:buNone/>
            </a:pPr>
            <a:r>
              <a:rPr lang="zh-CN" altLang="en-US" sz="2000" b="1"/>
              <a:t>       广大的被统治阶级，一方面受到以国王为首的封建主的世俗统治，另一方面受到教皇为首的教会的精神统治。</a:t>
            </a:r>
          </a:p>
          <a:p>
            <a:pPr eaLnBrk="1" hangingPunct="1">
              <a:spcBef>
                <a:spcPct val="0"/>
              </a:spcBef>
              <a:buFontTx/>
              <a:buNone/>
            </a:pPr>
            <a:r>
              <a:rPr lang="zh-CN" altLang="en-US" sz="2000" b="1"/>
              <a:t>      </a:t>
            </a:r>
            <a:r>
              <a:rPr lang="zh-CN" altLang="en-US" sz="2000" b="1">
                <a:solidFill>
                  <a:srgbClr val="0000CC"/>
                </a:solidFill>
                <a:ea typeface="黑体" panose="02010609060101010101" pitchFamily="49" charset="-122"/>
              </a:rPr>
              <a:t>随着西欧资本主义的发展，教会的阻碍作用日益明显，</a:t>
            </a:r>
            <a:r>
              <a:rPr lang="zh-CN" altLang="en-US" sz="2000" b="1"/>
              <a:t>要发展资本主义就必须冲破教会的垄断和束缚。</a:t>
            </a:r>
          </a:p>
        </p:txBody>
      </p:sp>
      <p:sp>
        <p:nvSpPr>
          <p:cNvPr id="13316" name="Text Box 19"/>
          <p:cNvSpPr txBox="1">
            <a:spLocks noChangeArrowheads="1"/>
          </p:cNvSpPr>
          <p:nvPr/>
        </p:nvSpPr>
        <p:spPr bwMode="auto">
          <a:xfrm>
            <a:off x="1712914" y="6242050"/>
            <a:ext cx="8904287"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b="1">
                <a:solidFill>
                  <a:srgbClr val="FF0000"/>
                </a:solidFill>
                <a:latin typeface="楷体_GB2312" panose="02010609030101010101" pitchFamily="49" charset="-122"/>
                <a:ea typeface="楷体_GB2312" panose="02010609030101010101" pitchFamily="49" charset="-122"/>
              </a:rPr>
              <a:t>  </a:t>
            </a:r>
            <a:r>
              <a:rPr lang="zh-CN" altLang="en-US" sz="2400" b="1">
                <a:solidFill>
                  <a:srgbClr val="FF0000"/>
                </a:solidFill>
                <a:latin typeface="楷体_GB2312" panose="02010609030101010101" pitchFamily="49" charset="-122"/>
                <a:ea typeface="楷体_GB2312" panose="02010609030101010101" pitchFamily="49" charset="-122"/>
              </a:rPr>
              <a:t>中世纪的欧洲只知道一种意识形态，即宗教和神学 </a:t>
            </a:r>
            <a:r>
              <a:rPr lang="en-US" altLang="zh-CN" sz="2400" b="1">
                <a:solidFill>
                  <a:srgbClr val="FF0000"/>
                </a:solidFill>
                <a:latin typeface="黑体" panose="02010609060101010101" pitchFamily="49" charset="-122"/>
                <a:ea typeface="楷体_GB2312" panose="02010609030101010101" pitchFamily="49" charset="-122"/>
              </a:rPr>
              <a:t>–</a:t>
            </a:r>
            <a:r>
              <a:rPr lang="en-US" altLang="zh-CN" sz="2400" b="1">
                <a:solidFill>
                  <a:srgbClr val="FF0000"/>
                </a:solidFill>
                <a:latin typeface="楷体_GB2312" panose="02010609030101010101" pitchFamily="49" charset="-122"/>
                <a:ea typeface="楷体_GB2312" panose="02010609030101010101" pitchFamily="49" charset="-122"/>
              </a:rPr>
              <a:t>-</a:t>
            </a:r>
            <a:r>
              <a:rPr lang="zh-CN" altLang="en-US" sz="2400" b="1">
                <a:solidFill>
                  <a:srgbClr val="FF0000"/>
                </a:solidFill>
                <a:latin typeface="楷体_GB2312" panose="02010609030101010101" pitchFamily="49" charset="-122"/>
                <a:ea typeface="楷体_GB2312" panose="02010609030101010101" pitchFamily="49" charset="-122"/>
              </a:rPr>
              <a:t>恩格斯</a:t>
            </a:r>
            <a:r>
              <a:rPr lang="zh-CN" altLang="en-US" sz="2400" b="1">
                <a:latin typeface="楷体_GB2312" panose="02010609030101010101" pitchFamily="49" charset="-122"/>
                <a:ea typeface="楷体_GB2312" panose="02010609030101010101" pitchFamily="49" charset="-122"/>
              </a:rPr>
              <a:t>                                                    </a:t>
            </a:r>
          </a:p>
        </p:txBody>
      </p:sp>
      <p:sp>
        <p:nvSpPr>
          <p:cNvPr id="60437" name="Line 21"/>
          <p:cNvSpPr>
            <a:spLocks noChangeShapeType="1"/>
          </p:cNvSpPr>
          <p:nvPr/>
        </p:nvSpPr>
        <p:spPr bwMode="auto">
          <a:xfrm flipV="1">
            <a:off x="6140451" y="4781550"/>
            <a:ext cx="823913" cy="465138"/>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0438" name="Text Box 22"/>
          <p:cNvSpPr txBox="1">
            <a:spLocks noChangeArrowheads="1"/>
          </p:cNvSpPr>
          <p:nvPr/>
        </p:nvSpPr>
        <p:spPr bwMode="auto">
          <a:xfrm>
            <a:off x="4086225" y="5049838"/>
            <a:ext cx="2198688" cy="4572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400" b="1">
                <a:solidFill>
                  <a:srgbClr val="0000CC"/>
                </a:solidFill>
              </a:rPr>
              <a:t>经济</a:t>
            </a:r>
            <a:r>
              <a:rPr lang="en-US" altLang="zh-CN" sz="2400" b="1">
                <a:solidFill>
                  <a:srgbClr val="0000CC"/>
                </a:solidFill>
              </a:rPr>
              <a:t>/</a:t>
            </a:r>
            <a:r>
              <a:rPr lang="zh-CN" altLang="en-US" sz="2400" b="1">
                <a:solidFill>
                  <a:srgbClr val="0000CC"/>
                </a:solidFill>
              </a:rPr>
              <a:t>根本原因</a:t>
            </a:r>
          </a:p>
        </p:txBody>
      </p:sp>
      <p:sp>
        <p:nvSpPr>
          <p:cNvPr id="13320" name="Text Box 23"/>
          <p:cNvSpPr txBox="1">
            <a:spLocks noChangeArrowheads="1"/>
          </p:cNvSpPr>
          <p:nvPr/>
        </p:nvSpPr>
        <p:spPr bwMode="auto">
          <a:xfrm>
            <a:off x="1524001" y="762001"/>
            <a:ext cx="162736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t>材料一：</a:t>
            </a:r>
          </a:p>
          <a:p>
            <a:pPr eaLnBrk="1" hangingPunct="1">
              <a:spcBef>
                <a:spcPct val="0"/>
              </a:spcBef>
              <a:buFontTx/>
              <a:buNone/>
            </a:pPr>
            <a:r>
              <a:rPr lang="zh-CN" altLang="en-US" sz="2800" b="1"/>
              <a:t> </a:t>
            </a:r>
            <a:r>
              <a:rPr lang="zh-CN" altLang="en-US" sz="2800" b="1">
                <a:solidFill>
                  <a:srgbClr val="6600FF"/>
                </a:solidFill>
              </a:rPr>
              <a:t>西欧的</a:t>
            </a:r>
          </a:p>
          <a:p>
            <a:pPr eaLnBrk="1" hangingPunct="1">
              <a:spcBef>
                <a:spcPct val="0"/>
              </a:spcBef>
              <a:buFontTx/>
              <a:buNone/>
            </a:pPr>
            <a:r>
              <a:rPr lang="zh-CN" altLang="en-US" sz="2800" b="1">
                <a:solidFill>
                  <a:srgbClr val="6600FF"/>
                </a:solidFill>
              </a:rPr>
              <a:t>二元统治</a:t>
            </a:r>
          </a:p>
        </p:txBody>
      </p:sp>
      <p:sp>
        <p:nvSpPr>
          <p:cNvPr id="24" name="标题 1"/>
          <p:cNvSpPr txBox="1"/>
          <p:nvPr/>
        </p:nvSpPr>
        <p:spPr>
          <a:xfrm>
            <a:off x="0" y="149087"/>
            <a:ext cx="12192000" cy="765313"/>
          </a:xfrm>
          <a:prstGeom prst="rect">
            <a:avLst/>
          </a:prstGeo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4800" smtClean="0">
                <a:latin typeface="黑体" panose="02010609060101010101" pitchFamily="49" charset="-122"/>
                <a:ea typeface="黑体" panose="02010609060101010101" pitchFamily="49" charset="-122"/>
              </a:rPr>
              <a:t>二、宗教改革</a:t>
            </a:r>
            <a:endParaRPr lang="zh-CN" altLang="en-US" sz="4800">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04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7" grpId="0"/>
      <p:bldP spid="6043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4338" name="Text Box 3"/>
          <p:cNvSpPr txBox="1">
            <a:spLocks noChangeArrowheads="1"/>
          </p:cNvSpPr>
          <p:nvPr/>
        </p:nvSpPr>
        <p:spPr bwMode="auto">
          <a:xfrm>
            <a:off x="226218" y="767895"/>
            <a:ext cx="64817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3600" b="1" smtClean="0">
                <a:solidFill>
                  <a:srgbClr val="FF0000"/>
                </a:solidFill>
                <a:ea typeface="黑体" panose="02010609060101010101" pitchFamily="49" charset="-122"/>
              </a:rPr>
              <a:t>背</a:t>
            </a:r>
            <a:endParaRPr lang="en-US" altLang="zh-CN" sz="3600" b="1" smtClean="0">
              <a:solidFill>
                <a:srgbClr val="FF0000"/>
              </a:solidFill>
              <a:ea typeface="黑体" pitchFamily="49" charset="-122"/>
            </a:endParaRPr>
          </a:p>
          <a:p>
            <a:pPr eaLnBrk="1" hangingPunct="1">
              <a:spcBef>
                <a:spcPct val="0"/>
              </a:spcBef>
              <a:buFontTx/>
              <a:buNone/>
            </a:pPr>
            <a:r>
              <a:rPr lang="zh-CN" altLang="en-US" sz="3600" b="1" smtClean="0">
                <a:solidFill>
                  <a:srgbClr val="FF0000"/>
                </a:solidFill>
                <a:ea typeface="黑体" panose="02010609060101010101" pitchFamily="49" charset="-122"/>
              </a:rPr>
              <a:t>景</a:t>
            </a:r>
            <a:endParaRPr lang="zh-CN" altLang="en-US" sz="3600" b="1">
              <a:solidFill>
                <a:srgbClr val="FF0000"/>
              </a:solidFill>
              <a:ea typeface="黑体" pitchFamily="49" charset="-122"/>
            </a:endParaRPr>
          </a:p>
        </p:txBody>
      </p:sp>
      <p:sp>
        <p:nvSpPr>
          <p:cNvPr id="14339" name="Text Box 4"/>
          <p:cNvSpPr txBox="1">
            <a:spLocks noChangeArrowheads="1"/>
          </p:cNvSpPr>
          <p:nvPr/>
        </p:nvSpPr>
        <p:spPr bwMode="auto">
          <a:xfrm>
            <a:off x="2619375" y="1346201"/>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b="1"/>
          </a:p>
        </p:txBody>
      </p:sp>
      <p:sp>
        <p:nvSpPr>
          <p:cNvPr id="8197" name="Rectangle 5"/>
          <p:cNvSpPr>
            <a:spLocks noChangeArrowheads="1"/>
          </p:cNvSpPr>
          <p:nvPr/>
        </p:nvSpPr>
        <p:spPr bwMode="auto">
          <a:xfrm>
            <a:off x="885173" y="748432"/>
            <a:ext cx="8893175" cy="466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sz="2800" b="1">
                <a:solidFill>
                  <a:srgbClr val="0000CC"/>
                </a:solidFill>
                <a:latin typeface="黑体" panose="02010609060101010101" pitchFamily="49" charset="-122"/>
                <a:ea typeface="黑体" panose="02010609060101010101" pitchFamily="49" charset="-122"/>
              </a:rPr>
              <a:t>1</a:t>
            </a:r>
            <a:r>
              <a:rPr lang="zh-CN" altLang="en-US" sz="2800" b="1">
                <a:solidFill>
                  <a:srgbClr val="0000CC"/>
                </a:solidFill>
                <a:latin typeface="黑体" panose="02010609060101010101" pitchFamily="49" charset="-122"/>
                <a:ea typeface="黑体" panose="02010609060101010101" pitchFamily="49" charset="-122"/>
              </a:rPr>
              <a:t>、经济</a:t>
            </a:r>
            <a:r>
              <a:rPr lang="zh-CN" altLang="en-US" sz="2800" b="1">
                <a:solidFill>
                  <a:srgbClr val="000066"/>
                </a:solidFill>
                <a:latin typeface="黑体" panose="02010609060101010101" pitchFamily="49" charset="-122"/>
                <a:ea typeface="黑体" panose="02010609060101010101" pitchFamily="49" charset="-122"/>
              </a:rPr>
              <a:t>：天主教会严重阻碍了西欧资本主义发展</a:t>
            </a:r>
            <a:r>
              <a:rPr lang="zh-CN" altLang="en-US" sz="2800" b="1" smtClean="0">
                <a:latin typeface="黑体" panose="02010609060101010101" pitchFamily="49" charset="-122"/>
                <a:ea typeface="黑体" panose="02010609060101010101" pitchFamily="49" charset="-122"/>
              </a:rPr>
              <a:t>。</a:t>
            </a:r>
            <a:endParaRPr lang="zh-CN" altLang="en-US" sz="2800" b="1">
              <a:latin typeface="黑体" pitchFamily="49" charset="-122"/>
              <a:ea typeface="黑体" pitchFamily="49" charset="-122"/>
            </a:endParaRPr>
          </a:p>
        </p:txBody>
      </p:sp>
      <p:sp>
        <p:nvSpPr>
          <p:cNvPr id="8198" name="Rectangle 6"/>
          <p:cNvSpPr>
            <a:spLocks noChangeArrowheads="1"/>
          </p:cNvSpPr>
          <p:nvPr/>
        </p:nvSpPr>
        <p:spPr bwMode="auto">
          <a:xfrm>
            <a:off x="8883041" y="686845"/>
            <a:ext cx="220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2800" b="1">
                <a:solidFill>
                  <a:srgbClr val="FF0000"/>
                </a:solidFill>
              </a:rPr>
              <a:t>（根因）</a:t>
            </a:r>
          </a:p>
        </p:txBody>
      </p:sp>
      <p:sp>
        <p:nvSpPr>
          <p:cNvPr id="8199" name="Text Box 7"/>
          <p:cNvSpPr txBox="1">
            <a:spLocks noChangeArrowheads="1"/>
          </p:cNvSpPr>
          <p:nvPr/>
        </p:nvSpPr>
        <p:spPr bwMode="auto">
          <a:xfrm>
            <a:off x="835069" y="2535370"/>
            <a:ext cx="189560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b="1" smtClean="0">
                <a:solidFill>
                  <a:srgbClr val="FF0000"/>
                </a:solidFill>
              </a:rPr>
              <a:t>4</a:t>
            </a:r>
            <a:r>
              <a:rPr lang="zh-CN" altLang="en-US" b="1" smtClean="0">
                <a:solidFill>
                  <a:srgbClr val="FF0000"/>
                </a:solidFill>
              </a:rPr>
              <a:t>、目</a:t>
            </a:r>
            <a:r>
              <a:rPr lang="zh-CN" altLang="en-US" b="1">
                <a:solidFill>
                  <a:srgbClr val="FF0000"/>
                </a:solidFill>
              </a:rPr>
              <a:t>的：</a:t>
            </a:r>
          </a:p>
        </p:txBody>
      </p:sp>
      <p:sp>
        <p:nvSpPr>
          <p:cNvPr id="8200" name="Text Box 8"/>
          <p:cNvSpPr txBox="1">
            <a:spLocks noChangeArrowheads="1"/>
          </p:cNvSpPr>
          <p:nvPr/>
        </p:nvSpPr>
        <p:spPr bwMode="auto">
          <a:xfrm>
            <a:off x="2608112" y="2572948"/>
            <a:ext cx="64166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a:solidFill>
                  <a:srgbClr val="FF0000"/>
                </a:solidFill>
              </a:rPr>
              <a:t>建立适应资产阶级需要的新教会。</a:t>
            </a:r>
          </a:p>
        </p:txBody>
      </p:sp>
      <p:sp>
        <p:nvSpPr>
          <p:cNvPr id="8201" name="Rectangle 9"/>
          <p:cNvSpPr>
            <a:spLocks noChangeArrowheads="1"/>
          </p:cNvSpPr>
          <p:nvPr/>
        </p:nvSpPr>
        <p:spPr bwMode="auto">
          <a:xfrm>
            <a:off x="1828800" y="3810001"/>
            <a:ext cx="85344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lang="zh-CN" altLang="en-US" sz="2400" b="1">
                <a:solidFill>
                  <a:srgbClr val="6600FF"/>
                </a:solidFill>
              </a:rPr>
              <a:t>材料一</a:t>
            </a:r>
            <a:r>
              <a:rPr lang="zh-CN" altLang="en-US" sz="2400" b="1"/>
              <a:t>  天主教会把从事商业贸易和发财致富说成堕落行为，这种轻商思想与当时商品货币关系蓬勃发展的趋势背向而驰。</a:t>
            </a:r>
          </a:p>
          <a:p>
            <a:pPr eaLnBrk="1" hangingPunct="1">
              <a:lnSpc>
                <a:spcPct val="125000"/>
              </a:lnSpc>
              <a:spcBef>
                <a:spcPct val="0"/>
              </a:spcBef>
              <a:buFontTx/>
              <a:buNone/>
            </a:pPr>
            <a:r>
              <a:rPr lang="zh-CN" altLang="en-US" sz="2400" b="1">
                <a:solidFill>
                  <a:srgbClr val="FF0000"/>
                </a:solidFill>
              </a:rPr>
              <a:t>资本原始积累时期，无论是国内发展还是海外掠夺，都需要</a:t>
            </a:r>
          </a:p>
          <a:p>
            <a:pPr eaLnBrk="1" hangingPunct="1">
              <a:lnSpc>
                <a:spcPct val="125000"/>
              </a:lnSpc>
              <a:spcBef>
                <a:spcPct val="0"/>
              </a:spcBef>
              <a:buFontTx/>
              <a:buNone/>
            </a:pPr>
            <a:r>
              <a:rPr lang="zh-CN" altLang="en-US" sz="2400" b="1">
                <a:solidFill>
                  <a:srgbClr val="FF0000"/>
                </a:solidFill>
              </a:rPr>
              <a:t>有强大的国家作为支撑，天主教会成为各国强化王权的障碍。</a:t>
            </a:r>
          </a:p>
        </p:txBody>
      </p:sp>
      <p:pic>
        <p:nvPicPr>
          <p:cNvPr id="3" name="Picture 5" descr="00000"/>
          <p:cNvPicPr>
            <a:picLocks noChangeAspect="1" noChangeArrowheads="1"/>
          </p:cNvPicPr>
          <p:nvPr/>
        </p:nvPicPr>
        <p:blipFill>
          <a:blip r:embed="rId2"/>
          <a:srcRect l="2174" r="1401" b="1627"/>
          <a:stretch>
            <a:fillRect/>
          </a:stretch>
        </p:blipFill>
        <p:spPr bwMode="auto">
          <a:xfrm>
            <a:off x="1828800" y="3429001"/>
            <a:ext cx="2819400" cy="3146425"/>
          </a:xfrm>
          <a:prstGeom prst="rect">
            <a:avLst/>
          </a:prstGeom>
          <a:ln>
            <a:noFill/>
          </a:ln>
          <a:effectLst>
            <a:outerShdw blurRad="292100" dist="139700" dir="2700000" algn="tl" rotWithShape="0">
              <a:srgbClr val="333333">
                <a:alpha val="65000"/>
              </a:srgbClr>
            </a:outerShdw>
          </a:effectLst>
        </p:spPr>
      </p:pic>
      <p:sp>
        <p:nvSpPr>
          <p:cNvPr id="8204" name="Rectangle 12"/>
          <p:cNvSpPr>
            <a:spLocks noChangeArrowheads="1"/>
          </p:cNvSpPr>
          <p:nvPr/>
        </p:nvSpPr>
        <p:spPr bwMode="auto">
          <a:xfrm>
            <a:off x="2819400" y="6224589"/>
            <a:ext cx="1295400"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2000" b="1">
                <a:solidFill>
                  <a:srgbClr val="0000CC"/>
                </a:solidFill>
              </a:rPr>
              <a:t>教皇出巡</a:t>
            </a:r>
          </a:p>
        </p:txBody>
      </p:sp>
      <p:pic>
        <p:nvPicPr>
          <p:cNvPr id="4" name="Picture 9"/>
          <p:cNvPicPr>
            <a:picLocks noChangeAspect="1" noChangeArrowheads="1"/>
          </p:cNvPicPr>
          <p:nvPr/>
        </p:nvPicPr>
        <p:blipFill>
          <a:blip r:embed="rId3"/>
          <a:stretch>
            <a:fillRect/>
          </a:stretch>
        </p:blipFill>
        <p:spPr bwMode="auto">
          <a:xfrm>
            <a:off x="4648200" y="3429000"/>
            <a:ext cx="2819400" cy="3124200"/>
          </a:xfrm>
          <a:prstGeom prst="rect">
            <a:avLst/>
          </a:prstGeom>
          <a:ln>
            <a:noFill/>
          </a:ln>
          <a:effectLst>
            <a:outerShdw blurRad="292100" dist="139700" dir="2700000" algn="tl" rotWithShape="0">
              <a:srgbClr val="333333">
                <a:alpha val="65000"/>
              </a:srgbClr>
            </a:outerShdw>
          </a:effectLst>
        </p:spPr>
      </p:pic>
      <p:sp>
        <p:nvSpPr>
          <p:cNvPr id="8207" name="Rectangle 15"/>
          <p:cNvSpPr>
            <a:spLocks noChangeArrowheads="1"/>
          </p:cNvSpPr>
          <p:nvPr/>
        </p:nvSpPr>
        <p:spPr bwMode="auto">
          <a:xfrm>
            <a:off x="4648200" y="6224589"/>
            <a:ext cx="1600200"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2000" b="1">
                <a:solidFill>
                  <a:srgbClr val="0000CC"/>
                </a:solidFill>
              </a:rPr>
              <a:t>华丽的祭坛</a:t>
            </a:r>
          </a:p>
        </p:txBody>
      </p:sp>
      <p:pic>
        <p:nvPicPr>
          <p:cNvPr id="8208" name="Picture 16" descr="14345875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67614" y="3429000"/>
            <a:ext cx="3024187"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9" name="Rectangle 17"/>
          <p:cNvSpPr>
            <a:spLocks noChangeArrowheads="1"/>
          </p:cNvSpPr>
          <p:nvPr/>
        </p:nvSpPr>
        <p:spPr bwMode="auto">
          <a:xfrm>
            <a:off x="7543800" y="6232526"/>
            <a:ext cx="2057400" cy="396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2000" b="1">
                <a:solidFill>
                  <a:srgbClr val="0000CC"/>
                </a:solidFill>
              </a:rPr>
              <a:t>纵情声色的生活</a:t>
            </a:r>
          </a:p>
        </p:txBody>
      </p:sp>
      <p:sp>
        <p:nvSpPr>
          <p:cNvPr id="15" name="标题 1"/>
          <p:cNvSpPr txBox="1"/>
          <p:nvPr/>
        </p:nvSpPr>
        <p:spPr>
          <a:xfrm>
            <a:off x="0" y="175364"/>
            <a:ext cx="3582444" cy="544650"/>
          </a:xfrm>
          <a:prstGeom prst="rect">
            <a:avLst/>
          </a:prstGeom>
          <a:blipFill>
            <a:blip r:embed="rId5"/>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4800" smtClean="0">
                <a:latin typeface="黑体" panose="02010609060101010101" pitchFamily="49" charset="-122"/>
                <a:ea typeface="黑体" panose="02010609060101010101" pitchFamily="49" charset="-122"/>
              </a:rPr>
              <a:t>二、宗教改革</a:t>
            </a:r>
            <a:endParaRPr lang="zh-CN" altLang="en-US" sz="4800">
              <a:latin typeface="黑体" panose="02010609060101010101" pitchFamily="49" charset="-122"/>
              <a:ea typeface="黑体" panose="02010609060101010101" pitchFamily="49" charset="-122"/>
            </a:endParaRPr>
          </a:p>
        </p:txBody>
      </p:sp>
      <p:sp>
        <p:nvSpPr>
          <p:cNvPr id="16" name="TextBox 15"/>
          <p:cNvSpPr txBox="1"/>
          <p:nvPr/>
        </p:nvSpPr>
        <p:spPr>
          <a:xfrm>
            <a:off x="864294" y="1302707"/>
            <a:ext cx="10559442" cy="800219"/>
          </a:xfrm>
          <a:prstGeom prst="rect">
            <a:avLst/>
          </a:prstGeom>
          <a:noFill/>
        </p:spPr>
        <p:txBody>
          <a:bodyPr wrap="square" rtlCol="0">
            <a:spAutoFit/>
          </a:bodyPr>
          <a:lstStyle/>
          <a:p>
            <a:r>
              <a:rPr lang="en-US" altLang="zh-CN" sz="2800" b="1" smtClean="0">
                <a:solidFill>
                  <a:srgbClr val="0000CC"/>
                </a:solidFill>
                <a:latin typeface="黑体" panose="02010609060101010101" pitchFamily="49" charset="-122"/>
                <a:ea typeface="黑体" panose="02010609060101010101" pitchFamily="49" charset="-122"/>
              </a:rPr>
              <a:t>2</a:t>
            </a:r>
            <a:r>
              <a:rPr lang="zh-CN" altLang="en-US" sz="2800" b="1" smtClean="0">
                <a:solidFill>
                  <a:srgbClr val="0000CC"/>
                </a:solidFill>
                <a:latin typeface="黑体" panose="02010609060101010101" pitchFamily="49" charset="-122"/>
                <a:ea typeface="黑体" panose="02010609060101010101" pitchFamily="49" charset="-122"/>
              </a:rPr>
              <a:t>、政治</a:t>
            </a:r>
            <a:r>
              <a:rPr lang="zh-CN" altLang="en-US" sz="2800" b="1" smtClean="0">
                <a:latin typeface="黑体" panose="02010609060101010101" pitchFamily="49" charset="-122"/>
                <a:ea typeface="黑体" panose="02010609060101010101" pitchFamily="49" charset="-122"/>
              </a:rPr>
              <a:t>：天主教会的专制、贪婪与腐败，引起社会各阶层的反对。</a:t>
            </a:r>
          </a:p>
          <a:p>
            <a:endParaRPr lang="zh-CN" altLang="en-US"/>
          </a:p>
        </p:txBody>
      </p:sp>
      <p:sp>
        <p:nvSpPr>
          <p:cNvPr id="19" name="TextBox 18"/>
          <p:cNvSpPr txBox="1"/>
          <p:nvPr/>
        </p:nvSpPr>
        <p:spPr>
          <a:xfrm>
            <a:off x="889348" y="1903957"/>
            <a:ext cx="8533105" cy="800219"/>
          </a:xfrm>
          <a:prstGeom prst="rect">
            <a:avLst/>
          </a:prstGeom>
          <a:noFill/>
        </p:spPr>
        <p:txBody>
          <a:bodyPr wrap="none" rtlCol="0">
            <a:spAutoFit/>
          </a:bodyPr>
          <a:lstStyle/>
          <a:p>
            <a:r>
              <a:rPr lang="en-US" altLang="zh-CN" sz="2800" b="1" smtClean="0">
                <a:solidFill>
                  <a:srgbClr val="0000CC"/>
                </a:solidFill>
                <a:latin typeface="黑体" panose="02010609060101010101" pitchFamily="49" charset="-122"/>
                <a:ea typeface="黑体" panose="02010609060101010101" pitchFamily="49" charset="-122"/>
              </a:rPr>
              <a:t>3</a:t>
            </a:r>
            <a:r>
              <a:rPr lang="zh-CN" altLang="en-US" sz="2800" b="1" smtClean="0">
                <a:solidFill>
                  <a:srgbClr val="0000CC"/>
                </a:solidFill>
                <a:latin typeface="黑体" panose="02010609060101010101" pitchFamily="49" charset="-122"/>
                <a:ea typeface="黑体" panose="02010609060101010101" pitchFamily="49" charset="-122"/>
              </a:rPr>
              <a:t>、思想</a:t>
            </a:r>
            <a:r>
              <a:rPr lang="zh-CN" altLang="en-US" sz="2800" b="1" smtClean="0">
                <a:latin typeface="黑体" panose="02010609060101010101" pitchFamily="49" charset="-122"/>
                <a:ea typeface="黑体" panose="02010609060101010101" pitchFamily="49" charset="-122"/>
              </a:rPr>
              <a:t>：文艺复兴宣扬人文主义，促进了思想解放</a:t>
            </a:r>
            <a:r>
              <a:rPr lang="zh-CN" altLang="en-US" b="1" smtClean="0">
                <a:latin typeface="黑体" panose="02010609060101010101" pitchFamily="49" charset="-122"/>
                <a:ea typeface="黑体" panose="02010609060101010101" pitchFamily="49" charset="-122"/>
              </a:rPr>
              <a:t>。</a:t>
            </a:r>
          </a:p>
          <a:p>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diamond(in)">
                                      <p:cBhvr>
                                        <p:cTn id="7" dur="1000"/>
                                        <p:tgtEl>
                                          <p:spTgt spid="819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198">
                                            <p:txEl>
                                              <p:pRg st="0" end="0"/>
                                            </p:txEl>
                                          </p:spTgt>
                                        </p:tgtEl>
                                        <p:attrNameLst>
                                          <p:attrName>style.visibility</p:attrName>
                                        </p:attrNameLst>
                                      </p:cBhvr>
                                      <p:to>
                                        <p:strVal val="visible"/>
                                      </p:to>
                                    </p:set>
                                    <p:animEffect transition="in" filter="blinds(horizontal)">
                                      <p:cBhvr>
                                        <p:cTn id="12" dur="500"/>
                                        <p:tgtEl>
                                          <p:spTgt spid="8198">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201"/>
                                        </p:tgtEl>
                                        <p:attrNameLst>
                                          <p:attrName>style.visibility</p:attrName>
                                        </p:attrNameLst>
                                      </p:cBhvr>
                                      <p:to>
                                        <p:strVal val="visible"/>
                                      </p:to>
                                    </p:set>
                                    <p:animEffect transition="in" filter="blinds(horizontal)">
                                      <p:cBhvr>
                                        <p:cTn id="17" dur="500"/>
                                        <p:tgtEl>
                                          <p:spTgt spid="820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8204"/>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207"/>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8208"/>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8209"/>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linds(horizontal)">
                                      <p:cBhvr>
                                        <p:cTn id="36" dur="500"/>
                                        <p:tgtEl>
                                          <p:spTgt spid="16"/>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blinds(horizontal)">
                                      <p:cBhvr>
                                        <p:cTn id="41" dur="500"/>
                                        <p:tgtEl>
                                          <p:spTgt spid="19"/>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8199"/>
                                        </p:tgtEl>
                                        <p:attrNameLst>
                                          <p:attrName>style.visibility</p:attrName>
                                        </p:attrNameLst>
                                      </p:cBhvr>
                                      <p:to>
                                        <p:strVal val="visible"/>
                                      </p:to>
                                    </p:set>
                                    <p:animEffect transition="in" filter="blinds(horizontal)">
                                      <p:cBhvr>
                                        <p:cTn id="46" dur="500"/>
                                        <p:tgtEl>
                                          <p:spTgt spid="8199"/>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8200">
                                            <p:txEl>
                                              <p:pRg st="0" end="0"/>
                                            </p:txEl>
                                          </p:spTgt>
                                        </p:tgtEl>
                                        <p:attrNameLst>
                                          <p:attrName>style.visibility</p:attrName>
                                        </p:attrNameLst>
                                      </p:cBhvr>
                                      <p:to>
                                        <p:strVal val="visible"/>
                                      </p:to>
                                    </p:set>
                                    <p:animEffect transition="in" filter="blinds(horizontal)">
                                      <p:cBhvr>
                                        <p:cTn id="51" dur="500"/>
                                        <p:tgtEl>
                                          <p:spTgt spid="820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P spid="8198" grpId="0" build="allAtOnce"/>
      <p:bldP spid="8199" grpId="0"/>
      <p:bldP spid="8201" grpId="0"/>
      <p:bldP spid="8204" grpId="0"/>
      <p:bldP spid="8207" grpId="0"/>
      <p:bldP spid="8209" grpId="0"/>
      <p:bldP spid="16" grpId="0"/>
      <p:bldP spid="19"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二、宗教改革</a:t>
            </a:r>
          </a:p>
        </p:txBody>
      </p:sp>
      <p:sp>
        <p:nvSpPr>
          <p:cNvPr id="9" name="Text Box 17"/>
          <p:cNvSpPr txBox="1">
            <a:spLocks noChangeArrowheads="1"/>
          </p:cNvSpPr>
          <p:nvPr/>
        </p:nvSpPr>
        <p:spPr bwMode="auto">
          <a:xfrm>
            <a:off x="817807" y="907109"/>
            <a:ext cx="10167871" cy="1235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0"/>
              </a:spcBef>
              <a:buFontTx/>
              <a:buNone/>
            </a:pPr>
            <a:r>
              <a:rPr kumimoji="1" lang="en-US" altLang="zh-CN" sz="2000" b="1">
                <a:solidFill>
                  <a:srgbClr val="6600FF"/>
                </a:solidFill>
              </a:rPr>
              <a:t>     </a:t>
            </a:r>
            <a:r>
              <a:rPr kumimoji="1" lang="zh-CN" altLang="en-US" sz="2000" b="1"/>
              <a:t>材料</a:t>
            </a:r>
            <a:r>
              <a:rPr kumimoji="1" lang="en-US" altLang="zh-CN" sz="2000" b="1"/>
              <a:t>1</a:t>
            </a:r>
            <a:r>
              <a:rPr kumimoji="1" lang="zh-CN" altLang="en-US" sz="2000" b="1">
                <a:solidFill>
                  <a:srgbClr val="6600FF"/>
                </a:solidFill>
              </a:rPr>
              <a:t>：  </a:t>
            </a:r>
            <a:r>
              <a:rPr kumimoji="1" lang="en-US" altLang="zh-CN" sz="2000" b="1">
                <a:solidFill>
                  <a:srgbClr val="6600FF"/>
                </a:solidFill>
              </a:rPr>
              <a:t>……</a:t>
            </a:r>
            <a:r>
              <a:rPr kumimoji="1" lang="zh-CN" altLang="en-US" sz="2000" b="1">
                <a:solidFill>
                  <a:srgbClr val="6600FF"/>
                </a:solidFill>
              </a:rPr>
              <a:t>你那死去的爹娘、死去的亲友正在哭喊：“发发慈悲吧，发发慈悲吧，刑法太苦了，受不了。给点施舍吧！” </a:t>
            </a:r>
            <a:r>
              <a:rPr kumimoji="1" lang="en-US" altLang="zh-CN" sz="2000" b="1">
                <a:solidFill>
                  <a:srgbClr val="6600FF"/>
                </a:solidFill>
              </a:rPr>
              <a:t>……</a:t>
            </a:r>
            <a:r>
              <a:rPr kumimoji="1" lang="zh-CN" altLang="en-US" sz="2000" b="1">
                <a:solidFill>
                  <a:srgbClr val="6600FF"/>
                </a:solidFill>
              </a:rPr>
              <a:t>金银入库，魂灵起舞。 </a:t>
            </a:r>
            <a:r>
              <a:rPr kumimoji="1" lang="en-US" altLang="zh-CN" sz="2000" b="1">
                <a:solidFill>
                  <a:srgbClr val="6600FF"/>
                </a:solidFill>
              </a:rPr>
              <a:t>——</a:t>
            </a:r>
            <a:r>
              <a:rPr kumimoji="1" lang="zh-CN" altLang="en-US" sz="2000" b="1">
                <a:solidFill>
                  <a:srgbClr val="6600FF"/>
                </a:solidFill>
              </a:rPr>
              <a:t>教士约南</a:t>
            </a:r>
            <a:r>
              <a:rPr kumimoji="1" lang="en-US" altLang="zh-CN" sz="2000" b="1">
                <a:solidFill>
                  <a:srgbClr val="6600FF"/>
                </a:solidFill>
              </a:rPr>
              <a:t>·</a:t>
            </a:r>
            <a:r>
              <a:rPr kumimoji="1" lang="zh-CN" altLang="en-US" sz="2000" b="1">
                <a:solidFill>
                  <a:srgbClr val="6600FF"/>
                </a:solidFill>
              </a:rPr>
              <a:t>台彻尔在兜售赎罪券    </a:t>
            </a:r>
          </a:p>
        </p:txBody>
      </p:sp>
      <p:sp>
        <p:nvSpPr>
          <p:cNvPr id="10" name="Rectangle 15"/>
          <p:cNvSpPr>
            <a:spLocks noChangeArrowheads="1"/>
          </p:cNvSpPr>
          <p:nvPr/>
        </p:nvSpPr>
        <p:spPr bwMode="auto">
          <a:xfrm>
            <a:off x="817807" y="881678"/>
            <a:ext cx="10026204" cy="1311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262255">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en-US" altLang="zh-CN" sz="2000" b="1"/>
              <a:t>      </a:t>
            </a:r>
            <a:r>
              <a:rPr kumimoji="1" lang="zh-CN" altLang="en-US" sz="2000" b="1"/>
              <a:t>材料</a:t>
            </a:r>
            <a:r>
              <a:rPr kumimoji="1" lang="en-US" altLang="zh-CN" sz="2000" b="1"/>
              <a:t>2</a:t>
            </a:r>
            <a:r>
              <a:rPr kumimoji="1" lang="zh-CN" altLang="en-US" sz="2000" b="1"/>
              <a:t>：</a:t>
            </a:r>
            <a:r>
              <a:rPr kumimoji="1" lang="zh-CN" altLang="en-US" sz="2000" b="1">
                <a:solidFill>
                  <a:srgbClr val="0000CC"/>
                </a:solidFill>
              </a:rPr>
              <a:t>当钱币投入钱柜中叮当作响的时候，增加的只是贪婪爱财的欲望，而不是灵魂升天。</a:t>
            </a:r>
            <a:r>
              <a:rPr kumimoji="1" lang="en-US" altLang="zh-CN" sz="2000" b="1">
                <a:solidFill>
                  <a:srgbClr val="0000CC"/>
                </a:solidFill>
              </a:rPr>
              <a:t>……</a:t>
            </a:r>
            <a:r>
              <a:rPr kumimoji="1" lang="zh-CN" altLang="en-US" sz="2000" b="1">
                <a:solidFill>
                  <a:srgbClr val="0000CC"/>
                </a:solidFill>
              </a:rPr>
              <a:t>信徒得救一不靠教皇，二不靠圣礼，只有靠终生“悔改”，才是基督的正道。</a:t>
            </a:r>
          </a:p>
          <a:p>
            <a:pPr eaLnBrk="1" hangingPunct="1">
              <a:spcBef>
                <a:spcPct val="0"/>
              </a:spcBef>
              <a:buFontTx/>
              <a:buNone/>
            </a:pPr>
            <a:r>
              <a:rPr kumimoji="1" lang="zh-CN" altLang="en-US" sz="2000" b="1">
                <a:solidFill>
                  <a:srgbClr val="0000CC"/>
                </a:solidFill>
              </a:rPr>
              <a:t>                                            </a:t>
            </a:r>
            <a:r>
              <a:rPr kumimoji="1" lang="en-US" altLang="zh-CN" sz="2000" b="1">
                <a:solidFill>
                  <a:srgbClr val="0000CC"/>
                </a:solidFill>
              </a:rPr>
              <a:t>——</a:t>
            </a:r>
            <a:r>
              <a:rPr kumimoji="1" lang="zh-CN" altLang="en-US" sz="2000" b="1">
                <a:solidFill>
                  <a:srgbClr val="0000CC"/>
                </a:solidFill>
              </a:rPr>
              <a:t>马丁</a:t>
            </a:r>
            <a:r>
              <a:rPr kumimoji="1" lang="en-US" altLang="zh-CN" sz="1000" b="1">
                <a:solidFill>
                  <a:srgbClr val="0000CC"/>
                </a:solidFill>
              </a:rPr>
              <a:t>•</a:t>
            </a:r>
            <a:r>
              <a:rPr kumimoji="1" lang="zh-CN" altLang="en-US" sz="2000" b="1">
                <a:solidFill>
                  <a:srgbClr val="0000CC"/>
                </a:solidFill>
              </a:rPr>
              <a:t>路德</a:t>
            </a:r>
            <a:r>
              <a:rPr kumimoji="1" lang="en-US" altLang="zh-CN" sz="2000" b="1">
                <a:solidFill>
                  <a:srgbClr val="0000CC"/>
                </a:solidFill>
              </a:rPr>
              <a:t>《</a:t>
            </a:r>
            <a:r>
              <a:rPr kumimoji="1" lang="zh-CN" altLang="en-US" sz="2000" b="1">
                <a:solidFill>
                  <a:srgbClr val="0000CC"/>
                </a:solidFill>
              </a:rPr>
              <a:t>九十五条论纲</a:t>
            </a:r>
            <a:r>
              <a:rPr kumimoji="1" lang="en-US" altLang="zh-CN" sz="2000" b="1">
                <a:solidFill>
                  <a:srgbClr val="0000CC"/>
                </a:solidFill>
              </a:rPr>
              <a:t>》</a:t>
            </a:r>
            <a:r>
              <a:rPr kumimoji="1" lang="en-US" altLang="zh-CN" sz="2000" b="1"/>
              <a:t>      </a:t>
            </a:r>
          </a:p>
        </p:txBody>
      </p:sp>
      <p:sp>
        <p:nvSpPr>
          <p:cNvPr id="11" name="Text Box 2"/>
          <p:cNvSpPr txBox="1">
            <a:spLocks noChangeArrowheads="1"/>
          </p:cNvSpPr>
          <p:nvPr/>
        </p:nvSpPr>
        <p:spPr bwMode="auto">
          <a:xfrm>
            <a:off x="2164276" y="2251648"/>
            <a:ext cx="3505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sz="2800" b="1">
                <a:ea typeface="楷体_GB2312" panose="02010609030101010101" pitchFamily="49" charset="-122"/>
              </a:rPr>
              <a:t>罗马教会</a:t>
            </a:r>
          </a:p>
        </p:txBody>
      </p:sp>
      <p:sp>
        <p:nvSpPr>
          <p:cNvPr id="12" name="Rectangle 3"/>
          <p:cNvSpPr>
            <a:spLocks noChangeArrowheads="1"/>
          </p:cNvSpPr>
          <p:nvPr/>
        </p:nvSpPr>
        <p:spPr bwMode="auto">
          <a:xfrm>
            <a:off x="7847526" y="2264348"/>
            <a:ext cx="23622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楷体_GB2312" panose="02010609030101010101" pitchFamily="49" charset="-122"/>
              </a:rPr>
              <a:t>马丁</a:t>
            </a:r>
            <a:r>
              <a:rPr lang="en-US" altLang="zh-CN" sz="2800" b="1">
                <a:ea typeface="楷体_GB2312" panose="02010609030101010101" pitchFamily="49" charset="-122"/>
              </a:rPr>
              <a:t>·</a:t>
            </a:r>
            <a:r>
              <a:rPr lang="zh-CN" altLang="en-US" sz="2800" b="1">
                <a:ea typeface="楷体_GB2312" panose="02010609030101010101" pitchFamily="49" charset="-122"/>
              </a:rPr>
              <a:t>路德</a:t>
            </a:r>
          </a:p>
        </p:txBody>
      </p:sp>
      <p:sp>
        <p:nvSpPr>
          <p:cNvPr id="13" name="Text Box 4"/>
          <p:cNvSpPr txBox="1">
            <a:spLocks noChangeArrowheads="1"/>
          </p:cNvSpPr>
          <p:nvPr/>
        </p:nvSpPr>
        <p:spPr bwMode="auto">
          <a:xfrm>
            <a:off x="3002476" y="2785048"/>
            <a:ext cx="1828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sz="2800" b="1">
                <a:ea typeface="楷体_GB2312" panose="02010609030101010101" pitchFamily="49" charset="-122"/>
              </a:rPr>
              <a:t>因</a:t>
            </a:r>
            <a:r>
              <a:rPr lang="zh-CN" altLang="en-US" sz="2800" b="1">
                <a:solidFill>
                  <a:srgbClr val="0000FF"/>
                </a:solidFill>
                <a:ea typeface="楷体_GB2312" panose="02010609030101010101" pitchFamily="49" charset="-122"/>
              </a:rPr>
              <a:t>行</a:t>
            </a:r>
            <a:r>
              <a:rPr lang="zh-CN" altLang="en-US" sz="2800" b="1">
                <a:ea typeface="楷体_GB2312" panose="02010609030101010101" pitchFamily="49" charset="-122"/>
              </a:rPr>
              <a:t>称义</a:t>
            </a:r>
          </a:p>
        </p:txBody>
      </p:sp>
      <p:sp>
        <p:nvSpPr>
          <p:cNvPr id="14" name="Text Box 5"/>
          <p:cNvSpPr txBox="1">
            <a:spLocks noChangeArrowheads="1"/>
          </p:cNvSpPr>
          <p:nvPr/>
        </p:nvSpPr>
        <p:spPr bwMode="auto">
          <a:xfrm>
            <a:off x="6971226" y="2791398"/>
            <a:ext cx="3465513"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ea typeface="楷体_GB2312" panose="02010609030101010101" pitchFamily="49" charset="-122"/>
              </a:rPr>
              <a:t>         </a:t>
            </a:r>
            <a:r>
              <a:rPr lang="zh-CN" altLang="en-US" sz="2800" b="1">
                <a:ea typeface="楷体_GB2312" panose="02010609030101010101" pitchFamily="49" charset="-122"/>
              </a:rPr>
              <a:t>因</a:t>
            </a:r>
            <a:r>
              <a:rPr lang="zh-CN" altLang="en-US" sz="2800" b="1">
                <a:solidFill>
                  <a:srgbClr val="0000FF"/>
                </a:solidFill>
                <a:ea typeface="楷体_GB2312" panose="02010609030101010101" pitchFamily="49" charset="-122"/>
              </a:rPr>
              <a:t>信</a:t>
            </a:r>
            <a:r>
              <a:rPr lang="zh-CN" altLang="en-US" sz="2800" b="1">
                <a:ea typeface="楷体_GB2312" panose="02010609030101010101" pitchFamily="49" charset="-122"/>
              </a:rPr>
              <a:t>称义</a:t>
            </a:r>
          </a:p>
        </p:txBody>
      </p:sp>
      <p:sp>
        <p:nvSpPr>
          <p:cNvPr id="16" name="Text Box 6"/>
          <p:cNvSpPr txBox="1">
            <a:spLocks noChangeArrowheads="1"/>
          </p:cNvSpPr>
          <p:nvPr/>
        </p:nvSpPr>
        <p:spPr bwMode="auto">
          <a:xfrm>
            <a:off x="1751526" y="3620073"/>
            <a:ext cx="129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华文新魏" pitchFamily="2" charset="-122"/>
              </a:rPr>
              <a:t>教徒</a:t>
            </a:r>
          </a:p>
        </p:txBody>
      </p:sp>
      <p:sp>
        <p:nvSpPr>
          <p:cNvPr id="17" name="Line 7"/>
          <p:cNvSpPr>
            <a:spLocks noChangeShapeType="1"/>
          </p:cNvSpPr>
          <p:nvPr/>
        </p:nvSpPr>
        <p:spPr bwMode="auto">
          <a:xfrm>
            <a:off x="2697676" y="3958211"/>
            <a:ext cx="3048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8" name="Text Box 8"/>
          <p:cNvSpPr txBox="1">
            <a:spLocks noChangeArrowheads="1"/>
          </p:cNvSpPr>
          <p:nvPr/>
        </p:nvSpPr>
        <p:spPr bwMode="auto">
          <a:xfrm>
            <a:off x="3062801" y="3653411"/>
            <a:ext cx="1768475" cy="523220"/>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2800" b="1">
                <a:ea typeface="华文新魏" pitchFamily="2" charset="-122"/>
              </a:rPr>
              <a:t>神职人员</a:t>
            </a:r>
          </a:p>
        </p:txBody>
      </p:sp>
      <p:sp>
        <p:nvSpPr>
          <p:cNvPr id="19" name="Line 9"/>
          <p:cNvSpPr>
            <a:spLocks noChangeShapeType="1"/>
          </p:cNvSpPr>
          <p:nvPr/>
        </p:nvSpPr>
        <p:spPr bwMode="auto">
          <a:xfrm flipH="1">
            <a:off x="4907476" y="3958211"/>
            <a:ext cx="3048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0" name="Text Box 10"/>
          <p:cNvSpPr txBox="1">
            <a:spLocks noChangeArrowheads="1"/>
          </p:cNvSpPr>
          <p:nvPr/>
        </p:nvSpPr>
        <p:spPr bwMode="auto">
          <a:xfrm>
            <a:off x="5120201" y="3667698"/>
            <a:ext cx="11588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华文新魏" pitchFamily="2" charset="-122"/>
              </a:rPr>
              <a:t>上帝</a:t>
            </a:r>
          </a:p>
        </p:txBody>
      </p:sp>
      <p:sp>
        <p:nvSpPr>
          <p:cNvPr id="21" name="Line 11"/>
          <p:cNvSpPr>
            <a:spLocks noChangeShapeType="1"/>
          </p:cNvSpPr>
          <p:nvPr/>
        </p:nvSpPr>
        <p:spPr bwMode="auto">
          <a:xfrm>
            <a:off x="9066726" y="3964561"/>
            <a:ext cx="3048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2" name="Line 12"/>
          <p:cNvSpPr>
            <a:spLocks noChangeShapeType="1"/>
          </p:cNvSpPr>
          <p:nvPr/>
        </p:nvSpPr>
        <p:spPr bwMode="auto">
          <a:xfrm flipH="1">
            <a:off x="9419151" y="3964561"/>
            <a:ext cx="3048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3" name="Line 13"/>
          <p:cNvSpPr>
            <a:spLocks noChangeShapeType="1"/>
          </p:cNvSpPr>
          <p:nvPr/>
        </p:nvSpPr>
        <p:spPr bwMode="auto">
          <a:xfrm>
            <a:off x="4723326" y="3013648"/>
            <a:ext cx="15240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4" name="Line 14"/>
          <p:cNvSpPr>
            <a:spLocks noChangeShapeType="1"/>
          </p:cNvSpPr>
          <p:nvPr/>
        </p:nvSpPr>
        <p:spPr bwMode="auto">
          <a:xfrm flipH="1" flipV="1">
            <a:off x="6323526" y="3013648"/>
            <a:ext cx="16002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5" name="Line 15"/>
          <p:cNvSpPr>
            <a:spLocks noChangeShapeType="1"/>
          </p:cNvSpPr>
          <p:nvPr/>
        </p:nvSpPr>
        <p:spPr bwMode="auto">
          <a:xfrm flipH="1">
            <a:off x="2316676" y="4186811"/>
            <a:ext cx="0" cy="53340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6" name="Line 16"/>
          <p:cNvSpPr>
            <a:spLocks noChangeShapeType="1"/>
          </p:cNvSpPr>
          <p:nvPr/>
        </p:nvSpPr>
        <p:spPr bwMode="auto">
          <a:xfrm flipH="1">
            <a:off x="5593276" y="4186811"/>
            <a:ext cx="0" cy="53340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7" name="Line 17"/>
          <p:cNvSpPr>
            <a:spLocks noChangeShapeType="1"/>
          </p:cNvSpPr>
          <p:nvPr/>
        </p:nvSpPr>
        <p:spPr bwMode="auto">
          <a:xfrm>
            <a:off x="2316676" y="472021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8" name="Text Box 18"/>
          <p:cNvSpPr txBox="1">
            <a:spLocks noChangeArrowheads="1"/>
          </p:cNvSpPr>
          <p:nvPr/>
        </p:nvSpPr>
        <p:spPr bwMode="auto">
          <a:xfrm>
            <a:off x="2621476" y="4429698"/>
            <a:ext cx="27590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华文新魏" pitchFamily="2" charset="-122"/>
              </a:rPr>
              <a:t>间接对话、得救</a:t>
            </a:r>
          </a:p>
        </p:txBody>
      </p:sp>
      <p:grpSp>
        <p:nvGrpSpPr>
          <p:cNvPr id="29" name="Group 19"/>
          <p:cNvGrpSpPr/>
          <p:nvPr/>
        </p:nvGrpSpPr>
        <p:grpSpPr>
          <a:xfrm>
            <a:off x="6247326" y="3732786"/>
            <a:ext cx="3200400" cy="533400"/>
            <a:chOff x="3072" y="2400"/>
            <a:chExt cx="2016" cy="336"/>
          </a:xfrm>
        </p:grpSpPr>
        <p:sp>
          <p:nvSpPr>
            <p:cNvPr id="30" name="Text Box 20"/>
            <p:cNvSpPr txBox="1">
              <a:spLocks noChangeArrowheads="1"/>
            </p:cNvSpPr>
            <p:nvPr/>
          </p:nvSpPr>
          <p:spPr bwMode="auto">
            <a:xfrm>
              <a:off x="3072" y="2409"/>
              <a:ext cx="201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华文新魏" pitchFamily="2" charset="-122"/>
                </a:rPr>
                <a:t>教徒</a:t>
              </a:r>
            </a:p>
          </p:txBody>
        </p:sp>
        <p:sp>
          <p:nvSpPr>
            <p:cNvPr id="31" name="Rectangle 21"/>
            <p:cNvSpPr>
              <a:spLocks noChangeArrowheads="1"/>
            </p:cNvSpPr>
            <p:nvPr/>
          </p:nvSpPr>
          <p:spPr bwMode="auto">
            <a:xfrm>
              <a:off x="3435" y="2400"/>
              <a:ext cx="1480"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楷体_GB2312" panose="02010609030101010101" pitchFamily="49" charset="-122"/>
                </a:rPr>
                <a:t>（</a:t>
              </a:r>
              <a:r>
                <a:rPr lang="zh-CN" altLang="en-US" sz="2800" b="1">
                  <a:ea typeface="华文新魏" pitchFamily="2" charset="-122"/>
                </a:rPr>
                <a:t>信仰上帝</a:t>
              </a:r>
              <a:r>
                <a:rPr lang="zh-CN" altLang="en-US" sz="2800" b="1">
                  <a:ea typeface="楷体_GB2312" panose="02010609030101010101" pitchFamily="49" charset="-122"/>
                </a:rPr>
                <a:t>）</a:t>
              </a:r>
            </a:p>
          </p:txBody>
        </p:sp>
      </p:grpSp>
      <p:sp>
        <p:nvSpPr>
          <p:cNvPr id="32" name="Line 22"/>
          <p:cNvSpPr>
            <a:spLocks noChangeShapeType="1"/>
          </p:cNvSpPr>
          <p:nvPr/>
        </p:nvSpPr>
        <p:spPr bwMode="auto">
          <a:xfrm flipH="1">
            <a:off x="6953764" y="4193161"/>
            <a:ext cx="0" cy="53340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3" name="Line 23"/>
          <p:cNvSpPr>
            <a:spLocks noChangeShapeType="1"/>
          </p:cNvSpPr>
          <p:nvPr/>
        </p:nvSpPr>
        <p:spPr bwMode="auto">
          <a:xfrm flipH="1">
            <a:off x="10230364" y="4193161"/>
            <a:ext cx="0" cy="53340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4" name="Text Box 24"/>
          <p:cNvSpPr txBox="1">
            <a:spLocks noChangeArrowheads="1"/>
          </p:cNvSpPr>
          <p:nvPr/>
        </p:nvSpPr>
        <p:spPr bwMode="auto">
          <a:xfrm>
            <a:off x="7258564" y="4436048"/>
            <a:ext cx="2911475"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华文新魏" pitchFamily="2" charset="-122"/>
              </a:rPr>
              <a:t>直接对话、得救</a:t>
            </a:r>
          </a:p>
        </p:txBody>
      </p:sp>
      <p:sp>
        <p:nvSpPr>
          <p:cNvPr id="35" name="AutoShape 25"/>
          <p:cNvSpPr/>
          <p:nvPr/>
        </p:nvSpPr>
        <p:spPr bwMode="auto">
          <a:xfrm rot="5400000">
            <a:off x="3802576" y="1862711"/>
            <a:ext cx="304800" cy="3124200"/>
          </a:xfrm>
          <a:prstGeom prst="leftBrace">
            <a:avLst>
              <a:gd name="adj1" fmla="val 85417"/>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zh-CN" sz="2800">
              <a:ea typeface="楷体_GB2312" pitchFamily="49" charset="-122"/>
            </a:endParaRPr>
          </a:p>
        </p:txBody>
      </p:sp>
      <p:sp>
        <p:nvSpPr>
          <p:cNvPr id="36" name="AutoShape 26"/>
          <p:cNvSpPr/>
          <p:nvPr/>
        </p:nvSpPr>
        <p:spPr bwMode="auto">
          <a:xfrm rot="5400000">
            <a:off x="8439664" y="1869061"/>
            <a:ext cx="304800" cy="3124200"/>
          </a:xfrm>
          <a:prstGeom prst="leftBrace">
            <a:avLst>
              <a:gd name="adj1" fmla="val 85417"/>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37" name="Line 27"/>
          <p:cNvSpPr>
            <a:spLocks noChangeShapeType="1"/>
          </p:cNvSpPr>
          <p:nvPr/>
        </p:nvSpPr>
        <p:spPr bwMode="auto">
          <a:xfrm flipH="1">
            <a:off x="5212276" y="472021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8" name="Line 28"/>
          <p:cNvSpPr>
            <a:spLocks noChangeShapeType="1"/>
          </p:cNvSpPr>
          <p:nvPr/>
        </p:nvSpPr>
        <p:spPr bwMode="auto">
          <a:xfrm>
            <a:off x="6953764" y="472656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 name="Line 29"/>
          <p:cNvSpPr>
            <a:spLocks noChangeShapeType="1"/>
          </p:cNvSpPr>
          <p:nvPr/>
        </p:nvSpPr>
        <p:spPr bwMode="auto">
          <a:xfrm flipH="1">
            <a:off x="9849364" y="472656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40" name="Text Box 30"/>
          <p:cNvSpPr txBox="1">
            <a:spLocks noChangeArrowheads="1"/>
          </p:cNvSpPr>
          <p:nvPr/>
        </p:nvSpPr>
        <p:spPr bwMode="auto">
          <a:xfrm>
            <a:off x="9773164" y="3620073"/>
            <a:ext cx="990600" cy="519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ea typeface="华文新魏" pitchFamily="2" charset="-122"/>
              </a:rPr>
              <a:t>上帝</a:t>
            </a:r>
          </a:p>
        </p:txBody>
      </p:sp>
      <p:sp>
        <p:nvSpPr>
          <p:cNvPr id="41" name="Line 31"/>
          <p:cNvSpPr>
            <a:spLocks noChangeShapeType="1"/>
          </p:cNvSpPr>
          <p:nvPr/>
        </p:nvSpPr>
        <p:spPr bwMode="auto">
          <a:xfrm>
            <a:off x="2316676" y="472021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42" name="Line 33"/>
          <p:cNvSpPr>
            <a:spLocks noChangeShapeType="1"/>
          </p:cNvSpPr>
          <p:nvPr/>
        </p:nvSpPr>
        <p:spPr bwMode="auto">
          <a:xfrm flipH="1">
            <a:off x="5212276" y="472021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43" name="Line 34"/>
          <p:cNvSpPr>
            <a:spLocks noChangeShapeType="1"/>
          </p:cNvSpPr>
          <p:nvPr/>
        </p:nvSpPr>
        <p:spPr bwMode="auto">
          <a:xfrm>
            <a:off x="6953764" y="472656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44" name="Line 35"/>
          <p:cNvSpPr>
            <a:spLocks noChangeShapeType="1"/>
          </p:cNvSpPr>
          <p:nvPr/>
        </p:nvSpPr>
        <p:spPr bwMode="auto">
          <a:xfrm flipH="1">
            <a:off x="9849364" y="4726561"/>
            <a:ext cx="381000" cy="0"/>
          </a:xfrm>
          <a:prstGeom prst="line">
            <a:avLst/>
          </a:prstGeom>
          <a:noFill/>
          <a:ln w="381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45" name="Text Box 37"/>
          <p:cNvSpPr txBox="1">
            <a:spLocks noChangeArrowheads="1"/>
          </p:cNvSpPr>
          <p:nvPr/>
        </p:nvSpPr>
        <p:spPr bwMode="auto">
          <a:xfrm>
            <a:off x="2392876" y="4945636"/>
            <a:ext cx="8305800"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solidFill>
                  <a:srgbClr val="6600FF"/>
                </a:solidFill>
                <a:latin typeface="宋体" panose="02010600030101010101" pitchFamily="2" charset="-122"/>
              </a:rPr>
              <a:t>①</a:t>
            </a:r>
            <a:r>
              <a:rPr lang="zh-CN" altLang="en-US" sz="2800" b="1">
                <a:solidFill>
                  <a:srgbClr val="6600FF"/>
                </a:solidFill>
                <a:latin typeface="宋体" panose="02010600030101010101" pitchFamily="2" charset="-122"/>
              </a:rPr>
              <a:t>相同</a:t>
            </a:r>
            <a:r>
              <a:rPr lang="en-US" altLang="zh-CN" sz="2800" b="1">
                <a:solidFill>
                  <a:srgbClr val="6600FF"/>
                </a:solidFill>
                <a:latin typeface="宋体" panose="02010600030101010101" pitchFamily="2" charset="-122"/>
              </a:rPr>
              <a:t>——</a:t>
            </a:r>
            <a:r>
              <a:rPr lang="zh-CN" altLang="en-US" sz="2800" b="1">
                <a:solidFill>
                  <a:srgbClr val="6600FF"/>
                </a:solidFill>
                <a:latin typeface="宋体" panose="02010600030101010101" pitchFamily="2" charset="-122"/>
              </a:rPr>
              <a:t>义：灵魂得救的人被上帝称为义人。</a:t>
            </a:r>
          </a:p>
          <a:p>
            <a:pPr eaLnBrk="1" hangingPunct="1">
              <a:spcBef>
                <a:spcPct val="0"/>
              </a:spcBef>
              <a:buFontTx/>
              <a:buNone/>
            </a:pPr>
            <a:r>
              <a:rPr lang="zh-CN" altLang="en-US" sz="2800" b="1">
                <a:solidFill>
                  <a:srgbClr val="6600FF"/>
                </a:solidFill>
                <a:latin typeface="宋体" panose="02010600030101010101" pitchFamily="2" charset="-122"/>
              </a:rPr>
              <a:t>②不同：“行”“信</a:t>
            </a:r>
            <a:r>
              <a:rPr lang="zh-CN" altLang="en-US" sz="2800" b="1" smtClean="0">
                <a:solidFill>
                  <a:srgbClr val="6600FF"/>
                </a:solidFill>
                <a:latin typeface="宋体" panose="02010600030101010101" pitchFamily="2" charset="-122"/>
              </a:rPr>
              <a:t>” </a:t>
            </a:r>
            <a:r>
              <a:rPr lang="en-US" altLang="zh-CN" sz="2800" b="1" smtClean="0">
                <a:solidFill>
                  <a:srgbClr val="6600FF"/>
                </a:solidFill>
                <a:latin typeface="宋体" panose="02010600030101010101" pitchFamily="2" charset="-122"/>
              </a:rPr>
              <a:t>——</a:t>
            </a:r>
            <a:r>
              <a:rPr lang="zh-CN" altLang="en-US" sz="2800" b="1">
                <a:solidFill>
                  <a:srgbClr val="6600FF"/>
                </a:solidFill>
                <a:latin typeface="宋体" panose="02010600030101010101" pitchFamily="2" charset="-122"/>
              </a:rPr>
              <a:t>实</a:t>
            </a:r>
            <a:r>
              <a:rPr lang="zh-CN" altLang="en-US" sz="2800" b="1" smtClean="0">
                <a:solidFill>
                  <a:srgbClr val="6600FF"/>
                </a:solidFill>
                <a:latin typeface="宋体" panose="02010600030101010101" pitchFamily="2" charset="-122"/>
              </a:rPr>
              <a:t>质是否定教皇的权威。</a:t>
            </a:r>
            <a:endParaRPr lang="zh-CN" altLang="en-US" sz="2800" b="1">
              <a:solidFill>
                <a:srgbClr val="6600FF"/>
              </a:solidFill>
              <a:latin typeface="宋体" pitchFamily="2" charset="-122"/>
            </a:endParaRPr>
          </a:p>
          <a:p>
            <a:pPr>
              <a:spcBef>
                <a:spcPct val="0"/>
              </a:spcBef>
              <a:buNone/>
            </a:pPr>
            <a:r>
              <a:rPr lang="zh-CN" altLang="en-US" sz="2800" b="1" smtClean="0">
                <a:solidFill>
                  <a:srgbClr val="6600FF"/>
                </a:solidFill>
                <a:latin typeface="宋体" panose="02010600030101010101" pitchFamily="2" charset="-122"/>
              </a:rPr>
              <a:t>③</a:t>
            </a:r>
            <a:r>
              <a:rPr lang="zh-CN" altLang="en-US" sz="2800" b="1">
                <a:solidFill>
                  <a:srgbClr val="6600FF"/>
                </a:solidFill>
                <a:latin typeface="宋体" panose="02010600030101010101" pitchFamily="2" charset="-122"/>
              </a:rPr>
              <a:t>我的信仰你做主</a:t>
            </a:r>
            <a:r>
              <a:rPr lang="en-US" altLang="zh-CN" sz="2800" b="1">
                <a:solidFill>
                  <a:srgbClr val="6600FF"/>
                </a:solidFill>
                <a:latin typeface="宋体" panose="02010600030101010101" pitchFamily="2" charset="-122"/>
              </a:rPr>
              <a:t>————</a:t>
            </a:r>
            <a:r>
              <a:rPr lang="zh-CN" altLang="en-US" sz="2800" b="1">
                <a:solidFill>
                  <a:srgbClr val="6600FF"/>
                </a:solidFill>
                <a:latin typeface="宋体" panose="02010600030101010101" pitchFamily="2" charset="-122"/>
              </a:rPr>
              <a:t>我的信仰我做</a:t>
            </a:r>
            <a:r>
              <a:rPr lang="zh-CN" altLang="en-US" sz="2800" b="1" smtClean="0">
                <a:solidFill>
                  <a:srgbClr val="6600FF"/>
                </a:solidFill>
                <a:latin typeface="宋体" panose="02010600030101010101" pitchFamily="2" charset="-122"/>
              </a:rPr>
              <a:t>主</a:t>
            </a:r>
            <a:endParaRPr lang="zh-CN" altLang="en-US" sz="2800" b="1">
              <a:solidFill>
                <a:srgbClr val="6600FF"/>
              </a:solidFill>
              <a:latin typeface="宋体" panose="02010600030101010101" pitchFamily="2" charset="-122"/>
            </a:endParaRPr>
          </a:p>
          <a:p>
            <a:pPr eaLnBrk="1" hangingPunct="1">
              <a:spcBef>
                <a:spcPct val="0"/>
              </a:spcBef>
              <a:buFontTx/>
              <a:buNone/>
            </a:pPr>
            <a:endParaRPr lang="zh-CN" altLang="en-US" sz="2800" b="1">
              <a:solidFill>
                <a:srgbClr val="6600FF"/>
              </a:solidFill>
              <a:latin typeface="宋体" panose="02010600030101010101" pitchFamily="2" charset="-122"/>
            </a:endParaRPr>
          </a:p>
        </p:txBody>
      </p:sp>
      <p:sp>
        <p:nvSpPr>
          <p:cNvPr id="46" name="TextBox 45"/>
          <p:cNvSpPr txBox="1"/>
          <p:nvPr/>
        </p:nvSpPr>
        <p:spPr>
          <a:xfrm>
            <a:off x="889349" y="951978"/>
            <a:ext cx="10394192" cy="1200329"/>
          </a:xfrm>
          <a:prstGeom prst="rect">
            <a:avLst/>
          </a:prstGeom>
          <a:solidFill>
            <a:schemeClr val="accent3"/>
          </a:solidFill>
        </p:spPr>
        <p:txBody>
          <a:bodyPr wrap="none" rtlCol="0">
            <a:spAutoFit/>
          </a:bodyPr>
          <a:lstStyle/>
          <a:p>
            <a:r>
              <a:rPr lang="zh-CN" altLang="en-US" sz="2400" b="1" smtClean="0"/>
              <a:t>主张：认为人的灵魂获救靠自己的信仰，不靠繁琐的宗教仪式；上帝面前</a:t>
            </a:r>
            <a:endParaRPr lang="en-US" altLang="zh-CN" sz="2400" b="1" smtClean="0"/>
          </a:p>
          <a:p>
            <a:r>
              <a:rPr lang="zh-CN" altLang="en-US" sz="2400" b="1" smtClean="0"/>
              <a:t>人人平等；主张建立独立的民族教会和廉俭教会，力主用民族语言进行宗教</a:t>
            </a:r>
            <a:endParaRPr lang="en-US" altLang="zh-CN" sz="2400" b="1" smtClean="0"/>
          </a:p>
          <a:p>
            <a:r>
              <a:rPr lang="zh-CN" altLang="en-US" sz="2400" b="1" smtClean="0"/>
              <a:t>活动。</a:t>
            </a:r>
            <a:endParaRPr lang="zh-CN" altLang="en-US" sz="2400" b="1"/>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linds(horizontal)">
                                      <p:cBhvr>
                                        <p:cTn id="15" dur="500"/>
                                        <p:tgtEl>
                                          <p:spTgt spid="4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par>
                                <p:cTn id="58" presetID="1"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childTnLst>
                                </p:cTn>
                              </p:par>
                              <p:par>
                                <p:cTn id="66" presetID="1"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childTnLst>
                                </p:cTn>
                              </p:par>
                              <p:par>
                                <p:cTn id="70" presetID="1" presetClass="entr" presetSubtype="0" fill="hold" grpId="0" nodeType="withEffect">
                                  <p:stCondLst>
                                    <p:cond delay="0"/>
                                  </p:stCondLst>
                                  <p:childTnLst>
                                    <p:set>
                                      <p:cBhvr>
                                        <p:cTn id="71" dur="1" fill="hold">
                                          <p:stCondLst>
                                            <p:cond delay="0"/>
                                          </p:stCondLst>
                                        </p:cTn>
                                        <p:tgtEl>
                                          <p:spTgt spid="40"/>
                                        </p:tgtEl>
                                        <p:attrNameLst>
                                          <p:attrName>style.visibility</p:attrName>
                                        </p:attrNameLst>
                                      </p:cBhvr>
                                      <p:to>
                                        <p:strVal val="visible"/>
                                      </p:to>
                                    </p:set>
                                  </p:childTnLst>
                                </p:cTn>
                              </p:par>
                              <p:par>
                                <p:cTn id="72" presetID="1"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42"/>
                                        </p:tgtEl>
                                        <p:attrNameLst>
                                          <p:attrName>style.visibility</p:attrName>
                                        </p:attrNameLst>
                                      </p:cBhvr>
                                      <p:to>
                                        <p:strVal val="visible"/>
                                      </p:to>
                                    </p:set>
                                  </p:childTnLst>
                                </p:cTn>
                              </p:par>
                              <p:par>
                                <p:cTn id="76" presetID="1" presetClass="entr" presetSubtype="0" fill="hold" grpId="0" nodeType="withEffect">
                                  <p:stCondLst>
                                    <p:cond delay="0"/>
                                  </p:stCondLst>
                                  <p:childTnLst>
                                    <p:set>
                                      <p:cBhvr>
                                        <p:cTn id="77" dur="1" fill="hold">
                                          <p:stCondLst>
                                            <p:cond delay="0"/>
                                          </p:stCondLst>
                                        </p:cTn>
                                        <p:tgtEl>
                                          <p:spTgt spid="43"/>
                                        </p:tgtEl>
                                        <p:attrNameLst>
                                          <p:attrName>style.visibility</p:attrName>
                                        </p:attrNameLst>
                                      </p:cBhvr>
                                      <p:to>
                                        <p:strVal val="visible"/>
                                      </p:to>
                                    </p:set>
                                  </p:childTnLst>
                                </p:cTn>
                              </p:par>
                              <p:par>
                                <p:cTn id="78" presetID="1"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childTnLst>
                                </p:cTn>
                              </p:par>
                            </p:childTnLst>
                          </p:cTn>
                        </p:par>
                      </p:childTnLst>
                    </p:cTn>
                  </p:par>
                  <p:par>
                    <p:cTn id="80" fill="hold" nodeType="clickPar">
                      <p:stCondLst>
                        <p:cond delay="indefinite"/>
                      </p:stCondLst>
                      <p:childTnLst>
                        <p:par>
                          <p:cTn id="81" fill="hold" nodeType="afterGroup">
                            <p:stCondLst>
                              <p:cond delay="0"/>
                            </p:stCondLst>
                            <p:childTnLst>
                              <p:par>
                                <p:cTn id="82" presetID="1" presetClass="entr" presetSubtype="0" fill="hold" nodeType="clickEffect">
                                  <p:stCondLst>
                                    <p:cond delay="0"/>
                                  </p:stCondLst>
                                  <p:childTnLst>
                                    <p:set>
                                      <p:cBhvr>
                                        <p:cTn id="83" dur="1" fill="hold">
                                          <p:stCondLst>
                                            <p:cond delay="0"/>
                                          </p:stCondLst>
                                        </p:cTn>
                                        <p:tgtEl>
                                          <p:spTgt spid="45">
                                            <p:txEl>
                                              <p:pRg st="0" end="0"/>
                                            </p:txEl>
                                          </p:spTgt>
                                        </p:tgtEl>
                                        <p:attrNameLst>
                                          <p:attrName>style.visibility</p:attrName>
                                        </p:attrNameLst>
                                      </p:cBhvr>
                                      <p:to>
                                        <p:strVal val="visible"/>
                                      </p:to>
                                    </p:set>
                                  </p:childTnLst>
                                </p:cTn>
                              </p:par>
                            </p:childTnLst>
                          </p:cTn>
                        </p:par>
                      </p:childTnLst>
                    </p:cTn>
                  </p:par>
                  <p:par>
                    <p:cTn id="84" fill="hold" nodeType="clickPar">
                      <p:stCondLst>
                        <p:cond delay="indefinite"/>
                      </p:stCondLst>
                      <p:childTnLst>
                        <p:par>
                          <p:cTn id="85" fill="hold" nodeType="afterGroup">
                            <p:stCondLst>
                              <p:cond delay="0"/>
                            </p:stCondLst>
                            <p:childTnLst>
                              <p:par>
                                <p:cTn id="86" presetID="1" presetClass="entr" presetSubtype="0" fill="hold" nodeType="clickEffect">
                                  <p:stCondLst>
                                    <p:cond delay="0"/>
                                  </p:stCondLst>
                                  <p:childTnLst>
                                    <p:set>
                                      <p:cBhvr>
                                        <p:cTn id="87" dur="1" fill="hold">
                                          <p:stCondLst>
                                            <p:cond delay="0"/>
                                          </p:stCondLst>
                                        </p:cTn>
                                        <p:tgtEl>
                                          <p:spTgt spid="45">
                                            <p:txEl>
                                              <p:pRg st="1" end="1"/>
                                            </p:txEl>
                                          </p:spTgt>
                                        </p:tgtEl>
                                        <p:attrNameLst>
                                          <p:attrName>style.visibility</p:attrName>
                                        </p:attrNameLst>
                                      </p:cBhvr>
                                      <p:to>
                                        <p:strVal val="visible"/>
                                      </p:to>
                                    </p:set>
                                  </p:childTnLst>
                                </p:cTn>
                              </p:par>
                            </p:childTnLst>
                          </p:cTn>
                        </p:par>
                      </p:childTnLst>
                    </p:cTn>
                  </p:par>
                  <p:par>
                    <p:cTn id="88" fill="hold" nodeType="clickPar">
                      <p:stCondLst>
                        <p:cond delay="indefinite"/>
                      </p:stCondLst>
                      <p:childTnLst>
                        <p:par>
                          <p:cTn id="89" fill="hold" nodeType="afterGroup">
                            <p:stCondLst>
                              <p:cond delay="0"/>
                            </p:stCondLst>
                            <p:childTnLst>
                              <p:par>
                                <p:cTn id="90" presetID="1" presetClass="entr" presetSubtype="0" fill="hold" nodeType="clickEffect">
                                  <p:stCondLst>
                                    <p:cond delay="0"/>
                                  </p:stCondLst>
                                  <p:childTnLst>
                                    <p:set>
                                      <p:cBhvr>
                                        <p:cTn id="91" dur="1" fill="hold">
                                          <p:stCondLst>
                                            <p:cond delay="0"/>
                                          </p:stCondLst>
                                        </p:cTn>
                                        <p:tgtEl>
                                          <p:spTgt spid="4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6" grpId="0"/>
      <p:bldP spid="17" grpId="0"/>
      <p:bldP spid="18" grpId="0"/>
      <p:bldP spid="19" grpId="0"/>
      <p:bldP spid="20" grpId="0"/>
      <p:bldP spid="21" grpId="0"/>
      <p:bldP spid="22" grpId="0"/>
      <p:bldP spid="23" grpId="0"/>
      <p:bldP spid="24" grpId="0"/>
      <p:bldP spid="25" grpId="0"/>
      <p:bldP spid="26" grpId="0"/>
      <p:bldP spid="27" grpId="0"/>
      <p:bldP spid="28" grpId="0"/>
      <p:bldP spid="32" grpId="0"/>
      <p:bldP spid="33" grpId="0"/>
      <p:bldP spid="34" grpId="0"/>
      <p:bldP spid="35" grpId="0"/>
      <p:bldP spid="36" grpId="0"/>
      <p:bldP spid="37" grpId="0"/>
      <p:bldP spid="38" grpId="0"/>
      <p:bldP spid="39" grpId="0"/>
      <p:bldP spid="40" grpId="0"/>
      <p:bldP spid="41" grpId="0"/>
      <p:bldP spid="42" grpId="0"/>
      <p:bldP spid="43" grpId="0"/>
      <p:bldP spid="44" grpId="0"/>
      <p:bldP spid="4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二、宗教改革</a:t>
            </a:r>
          </a:p>
        </p:txBody>
      </p:sp>
      <p:sp>
        <p:nvSpPr>
          <p:cNvPr id="4" name="文本框 3"/>
          <p:cNvSpPr txBox="1"/>
          <p:nvPr/>
        </p:nvSpPr>
        <p:spPr>
          <a:xfrm>
            <a:off x="416896" y="1301390"/>
            <a:ext cx="3029779"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latin typeface="华文行楷" pitchFamily="2" charset="-122"/>
                <a:ea typeface="华文行楷" pitchFamily="2" charset="-122"/>
              </a:rPr>
              <a:t>加</a:t>
            </a:r>
            <a:r>
              <a:rPr lang="zh-CN" altLang="en-US" sz="4400">
                <a:latin typeface="华文行楷" pitchFamily="2" charset="-122"/>
                <a:ea typeface="华文行楷" pitchFamily="2" charset="-122"/>
              </a:rPr>
              <a:t>尔文教</a:t>
            </a:r>
          </a:p>
        </p:txBody>
      </p:sp>
      <p:sp>
        <p:nvSpPr>
          <p:cNvPr id="15" name="文本框 14"/>
          <p:cNvSpPr txBox="1"/>
          <p:nvPr/>
        </p:nvSpPr>
        <p:spPr>
          <a:xfrm>
            <a:off x="416896" y="2634253"/>
            <a:ext cx="4898810" cy="3970318"/>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是基督教的新教三个原始宗派之一，</a:t>
            </a:r>
            <a:r>
              <a:rPr lang="en-US" altLang="zh-CN" sz="2800"/>
              <a:t>16</a:t>
            </a:r>
            <a:r>
              <a:rPr lang="zh-CN" altLang="en-US" sz="2800"/>
              <a:t>世纪欧洲宗教改革运动时期产生于瑞士，并传布于苏格兰、荷兰等地，为尼德兰革命和</a:t>
            </a:r>
            <a:r>
              <a:rPr lang="en-US" altLang="zh-CN" sz="2800"/>
              <a:t>17</a:t>
            </a:r>
            <a:r>
              <a:rPr lang="zh-CN" altLang="en-US" sz="2800"/>
              <a:t>世纪英国资产阶级革命提供了理论依据，推动了资本主义的发展。加尔文宗宣称人因信仰得救，</a:t>
            </a:r>
            <a:r>
              <a:rPr lang="en-US" altLang="zh-CN" sz="2800"/>
              <a:t>《</a:t>
            </a:r>
            <a:r>
              <a:rPr lang="zh-CN" altLang="en-US" sz="2800"/>
              <a:t>圣经</a:t>
            </a:r>
            <a:r>
              <a:rPr lang="en-US" altLang="zh-CN" sz="2800"/>
              <a:t>》</a:t>
            </a:r>
            <a:r>
              <a:rPr lang="zh-CN" altLang="en-US" sz="2800"/>
              <a:t>是信仰的唯一泉源</a:t>
            </a:r>
          </a:p>
        </p:txBody>
      </p:sp>
      <p:pic>
        <p:nvPicPr>
          <p:cNvPr id="3" name="图片 2"/>
          <p:cNvPicPr>
            <a:picLocks noChangeAspect="1"/>
          </p:cNvPicPr>
          <p:nvPr/>
        </p:nvPicPr>
        <p:blipFill>
          <a:blip r:embed="rId4"/>
          <a:stretch>
            <a:fillRect/>
          </a:stretch>
        </p:blipFill>
        <p:spPr>
          <a:xfrm>
            <a:off x="3446675" y="792713"/>
            <a:ext cx="1869031" cy="1786793"/>
          </a:xfrm>
          <a:prstGeom prst="rect">
            <a:avLst/>
          </a:prstGeom>
          <a:effectLst>
            <a:softEdge rad="635000"/>
          </a:effectLst>
        </p:spPr>
      </p:pic>
      <p:sp>
        <p:nvSpPr>
          <p:cNvPr id="6" name="文本框 5"/>
          <p:cNvSpPr txBox="1"/>
          <p:nvPr/>
        </p:nvSpPr>
        <p:spPr>
          <a:xfrm>
            <a:off x="6052475" y="1320928"/>
            <a:ext cx="3029779"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latin typeface="华文行楷" pitchFamily="2" charset="-122"/>
                <a:ea typeface="华文行楷" pitchFamily="2" charset="-122"/>
              </a:rPr>
              <a:t>英</a:t>
            </a:r>
            <a:r>
              <a:rPr lang="zh-CN" altLang="en-US" sz="4400">
                <a:latin typeface="华文行楷" pitchFamily="2" charset="-122"/>
                <a:ea typeface="华文行楷" pitchFamily="2" charset="-122"/>
              </a:rPr>
              <a:t>国国教</a:t>
            </a:r>
          </a:p>
        </p:txBody>
      </p:sp>
      <p:sp>
        <p:nvSpPr>
          <p:cNvPr id="7" name="文本框 6"/>
          <p:cNvSpPr txBox="1"/>
          <p:nvPr/>
        </p:nvSpPr>
        <p:spPr>
          <a:xfrm>
            <a:off x="6052475" y="2572698"/>
            <a:ext cx="5601687" cy="403187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3200"/>
              <a:t>是基督新教三个原始宗派之一，</a:t>
            </a:r>
            <a:r>
              <a:rPr lang="en-US" altLang="zh-CN" sz="3200"/>
              <a:t>16</a:t>
            </a:r>
            <a:r>
              <a:rPr lang="zh-CN" altLang="en-US" sz="3200"/>
              <a:t>世纪宗教改革时期，英国的天主教会在国王亨利八世的带领下脱离罗马教廷；经过玛丽一世的复辟，最终由伊丽莎白一世完成改革。大英帝国崛起之际，安立甘宗传入世界各地的殖民地</a:t>
            </a:r>
          </a:p>
        </p:txBody>
      </p:sp>
      <p:pic>
        <p:nvPicPr>
          <p:cNvPr id="8" name="图片 7"/>
          <p:cNvPicPr>
            <a:picLocks noChangeAspect="1"/>
          </p:cNvPicPr>
          <p:nvPr/>
        </p:nvPicPr>
        <p:blipFill>
          <a:blip r:embed="rId5"/>
          <a:stretch>
            <a:fillRect/>
          </a:stretch>
        </p:blipFill>
        <p:spPr>
          <a:xfrm>
            <a:off x="8744335" y="872950"/>
            <a:ext cx="3816050" cy="1802754"/>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二、宗教改革</a:t>
            </a:r>
          </a:p>
        </p:txBody>
      </p:sp>
      <p:sp>
        <p:nvSpPr>
          <p:cNvPr id="4" name="文本框 3"/>
          <p:cNvSpPr txBox="1"/>
          <p:nvPr/>
        </p:nvSpPr>
        <p:spPr>
          <a:xfrm>
            <a:off x="416896" y="1301390"/>
            <a:ext cx="3029779"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latin typeface="华文行楷" pitchFamily="2" charset="-122"/>
                <a:ea typeface="华文行楷" pitchFamily="2" charset="-122"/>
              </a:rPr>
              <a:t>加</a:t>
            </a:r>
            <a:r>
              <a:rPr lang="zh-CN" altLang="en-US" sz="4400">
                <a:latin typeface="华文行楷" pitchFamily="2" charset="-122"/>
                <a:ea typeface="华文行楷" pitchFamily="2" charset="-122"/>
              </a:rPr>
              <a:t>尔文教</a:t>
            </a:r>
          </a:p>
        </p:txBody>
      </p:sp>
      <p:pic>
        <p:nvPicPr>
          <p:cNvPr id="3" name="图片 2"/>
          <p:cNvPicPr>
            <a:picLocks noChangeAspect="1"/>
          </p:cNvPicPr>
          <p:nvPr/>
        </p:nvPicPr>
        <p:blipFill>
          <a:blip r:embed="rId4"/>
          <a:stretch>
            <a:fillRect/>
          </a:stretch>
        </p:blipFill>
        <p:spPr>
          <a:xfrm>
            <a:off x="3446675" y="792713"/>
            <a:ext cx="1869031" cy="1786793"/>
          </a:xfrm>
          <a:prstGeom prst="rect">
            <a:avLst/>
          </a:prstGeom>
          <a:effectLst>
            <a:softEdge rad="635000"/>
          </a:effectLst>
        </p:spPr>
      </p:pic>
      <p:sp>
        <p:nvSpPr>
          <p:cNvPr id="6" name="文本框 5"/>
          <p:cNvSpPr txBox="1"/>
          <p:nvPr/>
        </p:nvSpPr>
        <p:spPr>
          <a:xfrm>
            <a:off x="6052475" y="1320928"/>
            <a:ext cx="3029779"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latin typeface="华文行楷" pitchFamily="2" charset="-122"/>
                <a:ea typeface="华文行楷" pitchFamily="2" charset="-122"/>
              </a:rPr>
              <a:t>英</a:t>
            </a:r>
            <a:r>
              <a:rPr lang="zh-CN" altLang="en-US" sz="4400">
                <a:latin typeface="华文行楷" pitchFamily="2" charset="-122"/>
                <a:ea typeface="华文行楷" pitchFamily="2" charset="-122"/>
              </a:rPr>
              <a:t>国国教</a:t>
            </a:r>
          </a:p>
        </p:txBody>
      </p:sp>
      <p:pic>
        <p:nvPicPr>
          <p:cNvPr id="8" name="图片 7"/>
          <p:cNvPicPr>
            <a:picLocks noChangeAspect="1"/>
          </p:cNvPicPr>
          <p:nvPr/>
        </p:nvPicPr>
        <p:blipFill>
          <a:blip r:embed="rId5"/>
          <a:stretch>
            <a:fillRect/>
          </a:stretch>
        </p:blipFill>
        <p:spPr>
          <a:xfrm>
            <a:off x="8744335" y="872950"/>
            <a:ext cx="3816050" cy="1802754"/>
          </a:xfrm>
          <a:prstGeom prst="rect">
            <a:avLst/>
          </a:prstGeom>
          <a:effectLst>
            <a:softEdge rad="635000"/>
          </a:effectLst>
        </p:spPr>
      </p:pic>
      <p:sp>
        <p:nvSpPr>
          <p:cNvPr id="9" name="Text Box 8"/>
          <p:cNvSpPr txBox="1">
            <a:spLocks noChangeArrowheads="1"/>
          </p:cNvSpPr>
          <p:nvPr/>
        </p:nvSpPr>
        <p:spPr bwMode="auto">
          <a:xfrm>
            <a:off x="416896" y="2764760"/>
            <a:ext cx="1136238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smtClean="0"/>
              <a:t>特</a:t>
            </a:r>
            <a:r>
              <a:rPr lang="zh-CN" altLang="en-US" b="1"/>
              <a:t>点：</a:t>
            </a:r>
            <a:r>
              <a:rPr lang="zh-CN" altLang="en-US" b="1">
                <a:solidFill>
                  <a:srgbClr val="0000CC"/>
                </a:solidFill>
              </a:rPr>
              <a:t>以宗教神学异端的形式进行反封建斗争，挑战以教</a:t>
            </a:r>
            <a:r>
              <a:rPr lang="zh-CN" altLang="en-US" b="1" smtClean="0">
                <a:solidFill>
                  <a:srgbClr val="0000CC"/>
                </a:solidFill>
              </a:rPr>
              <a:t>皇</a:t>
            </a:r>
            <a:endParaRPr lang="en-US" altLang="zh-CN" b="1" smtClean="0">
              <a:solidFill>
                <a:srgbClr val="0000CC"/>
              </a:solidFill>
            </a:endParaRPr>
          </a:p>
          <a:p>
            <a:pPr eaLnBrk="1" hangingPunct="1">
              <a:spcBef>
                <a:spcPct val="0"/>
              </a:spcBef>
              <a:buFontTx/>
              <a:buNone/>
            </a:pPr>
            <a:r>
              <a:rPr lang="en-US" altLang="zh-CN" b="1">
                <a:solidFill>
                  <a:srgbClr val="0000CC"/>
                </a:solidFill>
              </a:rPr>
              <a:t> </a:t>
            </a:r>
            <a:r>
              <a:rPr lang="en-US" altLang="zh-CN" b="1" smtClean="0">
                <a:solidFill>
                  <a:srgbClr val="0000CC"/>
                </a:solidFill>
              </a:rPr>
              <a:t>   </a:t>
            </a:r>
            <a:r>
              <a:rPr lang="zh-CN" altLang="en-US" b="1" smtClean="0">
                <a:solidFill>
                  <a:srgbClr val="0000CC"/>
                </a:solidFill>
              </a:rPr>
              <a:t>为</a:t>
            </a:r>
            <a:r>
              <a:rPr lang="zh-CN" altLang="en-US" b="1">
                <a:solidFill>
                  <a:srgbClr val="0000CC"/>
                </a:solidFill>
              </a:rPr>
              <a:t>首的宗教权威，以反映时代特征的宗教理论进行宗教改革。</a:t>
            </a:r>
          </a:p>
        </p:txBody>
      </p:sp>
      <p:sp>
        <p:nvSpPr>
          <p:cNvPr id="10" name="Text Box 9"/>
          <p:cNvSpPr txBox="1">
            <a:spLocks noChangeArrowheads="1"/>
          </p:cNvSpPr>
          <p:nvPr/>
        </p:nvSpPr>
        <p:spPr bwMode="auto">
          <a:xfrm>
            <a:off x="340257" y="3921191"/>
            <a:ext cx="10312103" cy="187743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a:t>宗教改革采用的方式及原因：</a:t>
            </a:r>
          </a:p>
          <a:p>
            <a:pPr eaLnBrk="1" hangingPunct="1">
              <a:spcBef>
                <a:spcPct val="0"/>
              </a:spcBef>
              <a:buFontTx/>
              <a:buNone/>
            </a:pPr>
            <a:r>
              <a:rPr lang="zh-CN" altLang="en-US" sz="2800" b="1">
                <a:solidFill>
                  <a:srgbClr val="0000CC"/>
                </a:solidFill>
                <a:latin typeface="黑体" panose="02010609060101010101" pitchFamily="49" charset="-122"/>
                <a:ea typeface="黑体" panose="02010609060101010101" pitchFamily="49" charset="-122"/>
              </a:rPr>
              <a:t>方式：</a:t>
            </a:r>
            <a:r>
              <a:rPr lang="zh-CN" altLang="en-US" sz="2800" b="1">
                <a:solidFill>
                  <a:srgbClr val="FF0000"/>
                </a:solidFill>
                <a:latin typeface="黑体" panose="02010609060101010101" pitchFamily="49" charset="-122"/>
                <a:ea typeface="黑体" panose="02010609060101010101" pitchFamily="49" charset="-122"/>
              </a:rPr>
              <a:t>采取神学异端的方</a:t>
            </a:r>
            <a:r>
              <a:rPr lang="zh-CN" altLang="en-US" sz="2800" b="1" smtClean="0">
                <a:solidFill>
                  <a:srgbClr val="FF0000"/>
                </a:solidFill>
                <a:latin typeface="黑体" panose="02010609060101010101" pitchFamily="49" charset="-122"/>
                <a:ea typeface="黑体" panose="02010609060101010101" pitchFamily="49" charset="-122"/>
              </a:rPr>
              <a:t>式</a:t>
            </a:r>
            <a:endParaRPr lang="en-US" altLang="zh-CN" sz="2800" b="1" smtClean="0">
              <a:solidFill>
                <a:srgbClr val="FF0000"/>
              </a:solidFill>
              <a:latin typeface="黑体" pitchFamily="49" charset="-122"/>
              <a:ea typeface="黑体" pitchFamily="49" charset="-122"/>
            </a:endParaRPr>
          </a:p>
          <a:p>
            <a:pPr eaLnBrk="1" hangingPunct="1">
              <a:spcBef>
                <a:spcPct val="0"/>
              </a:spcBef>
              <a:buFontTx/>
              <a:buNone/>
            </a:pPr>
            <a:r>
              <a:rPr lang="en-US" altLang="zh-CN" sz="2800" b="1">
                <a:solidFill>
                  <a:srgbClr val="0000CC"/>
                </a:solidFill>
                <a:latin typeface="黑体" panose="02010609060101010101" pitchFamily="49" charset="-122"/>
                <a:ea typeface="黑体" panose="02010609060101010101" pitchFamily="49" charset="-122"/>
              </a:rPr>
              <a:t> </a:t>
            </a:r>
            <a:r>
              <a:rPr lang="en-US" altLang="zh-CN" sz="2800" b="1" smtClean="0">
                <a:solidFill>
                  <a:srgbClr val="0000CC"/>
                </a:solidFill>
                <a:latin typeface="黑体" panose="02010609060101010101" pitchFamily="49" charset="-122"/>
                <a:ea typeface="黑体" panose="02010609060101010101" pitchFamily="49" charset="-122"/>
              </a:rPr>
              <a:t>    </a:t>
            </a:r>
            <a:r>
              <a:rPr lang="zh-CN" altLang="en-US" sz="2800" b="1" smtClean="0">
                <a:solidFill>
                  <a:srgbClr val="0000CC"/>
                </a:solidFill>
                <a:latin typeface="黑体" panose="02010609060101010101" pitchFamily="49" charset="-122"/>
                <a:ea typeface="黑体" panose="02010609060101010101" pitchFamily="49" charset="-122"/>
              </a:rPr>
              <a:t>（</a:t>
            </a:r>
            <a:r>
              <a:rPr lang="zh-CN" altLang="en-US" sz="2800" b="1">
                <a:solidFill>
                  <a:srgbClr val="0000CC"/>
                </a:solidFill>
                <a:latin typeface="黑体" panose="02010609060101010101" pitchFamily="49" charset="-122"/>
                <a:ea typeface="黑体" panose="02010609060101010101" pitchFamily="49" charset="-122"/>
              </a:rPr>
              <a:t>在宗教内部，借助</a:t>
            </a:r>
            <a:r>
              <a:rPr lang="en-US" altLang="zh-CN" sz="2800" b="1">
                <a:solidFill>
                  <a:srgbClr val="0000CC"/>
                </a:solidFill>
                <a:latin typeface="黑体" panose="02010609060101010101" pitchFamily="49" charset="-122"/>
                <a:ea typeface="黑体" panose="02010609060101010101" pitchFamily="49" charset="-122"/>
              </a:rPr>
              <a:t>《</a:t>
            </a:r>
            <a:r>
              <a:rPr lang="zh-CN" altLang="en-US" sz="2800" b="1">
                <a:solidFill>
                  <a:srgbClr val="0000CC"/>
                </a:solidFill>
                <a:latin typeface="黑体" panose="02010609060101010101" pitchFamily="49" charset="-122"/>
                <a:ea typeface="黑体" panose="02010609060101010101" pitchFamily="49" charset="-122"/>
              </a:rPr>
              <a:t>圣经</a:t>
            </a:r>
            <a:r>
              <a:rPr lang="en-US" altLang="zh-CN" sz="2800" b="1">
                <a:solidFill>
                  <a:srgbClr val="0000CC"/>
                </a:solidFill>
                <a:latin typeface="黑体" panose="02010609060101010101" pitchFamily="49" charset="-122"/>
                <a:ea typeface="黑体" panose="02010609060101010101" pitchFamily="49" charset="-122"/>
              </a:rPr>
              <a:t>》</a:t>
            </a:r>
            <a:r>
              <a:rPr lang="zh-CN" altLang="en-US" sz="2800" b="1">
                <a:solidFill>
                  <a:srgbClr val="0000CC"/>
                </a:solidFill>
                <a:latin typeface="黑体" panose="02010609060101010101" pitchFamily="49" charset="-122"/>
                <a:ea typeface="黑体" panose="02010609060101010101" pitchFamily="49" charset="-122"/>
              </a:rPr>
              <a:t>的原始教义进行改革）</a:t>
            </a:r>
          </a:p>
          <a:p>
            <a:pPr eaLnBrk="1" hangingPunct="1">
              <a:spcBef>
                <a:spcPct val="0"/>
              </a:spcBef>
              <a:buFontTx/>
              <a:buNone/>
            </a:pPr>
            <a:r>
              <a:rPr lang="zh-CN" altLang="en-US" sz="2800" b="1">
                <a:solidFill>
                  <a:srgbClr val="0000CC"/>
                </a:solidFill>
                <a:latin typeface="黑体" panose="02010609060101010101" pitchFamily="49" charset="-122"/>
                <a:ea typeface="黑体" panose="02010609060101010101" pitchFamily="49" charset="-122"/>
              </a:rPr>
              <a:t>原因：</a:t>
            </a:r>
            <a:r>
              <a:rPr lang="zh-CN" altLang="en-US" sz="2800" b="1">
                <a:solidFill>
                  <a:srgbClr val="FF0000"/>
                </a:solidFill>
                <a:latin typeface="黑体" panose="02010609060101010101" pitchFamily="49" charset="-122"/>
                <a:ea typeface="黑体" panose="02010609060101010101" pitchFamily="49" charset="-122"/>
              </a:rPr>
              <a:t>①资产阶级力量弱小。   ②天主教会势力强大。</a:t>
            </a:r>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二、宗教改革</a:t>
            </a:r>
          </a:p>
        </p:txBody>
      </p:sp>
      <p:sp>
        <p:nvSpPr>
          <p:cNvPr id="4" name="文本框 3"/>
          <p:cNvSpPr txBox="1"/>
          <p:nvPr/>
        </p:nvSpPr>
        <p:spPr>
          <a:xfrm>
            <a:off x="725098" y="1301392"/>
            <a:ext cx="4683481"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latin typeface="华文行楷" pitchFamily="2" charset="-122"/>
                <a:ea typeface="华文行楷" pitchFamily="2" charset="-122"/>
              </a:rPr>
              <a:t>宗</a:t>
            </a:r>
            <a:r>
              <a:rPr lang="zh-CN" altLang="en-US" sz="4400">
                <a:latin typeface="华文行楷" pitchFamily="2" charset="-122"/>
                <a:ea typeface="华文行楷" pitchFamily="2" charset="-122"/>
              </a:rPr>
              <a:t>教改革的意义</a:t>
            </a:r>
          </a:p>
        </p:txBody>
      </p:sp>
      <p:sp>
        <p:nvSpPr>
          <p:cNvPr id="15" name="文本框 14"/>
          <p:cNvSpPr txBox="1"/>
          <p:nvPr/>
        </p:nvSpPr>
        <p:spPr>
          <a:xfrm>
            <a:off x="725098" y="2730142"/>
            <a:ext cx="6290570" cy="353822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pPr marL="514350" indent="-514350">
              <a:buFont typeface="+mj-ea"/>
              <a:buAutoNum type="circleNumDbPlain"/>
            </a:pPr>
            <a:r>
              <a:rPr lang="zh-CN" altLang="en-US" sz="2800" b="1"/>
              <a:t>宗教改革进一步</a:t>
            </a:r>
            <a:r>
              <a:rPr lang="zh-CN" altLang="en-US" sz="2800" b="1">
                <a:solidFill>
                  <a:srgbClr val="FF0000"/>
                </a:solidFill>
              </a:rPr>
              <a:t>解放了</a:t>
            </a:r>
            <a:r>
              <a:rPr lang="zh-CN" altLang="en-US" sz="2800" b="1"/>
              <a:t>人们的思想，传播和发展了</a:t>
            </a:r>
            <a:r>
              <a:rPr lang="zh-CN" altLang="en-US" sz="2800" b="1">
                <a:solidFill>
                  <a:srgbClr val="FF0000"/>
                </a:solidFill>
              </a:rPr>
              <a:t>人文主义</a:t>
            </a:r>
            <a:r>
              <a:rPr lang="zh-CN" altLang="en-US" sz="2800" b="1"/>
              <a:t>。</a:t>
            </a:r>
            <a:endParaRPr lang="en-US" altLang="zh-CN" sz="2800" b="1"/>
          </a:p>
          <a:p>
            <a:pPr marL="514350" indent="-514350">
              <a:buFont typeface="+mj-ea"/>
              <a:buAutoNum type="circleNumDbPlain"/>
            </a:pPr>
            <a:r>
              <a:rPr lang="zh-CN" altLang="en-US" sz="2800" b="1"/>
              <a:t>新教提倡的勤劳节俭的品德和积极的生活态度，促进了新教国家</a:t>
            </a:r>
            <a:r>
              <a:rPr lang="zh-CN" altLang="en-US" sz="2800" b="1">
                <a:solidFill>
                  <a:srgbClr val="FF0000"/>
                </a:solidFill>
              </a:rPr>
              <a:t>资本主义经济的发展</a:t>
            </a:r>
            <a:r>
              <a:rPr lang="zh-CN" altLang="en-US" sz="2800" b="1"/>
              <a:t>。</a:t>
            </a:r>
            <a:endParaRPr lang="en-US" altLang="zh-CN" sz="2800" b="1"/>
          </a:p>
          <a:p>
            <a:pPr marL="514350" indent="-514350">
              <a:buFont typeface="+mj-ea"/>
              <a:buAutoNum type="circleNumDbPlain"/>
            </a:pPr>
            <a:r>
              <a:rPr lang="zh-CN" altLang="en-US" sz="2800" b="1"/>
              <a:t>脱离罗马教廷的民族教会的建立，推进了欧洲民族国家的形成和文化教育事业的发展。</a:t>
            </a:r>
          </a:p>
        </p:txBody>
      </p:sp>
      <p:pic>
        <p:nvPicPr>
          <p:cNvPr id="3" name="图片 2"/>
          <p:cNvPicPr>
            <a:picLocks noChangeAspect="1"/>
          </p:cNvPicPr>
          <p:nvPr/>
        </p:nvPicPr>
        <p:blipFill>
          <a:blip r:embed="rId4"/>
          <a:stretch>
            <a:fillRect/>
          </a:stretch>
        </p:blipFill>
        <p:spPr>
          <a:xfrm>
            <a:off x="7059849" y="1301392"/>
            <a:ext cx="4762500" cy="2857500"/>
          </a:xfrm>
          <a:prstGeom prst="rect">
            <a:avLst/>
          </a:prstGeom>
          <a:effectLst>
            <a:softEdge rad="635000"/>
          </a:effectLst>
        </p:spPr>
      </p:pic>
      <p:pic>
        <p:nvPicPr>
          <p:cNvPr id="7" name="图片 6"/>
          <p:cNvPicPr>
            <a:picLocks noChangeAspect="1"/>
          </p:cNvPicPr>
          <p:nvPr/>
        </p:nvPicPr>
        <p:blipFill>
          <a:blip r:embed="rId5"/>
          <a:stretch>
            <a:fillRect/>
          </a:stretch>
        </p:blipFill>
        <p:spPr>
          <a:xfrm>
            <a:off x="7103217" y="4072313"/>
            <a:ext cx="5088783" cy="2785687"/>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三、近代科学的兴起</a:t>
            </a:r>
          </a:p>
        </p:txBody>
      </p:sp>
      <p:sp>
        <p:nvSpPr>
          <p:cNvPr id="4" name="文本框 3"/>
          <p:cNvSpPr txBox="1"/>
          <p:nvPr/>
        </p:nvSpPr>
        <p:spPr>
          <a:xfrm>
            <a:off x="712573" y="1288866"/>
            <a:ext cx="2055680"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1.</a:t>
            </a:r>
            <a:r>
              <a:rPr lang="zh-CN" altLang="en-US" sz="4400">
                <a:latin typeface="华文行楷" pitchFamily="2" charset="-122"/>
                <a:ea typeface="华文行楷" pitchFamily="2" charset="-122"/>
              </a:rPr>
              <a:t>背景</a:t>
            </a:r>
          </a:p>
        </p:txBody>
      </p:sp>
      <p:sp>
        <p:nvSpPr>
          <p:cNvPr id="15" name="文本框 14"/>
          <p:cNvSpPr txBox="1"/>
          <p:nvPr/>
        </p:nvSpPr>
        <p:spPr>
          <a:xfrm>
            <a:off x="725099" y="2389674"/>
            <a:ext cx="11201014" cy="138499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随着文艺复兴和宗教改革的深入发展，人们对自然界的认识也产生了革命性变化。 </a:t>
            </a:r>
            <a:r>
              <a:rPr lang="en-US" altLang="zh-CN" sz="2800"/>
              <a:t>16—17</a:t>
            </a:r>
            <a:r>
              <a:rPr lang="zh-CN" altLang="en-US" sz="2800"/>
              <a:t>世纪，欧洲的自然科学研究取得重大突破，近代科学兴起，被称为“科学革命”</a:t>
            </a:r>
          </a:p>
        </p:txBody>
      </p:sp>
      <p:pic>
        <p:nvPicPr>
          <p:cNvPr id="5" name="图片 4"/>
          <p:cNvPicPr>
            <a:picLocks noChangeAspect="1"/>
          </p:cNvPicPr>
          <p:nvPr/>
        </p:nvPicPr>
        <p:blipFill>
          <a:blip r:embed="rId4"/>
          <a:stretch>
            <a:fillRect/>
          </a:stretch>
        </p:blipFill>
        <p:spPr>
          <a:xfrm>
            <a:off x="173072" y="3935244"/>
            <a:ext cx="5600700" cy="2990850"/>
          </a:xfrm>
          <a:prstGeom prst="rect">
            <a:avLst/>
          </a:prstGeom>
          <a:effectLst>
            <a:softEdge rad="635000"/>
          </a:effectLst>
        </p:spPr>
      </p:pic>
      <p:pic>
        <p:nvPicPr>
          <p:cNvPr id="6" name="图片 5"/>
          <p:cNvPicPr>
            <a:picLocks noChangeAspect="1"/>
          </p:cNvPicPr>
          <p:nvPr/>
        </p:nvPicPr>
        <p:blipFill>
          <a:blip r:embed="rId5"/>
          <a:srcRect l="18817" t="-3540" r="18681" b="50953"/>
          <a:stretch>
            <a:fillRect/>
          </a:stretch>
        </p:blipFill>
        <p:spPr>
          <a:xfrm>
            <a:off x="7307498" y="3774669"/>
            <a:ext cx="4711430" cy="2973034"/>
          </a:xfrm>
          <a:prstGeom prst="rect">
            <a:avLst/>
          </a:prstGeom>
          <a:effectLst>
            <a:softEdge rad="3175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三、近代科学的兴起</a:t>
            </a:r>
          </a:p>
        </p:txBody>
      </p:sp>
      <p:sp>
        <p:nvSpPr>
          <p:cNvPr id="4" name="文本框 3"/>
          <p:cNvSpPr txBox="1"/>
          <p:nvPr/>
        </p:nvSpPr>
        <p:spPr>
          <a:xfrm>
            <a:off x="725098" y="1301392"/>
            <a:ext cx="4255463"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2.</a:t>
            </a:r>
            <a:r>
              <a:rPr lang="zh-CN" altLang="en-US" sz="4400">
                <a:latin typeface="华文行楷" pitchFamily="2" charset="-122"/>
                <a:ea typeface="华文行楷" pitchFamily="2" charset="-122"/>
              </a:rPr>
              <a:t>哥白尼日心说</a:t>
            </a:r>
          </a:p>
        </p:txBody>
      </p:sp>
      <p:sp>
        <p:nvSpPr>
          <p:cNvPr id="15" name="文本框 14"/>
          <p:cNvSpPr txBox="1"/>
          <p:nvPr/>
        </p:nvSpPr>
        <p:spPr>
          <a:xfrm>
            <a:off x="527303" y="3429000"/>
            <a:ext cx="5568697" cy="138499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波兰天文学家哥白尼提出“日心说”，否定天主教会宣扬的“地心说”，建立起一种新的宇宙观</a:t>
            </a:r>
          </a:p>
        </p:txBody>
      </p:sp>
      <p:pic>
        <p:nvPicPr>
          <p:cNvPr id="3" name="图片 2"/>
          <p:cNvPicPr>
            <a:picLocks noChangeAspect="1"/>
          </p:cNvPicPr>
          <p:nvPr/>
        </p:nvPicPr>
        <p:blipFill>
          <a:blip r:embed="rId4"/>
          <a:stretch>
            <a:fillRect/>
          </a:stretch>
        </p:blipFill>
        <p:spPr>
          <a:xfrm>
            <a:off x="6451984" y="2070833"/>
            <a:ext cx="5139002" cy="3571875"/>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三、近代科学的兴起</a:t>
            </a:r>
          </a:p>
        </p:txBody>
      </p:sp>
      <p:sp>
        <p:nvSpPr>
          <p:cNvPr id="4" name="文本框 3"/>
          <p:cNvSpPr txBox="1"/>
          <p:nvPr/>
        </p:nvSpPr>
        <p:spPr>
          <a:xfrm>
            <a:off x="725098" y="1301392"/>
            <a:ext cx="5370902"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3.</a:t>
            </a:r>
            <a:r>
              <a:rPr lang="zh-CN" altLang="en-US" sz="4400">
                <a:latin typeface="华文行楷" pitchFamily="2" charset="-122"/>
                <a:ea typeface="华文行楷" pitchFamily="2" charset="-122"/>
              </a:rPr>
              <a:t>牛顿力学体系建立</a:t>
            </a:r>
          </a:p>
        </p:txBody>
      </p:sp>
      <p:sp>
        <p:nvSpPr>
          <p:cNvPr id="15" name="文本框 14"/>
          <p:cNvSpPr txBox="1"/>
          <p:nvPr/>
        </p:nvSpPr>
        <p:spPr>
          <a:xfrm>
            <a:off x="596013" y="2482144"/>
            <a:ext cx="10999973" cy="138499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英国科学家牛顿发现万有引力定律，确立了较为完整的力学体系，为近代物理学的发展奠定了基础。近代科学在光学、热学、磁学、解剖学等领域也取得了巨大进步</a:t>
            </a:r>
          </a:p>
        </p:txBody>
      </p:sp>
      <p:pic>
        <p:nvPicPr>
          <p:cNvPr id="5" name="图片 4"/>
          <p:cNvPicPr>
            <a:picLocks noChangeAspect="1"/>
          </p:cNvPicPr>
          <p:nvPr/>
        </p:nvPicPr>
        <p:blipFill>
          <a:blip r:embed="rId4"/>
          <a:stretch>
            <a:fillRect/>
          </a:stretch>
        </p:blipFill>
        <p:spPr>
          <a:xfrm>
            <a:off x="725098" y="4235739"/>
            <a:ext cx="4755128" cy="2641738"/>
          </a:xfrm>
          <a:prstGeom prst="rect">
            <a:avLst/>
          </a:prstGeom>
          <a:effectLst>
            <a:softEdge rad="317500"/>
          </a:effectLst>
        </p:spPr>
      </p:pic>
      <p:pic>
        <p:nvPicPr>
          <p:cNvPr id="6" name="图片 5"/>
          <p:cNvPicPr>
            <a:picLocks noChangeAspect="1"/>
          </p:cNvPicPr>
          <p:nvPr/>
        </p:nvPicPr>
        <p:blipFill>
          <a:blip r:embed="rId5"/>
          <a:stretch>
            <a:fillRect/>
          </a:stretch>
        </p:blipFill>
        <p:spPr>
          <a:xfrm>
            <a:off x="7120338" y="4235739"/>
            <a:ext cx="4762500" cy="2641738"/>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三、近代科学的兴起</a:t>
            </a:r>
          </a:p>
        </p:txBody>
      </p:sp>
      <p:sp>
        <p:nvSpPr>
          <p:cNvPr id="4" name="文本框 3"/>
          <p:cNvSpPr txBox="1"/>
          <p:nvPr/>
        </p:nvSpPr>
        <p:spPr>
          <a:xfrm>
            <a:off x="725097" y="1301392"/>
            <a:ext cx="8603729"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4.</a:t>
            </a:r>
            <a:r>
              <a:rPr lang="zh-CN" altLang="en-US" sz="4400">
                <a:latin typeface="华文行楷" pitchFamily="2" charset="-122"/>
                <a:ea typeface="华文行楷" pitchFamily="2" charset="-122"/>
              </a:rPr>
              <a:t>科学在与神学的艰难斗争中前进</a:t>
            </a:r>
          </a:p>
        </p:txBody>
      </p:sp>
      <p:sp>
        <p:nvSpPr>
          <p:cNvPr id="15" name="文本框 14"/>
          <p:cNvSpPr txBox="1"/>
          <p:nvPr/>
        </p:nvSpPr>
        <p:spPr>
          <a:xfrm>
            <a:off x="793191" y="3255493"/>
            <a:ext cx="5490877" cy="267765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哥白尼阐述日心说的</a:t>
            </a:r>
            <a:r>
              <a:rPr lang="en-US" altLang="zh-CN" sz="2800"/>
              <a:t>《</a:t>
            </a:r>
            <a:r>
              <a:rPr lang="zh-CN" altLang="en-US" sz="2800"/>
              <a:t>天体运行论</a:t>
            </a:r>
            <a:r>
              <a:rPr lang="en-US" altLang="zh-CN" sz="2800"/>
              <a:t>》</a:t>
            </a:r>
            <a:r>
              <a:rPr lang="zh-CN" altLang="en-US" sz="2800"/>
              <a:t>被罗马教廷宣布为禁书；他的后继者</a:t>
            </a:r>
            <a:r>
              <a:rPr lang="zh-CN" altLang="en-US" sz="2800">
                <a:solidFill>
                  <a:srgbClr val="FF0000"/>
                </a:solidFill>
              </a:rPr>
              <a:t>布鲁诺</a:t>
            </a:r>
            <a:r>
              <a:rPr lang="zh-CN" altLang="en-US" sz="2800"/>
              <a:t>被宣布为“异教徒”，烧死于罗马；通过天文观测证实哥白尼学说的伽利略则被判处终身监禁。</a:t>
            </a:r>
          </a:p>
        </p:txBody>
      </p:sp>
      <p:pic>
        <p:nvPicPr>
          <p:cNvPr id="3" name="图片 2"/>
          <p:cNvPicPr>
            <a:picLocks noChangeAspect="1"/>
          </p:cNvPicPr>
          <p:nvPr/>
        </p:nvPicPr>
        <p:blipFill>
          <a:blip r:embed="rId4"/>
          <a:stretch>
            <a:fillRect/>
          </a:stretch>
        </p:blipFill>
        <p:spPr>
          <a:xfrm>
            <a:off x="6706208" y="2457825"/>
            <a:ext cx="3409950" cy="2286000"/>
          </a:xfrm>
          <a:prstGeom prst="rect">
            <a:avLst/>
          </a:prstGeom>
          <a:effectLst>
            <a:softEdge rad="127000"/>
          </a:effectLst>
        </p:spPr>
      </p:pic>
      <p:pic>
        <p:nvPicPr>
          <p:cNvPr id="7" name="图片 6"/>
          <p:cNvPicPr>
            <a:picLocks noChangeAspect="1"/>
          </p:cNvPicPr>
          <p:nvPr/>
        </p:nvPicPr>
        <p:blipFill>
          <a:blip r:embed="rId5"/>
          <a:stretch>
            <a:fillRect/>
          </a:stretch>
        </p:blipFill>
        <p:spPr>
          <a:xfrm>
            <a:off x="9163962" y="4151904"/>
            <a:ext cx="3028038" cy="2809407"/>
          </a:xfrm>
          <a:prstGeom prst="rect">
            <a:avLst/>
          </a:prstGeom>
          <a:effectLst>
            <a:softEdge rad="127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三、近代科学的兴起</a:t>
            </a:r>
          </a:p>
        </p:txBody>
      </p:sp>
      <p:sp>
        <p:nvSpPr>
          <p:cNvPr id="4" name="文本框 3"/>
          <p:cNvSpPr txBox="1"/>
          <p:nvPr/>
        </p:nvSpPr>
        <p:spPr>
          <a:xfrm>
            <a:off x="351611" y="845259"/>
            <a:ext cx="7164034" cy="64633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3600">
                <a:latin typeface="华文行楷" pitchFamily="2" charset="-122"/>
                <a:ea typeface="华文行楷" pitchFamily="2" charset="-122"/>
              </a:rPr>
              <a:t>5.</a:t>
            </a:r>
            <a:r>
              <a:rPr lang="zh-CN" altLang="en-US" sz="3600">
                <a:latin typeface="华文行楷" pitchFamily="2" charset="-122"/>
                <a:ea typeface="华文行楷" pitchFamily="2" charset="-122"/>
              </a:rPr>
              <a:t>近代科学建立的意义</a:t>
            </a:r>
          </a:p>
        </p:txBody>
      </p:sp>
      <p:sp>
        <p:nvSpPr>
          <p:cNvPr id="15" name="文本框 14"/>
          <p:cNvSpPr txBox="1"/>
          <p:nvPr/>
        </p:nvSpPr>
        <p:spPr>
          <a:xfrm>
            <a:off x="1053235" y="1491590"/>
            <a:ext cx="10408962" cy="181483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pPr marL="514350" indent="-514350">
              <a:buFont typeface="+mj-ea"/>
              <a:buAutoNum type="circleNumDbPlain"/>
            </a:pPr>
            <a:r>
              <a:rPr lang="zh-CN" altLang="en-US" sz="2800" b="1"/>
              <a:t>科学革命</a:t>
            </a:r>
            <a:r>
              <a:rPr lang="zh-CN" altLang="en-US" sz="2800" b="1">
                <a:solidFill>
                  <a:srgbClr val="000099"/>
                </a:solidFill>
              </a:rPr>
              <a:t>形成了</a:t>
            </a:r>
            <a:r>
              <a:rPr lang="zh-CN" altLang="en-US" sz="2800" b="1"/>
              <a:t>重视经验和事实的理性化思维方</a:t>
            </a:r>
            <a:r>
              <a:rPr lang="zh-CN" altLang="en-US" sz="2800" b="1" smtClean="0"/>
              <a:t>式</a:t>
            </a:r>
            <a:r>
              <a:rPr lang="en-US" altLang="zh-CN" sz="2800" b="1" smtClean="0"/>
              <a:t>.</a:t>
            </a:r>
          </a:p>
          <a:p>
            <a:pPr marL="514350" indent="-514350">
              <a:buFont typeface="+mj-ea"/>
              <a:buAutoNum type="circleNumDbPlain"/>
            </a:pPr>
            <a:r>
              <a:rPr lang="zh-CN" altLang="en-US" sz="2800" b="1" smtClean="0">
                <a:solidFill>
                  <a:srgbClr val="000099"/>
                </a:solidFill>
              </a:rPr>
              <a:t>确</a:t>
            </a:r>
            <a:r>
              <a:rPr lang="zh-CN" altLang="en-US" sz="2800" b="1">
                <a:solidFill>
                  <a:srgbClr val="000099"/>
                </a:solidFill>
              </a:rPr>
              <a:t>立了</a:t>
            </a:r>
            <a:r>
              <a:rPr lang="zh-CN" altLang="en-US" sz="2800" b="1"/>
              <a:t>通过观察、实验、分析、归纳和综合等基本途径发现自然规律的科学方法。</a:t>
            </a:r>
            <a:endParaRPr lang="en-US" altLang="zh-CN" sz="2800" b="1"/>
          </a:p>
          <a:p>
            <a:pPr marL="514350" indent="-514350">
              <a:buFont typeface="+mj-ea"/>
              <a:buAutoNum type="circleNumDbPlain"/>
            </a:pPr>
            <a:r>
              <a:rPr lang="zh-CN" altLang="en-US" sz="2800" b="1"/>
              <a:t>科学革命</a:t>
            </a:r>
            <a:r>
              <a:rPr lang="zh-CN" altLang="en-US" sz="2800" b="1">
                <a:solidFill>
                  <a:srgbClr val="000099"/>
                </a:solidFill>
              </a:rPr>
              <a:t>促进了</a:t>
            </a:r>
            <a:r>
              <a:rPr lang="zh-CN" altLang="en-US" sz="2800" b="1"/>
              <a:t>思想解</a:t>
            </a:r>
            <a:r>
              <a:rPr lang="zh-CN" altLang="en-US" sz="2800" b="1" smtClean="0"/>
              <a:t>放（启蒙运动）和社会进步</a:t>
            </a:r>
            <a:r>
              <a:rPr lang="zh-CN" altLang="en-US" sz="2800" smtClean="0"/>
              <a:t>。</a:t>
            </a:r>
            <a:endParaRPr lang="zh-CN" altLang="en-US" sz="2800"/>
          </a:p>
        </p:txBody>
      </p:sp>
      <p:sp>
        <p:nvSpPr>
          <p:cNvPr id="3" name="矩形 2"/>
          <p:cNvSpPr/>
          <p:nvPr/>
        </p:nvSpPr>
        <p:spPr>
          <a:xfrm>
            <a:off x="835711" y="3884662"/>
            <a:ext cx="10844010" cy="1077218"/>
          </a:xfrm>
          <a:prstGeom prst="rect">
            <a:avLst/>
          </a:prstGeom>
        </p:spPr>
        <p:txBody>
          <a:bodyPr wrap="square">
            <a:spAutoFit/>
          </a:bodyPr>
          <a:lstStyle/>
          <a:p>
            <a:pPr>
              <a:buFontTx/>
              <a:buNone/>
            </a:pPr>
            <a:r>
              <a:rPr kumimoji="1" lang="zh-CN" altLang="en-US" sz="3200" b="1" smtClean="0">
                <a:solidFill>
                  <a:srgbClr val="FF0000"/>
                </a:solidFill>
                <a:latin typeface="宋体" panose="02010600030101010101" pitchFamily="2" charset="-122"/>
                <a:ea typeface="宋体" panose="02010600030101010101" pitchFamily="2" charset="-122"/>
              </a:rPr>
              <a:t>①</a:t>
            </a:r>
            <a:r>
              <a:rPr kumimoji="1" lang="zh-CN" altLang="en-US" sz="3200" b="1" smtClean="0">
                <a:solidFill>
                  <a:srgbClr val="FF0000"/>
                </a:solidFill>
              </a:rPr>
              <a:t>近</a:t>
            </a:r>
            <a:r>
              <a:rPr kumimoji="1" lang="zh-CN" altLang="en-US" sz="3200" b="1">
                <a:solidFill>
                  <a:srgbClr val="FF0000"/>
                </a:solidFill>
              </a:rPr>
              <a:t>代西方思想解放是近代西方科学技术产生、发展的条件。     </a:t>
            </a:r>
            <a:endParaRPr kumimoji="1" lang="en-US" altLang="zh-CN" sz="3200" b="1" smtClean="0">
              <a:solidFill>
                <a:srgbClr val="FF0000"/>
              </a:solidFill>
            </a:endParaRPr>
          </a:p>
          <a:p>
            <a:pPr>
              <a:buFontTx/>
              <a:buNone/>
            </a:pPr>
            <a:r>
              <a:rPr kumimoji="1" lang="zh-CN" altLang="en-US" sz="3200" b="1">
                <a:solidFill>
                  <a:srgbClr val="FF0000"/>
                </a:solidFill>
                <a:latin typeface="宋体" panose="02010600030101010101" pitchFamily="2" charset="-122"/>
                <a:ea typeface="宋体" panose="02010600030101010101" pitchFamily="2" charset="-122"/>
              </a:rPr>
              <a:t>②</a:t>
            </a:r>
            <a:r>
              <a:rPr kumimoji="1" lang="zh-CN" altLang="en-US" sz="3200" b="1" smtClean="0">
                <a:solidFill>
                  <a:srgbClr val="FF0000"/>
                </a:solidFill>
              </a:rPr>
              <a:t>近</a:t>
            </a:r>
            <a:r>
              <a:rPr kumimoji="1" lang="zh-CN" altLang="en-US" sz="3200" b="1">
                <a:solidFill>
                  <a:srgbClr val="FF0000"/>
                </a:solidFill>
              </a:rPr>
              <a:t>代科技诞生后，二者相互促进、相互推动。</a:t>
            </a:r>
          </a:p>
        </p:txBody>
      </p:sp>
      <p:sp>
        <p:nvSpPr>
          <p:cNvPr id="5" name="矩形 4"/>
          <p:cNvSpPr/>
          <p:nvPr/>
        </p:nvSpPr>
        <p:spPr>
          <a:xfrm>
            <a:off x="224239" y="3376614"/>
            <a:ext cx="7981672" cy="584775"/>
          </a:xfrm>
          <a:prstGeom prst="rect">
            <a:avLst/>
          </a:prstGeom>
        </p:spPr>
        <p:txBody>
          <a:bodyPr wrap="none">
            <a:spAutoFit/>
          </a:bodyPr>
          <a:lstStyle/>
          <a:p>
            <a:r>
              <a:rPr lang="zh-CN" altLang="en-US" sz="3200" b="1" smtClean="0">
                <a:solidFill>
                  <a:srgbClr val="0000CC"/>
                </a:solidFill>
              </a:rPr>
              <a:t>思考：近</a:t>
            </a:r>
            <a:r>
              <a:rPr lang="zh-CN" altLang="en-US" sz="3200" b="1">
                <a:solidFill>
                  <a:srgbClr val="0000CC"/>
                </a:solidFill>
              </a:rPr>
              <a:t>代西方思想解放与科技发展的关系</a:t>
            </a:r>
            <a:endParaRPr lang="zh-CN" altLang="en-US" sz="3200"/>
          </a:p>
        </p:txBody>
      </p:sp>
      <p:sp>
        <p:nvSpPr>
          <p:cNvPr id="7" name="矩形 26628"/>
          <p:cNvSpPr/>
          <p:nvPr/>
        </p:nvSpPr>
        <p:spPr>
          <a:xfrm>
            <a:off x="100965" y="5018080"/>
            <a:ext cx="11788140" cy="1630045"/>
          </a:xfrm>
          <a:prstGeom prst="rect">
            <a:avLst/>
          </a:prstGeom>
          <a:solidFill>
            <a:schemeClr val="bg1"/>
          </a:solidFill>
          <a:ln w="38100" cap="flat" cmpd="dbl">
            <a:noFill/>
            <a:prstDash val="solid"/>
            <a:miter/>
            <a:headEnd type="none" w="med" len="med"/>
            <a:tailEnd type="none" w="med" len="med"/>
          </a:ln>
        </p:spPr>
        <p:txBody>
          <a:bodyPr wrap="square" anchor="t">
            <a:spAutoFit/>
          </a:bodyPr>
          <a:lstStyle/>
          <a:p>
            <a:pPr>
              <a:lnSpc>
                <a:spcPts val="4000"/>
              </a:lnSpc>
              <a:buFont typeface="Arial" panose="020b0604020202020204" pitchFamily="34" charset="0"/>
              <a:buNone/>
            </a:pPr>
            <a:r>
              <a:rPr lang="zh-CN" altLang="en-US" sz="2800" b="1" smtClean="0">
                <a:solidFill>
                  <a:prstClr val="black"/>
                </a:solidFill>
                <a:latin typeface="宋体" panose="02010600030101010101" pitchFamily="2" charset="-122"/>
              </a:rPr>
              <a:t>    </a:t>
            </a:r>
            <a:r>
              <a:rPr lang="en-US" altLang="zh-CN" sz="3200" b="1">
                <a:solidFill>
                  <a:prstClr val="black"/>
                </a:solidFill>
                <a:latin typeface="宋体" panose="02010600030101010101" pitchFamily="2" charset="-122"/>
              </a:rPr>
              <a:t>17</a:t>
            </a:r>
            <a:r>
              <a:rPr lang="zh-CN" altLang="en-US" sz="3200" b="1">
                <a:solidFill>
                  <a:prstClr val="black"/>
                </a:solidFill>
                <a:latin typeface="宋体" panose="02010600030101010101" pitchFamily="2" charset="-122"/>
              </a:rPr>
              <a:t>世纪力学的建立和</a:t>
            </a:r>
            <a:r>
              <a:rPr lang="zh-CN" altLang="en-US" sz="3200" b="1" smtClean="0">
                <a:solidFill>
                  <a:prstClr val="black"/>
                </a:solidFill>
                <a:latin typeface="宋体" panose="02010600030101010101" pitchFamily="2" charset="-122"/>
              </a:rPr>
              <a:t>发展</a:t>
            </a:r>
            <a:r>
              <a:rPr lang="en-US" altLang="zh-CN" sz="3200" b="1" smtClean="0">
                <a:solidFill>
                  <a:prstClr val="black"/>
                </a:solidFill>
                <a:latin typeface="宋体" panose="02010600030101010101" pitchFamily="2" charset="-122"/>
              </a:rPr>
              <a:t>……</a:t>
            </a:r>
            <a:r>
              <a:rPr lang="zh-CN" altLang="en-US" sz="3200" b="1" smtClean="0">
                <a:solidFill>
                  <a:prstClr val="black"/>
                </a:solidFill>
                <a:latin typeface="宋体" panose="02010600030101010101" pitchFamily="2" charset="-122"/>
              </a:rPr>
              <a:t>告诉人类支配</a:t>
            </a:r>
            <a:r>
              <a:rPr lang="zh-CN" altLang="en-US" sz="3200" b="1">
                <a:solidFill>
                  <a:prstClr val="black"/>
                </a:solidFill>
                <a:latin typeface="宋体" panose="02010600030101010101" pitchFamily="2" charset="-122"/>
              </a:rPr>
              <a:t>人类社会的法则依靠人的理性也可以为人们所发现</a:t>
            </a:r>
            <a:r>
              <a:rPr lang="zh-CN" altLang="en-US" sz="3200" b="1" smtClean="0">
                <a:solidFill>
                  <a:prstClr val="black"/>
                </a:solidFill>
                <a:latin typeface="宋体" panose="02010600030101010101" pitchFamily="2" charset="-122"/>
              </a:rPr>
              <a:t>。  </a:t>
            </a:r>
            <a:endParaRPr lang="en-US" altLang="zh-CN" sz="3200" b="1" smtClean="0">
              <a:solidFill>
                <a:prstClr val="black"/>
              </a:solidFill>
              <a:latin typeface="宋体" pitchFamily="2" charset="-122"/>
            </a:endParaRPr>
          </a:p>
          <a:p>
            <a:pPr algn="r">
              <a:lnSpc>
                <a:spcPts val="4000"/>
              </a:lnSpc>
              <a:buFont typeface="Arial" panose="020b0604020202020204" pitchFamily="34" charset="0"/>
              <a:buNone/>
            </a:pPr>
            <a:r>
              <a:rPr lang="en-US" altLang="zh-CN" sz="3200" b="1" smtClean="0">
                <a:solidFill>
                  <a:prstClr val="black"/>
                </a:solidFill>
                <a:latin typeface="宋体" panose="02010600030101010101" pitchFamily="2" charset="-122"/>
              </a:rPr>
              <a:t>——《</a:t>
            </a:r>
            <a:r>
              <a:rPr lang="zh-CN" altLang="en-US" sz="3200" b="1">
                <a:solidFill>
                  <a:prstClr val="black"/>
                </a:solidFill>
                <a:latin typeface="宋体" panose="02010600030101010101" pitchFamily="2" charset="-122"/>
              </a:rPr>
              <a:t>西方文化史</a:t>
            </a:r>
            <a:r>
              <a:rPr lang="en-US" altLang="zh-CN" sz="3200" b="1" smtClean="0">
                <a:solidFill>
                  <a:prstClr val="black"/>
                </a:solidFill>
                <a:latin typeface="宋体" panose="02010600030101010101" pitchFamily="2" charset="-122"/>
              </a:rPr>
              <a:t>》</a:t>
            </a:r>
            <a:endParaRPr lang="en-US" altLang="zh-CN" sz="3200" b="1">
              <a:solidFill>
                <a:prstClr val="black"/>
              </a:solidFill>
              <a:latin typeface="宋体" pitchFamily="2" charset="-122"/>
            </a:endParaRPr>
          </a:p>
        </p:txBody>
      </p:sp>
      <p:sp>
        <p:nvSpPr>
          <p:cNvPr id="8" name="Text Box 29"/>
          <p:cNvSpPr txBox="1">
            <a:spLocks noChangeArrowheads="1"/>
          </p:cNvSpPr>
          <p:nvPr/>
        </p:nvSpPr>
        <p:spPr bwMode="auto">
          <a:xfrm>
            <a:off x="2788920" y="5143810"/>
            <a:ext cx="6287135" cy="583565"/>
          </a:xfrm>
          <a:prstGeom prst="rect">
            <a:avLst/>
          </a:prstGeom>
          <a:solidFill>
            <a:srgbClr val="8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pPr algn="ctr"/>
            <a:r>
              <a:rPr lang="zh-CN" altLang="en-US" sz="3200" b="1" smtClean="0">
                <a:solidFill>
                  <a:prstClr val="white"/>
                </a:solidFill>
                <a:latin typeface="宋体" panose="02010600030101010101" pitchFamily="2" charset="-122"/>
              </a:rPr>
              <a:t>人们发现了哪些人类社会的法则？</a:t>
            </a:r>
            <a:endParaRPr lang="zh-CN" altLang="en-US" sz="3200" b="1">
              <a:solidFill>
                <a:prstClr val="white"/>
              </a:solidFill>
              <a:latin typeface="宋体" pitchFamily="2" charset="-122"/>
            </a:endParaRPr>
          </a:p>
        </p:txBody>
      </p:sp>
      <p:sp>
        <p:nvSpPr>
          <p:cNvPr id="9" name="Text Box 29"/>
          <p:cNvSpPr txBox="1">
            <a:spLocks noChangeArrowheads="1"/>
          </p:cNvSpPr>
          <p:nvPr/>
        </p:nvSpPr>
        <p:spPr bwMode="auto">
          <a:xfrm>
            <a:off x="2788920" y="6057057"/>
            <a:ext cx="6286923" cy="584775"/>
          </a:xfrm>
          <a:prstGeom prst="rect">
            <a:avLst/>
          </a:prstGeom>
          <a:solidFill>
            <a:srgbClr val="8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pPr algn="ctr"/>
            <a:r>
              <a:rPr lang="zh-CN" altLang="en-US" sz="3200" b="1" smtClean="0">
                <a:solidFill>
                  <a:prstClr val="white"/>
                </a:solidFill>
                <a:latin typeface="宋体" panose="02010600030101010101" pitchFamily="2" charset="-122"/>
              </a:rPr>
              <a:t>人的理性是如何进一步张扬的？</a:t>
            </a:r>
            <a:endParaRPr lang="zh-CN" altLang="en-US" sz="3200" b="1">
              <a:solidFill>
                <a:prstClr val="white"/>
              </a:solidFill>
              <a:latin typeface="宋体" panose="02010600030101010101" pitchFamily="2" charset="-122"/>
            </a:endParaRPr>
          </a:p>
        </p:txBody>
      </p:sp>
      <p:cxnSp>
        <p:nvCxnSpPr>
          <p:cNvPr id="10" name="直接连接符 9"/>
          <p:cNvCxnSpPr/>
          <p:nvPr/>
        </p:nvCxnSpPr>
        <p:spPr>
          <a:xfrm>
            <a:off x="977900" y="5554655"/>
            <a:ext cx="2066290" cy="5715"/>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8713470" y="5548940"/>
            <a:ext cx="2853055" cy="22860"/>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810385" y="6045510"/>
            <a:ext cx="970915" cy="7620"/>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6"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6" presetClass="entr" presetSubtype="16"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2000"/>
                                        <p:tgtEl>
                                          <p:spTgt spid="1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6" presetClass="entr" presetSubtype="16"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in)">
                                      <p:cBhvr>
                                        <p:cTn id="32" dur="2000"/>
                                        <p:tgtEl>
                                          <p:spTgt spid="1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3" presetClass="exit" presetSubtype="0" fill="hold" grpId="1" nodeType="clickEffect">
                                  <p:stCondLst>
                                    <p:cond delay="0"/>
                                  </p:stCondLst>
                                  <p:childTnLst>
                                    <p:anim calcmode="lin" valueType="num">
                                      <p:cBhvr>
                                        <p:cTn id="36" dur="500"/>
                                        <p:tgtEl>
                                          <p:spTgt spid="7"/>
                                        </p:tgtEl>
                                        <p:attrNameLst>
                                          <p:attrName>ppt_w</p:attrName>
                                        </p:attrNameLst>
                                      </p:cBhvr>
                                      <p:tavLst>
                                        <p:tav tm="0">
                                          <p:val>
                                            <p:strVal val="ppt_w"/>
                                          </p:val>
                                        </p:tav>
                                        <p:tav tm="100000">
                                          <p:val>
                                            <p:fltVal val="0"/>
                                          </p:val>
                                        </p:tav>
                                      </p:tavLst>
                                    </p:anim>
                                    <p:anim calcmode="lin" valueType="num">
                                      <p:cBhvr>
                                        <p:cTn id="37" dur="500"/>
                                        <p:tgtEl>
                                          <p:spTgt spid="7"/>
                                        </p:tgtEl>
                                        <p:attrNameLst>
                                          <p:attrName>ppt_h</p:attrName>
                                        </p:attrNameLst>
                                      </p:cBhvr>
                                      <p:tavLst>
                                        <p:tav tm="0">
                                          <p:val>
                                            <p:strVal val="ppt_h"/>
                                          </p:val>
                                        </p:tav>
                                        <p:tav tm="100000">
                                          <p:val>
                                            <p:fltVal val="0"/>
                                          </p:val>
                                        </p:tav>
                                      </p:tavLst>
                                    </p:anim>
                                    <p:animEffect transition="out" filter="fade">
                                      <p:cBhvr>
                                        <p:cTn id="38" dur="500"/>
                                        <p:tgtEl>
                                          <p:spTgt spid="7"/>
                                        </p:tgtEl>
                                      </p:cBhvr>
                                    </p:animEffect>
                                    <p:set>
                                      <p:cBhvr>
                                        <p:cTn id="39" dur="1" fill="hold">
                                          <p:stCondLst>
                                            <p:cond delay="499"/>
                                          </p:stCondLst>
                                        </p:cTn>
                                        <p:tgtEl>
                                          <p:spTgt spid="7"/>
                                        </p:tgtEl>
                                        <p:attrNameLst>
                                          <p:attrName>style.visibility</p:attrName>
                                        </p:attrNameLst>
                                      </p:cBhvr>
                                      <p:to>
                                        <p:strVal val="hidden"/>
                                      </p:to>
                                    </p:set>
                                  </p:childTnLst>
                                </p:cTn>
                              </p:par>
                              <p:par>
                                <p:cTn id="40" presetID="53" presetClass="exit" presetSubtype="0" fill="hold" nodeType="withEffect">
                                  <p:stCondLst>
                                    <p:cond delay="0"/>
                                  </p:stCondLst>
                                  <p:childTnLst>
                                    <p:anim calcmode="lin" valueType="num">
                                      <p:cBhvr>
                                        <p:cTn id="41" dur="500"/>
                                        <p:tgtEl>
                                          <p:spTgt spid="10"/>
                                        </p:tgtEl>
                                        <p:attrNameLst>
                                          <p:attrName>ppt_w</p:attrName>
                                        </p:attrNameLst>
                                      </p:cBhvr>
                                      <p:tavLst>
                                        <p:tav tm="0">
                                          <p:val>
                                            <p:strVal val="ppt_w"/>
                                          </p:val>
                                        </p:tav>
                                        <p:tav tm="100000">
                                          <p:val>
                                            <p:fltVal val="0"/>
                                          </p:val>
                                        </p:tav>
                                      </p:tavLst>
                                    </p:anim>
                                    <p:anim calcmode="lin" valueType="num">
                                      <p:cBhvr>
                                        <p:cTn id="42" dur="500"/>
                                        <p:tgtEl>
                                          <p:spTgt spid="10"/>
                                        </p:tgtEl>
                                        <p:attrNameLst>
                                          <p:attrName>ppt_h</p:attrName>
                                        </p:attrNameLst>
                                      </p:cBhvr>
                                      <p:tavLst>
                                        <p:tav tm="0">
                                          <p:val>
                                            <p:strVal val="ppt_h"/>
                                          </p:val>
                                        </p:tav>
                                        <p:tav tm="100000">
                                          <p:val>
                                            <p:fltVal val="0"/>
                                          </p:val>
                                        </p:tav>
                                      </p:tavLst>
                                    </p:anim>
                                    <p:animEffect transition="out" filter="fade">
                                      <p:cBhvr>
                                        <p:cTn id="43" dur="500"/>
                                        <p:tgtEl>
                                          <p:spTgt spid="10"/>
                                        </p:tgtEl>
                                      </p:cBhvr>
                                    </p:animEffect>
                                    <p:set>
                                      <p:cBhvr>
                                        <p:cTn id="44" dur="1" fill="hold">
                                          <p:stCondLst>
                                            <p:cond delay="499"/>
                                          </p:stCondLst>
                                        </p:cTn>
                                        <p:tgtEl>
                                          <p:spTgt spid="10"/>
                                        </p:tgtEl>
                                        <p:attrNameLst>
                                          <p:attrName>style.visibility</p:attrName>
                                        </p:attrNameLst>
                                      </p:cBhvr>
                                      <p:to>
                                        <p:strVal val="hidden"/>
                                      </p:to>
                                    </p:set>
                                  </p:childTnLst>
                                </p:cTn>
                              </p:par>
                              <p:par>
                                <p:cTn id="45" presetID="53" presetClass="exit" presetSubtype="0" fill="hold" nodeType="withEffect">
                                  <p:stCondLst>
                                    <p:cond delay="0"/>
                                  </p:stCondLst>
                                  <p:childTnLst>
                                    <p:anim calcmode="lin" valueType="num">
                                      <p:cBhvr>
                                        <p:cTn id="46" dur="500"/>
                                        <p:tgtEl>
                                          <p:spTgt spid="11"/>
                                        </p:tgtEl>
                                        <p:attrNameLst>
                                          <p:attrName>ppt_w</p:attrName>
                                        </p:attrNameLst>
                                      </p:cBhvr>
                                      <p:tavLst>
                                        <p:tav tm="0">
                                          <p:val>
                                            <p:strVal val="ppt_w"/>
                                          </p:val>
                                        </p:tav>
                                        <p:tav tm="100000">
                                          <p:val>
                                            <p:fltVal val="0"/>
                                          </p:val>
                                        </p:tav>
                                      </p:tavLst>
                                    </p:anim>
                                    <p:anim calcmode="lin" valueType="num">
                                      <p:cBhvr>
                                        <p:cTn id="47" dur="500"/>
                                        <p:tgtEl>
                                          <p:spTgt spid="11"/>
                                        </p:tgtEl>
                                        <p:attrNameLst>
                                          <p:attrName>ppt_h</p:attrName>
                                        </p:attrNameLst>
                                      </p:cBhvr>
                                      <p:tavLst>
                                        <p:tav tm="0">
                                          <p:val>
                                            <p:strVal val="ppt_h"/>
                                          </p:val>
                                        </p:tav>
                                        <p:tav tm="100000">
                                          <p:val>
                                            <p:fltVal val="0"/>
                                          </p:val>
                                        </p:tav>
                                      </p:tavLst>
                                    </p:anim>
                                    <p:animEffect transition="out" filter="fade">
                                      <p:cBhvr>
                                        <p:cTn id="48" dur="500"/>
                                        <p:tgtEl>
                                          <p:spTgt spid="11"/>
                                        </p:tgtEl>
                                      </p:cBhvr>
                                    </p:animEffect>
                                    <p:set>
                                      <p:cBhvr>
                                        <p:cTn id="49" dur="1" fill="hold">
                                          <p:stCondLst>
                                            <p:cond delay="499"/>
                                          </p:stCondLst>
                                        </p:cTn>
                                        <p:tgtEl>
                                          <p:spTgt spid="11"/>
                                        </p:tgtEl>
                                        <p:attrNameLst>
                                          <p:attrName>style.visibility</p:attrName>
                                        </p:attrNameLst>
                                      </p:cBhvr>
                                      <p:to>
                                        <p:strVal val="hidden"/>
                                      </p:to>
                                    </p:set>
                                  </p:childTnLst>
                                </p:cTn>
                              </p:par>
                              <p:par>
                                <p:cTn id="50" presetID="53" presetClass="exit" presetSubtype="0" fill="hold" nodeType="withEffect">
                                  <p:stCondLst>
                                    <p:cond delay="0"/>
                                  </p:stCondLst>
                                  <p:childTnLst>
                                    <p:anim calcmode="lin" valueType="num">
                                      <p:cBhvr>
                                        <p:cTn id="51" dur="500"/>
                                        <p:tgtEl>
                                          <p:spTgt spid="12"/>
                                        </p:tgtEl>
                                        <p:attrNameLst>
                                          <p:attrName>ppt_w</p:attrName>
                                        </p:attrNameLst>
                                      </p:cBhvr>
                                      <p:tavLst>
                                        <p:tav tm="0">
                                          <p:val>
                                            <p:strVal val="ppt_w"/>
                                          </p:val>
                                        </p:tav>
                                        <p:tav tm="100000">
                                          <p:val>
                                            <p:fltVal val="0"/>
                                          </p:val>
                                        </p:tav>
                                      </p:tavLst>
                                    </p:anim>
                                    <p:anim calcmode="lin" valueType="num">
                                      <p:cBhvr>
                                        <p:cTn id="52" dur="500"/>
                                        <p:tgtEl>
                                          <p:spTgt spid="12"/>
                                        </p:tgtEl>
                                        <p:attrNameLst>
                                          <p:attrName>ppt_h</p:attrName>
                                        </p:attrNameLst>
                                      </p:cBhvr>
                                      <p:tavLst>
                                        <p:tav tm="0">
                                          <p:val>
                                            <p:strVal val="ppt_h"/>
                                          </p:val>
                                        </p:tav>
                                        <p:tav tm="100000">
                                          <p:val>
                                            <p:fltVal val="0"/>
                                          </p:val>
                                        </p:tav>
                                      </p:tavLst>
                                    </p:anim>
                                    <p:animEffect transition="out" filter="fade">
                                      <p:cBhvr>
                                        <p:cTn id="53" dur="500"/>
                                        <p:tgtEl>
                                          <p:spTgt spid="12"/>
                                        </p:tgtEl>
                                      </p:cBhvr>
                                    </p:animEffect>
                                    <p:set>
                                      <p:cBhvr>
                                        <p:cTn id="54" dur="1" fill="hold">
                                          <p:stCondLst>
                                            <p:cond delay="499"/>
                                          </p:stCondLst>
                                        </p:cTn>
                                        <p:tgtEl>
                                          <p:spTgt spid="12"/>
                                        </p:tgtEl>
                                        <p:attrNameLst>
                                          <p:attrName>style.visibility</p:attrName>
                                        </p:attrNameLst>
                                      </p:cBhvr>
                                      <p:to>
                                        <p:strVal val="hidden"/>
                                      </p:to>
                                    </p:set>
                                  </p:childTnLst>
                                </p:cTn>
                              </p:par>
                            </p:childTnLst>
                          </p:cTn>
                        </p:par>
                      </p:childTnLst>
                    </p:cTn>
                  </p:par>
                  <p:par>
                    <p:cTn id="55" fill="hold" nodeType="clickPar">
                      <p:stCondLst>
                        <p:cond delay="indefinite"/>
                      </p:stCondLst>
                      <p:childTnLst>
                        <p:par>
                          <p:cTn id="56" fill="hold" nodeType="afterGroup">
                            <p:stCondLst>
                              <p:cond delay="0"/>
                            </p:stCondLst>
                            <p:childTnLst>
                              <p:par>
                                <p:cTn id="57" presetID="55" presetClass="entr" presetSubtype="0" fill="hold" grpId="0" nodeType="click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1000" fill="hold"/>
                                        <p:tgtEl>
                                          <p:spTgt spid="8"/>
                                        </p:tgtEl>
                                        <p:attrNameLst>
                                          <p:attrName>ppt_w</p:attrName>
                                        </p:attrNameLst>
                                      </p:cBhvr>
                                      <p:tavLst>
                                        <p:tav tm="0">
                                          <p:val>
                                            <p:strVal val="#ppt_w*0.70"/>
                                          </p:val>
                                        </p:tav>
                                        <p:tav tm="100000">
                                          <p:val>
                                            <p:strVal val="#ppt_w"/>
                                          </p:val>
                                        </p:tav>
                                      </p:tavLst>
                                    </p:anim>
                                    <p:anim calcmode="lin" valueType="num">
                                      <p:cBhvr>
                                        <p:cTn id="60" dur="1000" fill="hold"/>
                                        <p:tgtEl>
                                          <p:spTgt spid="8"/>
                                        </p:tgtEl>
                                        <p:attrNameLst>
                                          <p:attrName>ppt_h</p:attrName>
                                        </p:attrNameLst>
                                      </p:cBhvr>
                                      <p:tavLst>
                                        <p:tav tm="0">
                                          <p:val>
                                            <p:strVal val="#ppt_h"/>
                                          </p:val>
                                        </p:tav>
                                        <p:tav tm="100000">
                                          <p:val>
                                            <p:strVal val="#ppt_h"/>
                                          </p:val>
                                        </p:tav>
                                      </p:tavLst>
                                    </p:anim>
                                    <p:animEffect transition="in" filter="fade">
                                      <p:cBhvr>
                                        <p:cTn id="61" dur="1000"/>
                                        <p:tgtEl>
                                          <p:spTgt spid="8"/>
                                        </p:tgtEl>
                                      </p:cBhvr>
                                    </p:animEffect>
                                  </p:childTnLst>
                                </p:cTn>
                              </p:par>
                              <p:par>
                                <p:cTn id="62" presetID="55"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1000" fill="hold"/>
                                        <p:tgtEl>
                                          <p:spTgt spid="9"/>
                                        </p:tgtEl>
                                        <p:attrNameLst>
                                          <p:attrName>ppt_w</p:attrName>
                                        </p:attrNameLst>
                                      </p:cBhvr>
                                      <p:tavLst>
                                        <p:tav tm="0">
                                          <p:val>
                                            <p:strVal val="#ppt_w*0.70"/>
                                          </p:val>
                                        </p:tav>
                                        <p:tav tm="100000">
                                          <p:val>
                                            <p:strVal val="#ppt_w"/>
                                          </p:val>
                                        </p:tav>
                                      </p:tavLst>
                                    </p:anim>
                                    <p:anim calcmode="lin" valueType="num">
                                      <p:cBhvr>
                                        <p:cTn id="65" dur="1000" fill="hold"/>
                                        <p:tgtEl>
                                          <p:spTgt spid="9"/>
                                        </p:tgtEl>
                                        <p:attrNameLst>
                                          <p:attrName>ppt_h</p:attrName>
                                        </p:attrNameLst>
                                      </p:cBhvr>
                                      <p:tavLst>
                                        <p:tav tm="0">
                                          <p:val>
                                            <p:strVal val="#ppt_h"/>
                                          </p:val>
                                        </p:tav>
                                        <p:tav tm="100000">
                                          <p:val>
                                            <p:strVal val="#ppt_h"/>
                                          </p:val>
                                        </p:tav>
                                      </p:tavLst>
                                    </p:anim>
                                    <p:animEffect transition="in" filter="fade">
                                      <p:cBhvr>
                                        <p:cTn id="6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7" grpId="1"/>
      <p:bldP spid="8" grpId="0"/>
      <p:bldP spid="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showMasterPhAnim="0">
  <p:cSld>
    <p:spTree>
      <p:nvGrpSpPr>
        <p:cNvPr id="1" name=""/>
        <p:cNvGrpSpPr/>
        <p:nvPr/>
      </p:nvGrpSpPr>
      <p:grpSpPr>
        <a:xfrm>
          <a:off x="0" y="0"/>
          <a:ext cx="0" cy="0"/>
        </a:xfrm>
      </p:grpSpPr>
      <p:sp>
        <p:nvSpPr>
          <p:cNvPr id="117762" name="Rectangle 2"/>
          <p:cNvSpPr>
            <a:spLocks noGrp="1" noChangeArrowheads="1"/>
          </p:cNvSpPr>
          <p:nvPr>
            <p:ph type="body" idx="1"/>
          </p:nvPr>
        </p:nvSpPr>
        <p:spPr bwMode="auto">
          <a:xfrm>
            <a:off x="2755900" y="747713"/>
            <a:ext cx="4648200" cy="749300"/>
          </a:xfrm>
          <a:solidFill>
            <a:srgbClr val="ABFFFF"/>
          </a:solidFill>
          <a:ln>
            <a:solidFill>
              <a:srgbClr val="000000"/>
            </a:solidFill>
            <a:miter lim="800000"/>
          </a:ln>
        </p:spPr>
        <p:txBody>
          <a:bodyPr vert="horz" wrap="square" lIns="91440" tIns="45720" rIns="91440" bIns="45720" numCol="1" rtlCol="0" anchor="t" anchorCtr="0" compatLnSpc="1">
            <a:normAutofit/>
          </a:bodyPr>
          <a:lstStyle/>
          <a:p>
            <a:pPr>
              <a:buFontTx/>
              <a:buNone/>
            </a:pPr>
            <a:r>
              <a:rPr lang="zh-CN" altLang="en-US" sz="4000" b="1"/>
              <a:t>资本主义萌芽发展</a:t>
            </a:r>
          </a:p>
        </p:txBody>
      </p:sp>
      <p:sp>
        <p:nvSpPr>
          <p:cNvPr id="117763" name="Rectangle 3"/>
          <p:cNvSpPr>
            <a:spLocks noChangeArrowheads="1"/>
          </p:cNvSpPr>
          <p:nvPr/>
        </p:nvSpPr>
        <p:spPr bwMode="auto">
          <a:xfrm>
            <a:off x="1524000" y="3657601"/>
            <a:ext cx="20335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altLang="en-US" sz="4000" b="1"/>
              <a:t>反封建</a:t>
            </a:r>
          </a:p>
        </p:txBody>
      </p:sp>
      <p:sp>
        <p:nvSpPr>
          <p:cNvPr id="117764" name="Rectangle 4"/>
          <p:cNvSpPr>
            <a:spLocks noChangeArrowheads="1"/>
          </p:cNvSpPr>
          <p:nvPr/>
        </p:nvSpPr>
        <p:spPr bwMode="auto">
          <a:xfrm>
            <a:off x="1752600" y="2247900"/>
            <a:ext cx="8915400" cy="579438"/>
          </a:xfrm>
          <a:prstGeom prst="rect">
            <a:avLst/>
          </a:prstGeom>
          <a:solidFill>
            <a:srgbClr val="FFF63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altLang="en-US" sz="3200" b="1"/>
              <a:t>封建制度和思想阻碍了资本主义的进一步发展</a:t>
            </a:r>
          </a:p>
        </p:txBody>
      </p:sp>
      <p:sp>
        <p:nvSpPr>
          <p:cNvPr id="117765" name="Rectangle 5"/>
          <p:cNvSpPr>
            <a:spLocks noChangeArrowheads="1"/>
          </p:cNvSpPr>
          <p:nvPr/>
        </p:nvSpPr>
        <p:spPr bwMode="auto">
          <a:xfrm>
            <a:off x="3352800" y="3200401"/>
            <a:ext cx="19383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4000" b="1"/>
              <a:t>反神权</a:t>
            </a:r>
          </a:p>
        </p:txBody>
      </p:sp>
      <p:sp>
        <p:nvSpPr>
          <p:cNvPr id="117766" name="Rectangle 6"/>
          <p:cNvSpPr>
            <a:spLocks noChangeArrowheads="1"/>
          </p:cNvSpPr>
          <p:nvPr/>
        </p:nvSpPr>
        <p:spPr bwMode="auto">
          <a:xfrm>
            <a:off x="3287714" y="4724401"/>
            <a:ext cx="19510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altLang="en-US" sz="4000" b="1"/>
              <a:t>反王权</a:t>
            </a:r>
          </a:p>
        </p:txBody>
      </p:sp>
      <p:sp>
        <p:nvSpPr>
          <p:cNvPr id="117767" name="Rectangle 7"/>
          <p:cNvSpPr>
            <a:spLocks noChangeArrowheads="1"/>
          </p:cNvSpPr>
          <p:nvPr/>
        </p:nvSpPr>
        <p:spPr bwMode="auto">
          <a:xfrm>
            <a:off x="5375275" y="2924176"/>
            <a:ext cx="24209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4000" b="1"/>
              <a:t>文艺复兴</a:t>
            </a:r>
          </a:p>
        </p:txBody>
      </p:sp>
      <p:sp>
        <p:nvSpPr>
          <p:cNvPr id="117768" name="Rectangle 8"/>
          <p:cNvSpPr>
            <a:spLocks noChangeArrowheads="1"/>
          </p:cNvSpPr>
          <p:nvPr/>
        </p:nvSpPr>
        <p:spPr bwMode="auto">
          <a:xfrm>
            <a:off x="7680325" y="2852739"/>
            <a:ext cx="31686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t>(</a:t>
            </a:r>
            <a:r>
              <a:rPr lang="zh-CN" altLang="en-US" sz="4000" b="1"/>
              <a:t>从宗教外部</a:t>
            </a:r>
            <a:r>
              <a:rPr lang="en-US" altLang="zh-CN" sz="4000" b="1"/>
              <a:t>)</a:t>
            </a:r>
          </a:p>
        </p:txBody>
      </p:sp>
      <p:sp>
        <p:nvSpPr>
          <p:cNvPr id="117769" name="Rectangle 9"/>
          <p:cNvSpPr>
            <a:spLocks noChangeArrowheads="1"/>
          </p:cNvSpPr>
          <p:nvPr/>
        </p:nvSpPr>
        <p:spPr bwMode="auto">
          <a:xfrm>
            <a:off x="7608888" y="3789364"/>
            <a:ext cx="35290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t>(</a:t>
            </a:r>
            <a:r>
              <a:rPr lang="zh-CN" altLang="en-US" sz="4000" b="1"/>
              <a:t>从宗教内部</a:t>
            </a:r>
            <a:r>
              <a:rPr lang="en-US" altLang="zh-CN" sz="4000" b="1"/>
              <a:t>)</a:t>
            </a:r>
          </a:p>
        </p:txBody>
      </p:sp>
      <p:sp>
        <p:nvSpPr>
          <p:cNvPr id="117770" name="Rectangle 10"/>
          <p:cNvSpPr>
            <a:spLocks noChangeArrowheads="1"/>
          </p:cNvSpPr>
          <p:nvPr/>
        </p:nvSpPr>
        <p:spPr bwMode="auto">
          <a:xfrm>
            <a:off x="5448301" y="3716339"/>
            <a:ext cx="25114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4000" b="1"/>
              <a:t>宗教改革</a:t>
            </a:r>
          </a:p>
        </p:txBody>
      </p:sp>
      <p:sp>
        <p:nvSpPr>
          <p:cNvPr id="117771" name="Rectangle 11"/>
          <p:cNvSpPr>
            <a:spLocks noChangeArrowheads="1"/>
          </p:cNvSpPr>
          <p:nvPr/>
        </p:nvSpPr>
        <p:spPr bwMode="auto">
          <a:xfrm>
            <a:off x="5448301" y="4652964"/>
            <a:ext cx="4824413"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en-US" altLang="zh-CN" sz="4000" b="1"/>
              <a:t>     </a:t>
            </a:r>
            <a:r>
              <a:rPr lang="zh-CN" altLang="en-US" sz="4000" b="1"/>
              <a:t>启蒙运动</a:t>
            </a:r>
            <a:br>
              <a:rPr lang="zh-CN" altLang="en-US" sz="4000" b="1"/>
            </a:br>
            <a:r>
              <a:rPr lang="en-US" altLang="zh-CN" sz="4000" b="1"/>
              <a:t>(</a:t>
            </a:r>
            <a:r>
              <a:rPr lang="zh-CN" altLang="en-US" sz="4000" b="1"/>
              <a:t>用理性科学作为武器</a:t>
            </a:r>
            <a:r>
              <a:rPr lang="en-US" altLang="zh-CN" sz="4000" b="1"/>
              <a:t>,</a:t>
            </a:r>
            <a:r>
              <a:rPr lang="zh-CN" altLang="en-US" sz="4000" b="1"/>
              <a:t>既有破又有立</a:t>
            </a:r>
            <a:r>
              <a:rPr lang="en-US" altLang="zh-CN" sz="4000" b="1"/>
              <a:t>)</a:t>
            </a:r>
          </a:p>
        </p:txBody>
      </p:sp>
      <p:sp>
        <p:nvSpPr>
          <p:cNvPr id="117772" name="AutoShape 12"/>
          <p:cNvSpPr/>
          <p:nvPr/>
        </p:nvSpPr>
        <p:spPr bwMode="auto">
          <a:xfrm>
            <a:off x="3287714" y="3355976"/>
            <a:ext cx="71437" cy="1871663"/>
          </a:xfrm>
          <a:prstGeom prst="leftBrace">
            <a:avLst>
              <a:gd name="adj1" fmla="val 218335"/>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7773" name="AutoShape 13"/>
          <p:cNvSpPr/>
          <p:nvPr/>
        </p:nvSpPr>
        <p:spPr bwMode="auto">
          <a:xfrm>
            <a:off x="5105400" y="3124201"/>
            <a:ext cx="215900" cy="1152525"/>
          </a:xfrm>
          <a:prstGeom prst="leftBrace">
            <a:avLst>
              <a:gd name="adj1" fmla="val 44485"/>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7774" name="AutoShape 14"/>
          <p:cNvSpPr>
            <a:spLocks noChangeArrowheads="1"/>
          </p:cNvSpPr>
          <p:nvPr/>
        </p:nvSpPr>
        <p:spPr bwMode="auto">
          <a:xfrm>
            <a:off x="4921251" y="1574801"/>
            <a:ext cx="569913" cy="746125"/>
          </a:xfrm>
          <a:prstGeom prst="downArrow">
            <a:avLst>
              <a:gd name="adj1" fmla="val 50000"/>
              <a:gd name="adj2" fmla="val 3273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117775" name="AutoShape 15"/>
          <p:cNvSpPr>
            <a:spLocks noChangeArrowheads="1"/>
          </p:cNvSpPr>
          <p:nvPr/>
        </p:nvSpPr>
        <p:spPr bwMode="auto">
          <a:xfrm>
            <a:off x="2279650" y="2924176"/>
            <a:ext cx="388938" cy="815975"/>
          </a:xfrm>
          <a:prstGeom prst="downArrow">
            <a:avLst>
              <a:gd name="adj1" fmla="val 50000"/>
              <a:gd name="adj2" fmla="val 52449"/>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117776" name="Line 16"/>
          <p:cNvSpPr>
            <a:spLocks noChangeShapeType="1"/>
          </p:cNvSpPr>
          <p:nvPr/>
        </p:nvSpPr>
        <p:spPr bwMode="auto">
          <a:xfrm>
            <a:off x="4876800" y="3810001"/>
            <a:ext cx="1284288" cy="1355725"/>
          </a:xfrm>
          <a:prstGeom prst="line">
            <a:avLst/>
          </a:prstGeom>
          <a:noFill/>
          <a:ln w="38100">
            <a:solidFill>
              <a:srgbClr val="CC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7777" name="Line 17"/>
          <p:cNvSpPr>
            <a:spLocks noChangeShapeType="1"/>
          </p:cNvSpPr>
          <p:nvPr/>
        </p:nvSpPr>
        <p:spPr bwMode="auto">
          <a:xfrm>
            <a:off x="4953000" y="5105400"/>
            <a:ext cx="1093788" cy="0"/>
          </a:xfrm>
          <a:prstGeom prst="line">
            <a:avLst/>
          </a:prstGeom>
          <a:noFill/>
          <a:ln w="38100">
            <a:solidFill>
              <a:srgbClr val="CC33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777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777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7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71" grpId="0"/>
      <p:bldP spid="117776" grpId="0"/>
      <p:bldP spid="117777"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8" name="Rectangle 6"/>
          <p:cNvSpPr>
            <a:spLocks noChangeArrowheads="1"/>
          </p:cNvSpPr>
          <p:nvPr/>
        </p:nvSpPr>
        <p:spPr bwMode="auto">
          <a:xfrm>
            <a:off x="3167286" y="953262"/>
            <a:ext cx="8011576"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kumimoji="1" lang="en-US" altLang="zh-CN" sz="2400" b="1"/>
              <a:t>        </a:t>
            </a:r>
            <a:r>
              <a:rPr kumimoji="1" lang="zh-CN" altLang="en-US" sz="2400" b="1"/>
              <a:t>材料一：</a:t>
            </a:r>
            <a:r>
              <a:rPr kumimoji="1" lang="en-US" altLang="zh-CN" sz="2400" b="1">
                <a:solidFill>
                  <a:srgbClr val="0000FF"/>
                </a:solidFill>
              </a:rPr>
              <a:t>17</a:t>
            </a:r>
            <a:r>
              <a:rPr kumimoji="1" lang="zh-CN" altLang="en-US" sz="2400" b="1">
                <a:solidFill>
                  <a:srgbClr val="0000FF"/>
                </a:solidFill>
              </a:rPr>
              <a:t>、</a:t>
            </a:r>
            <a:r>
              <a:rPr kumimoji="1" lang="en-US" altLang="zh-CN" sz="2400" b="1">
                <a:solidFill>
                  <a:srgbClr val="0000FF"/>
                </a:solidFill>
              </a:rPr>
              <a:t>18</a:t>
            </a:r>
            <a:r>
              <a:rPr kumimoji="1" lang="zh-CN" altLang="en-US" sz="2400" b="1">
                <a:solidFill>
                  <a:srgbClr val="0000FF"/>
                </a:solidFill>
              </a:rPr>
              <a:t>世纪，西欧的资本主义已经有了较大发展，新兴资产阶级的力量日益壮大，他们掌握了越来越雄厚的经济力量，但是封建专制制度严重阻碍了资本主义的进一步发展，资产阶级要结束封建专制制度，资产阶级首先必须做好舆论准备。</a:t>
            </a:r>
          </a:p>
          <a:p>
            <a:r>
              <a:rPr kumimoji="1" lang="zh-CN" altLang="en-US" sz="2400"/>
              <a:t>       </a:t>
            </a:r>
          </a:p>
          <a:p>
            <a:r>
              <a:rPr kumimoji="1" lang="zh-CN" altLang="en-US" sz="2400" b="1"/>
              <a:t>      材料二</a:t>
            </a:r>
            <a:r>
              <a:rPr kumimoji="1" lang="zh-CN" altLang="en-US" sz="2400"/>
              <a:t>：</a:t>
            </a:r>
            <a:r>
              <a:rPr kumimoji="1" lang="zh-CN" altLang="en-US" sz="2400" b="1">
                <a:solidFill>
                  <a:srgbClr val="0000FF"/>
                </a:solidFill>
              </a:rPr>
              <a:t>在这一时期，科学技术有了突飞猛进的发展，新的自然科学理论为人们提供了新的思想武器。自然科学的发展使人们认识到人类是可以征服自然的，也可以推动人类社会自身的不断前进。</a:t>
            </a:r>
            <a:r>
              <a:rPr kumimoji="1" lang="zh-CN" altLang="en-US" sz="2400"/>
              <a:t>     </a:t>
            </a:r>
          </a:p>
          <a:p>
            <a:r>
              <a:rPr kumimoji="1" lang="zh-CN" altLang="en-US" sz="2400"/>
              <a:t>       </a:t>
            </a:r>
          </a:p>
          <a:p>
            <a:r>
              <a:rPr kumimoji="1" lang="zh-CN" altLang="en-US" sz="2400" b="1"/>
              <a:t>      材料三：</a:t>
            </a:r>
            <a:r>
              <a:rPr kumimoji="1" lang="zh-CN" altLang="en-US" sz="2400" b="1">
                <a:solidFill>
                  <a:srgbClr val="0000FF"/>
                </a:solidFill>
              </a:rPr>
              <a:t>文艺复兴解放了人的思想，宗教改革打破了天主教神学的思想禁锢，越来越多的人不再被经院哲学所束缚，他们相信社会是不断进步的。在此基础之上出现了启蒙运动</a:t>
            </a:r>
            <a:r>
              <a:rPr kumimoji="1" lang="zh-CN" altLang="en-US" sz="2400">
                <a:solidFill>
                  <a:srgbClr val="0000FF"/>
                </a:solidFill>
              </a:rPr>
              <a:t>。</a:t>
            </a:r>
          </a:p>
        </p:txBody>
      </p:sp>
      <p:sp>
        <p:nvSpPr>
          <p:cNvPr id="9" name="Rectangle 7"/>
          <p:cNvSpPr>
            <a:spLocks noChangeArrowheads="1"/>
          </p:cNvSpPr>
          <p:nvPr/>
        </p:nvSpPr>
        <p:spPr bwMode="auto">
          <a:xfrm>
            <a:off x="3361922" y="1323956"/>
            <a:ext cx="7260609" cy="138499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en-US" altLang="zh-CN" sz="2800" b="1">
                <a:latin typeface="楷体_GB2312" panose="02010609030101010101" pitchFamily="49" charset="-122"/>
                <a:ea typeface="楷体_GB2312" panose="02010609030101010101" pitchFamily="49" charset="-122"/>
                <a:cs typeface="Times New Roman" panose="02020603050405020304" pitchFamily="18" charset="0"/>
              </a:rPr>
              <a:t>1</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a:t>
            </a:r>
            <a:r>
              <a:rPr lang="en-US" altLang="zh-CN" sz="2800" b="1">
                <a:latin typeface="楷体_GB2312" panose="02010609030101010101" pitchFamily="49" charset="-122"/>
                <a:ea typeface="楷体_GB2312" panose="02010609030101010101" pitchFamily="49" charset="-122"/>
                <a:cs typeface="Times New Roman" panose="02020603050405020304" pitchFamily="18" charset="0"/>
              </a:rPr>
              <a:t>17</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a:t>
            </a:r>
            <a:r>
              <a:rPr lang="en-US" altLang="zh-CN" sz="2800" b="1">
                <a:latin typeface="楷体_GB2312" panose="02010609030101010101" pitchFamily="49" charset="-122"/>
                <a:ea typeface="楷体_GB2312" panose="02010609030101010101" pitchFamily="49" charset="-122"/>
                <a:cs typeface="Times New Roman" panose="02020603050405020304" pitchFamily="18" charset="0"/>
              </a:rPr>
              <a:t>18</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世纪资本经济不断发展</a:t>
            </a:r>
            <a:r>
              <a:rPr lang="en-US" altLang="zh-CN" sz="2800" b="1">
                <a:latin typeface="楷体_GB2312" panose="02010609030101010101" pitchFamily="49" charset="-122"/>
                <a:ea typeface="楷体_GB2312" panose="02010609030101010101" pitchFamily="49" charset="-122"/>
                <a:cs typeface="Times New Roman" panose="02020603050405020304" pitchFamily="18" charset="0"/>
              </a:rPr>
              <a:t>,</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资产阶级力</a:t>
            </a:r>
            <a:r>
              <a:rPr lang="zh-CN" altLang="en-US" sz="2800" b="1" smtClean="0">
                <a:latin typeface="楷体_GB2312" panose="02010609030101010101" pitchFamily="49" charset="-122"/>
                <a:ea typeface="楷体_GB2312" panose="02010609030101010101" pitchFamily="49" charset="-122"/>
                <a:cs typeface="Times New Roman" panose="02020603050405020304" pitchFamily="18" charset="0"/>
              </a:rPr>
              <a:t>量日益壮</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大</a:t>
            </a:r>
            <a:r>
              <a:rPr lang="zh-CN" altLang="en-US" sz="2800" b="1" smtClean="0">
                <a:latin typeface="楷体_GB2312" panose="02010609030101010101" pitchFamily="49" charset="-122"/>
                <a:ea typeface="楷体_GB2312" panose="02010609030101010101" pitchFamily="49" charset="-122"/>
                <a:cs typeface="Times New Roman" panose="02020603050405020304" pitchFamily="18" charset="0"/>
              </a:rPr>
              <a:t>，要求摆脱专制王权和教会的思想束缚。</a:t>
            </a:r>
            <a:endParaRPr lang="zh-CN" altLang="en-US" sz="3200" b="1">
              <a:latin typeface="楷体_GB2312" pitchFamily="49" charset="-122"/>
              <a:ea typeface="楷体_GB2312" pitchFamily="49" charset="-122"/>
              <a:cs typeface="Times New Roman" panose="02020603050405020304" pitchFamily="18" charset="0"/>
            </a:endParaRPr>
          </a:p>
        </p:txBody>
      </p:sp>
      <p:sp>
        <p:nvSpPr>
          <p:cNvPr id="10" name="Rectangle 9"/>
          <p:cNvSpPr>
            <a:spLocks noChangeArrowheads="1"/>
          </p:cNvSpPr>
          <p:nvPr/>
        </p:nvSpPr>
        <p:spPr bwMode="auto">
          <a:xfrm>
            <a:off x="3276823" y="3381264"/>
            <a:ext cx="7026275" cy="954107"/>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n-US" altLang="zh-CN" sz="2800" b="1">
                <a:latin typeface="楷体_GB2312" panose="02010609030101010101" pitchFamily="49" charset="-122"/>
                <a:ea typeface="楷体_GB2312" panose="02010609030101010101" pitchFamily="49" charset="-122"/>
                <a:cs typeface="Times New Roman" panose="02020603050405020304" pitchFamily="18" charset="0"/>
              </a:rPr>
              <a:t>2</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、近代自然科学突飞猛进</a:t>
            </a:r>
            <a:r>
              <a:rPr lang="zh-CN" altLang="en-US" sz="2800" b="1">
                <a:ea typeface="楷体_GB2312" panose="02010609030101010101" pitchFamily="49" charset="-122"/>
                <a:cs typeface="Times New Roman" panose="02020603050405020304" pitchFamily="18" charset="0"/>
              </a:rPr>
              <a:t>的</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发展，</a:t>
            </a:r>
          </a:p>
          <a:p>
            <a:pPr eaLnBrk="0" hangingPunct="0"/>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   提供了锐利的思想武器。 </a:t>
            </a:r>
          </a:p>
        </p:txBody>
      </p:sp>
      <p:sp>
        <p:nvSpPr>
          <p:cNvPr id="11" name="Rectangle 10"/>
          <p:cNvSpPr>
            <a:spLocks noChangeArrowheads="1"/>
          </p:cNvSpPr>
          <p:nvPr/>
        </p:nvSpPr>
        <p:spPr bwMode="auto">
          <a:xfrm>
            <a:off x="3300635" y="4744927"/>
            <a:ext cx="7383185" cy="954107"/>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en-US" altLang="zh-CN" sz="2800" b="1">
                <a:latin typeface="楷体_GB2312" panose="02010609030101010101" pitchFamily="49" charset="-122"/>
                <a:ea typeface="楷体_GB2312" panose="02010609030101010101" pitchFamily="49" charset="-122"/>
                <a:cs typeface="Times New Roman" panose="02020603050405020304" pitchFamily="18" charset="0"/>
              </a:rPr>
              <a:t>3</a:t>
            </a:r>
            <a:r>
              <a:rPr lang="zh-CN" altLang="en-US" sz="2800" b="1">
                <a:latin typeface="楷体_GB2312" panose="02010609030101010101" pitchFamily="49" charset="-122"/>
                <a:ea typeface="楷体_GB2312" panose="02010609030101010101" pitchFamily="49" charset="-122"/>
                <a:cs typeface="Times New Roman" panose="02020603050405020304" pitchFamily="18" charset="0"/>
              </a:rPr>
              <a:t>、文艺复兴和宗教改革促进了人们思想的解放。</a:t>
            </a:r>
          </a:p>
        </p:txBody>
      </p:sp>
      <p:sp>
        <p:nvSpPr>
          <p:cNvPr id="12" name="Rectangle 16"/>
          <p:cNvSpPr>
            <a:spLocks noChangeArrowheads="1"/>
          </p:cNvSpPr>
          <p:nvPr/>
        </p:nvSpPr>
        <p:spPr bwMode="auto">
          <a:xfrm>
            <a:off x="7374853" y="2221232"/>
            <a:ext cx="14157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solidFill>
                  <a:srgbClr val="FF0000"/>
                </a:solidFill>
              </a:rPr>
              <a:t>（根因）</a:t>
            </a:r>
          </a:p>
        </p:txBody>
      </p:sp>
      <p:sp>
        <p:nvSpPr>
          <p:cNvPr id="7" name="文本框 6"/>
          <p:cNvSpPr txBox="1"/>
          <p:nvPr/>
        </p:nvSpPr>
        <p:spPr>
          <a:xfrm>
            <a:off x="446678" y="1688492"/>
            <a:ext cx="1415772" cy="3046988"/>
          </a:xfrm>
          <a:prstGeom prst="rect">
            <a:avLst/>
          </a:prstGeom>
          <a:noFill/>
        </p:spPr>
        <p:txBody>
          <a:bodyPr wrap="none" rtlCol="0">
            <a:spAutoFit/>
          </a:bodyPr>
          <a:lstStyle/>
          <a:p>
            <a:r>
              <a:rPr lang="zh-CN" altLang="en-US" sz="9600" smtClean="0"/>
              <a:t>背</a:t>
            </a:r>
            <a:endParaRPr lang="en-US" altLang="zh-CN" sz="9600" smtClean="0"/>
          </a:p>
          <a:p>
            <a:r>
              <a:rPr lang="zh-CN" altLang="en-US" sz="9600" smtClean="0"/>
              <a:t>景</a:t>
            </a:r>
            <a:endParaRPr lang="zh-CN" altLang="en-US" sz="9600"/>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7164034"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1.</a:t>
            </a:r>
            <a:r>
              <a:rPr lang="zh-CN" altLang="en-US" sz="4400">
                <a:latin typeface="华文行楷" pitchFamily="2" charset="-122"/>
                <a:ea typeface="华文行楷" pitchFamily="2" charset="-122"/>
              </a:rPr>
              <a:t>启蒙的含义</a:t>
            </a:r>
          </a:p>
        </p:txBody>
      </p:sp>
      <p:sp>
        <p:nvSpPr>
          <p:cNvPr id="15" name="文本框 14"/>
          <p:cNvSpPr txBox="1"/>
          <p:nvPr/>
        </p:nvSpPr>
        <p:spPr>
          <a:xfrm>
            <a:off x="459938" y="2440241"/>
            <a:ext cx="11629031" cy="138499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a:t>
            </a:r>
            <a:r>
              <a:rPr lang="zh-CN" altLang="en-US" sz="2800">
                <a:solidFill>
                  <a:srgbClr val="000099"/>
                </a:solidFill>
              </a:rPr>
              <a:t>启蒙</a:t>
            </a:r>
            <a:r>
              <a:rPr lang="zh-CN" altLang="en-US" sz="2800"/>
              <a:t>”一词，法文原意为光明、智慧。</a:t>
            </a:r>
            <a:r>
              <a:rPr lang="zh-CN" altLang="en-US" sz="2800">
                <a:solidFill>
                  <a:srgbClr val="000099"/>
                </a:solidFill>
              </a:rPr>
              <a:t>启蒙运动</a:t>
            </a:r>
            <a:r>
              <a:rPr lang="zh-CN" altLang="en-US" sz="2800"/>
              <a:t>就是以</a:t>
            </a:r>
            <a:r>
              <a:rPr lang="zh-CN" altLang="en-US" sz="2800">
                <a:solidFill>
                  <a:srgbClr val="000099"/>
                </a:solidFill>
              </a:rPr>
              <a:t>理性和科学</a:t>
            </a:r>
            <a:r>
              <a:rPr lang="zh-CN" altLang="en-US" sz="2800"/>
              <a:t>的光芒，驱散蒙昧、迷信、宗教狂热和专制统治带来的黑暗，照亮人们精神世界的思想解放运动。</a:t>
            </a:r>
          </a:p>
        </p:txBody>
      </p:sp>
      <p:pic>
        <p:nvPicPr>
          <p:cNvPr id="3" name="图片 2"/>
          <p:cNvPicPr>
            <a:picLocks noChangeAspect="1"/>
          </p:cNvPicPr>
          <p:nvPr/>
        </p:nvPicPr>
        <p:blipFill>
          <a:blip r:embed="rId4"/>
          <a:srcRect t="35158" r="4383" b="16910"/>
          <a:stretch>
            <a:fillRect/>
          </a:stretch>
        </p:blipFill>
        <p:spPr>
          <a:xfrm>
            <a:off x="127419" y="3614258"/>
            <a:ext cx="9222644" cy="2866093"/>
          </a:xfrm>
          <a:prstGeom prst="rect">
            <a:avLst/>
          </a:prstGeom>
          <a:effectLst>
            <a:softEdge rad="317500"/>
          </a:effectLst>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54653" y="3895493"/>
            <a:ext cx="2034057" cy="1809848"/>
          </a:xfrm>
          <a:prstGeom prst="rect">
            <a:avLst/>
          </a:prstGeom>
        </p:spPr>
      </p:pic>
      <p:sp>
        <p:nvSpPr>
          <p:cNvPr id="6" name="文本框 5"/>
          <p:cNvSpPr txBox="1"/>
          <p:nvPr/>
        </p:nvSpPr>
        <p:spPr>
          <a:xfrm>
            <a:off x="9611520" y="5775598"/>
            <a:ext cx="1107996" cy="369332"/>
          </a:xfrm>
          <a:prstGeom prst="rect">
            <a:avLst/>
          </a:prstGeom>
          <a:noFill/>
        </p:spPr>
        <p:txBody>
          <a:bodyPr wrap="none" rtlCol="0">
            <a:spAutoFit/>
          </a:bodyPr>
          <a:lstStyle/>
          <a:p>
            <a:r>
              <a:rPr lang="zh-CN" altLang="en-US" b="1" smtClean="0"/>
              <a:t>亚当斯密</a:t>
            </a:r>
            <a:endParaRPr lang="zh-CN" altLang="en-US" b="1"/>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1959736"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2.</a:t>
            </a:r>
            <a:r>
              <a:rPr lang="zh-CN" altLang="en-US" sz="4400">
                <a:latin typeface="华文行楷" pitchFamily="2" charset="-122"/>
                <a:ea typeface="华文行楷" pitchFamily="2" charset="-122"/>
              </a:rPr>
              <a:t>理性</a:t>
            </a:r>
          </a:p>
        </p:txBody>
      </p:sp>
      <p:sp>
        <p:nvSpPr>
          <p:cNvPr id="15" name="文本框 14"/>
          <p:cNvSpPr txBox="1"/>
          <p:nvPr/>
        </p:nvSpPr>
        <p:spPr>
          <a:xfrm>
            <a:off x="209530" y="2311910"/>
            <a:ext cx="11629031" cy="181588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a:t>
            </a:r>
            <a:r>
              <a:rPr lang="zh-CN" altLang="en-US" sz="2800">
                <a:solidFill>
                  <a:srgbClr val="000099"/>
                </a:solidFill>
              </a:rPr>
              <a:t>理性</a:t>
            </a:r>
            <a:r>
              <a:rPr lang="zh-CN" altLang="en-US" sz="2800"/>
              <a:t>”是启蒙运动的精神内核</a:t>
            </a:r>
            <a:r>
              <a:rPr lang="zh-CN" altLang="en-US" sz="2800" smtClean="0"/>
              <a:t>。强调</a:t>
            </a:r>
            <a:r>
              <a:rPr lang="zh-CN" altLang="en-US" sz="2800" smtClean="0">
                <a:solidFill>
                  <a:srgbClr val="000099"/>
                </a:solidFill>
              </a:rPr>
              <a:t>独立思考与自主将神，</a:t>
            </a:r>
            <a:r>
              <a:rPr lang="zh-CN" altLang="en-US" sz="2800" smtClean="0"/>
              <a:t>启</a:t>
            </a:r>
            <a:r>
              <a:rPr lang="zh-CN" altLang="en-US" sz="2800"/>
              <a:t>蒙思想家认为判断是非的标准是人的理性。他们相信进步，相信在科学和教育的作用下，社会将趋于完美。他</a:t>
            </a:r>
            <a:r>
              <a:rPr lang="zh-CN" altLang="en-US" sz="2800">
                <a:solidFill>
                  <a:srgbClr val="000099"/>
                </a:solidFill>
              </a:rPr>
              <a:t>们对未来社会提出了一些基本的政治思想，</a:t>
            </a:r>
            <a:r>
              <a:rPr lang="zh-CN" altLang="en-US" sz="2800"/>
              <a:t>如天赋人权、平等、自由、法制、权力制衡</a:t>
            </a:r>
            <a:r>
              <a:rPr lang="zh-CN" altLang="en-US" sz="2800" smtClean="0"/>
              <a:t>等，他们都批判君主专制。</a:t>
            </a:r>
            <a:endParaRPr lang="zh-CN" altLang="en-US" sz="2800"/>
          </a:p>
        </p:txBody>
      </p:sp>
      <p:pic>
        <p:nvPicPr>
          <p:cNvPr id="3" name="图片 2"/>
          <p:cNvPicPr>
            <a:picLocks noChangeAspect="1"/>
          </p:cNvPicPr>
          <p:nvPr/>
        </p:nvPicPr>
        <p:blipFill>
          <a:blip r:embed="rId4"/>
          <a:srcRect t="35158" r="4383" b="16910"/>
          <a:stretch>
            <a:fillRect/>
          </a:stretch>
        </p:blipFill>
        <p:spPr>
          <a:xfrm>
            <a:off x="209530" y="4092255"/>
            <a:ext cx="9114295" cy="2866093"/>
          </a:xfrm>
          <a:prstGeom prst="rect">
            <a:avLst/>
          </a:prstGeom>
          <a:effectLst>
            <a:softEdge rad="317500"/>
          </a:effectLst>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74247" y="4368869"/>
            <a:ext cx="2034057" cy="1809848"/>
          </a:xfrm>
          <a:prstGeom prst="rect">
            <a:avLst/>
          </a:prstGeom>
        </p:spPr>
      </p:pic>
      <p:sp>
        <p:nvSpPr>
          <p:cNvPr id="7" name="文本框 6"/>
          <p:cNvSpPr txBox="1"/>
          <p:nvPr/>
        </p:nvSpPr>
        <p:spPr>
          <a:xfrm>
            <a:off x="9637277" y="6235128"/>
            <a:ext cx="1107996" cy="369332"/>
          </a:xfrm>
          <a:prstGeom prst="rect">
            <a:avLst/>
          </a:prstGeom>
          <a:noFill/>
        </p:spPr>
        <p:txBody>
          <a:bodyPr wrap="none" rtlCol="0">
            <a:spAutoFit/>
          </a:bodyPr>
          <a:lstStyle/>
          <a:p>
            <a:r>
              <a:rPr lang="zh-CN" altLang="en-US" b="1" smtClean="0"/>
              <a:t>亚当斯密</a:t>
            </a:r>
            <a:endParaRPr lang="zh-CN" altLang="en-US" b="1"/>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7164034"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3</a:t>
            </a:r>
            <a:r>
              <a:rPr lang="zh-CN" altLang="en-US" sz="4400">
                <a:latin typeface="华文行楷" pitchFamily="2" charset="-122"/>
                <a:ea typeface="华文行楷" pitchFamily="2" charset="-122"/>
              </a:rPr>
              <a:t>、启蒙运动的发展</a:t>
            </a:r>
          </a:p>
        </p:txBody>
      </p:sp>
      <p:sp>
        <p:nvSpPr>
          <p:cNvPr id="15" name="文本框 14"/>
          <p:cNvSpPr txBox="1"/>
          <p:nvPr/>
        </p:nvSpPr>
        <p:spPr>
          <a:xfrm>
            <a:off x="725098" y="2632922"/>
            <a:ext cx="5604367" cy="52322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en-US" altLang="zh-CN" sz="2800"/>
              <a:t>17</a:t>
            </a:r>
            <a:r>
              <a:rPr lang="zh-CN" altLang="en-US" sz="2800"/>
              <a:t>世纪，英国出现早期启蒙思想。</a:t>
            </a:r>
          </a:p>
        </p:txBody>
      </p:sp>
      <p:pic>
        <p:nvPicPr>
          <p:cNvPr id="5" name="图片 4"/>
          <p:cNvPicPr>
            <a:picLocks noChangeAspect="1"/>
          </p:cNvPicPr>
          <p:nvPr/>
        </p:nvPicPr>
        <p:blipFill>
          <a:blip r:embed="rId4"/>
          <a:srcRect r="32775"/>
          <a:stretch>
            <a:fillRect/>
          </a:stretch>
        </p:blipFill>
        <p:spPr>
          <a:xfrm>
            <a:off x="7597302" y="2679061"/>
            <a:ext cx="4594698" cy="3552825"/>
          </a:xfrm>
          <a:prstGeom prst="rect">
            <a:avLst/>
          </a:prstGeom>
        </p:spPr>
      </p:pic>
      <p:sp>
        <p:nvSpPr>
          <p:cNvPr id="7" name="文本框 6"/>
          <p:cNvSpPr txBox="1"/>
          <p:nvPr/>
        </p:nvSpPr>
        <p:spPr>
          <a:xfrm>
            <a:off x="725098" y="3932254"/>
            <a:ext cx="5604367" cy="52322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en-US" altLang="zh-CN" sz="2800"/>
              <a:t>18</a:t>
            </a:r>
            <a:r>
              <a:rPr lang="zh-CN" altLang="en-US" sz="2800"/>
              <a:t>世纪，法国成为启蒙运动的中心。</a:t>
            </a:r>
          </a:p>
        </p:txBody>
      </p:sp>
      <p:sp>
        <p:nvSpPr>
          <p:cNvPr id="8" name="文本框 7"/>
          <p:cNvSpPr txBox="1"/>
          <p:nvPr/>
        </p:nvSpPr>
        <p:spPr>
          <a:xfrm>
            <a:off x="725097" y="5208162"/>
            <a:ext cx="5604367" cy="95410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en-US" altLang="zh-CN" sz="2800"/>
              <a:t>18</a:t>
            </a:r>
            <a:r>
              <a:rPr lang="zh-CN" altLang="en-US" sz="2800"/>
              <a:t>世纪后期，启蒙运动达到高潮，并扩展到欧洲其他国家及北美地区</a:t>
            </a:r>
          </a:p>
        </p:txBody>
      </p:sp>
      <p:sp>
        <p:nvSpPr>
          <p:cNvPr id="6" name="椭圆 5"/>
          <p:cNvSpPr/>
          <p:nvPr/>
        </p:nvSpPr>
        <p:spPr>
          <a:xfrm>
            <a:off x="8570069" y="3653399"/>
            <a:ext cx="894945" cy="108093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箭头: 下 8"/>
          <p:cNvSpPr/>
          <p:nvPr/>
        </p:nvSpPr>
        <p:spPr>
          <a:xfrm rot="7170364">
            <a:off x="7581463" y="2322874"/>
            <a:ext cx="327946" cy="222763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336604" y="4542817"/>
            <a:ext cx="1673158" cy="10809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箭头: 下 11"/>
          <p:cNvSpPr/>
          <p:nvPr/>
        </p:nvSpPr>
        <p:spPr>
          <a:xfrm rot="7170364">
            <a:off x="7203578" y="3486292"/>
            <a:ext cx="327946" cy="222763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252603" y="3319397"/>
            <a:ext cx="2040943" cy="461665"/>
          </a:xfrm>
          <a:prstGeom prst="rect">
            <a:avLst/>
          </a:prstGeom>
          <a:noFill/>
        </p:spPr>
        <p:txBody>
          <a:bodyPr wrap="none" rtlCol="0">
            <a:spAutoFit/>
          </a:bodyPr>
          <a:lstStyle/>
          <a:p>
            <a:r>
              <a:rPr lang="zh-CN" altLang="en-US" sz="2400" b="1" smtClean="0"/>
              <a:t>霍布斯、洛克</a:t>
            </a:r>
            <a:endParaRPr lang="zh-CN" altLang="en-US" sz="2400" b="1"/>
          </a:p>
        </p:txBody>
      </p:sp>
      <p:pic>
        <p:nvPicPr>
          <p:cNvPr id="14" name="图片 13" descr="000.png"/>
          <p:cNvPicPr>
            <a:picLocks noChangeAspect="1"/>
          </p:cNvPicPr>
          <p:nvPr/>
        </p:nvPicPr>
        <p:blipFill>
          <a:blip r:embed="rId5"/>
          <a:stretch>
            <a:fillRect/>
          </a:stretch>
        </p:blipFill>
        <p:spPr>
          <a:xfrm>
            <a:off x="7629099" y="2593074"/>
            <a:ext cx="4562901" cy="4264926"/>
          </a:xfrm>
          <a:prstGeom prst="rect">
            <a:avLst/>
          </a:prstGeom>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randombar(horizontal)">
                                      <p:cBhvr>
                                        <p:cTn id="14" dur="500"/>
                                        <p:tgtEl>
                                          <p:spTgt spid="9"/>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ircle(in)">
                                      <p:cBhvr>
                                        <p:cTn id="19" dur="2000"/>
                                        <p:tgtEl>
                                          <p:spTgt spid="15"/>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3">
                                            <p:txEl>
                                              <p:pRg st="0" end="0"/>
                                            </p:txEl>
                                          </p:spTgt>
                                        </p:tgtEl>
                                        <p:attrNameLst>
                                          <p:attrName>style.visibility</p:attrName>
                                        </p:attrNameLst>
                                      </p:cBhvr>
                                      <p:to>
                                        <p:strVal val="visible"/>
                                      </p:to>
                                    </p:set>
                                    <p:animEffect transition="in" filter="blinds(horizontal)">
                                      <p:cBhvr>
                                        <p:cTn id="24" dur="500"/>
                                        <p:tgtEl>
                                          <p:spTgt spid="13">
                                            <p:txEl>
                                              <p:pRg st="0" end="0"/>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ircle(in)">
                                      <p:cBhvr>
                                        <p:cTn id="29" dur="2000"/>
                                        <p:tgtEl>
                                          <p:spTgt spid="10"/>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circle(in)">
                                      <p:cBhvr>
                                        <p:cTn id="34" dur="2000"/>
                                        <p:tgtEl>
                                          <p:spTgt spid="12"/>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randombar(horizontal)">
                                      <p:cBhvr>
                                        <p:cTn id="39" dur="500"/>
                                        <p:tgtEl>
                                          <p:spTgt spid="7"/>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1"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heel(1)">
                                      <p:cBhvr>
                                        <p:cTn id="4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7" grpId="0"/>
      <p:bldP spid="8" grpId="0"/>
      <p:bldP spid="6" grpId="0"/>
      <p:bldP spid="9" grpId="0"/>
      <p:bldP spid="10" grpId="0"/>
      <p:bldP spid="12"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2981140"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4</a:t>
            </a:r>
            <a:r>
              <a:rPr lang="zh-CN" altLang="en-US" sz="4400">
                <a:latin typeface="华文行楷" pitchFamily="2" charset="-122"/>
                <a:ea typeface="华文行楷" pitchFamily="2" charset="-122"/>
              </a:rPr>
              <a:t>、伏尔泰</a:t>
            </a:r>
          </a:p>
        </p:txBody>
      </p:sp>
      <p:pic>
        <p:nvPicPr>
          <p:cNvPr id="5" name="图片 4"/>
          <p:cNvPicPr>
            <a:picLocks noChangeAspect="1"/>
          </p:cNvPicPr>
          <p:nvPr/>
        </p:nvPicPr>
        <p:blipFill>
          <a:blip r:embed="rId4"/>
          <a:stretch>
            <a:fillRect/>
          </a:stretch>
        </p:blipFill>
        <p:spPr>
          <a:xfrm>
            <a:off x="9333922" y="2415078"/>
            <a:ext cx="2858078" cy="3586888"/>
          </a:xfrm>
          <a:prstGeom prst="rect">
            <a:avLst/>
          </a:prstGeom>
          <a:effectLst>
            <a:softEdge rad="63500"/>
          </a:effectLst>
        </p:spPr>
      </p:pic>
      <p:sp>
        <p:nvSpPr>
          <p:cNvPr id="7" name="文本框 6"/>
          <p:cNvSpPr txBox="1"/>
          <p:nvPr/>
        </p:nvSpPr>
        <p:spPr>
          <a:xfrm>
            <a:off x="374902" y="2670755"/>
            <a:ext cx="8282716" cy="95410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伏尔泰反对君主专制制度，提倡自然神论，批判天主教会，主张言论自</a:t>
            </a:r>
            <a:r>
              <a:rPr lang="zh-CN" altLang="en-US" sz="2800" smtClean="0"/>
              <a:t>由，主张君主立宪制</a:t>
            </a:r>
            <a:endParaRPr lang="zh-CN" altLang="en-US" sz="2800"/>
          </a:p>
        </p:txBody>
      </p:sp>
      <p:pic>
        <p:nvPicPr>
          <p:cNvPr id="3" name="图片 2"/>
          <p:cNvPicPr>
            <a:picLocks noChangeAspect="1"/>
          </p:cNvPicPr>
          <p:nvPr/>
        </p:nvPicPr>
        <p:blipFill>
          <a:blip r:embed="rId5"/>
          <a:stretch>
            <a:fillRect/>
          </a:stretch>
        </p:blipFill>
        <p:spPr>
          <a:xfrm>
            <a:off x="2330161" y="3827188"/>
            <a:ext cx="3493446" cy="2878600"/>
          </a:xfrm>
          <a:prstGeom prst="rect">
            <a:avLst/>
          </a:prstGeom>
          <a:effectLst>
            <a:softEdge rad="3175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7" y="1301392"/>
            <a:ext cx="3718114"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5</a:t>
            </a:r>
            <a:r>
              <a:rPr lang="zh-CN" altLang="en-US" sz="4400">
                <a:latin typeface="华文行楷" pitchFamily="2" charset="-122"/>
                <a:ea typeface="华文行楷" pitchFamily="2" charset="-122"/>
              </a:rPr>
              <a:t>、孟德斯鸠</a:t>
            </a:r>
          </a:p>
        </p:txBody>
      </p:sp>
      <p:sp>
        <p:nvSpPr>
          <p:cNvPr id="7" name="文本框 6"/>
          <p:cNvSpPr txBox="1"/>
          <p:nvPr/>
        </p:nvSpPr>
        <p:spPr>
          <a:xfrm>
            <a:off x="627822" y="2342705"/>
            <a:ext cx="8282716" cy="95410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孟德斯鸠强调立法、司法、行政三权分立，相互监督、制衡</a:t>
            </a:r>
          </a:p>
        </p:txBody>
      </p:sp>
      <p:pic>
        <p:nvPicPr>
          <p:cNvPr id="3" name="图片 2"/>
          <p:cNvPicPr>
            <a:picLocks noChangeAspect="1"/>
          </p:cNvPicPr>
          <p:nvPr/>
        </p:nvPicPr>
        <p:blipFill>
          <a:blip r:embed="rId4"/>
          <a:stretch>
            <a:fillRect/>
          </a:stretch>
        </p:blipFill>
        <p:spPr>
          <a:xfrm>
            <a:off x="9139741" y="1749249"/>
            <a:ext cx="3052259" cy="4028982"/>
          </a:xfrm>
          <a:prstGeom prst="rect">
            <a:avLst/>
          </a:prstGeom>
        </p:spPr>
      </p:pic>
      <p:pic>
        <p:nvPicPr>
          <p:cNvPr id="8" name="图片 7"/>
          <p:cNvPicPr>
            <a:picLocks noChangeAspect="1"/>
          </p:cNvPicPr>
          <p:nvPr/>
        </p:nvPicPr>
        <p:blipFill>
          <a:blip r:embed="rId5"/>
          <a:stretch>
            <a:fillRect/>
          </a:stretch>
        </p:blipFill>
        <p:spPr>
          <a:xfrm>
            <a:off x="2527976" y="3499138"/>
            <a:ext cx="4762500" cy="3038475"/>
          </a:xfrm>
          <a:prstGeom prst="rect">
            <a:avLst/>
          </a:prstGeom>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2241838"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6</a:t>
            </a:r>
            <a:r>
              <a:rPr lang="zh-CN" altLang="en-US" sz="4400">
                <a:latin typeface="华文行楷" pitchFamily="2" charset="-122"/>
                <a:ea typeface="华文行楷" pitchFamily="2" charset="-122"/>
              </a:rPr>
              <a:t>、卢梭</a:t>
            </a:r>
          </a:p>
        </p:txBody>
      </p:sp>
      <p:sp>
        <p:nvSpPr>
          <p:cNvPr id="7" name="文本框 6"/>
          <p:cNvSpPr txBox="1"/>
          <p:nvPr/>
        </p:nvSpPr>
        <p:spPr>
          <a:xfrm>
            <a:off x="514519" y="2236227"/>
            <a:ext cx="5740553" cy="52322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卢梭主张主权在民和直接民主制</a:t>
            </a:r>
          </a:p>
        </p:txBody>
      </p:sp>
      <p:pic>
        <p:nvPicPr>
          <p:cNvPr id="5" name="图片 4"/>
          <p:cNvPicPr>
            <a:picLocks noChangeAspect="1"/>
          </p:cNvPicPr>
          <p:nvPr/>
        </p:nvPicPr>
        <p:blipFill>
          <a:blip r:embed="rId4"/>
          <a:stretch>
            <a:fillRect/>
          </a:stretch>
        </p:blipFill>
        <p:spPr>
          <a:xfrm>
            <a:off x="8492245" y="2910597"/>
            <a:ext cx="3476017" cy="3384140"/>
          </a:xfrm>
          <a:prstGeom prst="rect">
            <a:avLst/>
          </a:prstGeom>
          <a:effectLst>
            <a:softEdge rad="317500"/>
          </a:effectLst>
        </p:spPr>
      </p:pic>
      <p:pic>
        <p:nvPicPr>
          <p:cNvPr id="6" name="图片 5"/>
          <p:cNvPicPr>
            <a:picLocks noChangeAspect="1"/>
          </p:cNvPicPr>
          <p:nvPr/>
        </p:nvPicPr>
        <p:blipFill>
          <a:blip r:embed="rId5"/>
          <a:stretch>
            <a:fillRect/>
          </a:stretch>
        </p:blipFill>
        <p:spPr>
          <a:xfrm>
            <a:off x="167843" y="2759616"/>
            <a:ext cx="2952750" cy="2952750"/>
          </a:xfrm>
          <a:prstGeom prst="rect">
            <a:avLst/>
          </a:prstGeom>
          <a:effectLst>
            <a:softEdge rad="317500"/>
          </a:effectLst>
        </p:spPr>
      </p:pic>
      <p:pic>
        <p:nvPicPr>
          <p:cNvPr id="8" name="图片 7"/>
          <p:cNvPicPr>
            <a:picLocks noChangeAspect="1"/>
          </p:cNvPicPr>
          <p:nvPr/>
        </p:nvPicPr>
        <p:blipFill>
          <a:blip r:embed="rId6"/>
          <a:stretch>
            <a:fillRect/>
          </a:stretch>
        </p:blipFill>
        <p:spPr>
          <a:xfrm>
            <a:off x="4389188" y="3700454"/>
            <a:ext cx="4210062" cy="3157546"/>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3691038"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7.</a:t>
            </a:r>
            <a:r>
              <a:rPr lang="zh-CN" altLang="en-US" sz="4400">
                <a:latin typeface="华文行楷" pitchFamily="2" charset="-122"/>
                <a:ea typeface="华文行楷" pitchFamily="2" charset="-122"/>
              </a:rPr>
              <a:t>亚当</a:t>
            </a:r>
            <a:r>
              <a:rPr lang="en-US" altLang="zh-CN" sz="4400">
                <a:latin typeface="华文行楷" pitchFamily="2" charset="-122"/>
                <a:ea typeface="华文行楷" pitchFamily="2" charset="-122"/>
              </a:rPr>
              <a:t>·</a:t>
            </a:r>
            <a:r>
              <a:rPr lang="zh-CN" altLang="en-US" sz="4400">
                <a:latin typeface="华文行楷" pitchFamily="2" charset="-122"/>
                <a:ea typeface="华文行楷" pitchFamily="2" charset="-122"/>
              </a:rPr>
              <a:t>斯密</a:t>
            </a:r>
          </a:p>
        </p:txBody>
      </p:sp>
      <p:sp>
        <p:nvSpPr>
          <p:cNvPr id="7" name="文本框 6"/>
          <p:cNvSpPr txBox="1"/>
          <p:nvPr/>
        </p:nvSpPr>
        <p:spPr>
          <a:xfrm>
            <a:off x="671250" y="3429000"/>
            <a:ext cx="4518110" cy="181588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英国的亚当 </a:t>
            </a:r>
            <a:r>
              <a:rPr lang="en-US" altLang="zh-CN" sz="2800"/>
              <a:t>· </a:t>
            </a:r>
            <a:r>
              <a:rPr lang="zh-CN" altLang="en-US" sz="2800"/>
              <a:t>斯密被尊为“现代经济学之父”，他认为劳动是财富的源泉和衡量价值的尺度，主张自由竞争。</a:t>
            </a:r>
          </a:p>
        </p:txBody>
      </p:sp>
      <p:pic>
        <p:nvPicPr>
          <p:cNvPr id="3" name="图片 2"/>
          <p:cNvPicPr>
            <a:picLocks noChangeAspect="1"/>
          </p:cNvPicPr>
          <p:nvPr/>
        </p:nvPicPr>
        <p:blipFill>
          <a:blip r:embed="rId4"/>
          <a:stretch>
            <a:fillRect/>
          </a:stretch>
        </p:blipFill>
        <p:spPr>
          <a:xfrm>
            <a:off x="8637149" y="2850204"/>
            <a:ext cx="3691038" cy="4254799"/>
          </a:xfrm>
          <a:prstGeom prst="rect">
            <a:avLst/>
          </a:prstGeom>
          <a:effectLst>
            <a:softEdge rad="635000"/>
          </a:effectLst>
        </p:spPr>
      </p:pic>
      <p:pic>
        <p:nvPicPr>
          <p:cNvPr id="6" name="图片 5"/>
          <p:cNvPicPr>
            <a:picLocks noChangeAspect="1"/>
          </p:cNvPicPr>
          <p:nvPr/>
        </p:nvPicPr>
        <p:blipFill>
          <a:blip r:embed="rId5"/>
          <a:stretch>
            <a:fillRect/>
          </a:stretch>
        </p:blipFill>
        <p:spPr>
          <a:xfrm>
            <a:off x="5824894" y="1783993"/>
            <a:ext cx="3193610" cy="3193610"/>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2241838"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en-US" altLang="zh-CN" sz="4400">
                <a:latin typeface="华文行楷" pitchFamily="2" charset="-122"/>
                <a:ea typeface="华文行楷" pitchFamily="2" charset="-122"/>
              </a:rPr>
              <a:t>8</a:t>
            </a:r>
            <a:r>
              <a:rPr lang="zh-CN" altLang="en-US" sz="4400">
                <a:latin typeface="华文行楷" pitchFamily="2" charset="-122"/>
                <a:ea typeface="华文行楷" pitchFamily="2" charset="-122"/>
              </a:rPr>
              <a:t>、康德</a:t>
            </a:r>
          </a:p>
        </p:txBody>
      </p:sp>
      <p:sp>
        <p:nvSpPr>
          <p:cNvPr id="7" name="文本框 6"/>
          <p:cNvSpPr txBox="1"/>
          <p:nvPr/>
        </p:nvSpPr>
        <p:spPr>
          <a:xfrm>
            <a:off x="559728" y="3251165"/>
            <a:ext cx="4664025" cy="181588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r>
              <a:rPr lang="zh-CN" altLang="en-US" sz="2800"/>
              <a:t>德国哲学家康德是启蒙运动的集大成者，认为人应该独立思考，理性判断，主张民主、自由、平等</a:t>
            </a:r>
          </a:p>
        </p:txBody>
      </p:sp>
      <p:pic>
        <p:nvPicPr>
          <p:cNvPr id="5" name="图片 4"/>
          <p:cNvPicPr>
            <a:picLocks noChangeAspect="1"/>
          </p:cNvPicPr>
          <p:nvPr/>
        </p:nvPicPr>
        <p:blipFill>
          <a:blip r:embed="rId4"/>
          <a:stretch>
            <a:fillRect/>
          </a:stretch>
        </p:blipFill>
        <p:spPr>
          <a:xfrm>
            <a:off x="9101004" y="2703165"/>
            <a:ext cx="2964536" cy="4079201"/>
          </a:xfrm>
          <a:prstGeom prst="rect">
            <a:avLst/>
          </a:prstGeom>
          <a:effectLst>
            <a:softEdge rad="635000"/>
          </a:effectLst>
        </p:spPr>
      </p:pic>
      <p:pic>
        <p:nvPicPr>
          <p:cNvPr id="6" name="图片 5"/>
          <p:cNvPicPr>
            <a:picLocks noChangeAspect="1"/>
          </p:cNvPicPr>
          <p:nvPr/>
        </p:nvPicPr>
        <p:blipFill>
          <a:blip r:embed="rId5"/>
          <a:stretch>
            <a:fillRect/>
          </a:stretch>
        </p:blipFill>
        <p:spPr>
          <a:xfrm>
            <a:off x="5681124" y="1924034"/>
            <a:ext cx="3493445" cy="3493445"/>
          </a:xfrm>
          <a:prstGeom prst="rect">
            <a:avLst/>
          </a:prstGeom>
          <a:effectLst>
            <a:softEdge rad="635000"/>
          </a:effectLst>
        </p:spPr>
      </p:pic>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cxnSp>
        <p:nvCxnSpPr>
          <p:cNvPr id="10" name="直接连接符 9"/>
          <p:cNvCxnSpPr/>
          <p:nvPr/>
        </p:nvCxnSpPr>
        <p:spPr>
          <a:xfrm flipV="1">
            <a:off x="4962836" y="4051935"/>
            <a:ext cx="2000250" cy="25400"/>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
        <p:nvSpPr>
          <p:cNvPr id="11" name="Text Box 9"/>
          <p:cNvSpPr txBox="1">
            <a:spLocks noChangeArrowheads="1"/>
          </p:cNvSpPr>
          <p:nvPr/>
        </p:nvSpPr>
        <p:spPr bwMode="auto">
          <a:xfrm>
            <a:off x="5364791" y="4147267"/>
            <a:ext cx="2392680" cy="553085"/>
          </a:xfrm>
          <a:prstGeom prst="rect">
            <a:avLst/>
          </a:prstGeom>
          <a:solidFill>
            <a:schemeClr val="bg1"/>
          </a:solidFill>
          <a:ln w="9525">
            <a:solidFill>
              <a:srgbClr val="FF0000"/>
            </a:solidFill>
            <a:miter lim="800000"/>
          </a:ln>
        </p:spPr>
        <p:txBody>
          <a:bodyPr wrap="square">
            <a:spAutoFit/>
          </a:bodyPr>
          <a:lstStyle>
            <a:lvl1pPr>
              <a:defRPr sz="28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800">
                <a:solidFill>
                  <a:schemeClr val="tx1"/>
                </a:solidFill>
                <a:latin typeface="Arial" panose="020b0604020202020204" pitchFamily="34" charset="0"/>
                <a:ea typeface="宋体" panose="02010600030101010101" pitchFamily="2" charset="-122"/>
              </a:defRPr>
            </a:lvl3pPr>
            <a:lvl4pPr>
              <a:defRPr sz="2800">
                <a:solidFill>
                  <a:schemeClr val="tx1"/>
                </a:solidFill>
                <a:latin typeface="Arial" panose="020b0604020202020204" pitchFamily="34" charset="0"/>
                <a:ea typeface="宋体" panose="02010600030101010101" pitchFamily="2" charset="-122"/>
              </a:defRPr>
            </a:lvl4pPr>
            <a:lvl5pPr>
              <a:defRPr sz="2800">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zh-CN" altLang="en-US" sz="3000" b="1">
                <a:solidFill>
                  <a:srgbClr val="0000FF"/>
                </a:solidFill>
                <a:latin typeface="宋体" panose="02010600030101010101" pitchFamily="2" charset="-122"/>
              </a:rPr>
              <a:t>自由竞争</a:t>
            </a:r>
          </a:p>
        </p:txBody>
      </p:sp>
      <p:cxnSp>
        <p:nvCxnSpPr>
          <p:cNvPr id="7" name="直接连接符 6"/>
          <p:cNvCxnSpPr/>
          <p:nvPr/>
        </p:nvCxnSpPr>
        <p:spPr>
          <a:xfrm flipV="1">
            <a:off x="3703631" y="1573530"/>
            <a:ext cx="1548765" cy="27305"/>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
        <p:nvSpPr>
          <p:cNvPr id="15" name="Text Box 9"/>
          <p:cNvSpPr txBox="1">
            <a:spLocks noChangeArrowheads="1"/>
          </p:cNvSpPr>
          <p:nvPr/>
        </p:nvSpPr>
        <p:spPr bwMode="auto">
          <a:xfrm>
            <a:off x="5364791" y="983984"/>
            <a:ext cx="2392680" cy="553998"/>
          </a:xfrm>
          <a:prstGeom prst="rect">
            <a:avLst/>
          </a:prstGeom>
          <a:solidFill>
            <a:schemeClr val="bg1"/>
          </a:solidFill>
          <a:ln w="9525">
            <a:solidFill>
              <a:srgbClr val="FF0000"/>
            </a:solidFill>
            <a:miter lim="800000"/>
          </a:ln>
        </p:spPr>
        <p:txBody>
          <a:bodyPr wrap="square">
            <a:spAutoFit/>
          </a:bodyPr>
          <a:lstStyle>
            <a:lvl1pPr>
              <a:defRPr sz="28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800">
                <a:solidFill>
                  <a:schemeClr val="tx1"/>
                </a:solidFill>
                <a:latin typeface="Arial" panose="020b0604020202020204" pitchFamily="34" charset="0"/>
                <a:ea typeface="宋体" panose="02010600030101010101" pitchFamily="2" charset="-122"/>
              </a:defRPr>
            </a:lvl3pPr>
            <a:lvl4pPr>
              <a:defRPr sz="2800">
                <a:solidFill>
                  <a:schemeClr val="tx1"/>
                </a:solidFill>
                <a:latin typeface="Arial" panose="020b0604020202020204" pitchFamily="34" charset="0"/>
                <a:ea typeface="宋体" panose="02010600030101010101" pitchFamily="2" charset="-122"/>
              </a:defRPr>
            </a:lvl4pPr>
            <a:lvl5pPr>
              <a:defRPr sz="2800">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zh-CN" altLang="en-US" sz="3000" b="1" smtClean="0">
                <a:solidFill>
                  <a:srgbClr val="0000FF"/>
                </a:solidFill>
                <a:latin typeface="宋体" panose="02010600030101010101" pitchFamily="2" charset="-122"/>
              </a:rPr>
              <a:t>君主立宪制</a:t>
            </a:r>
            <a:endParaRPr lang="zh-CN" altLang="en-US" sz="3000" b="1">
              <a:solidFill>
                <a:srgbClr val="0000FF"/>
              </a:solidFill>
              <a:latin typeface="宋体" pitchFamily="2" charset="-122"/>
            </a:endParaRPr>
          </a:p>
        </p:txBody>
      </p:sp>
      <p:cxnSp>
        <p:nvCxnSpPr>
          <p:cNvPr id="8" name="直接连接符 7"/>
          <p:cNvCxnSpPr/>
          <p:nvPr/>
        </p:nvCxnSpPr>
        <p:spPr>
          <a:xfrm flipV="1">
            <a:off x="4041451" y="2362835"/>
            <a:ext cx="2004060" cy="22225"/>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
        <p:nvSpPr>
          <p:cNvPr id="16" name="Text Box 9"/>
          <p:cNvSpPr txBox="1">
            <a:spLocks noChangeArrowheads="1"/>
          </p:cNvSpPr>
          <p:nvPr/>
        </p:nvSpPr>
        <p:spPr bwMode="auto">
          <a:xfrm>
            <a:off x="5823370" y="1745984"/>
            <a:ext cx="2392680" cy="553998"/>
          </a:xfrm>
          <a:prstGeom prst="rect">
            <a:avLst/>
          </a:prstGeom>
          <a:solidFill>
            <a:schemeClr val="bg1"/>
          </a:solidFill>
          <a:ln w="9525">
            <a:solidFill>
              <a:srgbClr val="FF0000"/>
            </a:solidFill>
            <a:miter lim="800000"/>
          </a:ln>
        </p:spPr>
        <p:txBody>
          <a:bodyPr wrap="square">
            <a:spAutoFit/>
          </a:bodyPr>
          <a:lstStyle>
            <a:lvl1pPr>
              <a:defRPr sz="28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800">
                <a:solidFill>
                  <a:schemeClr val="tx1"/>
                </a:solidFill>
                <a:latin typeface="Arial" panose="020b0604020202020204" pitchFamily="34" charset="0"/>
                <a:ea typeface="宋体" panose="02010600030101010101" pitchFamily="2" charset="-122"/>
              </a:defRPr>
            </a:lvl3pPr>
            <a:lvl4pPr>
              <a:defRPr sz="2800">
                <a:solidFill>
                  <a:schemeClr val="tx1"/>
                </a:solidFill>
                <a:latin typeface="Arial" panose="020b0604020202020204" pitchFamily="34" charset="0"/>
                <a:ea typeface="宋体" panose="02010600030101010101" pitchFamily="2" charset="-122"/>
              </a:defRPr>
            </a:lvl4pPr>
            <a:lvl5pPr>
              <a:defRPr sz="2800">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zh-CN" altLang="en-US" sz="3000" b="1" smtClean="0">
                <a:solidFill>
                  <a:srgbClr val="0000FF"/>
                </a:solidFill>
                <a:latin typeface="宋体" panose="02010600030101010101" pitchFamily="2" charset="-122"/>
              </a:rPr>
              <a:t>三权分立</a:t>
            </a:r>
            <a:endParaRPr lang="zh-CN" altLang="en-US" sz="3000" b="1">
              <a:solidFill>
                <a:srgbClr val="0000FF"/>
              </a:solidFill>
              <a:latin typeface="宋体" panose="02010600030101010101" pitchFamily="2" charset="-122"/>
            </a:endParaRPr>
          </a:p>
        </p:txBody>
      </p:sp>
      <p:cxnSp>
        <p:nvCxnSpPr>
          <p:cNvPr id="9" name="直接连接符 8"/>
          <p:cNvCxnSpPr/>
          <p:nvPr/>
        </p:nvCxnSpPr>
        <p:spPr>
          <a:xfrm flipV="1">
            <a:off x="3703631" y="3171825"/>
            <a:ext cx="1600200" cy="22225"/>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Box 9"/>
          <p:cNvSpPr txBox="1">
            <a:spLocks noChangeArrowheads="1"/>
          </p:cNvSpPr>
          <p:nvPr/>
        </p:nvSpPr>
        <p:spPr bwMode="auto">
          <a:xfrm>
            <a:off x="4689277" y="2631154"/>
            <a:ext cx="4197859" cy="553998"/>
          </a:xfrm>
          <a:prstGeom prst="rect">
            <a:avLst/>
          </a:prstGeom>
          <a:solidFill>
            <a:schemeClr val="bg1"/>
          </a:solidFill>
          <a:ln w="9525">
            <a:solidFill>
              <a:srgbClr val="FF0000"/>
            </a:solidFill>
            <a:miter lim="800000"/>
          </a:ln>
        </p:spPr>
        <p:txBody>
          <a:bodyPr wrap="square">
            <a:spAutoFit/>
          </a:bodyPr>
          <a:lstStyle>
            <a:lvl1pPr>
              <a:defRPr sz="28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800">
                <a:solidFill>
                  <a:schemeClr val="tx1"/>
                </a:solidFill>
                <a:latin typeface="Arial" panose="020b0604020202020204" pitchFamily="34" charset="0"/>
                <a:ea typeface="宋体" panose="02010600030101010101" pitchFamily="2" charset="-122"/>
              </a:defRPr>
            </a:lvl3pPr>
            <a:lvl4pPr>
              <a:defRPr sz="2800">
                <a:solidFill>
                  <a:schemeClr val="tx1"/>
                </a:solidFill>
                <a:latin typeface="Arial" panose="020b0604020202020204" pitchFamily="34" charset="0"/>
                <a:ea typeface="宋体" panose="02010600030101010101" pitchFamily="2" charset="-122"/>
              </a:defRPr>
            </a:lvl4pPr>
            <a:lvl5pPr>
              <a:defRPr sz="2800">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zh-CN" altLang="en-US" sz="3000" b="1" smtClean="0">
                <a:solidFill>
                  <a:srgbClr val="0000FF"/>
                </a:solidFill>
                <a:latin typeface="宋体" panose="02010600030101010101" pitchFamily="2" charset="-122"/>
              </a:rPr>
              <a:t>直接民主和主权在民</a:t>
            </a:r>
            <a:endParaRPr lang="zh-CN" altLang="en-US" sz="3000" b="1">
              <a:solidFill>
                <a:srgbClr val="0000FF"/>
              </a:solidFill>
              <a:latin typeface="宋体" panose="02010600030101010101" pitchFamily="2" charset="-122"/>
            </a:endParaRPr>
          </a:p>
        </p:txBody>
      </p:sp>
      <p:cxnSp>
        <p:nvCxnSpPr>
          <p:cNvPr id="12" name="直接连接符 11"/>
          <p:cNvCxnSpPr/>
          <p:nvPr/>
        </p:nvCxnSpPr>
        <p:spPr>
          <a:xfrm flipV="1">
            <a:off x="5215566" y="5481955"/>
            <a:ext cx="829945" cy="22860"/>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
        <p:nvSpPr>
          <p:cNvPr id="13" name="Text Box 9"/>
          <p:cNvSpPr txBox="1">
            <a:spLocks noChangeArrowheads="1"/>
          </p:cNvSpPr>
          <p:nvPr/>
        </p:nvSpPr>
        <p:spPr bwMode="auto">
          <a:xfrm>
            <a:off x="5962911" y="4893130"/>
            <a:ext cx="2392680" cy="553085"/>
          </a:xfrm>
          <a:prstGeom prst="rect">
            <a:avLst/>
          </a:prstGeom>
          <a:solidFill>
            <a:schemeClr val="bg1"/>
          </a:solidFill>
          <a:ln w="9525">
            <a:solidFill>
              <a:srgbClr val="FF0000"/>
            </a:solidFill>
            <a:miter lim="800000"/>
          </a:ln>
        </p:spPr>
        <p:txBody>
          <a:bodyPr wrap="square">
            <a:spAutoFit/>
          </a:bodyPr>
          <a:lstStyle>
            <a:lvl1pPr>
              <a:defRPr sz="28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800">
                <a:solidFill>
                  <a:schemeClr val="tx1"/>
                </a:solidFill>
                <a:latin typeface="Arial" panose="020b0604020202020204" pitchFamily="34" charset="0"/>
                <a:ea typeface="宋体" panose="02010600030101010101" pitchFamily="2" charset="-122"/>
              </a:defRPr>
            </a:lvl3pPr>
            <a:lvl4pPr>
              <a:defRPr sz="2800">
                <a:solidFill>
                  <a:schemeClr val="tx1"/>
                </a:solidFill>
                <a:latin typeface="Arial" panose="020b0604020202020204" pitchFamily="34" charset="0"/>
                <a:ea typeface="宋体" panose="02010600030101010101" pitchFamily="2" charset="-122"/>
              </a:defRPr>
            </a:lvl4pPr>
            <a:lvl5pPr>
              <a:defRPr sz="2800">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8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zh-CN" altLang="en-US" sz="3000" b="1">
                <a:solidFill>
                  <a:srgbClr val="0000FF"/>
                </a:solidFill>
                <a:latin typeface="宋体" panose="02010600030101010101" pitchFamily="2" charset="-122"/>
              </a:rPr>
              <a:t>思想自由</a:t>
            </a:r>
          </a:p>
        </p:txBody>
      </p:sp>
      <p:sp>
        <p:nvSpPr>
          <p:cNvPr id="14" name="Rectangle 16"/>
          <p:cNvSpPr>
            <a:spLocks noChangeArrowheads="1"/>
          </p:cNvSpPr>
          <p:nvPr/>
        </p:nvSpPr>
        <p:spPr bwMode="auto">
          <a:xfrm>
            <a:off x="8516771" y="1507528"/>
            <a:ext cx="3417887" cy="860425"/>
          </a:xfrm>
          <a:prstGeom prst="rect">
            <a:avLst/>
          </a:prstGeom>
          <a:solidFill>
            <a:srgbClr val="FFFF00"/>
          </a:solidFill>
          <a:ln w="38100" algn="ctr">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400" b="1">
                <a:latin typeface="楷体_GB2312" panose="02010609030101010101" pitchFamily="49" charset="-122"/>
                <a:ea typeface="楷体_GB2312" panose="02010609030101010101" pitchFamily="49" charset="-122"/>
              </a:rPr>
              <a:t>侧重于论述未来资本</a:t>
            </a:r>
          </a:p>
          <a:p>
            <a:pPr algn="ctr"/>
            <a:r>
              <a:rPr lang="zh-CN" altLang="en-US" sz="2400" b="1">
                <a:latin typeface="楷体_GB2312" panose="02010609030101010101" pitchFamily="49" charset="-122"/>
                <a:ea typeface="楷体_GB2312" panose="02010609030101010101" pitchFamily="49" charset="-122"/>
              </a:rPr>
              <a:t>主义国家的政治体制 </a:t>
            </a:r>
          </a:p>
        </p:txBody>
      </p:sp>
      <p:sp>
        <p:nvSpPr>
          <p:cNvPr id="18" name="Rectangle 17"/>
          <p:cNvSpPr>
            <a:spLocks noChangeArrowheads="1"/>
          </p:cNvSpPr>
          <p:nvPr/>
        </p:nvSpPr>
        <p:spPr bwMode="auto">
          <a:xfrm>
            <a:off x="8355591" y="908935"/>
            <a:ext cx="3441700" cy="495300"/>
          </a:xfrm>
          <a:prstGeom prst="rect">
            <a:avLst/>
          </a:prstGeom>
          <a:solidFill>
            <a:srgbClr val="FFFF00"/>
          </a:solidFill>
          <a:ln w="38100" algn="ctr">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400" b="1">
                <a:latin typeface="楷体_GB2312" panose="02010609030101010101" pitchFamily="49" charset="-122"/>
                <a:ea typeface="楷体_GB2312" panose="02010609030101010101" pitchFamily="49" charset="-122"/>
              </a:rPr>
              <a:t>侧重于论述公民的权利 </a:t>
            </a:r>
          </a:p>
        </p:txBody>
      </p:sp>
      <p:sp>
        <p:nvSpPr>
          <p:cNvPr id="19" name="Rectangle 18"/>
          <p:cNvSpPr>
            <a:spLocks noChangeArrowheads="1"/>
          </p:cNvSpPr>
          <p:nvPr/>
        </p:nvSpPr>
        <p:spPr bwMode="auto">
          <a:xfrm>
            <a:off x="8473909" y="2958320"/>
            <a:ext cx="3503613" cy="860425"/>
          </a:xfrm>
          <a:prstGeom prst="rect">
            <a:avLst/>
          </a:prstGeom>
          <a:solidFill>
            <a:srgbClr val="FFFF00"/>
          </a:solidFill>
          <a:ln w="38100" algn="ctr">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400" b="1">
                <a:latin typeface="楷体_GB2312" panose="02010609030101010101" pitchFamily="49" charset="-122"/>
                <a:ea typeface="楷体_GB2312" panose="02010609030101010101" pitchFamily="49" charset="-122"/>
              </a:rPr>
              <a:t>从理论上论证了资产</a:t>
            </a:r>
          </a:p>
          <a:p>
            <a:pPr algn="ctr"/>
            <a:r>
              <a:rPr lang="zh-CN" altLang="en-US" sz="2400" b="1">
                <a:latin typeface="楷体_GB2312" panose="02010609030101010101" pitchFamily="49" charset="-122"/>
                <a:ea typeface="楷体_GB2312" panose="02010609030101010101" pitchFamily="49" charset="-122"/>
              </a:rPr>
              <a:t>阶级革命的合理性 </a:t>
            </a:r>
          </a:p>
        </p:txBody>
      </p:sp>
      <p:sp>
        <p:nvSpPr>
          <p:cNvPr id="20" name="Rectangle 19"/>
          <p:cNvSpPr>
            <a:spLocks noChangeArrowheads="1"/>
          </p:cNvSpPr>
          <p:nvPr/>
        </p:nvSpPr>
        <p:spPr bwMode="auto">
          <a:xfrm>
            <a:off x="7970838" y="4894792"/>
            <a:ext cx="4221162" cy="495300"/>
          </a:xfrm>
          <a:prstGeom prst="rect">
            <a:avLst/>
          </a:prstGeom>
          <a:solidFill>
            <a:srgbClr val="FFFF00"/>
          </a:solidFill>
          <a:ln w="38100" algn="ctr">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400" b="1">
                <a:latin typeface="楷体_GB2312" panose="02010609030101010101" pitchFamily="49" charset="-122"/>
                <a:ea typeface="楷体_GB2312" panose="02010609030101010101" pitchFamily="49" charset="-122"/>
              </a:rPr>
              <a:t>从哲学的角度论证理性精神 </a:t>
            </a:r>
          </a:p>
        </p:txBody>
      </p:sp>
      <p:sp>
        <p:nvSpPr>
          <p:cNvPr id="2" name="矩形 1"/>
          <p:cNvSpPr/>
          <p:nvPr/>
        </p:nvSpPr>
        <p:spPr>
          <a:xfrm>
            <a:off x="2921635" y="902335"/>
            <a:ext cx="2330450" cy="6356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FF0000"/>
                </a:solidFill>
              </a:rPr>
              <a:t>伏尔泰：</a:t>
            </a:r>
          </a:p>
        </p:txBody>
      </p:sp>
      <p:sp>
        <p:nvSpPr>
          <p:cNvPr id="3" name="矩形 2"/>
          <p:cNvSpPr/>
          <p:nvPr/>
        </p:nvSpPr>
        <p:spPr>
          <a:xfrm>
            <a:off x="2921635" y="1668145"/>
            <a:ext cx="2541905" cy="5391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FF0000"/>
                </a:solidFill>
              </a:rPr>
              <a:t>孟德斯鸠：</a:t>
            </a:r>
          </a:p>
        </p:txBody>
      </p:sp>
      <p:sp>
        <p:nvSpPr>
          <p:cNvPr id="4" name="矩形 3"/>
          <p:cNvSpPr/>
          <p:nvPr/>
        </p:nvSpPr>
        <p:spPr>
          <a:xfrm>
            <a:off x="2695575" y="2525395"/>
            <a:ext cx="1993900" cy="6464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FF0000"/>
                </a:solidFill>
              </a:rPr>
              <a:t>卢梭：</a:t>
            </a:r>
          </a:p>
        </p:txBody>
      </p:sp>
      <p:sp>
        <p:nvSpPr>
          <p:cNvPr id="5" name="圆角矩形 4"/>
          <p:cNvSpPr/>
          <p:nvPr/>
        </p:nvSpPr>
        <p:spPr>
          <a:xfrm>
            <a:off x="4101465" y="3408680"/>
            <a:ext cx="2947035" cy="5975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FF0000"/>
                </a:solidFill>
              </a:rPr>
              <a:t>亚当 斯密</a:t>
            </a:r>
          </a:p>
        </p:txBody>
      </p:sp>
      <p:sp>
        <p:nvSpPr>
          <p:cNvPr id="21" name="矩形 20"/>
          <p:cNvSpPr/>
          <p:nvPr/>
        </p:nvSpPr>
        <p:spPr>
          <a:xfrm>
            <a:off x="4121150" y="4893310"/>
            <a:ext cx="1752600" cy="576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FF0000"/>
                </a:solidFill>
              </a:rPr>
              <a:t>康德：</a:t>
            </a:r>
          </a:p>
        </p:txBody>
      </p:sp>
    </p:spTree>
  </p:cSld>
  <p:clrMapOvr>
    <a:masterClrMapping/>
  </p:clrMapOvr>
  <mc:AlternateContent>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circle(in)">
                                      <p:cBhvr>
                                        <p:cTn id="22" dur="2000"/>
                                        <p:tgtEl>
                                          <p:spTgt spid="1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6"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000"/>
                                        <p:tgtEl>
                                          <p:spTgt spid="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circle(in)">
                                      <p:cBhvr>
                                        <p:cTn id="32" dur="2000"/>
                                        <p:tgtEl>
                                          <p:spTgt spid="1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6" presetClass="entr" presetSubtype="16"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ircle(in)">
                                      <p:cBhvr>
                                        <p:cTn id="37" dur="2000"/>
                                        <p:tgtEl>
                                          <p:spTgt spid="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circle(in)">
                                      <p:cBhvr>
                                        <p:cTn id="42" dur="2000"/>
                                        <p:tgtEl>
                                          <p:spTgt spid="1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6" presetClass="entr" presetSubtype="16"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circle(in)">
                                      <p:cBhvr>
                                        <p:cTn id="47" dur="2000"/>
                                        <p:tgtEl>
                                          <p:spTgt spid="1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circle(in)">
                                      <p:cBhvr>
                                        <p:cTn id="52" dur="2000"/>
                                        <p:tgtEl>
                                          <p:spTgt spid="13"/>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p:bldP spid="16" grpId="0"/>
      <p:bldP spid="17" grpId="0"/>
      <p:bldP spid="13" grpId="0"/>
      <p:bldP spid="14" grpId="0"/>
      <p:bldP spid="18" grpId="0"/>
      <p:bldP spid="19" grpId="0"/>
      <p:bldP spid="20"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0" y="149087"/>
            <a:ext cx="12192000" cy="765313"/>
          </a:xfrm>
          <a:blipFill>
            <a:blip r:embed="rId2"/>
            <a:tile tx="0" ty="0" sx="100000" sy="100000" flip="none" algn="tl"/>
          </a:blipFill>
          <a:effectLst>
            <a:glow rad="228600">
              <a:schemeClr val="accent4">
                <a:lumMod val="40000"/>
                <a:lumOff val="60000"/>
                <a:alpha val="40000"/>
              </a:schemeClr>
            </a:glow>
            <a:reflection blurRad="6350" stA="52000" endA="300" endPos="35000" dir="5400000" sy="-100000" algn="bl" rotWithShape="0"/>
            <a:softEdge rad="317500"/>
          </a:effectLst>
        </p:spPr>
        <p:txBody>
          <a:bodyPr>
            <a:normAutofit fontScale="90000"/>
          </a:bodyPr>
          <a:lstStyle/>
          <a:p>
            <a:pPr algn="ctr"/>
            <a:r>
              <a:rPr lang="zh-CN" altLang="en-US" sz="4800">
                <a:latin typeface="黑体" panose="02010609060101010101" pitchFamily="49" charset="-122"/>
                <a:ea typeface="黑体" panose="02010609060101010101" pitchFamily="49" charset="-122"/>
              </a:rPr>
              <a:t>四、启蒙运动</a:t>
            </a:r>
          </a:p>
        </p:txBody>
      </p:sp>
      <p:sp>
        <p:nvSpPr>
          <p:cNvPr id="4" name="文本框 3"/>
          <p:cNvSpPr txBox="1"/>
          <p:nvPr/>
        </p:nvSpPr>
        <p:spPr>
          <a:xfrm>
            <a:off x="725098" y="1301392"/>
            <a:ext cx="1745728" cy="769441"/>
          </a:xfrm>
          <a:prstGeom prst="rect">
            <a:avLst/>
          </a:prstGeom>
          <a:blipFill>
            <a:blip r:embed="rId3"/>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a:latin typeface="华文行楷" pitchFamily="2" charset="-122"/>
                <a:ea typeface="华文行楷" pitchFamily="2" charset="-122"/>
              </a:rPr>
              <a:t>意义</a:t>
            </a:r>
          </a:p>
        </p:txBody>
      </p:sp>
      <p:sp>
        <p:nvSpPr>
          <p:cNvPr id="7" name="文本框 6"/>
          <p:cNvSpPr txBox="1"/>
          <p:nvPr/>
        </p:nvSpPr>
        <p:spPr>
          <a:xfrm>
            <a:off x="335991" y="3035721"/>
            <a:ext cx="10549260" cy="224676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glow rad="228600">
              <a:schemeClr val="accent3">
                <a:satMod val="175000"/>
                <a:alpha val="40000"/>
              </a:schemeClr>
            </a:glow>
            <a:softEdge rad="127000"/>
          </a:effectLst>
        </p:spPr>
        <p:txBody>
          <a:bodyPr wrap="square" rtlCol="0">
            <a:spAutoFit/>
          </a:bodyPr>
          <a:lstStyle/>
          <a:p>
            <a:pPr marL="514350" indent="-514350">
              <a:buFont typeface="+mj-lt"/>
              <a:buAutoNum type="arabicPeriod"/>
            </a:pPr>
            <a:r>
              <a:rPr lang="zh-CN" altLang="en-US" sz="2800"/>
              <a:t>启蒙运动进一步解放了人们的思想，为资本主义制度的建立作了理论准备和舆论宣传。</a:t>
            </a:r>
            <a:endParaRPr lang="en-US" altLang="zh-CN" sz="2800"/>
          </a:p>
          <a:p>
            <a:pPr marL="514350" indent="-514350">
              <a:buFont typeface="+mj-lt"/>
              <a:buAutoNum type="arabicPeriod"/>
            </a:pPr>
            <a:r>
              <a:rPr lang="zh-CN" altLang="en-US" sz="2800"/>
              <a:t>启蒙运动直接推动了美国独立战争和法国大革命，有助于在这些国家建立资产阶级统治，</a:t>
            </a:r>
            <a:endParaRPr lang="en-US" altLang="zh-CN" sz="2800"/>
          </a:p>
          <a:p>
            <a:pPr marL="514350" indent="-514350">
              <a:buFont typeface="+mj-lt"/>
              <a:buAutoNum type="arabicPeriod"/>
            </a:pPr>
            <a:r>
              <a:rPr lang="zh-CN" altLang="en-US" sz="2800"/>
              <a:t>成为殖民地半殖民地人民争取民族独立的精神武器</a:t>
            </a:r>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aphicFrame>
        <p:nvGraphicFramePr>
          <p:cNvPr id="99330" name="Group 2"/>
          <p:cNvGraphicFramePr>
            <a:graphicFrameLocks noGrp="1"/>
          </p:cNvGraphicFramePr>
          <p:nvPr/>
        </p:nvGraphicFramePr>
        <p:xfrm>
          <a:off x="1703388" y="1219201"/>
          <a:ext cx="8812212" cy="5434331"/>
        </p:xfrm>
        <a:graphic>
          <a:graphicData uri="http://schemas.openxmlformats.org/drawingml/2006/table">
            <a:tbl>
              <a:tblPr/>
              <a:tblGrid>
                <a:gridCol w="955675"/>
                <a:gridCol w="4122737"/>
                <a:gridCol w="3733800"/>
              </a:tblGrid>
              <a:tr h="55403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itchFamily="34" charset="0"/>
                        <a:ea typeface="楷体_GB2312"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文艺复兴时期</a:t>
                      </a:r>
                      <a:endParaRPr kumimoji="0" lang="zh-CN" altLang="en-US"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启蒙运动时期</a:t>
                      </a:r>
                      <a:endParaRPr kumimoji="0" lang="zh-CN" altLang="en-US" sz="2800" b="0" i="0" u="none" strike="noStrike" cap="none" normalizeH="0" baseline="0" smtClean="0">
                        <a:ln>
                          <a:noFill/>
                        </a:ln>
                        <a:solidFill>
                          <a:schemeClr val="tx1"/>
                        </a:solidFill>
                        <a:effectLst/>
                        <a:latin typeface="Times New Roman" pitchFamily="18" charset="0"/>
                        <a:ea typeface="楷体_GB2312"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0963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批判对象</a:t>
                      </a:r>
                      <a:endParaRPr kumimoji="0" lang="zh-CN" altLang="en-US" sz="24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3828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en-US" altLang="zh-CN" sz="2400" b="1" i="0" u="none" strike="noStrike" cap="none" normalizeH="0" baseline="0" smtClean="0">
                        <a:ln>
                          <a:noFill/>
                        </a:ln>
                        <a:solidFill>
                          <a:schemeClr val="tx1"/>
                        </a:solidFill>
                        <a:effectLst/>
                        <a:latin typeface="Times New Roman" pitchFamily="18" charset="0"/>
                        <a:ea typeface="楷体_GB2312" pitchFamily="49"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批判</a:t>
                      </a:r>
                    </a:p>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方式</a:t>
                      </a:r>
                    </a:p>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en-US" altLang="zh-CN"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95425">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en-US" altLang="zh-CN" sz="2000" b="1" i="0" u="none" strike="noStrike" cap="none" normalizeH="0" baseline="0" smtClean="0">
                        <a:ln>
                          <a:noFill/>
                        </a:ln>
                        <a:solidFill>
                          <a:schemeClr val="tx1"/>
                        </a:solidFill>
                        <a:effectLst/>
                        <a:latin typeface="Times New Roman" pitchFamily="18" charset="0"/>
                        <a:ea typeface="楷体_GB2312" pitchFamily="49"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指导思想</a:t>
                      </a:r>
                      <a:endParaRPr kumimoji="0" lang="zh-CN" altLang="en-US" sz="2000" b="0" i="0" u="none" strike="noStrike" cap="none" normalizeH="0" baseline="0" smtClean="0">
                        <a:ln>
                          <a:noFill/>
                        </a:ln>
                        <a:solidFill>
                          <a:schemeClr val="tx1"/>
                        </a:solidFill>
                        <a:effectLst/>
                        <a:latin typeface="Times New Roman" pitchFamily="18" charset="0"/>
                        <a:ea typeface="楷体_GB2312"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2075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未来</a:t>
                      </a:r>
                    </a:p>
                    <a:p>
                      <a:pPr marL="0" marR="0" lvl="0" indent="0" algn="ctr" defTabSz="914400" rtl="0" eaLnBrk="1" fontAlgn="base" latinLnBrk="0" hangingPunct="1">
                        <a:lnSpc>
                          <a:spcPct val="100000"/>
                        </a:lnSpc>
                        <a:spcBef>
                          <a:spcPct val="0"/>
                        </a:spcBef>
                        <a:spcAft>
                          <a:spcPct val="0"/>
                        </a:spcAft>
                        <a:buClr>
                          <a:schemeClr val="bg1"/>
                        </a:buClr>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楷体_GB2312" panose="02010609030101010101" pitchFamily="49" charset="-122"/>
                          <a:cs typeface="Times New Roman" panose="02020603050405020304" pitchFamily="18" charset="0"/>
                        </a:rPr>
                        <a:t>设想</a:t>
                      </a:r>
                      <a:endParaRPr kumimoji="0" lang="zh-CN" altLang="en-US" sz="2400" b="0" i="0" u="none" strike="noStrike" cap="none" normalizeH="0" baseline="0" smtClean="0">
                        <a:ln>
                          <a:noFill/>
                        </a:ln>
                        <a:solidFill>
                          <a:schemeClr val="tx1"/>
                        </a:solidFill>
                        <a:effectLst/>
                        <a:latin typeface="Times New Roman" pitchFamily="18" charset="0"/>
                        <a:ea typeface="楷体_GB2312"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1" i="0" u="none" strike="noStrike" cap="none" normalizeH="0" baseline="0" smtClean="0">
                        <a:ln>
                          <a:noFill/>
                        </a:ln>
                        <a:solidFill>
                          <a:schemeClr val="tx1"/>
                        </a:solidFill>
                        <a:effectLst/>
                        <a:latin typeface="Times New Roman" pitchFamily="18" charset="0"/>
                        <a:ea typeface="楷体_GB2312"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Tx/>
                        <a:buFontTx/>
                        <a:buNone/>
                      </a:pPr>
                      <a:endParaRPr kumimoji="0" lang="zh-CN" altLang="zh-CN" sz="2800" b="0" i="0" u="none" strike="noStrike" cap="none" normalizeH="0" baseline="0" smtClean="0">
                        <a:ln>
                          <a:noFill/>
                        </a:ln>
                        <a:solidFill>
                          <a:schemeClr val="tx1"/>
                        </a:solidFill>
                        <a:effectLst/>
                        <a:latin typeface="Times New Roman" pitchFamily="18" charset="0"/>
                        <a:ea typeface="楷体_GB2312" pitchFamily="49"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9356" name="Text Box 28"/>
          <p:cNvSpPr txBox="1">
            <a:spLocks noChangeArrowheads="1"/>
          </p:cNvSpPr>
          <p:nvPr/>
        </p:nvSpPr>
        <p:spPr bwMode="auto">
          <a:xfrm>
            <a:off x="3216276" y="1989138"/>
            <a:ext cx="1889125" cy="5191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0000"/>
                </a:solidFill>
                <a:ea typeface="楷体_GB2312" panose="02010609030101010101" pitchFamily="49" charset="-122"/>
              </a:rPr>
              <a:t>宗教神学</a:t>
            </a:r>
          </a:p>
        </p:txBody>
      </p:sp>
      <p:sp>
        <p:nvSpPr>
          <p:cNvPr id="99357" name="Text Box 29"/>
          <p:cNvSpPr txBox="1">
            <a:spLocks noChangeArrowheads="1"/>
          </p:cNvSpPr>
          <p:nvPr/>
        </p:nvSpPr>
        <p:spPr bwMode="auto">
          <a:xfrm>
            <a:off x="7315200" y="1752600"/>
            <a:ext cx="24384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0000FF"/>
                </a:solidFill>
                <a:ea typeface="楷体_GB2312" panose="02010609030101010101" pitchFamily="49" charset="-122"/>
              </a:rPr>
              <a:t>封建专制制度</a:t>
            </a:r>
          </a:p>
          <a:p>
            <a:r>
              <a:rPr lang="zh-CN" altLang="en-US" sz="2800" b="1">
                <a:solidFill>
                  <a:srgbClr val="0000FF"/>
                </a:solidFill>
                <a:ea typeface="楷体_GB2312" panose="02010609030101010101" pitchFamily="49" charset="-122"/>
              </a:rPr>
              <a:t>宗教神学体系</a:t>
            </a:r>
          </a:p>
        </p:txBody>
      </p:sp>
      <p:sp>
        <p:nvSpPr>
          <p:cNvPr id="99358" name="Text Box 30"/>
          <p:cNvSpPr txBox="1">
            <a:spLocks noChangeArrowheads="1"/>
          </p:cNvSpPr>
          <p:nvPr/>
        </p:nvSpPr>
        <p:spPr bwMode="auto">
          <a:xfrm>
            <a:off x="2743200" y="2743200"/>
            <a:ext cx="3886200" cy="946150"/>
          </a:xfrm>
          <a:prstGeom prst="rect">
            <a:avLst/>
          </a:prstGeom>
          <a:noFill/>
          <a:ln>
            <a:noFill/>
          </a:ln>
          <a:effectLst/>
          <a:extLst>
            <a:ext uri="{909E8E84-426E-40DD-AFC4-6F175D3DCCD1}">
              <a14:hiddenFill xmlns:a14="http://schemas.microsoft.com/office/drawing/2010/main">
                <a:solidFill>
                  <a:srgbClr val="FBA3B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0000"/>
                </a:solidFill>
                <a:ea typeface="楷体_GB2312" panose="02010609030101010101" pitchFamily="49" charset="-122"/>
              </a:rPr>
              <a:t>复</a:t>
            </a:r>
            <a:r>
              <a:rPr lang="zh-CN" altLang="en-US" sz="2800" b="1" smtClean="0">
                <a:solidFill>
                  <a:srgbClr val="FF0000"/>
                </a:solidFill>
                <a:ea typeface="楷体_GB2312" panose="02010609030101010101" pitchFamily="49" charset="-122"/>
              </a:rPr>
              <a:t>兴罗</a:t>
            </a:r>
            <a:r>
              <a:rPr lang="zh-CN" altLang="en-US" sz="2800" b="1">
                <a:solidFill>
                  <a:srgbClr val="FF0000"/>
                </a:solidFill>
                <a:ea typeface="楷体_GB2312" panose="02010609030101010101" pitchFamily="49" charset="-122"/>
              </a:rPr>
              <a:t>马希</a:t>
            </a:r>
            <a:r>
              <a:rPr lang="zh-CN" altLang="en-US" sz="2800" b="1" smtClean="0">
                <a:solidFill>
                  <a:srgbClr val="FF0000"/>
                </a:solidFill>
                <a:ea typeface="楷体_GB2312" panose="02010609030101010101" pitchFamily="49" charset="-122"/>
              </a:rPr>
              <a:t>腊古典文</a:t>
            </a:r>
            <a:r>
              <a:rPr lang="zh-CN" altLang="en-US" sz="2800" b="1">
                <a:solidFill>
                  <a:srgbClr val="FF0000"/>
                </a:solidFill>
                <a:ea typeface="楷体_GB2312" panose="02010609030101010101" pitchFamily="49" charset="-122"/>
              </a:rPr>
              <a:t>化为名，披着宗教“外衣”</a:t>
            </a:r>
          </a:p>
        </p:txBody>
      </p:sp>
      <p:sp>
        <p:nvSpPr>
          <p:cNvPr id="99359" name="Text Box 31"/>
          <p:cNvSpPr txBox="1">
            <a:spLocks noChangeArrowheads="1"/>
          </p:cNvSpPr>
          <p:nvPr/>
        </p:nvSpPr>
        <p:spPr bwMode="auto">
          <a:xfrm>
            <a:off x="7010400" y="2895600"/>
            <a:ext cx="31956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0000FF"/>
                </a:solidFill>
                <a:latin typeface="楷体_GB2312" panose="02010609030101010101" pitchFamily="49" charset="-122"/>
                <a:ea typeface="楷体_GB2312" panose="02010609030101010101" pitchFamily="49" charset="-122"/>
              </a:rPr>
              <a:t>抛开宗教的</a:t>
            </a:r>
            <a:r>
              <a:rPr lang="zh-CN" altLang="en-US" sz="2800" b="1">
                <a:solidFill>
                  <a:srgbClr val="0000FF"/>
                </a:solidFill>
                <a:ea typeface="楷体_GB2312" panose="02010609030101010101" pitchFamily="49" charset="-122"/>
              </a:rPr>
              <a:t>“</a:t>
            </a:r>
            <a:r>
              <a:rPr lang="zh-CN" altLang="en-US" sz="2800" b="1">
                <a:solidFill>
                  <a:srgbClr val="0000FF"/>
                </a:solidFill>
                <a:latin typeface="楷体_GB2312" panose="02010609030101010101" pitchFamily="49" charset="-122"/>
                <a:ea typeface="楷体_GB2312" panose="02010609030101010101" pitchFamily="49" charset="-122"/>
              </a:rPr>
              <a:t>外衣</a:t>
            </a:r>
            <a:r>
              <a:rPr lang="zh-CN" altLang="en-US" sz="2800" b="1">
                <a:solidFill>
                  <a:srgbClr val="0000FF"/>
                </a:solidFill>
                <a:ea typeface="楷体_GB2312" panose="02010609030101010101" pitchFamily="49" charset="-122"/>
              </a:rPr>
              <a:t>”</a:t>
            </a:r>
            <a:r>
              <a:rPr lang="zh-CN" altLang="en-US" sz="2800" b="1">
                <a:solidFill>
                  <a:srgbClr val="0000FF"/>
                </a:solidFill>
                <a:latin typeface="楷体_GB2312" panose="02010609030101010101" pitchFamily="49" charset="-122"/>
                <a:ea typeface="楷体_GB2312" panose="02010609030101010101" pitchFamily="49" charset="-122"/>
              </a:rPr>
              <a:t> </a:t>
            </a:r>
          </a:p>
          <a:p>
            <a:r>
              <a:rPr lang="zh-CN" altLang="en-US" sz="2800" b="1">
                <a:solidFill>
                  <a:srgbClr val="0000FF"/>
                </a:solidFill>
                <a:latin typeface="楷体_GB2312" panose="02010609030101010101" pitchFamily="49" charset="-122"/>
                <a:ea typeface="楷体_GB2312" panose="02010609030101010101" pitchFamily="49" charset="-122"/>
              </a:rPr>
              <a:t>理性思考判断</a:t>
            </a:r>
          </a:p>
        </p:txBody>
      </p:sp>
      <p:sp>
        <p:nvSpPr>
          <p:cNvPr id="99360" name="Text Box 32"/>
          <p:cNvSpPr txBox="1">
            <a:spLocks noChangeArrowheads="1"/>
          </p:cNvSpPr>
          <p:nvPr/>
        </p:nvSpPr>
        <p:spPr bwMode="auto">
          <a:xfrm>
            <a:off x="2879725" y="5859464"/>
            <a:ext cx="1841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zh-CN" sz="3200" b="1"/>
          </a:p>
        </p:txBody>
      </p:sp>
      <p:sp>
        <p:nvSpPr>
          <p:cNvPr id="99361" name="Text Box 33"/>
          <p:cNvSpPr txBox="1">
            <a:spLocks noChangeArrowheads="1"/>
          </p:cNvSpPr>
          <p:nvPr/>
        </p:nvSpPr>
        <p:spPr bwMode="auto">
          <a:xfrm>
            <a:off x="2667000" y="4540250"/>
            <a:ext cx="41148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0000"/>
                </a:solidFill>
                <a:ea typeface="楷体_GB2312" panose="02010609030101010101" pitchFamily="49" charset="-122"/>
              </a:rPr>
              <a:t>人文主义：提倡人性，反对神性，倡导个性解放</a:t>
            </a:r>
          </a:p>
        </p:txBody>
      </p:sp>
      <p:sp>
        <p:nvSpPr>
          <p:cNvPr id="99362" name="Text Box 34"/>
          <p:cNvSpPr txBox="1">
            <a:spLocks noChangeArrowheads="1"/>
          </p:cNvSpPr>
          <p:nvPr/>
        </p:nvSpPr>
        <p:spPr bwMode="auto">
          <a:xfrm>
            <a:off x="6868758" y="4301266"/>
            <a:ext cx="3429000" cy="1373188"/>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ea typeface="楷体_GB2312" panose="02010609030101010101" pitchFamily="49" charset="-122"/>
              </a:rPr>
              <a:t>理性主义：自由、平等、民主、人权、法制、三权分立</a:t>
            </a:r>
          </a:p>
        </p:txBody>
      </p:sp>
      <p:sp>
        <p:nvSpPr>
          <p:cNvPr id="99363" name="Text Box 35"/>
          <p:cNvSpPr txBox="1">
            <a:spLocks noChangeArrowheads="1"/>
          </p:cNvSpPr>
          <p:nvPr/>
        </p:nvSpPr>
        <p:spPr bwMode="auto">
          <a:xfrm>
            <a:off x="3065929" y="5690794"/>
            <a:ext cx="2678655" cy="954107"/>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2800" b="1">
                <a:solidFill>
                  <a:srgbClr val="FF0000"/>
                </a:solidFill>
                <a:ea typeface="楷体_GB2312" panose="02010609030101010101" pitchFamily="49" charset="-122"/>
              </a:rPr>
              <a:t>追求现世生</a:t>
            </a:r>
            <a:r>
              <a:rPr lang="zh-CN" altLang="en-US" sz="2800" b="1" smtClean="0">
                <a:solidFill>
                  <a:srgbClr val="FF0000"/>
                </a:solidFill>
                <a:ea typeface="楷体_GB2312" panose="02010609030101010101" pitchFamily="49" charset="-122"/>
              </a:rPr>
              <a:t>活追</a:t>
            </a:r>
            <a:r>
              <a:rPr lang="zh-CN" altLang="en-US" sz="2800" b="1">
                <a:solidFill>
                  <a:srgbClr val="FF0000"/>
                </a:solidFill>
                <a:ea typeface="楷体_GB2312" panose="02010609030101010101" pitchFamily="49" charset="-122"/>
              </a:rPr>
              <a:t>求今生享受</a:t>
            </a:r>
          </a:p>
        </p:txBody>
      </p:sp>
      <p:sp>
        <p:nvSpPr>
          <p:cNvPr id="99364" name="Text Box 36"/>
          <p:cNvSpPr txBox="1">
            <a:spLocks noChangeArrowheads="1"/>
          </p:cNvSpPr>
          <p:nvPr/>
        </p:nvSpPr>
        <p:spPr bwMode="auto">
          <a:xfrm>
            <a:off x="6738770" y="5979403"/>
            <a:ext cx="3810000" cy="519112"/>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solidFill>
                  <a:srgbClr val="0000FF"/>
                </a:solidFill>
                <a:ea typeface="楷体_GB2312" panose="02010609030101010101" pitchFamily="49" charset="-122"/>
              </a:rPr>
              <a:t>构建资产阶级理性王国</a:t>
            </a:r>
          </a:p>
        </p:txBody>
      </p:sp>
      <p:sp>
        <p:nvSpPr>
          <p:cNvPr id="99365" name="Rectangle 37"/>
          <p:cNvSpPr>
            <a:spLocks noChangeArrowheads="1"/>
          </p:cNvSpPr>
          <p:nvPr/>
        </p:nvSpPr>
        <p:spPr bwMode="auto">
          <a:xfrm>
            <a:off x="1676400" y="574675"/>
            <a:ext cx="8991600" cy="579438"/>
          </a:xfrm>
          <a:prstGeom prst="rect">
            <a:avLst/>
          </a:prstGeom>
          <a:solidFill>
            <a:srgbClr val="FF66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3200" b="1">
                <a:solidFill>
                  <a:srgbClr val="0000FF"/>
                </a:solidFill>
                <a:latin typeface="楷体_GB2312" panose="02010609030101010101" pitchFamily="49" charset="-122"/>
                <a:ea typeface="楷体_GB2312" panose="02010609030101010101" pitchFamily="49" charset="-122"/>
              </a:rPr>
              <a:t>探究：比较启蒙运动对人文主义思想的发展。</a:t>
            </a:r>
            <a:endParaRPr lang="zh-CN" altLang="en-US" sz="3200">
              <a:solidFill>
                <a:srgbClr val="0000FF"/>
              </a:solidFill>
              <a:latin typeface="楷体_GB2312" pitchFamily="49" charset="-122"/>
              <a:ea typeface="楷体_GB2312" pitchFamily="49" charset="-122"/>
            </a:endParaRPr>
          </a:p>
        </p:txBody>
      </p:sp>
      <p:sp>
        <p:nvSpPr>
          <p:cNvPr id="99366" name="Text Box 38"/>
          <p:cNvSpPr txBox="1">
            <a:spLocks noChangeArrowheads="1"/>
          </p:cNvSpPr>
          <p:nvPr/>
        </p:nvSpPr>
        <p:spPr bwMode="auto">
          <a:xfrm>
            <a:off x="1716066" y="3730962"/>
            <a:ext cx="8830849" cy="769441"/>
          </a:xfrm>
          <a:prstGeom prst="rect">
            <a:avLst/>
          </a:prstGeom>
          <a:solidFill>
            <a:srgbClr val="FFFF00"/>
          </a:solidFill>
          <a:ln w="28575">
            <a:solidFill>
              <a:srgbClr val="CC0000"/>
            </a:solidFill>
            <a:prstDash val="dash"/>
            <a:miter lim="800000"/>
          </a:ln>
          <a:effectLst/>
          <a:extLst>
            <a:ext uri="{AF507438-7753-43E0-B8FC-AC1667EBCBE1}">
              <a14:hiddenEffects xmlns:a14="http://schemas.microsoft.com/office/drawing/2010/main">
                <a:effectLst>
                  <a:outerShdw dist="35921" dir="2700000" algn="ctr" rotWithShape="0">
                    <a:srgbClr val="C0C0C0">
                      <a:alpha val="78000"/>
                    </a:srgbClr>
                  </a:outerShdw>
                </a:effectLst>
              </a14:hiddenEffects>
            </a:ext>
          </a:extLst>
        </p:spPr>
        <p:txBody>
          <a:bodyPr wrap="square">
            <a:spAutoFit/>
          </a:bodyPr>
          <a:lstStyle/>
          <a:p>
            <a:pPr algn="ctr">
              <a:spcBef>
                <a:spcPct val="50000"/>
              </a:spcBef>
            </a:pPr>
            <a:r>
              <a:rPr lang="zh-CN" altLang="en-US" sz="4400" b="1">
                <a:solidFill>
                  <a:srgbClr val="800000"/>
                </a:solidFill>
                <a:latin typeface="楷体_GB2312" panose="02010609030101010101" pitchFamily="49" charset="-122"/>
                <a:ea typeface="楷体_GB2312" panose="02010609030101010101" pitchFamily="49" charset="-122"/>
              </a:rPr>
              <a:t>启蒙运</a:t>
            </a:r>
            <a:r>
              <a:rPr lang="zh-CN" altLang="en-US" sz="4400" b="1" smtClean="0">
                <a:solidFill>
                  <a:srgbClr val="800000"/>
                </a:solidFill>
                <a:latin typeface="楷体_GB2312" panose="02010609030101010101" pitchFamily="49" charset="-122"/>
                <a:ea typeface="楷体_GB2312" panose="02010609030101010101" pitchFamily="49" charset="-122"/>
              </a:rPr>
              <a:t>动继承和发</a:t>
            </a:r>
            <a:r>
              <a:rPr lang="zh-CN" altLang="en-US" sz="4400" b="1">
                <a:solidFill>
                  <a:srgbClr val="800000"/>
                </a:solidFill>
                <a:latin typeface="楷体_GB2312" panose="02010609030101010101" pitchFamily="49" charset="-122"/>
                <a:ea typeface="楷体_GB2312" panose="02010609030101010101" pitchFamily="49" charset="-122"/>
              </a:rPr>
              <a:t>展了人文主</a:t>
            </a:r>
            <a:r>
              <a:rPr lang="zh-CN" altLang="en-US" sz="4400" b="1" smtClean="0">
                <a:solidFill>
                  <a:srgbClr val="800000"/>
                </a:solidFill>
                <a:latin typeface="楷体_GB2312" panose="02010609030101010101" pitchFamily="49" charset="-122"/>
                <a:ea typeface="楷体_GB2312" panose="02010609030101010101" pitchFamily="49" charset="-122"/>
              </a:rPr>
              <a:t>义</a:t>
            </a:r>
            <a:endParaRPr lang="zh-CN" altLang="en-US" sz="4400" b="1">
              <a:solidFill>
                <a:srgbClr val="800000"/>
              </a:solidFill>
              <a:latin typeface="楷体_GB2312" pitchFamily="49" charset="-122"/>
              <a:ea typeface="楷体_GB2312" pitchFamily="49" charset="-122"/>
            </a:endParaRPr>
          </a:p>
        </p:txBody>
      </p:sp>
    </p:spTree>
  </p:cSld>
  <p:clrMapOvr>
    <a:masterClrMapping/>
  </p:clrMapOvr>
  <mc:AlternateContent>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356"/>
                                        </p:tgtEl>
                                        <p:attrNameLst>
                                          <p:attrName>style.visibility</p:attrName>
                                        </p:attrNameLst>
                                      </p:cBhvr>
                                      <p:to>
                                        <p:strVal val="visible"/>
                                      </p:to>
                                    </p:set>
                                    <p:animEffect transition="in" filter="blinds(horizontal)">
                                      <p:cBhvr>
                                        <p:cTn id="7" dur="500"/>
                                        <p:tgtEl>
                                          <p:spTgt spid="9935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9357"/>
                                        </p:tgtEl>
                                        <p:attrNameLst>
                                          <p:attrName>style.visibility</p:attrName>
                                        </p:attrNameLst>
                                      </p:cBhvr>
                                      <p:to>
                                        <p:strVal val="visible"/>
                                      </p:to>
                                    </p:set>
                                    <p:animEffect transition="in" filter="blinds(horizontal)">
                                      <p:cBhvr>
                                        <p:cTn id="12" dur="500"/>
                                        <p:tgtEl>
                                          <p:spTgt spid="9935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9358"/>
                                        </p:tgtEl>
                                        <p:attrNameLst>
                                          <p:attrName>style.visibility</p:attrName>
                                        </p:attrNameLst>
                                      </p:cBhvr>
                                      <p:to>
                                        <p:strVal val="visible"/>
                                      </p:to>
                                    </p:set>
                                    <p:animEffect transition="in" filter="blinds(horizontal)">
                                      <p:cBhvr>
                                        <p:cTn id="17" dur="500"/>
                                        <p:tgtEl>
                                          <p:spTgt spid="9935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9359"/>
                                        </p:tgtEl>
                                        <p:attrNameLst>
                                          <p:attrName>style.visibility</p:attrName>
                                        </p:attrNameLst>
                                      </p:cBhvr>
                                      <p:to>
                                        <p:strVal val="visible"/>
                                      </p:to>
                                    </p:set>
                                    <p:animEffect transition="in" filter="blinds(horizontal)">
                                      <p:cBhvr>
                                        <p:cTn id="22" dur="500"/>
                                        <p:tgtEl>
                                          <p:spTgt spid="9935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9361"/>
                                        </p:tgtEl>
                                        <p:attrNameLst>
                                          <p:attrName>style.visibility</p:attrName>
                                        </p:attrNameLst>
                                      </p:cBhvr>
                                      <p:to>
                                        <p:strVal val="visible"/>
                                      </p:to>
                                    </p:set>
                                    <p:animEffect transition="in" filter="blinds(horizontal)">
                                      <p:cBhvr>
                                        <p:cTn id="27" dur="500"/>
                                        <p:tgtEl>
                                          <p:spTgt spid="9936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9362"/>
                                        </p:tgtEl>
                                        <p:attrNameLst>
                                          <p:attrName>style.visibility</p:attrName>
                                        </p:attrNameLst>
                                      </p:cBhvr>
                                      <p:to>
                                        <p:strVal val="visible"/>
                                      </p:to>
                                    </p:set>
                                    <p:animEffect transition="in" filter="blinds(horizontal)">
                                      <p:cBhvr>
                                        <p:cTn id="32" dur="500"/>
                                        <p:tgtEl>
                                          <p:spTgt spid="9936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9363"/>
                                        </p:tgtEl>
                                        <p:attrNameLst>
                                          <p:attrName>style.visibility</p:attrName>
                                        </p:attrNameLst>
                                      </p:cBhvr>
                                      <p:to>
                                        <p:strVal val="visible"/>
                                      </p:to>
                                    </p:set>
                                    <p:animEffect transition="in" filter="blinds(horizontal)">
                                      <p:cBhvr>
                                        <p:cTn id="37" dur="500"/>
                                        <p:tgtEl>
                                          <p:spTgt spid="9936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9364"/>
                                        </p:tgtEl>
                                        <p:attrNameLst>
                                          <p:attrName>style.visibility</p:attrName>
                                        </p:attrNameLst>
                                      </p:cBhvr>
                                      <p:to>
                                        <p:strVal val="visible"/>
                                      </p:to>
                                    </p:set>
                                    <p:animEffect transition="in" filter="blinds(horizontal)">
                                      <p:cBhvr>
                                        <p:cTn id="42" dur="500"/>
                                        <p:tgtEl>
                                          <p:spTgt spid="99364"/>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99366"/>
                                        </p:tgtEl>
                                        <p:attrNameLst>
                                          <p:attrName>style.visibility</p:attrName>
                                        </p:attrNameLst>
                                      </p:cBhvr>
                                      <p:to>
                                        <p:strVal val="visible"/>
                                      </p:to>
                                    </p:set>
                                    <p:anim by="(-#ppt_w*2)" calcmode="lin" valueType="num">
                                      <p:cBhvr rctx="PPT">
                                        <p:cTn id="47" dur="500" autoRev="1" fill="hold">
                                          <p:stCondLst>
                                            <p:cond delay="0"/>
                                          </p:stCondLst>
                                        </p:cTn>
                                        <p:tgtEl>
                                          <p:spTgt spid="99366"/>
                                        </p:tgtEl>
                                        <p:attrNameLst>
                                          <p:attrName>ppt_w</p:attrName>
                                        </p:attrNameLst>
                                      </p:cBhvr>
                                    </p:anim>
                                    <p:anim by="(#ppt_w*0.50)" calcmode="lin" valueType="num">
                                      <p:cBhvr>
                                        <p:cTn id="48" dur="500" decel="50000" autoRev="1" fill="hold">
                                          <p:stCondLst>
                                            <p:cond delay="0"/>
                                          </p:stCondLst>
                                        </p:cTn>
                                        <p:tgtEl>
                                          <p:spTgt spid="99366"/>
                                        </p:tgtEl>
                                        <p:attrNameLst>
                                          <p:attrName>ppt_x</p:attrName>
                                        </p:attrNameLst>
                                      </p:cBhvr>
                                    </p:anim>
                                    <p:anim from="(-#ppt_h/2)" to="(#ppt_y)" calcmode="lin" valueType="num">
                                      <p:cBhvr>
                                        <p:cTn id="49" dur="1000" fill="hold">
                                          <p:stCondLst>
                                            <p:cond delay="0"/>
                                          </p:stCondLst>
                                        </p:cTn>
                                        <p:tgtEl>
                                          <p:spTgt spid="99366"/>
                                        </p:tgtEl>
                                        <p:attrNameLst>
                                          <p:attrName>ppt_y</p:attrName>
                                        </p:attrNameLst>
                                      </p:cBhvr>
                                    </p:anim>
                                    <p:animRot by="21600000">
                                      <p:cBhvr>
                                        <p:cTn id="50" dur="1000" fill="hold">
                                          <p:stCondLst>
                                            <p:cond delay="0"/>
                                          </p:stCondLst>
                                        </p:cTn>
                                        <p:tgtEl>
                                          <p:spTgt spid="9936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56" grpId="0"/>
      <p:bldP spid="99357" grpId="0"/>
      <p:bldP spid="99358" grpId="0"/>
      <p:bldP spid="99359" grpId="0"/>
      <p:bldP spid="99361" grpId="0"/>
      <p:bldP spid="99362" grpId="0"/>
      <p:bldP spid="99363" grpId="0"/>
      <p:bldP spid="99364" grpId="0"/>
      <p:bldP spid="99366"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9698" name="Line 3"/>
          <p:cNvSpPr/>
          <p:nvPr/>
        </p:nvSpPr>
        <p:spPr>
          <a:xfrm>
            <a:off x="-38100" y="4250267"/>
            <a:ext cx="11887200" cy="0"/>
          </a:xfrm>
          <a:prstGeom prst="line">
            <a:avLst/>
          </a:prstGeom>
          <a:ln w="38100" cap="flat" cmpd="sng">
            <a:solidFill>
              <a:schemeClr val="tx1"/>
            </a:solidFill>
            <a:prstDash val="solid"/>
            <a:headEnd type="none" w="med" len="med"/>
            <a:tailEnd type="triangle" w="med" len="med"/>
          </a:ln>
        </p:spPr>
        <p:txBody>
          <a:bodyPr/>
          <a:lstStyle/>
          <a:p>
            <a:endParaRPr/>
          </a:p>
        </p:txBody>
      </p:sp>
      <p:cxnSp>
        <p:nvCxnSpPr>
          <p:cNvPr id="29699" name="直接连接符 6"/>
          <p:cNvCxnSpPr/>
          <p:nvPr/>
        </p:nvCxnSpPr>
        <p:spPr>
          <a:xfrm flipH="1">
            <a:off x="606426" y="4137449"/>
            <a:ext cx="0" cy="91016"/>
          </a:xfrm>
          <a:prstGeom prst="line">
            <a:avLst/>
          </a:prstGeom>
          <a:ln w="25400" cap="flat" cmpd="sng">
            <a:solidFill>
              <a:schemeClr val="tx1"/>
            </a:solidFill>
            <a:prstDash val="solid"/>
            <a:headEnd type="none" w="med" len="med"/>
            <a:tailEnd type="none" w="med" len="med"/>
          </a:ln>
        </p:spPr>
      </p:cxnSp>
      <p:sp>
        <p:nvSpPr>
          <p:cNvPr id="14" name="半闭框 13"/>
          <p:cNvSpPr/>
          <p:nvPr/>
        </p:nvSpPr>
        <p:spPr>
          <a:xfrm rot="5400000">
            <a:off x="9220200" y="1060450"/>
            <a:ext cx="2252345" cy="2869565"/>
          </a:xfrm>
          <a:prstGeom prst="halfFrame">
            <a:avLst>
              <a:gd name="adj1" fmla="val 12867"/>
              <a:gd name="adj2" fmla="val 12162"/>
            </a:avLst>
          </a:prstGeom>
          <a:solidFill>
            <a:schemeClr val="accent6">
              <a:lumMod val="40000"/>
              <a:lumOff val="60000"/>
            </a:schemeClr>
          </a:solidFill>
        </p:spPr>
        <p:txBody>
          <a:bodyPr spcFirstLastPara="1" wrap="square" numCol="1" anchor="ctr">
            <a:prstTxWarp prst="textArchDown">
              <a:avLst>
                <a:gd name="adj" fmla="val 21244827"/>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7200" b="1" i="0" u="none" strike="noStrike" kern="1200" cap="none" spc="0" normalizeH="0" baseline="0" noProof="0">
              <a:ln w="12700">
                <a:no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Arial" pitchFamily="34" charset="0"/>
              <a:ea typeface="宋体" pitchFamily="2" charset="-122"/>
              <a:cs typeface="+mn-cs"/>
            </a:endParaRPr>
          </a:p>
        </p:txBody>
      </p:sp>
      <p:sp>
        <p:nvSpPr>
          <p:cNvPr id="15" name="半闭框 14"/>
          <p:cNvSpPr/>
          <p:nvPr/>
        </p:nvSpPr>
        <p:spPr>
          <a:xfrm rot="16200000" flipH="1">
            <a:off x="703580" y="1173480"/>
            <a:ext cx="2233930" cy="2624455"/>
          </a:xfrm>
          <a:prstGeom prst="halfFrame">
            <a:avLst>
              <a:gd name="adj1" fmla="val 10398"/>
              <a:gd name="adj2" fmla="val 12548"/>
            </a:avLst>
          </a:prstGeom>
          <a:solidFill>
            <a:schemeClr val="accent6">
              <a:lumMod val="40000"/>
              <a:lumOff val="60000"/>
            </a:schemeClr>
          </a:solidFill>
        </p:spPr>
        <p:txBody>
          <a:bodyPr spcFirstLastPara="1" wrap="square" numCol="1" anchor="ctr">
            <a:prstTxWarp prst="textArchDown">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7200" b="1" i="0" u="none" strike="noStrike" kern="1200" cap="none" spc="0" normalizeH="0" baseline="0" noProof="0">
              <a:ln w="12700">
                <a:no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Arial" panose="020b0604020202020204" pitchFamily="34" charset="0"/>
              <a:ea typeface="宋体" panose="02010600030101010101" pitchFamily="2" charset="-122"/>
              <a:cs typeface="+mn-cs"/>
            </a:endParaRPr>
          </a:p>
        </p:txBody>
      </p:sp>
      <p:sp>
        <p:nvSpPr>
          <p:cNvPr id="20" name="TextBox 19"/>
          <p:cNvSpPr txBox="1"/>
          <p:nvPr/>
        </p:nvSpPr>
        <p:spPr>
          <a:xfrm>
            <a:off x="2052320" y="5135880"/>
            <a:ext cx="4071620" cy="953135"/>
          </a:xfrm>
          <a:prstGeom prst="rect">
            <a:avLst/>
          </a:prstGeom>
          <a:solidFill>
            <a:srgbClr val="FFFF00"/>
          </a:solidFill>
          <a:ln>
            <a:solidFill>
              <a:srgbClr val="FFFF00"/>
            </a:solidFill>
          </a:ln>
          <a:effectLst>
            <a:glow rad="139700">
              <a:schemeClr val="accent2">
                <a:satMod val="175000"/>
                <a:alpha val="40000"/>
              </a:schemeClr>
            </a:glow>
          </a:effectLst>
        </p:spPr>
        <p:txBody>
          <a:bodyPr wrap="square">
            <a:spAutoFit/>
          </a:bodyPr>
          <a:lstStyle/>
          <a:p>
            <a:pPr marR="0" defTabSz="914400">
              <a:buClrTx/>
              <a:buSzTx/>
              <a:buFontTx/>
              <a:buNone/>
              <a:defRPr/>
            </a:pPr>
            <a:r>
              <a:rPr kumimoji="0" lang="en-US" altLang="zh-CN" sz="2800" b="1" kern="1200" cap="none" spc="0" normalizeH="0" baseline="0" noProof="0">
                <a:latin typeface="Arial" panose="020b0604020202020204" pitchFamily="34" charset="0"/>
                <a:ea typeface="宋体" panose="02010600030101010101" pitchFamily="2" charset="-122"/>
                <a:cs typeface="+mn-cs"/>
              </a:rPr>
              <a:t>       </a:t>
            </a:r>
            <a:r>
              <a:rPr kumimoji="0" lang="zh-CN" altLang="en-US" sz="2800" b="1" kern="1200" cap="none" spc="0" normalizeH="0" baseline="0" noProof="0">
                <a:latin typeface="Arial" panose="020b0604020202020204" pitchFamily="34" charset="0"/>
                <a:ea typeface="宋体" panose="02010600030101010101" pitchFamily="2" charset="-122"/>
                <a:cs typeface="+mn-cs"/>
              </a:rPr>
              <a:t>文艺复兴运动</a:t>
            </a:r>
          </a:p>
          <a:p>
            <a:pPr marR="0" defTabSz="914400">
              <a:buClrTx/>
              <a:buSzTx/>
              <a:buFontTx/>
              <a:buNone/>
              <a:defRPr/>
            </a:pPr>
            <a:r>
              <a:rPr kumimoji="0" lang="zh-CN" altLang="en-US" sz="2800" b="1" kern="1200" cap="none" spc="0" normalizeH="0" baseline="0" noProof="0">
                <a:latin typeface="Arial" panose="020b0604020202020204" pitchFamily="34" charset="0"/>
                <a:ea typeface="宋体" panose="02010600030101010101" pitchFamily="2" charset="-122"/>
                <a:cs typeface="+mn-cs"/>
              </a:rPr>
              <a:t>（</a:t>
            </a:r>
            <a:r>
              <a:rPr kumimoji="0" lang="en-US" altLang="zh-CN" sz="2800" b="1" kern="1200" cap="none" spc="0" normalizeH="0" baseline="0" noProof="0">
                <a:latin typeface="Arial" panose="020b0604020202020204" pitchFamily="34" charset="0"/>
                <a:ea typeface="宋体" panose="02010600030101010101" pitchFamily="2" charset="-122"/>
                <a:cs typeface="+mn-cs"/>
              </a:rPr>
              <a:t>14</a:t>
            </a:r>
            <a:r>
              <a:rPr kumimoji="0" lang="zh-CN" altLang="en-US" sz="2800" b="1" kern="1200" cap="none" spc="0" normalizeH="0" baseline="0" noProof="0">
                <a:latin typeface="Arial" panose="020b0604020202020204" pitchFamily="34" charset="0"/>
                <a:ea typeface="宋体" panose="02010600030101010101" pitchFamily="2" charset="-122"/>
                <a:cs typeface="+mn-cs"/>
              </a:rPr>
              <a:t>世纪中叶</a:t>
            </a:r>
            <a:r>
              <a:rPr kumimoji="0" lang="en-US" altLang="zh-CN" sz="2800" b="1" kern="1200" cap="none" spc="0" normalizeH="0" baseline="0" noProof="0">
                <a:latin typeface="Arial" panose="020b0604020202020204" pitchFamily="34" charset="0"/>
                <a:ea typeface="宋体" panose="02010600030101010101" pitchFamily="2" charset="-122"/>
                <a:cs typeface="+mn-cs"/>
              </a:rPr>
              <a:t>-17</a:t>
            </a:r>
            <a:r>
              <a:rPr kumimoji="0" lang="zh-CN" altLang="en-US" sz="2800" b="1" kern="1200" cap="none" spc="0" normalizeH="0" baseline="0" noProof="0">
                <a:latin typeface="Arial" panose="020b0604020202020204" pitchFamily="34" charset="0"/>
                <a:ea typeface="宋体" panose="02010600030101010101" pitchFamily="2" charset="-122"/>
                <a:cs typeface="+mn-cs"/>
              </a:rPr>
              <a:t>世纪初）</a:t>
            </a:r>
          </a:p>
        </p:txBody>
      </p:sp>
      <p:sp>
        <p:nvSpPr>
          <p:cNvPr id="49" name="TextBox 48"/>
          <p:cNvSpPr txBox="1"/>
          <p:nvPr/>
        </p:nvSpPr>
        <p:spPr>
          <a:xfrm>
            <a:off x="5047615" y="2009140"/>
            <a:ext cx="1950085" cy="953135"/>
          </a:xfrm>
          <a:prstGeom prst="rect">
            <a:avLst/>
          </a:prstGeom>
          <a:solidFill>
            <a:srgbClr val="FFFF00"/>
          </a:solidFill>
          <a:ln>
            <a:solidFill>
              <a:srgbClr val="FFFF00"/>
            </a:solidFill>
          </a:ln>
          <a:effectLst>
            <a:glow rad="139700">
              <a:schemeClr val="accent2">
                <a:satMod val="175000"/>
                <a:alpha val="40000"/>
              </a:schemeClr>
            </a:glow>
          </a:effectLst>
        </p:spPr>
        <p:txBody>
          <a:bodyPr wrap="square">
            <a:spAutoFit/>
          </a:bodyPr>
          <a:lstStyle/>
          <a:p>
            <a:pPr marR="0" defTabSz="914400">
              <a:buClrTx/>
              <a:buSzTx/>
              <a:buFontTx/>
              <a:buNone/>
              <a:defRPr/>
            </a:pPr>
            <a:r>
              <a:rPr kumimoji="0" lang="en-US" altLang="zh-CN" sz="2800" b="1" kern="1200" cap="none" spc="0" normalizeH="0" baseline="0" noProof="0">
                <a:latin typeface="Arial" panose="020b0604020202020204" pitchFamily="34" charset="0"/>
                <a:ea typeface="宋体" panose="02010600030101010101" pitchFamily="2" charset="-122"/>
                <a:cs typeface="+mn-cs"/>
              </a:rPr>
              <a:t>  </a:t>
            </a:r>
            <a:r>
              <a:rPr kumimoji="0" lang="zh-CN" altLang="en-US" sz="2800" b="1" kern="1200" cap="none" spc="0" normalizeH="0" baseline="0" noProof="0">
                <a:latin typeface="Arial" panose="020b0604020202020204" pitchFamily="34" charset="0"/>
                <a:ea typeface="宋体" panose="02010600030101010101" pitchFamily="2" charset="-122"/>
                <a:cs typeface="+mn-cs"/>
              </a:rPr>
              <a:t>宗教改革</a:t>
            </a:r>
          </a:p>
          <a:p>
            <a:pPr marR="0" defTabSz="914400">
              <a:buClrTx/>
              <a:buSzTx/>
              <a:buFontTx/>
              <a:buNone/>
              <a:defRPr/>
            </a:pPr>
            <a:r>
              <a:rPr kumimoji="0" lang="zh-CN" altLang="en-US" sz="2800" b="1" kern="1200" cap="none" spc="0" normalizeH="0" baseline="0" noProof="0">
                <a:latin typeface="Arial" panose="020b0604020202020204" pitchFamily="34" charset="0"/>
                <a:ea typeface="宋体" panose="02010600030101010101" pitchFamily="2" charset="-122"/>
                <a:cs typeface="+mn-cs"/>
              </a:rPr>
              <a:t>（</a:t>
            </a:r>
            <a:r>
              <a:rPr kumimoji="0" lang="en-US" altLang="zh-CN" sz="2800" b="1" kern="1200" cap="none" spc="0" normalizeH="0" baseline="0" noProof="0">
                <a:latin typeface="Arial" panose="020b0604020202020204" pitchFamily="34" charset="0"/>
                <a:ea typeface="宋体" panose="02010600030101010101" pitchFamily="2" charset="-122"/>
                <a:cs typeface="+mn-cs"/>
              </a:rPr>
              <a:t>16</a:t>
            </a:r>
            <a:r>
              <a:rPr kumimoji="0" lang="zh-CN" altLang="en-US" sz="2800" b="1" kern="1200" cap="none" spc="0" normalizeH="0" baseline="0" noProof="0">
                <a:latin typeface="Arial" panose="020b0604020202020204" pitchFamily="34" charset="0"/>
                <a:ea typeface="宋体" panose="02010600030101010101" pitchFamily="2" charset="-122"/>
                <a:cs typeface="+mn-cs"/>
              </a:rPr>
              <a:t>世纪）</a:t>
            </a:r>
          </a:p>
        </p:txBody>
      </p:sp>
      <p:sp>
        <p:nvSpPr>
          <p:cNvPr id="50" name="TextBox 49"/>
          <p:cNvSpPr txBox="1"/>
          <p:nvPr/>
        </p:nvSpPr>
        <p:spPr>
          <a:xfrm>
            <a:off x="7874635" y="2009140"/>
            <a:ext cx="2625090" cy="953135"/>
          </a:xfrm>
          <a:prstGeom prst="rect">
            <a:avLst/>
          </a:prstGeom>
          <a:solidFill>
            <a:srgbClr val="FFFF00"/>
          </a:solidFill>
          <a:ln>
            <a:solidFill>
              <a:srgbClr val="FFFF00"/>
            </a:solidFill>
          </a:ln>
          <a:effectLst>
            <a:glow rad="139700">
              <a:schemeClr val="accent2">
                <a:satMod val="175000"/>
                <a:alpha val="40000"/>
              </a:schemeClr>
            </a:glow>
          </a:effectLst>
        </p:spPr>
        <p:txBody>
          <a:bodyPr wrap="square">
            <a:spAutoFit/>
          </a:bodyPr>
          <a:lstStyle/>
          <a:p>
            <a:pPr marR="0" defTabSz="914400">
              <a:buClrTx/>
              <a:buSzTx/>
              <a:buFontTx/>
              <a:buNone/>
              <a:defRPr/>
            </a:pPr>
            <a:r>
              <a:rPr kumimoji="0" lang="zh-CN" altLang="en-US" sz="2800" b="1" kern="1200" cap="none" spc="0" normalizeH="0" baseline="0" noProof="0">
                <a:latin typeface="Arial" panose="020b0604020202020204" pitchFamily="34" charset="0"/>
                <a:ea typeface="宋体" panose="02010600030101010101" pitchFamily="2" charset="-122"/>
                <a:cs typeface="+mn-cs"/>
              </a:rPr>
              <a:t>    启蒙运动</a:t>
            </a:r>
          </a:p>
          <a:p>
            <a:pPr marR="0" defTabSz="914400">
              <a:buClrTx/>
              <a:buSzTx/>
              <a:buFontTx/>
              <a:buNone/>
              <a:defRPr/>
            </a:pPr>
            <a:r>
              <a:rPr kumimoji="0" lang="zh-CN" altLang="en-US" sz="2800" b="1" kern="1200" cap="none" spc="0" normalizeH="0" baseline="0" noProof="0">
                <a:latin typeface="Arial" panose="020b0604020202020204" pitchFamily="34" charset="0"/>
                <a:ea typeface="宋体" panose="02010600030101010101" pitchFamily="2" charset="-122"/>
                <a:cs typeface="+mn-cs"/>
              </a:rPr>
              <a:t>（</a:t>
            </a:r>
            <a:r>
              <a:rPr kumimoji="0" lang="en-US" altLang="zh-CN" sz="2800" b="1" kern="1200" cap="none" spc="0" normalizeH="0" baseline="0" noProof="0">
                <a:latin typeface="Arial" panose="020b0604020202020204" pitchFamily="34" charset="0"/>
                <a:ea typeface="宋体" panose="02010600030101010101" pitchFamily="2" charset="-122"/>
                <a:cs typeface="+mn-cs"/>
              </a:rPr>
              <a:t>17</a:t>
            </a:r>
            <a:r>
              <a:rPr kumimoji="0" lang="zh-CN" altLang="en-US" sz="2800" b="1" kern="1200" cap="none" spc="0" normalizeH="0" baseline="0" noProof="0">
                <a:latin typeface="Arial" panose="020b0604020202020204" pitchFamily="34" charset="0"/>
                <a:ea typeface="宋体" panose="02010600030101010101" pitchFamily="2" charset="-122"/>
                <a:cs typeface="+mn-cs"/>
              </a:rPr>
              <a:t>、</a:t>
            </a:r>
            <a:r>
              <a:rPr kumimoji="0" lang="en-US" altLang="zh-CN" sz="2800" b="1" kern="1200" cap="none" spc="0" normalizeH="0" baseline="0" noProof="0">
                <a:latin typeface="Arial" panose="020b0604020202020204" pitchFamily="34" charset="0"/>
                <a:ea typeface="宋体" panose="02010600030101010101" pitchFamily="2" charset="-122"/>
                <a:cs typeface="+mn-cs"/>
              </a:rPr>
              <a:t>18</a:t>
            </a:r>
            <a:r>
              <a:rPr kumimoji="0" lang="zh-CN" altLang="en-US" sz="2800" b="1" kern="1200" cap="none" spc="0" normalizeH="0" baseline="0" noProof="0">
                <a:latin typeface="Arial" panose="020b0604020202020204" pitchFamily="34" charset="0"/>
                <a:ea typeface="宋体" panose="02010600030101010101" pitchFamily="2" charset="-122"/>
                <a:cs typeface="+mn-cs"/>
              </a:rPr>
              <a:t>世纪）</a:t>
            </a:r>
          </a:p>
        </p:txBody>
      </p:sp>
      <p:sp>
        <p:nvSpPr>
          <p:cNvPr id="65569" name="AutoShape 45"/>
          <p:cNvSpPr/>
          <p:nvPr/>
        </p:nvSpPr>
        <p:spPr>
          <a:xfrm rot="5400000">
            <a:off x="5817235" y="2523490"/>
            <a:ext cx="454660" cy="1703705"/>
          </a:xfrm>
          <a:prstGeom prst="leftBrace">
            <a:avLst>
              <a:gd name="adj1" fmla="val 49132"/>
              <a:gd name="adj2" fmla="val 53565"/>
            </a:avLst>
          </a:prstGeom>
          <a:noFill/>
          <a:ln w="34925" cap="flat" cmpd="sng">
            <a:solidFill>
              <a:srgbClr val="BD03B2"/>
            </a:solidFill>
            <a:prstDash val="solid"/>
            <a:headEnd type="none" w="med" len="med"/>
            <a:tailEnd type="none" w="med" len="med"/>
          </a:ln>
        </p:spPr>
        <p:txBody>
          <a:bodyPr wrap="none" anchor="ctr"/>
          <a:lstStyle/>
          <a:p>
            <a:endParaRPr lang="zh-CN" altLang="en-US" sz="2400">
              <a:solidFill>
                <a:srgbClr val="FF0000"/>
              </a:solidFill>
              <a:latin typeface="Arial" pitchFamily="34" charset="0"/>
            </a:endParaRPr>
          </a:p>
        </p:txBody>
      </p:sp>
      <p:sp>
        <p:nvSpPr>
          <p:cNvPr id="31" name="AutoShape 45"/>
          <p:cNvSpPr/>
          <p:nvPr/>
        </p:nvSpPr>
        <p:spPr>
          <a:xfrm rot="5400000">
            <a:off x="8795385" y="1290320"/>
            <a:ext cx="533400" cy="4129405"/>
          </a:xfrm>
          <a:prstGeom prst="leftBrace">
            <a:avLst>
              <a:gd name="adj1" fmla="val 49132"/>
              <a:gd name="adj2" fmla="val 53565"/>
            </a:avLst>
          </a:prstGeom>
          <a:noFill/>
          <a:ln w="34925" cap="flat" cmpd="sng">
            <a:solidFill>
              <a:srgbClr val="BD03B2"/>
            </a:solidFill>
            <a:prstDash val="solid"/>
            <a:headEnd type="none" w="med" len="med"/>
            <a:tailEnd type="none" w="med" len="med"/>
          </a:ln>
        </p:spPr>
        <p:txBody>
          <a:bodyPr wrap="none" anchor="ctr"/>
          <a:lstStyle/>
          <a:p>
            <a:endParaRPr lang="zh-CN" altLang="en-US" sz="2400">
              <a:solidFill>
                <a:srgbClr val="FF0000"/>
              </a:solidFill>
              <a:latin typeface="Arial" panose="020b0604020202020204" pitchFamily="34" charset="0"/>
            </a:endParaRPr>
          </a:p>
        </p:txBody>
      </p:sp>
      <p:sp>
        <p:nvSpPr>
          <p:cNvPr id="29719" name="Text Box 5"/>
          <p:cNvSpPr txBox="1"/>
          <p:nvPr/>
        </p:nvSpPr>
        <p:spPr>
          <a:xfrm>
            <a:off x="158115" y="3687233"/>
            <a:ext cx="891117" cy="378460"/>
          </a:xfrm>
          <a:prstGeom prst="rect">
            <a:avLst/>
          </a:prstGeom>
          <a:noFill/>
          <a:ln w="9525">
            <a:noFill/>
          </a:ln>
        </p:spPr>
        <p:txBody>
          <a:bodyPr>
            <a:spAutoFit/>
          </a:bodyPr>
          <a:lstStyle/>
          <a:p>
            <a:r>
              <a:rPr lang="en-US" altLang="zh-CN" sz="1865" b="1">
                <a:solidFill>
                  <a:srgbClr val="0000FF"/>
                </a:solidFill>
                <a:latin typeface="Tahoma" panose="020b0604030504040204" pitchFamily="34" charset="0"/>
              </a:rPr>
              <a:t>1300</a:t>
            </a:r>
          </a:p>
        </p:txBody>
      </p:sp>
      <p:cxnSp>
        <p:nvCxnSpPr>
          <p:cNvPr id="29723" name="直接连接符 58"/>
          <p:cNvCxnSpPr/>
          <p:nvPr/>
        </p:nvCxnSpPr>
        <p:spPr>
          <a:xfrm flipH="1">
            <a:off x="2575984" y="4135967"/>
            <a:ext cx="0" cy="97367"/>
          </a:xfrm>
          <a:prstGeom prst="line">
            <a:avLst/>
          </a:prstGeom>
          <a:ln w="25400" cap="flat" cmpd="sng">
            <a:solidFill>
              <a:schemeClr val="tx1"/>
            </a:solidFill>
            <a:prstDash val="solid"/>
            <a:headEnd type="none" w="med" len="med"/>
            <a:tailEnd type="none" w="med" len="med"/>
          </a:ln>
        </p:spPr>
      </p:cxnSp>
      <p:cxnSp>
        <p:nvCxnSpPr>
          <p:cNvPr id="29724" name="直接连接符 58"/>
          <p:cNvCxnSpPr/>
          <p:nvPr/>
        </p:nvCxnSpPr>
        <p:spPr>
          <a:xfrm flipH="1">
            <a:off x="4747684" y="4135967"/>
            <a:ext cx="0" cy="95251"/>
          </a:xfrm>
          <a:prstGeom prst="line">
            <a:avLst/>
          </a:prstGeom>
          <a:ln w="25400" cap="flat" cmpd="sng">
            <a:solidFill>
              <a:schemeClr val="tx1"/>
            </a:solidFill>
            <a:prstDash val="solid"/>
            <a:headEnd type="none" w="med" len="med"/>
            <a:tailEnd type="none" w="med" len="med"/>
          </a:ln>
        </p:spPr>
      </p:cxnSp>
      <p:cxnSp>
        <p:nvCxnSpPr>
          <p:cNvPr id="29725" name="直接连接符 54"/>
          <p:cNvCxnSpPr/>
          <p:nvPr/>
        </p:nvCxnSpPr>
        <p:spPr>
          <a:xfrm flipH="1">
            <a:off x="9054466" y="4129617"/>
            <a:ext cx="0" cy="101600"/>
          </a:xfrm>
          <a:prstGeom prst="line">
            <a:avLst/>
          </a:prstGeom>
          <a:ln w="25400" cap="flat" cmpd="sng">
            <a:solidFill>
              <a:schemeClr val="tx1"/>
            </a:solidFill>
            <a:prstDash val="solid"/>
            <a:headEnd type="none" w="med" len="med"/>
            <a:tailEnd type="none" w="med" len="med"/>
          </a:ln>
        </p:spPr>
      </p:cxnSp>
      <p:sp>
        <p:nvSpPr>
          <p:cNvPr id="29728" name="Text Box 5"/>
          <p:cNvSpPr txBox="1"/>
          <p:nvPr/>
        </p:nvSpPr>
        <p:spPr>
          <a:xfrm>
            <a:off x="2131272" y="3687233"/>
            <a:ext cx="891116" cy="378460"/>
          </a:xfrm>
          <a:prstGeom prst="rect">
            <a:avLst/>
          </a:prstGeom>
          <a:noFill/>
          <a:ln w="9525">
            <a:noFill/>
          </a:ln>
        </p:spPr>
        <p:txBody>
          <a:bodyPr>
            <a:spAutoFit/>
          </a:bodyPr>
          <a:lstStyle/>
          <a:p>
            <a:r>
              <a:rPr lang="en-US" altLang="zh-CN" sz="1865" b="1">
                <a:solidFill>
                  <a:srgbClr val="0409D6"/>
                </a:solidFill>
                <a:latin typeface="Tahoma" panose="020b0604030504040204" pitchFamily="34" charset="0"/>
              </a:rPr>
              <a:t>1400</a:t>
            </a:r>
          </a:p>
        </p:txBody>
      </p:sp>
      <p:sp>
        <p:nvSpPr>
          <p:cNvPr id="29729" name="Text Box 5"/>
          <p:cNvSpPr txBox="1"/>
          <p:nvPr/>
        </p:nvSpPr>
        <p:spPr>
          <a:xfrm>
            <a:off x="4302125" y="3687233"/>
            <a:ext cx="891117" cy="378460"/>
          </a:xfrm>
          <a:prstGeom prst="rect">
            <a:avLst/>
          </a:prstGeom>
          <a:noFill/>
          <a:ln w="9525">
            <a:noFill/>
          </a:ln>
        </p:spPr>
        <p:txBody>
          <a:bodyPr>
            <a:spAutoFit/>
          </a:bodyPr>
          <a:lstStyle/>
          <a:p>
            <a:r>
              <a:rPr lang="en-US" altLang="zh-CN" sz="1865" b="1">
                <a:solidFill>
                  <a:srgbClr val="0409D6"/>
                </a:solidFill>
                <a:latin typeface="Tahoma" panose="020b0604030504040204" pitchFamily="34" charset="0"/>
              </a:rPr>
              <a:t>1500</a:t>
            </a:r>
          </a:p>
        </p:txBody>
      </p:sp>
      <p:sp>
        <p:nvSpPr>
          <p:cNvPr id="29730" name="Text Box 5"/>
          <p:cNvSpPr txBox="1"/>
          <p:nvPr/>
        </p:nvSpPr>
        <p:spPr>
          <a:xfrm>
            <a:off x="6344497" y="3687233"/>
            <a:ext cx="891116" cy="378460"/>
          </a:xfrm>
          <a:prstGeom prst="rect">
            <a:avLst/>
          </a:prstGeom>
          <a:noFill/>
          <a:ln w="9525">
            <a:noFill/>
          </a:ln>
        </p:spPr>
        <p:txBody>
          <a:bodyPr>
            <a:spAutoFit/>
          </a:bodyPr>
          <a:lstStyle/>
          <a:p>
            <a:r>
              <a:rPr lang="en-US" altLang="zh-CN" sz="1865" b="1">
                <a:solidFill>
                  <a:srgbClr val="0409D6"/>
                </a:solidFill>
                <a:latin typeface="Tahoma" panose="020b0604030504040204" pitchFamily="34" charset="0"/>
              </a:rPr>
              <a:t>1600</a:t>
            </a:r>
          </a:p>
        </p:txBody>
      </p:sp>
      <p:cxnSp>
        <p:nvCxnSpPr>
          <p:cNvPr id="29731" name="直接连接符 54"/>
          <p:cNvCxnSpPr/>
          <p:nvPr/>
        </p:nvCxnSpPr>
        <p:spPr>
          <a:xfrm flipH="1">
            <a:off x="6883400" y="4135967"/>
            <a:ext cx="0" cy="101600"/>
          </a:xfrm>
          <a:prstGeom prst="line">
            <a:avLst/>
          </a:prstGeom>
          <a:ln w="25400" cap="flat" cmpd="sng">
            <a:solidFill>
              <a:schemeClr val="tx1"/>
            </a:solidFill>
            <a:prstDash val="solid"/>
            <a:headEnd type="none" w="med" len="med"/>
            <a:tailEnd type="none" w="med" len="med"/>
          </a:ln>
        </p:spPr>
      </p:cxnSp>
      <p:cxnSp>
        <p:nvCxnSpPr>
          <p:cNvPr id="29732" name="直接连接符 54"/>
          <p:cNvCxnSpPr/>
          <p:nvPr/>
        </p:nvCxnSpPr>
        <p:spPr>
          <a:xfrm flipH="1" flipV="1">
            <a:off x="11224684" y="4138084"/>
            <a:ext cx="0" cy="124883"/>
          </a:xfrm>
          <a:prstGeom prst="line">
            <a:avLst/>
          </a:prstGeom>
          <a:ln w="25400" cap="flat" cmpd="sng">
            <a:solidFill>
              <a:schemeClr val="tx1"/>
            </a:solidFill>
            <a:prstDash val="solid"/>
            <a:headEnd type="none" w="med" len="med"/>
            <a:tailEnd type="none" w="med" len="med"/>
          </a:ln>
        </p:spPr>
      </p:cxnSp>
      <p:sp>
        <p:nvSpPr>
          <p:cNvPr id="29733" name="Text Box 5"/>
          <p:cNvSpPr txBox="1"/>
          <p:nvPr/>
        </p:nvSpPr>
        <p:spPr>
          <a:xfrm>
            <a:off x="8380942" y="3531023"/>
            <a:ext cx="891117" cy="378460"/>
          </a:xfrm>
          <a:prstGeom prst="rect">
            <a:avLst/>
          </a:prstGeom>
          <a:noFill/>
          <a:ln w="9525">
            <a:noFill/>
          </a:ln>
        </p:spPr>
        <p:txBody>
          <a:bodyPr>
            <a:spAutoFit/>
          </a:bodyPr>
          <a:lstStyle/>
          <a:p>
            <a:r>
              <a:rPr lang="en-US" altLang="zh-CN" sz="1865" b="1">
                <a:solidFill>
                  <a:srgbClr val="0409D6"/>
                </a:solidFill>
                <a:latin typeface="Tahoma" panose="020b0604030504040204" pitchFamily="34" charset="0"/>
              </a:rPr>
              <a:t>1700</a:t>
            </a:r>
          </a:p>
        </p:txBody>
      </p:sp>
      <p:sp>
        <p:nvSpPr>
          <p:cNvPr id="29734" name="Text Box 5"/>
          <p:cNvSpPr txBox="1"/>
          <p:nvPr/>
        </p:nvSpPr>
        <p:spPr>
          <a:xfrm>
            <a:off x="10753302" y="3757507"/>
            <a:ext cx="891117" cy="378460"/>
          </a:xfrm>
          <a:prstGeom prst="rect">
            <a:avLst/>
          </a:prstGeom>
          <a:noFill/>
          <a:ln w="9525">
            <a:noFill/>
          </a:ln>
        </p:spPr>
        <p:txBody>
          <a:bodyPr>
            <a:spAutoFit/>
          </a:bodyPr>
          <a:lstStyle/>
          <a:p>
            <a:r>
              <a:rPr lang="en-US" altLang="zh-CN" sz="1865" b="1">
                <a:solidFill>
                  <a:srgbClr val="0409D6"/>
                </a:solidFill>
                <a:latin typeface="Tahoma" panose="020b0604030504040204" pitchFamily="34" charset="0"/>
              </a:rPr>
              <a:t>1800</a:t>
            </a:r>
          </a:p>
        </p:txBody>
      </p:sp>
      <p:sp>
        <p:nvSpPr>
          <p:cNvPr id="48" name="TextBox 47"/>
          <p:cNvSpPr txBox="1"/>
          <p:nvPr/>
        </p:nvSpPr>
        <p:spPr>
          <a:xfrm>
            <a:off x="6883400" y="5135880"/>
            <a:ext cx="2449830" cy="953135"/>
          </a:xfrm>
          <a:prstGeom prst="rect">
            <a:avLst/>
          </a:prstGeom>
          <a:solidFill>
            <a:srgbClr val="FFC000"/>
          </a:solidFill>
          <a:ln>
            <a:solidFill>
              <a:srgbClr val="FFFF00"/>
            </a:solidFill>
          </a:ln>
          <a:effectLst>
            <a:glow rad="139700">
              <a:schemeClr val="accent2">
                <a:satMod val="175000"/>
                <a:alpha val="40000"/>
              </a:schemeClr>
            </a:glow>
          </a:effectLst>
        </p:spPr>
        <p:txBody>
          <a:bodyPr wrap="square">
            <a:spAutoFit/>
          </a:bodyPr>
          <a:lstStyle/>
          <a:p>
            <a:pPr marR="0" defTabSz="914400">
              <a:buClrTx/>
              <a:buSzTx/>
              <a:buFontTx/>
              <a:buNone/>
              <a:defRPr/>
            </a:pPr>
            <a:r>
              <a:rPr kumimoji="0" lang="zh-CN" altLang="en-US" sz="2800" b="1" kern="1200" cap="none" spc="0" normalizeH="0" baseline="0" noProof="0">
                <a:solidFill>
                  <a:srgbClr val="00B050"/>
                </a:solidFill>
                <a:latin typeface="Arial" panose="020b0604020202020204" pitchFamily="34" charset="0"/>
                <a:ea typeface="宋体" panose="02010600030101010101" pitchFamily="2" charset="-122"/>
                <a:cs typeface="+mn-cs"/>
              </a:rPr>
              <a:t>近代科学兴起</a:t>
            </a:r>
          </a:p>
          <a:p>
            <a:pPr marR="0" defTabSz="914400">
              <a:buClrTx/>
              <a:buSzTx/>
              <a:buFontTx/>
              <a:buNone/>
              <a:defRPr/>
            </a:pPr>
            <a:r>
              <a:rPr kumimoji="0" lang="zh-CN" altLang="en-US" sz="2800" b="1" kern="1200" cap="none" spc="0" normalizeH="0" baseline="0" noProof="0">
                <a:solidFill>
                  <a:srgbClr val="00B050"/>
                </a:solidFill>
                <a:latin typeface="Arial" panose="020b0604020202020204" pitchFamily="34" charset="0"/>
                <a:ea typeface="宋体" panose="02010600030101010101" pitchFamily="2" charset="-122"/>
                <a:cs typeface="+mn-cs"/>
              </a:rPr>
              <a:t>（</a:t>
            </a:r>
            <a:r>
              <a:rPr kumimoji="0" lang="en-US" altLang="zh-CN" sz="2800" b="1" kern="1200" cap="none" spc="0" normalizeH="0" baseline="0" noProof="0">
                <a:solidFill>
                  <a:srgbClr val="00B050"/>
                </a:solidFill>
                <a:latin typeface="Arial" panose="020b0604020202020204" pitchFamily="34" charset="0"/>
                <a:ea typeface="宋体" panose="02010600030101010101" pitchFamily="2" charset="-122"/>
                <a:cs typeface="+mn-cs"/>
              </a:rPr>
              <a:t>16-17</a:t>
            </a:r>
            <a:r>
              <a:rPr kumimoji="0" lang="zh-CN" altLang="en-US" sz="2800" b="1" kern="1200" cap="none" spc="0" normalizeH="0" baseline="0" noProof="0">
                <a:solidFill>
                  <a:srgbClr val="00B050"/>
                </a:solidFill>
                <a:latin typeface="Arial" panose="020b0604020202020204" pitchFamily="34" charset="0"/>
                <a:ea typeface="宋体" panose="02010600030101010101" pitchFamily="2" charset="-122"/>
                <a:cs typeface="+mn-cs"/>
              </a:rPr>
              <a:t>世纪）</a:t>
            </a:r>
          </a:p>
        </p:txBody>
      </p:sp>
      <p:sp>
        <p:nvSpPr>
          <p:cNvPr id="4" name="AutoShape 45"/>
          <p:cNvSpPr/>
          <p:nvPr/>
        </p:nvSpPr>
        <p:spPr>
          <a:xfrm rot="16200000">
            <a:off x="4051300" y="2024380"/>
            <a:ext cx="452120" cy="5236210"/>
          </a:xfrm>
          <a:prstGeom prst="leftBrace">
            <a:avLst>
              <a:gd name="adj1" fmla="val 49323"/>
              <a:gd name="adj2" fmla="val 48258"/>
            </a:avLst>
          </a:prstGeom>
          <a:noFill/>
          <a:ln w="28575" cap="flat" cmpd="sng">
            <a:solidFill>
              <a:srgbClr val="BD03B2"/>
            </a:solidFill>
            <a:prstDash val="solid"/>
            <a:headEnd type="none" w="med" len="med"/>
            <a:tailEnd type="none" w="med" len="med"/>
          </a:ln>
        </p:spPr>
        <p:txBody>
          <a:bodyPr wrap="none" anchor="ctr"/>
          <a:lstStyle/>
          <a:p>
            <a:endParaRPr lang="zh-CN" altLang="en-US" sz="2400">
              <a:latin typeface="Arial" pitchFamily="34" charset="0"/>
            </a:endParaRPr>
          </a:p>
        </p:txBody>
      </p:sp>
      <p:cxnSp>
        <p:nvCxnSpPr>
          <p:cNvPr id="8" name="直接连接符 58"/>
          <p:cNvCxnSpPr/>
          <p:nvPr/>
        </p:nvCxnSpPr>
        <p:spPr>
          <a:xfrm>
            <a:off x="1646555" y="4156075"/>
            <a:ext cx="12700" cy="107315"/>
          </a:xfrm>
          <a:prstGeom prst="line">
            <a:avLst/>
          </a:prstGeom>
          <a:ln w="25400" cap="flat" cmpd="sng">
            <a:solidFill>
              <a:schemeClr val="tx1"/>
            </a:solidFill>
            <a:prstDash val="solid"/>
            <a:headEnd type="none" w="med" len="med"/>
            <a:tailEnd type="none" w="med" len="med"/>
          </a:ln>
        </p:spPr>
      </p:cxnSp>
      <p:sp>
        <p:nvSpPr>
          <p:cNvPr id="9" name="Text Box 5"/>
          <p:cNvSpPr txBox="1"/>
          <p:nvPr/>
        </p:nvSpPr>
        <p:spPr>
          <a:xfrm>
            <a:off x="5047827" y="3687233"/>
            <a:ext cx="891116" cy="378460"/>
          </a:xfrm>
          <a:prstGeom prst="rect">
            <a:avLst/>
          </a:prstGeom>
          <a:noFill/>
          <a:ln w="9525">
            <a:noFill/>
          </a:ln>
        </p:spPr>
        <p:txBody>
          <a:bodyPr>
            <a:spAutoFit/>
          </a:bodyPr>
          <a:lstStyle/>
          <a:p>
            <a:r>
              <a:rPr lang="en-US" altLang="zh-CN" sz="1865" b="1">
                <a:solidFill>
                  <a:srgbClr val="BD03B2"/>
                </a:solidFill>
                <a:latin typeface="Tahoma" panose="020b0604030504040204" pitchFamily="34" charset="0"/>
              </a:rPr>
              <a:t>1517</a:t>
            </a:r>
          </a:p>
        </p:txBody>
      </p:sp>
      <p:cxnSp>
        <p:nvCxnSpPr>
          <p:cNvPr id="10" name="直接连接符 54"/>
          <p:cNvCxnSpPr/>
          <p:nvPr/>
        </p:nvCxnSpPr>
        <p:spPr>
          <a:xfrm flipH="1">
            <a:off x="5193030" y="4162002"/>
            <a:ext cx="0" cy="101600"/>
          </a:xfrm>
          <a:prstGeom prst="line">
            <a:avLst/>
          </a:prstGeom>
          <a:ln w="25400" cap="flat" cmpd="sng">
            <a:solidFill>
              <a:schemeClr val="tx1"/>
            </a:solidFill>
            <a:prstDash val="solid"/>
            <a:headEnd type="none" w="med" len="med"/>
            <a:tailEnd type="none" w="med" len="med"/>
          </a:ln>
        </p:spPr>
      </p:cxnSp>
      <p:sp>
        <p:nvSpPr>
          <p:cNvPr id="11" name="AutoShape 45"/>
          <p:cNvSpPr/>
          <p:nvPr/>
        </p:nvSpPr>
        <p:spPr>
          <a:xfrm rot="16200000">
            <a:off x="6534150" y="2660015"/>
            <a:ext cx="499745" cy="3917950"/>
          </a:xfrm>
          <a:prstGeom prst="leftBrace">
            <a:avLst>
              <a:gd name="adj1" fmla="val 49132"/>
              <a:gd name="adj2" fmla="val 72811"/>
            </a:avLst>
          </a:prstGeom>
          <a:noFill/>
          <a:ln w="34925" cap="flat" cmpd="sng">
            <a:solidFill>
              <a:srgbClr val="00B050"/>
            </a:solidFill>
            <a:prstDash val="solid"/>
            <a:headEnd type="none" w="med" len="med"/>
            <a:tailEnd type="none" w="med" len="med"/>
          </a:ln>
        </p:spPr>
        <p:txBody>
          <a:bodyPr wrap="none" anchor="ctr"/>
          <a:lstStyle/>
          <a:p>
            <a:endParaRPr lang="zh-CN" altLang="en-US" sz="2400">
              <a:solidFill>
                <a:srgbClr val="FF0000"/>
              </a:solidFill>
              <a:latin typeface="Arial" panose="020b0604020202020204" pitchFamily="34" charset="0"/>
            </a:endParaRPr>
          </a:p>
        </p:txBody>
      </p:sp>
      <p:pic>
        <p:nvPicPr>
          <p:cNvPr id="65570" name="New picture" hidden="1"/>
          <p:cNvPicPr/>
          <p:nvPr/>
        </p:nvPicPr>
        <p:blipFill>
          <a:blip r:embed="rId2"/>
          <a:stretch>
            <a:fillRect/>
          </a:stretch>
        </p:blipFill>
        <p:spPr>
          <a:xfrm>
            <a:off x="10909300" y="12407900"/>
            <a:ext cx="469900" cy="292100"/>
          </a:xfrm>
          <a:prstGeom prst="cube">
            <a:avLst/>
          </a:prstGeom>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556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49" grpId="0"/>
      <p:bldP spid="50" grpId="0"/>
      <p:bldP spid="65569" grpId="0"/>
      <p:bldP spid="31" grpId="0"/>
      <p:bldP spid="48" grpId="0"/>
      <p:bldP spid="4" grpId="0"/>
      <p:bldP spid="9" grpId="0"/>
      <p:bldP spid="11" grpId="0"/>
    </p:bldLst>
  </p:timing>
</p:sld>
</file>

<file path=ppt/tags/tag1.xml><?xml version="1.0" encoding="utf-8"?>
<p:tagLst xmlns:p="http://schemas.openxmlformats.org/presentationml/2006/main">
  <p:tag name="KSO_WM_SLIDE_MODEL_TYPE" val="timeline"/>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336</Paragraphs>
  <Slides>39</Slides>
  <Notes>7</Notes>
  <TotalTime>267</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39</vt:i4>
      </vt:variant>
    </vt:vector>
  </HeadingPairs>
  <TitlesOfParts>
    <vt:vector baseType="lpstr" size="56">
      <vt:lpstr>Arial</vt:lpstr>
      <vt:lpstr>Calibri</vt:lpstr>
      <vt:lpstr>Calibri Light</vt:lpstr>
      <vt:lpstr>宋体</vt:lpstr>
      <vt:lpstr>华文新魏</vt:lpstr>
      <vt:lpstr>汉仪昌黎宋刻本(原版)W</vt:lpstr>
      <vt:lpstr>黑体</vt:lpstr>
      <vt:lpstr>华文隶书</vt:lpstr>
      <vt:lpstr>微软雅黑</vt:lpstr>
      <vt:lpstr>Times New Roman</vt:lpstr>
      <vt:lpstr>华文琥珀</vt:lpstr>
      <vt:lpstr>华文行楷</vt:lpstr>
      <vt:lpstr>楷体_GB2312</vt:lpstr>
      <vt:lpstr>仿宋_GB2312</vt:lpstr>
      <vt:lpstr>Wingdings</vt:lpstr>
      <vt:lpstr>Tahoma</vt:lpstr>
      <vt:lpstr>1_Office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一、文艺复兴运动</vt:lpstr>
      <vt:lpstr>PowerPoint Presentation</vt:lpstr>
      <vt:lpstr>PowerPoint Presentation</vt:lpstr>
      <vt:lpstr>PowerPoint Presentation</vt:lpstr>
      <vt:lpstr>二、宗教改革</vt:lpstr>
      <vt:lpstr>二、宗教改革</vt:lpstr>
      <vt:lpstr>二、宗教改革</vt:lpstr>
      <vt:lpstr>二、宗教改革</vt:lpstr>
      <vt:lpstr>三、近代科学的兴起</vt:lpstr>
      <vt:lpstr>三、近代科学的兴起</vt:lpstr>
      <vt:lpstr>三、近代科学的兴起</vt:lpstr>
      <vt:lpstr>三、近代科学的兴起</vt:lpstr>
      <vt:lpstr>三、近代科学的兴起</vt:lpstr>
      <vt:lpstr>PowerPoint Presentation</vt:lpstr>
      <vt:lpstr>四、启蒙运动</vt:lpstr>
      <vt:lpstr>四、启蒙运动</vt:lpstr>
      <vt:lpstr>四、启蒙运动</vt:lpstr>
      <vt:lpstr>四、启蒙运动</vt:lpstr>
      <vt:lpstr>四、启蒙运动</vt:lpstr>
      <vt:lpstr>四、启蒙运动</vt:lpstr>
      <vt:lpstr>四、启蒙运动</vt:lpstr>
      <vt:lpstr>四、启蒙运动</vt:lpstr>
      <vt:lpstr>四、启蒙运动</vt:lpstr>
      <vt:lpstr>PowerPoint Presentation</vt:lpstr>
      <vt:lpstr>四、启蒙运动</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毕业活动策划</dc:title>
  <dc:creator>Administrator</dc:creator>
  <cp:lastModifiedBy>常海燕</cp:lastModifiedBy>
  <cp:revision>87</cp:revision>
  <dcterms:created xsi:type="dcterms:W3CDTF">2020-02-01T06:54:00Z</dcterms:created>
  <dcterms:modified xsi:type="dcterms:W3CDTF">2020-07-06T02:07:16Z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2052-10.1.0.7698</vt:lpwstr>
  </property>
</Properties>
</file>