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331" r:id="rId4"/>
    <p:sldId id="332" r:id="rId5"/>
    <p:sldId id="306" r:id="rId6"/>
    <p:sldId id="308" r:id="rId7"/>
    <p:sldId id="290" r:id="rId8"/>
    <p:sldId id="309" r:id="rId9"/>
    <p:sldId id="310" r:id="rId10"/>
    <p:sldId id="311" r:id="rId11"/>
    <p:sldId id="319" r:id="rId12"/>
    <p:sldId id="324" r:id="rId13"/>
    <p:sldId id="320" r:id="rId14"/>
    <p:sldId id="327" r:id="rId15"/>
    <p:sldId id="328" r:id="rId16"/>
    <p:sldId id="321" r:id="rId17"/>
    <p:sldId id="322" r:id="rId18"/>
    <p:sldId id="313" r:id="rId19"/>
    <p:sldId id="314" r:id="rId20"/>
    <p:sldId id="330" r:id="rId21"/>
    <p:sldId id="315" r:id="rId22"/>
    <p:sldId id="316" r:id="rId23"/>
    <p:sldId id="317" r:id="rId24"/>
    <p:sldId id="318" r:id="rId25"/>
  </p:sldIdLst>
  <p:sldSz cx="9144000" cy="5143500" type="screen16x9"/>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1" d="100"/>
          <a:sy n="141" d="100"/>
        </p:scale>
        <p:origin x="-186" y="-96"/>
      </p:cViewPr>
      <p:guideLst>
        <p:guide orient="horz" pos="162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tags" Target="tags/tag7.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 Target="slides/slide1.xml" /><Relationship Id="rId30"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10D17C-FEC6-404A-B718-CF30E9C7387D}"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751526-55D3-4CED-BB06-518DE73EBB0C}"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8</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10</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11</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12</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13</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14</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15</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16</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19</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20</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21</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22</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49F42C-2DAE-424C-A4B8-3140182C3E9F}" type="slidenum">
              <a:rPr lang="zh-CN" altLang="en-US" smtClean="0"/>
              <a:t>23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tags" Target="../tags/tag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1.jpeg" /><Relationship Id="rId4" Type="http://schemas.openxmlformats.org/officeDocument/2006/relationships/tags" Target="../tags/tag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2.png" /><Relationship Id="rId4" Type="http://schemas.openxmlformats.org/officeDocument/2006/relationships/tags" Target="../tags/tag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jpeg" /><Relationship Id="rId4" Type="http://schemas.openxmlformats.org/officeDocument/2006/relationships/image" Target="../media/image3.png" /><Relationship Id="rId5" Type="http://schemas.openxmlformats.org/officeDocument/2006/relationships/tags" Target="../tags/tag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tags" Target="../tags/tag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4.png" /><Relationship Id="rId4" Type="http://schemas.openxmlformats.org/officeDocument/2006/relationships/image" Target="../media/image5.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395536" y="-56541"/>
            <a:ext cx="8134672" cy="972107"/>
          </a:xfrm>
        </p:spPr>
        <p:txBody>
          <a:bodyPr>
            <a:normAutofit/>
          </a:bodyPr>
          <a:lstStyle/>
          <a:p>
            <a:r>
              <a:rPr lang="zh-CN" altLang="en-US" b="1" smtClean="0">
                <a:latin typeface="楷体" panose="02010609060101010101" pitchFamily="49" charset="-122"/>
                <a:ea typeface="楷体" panose="02010609060101010101" pitchFamily="49" charset="-122"/>
              </a:rPr>
              <a:t>第二单元  官员的选拨与管理</a:t>
            </a:r>
            <a:endParaRPr lang="zh-CN" altLang="en-US" b="1">
              <a:latin typeface="楷体" panose="02010609060101010101" pitchFamily="49" charset="-122"/>
              <a:ea typeface="楷体" panose="02010609060101010101" pitchFamily="49" charset="-122"/>
            </a:endParaRPr>
          </a:p>
        </p:txBody>
      </p:sp>
      <p:sp>
        <p:nvSpPr>
          <p:cNvPr id="4" name="标题 1"/>
          <p:cNvSpPr txBox="1"/>
          <p:nvPr/>
        </p:nvSpPr>
        <p:spPr>
          <a:xfrm>
            <a:off x="323528" y="1707654"/>
            <a:ext cx="8496944" cy="2880320"/>
          </a:xfrm>
          <a:prstGeom prst="rect">
            <a:avLst/>
          </a:prstGeom>
        </p:spPr>
        <p:txBody>
          <a:bodyPr vert="horz" lIns="91440" tIns="45720" rIns="91440" bIns="45720" rtlCol="0" anchor="ctr">
            <a:normAutofit/>
          </a:bodyPr>
          <a:lstStyle/>
          <a:p>
            <a:pPr lvl="0">
              <a:spcBef>
                <a:spcPct val="0"/>
              </a:spcBef>
              <a:defRPr/>
            </a:pPr>
            <a:r>
              <a:rPr lang="zh-CN" altLang="en-US" sz="2800" b="1" smtClean="0">
                <a:solidFill>
                  <a:srgbClr val="0000CC"/>
                </a:solidFill>
              </a:rPr>
              <a:t>要点抽查：</a:t>
            </a:r>
            <a:endParaRPr lang="en-US" altLang="zh-CN" sz="2800" b="1" smtClean="0">
              <a:solidFill>
                <a:srgbClr val="0000CC"/>
              </a:solidFill>
            </a:endParaRPr>
          </a:p>
          <a:p>
            <a:pPr lvl="0">
              <a:spcBef>
                <a:spcPct val="0"/>
              </a:spcBef>
              <a:defRPr/>
            </a:pPr>
            <a:r>
              <a:rPr lang="en-US" altLang="zh-CN" sz="2800" b="1" smtClean="0"/>
              <a:t>1</a:t>
            </a:r>
            <a:r>
              <a:rPr lang="zh-CN" altLang="en-US" sz="2800" b="1" smtClean="0"/>
              <a:t>、西周至春秋、战国、汉朝的选官制度、选拔标准、选拔方式？</a:t>
            </a:r>
            <a:endParaRPr lang="en-US" altLang="zh-CN" sz="2800" b="1" smtClean="0"/>
          </a:p>
          <a:p>
            <a:pPr lvl="0">
              <a:spcBef>
                <a:spcPct val="0"/>
              </a:spcBef>
              <a:defRPr/>
            </a:pPr>
            <a:r>
              <a:rPr lang="en-US" altLang="zh-CN" sz="2800" b="1" smtClean="0"/>
              <a:t>2</a:t>
            </a:r>
            <a:r>
              <a:rPr lang="zh-CN" altLang="en-US" sz="2800" b="1" smtClean="0"/>
              <a:t>、魏晋南北朝、隋唐各个时期的选官制度出台的背景、选拔标准、选拔方式、影响？</a:t>
            </a:r>
            <a:endParaRPr lang="en-US" altLang="zh-CN" sz="2800" b="1" smtClean="0"/>
          </a:p>
          <a:p>
            <a:pPr lvl="0">
              <a:spcBef>
                <a:spcPct val="0"/>
              </a:spcBef>
              <a:defRPr/>
            </a:pPr>
            <a:r>
              <a:rPr lang="en-US" altLang="zh-CN" sz="2800" b="1" smtClean="0"/>
              <a:t>3</a:t>
            </a:r>
            <a:r>
              <a:rPr lang="zh-CN" altLang="en-US" sz="2800" b="1" smtClean="0"/>
              <a:t>、中国古代选拔制度的演变趋势？</a:t>
            </a:r>
            <a:endParaRPr lang="en-US" altLang="zh-CN" sz="2800" b="1" smtClean="0"/>
          </a:p>
        </p:txBody>
      </p:sp>
      <p:sp>
        <p:nvSpPr>
          <p:cNvPr id="6" name="矩形 5"/>
          <p:cNvSpPr/>
          <p:nvPr/>
        </p:nvSpPr>
        <p:spPr>
          <a:xfrm>
            <a:off x="395536" y="915566"/>
            <a:ext cx="8162812" cy="707886"/>
          </a:xfrm>
          <a:prstGeom prst="rect">
            <a:avLst/>
          </a:prstGeom>
        </p:spPr>
        <p:txBody>
          <a:bodyPr wrap="none">
            <a:spAutoFit/>
          </a:bodyPr>
          <a:lstStyle/>
          <a:p>
            <a:r>
              <a:rPr lang="zh-CN" altLang="en-US" sz="4000" b="1" smtClean="0">
                <a:latin typeface="楷体" panose="02010609060101010101" pitchFamily="49" charset="-122"/>
                <a:ea typeface="楷体" panose="02010609060101010101" pitchFamily="49" charset="-122"/>
              </a:rPr>
              <a:t>第</a:t>
            </a:r>
            <a:r>
              <a:rPr lang="en-US" altLang="zh-CN" sz="4000" b="1" smtClean="0">
                <a:latin typeface="楷体" panose="02010609060101010101" pitchFamily="49" charset="-122"/>
                <a:ea typeface="楷体" panose="02010609060101010101" pitchFamily="49" charset="-122"/>
              </a:rPr>
              <a:t>5</a:t>
            </a:r>
            <a:r>
              <a:rPr lang="zh-CN" altLang="en-US" sz="4000" b="1" smtClean="0">
                <a:latin typeface="楷体" panose="02010609060101010101" pitchFamily="49" charset="-122"/>
                <a:ea typeface="楷体" panose="02010609060101010101" pitchFamily="49" charset="-122"/>
              </a:rPr>
              <a:t>课  中国古代官员的选拔与管理</a:t>
            </a:r>
            <a:endParaRPr lang="zh-CN" altLang="en-US" sz="4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395536" y="-56541"/>
            <a:ext cx="8134672" cy="972107"/>
          </a:xfrm>
        </p:spPr>
        <p:txBody>
          <a:bodyPr>
            <a:normAutofit/>
          </a:bodyPr>
          <a:lstStyle/>
          <a:p>
            <a:r>
              <a:rPr lang="zh-CN" altLang="en-US" b="1" smtClean="0">
                <a:latin typeface="楷体" panose="02010609060101010101" pitchFamily="49" charset="-122"/>
                <a:ea typeface="楷体" panose="02010609060101010101" pitchFamily="49" charset="-122"/>
              </a:rPr>
              <a:t>第二单元  官员的选拨与管理</a:t>
            </a:r>
            <a:endParaRPr lang="zh-CN" altLang="en-US" b="1">
              <a:latin typeface="楷体" panose="02010609060101010101" pitchFamily="49" charset="-122"/>
              <a:ea typeface="楷体" panose="02010609060101010101" pitchFamily="49" charset="-122"/>
            </a:endParaRPr>
          </a:p>
        </p:txBody>
      </p:sp>
      <p:sp>
        <p:nvSpPr>
          <p:cNvPr id="5" name="矩形 4"/>
          <p:cNvSpPr/>
          <p:nvPr/>
        </p:nvSpPr>
        <p:spPr>
          <a:xfrm>
            <a:off x="1668200" y="850285"/>
            <a:ext cx="5589992" cy="707886"/>
          </a:xfrm>
          <a:prstGeom prst="rect">
            <a:avLst/>
          </a:prstGeom>
        </p:spPr>
        <p:txBody>
          <a:bodyPr wrap="none">
            <a:spAutoFit/>
          </a:bodyPr>
          <a:lstStyle/>
          <a:p>
            <a:r>
              <a:rPr lang="zh-CN" altLang="en-US" sz="4000" b="1" smtClean="0">
                <a:latin typeface="楷体" panose="02010609060101010101" pitchFamily="49" charset="-122"/>
                <a:ea typeface="楷体" panose="02010609060101010101" pitchFamily="49" charset="-122"/>
              </a:rPr>
              <a:t>第</a:t>
            </a:r>
            <a:r>
              <a:rPr lang="en-US" altLang="zh-CN" sz="4000" b="1" smtClean="0">
                <a:latin typeface="楷体" panose="02010609060101010101" pitchFamily="49" charset="-122"/>
                <a:ea typeface="楷体" panose="02010609060101010101" pitchFamily="49" charset="-122"/>
              </a:rPr>
              <a:t>6</a:t>
            </a:r>
            <a:r>
              <a:rPr lang="zh-CN" altLang="en-US" sz="4000" b="1" smtClean="0">
                <a:latin typeface="楷体" panose="02010609060101010101" pitchFamily="49" charset="-122"/>
                <a:ea typeface="楷体" panose="02010609060101010101" pitchFamily="49" charset="-122"/>
              </a:rPr>
              <a:t>课  西方的文官制度</a:t>
            </a:r>
            <a:endParaRPr lang="zh-CN" altLang="en-US" sz="4000"/>
          </a:p>
        </p:txBody>
      </p:sp>
      <p:sp>
        <p:nvSpPr>
          <p:cNvPr id="7" name="平行四边形 6"/>
          <p:cNvSpPr/>
          <p:nvPr/>
        </p:nvSpPr>
        <p:spPr>
          <a:xfrm>
            <a:off x="2483768" y="1995686"/>
            <a:ext cx="3764866" cy="319346"/>
          </a:xfrm>
          <a:prstGeom prst="parallelogram">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2100">
                <a:latin typeface="方正粗黑宋简体" panose="02000000000000000000" charset="-122"/>
                <a:ea typeface="方正粗黑宋简体" panose="02000000000000000000" charset="-122"/>
              </a:rPr>
              <a:t>概念解析</a:t>
            </a:r>
          </a:p>
        </p:txBody>
      </p:sp>
      <p:sp>
        <p:nvSpPr>
          <p:cNvPr id="8" name="AutoShape 5"/>
          <p:cNvSpPr>
            <a:spLocks noChangeArrowheads="1"/>
          </p:cNvSpPr>
          <p:nvPr/>
        </p:nvSpPr>
        <p:spPr bwMode="auto">
          <a:xfrm>
            <a:off x="395536" y="2423120"/>
            <a:ext cx="8424936" cy="2668910"/>
          </a:xfrm>
          <a:prstGeom prst="roundRect">
            <a:avLst>
              <a:gd name="adj" fmla="val 8185"/>
            </a:avLst>
          </a:prstGeom>
          <a:solidFill>
            <a:srgbClr val="FFFFFF"/>
          </a:solidFill>
          <a:ln w="9525">
            <a:solidFill>
              <a:srgbClr val="000000"/>
            </a:solidFill>
            <a:round/>
          </a:ln>
        </p:spPr>
        <p:txBody>
          <a:bodyPr lIns="68580" tIns="34290" rIns="68580" bIns="34290"/>
          <a:lstStyle/>
          <a:p>
            <a:pPr algn="just">
              <a:lnSpc>
                <a:spcPct val="168000"/>
              </a:lnSpc>
            </a:pPr>
            <a:r>
              <a:rPr lang="en-US" altLang="zh-CN" b="1" smtClean="0">
                <a:latin typeface="Times New Roman" panose="02020603050405020304" pitchFamily="18" charset="0"/>
              </a:rPr>
              <a:t>    </a:t>
            </a:r>
            <a:endParaRPr lang="en-US" altLang="zh-CN" b="1">
              <a:latin typeface="Times New Roman" panose="02020603050405020304" pitchFamily="18" charset="0"/>
            </a:endParaRPr>
          </a:p>
        </p:txBody>
      </p:sp>
      <p:sp>
        <p:nvSpPr>
          <p:cNvPr id="9" name="TextBox 4"/>
          <p:cNvSpPr txBox="1">
            <a:spLocks noChangeArrowheads="1"/>
          </p:cNvSpPr>
          <p:nvPr/>
        </p:nvSpPr>
        <p:spPr bwMode="auto">
          <a:xfrm>
            <a:off x="467544" y="2571750"/>
            <a:ext cx="8352928" cy="2377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Verdana" panose="020b0604030504040204" pitchFamily="34" charset="0"/>
                <a:ea typeface="宋体" pitchFamily="2" charset="-122"/>
              </a:defRPr>
            </a:lvl1pPr>
            <a:lvl2pPr marL="742950" indent="-285750">
              <a:defRPr>
                <a:solidFill>
                  <a:schemeClr val="tx1"/>
                </a:solidFill>
                <a:latin typeface="Verdana" panose="020b0604030504040204" pitchFamily="34" charset="0"/>
                <a:ea typeface="宋体" pitchFamily="2" charset="-122"/>
              </a:defRPr>
            </a:lvl2pPr>
            <a:lvl3pPr marL="1143000" indent="-228600">
              <a:defRPr>
                <a:solidFill>
                  <a:schemeClr val="tx1"/>
                </a:solidFill>
                <a:latin typeface="Verdana" panose="020b0604030504040204" pitchFamily="34" charset="0"/>
                <a:ea typeface="宋体" pitchFamily="2" charset="-122"/>
              </a:defRPr>
            </a:lvl3pPr>
            <a:lvl4pPr marL="1600200" indent="-228600">
              <a:defRPr>
                <a:solidFill>
                  <a:schemeClr val="tx1"/>
                </a:solidFill>
                <a:latin typeface="Verdana" panose="020b0604030504040204" pitchFamily="34" charset="0"/>
                <a:ea typeface="宋体" pitchFamily="2" charset="-122"/>
              </a:defRPr>
            </a:lvl4pPr>
            <a:lvl5pPr marL="2057400" indent="-228600">
              <a:defRPr>
                <a:solidFill>
                  <a:schemeClr val="tx1"/>
                </a:solidFill>
                <a:latin typeface="Verdana" panose="020b0604030504040204" pitchFamily="34" charset="0"/>
                <a:ea typeface="宋体"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itchFamily="2" charset="-122"/>
              </a:defRPr>
            </a:lvl9pPr>
          </a:lstStyle>
          <a:p>
            <a:pPr algn="ctr" eaLnBrk="1" hangingPunct="1">
              <a:buFont typeface="Arial" pitchFamily="34" charset="0"/>
              <a:buNone/>
            </a:pP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文官与文官制度</a:t>
            </a:r>
            <a:endPar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a:p>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    文官：也称公务员，一般是指经过</a:t>
            </a:r>
            <a:r>
              <a:rPr lang="zh-CN" altLang="zh-CN" sz="2100" b="1">
                <a:solidFill>
                  <a:srgbClr val="0000CC"/>
                </a:solidFill>
                <a:latin typeface="DFKai-SB" panose="03000509000000000000" charset="-120"/>
                <a:ea typeface="DFKai-SB" panose="03000509000000000000" charset="-120"/>
                <a:cs typeface="DFKai-SB" panose="03000509000000000000" charset="-120"/>
                <a:sym typeface="+mn-ea"/>
              </a:rPr>
              <a:t>公开考试</a:t>
            </a: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被政府</a:t>
            </a:r>
            <a:r>
              <a:rPr lang="zh-CN" altLang="zh-CN" sz="2100" b="1">
                <a:solidFill>
                  <a:srgbClr val="0000CC"/>
                </a:solidFill>
                <a:latin typeface="DFKai-SB" panose="03000509000000000000" charset="-120"/>
                <a:ea typeface="DFKai-SB" panose="03000509000000000000" charset="-120"/>
                <a:cs typeface="DFKai-SB" panose="03000509000000000000" charset="-120"/>
                <a:sym typeface="+mn-ea"/>
              </a:rPr>
              <a:t>择优录用</a:t>
            </a: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，在中央及地方行政机构中</a:t>
            </a:r>
            <a:r>
              <a:rPr lang="zh-CN" altLang="zh-CN" sz="2100" b="1">
                <a:solidFill>
                  <a:srgbClr val="0000CC"/>
                </a:solidFill>
                <a:latin typeface="DFKai-SB" panose="03000509000000000000" charset="-120"/>
                <a:ea typeface="DFKai-SB" panose="03000509000000000000" charset="-120"/>
                <a:cs typeface="DFKai-SB" panose="03000509000000000000" charset="-120"/>
                <a:sym typeface="+mn-ea"/>
              </a:rPr>
              <a:t>长期固定</a:t>
            </a: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地担任文职工作并具有一定等级的工作人员</a:t>
            </a:r>
            <a:r>
              <a:rPr lang="zh-CN" altLang="zh-CN" sz="2100" b="1" smtClean="0">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a:t>
            </a:r>
            <a:r>
              <a:rPr lang="zh-CN" altLang="en-US" sz="2400" b="1" smtClean="0">
                <a:solidFill>
                  <a:srgbClr val="FF0000"/>
                </a:solidFill>
                <a:latin typeface="楷体" panose="02010609060101010101" pitchFamily="49" charset="-122"/>
                <a:ea typeface="楷体" panose="02010609060101010101" pitchFamily="49" charset="-122"/>
                <a:cs typeface="Arial" pitchFamily="34" charset="0"/>
                <a:sym typeface="+mn-ea"/>
              </a:rPr>
              <a:t>（事务官）</a:t>
            </a:r>
            <a:r>
              <a:rPr lang="zh-CN" altLang="zh-CN" sz="2400" b="1" smtClean="0">
                <a:solidFill>
                  <a:srgbClr val="FF0000"/>
                </a:solidFill>
                <a:latin typeface="楷体" panose="02010609060101010101" pitchFamily="49" charset="-122"/>
                <a:ea typeface="楷体" panose="02010609060101010101" pitchFamily="49" charset="-122"/>
                <a:cs typeface="宋体" panose="02010600030101010101" pitchFamily="2" charset="-122"/>
                <a:sym typeface="+mn-ea"/>
              </a:rPr>
              <a:t> </a:t>
            </a:r>
            <a:endParaRPr lang="zh-CN" altLang="zh-CN" sz="2100" b="1">
              <a:solidFill>
                <a:srgbClr val="FF0000"/>
              </a:solidFill>
              <a:latin typeface="DFKai-SB" panose="03000509000000000000" charset="-120"/>
              <a:ea typeface="DFKai-SB" panose="03000509000000000000" charset="-120"/>
              <a:cs typeface="DFKai-SB" panose="03000509000000000000" charset="-120"/>
              <a:sym typeface="+mn-ea"/>
            </a:endParaRPr>
          </a:p>
          <a:p>
            <a:pPr eaLnBrk="1" hangingPunct="1">
              <a:buFont typeface="Arial" pitchFamily="34" charset="0"/>
              <a:buNone/>
            </a:pP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   文官制度：是指</a:t>
            </a:r>
            <a:r>
              <a:rPr lang="zh-CN" altLang="zh-CN" sz="2100" b="1">
                <a:solidFill>
                  <a:srgbClr val="0000CC"/>
                </a:solidFill>
                <a:latin typeface="DFKai-SB" panose="03000509000000000000" charset="-120"/>
                <a:ea typeface="DFKai-SB" panose="03000509000000000000" charset="-120"/>
                <a:cs typeface="DFKai-SB" panose="03000509000000000000" charset="-120"/>
                <a:sym typeface="+mn-ea"/>
              </a:rPr>
              <a:t>国家</a:t>
            </a: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关于各级文官的考试、任用、管理、权利和义务以及退休</a:t>
            </a:r>
            <a:r>
              <a:rPr lang="zh-CN" altLang="zh-CN" sz="2100" b="1">
                <a:solidFill>
                  <a:srgbClr val="0000CC"/>
                </a:solidFill>
                <a:latin typeface="DFKai-SB" panose="03000509000000000000" charset="-120"/>
                <a:ea typeface="DFKai-SB" panose="03000509000000000000" charset="-120"/>
                <a:cs typeface="DFKai-SB" panose="03000509000000000000" charset="-120"/>
                <a:sym typeface="+mn-ea"/>
              </a:rPr>
              <a:t>等一整套的制度和体制</a:t>
            </a: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。是以其特定的内容与形式构成的</a:t>
            </a:r>
            <a:r>
              <a:rPr lang="zh-CN" altLang="zh-CN" sz="2100" b="1">
                <a:solidFill>
                  <a:srgbClr val="0000CC"/>
                </a:solidFill>
                <a:latin typeface="DFKai-SB" panose="03000509000000000000" charset="-120"/>
                <a:ea typeface="DFKai-SB" panose="03000509000000000000" charset="-120"/>
                <a:cs typeface="DFKai-SB" panose="03000509000000000000" charset="-120"/>
                <a:sym typeface="+mn-ea"/>
              </a:rPr>
              <a:t>关于文官进、管、出</a:t>
            </a:r>
            <a:r>
              <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rPr>
              <a:t>的法律制度。</a:t>
            </a:r>
            <a:endParaRPr lang="zh-CN" altLang="zh-CN" sz="2100" b="1">
              <a:gradFill>
                <a:gsLst>
                  <a:gs pos="0">
                    <a:srgbClr val="007BD3"/>
                  </a:gs>
                  <a:gs pos="100000">
                    <a:srgbClr val="034373"/>
                  </a:gs>
                </a:gsLst>
                <a:lin scaled="0"/>
              </a:gradFill>
              <a:latin typeface="DFKai-SB" panose="03000509000000000000" charset="-120"/>
              <a:ea typeface="DFKai-SB" panose="03000509000000000000" charset="-120"/>
              <a:cs typeface="DFKai-SB" panose="03000509000000000000" charset="-12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par>
                                <p:cTn id="14" presetID="3" presetClass="entr" presetSubtype="10" fill="hold" grpId="3"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par>
                                <p:cTn id="17" presetID="3" presetClass="entr" presetSubtype="10"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1"/>
      <p:bldP spid="8" grpId="2"/>
      <p:bldP spid="9" grpId="3"/>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395536" y="-56541"/>
            <a:ext cx="8134672" cy="972107"/>
          </a:xfrm>
        </p:spPr>
        <p:txBody>
          <a:bodyPr>
            <a:normAutofit/>
          </a:bodyPr>
          <a:lstStyle/>
          <a:p>
            <a:r>
              <a:rPr lang="zh-CN" altLang="en-US" b="1" smtClean="0">
                <a:latin typeface="楷体" panose="02010609060101010101" pitchFamily="49" charset="-122"/>
                <a:ea typeface="楷体" panose="02010609060101010101" pitchFamily="49" charset="-122"/>
              </a:rPr>
              <a:t>第二单元  官员的选拨与管理</a:t>
            </a:r>
            <a:endParaRPr lang="zh-CN" altLang="en-US" b="1">
              <a:latin typeface="楷体" panose="02010609060101010101" pitchFamily="49" charset="-122"/>
              <a:ea typeface="楷体" panose="02010609060101010101" pitchFamily="49" charset="-122"/>
            </a:endParaRPr>
          </a:p>
        </p:txBody>
      </p:sp>
      <p:sp>
        <p:nvSpPr>
          <p:cNvPr id="4" name="标题 1"/>
          <p:cNvSpPr txBox="1"/>
          <p:nvPr/>
        </p:nvSpPr>
        <p:spPr>
          <a:xfrm>
            <a:off x="539552" y="1851670"/>
            <a:ext cx="8064896" cy="2232246"/>
          </a:xfrm>
          <a:prstGeom prst="rect">
            <a:avLst/>
          </a:prstGeom>
        </p:spPr>
        <p:txBody>
          <a:bodyPr vert="horz" lIns="91440" tIns="45720" rIns="91440" bIns="45720" rtlCol="0" anchor="ctr">
            <a:normAutofit/>
          </a:bodyPr>
          <a:lstStyle/>
          <a:p>
            <a:pPr lvl="0">
              <a:spcBef>
                <a:spcPct val="0"/>
              </a:spcBef>
              <a:defRPr/>
            </a:pPr>
            <a:r>
              <a:rPr kumimoji="0" lang="zh-CN" altLang="en-US" sz="40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j-cs"/>
              </a:rPr>
              <a:t>一、</a:t>
            </a:r>
            <a:r>
              <a:rPr lang="zh-CN" altLang="en-US" sz="4000" b="1" smtClean="0">
                <a:latin typeface="楷体" panose="02010609060101010101" pitchFamily="49" charset="-122"/>
                <a:ea typeface="楷体" panose="02010609060101010101" pitchFamily="49" charset="-122"/>
              </a:rPr>
              <a:t>西方的文官制度</a:t>
            </a:r>
            <a:r>
              <a:rPr lang="zh-CN" altLang="en-US" sz="4000" b="1" smtClean="0">
                <a:solidFill>
                  <a:srgbClr val="0000CC"/>
                </a:solidFill>
                <a:latin typeface="楷体" panose="02010609060101010101" pitchFamily="49" charset="-122"/>
                <a:ea typeface="楷体" panose="02010609060101010101" pitchFamily="49" charset="-122"/>
              </a:rPr>
              <a:t>出现的背景</a:t>
            </a:r>
            <a:endParaRPr kumimoji="0" lang="en-US" altLang="zh-CN" sz="4000" b="1" i="0" u="none" strike="noStrike" kern="1200" cap="none" spc="0" normalizeH="0" baseline="0" noProof="0" smtClean="0">
              <a:ln>
                <a:noFill/>
              </a:ln>
              <a:solidFill>
                <a:srgbClr val="0000CC"/>
              </a:solidFill>
              <a:effectLst/>
              <a:uLnTx/>
              <a:uFillTx/>
              <a:latin typeface="楷体" panose="02010609060101010101" pitchFamily="49" charset="-122"/>
              <a:ea typeface="楷体" panose="02010609060101010101" pitchFamily="49" charset="-122"/>
              <a:cs typeface="+mj-cs"/>
            </a:endParaRPr>
          </a:p>
          <a:p>
            <a:pPr lvl="0">
              <a:spcBef>
                <a:spcPct val="0"/>
              </a:spcBef>
              <a:defRPr/>
            </a:pPr>
            <a:r>
              <a:rPr lang="zh-CN" altLang="en-US" sz="4000" b="1" smtClean="0">
                <a:latin typeface="楷体" panose="02010609060101010101" pitchFamily="49" charset="-122"/>
                <a:ea typeface="楷体" panose="02010609060101010101" pitchFamily="49" charset="-122"/>
                <a:cs typeface="+mj-cs"/>
              </a:rPr>
              <a:t>二、西方文官制度的</a:t>
            </a:r>
            <a:r>
              <a:rPr lang="zh-CN" altLang="en-US" sz="4000" b="1" smtClean="0">
                <a:solidFill>
                  <a:srgbClr val="0000CC"/>
                </a:solidFill>
                <a:latin typeface="楷体" panose="02010609060101010101" pitchFamily="49" charset="-122"/>
                <a:ea typeface="楷体" panose="02010609060101010101" pitchFamily="49" charset="-122"/>
                <a:cs typeface="+mj-cs"/>
              </a:rPr>
              <a:t>建立</a:t>
            </a:r>
            <a:endParaRPr lang="en-US" altLang="zh-CN" sz="4000" b="1" smtClean="0">
              <a:solidFill>
                <a:srgbClr val="0000CC"/>
              </a:solidFill>
              <a:latin typeface="楷体" panose="02010609060101010101" pitchFamily="49" charset="-122"/>
              <a:ea typeface="楷体" panose="02010609060101010101" pitchFamily="49" charset="-122"/>
              <a:cs typeface="+mj-cs"/>
            </a:endParaRPr>
          </a:p>
          <a:p>
            <a:pPr lvl="0">
              <a:spcBef>
                <a:spcPct val="0"/>
              </a:spcBef>
              <a:defRPr/>
            </a:pPr>
            <a:r>
              <a:rPr kumimoji="0" lang="zh-CN" altLang="en-US" sz="4000" b="1" i="0" u="none" strike="noStrike" kern="1200" cap="none" spc="0" normalizeH="0" baseline="0" noProof="0" smtClean="0">
                <a:ln>
                  <a:noFill/>
                </a:ln>
                <a:solidFill>
                  <a:schemeClr val="tx1"/>
                </a:solidFill>
                <a:effectLst/>
                <a:uLnTx/>
                <a:uFillTx/>
                <a:latin typeface="楷体" panose="02010609060101010101" pitchFamily="49" charset="-122"/>
                <a:ea typeface="楷体" panose="02010609060101010101" pitchFamily="49" charset="-122"/>
                <a:cs typeface="+mj-cs"/>
              </a:rPr>
              <a:t>三、西方文官制度的</a:t>
            </a:r>
            <a:r>
              <a:rPr kumimoji="0" lang="zh-CN" altLang="en-US" sz="4000" b="1" i="0" u="none" strike="noStrike" kern="1200" cap="none" spc="0" normalizeH="0" baseline="0" noProof="0" smtClean="0">
                <a:ln>
                  <a:noFill/>
                </a:ln>
                <a:solidFill>
                  <a:srgbClr val="0000CC"/>
                </a:solidFill>
                <a:effectLst/>
                <a:uLnTx/>
                <a:uFillTx/>
                <a:latin typeface="楷体" panose="02010609060101010101" pitchFamily="49" charset="-122"/>
                <a:ea typeface="楷体" panose="02010609060101010101" pitchFamily="49" charset="-122"/>
                <a:cs typeface="+mj-cs"/>
              </a:rPr>
              <a:t>特点和影响</a:t>
            </a:r>
            <a:endParaRPr kumimoji="0" lang="zh-CN" altLang="en-US" sz="4000" b="1" i="0" u="none" strike="noStrike" kern="1200" cap="none" spc="0" normalizeH="0" baseline="0" noProof="0">
              <a:ln>
                <a:noFill/>
              </a:ln>
              <a:solidFill>
                <a:srgbClr val="0000CC"/>
              </a:solidFill>
              <a:effectLst/>
              <a:uLnTx/>
              <a:uFillTx/>
              <a:latin typeface="楷体" panose="02010609060101010101" pitchFamily="49" charset="-122"/>
              <a:ea typeface="楷体" panose="02010609060101010101" pitchFamily="49" charset="-122"/>
              <a:cs typeface="+mj-cs"/>
            </a:endParaRPr>
          </a:p>
        </p:txBody>
      </p:sp>
      <p:sp>
        <p:nvSpPr>
          <p:cNvPr id="5" name="矩形 4"/>
          <p:cNvSpPr/>
          <p:nvPr/>
        </p:nvSpPr>
        <p:spPr>
          <a:xfrm>
            <a:off x="1259632" y="1059582"/>
            <a:ext cx="5589992" cy="707886"/>
          </a:xfrm>
          <a:prstGeom prst="rect">
            <a:avLst/>
          </a:prstGeom>
        </p:spPr>
        <p:txBody>
          <a:bodyPr wrap="none">
            <a:spAutoFit/>
          </a:bodyPr>
          <a:lstStyle/>
          <a:p>
            <a:r>
              <a:rPr lang="zh-CN" altLang="en-US" sz="4000" b="1" smtClean="0">
                <a:latin typeface="楷体" panose="02010609060101010101" pitchFamily="49" charset="-122"/>
                <a:ea typeface="楷体" panose="02010609060101010101" pitchFamily="49" charset="-122"/>
              </a:rPr>
              <a:t>第</a:t>
            </a:r>
            <a:r>
              <a:rPr lang="en-US" altLang="zh-CN" sz="4000" b="1" smtClean="0">
                <a:latin typeface="楷体" panose="02010609060101010101" pitchFamily="49" charset="-122"/>
                <a:ea typeface="楷体" panose="02010609060101010101" pitchFamily="49" charset="-122"/>
              </a:rPr>
              <a:t>6</a:t>
            </a:r>
            <a:r>
              <a:rPr lang="zh-CN" altLang="en-US" sz="4000" b="1" smtClean="0">
                <a:latin typeface="楷体" panose="02010609060101010101" pitchFamily="49" charset="-122"/>
                <a:ea typeface="楷体" panose="02010609060101010101" pitchFamily="49" charset="-122"/>
              </a:rPr>
              <a:t>课  西方的文官制度</a:t>
            </a:r>
            <a:endParaRPr lang="zh-CN" altLang="en-US" sz="4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2"/>
          <p:cNvSpPr txBox="1"/>
          <p:nvPr/>
        </p:nvSpPr>
        <p:spPr>
          <a:xfrm>
            <a:off x="323528" y="123478"/>
            <a:ext cx="8424936" cy="807913"/>
          </a:xfrm>
          <a:prstGeom prst="rect">
            <a:avLst/>
          </a:prstGeom>
          <a:solidFill>
            <a:schemeClr val="accent4">
              <a:lumMod val="20000"/>
              <a:lumOff val="80000"/>
            </a:schemeClr>
          </a:solidFill>
        </p:spPr>
        <p:txBody>
          <a:bodyPr wrap="square" lIns="68580" tIns="34290" rIns="68580" bIns="34290" rtlCol="0" anchor="t">
            <a:spAutoFit/>
          </a:bodyPr>
          <a:lstStyle/>
          <a:p>
            <a:r>
              <a:rPr lang="zh-CN" altLang="en-US" sz="2400" b="1" smtClean="0">
                <a:latin typeface="楷体" panose="02010609060101010101" pitchFamily="49" charset="-122"/>
                <a:ea typeface="楷体" panose="02010609060101010101" pitchFamily="49" charset="-122"/>
              </a:rPr>
              <a:t>材料一：孙中山曾说，现</a:t>
            </a:r>
            <a:r>
              <a:rPr lang="zh-CN" altLang="en-US" sz="2400" b="1">
                <a:latin typeface="楷体" panose="02010609060101010101" pitchFamily="49" charset="-122"/>
                <a:ea typeface="楷体" panose="02010609060101010101" pitchFamily="49" charset="-122"/>
              </a:rPr>
              <a:t>在各国的考试制度差不多都是学英国</a:t>
            </a:r>
            <a:r>
              <a:rPr lang="zh-CN" altLang="en-US" sz="2400" b="1" smtClean="0">
                <a:latin typeface="楷体" panose="02010609060101010101" pitchFamily="49" charset="-122"/>
                <a:ea typeface="楷体" panose="02010609060101010101" pitchFamily="49" charset="-122"/>
              </a:rPr>
              <a:t>的</a:t>
            </a:r>
            <a:r>
              <a:rPr lang="en-US" altLang="zh-CN" sz="2400" b="1" smtClean="0">
                <a:latin typeface="楷体" panose="02010609060101010101" pitchFamily="49" charset="-122"/>
                <a:ea typeface="楷体" panose="02010609060101010101" pitchFamily="49" charset="-122"/>
              </a:rPr>
              <a:t>,</a:t>
            </a:r>
            <a:r>
              <a:rPr lang="zh-CN" altLang="en-US" sz="2400" b="1" smtClean="0">
                <a:latin typeface="楷体" panose="02010609060101010101" pitchFamily="49" charset="-122"/>
                <a:ea typeface="楷体" panose="02010609060101010101" pitchFamily="49" charset="-122"/>
              </a:rPr>
              <a:t>穷</a:t>
            </a:r>
            <a:r>
              <a:rPr lang="zh-CN" altLang="en-US" sz="2400" b="1">
                <a:latin typeface="楷体" panose="02010609060101010101" pitchFamily="49" charset="-122"/>
                <a:ea typeface="楷体" panose="02010609060101010101" pitchFamily="49" charset="-122"/>
              </a:rPr>
              <a:t>源溯</a:t>
            </a:r>
            <a:r>
              <a:rPr lang="zh-CN" altLang="en-US" sz="2400" b="1" smtClean="0">
                <a:latin typeface="楷体" panose="02010609060101010101" pitchFamily="49" charset="-122"/>
                <a:ea typeface="楷体" panose="02010609060101010101" pitchFamily="49" charset="-122"/>
              </a:rPr>
              <a:t>流</a:t>
            </a:r>
            <a:r>
              <a:rPr lang="en-US" altLang="zh-CN" sz="2400" b="1" smtClean="0">
                <a:latin typeface="楷体" panose="02010609060101010101" pitchFamily="49" charset="-122"/>
                <a:ea typeface="楷体" panose="02010609060101010101" pitchFamily="49" charset="-122"/>
              </a:rPr>
              <a:t>,</a:t>
            </a:r>
            <a:r>
              <a:rPr lang="zh-CN" altLang="en-US" sz="2400" b="1" smtClean="0">
                <a:latin typeface="楷体" panose="02010609060101010101" pitchFamily="49" charset="-122"/>
                <a:ea typeface="楷体" panose="02010609060101010101" pitchFamily="49" charset="-122"/>
              </a:rPr>
              <a:t>英</a:t>
            </a:r>
            <a:r>
              <a:rPr lang="zh-CN" altLang="en-US" sz="2400" b="1">
                <a:latin typeface="楷体" panose="02010609060101010101" pitchFamily="49" charset="-122"/>
                <a:ea typeface="楷体" panose="02010609060101010101" pitchFamily="49" charset="-122"/>
              </a:rPr>
              <a:t>国的考试制</a:t>
            </a:r>
            <a:r>
              <a:rPr lang="zh-CN" altLang="en-US" sz="2400" b="1" smtClean="0">
                <a:latin typeface="楷体" panose="02010609060101010101" pitchFamily="49" charset="-122"/>
                <a:ea typeface="楷体" panose="02010609060101010101" pitchFamily="49" charset="-122"/>
              </a:rPr>
              <a:t>度</a:t>
            </a:r>
            <a:r>
              <a:rPr lang="en-US" altLang="zh-CN" sz="2400" b="1" smtClean="0">
                <a:latin typeface="楷体" panose="02010609060101010101" pitchFamily="49" charset="-122"/>
                <a:ea typeface="楷体" panose="02010609060101010101" pitchFamily="49" charset="-122"/>
              </a:rPr>
              <a:t>,</a:t>
            </a:r>
            <a:r>
              <a:rPr lang="zh-CN" altLang="en-US" sz="2400" b="1" smtClean="0">
                <a:latin typeface="楷体" panose="02010609060101010101" pitchFamily="49" charset="-122"/>
                <a:ea typeface="楷体" panose="02010609060101010101" pitchFamily="49" charset="-122"/>
              </a:rPr>
              <a:t>原</a:t>
            </a:r>
            <a:r>
              <a:rPr lang="zh-CN" altLang="en-US" sz="2400" b="1">
                <a:latin typeface="楷体" panose="02010609060101010101" pitchFamily="49" charset="-122"/>
                <a:ea typeface="楷体" panose="02010609060101010101" pitchFamily="49" charset="-122"/>
              </a:rPr>
              <a:t>来还是从我们中国学过去</a:t>
            </a:r>
            <a:r>
              <a:rPr lang="zh-CN" altLang="en-US" sz="2400" b="1" smtClean="0">
                <a:latin typeface="楷体" panose="02010609060101010101" pitchFamily="49" charset="-122"/>
                <a:ea typeface="楷体" panose="02010609060101010101" pitchFamily="49" charset="-122"/>
              </a:rPr>
              <a:t>的。</a:t>
            </a:r>
            <a:endParaRPr lang="zh-CN" altLang="en-US" sz="2400" b="1">
              <a:latin typeface="楷体" panose="02010609060101010101" pitchFamily="49" charset="-122"/>
              <a:ea typeface="楷体" panose="02010609060101010101" pitchFamily="49" charset="-122"/>
            </a:endParaRPr>
          </a:p>
        </p:txBody>
      </p:sp>
      <p:sp>
        <p:nvSpPr>
          <p:cNvPr id="8" name="文本框 13"/>
          <p:cNvSpPr txBox="1"/>
          <p:nvPr/>
        </p:nvSpPr>
        <p:spPr>
          <a:xfrm>
            <a:off x="323528" y="1159897"/>
            <a:ext cx="8352928" cy="1915909"/>
          </a:xfrm>
          <a:prstGeom prst="rect">
            <a:avLst/>
          </a:prstGeom>
          <a:noFill/>
        </p:spPr>
        <p:txBody>
          <a:bodyPr wrap="square" lIns="68580" tIns="34290" rIns="68580" bIns="34290" rtlCol="0">
            <a:spAutoFit/>
          </a:bodyPr>
          <a:lstStyle/>
          <a:p>
            <a:r>
              <a:rPr lang="zh-CN" altLang="en-US" sz="2400" b="1" smtClean="0">
                <a:latin typeface="楷体" panose="02010609060101010101" pitchFamily="49" charset="-122"/>
                <a:ea typeface="楷体" panose="02010609060101010101" pitchFamily="49" charset="-122"/>
              </a:rPr>
              <a:t>材料二：</a:t>
            </a:r>
            <a:r>
              <a:rPr lang="en-US" altLang="zh-CN" sz="2400" b="1" smtClean="0">
                <a:latin typeface="楷体" panose="02010609060101010101" pitchFamily="49" charset="-122"/>
                <a:ea typeface="楷体" panose="02010609060101010101" pitchFamily="49" charset="-122"/>
              </a:rPr>
              <a:t>1983</a:t>
            </a:r>
            <a:r>
              <a:rPr lang="en-US" altLang="zh-CN" sz="2400" b="1">
                <a:latin typeface="楷体" panose="02010609060101010101" pitchFamily="49" charset="-122"/>
                <a:ea typeface="楷体" panose="02010609060101010101" pitchFamily="49" charset="-122"/>
              </a:rPr>
              <a:t>年，美国卡特总统任内的人事署长艾仑•坎贝尔（Alan Campbell）来华讲学。他直言不讳地说：“当我接受联合国的邀请来中国向诸位讲文官制度的时候，我是深感惊讶的。因为在我们西方所有的政治学教科书中，当谈及文官制度时，都把它的创始者归于中国。”</a:t>
            </a:r>
          </a:p>
        </p:txBody>
      </p:sp>
      <p:sp>
        <p:nvSpPr>
          <p:cNvPr id="9" name="矩形 8"/>
          <p:cNvSpPr/>
          <p:nvPr/>
        </p:nvSpPr>
        <p:spPr>
          <a:xfrm>
            <a:off x="887194" y="3219822"/>
            <a:ext cx="6853158" cy="707886"/>
          </a:xfrm>
          <a:prstGeom prst="rect">
            <a:avLst/>
          </a:prstGeom>
        </p:spPr>
        <p:txBody>
          <a:bodyPr wrap="none">
            <a:spAutoFit/>
          </a:bodyPr>
          <a:lstStyle/>
          <a:p>
            <a:r>
              <a:rPr lang="zh-CN" altLang="en-US" sz="4000" b="1" smtClean="0">
                <a:latin typeface="楷体" panose="02010609060101010101" pitchFamily="49" charset="-122"/>
                <a:ea typeface="楷体" panose="02010609060101010101" pitchFamily="49" charset="-122"/>
              </a:rPr>
              <a:t>两则材料的共同信息是什么？</a:t>
            </a:r>
            <a:endParaRPr lang="zh-CN" altLang="en-US" sz="4000" b="1">
              <a:latin typeface="楷体" panose="02010609060101010101" pitchFamily="49" charset="-122"/>
              <a:ea typeface="楷体" panose="02010609060101010101" pitchFamily="49" charset="-122"/>
            </a:endParaRPr>
          </a:p>
        </p:txBody>
      </p:sp>
      <p:sp>
        <p:nvSpPr>
          <p:cNvPr id="10" name="矩形 9"/>
          <p:cNvSpPr/>
          <p:nvPr/>
        </p:nvSpPr>
        <p:spPr>
          <a:xfrm>
            <a:off x="251520" y="4155926"/>
            <a:ext cx="8424101" cy="584775"/>
          </a:xfrm>
          <a:prstGeom prst="rect">
            <a:avLst/>
          </a:prstGeom>
        </p:spPr>
        <p:txBody>
          <a:bodyPr wrap="none">
            <a:spAutoFit/>
          </a:bodyPr>
          <a:lstStyle/>
          <a:p>
            <a:r>
              <a:rPr lang="zh-CN" altLang="en-US" sz="3200" b="1" smtClean="0">
                <a:solidFill>
                  <a:srgbClr val="0000CC"/>
                </a:solidFill>
                <a:latin typeface="楷体" panose="02010609060101010101" pitchFamily="49" charset="-122"/>
                <a:ea typeface="楷体" panose="02010609060101010101" pitchFamily="49" charset="-122"/>
              </a:rPr>
              <a:t>共同信息：西方文官制度</a:t>
            </a:r>
            <a:r>
              <a:rPr lang="zh-CN" altLang="en-US" sz="3200" b="1" smtClean="0">
                <a:solidFill>
                  <a:srgbClr val="FF0000"/>
                </a:solidFill>
                <a:latin typeface="楷体" panose="02010609060101010101" pitchFamily="49" charset="-122"/>
                <a:ea typeface="楷体" panose="02010609060101010101" pitchFamily="49" charset="-122"/>
              </a:rPr>
              <a:t>受中国科举制的影响</a:t>
            </a:r>
            <a:endParaRPr lang="zh-CN" altLang="en-US" sz="3200" b="1">
              <a:solidFill>
                <a:srgbClr val="FF0000"/>
              </a:solidFill>
              <a:latin typeface="楷体" panose="02010609060101010101" pitchFamily="49" charset="-122"/>
              <a:ea typeface="楷体" panose="02010609060101010101" pitchFamily="49" charset="-122"/>
            </a:endParaRPr>
          </a:p>
        </p:txBody>
      </p:sp>
      <p:sp>
        <p:nvSpPr>
          <p:cNvPr id="11" name="Rectangle 5"/>
          <p:cNvSpPr>
            <a:spLocks noChangeArrowheads="1"/>
          </p:cNvSpPr>
          <p:nvPr/>
        </p:nvSpPr>
        <p:spPr bwMode="auto">
          <a:xfrm>
            <a:off x="251520" y="1059582"/>
            <a:ext cx="8568952" cy="2062103"/>
          </a:xfrm>
          <a:prstGeom prst="rect">
            <a:avLst/>
          </a:prstGeom>
          <a:solidFill>
            <a:schemeClr val="bg1"/>
          </a:solidFill>
          <a:ln w="38100">
            <a:solidFill>
              <a:srgbClr val="0033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spcBef>
                <a:spcPct val="0"/>
              </a:spcBef>
              <a:buFontTx/>
              <a:buNone/>
            </a:pPr>
            <a:r>
              <a:rPr lang="zh-CN" altLang="en-US" b="1" smtClean="0">
                <a:solidFill>
                  <a:srgbClr val="0033CC"/>
                </a:solidFill>
                <a:latin typeface="楷体" panose="02010609060101010101" pitchFamily="49" charset="-122"/>
                <a:ea typeface="楷体" panose="02010609060101010101" pitchFamily="49" charset="-122"/>
              </a:rPr>
              <a:t>近</a:t>
            </a:r>
            <a:r>
              <a:rPr lang="zh-CN" altLang="en-US" b="1">
                <a:solidFill>
                  <a:srgbClr val="0033CC"/>
                </a:solidFill>
                <a:latin typeface="楷体" panose="02010609060101010101" pitchFamily="49" charset="-122"/>
                <a:ea typeface="楷体" panose="02010609060101010101" pitchFamily="49" charset="-122"/>
              </a:rPr>
              <a:t>代西方</a:t>
            </a:r>
            <a:r>
              <a:rPr lang="zh-CN" altLang="en-US" b="1" smtClean="0">
                <a:solidFill>
                  <a:srgbClr val="0033CC"/>
                </a:solidFill>
                <a:latin typeface="楷体" panose="02010609060101010101" pitchFamily="49" charset="-122"/>
                <a:ea typeface="楷体" panose="02010609060101010101" pitchFamily="49" charset="-122"/>
              </a:rPr>
              <a:t>人认</a:t>
            </a:r>
            <a:r>
              <a:rPr lang="zh-CN" altLang="en-US" b="1">
                <a:solidFill>
                  <a:srgbClr val="0033CC"/>
                </a:solidFill>
                <a:latin typeface="楷体" panose="02010609060101010101" pitchFamily="49" charset="-122"/>
                <a:ea typeface="楷体" panose="02010609060101010101" pitchFamily="49" charset="-122"/>
              </a:rPr>
              <a:t>为： “科举制度为所有西方国家以考试录用人员的文官考试制度提供了一个遥远的榜样” </a:t>
            </a:r>
            <a:r>
              <a:rPr lang="zh-CN" altLang="en-US" b="1" smtClean="0">
                <a:solidFill>
                  <a:srgbClr val="0033CC"/>
                </a:solidFill>
                <a:latin typeface="楷体" panose="02010609060101010101" pitchFamily="49" charset="-122"/>
                <a:ea typeface="楷体" panose="02010609060101010101" pitchFamily="49" charset="-122"/>
              </a:rPr>
              <a:t>；科举制</a:t>
            </a:r>
            <a:r>
              <a:rPr lang="zh-CN" altLang="en-US" b="1" smtClean="0">
                <a:solidFill>
                  <a:srgbClr val="FF0000"/>
                </a:solidFill>
                <a:latin typeface="楷体" panose="02010609060101010101" pitchFamily="49" charset="-122"/>
                <a:ea typeface="楷体" panose="02010609060101010101" pitchFamily="49" charset="-122"/>
              </a:rPr>
              <a:t>“在形式上是特别是现代的、和平的和官僚体制化的代表</a:t>
            </a:r>
            <a:r>
              <a:rPr lang="zh-CN" altLang="en-US" b="1" smtClean="0">
                <a:solidFill>
                  <a:srgbClr val="0033CC"/>
                </a:solidFill>
                <a:latin typeface="楷体" panose="02010609060101010101" pitchFamily="49" charset="-122"/>
                <a:ea typeface="楷体" panose="02010609060101010101" pitchFamily="49" charset="-122"/>
              </a:rPr>
              <a:t>”。</a:t>
            </a:r>
            <a:r>
              <a:rPr lang="zh-CN" altLang="en-US" b="1" smtClean="0">
                <a:latin typeface="楷体" panose="02010609060101010101" pitchFamily="49" charset="-122"/>
                <a:ea typeface="楷体" panose="02010609060101010101" pitchFamily="49" charset="-122"/>
              </a:rPr>
              <a:t> </a:t>
            </a:r>
            <a:endParaRPr lang="zh-CN" altLang="en-US" b="1">
              <a:latin typeface="楷体" panose="02010609060101010101" pitchFamily="49" charset="-122"/>
              <a:ea typeface="楷体" panose="02010609060101010101" pitchFamily="49"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文本框 3"/>
          <p:cNvSpPr txBox="1"/>
          <p:nvPr/>
        </p:nvSpPr>
        <p:spPr>
          <a:xfrm>
            <a:off x="179512" y="51470"/>
            <a:ext cx="8784976" cy="961417"/>
          </a:xfrm>
          <a:prstGeom prst="rect">
            <a:avLst/>
          </a:prstGeom>
          <a:noFill/>
        </p:spPr>
        <p:txBody>
          <a:bodyPr wrap="square" lIns="68580" tIns="34290" rIns="68580" bIns="34290" rtlCol="0">
            <a:spAutoFit/>
          </a:bodyPr>
          <a:lstStyle/>
          <a:p>
            <a:pPr>
              <a:lnSpc>
                <a:spcPct val="130000"/>
              </a:lnSpc>
            </a:pPr>
            <a:r>
              <a:rPr lang="zh-CN" altLang="en-US" sz="2400" b="1" smtClean="0">
                <a:latin typeface="+mn-ea"/>
              </a:rPr>
              <a:t>快速阅读本第</a:t>
            </a:r>
            <a:r>
              <a:rPr lang="en-US" altLang="zh-CN" sz="2400" b="1" smtClean="0">
                <a:latin typeface="+mn-ea"/>
              </a:rPr>
              <a:t>34</a:t>
            </a:r>
            <a:r>
              <a:rPr lang="zh-CN" altLang="en-US" sz="2400" b="1" smtClean="0">
                <a:latin typeface="+mn-ea"/>
              </a:rPr>
              <a:t>页前</a:t>
            </a:r>
            <a:r>
              <a:rPr lang="en-US" altLang="zh-CN" sz="2400" b="1" smtClean="0">
                <a:latin typeface="+mn-ea"/>
              </a:rPr>
              <a:t>2</a:t>
            </a:r>
            <a:r>
              <a:rPr lang="zh-CN" altLang="en-US" sz="2400" b="1" smtClean="0">
                <a:latin typeface="+mn-ea"/>
              </a:rPr>
              <a:t>段，请归纳西方文官制度建立的背景？</a:t>
            </a:r>
            <a:endParaRPr lang="en-US" altLang="zh-CN" sz="2400" b="1" smtClean="0">
              <a:latin typeface="+mn-ea"/>
            </a:endParaRPr>
          </a:p>
          <a:p>
            <a:pPr>
              <a:lnSpc>
                <a:spcPct val="130000"/>
              </a:lnSpc>
            </a:pPr>
            <a:r>
              <a:rPr lang="zh-CN" altLang="en-US" sz="2400" b="1" smtClean="0">
                <a:latin typeface="+mn-ea"/>
              </a:rPr>
              <a:t>要求：做好提取、归纳，建议</a:t>
            </a:r>
            <a:r>
              <a:rPr lang="en-US" altLang="zh-CN" sz="2400" b="1" smtClean="0">
                <a:latin typeface="+mn-ea"/>
              </a:rPr>
              <a:t>4</a:t>
            </a:r>
            <a:r>
              <a:rPr lang="zh-CN" altLang="en-US" sz="2400" b="1" smtClean="0">
                <a:latin typeface="+mn-ea"/>
              </a:rPr>
              <a:t>分钟。</a:t>
            </a:r>
            <a:endParaRPr lang="en-US" altLang="zh-CN" sz="2400" b="1" smtClean="0">
              <a:latin typeface="+mn-ea"/>
            </a:endParaRPr>
          </a:p>
        </p:txBody>
      </p:sp>
      <p:sp>
        <p:nvSpPr>
          <p:cNvPr id="6" name="文本框 5"/>
          <p:cNvSpPr txBox="1"/>
          <p:nvPr/>
        </p:nvSpPr>
        <p:spPr>
          <a:xfrm>
            <a:off x="435769" y="1644491"/>
            <a:ext cx="283369" cy="289310"/>
          </a:xfrm>
          <a:prstGeom prst="rect">
            <a:avLst/>
          </a:prstGeom>
          <a:noFill/>
        </p:spPr>
        <p:txBody>
          <a:bodyPr wrap="square" lIns="68580" tIns="34290" rIns="68580" bIns="34290" rtlCol="0">
            <a:spAutoFit/>
          </a:bodyPr>
          <a:lstStyle/>
          <a:p>
            <a:pPr>
              <a:lnSpc>
                <a:spcPct val="130000"/>
              </a:lnSpc>
            </a:pPr>
            <a:endParaRPr lang="zh-CN" altLang="en-US" sz="1100" smtClean="0">
              <a:latin typeface="Arial" pitchFamily="34" charset="0"/>
              <a:ea typeface="微软雅黑" panose="020b0503020204020204" pitchFamily="34" charset="-122"/>
            </a:endParaRPr>
          </a:p>
        </p:txBody>
      </p:sp>
      <p:sp>
        <p:nvSpPr>
          <p:cNvPr id="5" name="矩形 4"/>
          <p:cNvSpPr/>
          <p:nvPr/>
        </p:nvSpPr>
        <p:spPr>
          <a:xfrm>
            <a:off x="395536" y="1059582"/>
            <a:ext cx="8064896" cy="2677656"/>
          </a:xfrm>
          <a:prstGeom prst="rect">
            <a:avLst/>
          </a:prstGeom>
        </p:spPr>
        <p:txBody>
          <a:bodyPr wrap="square">
            <a:spAutoFit/>
          </a:bodyPr>
          <a:lstStyle/>
          <a:p>
            <a:r>
              <a:rPr lang="en-US" altLang="zh-CN" sz="2800" b="1" smtClean="0">
                <a:latin typeface="楷体" panose="02010609060101010101" pitchFamily="49" charset="-122"/>
                <a:ea typeface="楷体" panose="02010609060101010101" pitchFamily="49" charset="-122"/>
              </a:rPr>
              <a:t>2</a:t>
            </a:r>
            <a:r>
              <a:rPr lang="zh-CN" altLang="en-US" sz="2800" b="1" smtClean="0">
                <a:latin typeface="楷体" panose="02010609060101010101" pitchFamily="49" charset="-122"/>
                <a:ea typeface="楷体" panose="02010609060101010101" pitchFamily="49" charset="-122"/>
              </a:rPr>
              <a:t>、传统官制的弊端：</a:t>
            </a:r>
            <a:endParaRPr lang="en-US" altLang="zh-CN" sz="2800" b="1" smtClean="0">
              <a:latin typeface="楷体" panose="02010609060101010101" pitchFamily="49" charset="-122"/>
              <a:ea typeface="楷体" panose="02010609060101010101" pitchFamily="49" charset="-122"/>
            </a:endParaRPr>
          </a:p>
          <a:p>
            <a:r>
              <a:rPr lang="zh-CN" altLang="en-US" sz="2800" b="1" smtClean="0">
                <a:latin typeface="楷体" panose="02010609060101010101" pitchFamily="49" charset="-122"/>
                <a:ea typeface="楷体" panose="02010609060101010101" pitchFamily="49" charset="-122"/>
              </a:rPr>
              <a:t>（</a:t>
            </a:r>
            <a:r>
              <a:rPr lang="en-US" altLang="zh-CN" sz="2800" b="1" smtClean="0">
                <a:latin typeface="楷体" panose="02010609060101010101" pitchFamily="49" charset="-122"/>
                <a:ea typeface="楷体" panose="02010609060101010101" pitchFamily="49" charset="-122"/>
              </a:rPr>
              <a:t>1</a:t>
            </a:r>
            <a:r>
              <a:rPr lang="zh-CN" altLang="en-US" sz="2800" b="1" smtClean="0">
                <a:latin typeface="楷体" panose="02010609060101010101" pitchFamily="49" charset="-122"/>
                <a:ea typeface="楷体" panose="02010609060101010101" pitchFamily="49" charset="-122"/>
              </a:rPr>
              <a:t>）西方中古时期的</a:t>
            </a:r>
            <a:r>
              <a:rPr lang="zh-CN" altLang="en-US" sz="2800" b="1" smtClean="0">
                <a:solidFill>
                  <a:srgbClr val="0000CC"/>
                </a:solidFill>
                <a:latin typeface="楷体" panose="02010609060101010101" pitchFamily="49" charset="-122"/>
                <a:ea typeface="楷体" panose="02010609060101010101" pitchFamily="49" charset="-122"/>
              </a:rPr>
              <a:t>“恩赐官职制”（</a:t>
            </a:r>
            <a:r>
              <a:rPr lang="zh-CN" altLang="en-US" sz="2800" b="1" smtClean="0">
                <a:solidFill>
                  <a:srgbClr val="FF0000"/>
                </a:solidFill>
                <a:latin typeface="楷体" panose="02010609060101010101" pitchFamily="49" charset="-122"/>
                <a:ea typeface="楷体" panose="02010609060101010101" pitchFamily="49" charset="-122"/>
              </a:rPr>
              <a:t>简称：恩赐制</a:t>
            </a:r>
            <a:r>
              <a:rPr lang="zh-CN" altLang="en-US" sz="2800" b="1" smtClean="0">
                <a:solidFill>
                  <a:srgbClr val="0000CC"/>
                </a:solidFill>
                <a:latin typeface="楷体" panose="02010609060101010101" pitchFamily="49" charset="-122"/>
                <a:ea typeface="楷体" panose="02010609060101010101" pitchFamily="49" charset="-122"/>
              </a:rPr>
              <a:t>）只为国王和权贵服务，类似于奴仆。</a:t>
            </a:r>
            <a:endParaRPr lang="zh-CN" altLang="en-US" sz="2800" b="1" smtClean="0">
              <a:solidFill>
                <a:srgbClr val="0000CC"/>
              </a:solidFill>
              <a:latin typeface="楷体" panose="02010609060101010101" pitchFamily="49" charset="-122"/>
              <a:ea typeface="楷体" panose="02010609060101010101" pitchFamily="49" charset="-122"/>
              <a:sym typeface="+mn-ea"/>
            </a:endParaRPr>
          </a:p>
          <a:p>
            <a:endParaRPr lang="en-US" altLang="zh-CN" sz="2800" b="1" smtClean="0">
              <a:latin typeface="楷体" panose="02010609060101010101" pitchFamily="49" charset="-122"/>
              <a:ea typeface="楷体" panose="02010609060101010101" pitchFamily="49" charset="-122"/>
            </a:endParaRPr>
          </a:p>
          <a:p>
            <a:endParaRPr lang="en-US" altLang="zh-CN" sz="2800" b="1" smtClean="0">
              <a:latin typeface="楷体" panose="02010609060101010101" pitchFamily="49" charset="-122"/>
              <a:ea typeface="楷体" panose="02010609060101010101" pitchFamily="49" charset="-122"/>
            </a:endParaRPr>
          </a:p>
          <a:p>
            <a:endParaRPr lang="en-US" altLang="zh-CN" sz="2800" b="1" smtClean="0">
              <a:latin typeface="楷体" panose="02010609060101010101" pitchFamily="49" charset="-122"/>
              <a:ea typeface="楷体" panose="02010609060101010101" pitchFamily="49" charset="-122"/>
            </a:endParaRPr>
          </a:p>
        </p:txBody>
      </p:sp>
      <p:sp>
        <p:nvSpPr>
          <p:cNvPr id="7" name="文本框 1"/>
          <p:cNvSpPr txBox="1"/>
          <p:nvPr/>
        </p:nvSpPr>
        <p:spPr>
          <a:xfrm>
            <a:off x="683568" y="2643758"/>
            <a:ext cx="7560840" cy="1815882"/>
          </a:xfrm>
          <a:prstGeom prst="rect">
            <a:avLst/>
          </a:prstGeom>
          <a:solidFill>
            <a:schemeClr val="accent4">
              <a:lumMod val="20000"/>
              <a:lumOff val="80000"/>
            </a:schemeClr>
          </a:solidFill>
        </p:spPr>
        <p:txBody>
          <a:bodyPr wrap="square" rtlCol="0" anchor="t">
            <a:spAutoFit/>
          </a:bodyPr>
          <a:lstStyle/>
          <a:p>
            <a:r>
              <a:rPr lang="zh-CN" altLang="en-US" sz="2800">
                <a:gradFill>
                  <a:gsLst>
                    <a:gs pos="0">
                      <a:srgbClr val="FE4444"/>
                    </a:gs>
                    <a:gs pos="100000">
                      <a:srgbClr val="832B2B"/>
                    </a:gs>
                  </a:gsLst>
                  <a:lin scaled="0"/>
                </a:gradFill>
                <a:latin typeface="DFKai-SB" panose="03000509000000000000" charset="-120"/>
                <a:ea typeface="DFKai-SB" panose="03000509000000000000" charset="-120"/>
              </a:rPr>
              <a:t>恩赐制</a:t>
            </a:r>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a:t>
            </a:r>
            <a:endParaRPr lang="en-US" altLang="zh-CN" sz="2800" smtClean="0">
              <a:gradFill>
                <a:gsLst>
                  <a:gs pos="0">
                    <a:srgbClr val="FE4444"/>
                  </a:gs>
                  <a:gs pos="100000">
                    <a:srgbClr val="832B2B"/>
                  </a:gs>
                </a:gsLst>
                <a:lin scaled="0"/>
              </a:gradFill>
              <a:latin typeface="DFKai-SB" panose="03000509000000000000" charset="-120"/>
              <a:ea typeface="DFKai-SB" panose="03000509000000000000" charset="-120"/>
            </a:endParaRPr>
          </a:p>
          <a:p>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君</a:t>
            </a:r>
            <a:r>
              <a:rPr lang="zh-CN" altLang="en-US" sz="2800">
                <a:gradFill>
                  <a:gsLst>
                    <a:gs pos="0">
                      <a:srgbClr val="FE4444"/>
                    </a:gs>
                    <a:gs pos="100000">
                      <a:srgbClr val="832B2B"/>
                    </a:gs>
                  </a:gsLst>
                  <a:lin scaled="0"/>
                </a:gradFill>
                <a:latin typeface="DFKai-SB" panose="03000509000000000000" charset="-120"/>
                <a:ea typeface="DFKai-SB" panose="03000509000000000000" charset="-120"/>
              </a:rPr>
              <a:t>主和贵族将官职赏赐给下属的任官制度</a:t>
            </a:r>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a:t>
            </a:r>
            <a:endParaRPr lang="en-US" altLang="zh-CN" sz="2800" smtClean="0">
              <a:gradFill>
                <a:gsLst>
                  <a:gs pos="0">
                    <a:srgbClr val="FE4444"/>
                  </a:gs>
                  <a:gs pos="100000">
                    <a:srgbClr val="832B2B"/>
                  </a:gs>
                </a:gsLst>
                <a:lin scaled="0"/>
              </a:gradFill>
              <a:latin typeface="DFKai-SB" panose="03000509000000000000" charset="-120"/>
              <a:ea typeface="DFKai-SB" panose="03000509000000000000" charset="-120"/>
            </a:endParaRPr>
          </a:p>
          <a:p>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它</a:t>
            </a:r>
            <a:r>
              <a:rPr lang="zh-CN" altLang="en-US" sz="2800">
                <a:gradFill>
                  <a:gsLst>
                    <a:gs pos="0">
                      <a:srgbClr val="FE4444"/>
                    </a:gs>
                    <a:gs pos="100000">
                      <a:srgbClr val="832B2B"/>
                    </a:gs>
                  </a:gsLst>
                  <a:lin scaled="0"/>
                </a:gradFill>
                <a:latin typeface="DFKai-SB" panose="03000509000000000000" charset="-120"/>
                <a:ea typeface="DFKai-SB" panose="03000509000000000000" charset="-120"/>
              </a:rPr>
              <a:t>是封建君主制度下普遍存在的一种任官现象</a:t>
            </a:r>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a:t>
            </a:r>
            <a:endParaRPr lang="en-US" altLang="zh-CN" sz="2800" smtClean="0">
              <a:gradFill>
                <a:gsLst>
                  <a:gs pos="0">
                    <a:srgbClr val="FE4444"/>
                  </a:gs>
                  <a:gs pos="100000">
                    <a:srgbClr val="832B2B"/>
                  </a:gs>
                </a:gsLst>
                <a:lin scaled="0"/>
              </a:gradFill>
              <a:latin typeface="DFKai-SB" panose="03000509000000000000" charset="-120"/>
              <a:ea typeface="DFKai-SB" panose="03000509000000000000" charset="-120"/>
            </a:endParaRPr>
          </a:p>
          <a:p>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资</a:t>
            </a:r>
            <a:r>
              <a:rPr lang="zh-CN" altLang="en-US" sz="2800" smtClean="0">
                <a:gradFill>
                  <a:gsLst>
                    <a:gs pos="0">
                      <a:srgbClr val="FE4444"/>
                    </a:gs>
                    <a:gs pos="100000">
                      <a:srgbClr val="832B2B"/>
                    </a:gs>
                  </a:gsLst>
                  <a:lin scaled="0"/>
                </a:gradFill>
                <a:latin typeface="DFKai-SB" panose="03000509000000000000" charset="-120"/>
                <a:ea typeface="DFKai-SB" panose="03000509000000000000" charset="-120"/>
              </a:rPr>
              <a:t>本主义时期仍有影响。</a:t>
            </a:r>
            <a:endParaRPr lang="zh-CN" altLang="en-US" sz="2800">
              <a:gradFill>
                <a:gsLst>
                  <a:gs pos="0">
                    <a:srgbClr val="FE4444"/>
                  </a:gs>
                  <a:gs pos="100000">
                    <a:srgbClr val="832B2B"/>
                  </a:gs>
                </a:gsLst>
                <a:lin scaled="0"/>
              </a:gradFill>
              <a:latin typeface="DFKai-SB" panose="03000509000000000000" charset="-120"/>
              <a:ea typeface="DFKai-SB" panose="03000509000000000000" charset="-120"/>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文本框 3"/>
          <p:cNvSpPr txBox="1"/>
          <p:nvPr/>
        </p:nvSpPr>
        <p:spPr>
          <a:xfrm>
            <a:off x="179512" y="51470"/>
            <a:ext cx="8856984" cy="961417"/>
          </a:xfrm>
          <a:prstGeom prst="rect">
            <a:avLst/>
          </a:prstGeom>
          <a:noFill/>
        </p:spPr>
        <p:txBody>
          <a:bodyPr wrap="square" lIns="68580" tIns="34290" rIns="68580" bIns="34290" rtlCol="0">
            <a:spAutoFit/>
          </a:bodyPr>
          <a:lstStyle/>
          <a:p>
            <a:pPr>
              <a:lnSpc>
                <a:spcPct val="130000"/>
              </a:lnSpc>
            </a:pPr>
            <a:r>
              <a:rPr lang="zh-CN" altLang="en-US" sz="2400" b="1" smtClean="0">
                <a:latin typeface="+mn-ea"/>
              </a:rPr>
              <a:t>快速阅读本第</a:t>
            </a:r>
            <a:r>
              <a:rPr lang="en-US" altLang="zh-CN" sz="2400" b="1" smtClean="0">
                <a:latin typeface="+mn-ea"/>
              </a:rPr>
              <a:t>34</a:t>
            </a:r>
            <a:r>
              <a:rPr lang="zh-CN" altLang="en-US" sz="2400" b="1" smtClean="0">
                <a:latin typeface="+mn-ea"/>
              </a:rPr>
              <a:t>页前</a:t>
            </a:r>
            <a:r>
              <a:rPr lang="en-US" altLang="zh-CN" sz="2400" b="1" smtClean="0">
                <a:latin typeface="+mn-ea"/>
              </a:rPr>
              <a:t>2</a:t>
            </a:r>
            <a:r>
              <a:rPr lang="zh-CN" altLang="en-US" sz="2400" b="1" smtClean="0">
                <a:latin typeface="+mn-ea"/>
              </a:rPr>
              <a:t>段，请归纳西方文官制度建立的背景？</a:t>
            </a:r>
            <a:endParaRPr lang="en-US" altLang="zh-CN" sz="2400" b="1" smtClean="0">
              <a:latin typeface="+mn-ea"/>
            </a:endParaRPr>
          </a:p>
          <a:p>
            <a:pPr>
              <a:lnSpc>
                <a:spcPct val="130000"/>
              </a:lnSpc>
            </a:pPr>
            <a:r>
              <a:rPr lang="zh-CN" altLang="en-US" sz="2400" b="1" smtClean="0">
                <a:latin typeface="+mn-ea"/>
              </a:rPr>
              <a:t>要求：做好提取、归纳，建议</a:t>
            </a:r>
            <a:r>
              <a:rPr lang="en-US" altLang="zh-CN" sz="2400" b="1" smtClean="0">
                <a:latin typeface="+mn-ea"/>
              </a:rPr>
              <a:t>4</a:t>
            </a:r>
            <a:r>
              <a:rPr lang="zh-CN" altLang="en-US" sz="2400" b="1" smtClean="0">
                <a:latin typeface="+mn-ea"/>
              </a:rPr>
              <a:t>分钟。</a:t>
            </a:r>
            <a:endParaRPr lang="en-US" altLang="zh-CN" sz="2400" b="1" smtClean="0">
              <a:latin typeface="+mn-ea"/>
            </a:endParaRPr>
          </a:p>
        </p:txBody>
      </p:sp>
      <p:sp>
        <p:nvSpPr>
          <p:cNvPr id="6" name="文本框 5"/>
          <p:cNvSpPr txBox="1"/>
          <p:nvPr/>
        </p:nvSpPr>
        <p:spPr>
          <a:xfrm>
            <a:off x="435769" y="1644491"/>
            <a:ext cx="283369" cy="289310"/>
          </a:xfrm>
          <a:prstGeom prst="rect">
            <a:avLst/>
          </a:prstGeom>
          <a:noFill/>
        </p:spPr>
        <p:txBody>
          <a:bodyPr wrap="square" lIns="68580" tIns="34290" rIns="68580" bIns="34290" rtlCol="0">
            <a:spAutoFit/>
          </a:bodyPr>
          <a:lstStyle/>
          <a:p>
            <a:pPr>
              <a:lnSpc>
                <a:spcPct val="130000"/>
              </a:lnSpc>
            </a:pPr>
            <a:endParaRPr lang="zh-CN" altLang="en-US" sz="1100" smtClean="0">
              <a:latin typeface="Arial" pitchFamily="34" charset="0"/>
              <a:ea typeface="微软雅黑" panose="020b0503020204020204" pitchFamily="34" charset="-122"/>
            </a:endParaRPr>
          </a:p>
        </p:txBody>
      </p:sp>
      <p:sp>
        <p:nvSpPr>
          <p:cNvPr id="5" name="矩形 4"/>
          <p:cNvSpPr/>
          <p:nvPr/>
        </p:nvSpPr>
        <p:spPr>
          <a:xfrm>
            <a:off x="467544" y="1131590"/>
            <a:ext cx="7920880" cy="3108543"/>
          </a:xfrm>
          <a:prstGeom prst="rect">
            <a:avLst/>
          </a:prstGeom>
        </p:spPr>
        <p:txBody>
          <a:bodyPr wrap="square">
            <a:spAutoFit/>
          </a:bodyPr>
          <a:lstStyle/>
          <a:p>
            <a:r>
              <a:rPr lang="en-US" altLang="zh-CN" sz="2800" b="1" smtClean="0">
                <a:solidFill>
                  <a:srgbClr val="0000CC"/>
                </a:solidFill>
                <a:latin typeface="楷体" panose="02010609060101010101" pitchFamily="49" charset="-122"/>
                <a:ea typeface="楷体" panose="02010609060101010101" pitchFamily="49" charset="-122"/>
              </a:rPr>
              <a:t>2</a:t>
            </a:r>
            <a:r>
              <a:rPr lang="zh-CN" altLang="en-US" sz="2800" b="1" smtClean="0">
                <a:solidFill>
                  <a:srgbClr val="0000CC"/>
                </a:solidFill>
                <a:latin typeface="楷体" panose="02010609060101010101" pitchFamily="49" charset="-122"/>
                <a:ea typeface="楷体" panose="02010609060101010101" pitchFamily="49" charset="-122"/>
              </a:rPr>
              <a:t>、传统官制的弊端：</a:t>
            </a:r>
            <a:endParaRPr lang="en-US" altLang="zh-CN" sz="2800" b="1" smtClean="0">
              <a:solidFill>
                <a:srgbClr val="0000CC"/>
              </a:solidFill>
              <a:latin typeface="楷体" panose="02010609060101010101" pitchFamily="49" charset="-122"/>
              <a:ea typeface="楷体" panose="02010609060101010101" pitchFamily="49" charset="-122"/>
            </a:endParaRPr>
          </a:p>
          <a:p>
            <a:r>
              <a:rPr lang="zh-CN" altLang="en-US" sz="2800" b="1" smtClean="0">
                <a:latin typeface="楷体" panose="02010609060101010101" pitchFamily="49" charset="-122"/>
                <a:ea typeface="楷体" panose="02010609060101010101" pitchFamily="49" charset="-122"/>
              </a:rPr>
              <a:t>（</a:t>
            </a:r>
            <a:r>
              <a:rPr lang="en-US" altLang="zh-CN" sz="2800" b="1" smtClean="0">
                <a:latin typeface="楷体" panose="02010609060101010101" pitchFamily="49" charset="-122"/>
                <a:ea typeface="楷体" panose="02010609060101010101" pitchFamily="49" charset="-122"/>
              </a:rPr>
              <a:t>1</a:t>
            </a:r>
            <a:r>
              <a:rPr lang="zh-CN" altLang="en-US" sz="2800" b="1" smtClean="0">
                <a:latin typeface="楷体" panose="02010609060101010101" pitchFamily="49" charset="-122"/>
                <a:ea typeface="楷体" panose="02010609060101010101" pitchFamily="49" charset="-122"/>
              </a:rPr>
              <a:t>）西方中古时期的“恩赐官职制”</a:t>
            </a:r>
            <a:r>
              <a:rPr lang="zh-CN" altLang="en-US" sz="2800" b="1" smtClean="0">
                <a:solidFill>
                  <a:srgbClr val="0000CC"/>
                </a:solidFill>
                <a:latin typeface="楷体" panose="02010609060101010101" pitchFamily="49" charset="-122"/>
                <a:ea typeface="楷体" panose="02010609060101010101" pitchFamily="49" charset="-122"/>
              </a:rPr>
              <a:t>只为国王和权贵服务，类似于奴仆。</a:t>
            </a:r>
            <a:endParaRPr lang="en-US" altLang="zh-CN" sz="2800" b="1" smtClean="0">
              <a:latin typeface="楷体" panose="02010609060101010101" pitchFamily="49" charset="-122"/>
              <a:ea typeface="楷体" panose="02010609060101010101" pitchFamily="49" charset="-122"/>
            </a:endParaRPr>
          </a:p>
          <a:p>
            <a:r>
              <a:rPr lang="zh-CN" altLang="en-US" sz="2800" b="1" smtClean="0">
                <a:latin typeface="楷体" panose="02010609060101010101" pitchFamily="49" charset="-122"/>
                <a:ea typeface="楷体" panose="02010609060101010101" pitchFamily="49" charset="-122"/>
              </a:rPr>
              <a:t>（</a:t>
            </a:r>
            <a:r>
              <a:rPr lang="en-US" altLang="zh-CN" sz="2800" b="1" smtClean="0">
                <a:latin typeface="楷体" panose="02010609060101010101" pitchFamily="49" charset="-122"/>
                <a:ea typeface="楷体" panose="02010609060101010101" pitchFamily="49" charset="-122"/>
              </a:rPr>
              <a:t>2</a:t>
            </a:r>
            <a:r>
              <a:rPr lang="zh-CN" altLang="en-US" sz="2800" b="1" smtClean="0">
                <a:latin typeface="楷体" panose="02010609060101010101" pitchFamily="49" charset="-122"/>
                <a:ea typeface="楷体" panose="02010609060101010101" pitchFamily="49" charset="-122"/>
              </a:rPr>
              <a:t>）</a:t>
            </a:r>
            <a:r>
              <a:rPr lang="en-US" altLang="zh-CN" sz="2800" b="1" smtClean="0">
                <a:latin typeface="楷体" panose="02010609060101010101" pitchFamily="49" charset="-122"/>
                <a:ea typeface="楷体" panose="02010609060101010101" pitchFamily="49" charset="-122"/>
              </a:rPr>
              <a:t>17—18</a:t>
            </a:r>
            <a:r>
              <a:rPr lang="zh-CN" altLang="en-US" sz="2800" b="1" smtClean="0">
                <a:latin typeface="楷体" panose="02010609060101010101" pitchFamily="49" charset="-122"/>
                <a:ea typeface="楷体" panose="02010609060101010101" pitchFamily="49" charset="-122"/>
              </a:rPr>
              <a:t>世纪（资本主义社会初期）的“个人徇私制”和“政党分肥制”，</a:t>
            </a:r>
            <a:r>
              <a:rPr lang="zh-CN" altLang="en-US" sz="2800" b="1" smtClean="0">
                <a:solidFill>
                  <a:srgbClr val="0000CC"/>
                </a:solidFill>
                <a:latin typeface="楷体" panose="02010609060101010101" pitchFamily="49" charset="-122"/>
                <a:ea typeface="楷体" panose="02010609060101010101" pitchFamily="49" charset="-122"/>
              </a:rPr>
              <a:t>不但造成腐败泛滥，还严重影响政府工作的连续性和稳定性，降低了行政效率。</a:t>
            </a:r>
            <a:endParaRPr lang="zh-CN" altLang="en-US" sz="2800" b="1">
              <a:solidFill>
                <a:srgbClr val="0000CC"/>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blinds(horizontal)">
                                      <p:cBhvr>
                                        <p:cTn id="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文本框 3"/>
          <p:cNvSpPr txBox="1"/>
          <p:nvPr/>
        </p:nvSpPr>
        <p:spPr>
          <a:xfrm>
            <a:off x="179512" y="51470"/>
            <a:ext cx="8647748" cy="1029513"/>
          </a:xfrm>
          <a:prstGeom prst="rect">
            <a:avLst/>
          </a:prstGeom>
          <a:noFill/>
        </p:spPr>
        <p:txBody>
          <a:bodyPr wrap="square" lIns="68580" tIns="34290" rIns="68580" bIns="34290" rtlCol="0">
            <a:spAutoFit/>
          </a:bodyPr>
          <a:lstStyle/>
          <a:p>
            <a:pPr>
              <a:lnSpc>
                <a:spcPct val="130000"/>
              </a:lnSpc>
            </a:pPr>
            <a:r>
              <a:rPr lang="zh-CN" altLang="en-US" sz="2400" b="1" smtClean="0">
                <a:latin typeface="+mn-ea"/>
              </a:rPr>
              <a:t>结合</a:t>
            </a:r>
            <a:r>
              <a:rPr lang="en-US" altLang="zh-CN" sz="2400" b="1" smtClean="0">
                <a:latin typeface="+mn-ea"/>
              </a:rPr>
              <a:t>35</a:t>
            </a:r>
            <a:r>
              <a:rPr lang="zh-CN" altLang="en-US" sz="2400" b="1" smtClean="0">
                <a:latin typeface="+mn-ea"/>
              </a:rPr>
              <a:t>页第</a:t>
            </a:r>
            <a:r>
              <a:rPr lang="en-US" altLang="zh-CN" sz="2400" b="1" smtClean="0">
                <a:latin typeface="+mn-ea"/>
              </a:rPr>
              <a:t>1</a:t>
            </a:r>
            <a:r>
              <a:rPr lang="zh-CN" altLang="en-US" sz="2400" b="1" smtClean="0">
                <a:latin typeface="+mn-ea"/>
              </a:rPr>
              <a:t>段、材料和所学，归纳西方文官制度建立的背景？</a:t>
            </a:r>
            <a:endParaRPr lang="en-US" altLang="zh-CN" sz="2400" b="1" smtClean="0">
              <a:latin typeface="+mn-ea"/>
            </a:endParaRPr>
          </a:p>
          <a:p>
            <a:pPr>
              <a:lnSpc>
                <a:spcPct val="130000"/>
              </a:lnSpc>
            </a:pPr>
            <a:r>
              <a:rPr lang="zh-CN" altLang="en-US" sz="2400" b="1" smtClean="0">
                <a:latin typeface="+mn-ea"/>
              </a:rPr>
              <a:t>要求：做好提取、归纳，建议</a:t>
            </a:r>
            <a:r>
              <a:rPr lang="en-US" altLang="zh-CN" sz="2400" b="1" smtClean="0">
                <a:latin typeface="+mn-ea"/>
              </a:rPr>
              <a:t>5</a:t>
            </a:r>
            <a:r>
              <a:rPr lang="zh-CN" altLang="en-US" sz="2400" b="1" smtClean="0">
                <a:latin typeface="+mn-ea"/>
              </a:rPr>
              <a:t>分钟。</a:t>
            </a:r>
            <a:endParaRPr lang="en-US" altLang="zh-CN" sz="2400" b="1" smtClean="0">
              <a:latin typeface="+mn-ea"/>
            </a:endParaRPr>
          </a:p>
        </p:txBody>
      </p:sp>
      <p:sp>
        <p:nvSpPr>
          <p:cNvPr id="6" name="文本框 5"/>
          <p:cNvSpPr txBox="1"/>
          <p:nvPr/>
        </p:nvSpPr>
        <p:spPr>
          <a:xfrm>
            <a:off x="435769" y="1644491"/>
            <a:ext cx="283369" cy="289310"/>
          </a:xfrm>
          <a:prstGeom prst="rect">
            <a:avLst/>
          </a:prstGeom>
          <a:noFill/>
        </p:spPr>
        <p:txBody>
          <a:bodyPr wrap="square" lIns="68580" tIns="34290" rIns="68580" bIns="34290" rtlCol="0">
            <a:spAutoFit/>
          </a:bodyPr>
          <a:lstStyle/>
          <a:p>
            <a:pPr>
              <a:lnSpc>
                <a:spcPct val="130000"/>
              </a:lnSpc>
            </a:pPr>
            <a:endParaRPr lang="zh-CN" altLang="en-US" sz="1100" smtClean="0">
              <a:latin typeface="Arial" pitchFamily="34" charset="0"/>
              <a:ea typeface="微软雅黑" panose="020b0503020204020204" pitchFamily="34" charset="-122"/>
            </a:endParaRPr>
          </a:p>
        </p:txBody>
      </p:sp>
      <p:sp>
        <p:nvSpPr>
          <p:cNvPr id="5" name="矩形 4"/>
          <p:cNvSpPr/>
          <p:nvPr/>
        </p:nvSpPr>
        <p:spPr>
          <a:xfrm>
            <a:off x="395536" y="2283718"/>
            <a:ext cx="7920880" cy="2677656"/>
          </a:xfrm>
          <a:prstGeom prst="rect">
            <a:avLst/>
          </a:prstGeom>
        </p:spPr>
        <p:txBody>
          <a:bodyPr wrap="square">
            <a:spAutoFit/>
          </a:bodyPr>
          <a:lstStyle/>
          <a:p>
            <a:r>
              <a:rPr lang="en-US" altLang="zh-CN" sz="2800" b="1" smtClean="0">
                <a:solidFill>
                  <a:srgbClr val="0000CC"/>
                </a:solidFill>
                <a:latin typeface="楷体" panose="02010609060101010101" pitchFamily="49" charset="-122"/>
                <a:ea typeface="楷体" panose="02010609060101010101" pitchFamily="49" charset="-122"/>
              </a:rPr>
              <a:t>3</a:t>
            </a:r>
            <a:r>
              <a:rPr lang="zh-CN" altLang="en-US" sz="2800" b="1" smtClean="0">
                <a:solidFill>
                  <a:srgbClr val="0000CC"/>
                </a:solidFill>
                <a:latin typeface="楷体" panose="02010609060101010101" pitchFamily="49" charset="-122"/>
                <a:ea typeface="楷体" panose="02010609060101010101" pitchFamily="49" charset="-122"/>
              </a:rPr>
              <a:t>、工业革命的推动：</a:t>
            </a:r>
            <a:endParaRPr lang="en-US" altLang="zh-CN" sz="2800" b="1" smtClean="0">
              <a:solidFill>
                <a:srgbClr val="0000CC"/>
              </a:solidFill>
              <a:latin typeface="楷体" panose="02010609060101010101" pitchFamily="49" charset="-122"/>
              <a:ea typeface="楷体" panose="02010609060101010101" pitchFamily="49" charset="-122"/>
            </a:endParaRPr>
          </a:p>
          <a:p>
            <a:r>
              <a:rPr lang="zh-CN" altLang="en-US" sz="2800" b="1" smtClean="0">
                <a:latin typeface="楷体" panose="02010609060101010101" pitchFamily="49" charset="-122"/>
                <a:ea typeface="楷体" panose="02010609060101010101" pitchFamily="49" charset="-122"/>
              </a:rPr>
              <a:t>工业革命后，资本主义国家的</a:t>
            </a:r>
            <a:r>
              <a:rPr lang="zh-CN" altLang="en-US" sz="2800" b="1" smtClean="0">
                <a:solidFill>
                  <a:srgbClr val="0000CC"/>
                </a:solidFill>
                <a:latin typeface="楷体" panose="02010609060101010101" pitchFamily="49" charset="-122"/>
                <a:ea typeface="楷体" panose="02010609060101010101" pitchFamily="49" charset="-122"/>
              </a:rPr>
              <a:t>生产力大大提高</a:t>
            </a:r>
            <a:r>
              <a:rPr lang="zh-CN" altLang="en-US" sz="2800" b="1" smtClean="0">
                <a:latin typeface="楷体" panose="02010609060101010101" pitchFamily="49" charset="-122"/>
                <a:ea typeface="楷体" panose="02010609060101010101" pitchFamily="49" charset="-122"/>
              </a:rPr>
              <a:t>，政府主管事务急剧膨胀，亟须建立能迅速处理日常事务的</a:t>
            </a:r>
            <a:r>
              <a:rPr lang="zh-CN" altLang="en-US" sz="2800" b="1" smtClean="0">
                <a:solidFill>
                  <a:srgbClr val="0000CC"/>
                </a:solidFill>
                <a:latin typeface="楷体" panose="02010609060101010101" pitchFamily="49" charset="-122"/>
                <a:ea typeface="楷体" panose="02010609060101010101" pitchFamily="49" charset="-122"/>
              </a:rPr>
              <a:t>高效、清廉</a:t>
            </a:r>
            <a:r>
              <a:rPr lang="zh-CN" altLang="en-US" sz="2800" b="1" smtClean="0">
                <a:latin typeface="楷体" panose="02010609060101010101" pitchFamily="49" charset="-122"/>
                <a:ea typeface="楷体" panose="02010609060101010101" pitchFamily="49" charset="-122"/>
              </a:rPr>
              <a:t>职业官僚体系。</a:t>
            </a:r>
            <a:endParaRPr lang="en-US" altLang="zh-CN" sz="2800" b="1" smtClean="0">
              <a:latin typeface="楷体" panose="02010609060101010101" pitchFamily="49" charset="-122"/>
              <a:ea typeface="楷体" panose="02010609060101010101" pitchFamily="49" charset="-122"/>
            </a:endParaRPr>
          </a:p>
          <a:p>
            <a:r>
              <a:rPr lang="en-US" altLang="zh-CN" sz="2800" b="1" smtClean="0">
                <a:latin typeface="楷体" panose="02010609060101010101" pitchFamily="49" charset="-122"/>
                <a:ea typeface="楷体" panose="02010609060101010101" pitchFamily="49" charset="-122"/>
                <a:sym typeface="+mn-ea"/>
              </a:rPr>
              <a:t>4</a:t>
            </a:r>
            <a:r>
              <a:rPr lang="zh-CN" altLang="en-US" sz="2800" b="1" smtClean="0">
                <a:latin typeface="楷体" panose="02010609060101010101" pitchFamily="49" charset="-122"/>
                <a:ea typeface="楷体" panose="02010609060101010101" pitchFamily="49" charset="-122"/>
                <a:sym typeface="+mn-ea"/>
              </a:rPr>
              <a:t>、</a:t>
            </a:r>
            <a:r>
              <a:rPr lang="zh-CN" altLang="en-US" sz="2800" b="1" smtClean="0">
                <a:solidFill>
                  <a:srgbClr val="0000CC"/>
                </a:solidFill>
                <a:latin typeface="楷体" panose="02010609060101010101" pitchFamily="49" charset="-122"/>
                <a:ea typeface="楷体" panose="02010609060101010101" pitchFamily="49" charset="-122"/>
                <a:sym typeface="+mn-ea"/>
              </a:rPr>
              <a:t>启蒙思想的传播</a:t>
            </a:r>
            <a:r>
              <a:rPr lang="zh-CN" altLang="en-US" sz="2800" b="1" smtClean="0">
                <a:latin typeface="楷体" panose="02010609060101010101" pitchFamily="49" charset="-122"/>
                <a:ea typeface="楷体" panose="02010609060101010101" pitchFamily="49" charset="-122"/>
                <a:sym typeface="+mn-ea"/>
              </a:rPr>
              <a:t>和教育程度的提高，导致人们平等参与政府工作的愿望强烈。（</a:t>
            </a:r>
            <a:r>
              <a:rPr lang="zh-CN" altLang="en-US" sz="2800" b="1" smtClean="0">
                <a:solidFill>
                  <a:srgbClr val="FF0000"/>
                </a:solidFill>
                <a:latin typeface="楷体" panose="02010609060101010101" pitchFamily="49" charset="-122"/>
                <a:ea typeface="楷体" panose="02010609060101010101" pitchFamily="49" charset="-122"/>
                <a:sym typeface="+mn-ea"/>
              </a:rPr>
              <a:t>改革呼声强烈</a:t>
            </a:r>
            <a:r>
              <a:rPr lang="zh-CN" altLang="en-US" sz="2800" b="1" smtClean="0">
                <a:latin typeface="楷体" panose="02010609060101010101" pitchFamily="49" charset="-122"/>
                <a:ea typeface="楷体" panose="02010609060101010101" pitchFamily="49" charset="-122"/>
                <a:sym typeface="+mn-ea"/>
              </a:rPr>
              <a:t>）</a:t>
            </a:r>
            <a:endParaRPr lang="zh-CN" altLang="en-US" sz="2800" b="1">
              <a:latin typeface="楷体" panose="02010609060101010101" pitchFamily="49" charset="-122"/>
              <a:ea typeface="楷体" panose="02010609060101010101" pitchFamily="49" charset="-122"/>
            </a:endParaRPr>
          </a:p>
        </p:txBody>
      </p:sp>
      <p:sp>
        <p:nvSpPr>
          <p:cNvPr id="8" name="矩形 7"/>
          <p:cNvSpPr/>
          <p:nvPr/>
        </p:nvSpPr>
        <p:spPr>
          <a:xfrm>
            <a:off x="251520" y="1059582"/>
            <a:ext cx="8640960" cy="1200329"/>
          </a:xfrm>
          <a:prstGeom prst="rect">
            <a:avLst/>
          </a:prstGeom>
        </p:spPr>
        <p:txBody>
          <a:bodyPr wrap="square">
            <a:spAutoFit/>
          </a:bodyPr>
          <a:lstStyle/>
          <a:p>
            <a:r>
              <a:rPr lang="zh-CN" altLang="en-US" sz="2400" b="1" smtClean="0">
                <a:latin typeface="楷体" panose="02010609060101010101" pitchFamily="49" charset="-122"/>
                <a:ea typeface="楷体" panose="02010609060101010101" pitchFamily="49" charset="-122"/>
                <a:cs typeface="DFKai-SB" panose="03000509000000000000" charset="-120"/>
                <a:sym typeface="+mn-ea"/>
              </a:rPr>
              <a:t>材料  在联合体中，每个联合者及其自身的权利都转让给了联合体，联合体又给予个体约定的权利</a:t>
            </a:r>
            <a:r>
              <a:rPr lang="zh-CN" altLang="en-US" sz="1600" b="1" smtClean="0">
                <a:latin typeface="楷体" panose="02010609060101010101" pitchFamily="49" charset="-122"/>
                <a:ea typeface="楷体" panose="02010609060101010101" pitchFamily="49" charset="-122"/>
                <a:cs typeface="DFKai-SB" panose="03000509000000000000" charset="-120"/>
                <a:sym typeface="+mn-ea"/>
              </a:rPr>
              <a:t>·····</a:t>
            </a:r>
            <a:r>
              <a:rPr lang="zh-CN" altLang="en-US" sz="2400" b="1" smtClean="0">
                <a:latin typeface="楷体" panose="02010609060101010101" pitchFamily="49" charset="-122"/>
                <a:ea typeface="楷体" panose="02010609060101010101" pitchFamily="49" charset="-122"/>
                <a:cs typeface="DFKai-SB" panose="03000509000000000000" charset="-120"/>
                <a:sym typeface="+mn-ea"/>
              </a:rPr>
              <a:t>联合体中的成员是平等的，享有同样的权利。          ——卢梭《社会契约论》</a:t>
            </a:r>
            <a:endParaRPr lang="zh-CN" altLang="en-US" sz="2400" b="1">
              <a:latin typeface="楷体" panose="02010609060101010101" pitchFamily="49" charset="-122"/>
              <a:ea typeface="楷体" panose="02010609060101010101" pitchFamily="49" charset="-122"/>
              <a:cs typeface="DFKai-SB" panose="03000509000000000000" charset="-12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blinds(horizontal)">
                                      <p:cBhvr>
                                        <p:cTn id="13" dur="500"/>
                                        <p:tgtEl>
                                          <p:spTgt spid="5">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blinds(horizontal)">
                                      <p:cBhvr>
                                        <p:cTn id="19"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175260"/>
            <a:ext cx="9143048" cy="62865"/>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257175" y="227648"/>
            <a:ext cx="3343275" cy="371475"/>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3" name="平行四边形 2"/>
          <p:cNvSpPr/>
          <p:nvPr/>
        </p:nvSpPr>
        <p:spPr>
          <a:xfrm>
            <a:off x="179546" y="133350"/>
            <a:ext cx="3346133" cy="371475"/>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12" name="文本框 11"/>
          <p:cNvSpPr txBox="1"/>
          <p:nvPr/>
        </p:nvSpPr>
        <p:spPr>
          <a:xfrm>
            <a:off x="194311" y="120016"/>
            <a:ext cx="3427571" cy="346249"/>
          </a:xfrm>
          <a:prstGeom prst="rect">
            <a:avLst/>
          </a:prstGeom>
          <a:noFill/>
        </p:spPr>
        <p:txBody>
          <a:bodyPr wrap="square" lIns="68580" tIns="34290" rIns="68580" bIns="34290" rtlCol="0">
            <a:spAutoFit/>
          </a:bodyPr>
          <a:lstStyle/>
          <a:p>
            <a:r>
              <a:rPr lang="zh-CN" altLang="en-US" b="1">
                <a:solidFill>
                  <a:schemeClr val="bg1"/>
                </a:solidFill>
                <a:latin typeface="方正兰亭超细黑简体" panose="02000000000000000000" charset="-122"/>
                <a:ea typeface="方正兰亭超细黑简体" panose="02000000000000000000" charset="-122"/>
              </a:rPr>
              <a:t>总结</a:t>
            </a:r>
            <a:r>
              <a:rPr lang="en-US" altLang="zh-CN" b="1">
                <a:solidFill>
                  <a:schemeClr val="bg1"/>
                </a:solidFill>
                <a:latin typeface="方正兰亭超细黑简体" panose="02000000000000000000" charset="-122"/>
                <a:ea typeface="方正兰亭超细黑简体" panose="02000000000000000000" charset="-122"/>
              </a:rPr>
              <a:t>——</a:t>
            </a:r>
            <a:r>
              <a:rPr lang="zh-CN" altLang="en-US" b="1">
                <a:solidFill>
                  <a:schemeClr val="bg1"/>
                </a:solidFill>
                <a:latin typeface="方正兰亭超细黑简体" panose="02000000000000000000" charset="-122"/>
                <a:ea typeface="方正兰亭超细黑简体" panose="02000000000000000000" charset="-122"/>
              </a:rPr>
              <a:t>文官制度出现下的背景</a:t>
            </a:r>
          </a:p>
        </p:txBody>
      </p:sp>
      <p:sp>
        <p:nvSpPr>
          <p:cNvPr id="5" name="文本框 4"/>
          <p:cNvSpPr txBox="1"/>
          <p:nvPr/>
        </p:nvSpPr>
        <p:spPr>
          <a:xfrm>
            <a:off x="683568" y="771550"/>
            <a:ext cx="5753576" cy="438582"/>
          </a:xfrm>
          <a:prstGeom prst="rect">
            <a:avLst/>
          </a:prstGeom>
          <a:solidFill>
            <a:schemeClr val="accent4">
              <a:lumMod val="40000"/>
              <a:lumOff val="60000"/>
            </a:schemeClr>
          </a:solidFill>
        </p:spPr>
        <p:txBody>
          <a:bodyPr wrap="square" lIns="68580" tIns="34290" rIns="68580" bIns="34290" rtlCol="0">
            <a:spAutoFit/>
          </a:bodyPr>
          <a:lstStyle/>
          <a:p>
            <a:r>
              <a:rPr lang="en-US" altLang="zh-CN" sz="2400">
                <a:gradFill>
                  <a:gsLst>
                    <a:gs pos="0">
                      <a:srgbClr val="FE4444"/>
                    </a:gs>
                    <a:gs pos="100000">
                      <a:srgbClr val="832B2B"/>
                    </a:gs>
                  </a:gsLst>
                  <a:lin scaled="0"/>
                </a:gradFill>
                <a:latin typeface="黑体" panose="02010609060101010101" charset="-122"/>
                <a:ea typeface="黑体" panose="02010609060101010101" charset="-122"/>
              </a:rPr>
              <a:t>1</a:t>
            </a:r>
            <a:r>
              <a:rPr lang="zh-CN" altLang="en-US" sz="2400" smtClean="0">
                <a:gradFill>
                  <a:gsLst>
                    <a:gs pos="0">
                      <a:srgbClr val="FE4444"/>
                    </a:gs>
                    <a:gs pos="100000">
                      <a:srgbClr val="832B2B"/>
                    </a:gs>
                  </a:gsLst>
                  <a:lin scaled="0"/>
                </a:gradFill>
                <a:latin typeface="黑体" panose="02010609060101010101" charset="-122"/>
                <a:ea typeface="黑体" panose="02010609060101010101" charset="-122"/>
              </a:rPr>
              <a:t>、中国古代科举制的影响</a:t>
            </a:r>
            <a:endParaRPr lang="zh-CN" altLang="en-US" sz="2400">
              <a:gradFill>
                <a:gsLst>
                  <a:gs pos="0">
                    <a:srgbClr val="FE4444"/>
                  </a:gs>
                  <a:gs pos="100000">
                    <a:srgbClr val="832B2B"/>
                  </a:gs>
                </a:gsLst>
                <a:lin scaled="0"/>
              </a:gradFill>
              <a:latin typeface="黑体" panose="02010609060101010101" charset="-122"/>
              <a:ea typeface="黑体" panose="02010609060101010101" charset="-122"/>
            </a:endParaRPr>
          </a:p>
        </p:txBody>
      </p:sp>
      <p:sp>
        <p:nvSpPr>
          <p:cNvPr id="25" name="文本框 24"/>
          <p:cNvSpPr txBox="1"/>
          <p:nvPr/>
        </p:nvSpPr>
        <p:spPr>
          <a:xfrm>
            <a:off x="657701" y="1304925"/>
            <a:ext cx="5720715" cy="931024"/>
          </a:xfrm>
          <a:prstGeom prst="rect">
            <a:avLst/>
          </a:prstGeom>
          <a:solidFill>
            <a:schemeClr val="accent4">
              <a:lumMod val="40000"/>
              <a:lumOff val="60000"/>
            </a:schemeClr>
          </a:solidFill>
        </p:spPr>
        <p:txBody>
          <a:bodyPr wrap="square" lIns="68580" tIns="34290" rIns="68580" bIns="34290" rtlCol="0">
            <a:spAutoFit/>
          </a:bodyPr>
          <a:lstStyle/>
          <a:p>
            <a:r>
              <a:rPr lang="en-US" altLang="zh-CN" sz="2400">
                <a:gradFill>
                  <a:gsLst>
                    <a:gs pos="0">
                      <a:srgbClr val="FE4444"/>
                    </a:gs>
                    <a:gs pos="100000">
                      <a:srgbClr val="832B2B"/>
                    </a:gs>
                  </a:gsLst>
                  <a:lin scaled="0"/>
                </a:gradFill>
                <a:latin typeface="黑体" panose="02010609060101010101" charset="-122"/>
                <a:ea typeface="黑体" panose="02010609060101010101" charset="-122"/>
              </a:rPr>
              <a:t>2</a:t>
            </a:r>
            <a:r>
              <a:rPr lang="zh-CN" altLang="en-US" sz="2400" smtClean="0">
                <a:gradFill>
                  <a:gsLst>
                    <a:gs pos="0">
                      <a:srgbClr val="FE4444"/>
                    </a:gs>
                    <a:gs pos="100000">
                      <a:srgbClr val="832B2B"/>
                    </a:gs>
                  </a:gsLst>
                  <a:lin scaled="0"/>
                </a:gradFill>
                <a:latin typeface="黑体" panose="02010609060101010101" charset="-122"/>
                <a:ea typeface="黑体" panose="02010609060101010101" charset="-122"/>
              </a:rPr>
              <a:t>、传统官制的弊端：</a:t>
            </a:r>
            <a:endParaRPr lang="en-US" altLang="zh-CN" sz="2400" smtClean="0">
              <a:gradFill>
                <a:gsLst>
                  <a:gs pos="0">
                    <a:srgbClr val="FE4444"/>
                  </a:gs>
                  <a:gs pos="100000">
                    <a:srgbClr val="832B2B"/>
                  </a:gs>
                </a:gsLst>
                <a:lin scaled="0"/>
              </a:gradFill>
              <a:latin typeface="黑体" panose="02010609060101010101" charset="-122"/>
              <a:ea typeface="黑体" panose="02010609060101010101" charset="-122"/>
            </a:endParaRPr>
          </a:p>
          <a:p>
            <a:r>
              <a:rPr lang="zh-CN" altLang="en-US" sz="1600" smtClean="0">
                <a:gradFill>
                  <a:gsLst>
                    <a:gs pos="0">
                      <a:srgbClr val="FE4444"/>
                    </a:gs>
                    <a:gs pos="100000">
                      <a:srgbClr val="832B2B"/>
                    </a:gs>
                  </a:gsLst>
                  <a:lin scaled="0"/>
                </a:gradFill>
                <a:latin typeface="黑体" panose="02010609060101010101" charset="-122"/>
                <a:ea typeface="黑体" panose="02010609060101010101" charset="-122"/>
              </a:rPr>
              <a:t>（</a:t>
            </a:r>
            <a:r>
              <a:rPr lang="en-US" altLang="zh-CN" sz="1600" smtClean="0">
                <a:gradFill>
                  <a:gsLst>
                    <a:gs pos="0">
                      <a:srgbClr val="FE4444"/>
                    </a:gs>
                    <a:gs pos="100000">
                      <a:srgbClr val="832B2B"/>
                    </a:gs>
                  </a:gsLst>
                  <a:lin scaled="0"/>
                </a:gradFill>
                <a:latin typeface="黑体" panose="02010609060101010101" charset="-122"/>
                <a:ea typeface="黑体" panose="02010609060101010101" charset="-122"/>
              </a:rPr>
              <a:t>1</a:t>
            </a:r>
            <a:r>
              <a:rPr lang="zh-CN" altLang="en-US" sz="1600" smtClean="0">
                <a:gradFill>
                  <a:gsLst>
                    <a:gs pos="0">
                      <a:srgbClr val="FE4444"/>
                    </a:gs>
                    <a:gs pos="100000">
                      <a:srgbClr val="832B2B"/>
                    </a:gs>
                  </a:gsLst>
                  <a:lin scaled="0"/>
                </a:gradFill>
                <a:latin typeface="黑体" panose="02010609060101010101" charset="-122"/>
                <a:ea typeface="黑体" panose="02010609060101010101" charset="-122"/>
              </a:rPr>
              <a:t>）恩赐制</a:t>
            </a:r>
            <a:r>
              <a:rPr lang="zh-CN" altLang="en-US" sz="1600" b="1" smtClean="0">
                <a:latin typeface="楷体" panose="02010609060101010101" pitchFamily="49" charset="-122"/>
                <a:ea typeface="楷体" panose="02010609060101010101" pitchFamily="49" charset="-122"/>
              </a:rPr>
              <a:t>：只为国王和权贵服务，类似奴仆</a:t>
            </a:r>
            <a:endParaRPr lang="en-US" altLang="zh-CN" sz="1600" b="1" smtClean="0">
              <a:latin typeface="楷体" panose="02010609060101010101" pitchFamily="49" charset="-122"/>
              <a:ea typeface="楷体" panose="02010609060101010101" pitchFamily="49" charset="-122"/>
            </a:endParaRPr>
          </a:p>
          <a:p>
            <a:r>
              <a:rPr lang="zh-CN" altLang="en-US" sz="1600" b="1" smtClean="0">
                <a:latin typeface="楷体" panose="02010609060101010101" pitchFamily="49" charset="-122"/>
                <a:ea typeface="楷体" panose="02010609060101010101" pitchFamily="49" charset="-122"/>
              </a:rPr>
              <a:t>（</a:t>
            </a:r>
            <a:r>
              <a:rPr lang="en-US" altLang="zh-CN" sz="1600" b="1" smtClean="0">
                <a:latin typeface="楷体" panose="02010609060101010101" pitchFamily="49" charset="-122"/>
                <a:ea typeface="楷体" panose="02010609060101010101" pitchFamily="49" charset="-122"/>
              </a:rPr>
              <a:t>2</a:t>
            </a:r>
            <a:r>
              <a:rPr lang="zh-CN" altLang="en-US" sz="1600" b="1" smtClean="0">
                <a:latin typeface="楷体" panose="02010609060101010101" pitchFamily="49" charset="-122"/>
                <a:ea typeface="楷体" panose="02010609060101010101" pitchFamily="49" charset="-122"/>
              </a:rPr>
              <a:t>）</a:t>
            </a:r>
            <a:r>
              <a:rPr lang="zh-CN" altLang="en-US" sz="1600" b="1" smtClean="0">
                <a:solidFill>
                  <a:srgbClr val="FF0000"/>
                </a:solidFill>
                <a:latin typeface="楷体" panose="02010609060101010101" pitchFamily="49" charset="-122"/>
                <a:ea typeface="楷体" panose="02010609060101010101" pitchFamily="49" charset="-122"/>
              </a:rPr>
              <a:t>“个人徇私制”和“政党分肥制”：</a:t>
            </a:r>
            <a:r>
              <a:rPr lang="zh-CN" altLang="en-US" sz="1600" b="1" smtClean="0">
                <a:latin typeface="楷体" panose="02010609060101010101" pitchFamily="49" charset="-122"/>
                <a:ea typeface="楷体" panose="02010609060101010101" pitchFamily="49" charset="-122"/>
              </a:rPr>
              <a:t>腐败、效率低</a:t>
            </a:r>
            <a:endParaRPr lang="zh-CN" altLang="en-US" sz="1600">
              <a:gradFill>
                <a:gsLst>
                  <a:gs pos="0">
                    <a:srgbClr val="FE4444"/>
                  </a:gs>
                  <a:gs pos="100000">
                    <a:srgbClr val="832B2B"/>
                  </a:gs>
                </a:gsLst>
                <a:lin scaled="0"/>
              </a:gradFill>
              <a:latin typeface="黑体" panose="02010609060101010101" charset="-122"/>
              <a:ea typeface="黑体" panose="02010609060101010101" charset="-122"/>
            </a:endParaRPr>
          </a:p>
        </p:txBody>
      </p:sp>
      <p:sp>
        <p:nvSpPr>
          <p:cNvPr id="26" name="文本框 25"/>
          <p:cNvSpPr txBox="1"/>
          <p:nvPr/>
        </p:nvSpPr>
        <p:spPr>
          <a:xfrm>
            <a:off x="683568" y="2355726"/>
            <a:ext cx="5709285" cy="438582"/>
          </a:xfrm>
          <a:prstGeom prst="rect">
            <a:avLst/>
          </a:prstGeom>
          <a:solidFill>
            <a:schemeClr val="accent4">
              <a:lumMod val="40000"/>
              <a:lumOff val="60000"/>
            </a:schemeClr>
          </a:solidFill>
        </p:spPr>
        <p:txBody>
          <a:bodyPr wrap="square" lIns="68580" tIns="34290" rIns="68580" bIns="34290" rtlCol="0">
            <a:spAutoFit/>
          </a:bodyPr>
          <a:lstStyle/>
          <a:p>
            <a:r>
              <a:rPr lang="en-US" altLang="zh-CN" sz="2400">
                <a:gradFill>
                  <a:gsLst>
                    <a:gs pos="0">
                      <a:srgbClr val="FE4444"/>
                    </a:gs>
                    <a:gs pos="100000">
                      <a:srgbClr val="832B2B"/>
                    </a:gs>
                  </a:gsLst>
                  <a:lin scaled="0"/>
                </a:gradFill>
                <a:latin typeface="黑体" panose="02010609060101010101" charset="-122"/>
                <a:ea typeface="黑体" panose="02010609060101010101" charset="-122"/>
              </a:rPr>
              <a:t>3</a:t>
            </a:r>
            <a:r>
              <a:rPr lang="zh-CN" altLang="en-US" sz="2400">
                <a:gradFill>
                  <a:gsLst>
                    <a:gs pos="0">
                      <a:srgbClr val="FE4444"/>
                    </a:gs>
                    <a:gs pos="100000">
                      <a:srgbClr val="832B2B"/>
                    </a:gs>
                  </a:gsLst>
                  <a:lin scaled="0"/>
                </a:gradFill>
                <a:latin typeface="黑体" panose="02010609060101010101" charset="-122"/>
                <a:ea typeface="黑体" panose="02010609060101010101" charset="-122"/>
              </a:rPr>
              <a:t>、</a:t>
            </a:r>
            <a:r>
              <a:rPr lang="zh-CN" altLang="en-US" sz="2400">
                <a:gradFill>
                  <a:gsLst>
                    <a:gs pos="0">
                      <a:srgbClr val="FE4444"/>
                    </a:gs>
                    <a:gs pos="100000">
                      <a:srgbClr val="832B2B"/>
                    </a:gs>
                  </a:gsLst>
                  <a:lin scaled="0"/>
                </a:gradFill>
                <a:latin typeface="黑体" panose="02010609060101010101" charset="-122"/>
                <a:ea typeface="黑体" panose="02010609060101010101" charset="-122"/>
                <a:sym typeface="+mn-ea"/>
              </a:rPr>
              <a:t>工业革命的推</a:t>
            </a:r>
            <a:r>
              <a:rPr lang="zh-CN" altLang="en-US" sz="2400" smtClean="0">
                <a:gradFill>
                  <a:gsLst>
                    <a:gs pos="0">
                      <a:srgbClr val="FE4444"/>
                    </a:gs>
                    <a:gs pos="100000">
                      <a:srgbClr val="832B2B"/>
                    </a:gs>
                  </a:gsLst>
                  <a:lin scaled="0"/>
                </a:gradFill>
                <a:latin typeface="黑体" panose="02010609060101010101" charset="-122"/>
                <a:ea typeface="黑体" panose="02010609060101010101" charset="-122"/>
                <a:sym typeface="+mn-ea"/>
              </a:rPr>
              <a:t>动，生产力提高</a:t>
            </a:r>
            <a:endParaRPr lang="zh-CN" altLang="en-US" sz="2400">
              <a:gradFill>
                <a:gsLst>
                  <a:gs pos="0">
                    <a:srgbClr val="FE4444"/>
                  </a:gs>
                  <a:gs pos="100000">
                    <a:srgbClr val="832B2B"/>
                  </a:gs>
                </a:gsLst>
                <a:lin scaled="0"/>
              </a:gradFill>
              <a:latin typeface="黑体" panose="02010609060101010101" charset="-122"/>
              <a:ea typeface="黑体" panose="02010609060101010101" charset="-122"/>
            </a:endParaRPr>
          </a:p>
        </p:txBody>
      </p:sp>
      <p:sp>
        <p:nvSpPr>
          <p:cNvPr id="27" name="文本框 26"/>
          <p:cNvSpPr txBox="1"/>
          <p:nvPr/>
        </p:nvSpPr>
        <p:spPr>
          <a:xfrm>
            <a:off x="755576" y="2931790"/>
            <a:ext cx="5688330" cy="438582"/>
          </a:xfrm>
          <a:prstGeom prst="rect">
            <a:avLst/>
          </a:prstGeom>
          <a:solidFill>
            <a:schemeClr val="accent4">
              <a:lumMod val="40000"/>
              <a:lumOff val="60000"/>
            </a:schemeClr>
          </a:solidFill>
        </p:spPr>
        <p:txBody>
          <a:bodyPr wrap="square" lIns="68580" tIns="34290" rIns="68580" bIns="34290" rtlCol="0">
            <a:spAutoFit/>
          </a:bodyPr>
          <a:lstStyle/>
          <a:p>
            <a:r>
              <a:rPr lang="en-US" altLang="zh-CN" sz="2400">
                <a:gradFill>
                  <a:gsLst>
                    <a:gs pos="0">
                      <a:srgbClr val="FE4444"/>
                    </a:gs>
                    <a:gs pos="100000">
                      <a:srgbClr val="832B2B"/>
                    </a:gs>
                  </a:gsLst>
                  <a:lin scaled="0"/>
                </a:gradFill>
                <a:latin typeface="黑体" panose="02010609060101010101" charset="-122"/>
                <a:ea typeface="黑体" panose="02010609060101010101" charset="-122"/>
              </a:rPr>
              <a:t>4</a:t>
            </a:r>
            <a:r>
              <a:rPr lang="zh-CN" altLang="en-US" sz="2400">
                <a:gradFill>
                  <a:gsLst>
                    <a:gs pos="0">
                      <a:srgbClr val="FE4444"/>
                    </a:gs>
                    <a:gs pos="100000">
                      <a:srgbClr val="832B2B"/>
                    </a:gs>
                  </a:gsLst>
                  <a:lin scaled="0"/>
                </a:gradFill>
                <a:latin typeface="黑体" panose="02010609060101010101" charset="-122"/>
                <a:ea typeface="黑体" panose="02010609060101010101" charset="-122"/>
              </a:rPr>
              <a:t>、</a:t>
            </a:r>
            <a:r>
              <a:rPr lang="zh-CN" altLang="en-US" sz="2400">
                <a:gradFill>
                  <a:gsLst>
                    <a:gs pos="0">
                      <a:srgbClr val="FE4444"/>
                    </a:gs>
                    <a:gs pos="100000">
                      <a:srgbClr val="832B2B"/>
                    </a:gs>
                  </a:gsLst>
                  <a:lin scaled="0"/>
                </a:gradFill>
                <a:latin typeface="黑体" panose="02010609060101010101" charset="-122"/>
                <a:ea typeface="黑体" panose="02010609060101010101" charset="-122"/>
                <a:sym typeface="+mn-ea"/>
              </a:rPr>
              <a:t>启蒙思</a:t>
            </a:r>
            <a:r>
              <a:rPr lang="zh-CN" altLang="en-US" sz="2400" smtClean="0">
                <a:gradFill>
                  <a:gsLst>
                    <a:gs pos="0">
                      <a:srgbClr val="FE4444"/>
                    </a:gs>
                    <a:gs pos="100000">
                      <a:srgbClr val="832B2B"/>
                    </a:gs>
                  </a:gsLst>
                  <a:lin scaled="0"/>
                </a:gradFill>
                <a:latin typeface="黑体" panose="02010609060101010101" charset="-122"/>
                <a:ea typeface="黑体" panose="02010609060101010101" charset="-122"/>
                <a:sym typeface="+mn-ea"/>
              </a:rPr>
              <a:t>想和教育程度的提高</a:t>
            </a:r>
            <a:endParaRPr lang="zh-CN" altLang="en-US" sz="2400">
              <a:gradFill>
                <a:gsLst>
                  <a:gs pos="0">
                    <a:srgbClr val="FE4444"/>
                  </a:gs>
                  <a:gs pos="100000">
                    <a:srgbClr val="832B2B"/>
                  </a:gs>
                </a:gsLst>
                <a:lin scaled="0"/>
              </a:gradFill>
              <a:latin typeface="黑体" panose="02010609060101010101" charset="-122"/>
              <a:ea typeface="黑体" panose="02010609060101010101" charset="-122"/>
            </a:endParaRPr>
          </a:p>
        </p:txBody>
      </p:sp>
      <p:sp>
        <p:nvSpPr>
          <p:cNvPr id="29" name="线形标注 1 28"/>
          <p:cNvSpPr/>
          <p:nvPr/>
        </p:nvSpPr>
        <p:spPr>
          <a:xfrm>
            <a:off x="6732240" y="2211710"/>
            <a:ext cx="1544955" cy="334804"/>
          </a:xfrm>
          <a:prstGeom prst="borderCallout1">
            <a:avLst/>
          </a:prstGeom>
          <a:gradFill>
            <a:gsLst>
              <a:gs pos="0">
                <a:srgbClr val="FE4444"/>
              </a:gs>
              <a:gs pos="100000">
                <a:srgbClr val="832B2B"/>
              </a:gs>
            </a:gsLst>
            <a:lin scaled="0"/>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b="1">
                <a:latin typeface="黑体" panose="02010609060101010101" charset="-122"/>
                <a:ea typeface="黑体" panose="02010609060101010101" charset="-122"/>
              </a:rPr>
              <a:t>根本原因</a:t>
            </a:r>
          </a:p>
        </p:txBody>
      </p:sp>
      <p:sp>
        <p:nvSpPr>
          <p:cNvPr id="30" name="文本框 29"/>
          <p:cNvSpPr txBox="1"/>
          <p:nvPr/>
        </p:nvSpPr>
        <p:spPr>
          <a:xfrm>
            <a:off x="179512" y="3435846"/>
            <a:ext cx="7776864" cy="392415"/>
          </a:xfrm>
          <a:prstGeom prst="rect">
            <a:avLst/>
          </a:prstGeom>
          <a:noFill/>
        </p:spPr>
        <p:txBody>
          <a:bodyPr wrap="square" lIns="68580" tIns="34290" rIns="68580" bIns="34290" rtlCol="0">
            <a:spAutoFit/>
          </a:bodyPr>
          <a:lstStyle/>
          <a:p>
            <a:r>
              <a:rPr lang="zh-CN" altLang="en-US" sz="2100">
                <a:latin typeface="黑体" panose="02010609060101010101" charset="-122"/>
                <a:ea typeface="黑体" panose="02010609060101010101" charset="-122"/>
              </a:rPr>
              <a:t>【思考</a:t>
            </a:r>
            <a:r>
              <a:rPr lang="zh-CN" altLang="en-US" sz="2100" smtClean="0">
                <a:latin typeface="黑体" panose="02010609060101010101" charset="-122"/>
                <a:ea typeface="黑体" panose="02010609060101010101" charset="-122"/>
              </a:rPr>
              <a:t>】结合西</a:t>
            </a:r>
            <a:r>
              <a:rPr lang="zh-CN" altLang="en-US" sz="2100">
                <a:latin typeface="黑体" panose="02010609060101010101" charset="-122"/>
                <a:ea typeface="黑体" panose="02010609060101010101" charset="-122"/>
              </a:rPr>
              <a:t>方文官制度确立的背景，</a:t>
            </a:r>
            <a:r>
              <a:rPr lang="zh-CN" altLang="en-US" sz="2100" smtClean="0">
                <a:latin typeface="黑体" panose="02010609060101010101" charset="-122"/>
                <a:ea typeface="黑体" panose="02010609060101010101" charset="-122"/>
              </a:rPr>
              <a:t>谈谈制度产生的认识？</a:t>
            </a:r>
            <a:endParaRPr lang="zh-CN" altLang="en-US" sz="2100">
              <a:latin typeface="黑体" panose="02010609060101010101" charset="-122"/>
              <a:ea typeface="黑体" panose="02010609060101010101" charset="-122"/>
            </a:endParaRPr>
          </a:p>
        </p:txBody>
      </p:sp>
      <p:sp>
        <p:nvSpPr>
          <p:cNvPr id="31" name="文本框 30"/>
          <p:cNvSpPr txBox="1"/>
          <p:nvPr/>
        </p:nvSpPr>
        <p:spPr>
          <a:xfrm>
            <a:off x="251520" y="3939902"/>
            <a:ext cx="7920880" cy="1038746"/>
          </a:xfrm>
          <a:prstGeom prst="rect">
            <a:avLst/>
          </a:prstGeom>
          <a:gradFill>
            <a:gsLst>
              <a:gs pos="0">
                <a:srgbClr val="FE4444"/>
              </a:gs>
              <a:gs pos="100000">
                <a:srgbClr val="832B2B"/>
              </a:gs>
            </a:gsLst>
            <a:lin scaled="0"/>
          </a:gradFill>
        </p:spPr>
        <p:txBody>
          <a:bodyPr wrap="square" lIns="68580" tIns="34290" rIns="68580" bIns="34290" rtlCol="0">
            <a:spAutoFit/>
          </a:bodyPr>
          <a:lstStyle/>
          <a:p>
            <a:r>
              <a:rPr lang="en-US" altLang="zh-CN" sz="2100" smtClean="0">
                <a:solidFill>
                  <a:schemeClr val="bg1"/>
                </a:solidFill>
                <a:latin typeface="DFKai-SB" panose="03000509000000000000" charset="-120"/>
                <a:ea typeface="DFKai-SB" panose="03000509000000000000" charset="-120"/>
                <a:cs typeface="DFKai-SB" panose="03000509000000000000" charset="-120"/>
              </a:rPr>
              <a:t>1</a:t>
            </a:r>
            <a:r>
              <a:rPr lang="zh-CN" altLang="en-US" sz="2100" smtClean="0">
                <a:solidFill>
                  <a:schemeClr val="bg1"/>
                </a:solidFill>
                <a:latin typeface="DFKai-SB" panose="03000509000000000000" charset="-120"/>
                <a:ea typeface="DFKai-SB" panose="03000509000000000000" charset="-120"/>
                <a:cs typeface="DFKai-SB" panose="03000509000000000000" charset="-120"/>
              </a:rPr>
              <a:t>、西</a:t>
            </a:r>
            <a:r>
              <a:rPr lang="zh-CN" altLang="en-US" sz="2100">
                <a:solidFill>
                  <a:schemeClr val="bg1"/>
                </a:solidFill>
                <a:latin typeface="DFKai-SB" panose="03000509000000000000" charset="-120"/>
                <a:ea typeface="DFKai-SB" panose="03000509000000000000" charset="-120"/>
                <a:cs typeface="DFKai-SB" panose="03000509000000000000" charset="-120"/>
              </a:rPr>
              <a:t>方文官制度</a:t>
            </a:r>
            <a:r>
              <a:rPr lang="zh-CN" altLang="zh-CN" sz="2100" smtClean="0">
                <a:solidFill>
                  <a:schemeClr val="bg1"/>
                </a:solidFill>
                <a:latin typeface="DFKai-SB" panose="03000509000000000000" charset="-120"/>
                <a:ea typeface="DFKai-SB" panose="03000509000000000000" charset="-120"/>
                <a:cs typeface="DFKai-SB" panose="03000509000000000000" charset="-120"/>
                <a:sym typeface="+mn-ea"/>
              </a:rPr>
              <a:t>是随着资本主义政治</a:t>
            </a:r>
            <a:r>
              <a:rPr lang="zh-CN" altLang="en-US" sz="2100" smtClean="0">
                <a:solidFill>
                  <a:schemeClr val="bg1"/>
                </a:solidFill>
                <a:latin typeface="DFKai-SB" panose="03000509000000000000" charset="-120"/>
                <a:ea typeface="DFKai-SB" panose="03000509000000000000" charset="-120"/>
                <a:cs typeface="DFKai-SB" panose="03000509000000000000" charset="-120"/>
                <a:sym typeface="+mn-ea"/>
              </a:rPr>
              <a:t>、</a:t>
            </a:r>
            <a:r>
              <a:rPr lang="zh-CN" altLang="zh-CN" sz="2100" smtClean="0">
                <a:solidFill>
                  <a:schemeClr val="bg1"/>
                </a:solidFill>
                <a:latin typeface="DFKai-SB" panose="03000509000000000000" charset="-120"/>
                <a:ea typeface="DFKai-SB" panose="03000509000000000000" charset="-120"/>
                <a:cs typeface="DFKai-SB" panose="03000509000000000000" charset="-120"/>
                <a:sym typeface="+mn-ea"/>
              </a:rPr>
              <a:t>经济不断发展而逐步建立和发展起来的， 是</a:t>
            </a:r>
            <a:r>
              <a:rPr lang="zh-CN" altLang="en-US" sz="2100">
                <a:solidFill>
                  <a:schemeClr val="bg1"/>
                </a:solidFill>
                <a:latin typeface="DFKai-SB" panose="03000509000000000000" charset="-120"/>
                <a:ea typeface="DFKai-SB" panose="03000509000000000000" charset="-120"/>
                <a:cs typeface="DFKai-SB" panose="03000509000000000000" charset="-120"/>
                <a:sym typeface="+mn-ea"/>
              </a:rPr>
              <a:t>工业社会发展到一定阶段的产物</a:t>
            </a:r>
            <a:r>
              <a:rPr lang="zh-CN" altLang="en-US" sz="2100" smtClean="0">
                <a:solidFill>
                  <a:schemeClr val="bg1"/>
                </a:solidFill>
                <a:latin typeface="DFKai-SB" panose="03000509000000000000" charset="-120"/>
                <a:ea typeface="DFKai-SB" panose="03000509000000000000" charset="-120"/>
                <a:cs typeface="DFKai-SB" panose="03000509000000000000" charset="-120"/>
                <a:sym typeface="+mn-ea"/>
              </a:rPr>
              <a:t>。</a:t>
            </a:r>
            <a:endParaRPr lang="en-US" altLang="zh-CN" sz="2100" smtClean="0">
              <a:solidFill>
                <a:schemeClr val="bg1"/>
              </a:solidFill>
              <a:latin typeface="DFKai-SB" panose="03000509000000000000" charset="-120"/>
              <a:ea typeface="DFKai-SB" panose="03000509000000000000" charset="-120"/>
              <a:cs typeface="DFKai-SB" panose="03000509000000000000" charset="-120"/>
              <a:sym typeface="+mn-ea"/>
            </a:endParaRPr>
          </a:p>
          <a:p>
            <a:r>
              <a:rPr lang="en-US" altLang="zh-CN" sz="2100" smtClean="0">
                <a:solidFill>
                  <a:schemeClr val="bg1"/>
                </a:solidFill>
                <a:latin typeface="DFKai-SB" panose="03000509000000000000" charset="-120"/>
                <a:ea typeface="DFKai-SB" panose="03000509000000000000" charset="-120"/>
                <a:cs typeface="DFKai-SB" panose="03000509000000000000" charset="-120"/>
                <a:sym typeface="+mn-ea"/>
              </a:rPr>
              <a:t>2</a:t>
            </a:r>
            <a:r>
              <a:rPr lang="zh-CN" altLang="en-US" sz="2100" smtClean="0">
                <a:solidFill>
                  <a:schemeClr val="bg1"/>
                </a:solidFill>
                <a:latin typeface="DFKai-SB" panose="03000509000000000000" charset="-120"/>
                <a:ea typeface="DFKai-SB" panose="03000509000000000000" charset="-120"/>
                <a:cs typeface="DFKai-SB" panose="03000509000000000000" charset="-120"/>
                <a:sym typeface="+mn-ea"/>
              </a:rPr>
              <a:t>、任</a:t>
            </a:r>
            <a:r>
              <a:rPr lang="zh-CN" altLang="en-US" sz="2100">
                <a:solidFill>
                  <a:schemeClr val="bg1"/>
                </a:solidFill>
                <a:latin typeface="DFKai-SB" panose="03000509000000000000" charset="-120"/>
                <a:ea typeface="DFKai-SB" panose="03000509000000000000" charset="-120"/>
                <a:cs typeface="DFKai-SB" panose="03000509000000000000" charset="-120"/>
                <a:sym typeface="+mn-ea"/>
              </a:rPr>
              <a:t>何制度的产生都是一定时代的产</a:t>
            </a:r>
            <a:r>
              <a:rPr lang="zh-CN" altLang="en-US" sz="2100" smtClean="0">
                <a:solidFill>
                  <a:schemeClr val="bg1"/>
                </a:solidFill>
                <a:latin typeface="DFKai-SB" panose="03000509000000000000" charset="-120"/>
                <a:ea typeface="DFKai-SB" panose="03000509000000000000" charset="-120"/>
                <a:cs typeface="DFKai-SB" panose="03000509000000000000" charset="-120"/>
                <a:sym typeface="+mn-ea"/>
              </a:rPr>
              <a:t>物。</a:t>
            </a:r>
            <a:endParaRPr lang="zh-CN" altLang="en-US" sz="2100">
              <a:solidFill>
                <a:schemeClr val="bg1"/>
              </a:solidFill>
              <a:latin typeface="DFKai-SB" panose="03000509000000000000" charset="-120"/>
              <a:ea typeface="DFKai-SB" panose="03000509000000000000" charset="-120"/>
              <a:cs typeface="DFKai-SB" panose="03000509000000000000" charset="-120"/>
              <a:sym typeface="+mn-ea"/>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0" presetClass="entr" presetSubtype="0" fill="hold" grpId="0" nodeType="clickEffect">
                                  <p:stCondLst>
                                    <p:cond delay="0"/>
                                  </p:stCondLst>
                                  <p:iterate type="lt">
                                    <p:tmPct val="10000"/>
                                  </p:iterate>
                                  <p:childTnLst>
                                    <p:set>
                                      <p:cBhvr>
                                        <p:cTn id="6" dur="500"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1"/>
                                          </p:val>
                                        </p:tav>
                                        <p:tav tm="100000">
                                          <p:val>
                                            <p:strVal val="#ppt_x"/>
                                          </p:val>
                                        </p:tav>
                                      </p:tavLst>
                                    </p:anim>
                                    <p:anim calcmode="lin" valueType="num">
                                      <p:cBhvr>
                                        <p:cTn id="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0" presetClass="entr" presetSubtype="0" fill="hold" grpId="1" nodeType="clickEffect">
                                  <p:stCondLst>
                                    <p:cond delay="0"/>
                                  </p:stCondLst>
                                  <p:iterate type="lt">
                                    <p:tmPct val="10000"/>
                                  </p:iterate>
                                  <p:childTnLst>
                                    <p:set>
                                      <p:cBhvr>
                                        <p:cTn id="14" dur="500"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anim calcmode="lin" valueType="num">
                                      <p:cBhvr>
                                        <p:cTn id="16" dur="500" fill="hold"/>
                                        <p:tgtEl>
                                          <p:spTgt spid="25"/>
                                        </p:tgtEl>
                                        <p:attrNameLst>
                                          <p:attrName>ppt_x</p:attrName>
                                        </p:attrNameLst>
                                      </p:cBhvr>
                                      <p:tavLst>
                                        <p:tav tm="0">
                                          <p:val>
                                            <p:strVal val="#ppt_x-.1"/>
                                          </p:val>
                                        </p:tav>
                                        <p:tav tm="100000">
                                          <p:val>
                                            <p:strVal val="#ppt_x"/>
                                          </p:val>
                                        </p:tav>
                                      </p:tavLst>
                                    </p:anim>
                                    <p:anim calcmode="lin" valueType="num">
                                      <p:cBhvr>
                                        <p:cTn id="17"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40" presetClass="entr" presetSubtype="0" fill="hold" grpId="2" nodeType="click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Effect transition="in" filter="fade">
                                      <p:cBhvr>
                                        <p:cTn id="23" dur="1000"/>
                                        <p:tgtEl>
                                          <p:spTgt spid="26"/>
                                        </p:tgtEl>
                                      </p:cBhvr>
                                    </p:animEffect>
                                    <p:anim calcmode="lin" valueType="num">
                                      <p:cBhvr>
                                        <p:cTn id="24" dur="1000" fill="hold"/>
                                        <p:tgtEl>
                                          <p:spTgt spid="26"/>
                                        </p:tgtEl>
                                        <p:attrNameLst>
                                          <p:attrName>ppt_x</p:attrName>
                                        </p:attrNameLst>
                                      </p:cBhvr>
                                      <p:tavLst>
                                        <p:tav tm="0">
                                          <p:val>
                                            <p:strVal val="#ppt_x-.1"/>
                                          </p:val>
                                        </p:tav>
                                        <p:tav tm="100000">
                                          <p:val>
                                            <p:strVal val="#ppt_x"/>
                                          </p:val>
                                        </p:tav>
                                      </p:tavLst>
                                    </p:anim>
                                    <p:anim calcmode="lin" valueType="num">
                                      <p:cBhvr>
                                        <p:cTn id="25"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40" presetClass="entr" presetSubtype="0" fill="hold" grpId="3" nodeType="clickEffect">
                                  <p:stCondLst>
                                    <p:cond delay="0"/>
                                  </p:stCondLst>
                                  <p:iterate type="lt">
                                    <p:tmPct val="10000"/>
                                  </p:iterate>
                                  <p:childTnLst>
                                    <p:set>
                                      <p:cBhvr>
                                        <p:cTn id="30" dur="500"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1"/>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1" presetClass="entr" presetSubtype="0" fill="hold" grpId="4" nodeType="clickEffect">
                                  <p:stCondLst>
                                    <p:cond delay="0"/>
                                  </p:stCondLst>
                                  <p:childTnLst>
                                    <p:set>
                                      <p:cBhvr>
                                        <p:cTn id="38" dur="1" fill="hold">
                                          <p:stCondLst>
                                            <p:cond delay="0"/>
                                          </p:stCondLst>
                                        </p:cTn>
                                        <p:tgtEl>
                                          <p:spTgt spid="2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1" presetClass="entr" presetSubtype="0" fill="hold" grpId="5" nodeType="clickEffect">
                                  <p:stCondLst>
                                    <p:cond delay="0"/>
                                  </p:stCondLst>
                                  <p:childTnLst>
                                    <p:set>
                                      <p:cBhvr>
                                        <p:cTn id="43" dur="1" fill="hold">
                                          <p:stCondLst>
                                            <p:cond delay="0"/>
                                          </p:stCondLst>
                                        </p:cTn>
                                        <p:tgtEl>
                                          <p:spTgt spid="30"/>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40" presetClass="entr" presetSubtype="0" fill="hold" grpId="6" nodeType="clickEffect">
                                  <p:stCondLst>
                                    <p:cond delay="0"/>
                                  </p:stCondLst>
                                  <p:iterate type="lt">
                                    <p:tmPct val="10000"/>
                                  </p:iterate>
                                  <p:childTnLst>
                                    <p:set>
                                      <p:cBhvr>
                                        <p:cTn id="48" dur="500"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anim calcmode="lin" valueType="num">
                                      <p:cBhvr>
                                        <p:cTn id="50" dur="500" fill="hold"/>
                                        <p:tgtEl>
                                          <p:spTgt spid="31"/>
                                        </p:tgtEl>
                                        <p:attrNameLst>
                                          <p:attrName>ppt_x</p:attrName>
                                        </p:attrNameLst>
                                      </p:cBhvr>
                                      <p:tavLst>
                                        <p:tav tm="0">
                                          <p:val>
                                            <p:strVal val="#ppt_x-.1"/>
                                          </p:val>
                                        </p:tav>
                                        <p:tav tm="100000">
                                          <p:val>
                                            <p:strVal val="#ppt_x"/>
                                          </p:val>
                                        </p:tav>
                                      </p:tavLst>
                                    </p:anim>
                                    <p:anim calcmode="lin" valueType="num">
                                      <p:cBhvr>
                                        <p:cTn id="51"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1"/>
      <p:bldP spid="26" grpId="2"/>
      <p:bldP spid="27" grpId="3"/>
      <p:bldP spid="29" grpId="4"/>
      <p:bldP spid="30" grpId="5"/>
      <p:bldP spid="31" grpId="6"/>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文本框 15"/>
          <p:cNvSpPr txBox="1"/>
          <p:nvPr/>
        </p:nvSpPr>
        <p:spPr>
          <a:xfrm>
            <a:off x="107504" y="-20538"/>
            <a:ext cx="2304157" cy="438582"/>
          </a:xfrm>
          <a:prstGeom prst="rect">
            <a:avLst/>
          </a:prstGeom>
          <a:noFill/>
        </p:spPr>
        <p:txBody>
          <a:bodyPr wrap="none" lIns="68580" tIns="34290" rIns="68580" bIns="34290" rtlCol="0">
            <a:spAutoFit/>
          </a:bodyPr>
          <a:lstStyle/>
          <a:p>
            <a:r>
              <a:rPr lang="zh-CN" altLang="en-US" sz="2400" b="1" smtClean="0"/>
              <a:t>二、建立过程</a:t>
            </a:r>
            <a:r>
              <a:rPr lang="zh-CN" altLang="en-US" sz="2400" b="1" smtClean="0">
                <a:sym typeface="Wingdings" panose="05000000000000000000" pitchFamily="2" charset="2"/>
              </a:rPr>
              <a:t>：</a:t>
            </a:r>
            <a:endParaRPr lang="en-US" altLang="zh-CN" sz="2400" b="1" smtClean="0"/>
          </a:p>
        </p:txBody>
      </p:sp>
      <p:sp>
        <p:nvSpPr>
          <p:cNvPr id="2" name="文本框 1"/>
          <p:cNvSpPr txBox="1"/>
          <p:nvPr/>
        </p:nvSpPr>
        <p:spPr>
          <a:xfrm>
            <a:off x="251520" y="411510"/>
            <a:ext cx="2769028" cy="3762568"/>
          </a:xfrm>
          <a:prstGeom prst="rect">
            <a:avLst/>
          </a:prstGeom>
          <a:noFill/>
        </p:spPr>
        <p:txBody>
          <a:bodyPr wrap="none" lIns="68580" tIns="34290" rIns="68580" bIns="34290" rtlCol="0">
            <a:spAutoFit/>
          </a:bodyPr>
          <a:lstStyle/>
          <a:p>
            <a:r>
              <a:rPr lang="en-US" altLang="zh-CN" sz="2400" b="1" smtClean="0">
                <a:latin typeface="宋体" pitchFamily="2" charset="-122"/>
                <a:ea typeface="宋体" pitchFamily="2" charset="-122"/>
              </a:rPr>
              <a:t>1</a:t>
            </a:r>
            <a:r>
              <a:rPr lang="zh-CN" altLang="en-US" sz="2400" b="1" smtClean="0">
                <a:latin typeface="宋体" pitchFamily="2" charset="-122"/>
                <a:ea typeface="宋体" pitchFamily="2" charset="-122"/>
              </a:rPr>
              <a:t>、英国最早建立：</a:t>
            </a:r>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p:txBody>
      </p:sp>
      <p:sp>
        <p:nvSpPr>
          <p:cNvPr id="3" name="矩形 2"/>
          <p:cNvSpPr/>
          <p:nvPr/>
        </p:nvSpPr>
        <p:spPr>
          <a:xfrm>
            <a:off x="179512" y="915566"/>
            <a:ext cx="8712968" cy="3147015"/>
          </a:xfrm>
          <a:prstGeom prst="rect">
            <a:avLst/>
          </a:prstGeom>
        </p:spPr>
        <p:txBody>
          <a:bodyPr wrap="square" lIns="68580" tIns="34290" rIns="68580" bIns="34290">
            <a:spAutoFit/>
          </a:bodyPr>
          <a:lstStyle/>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为了防止</a:t>
            </a:r>
            <a:r>
              <a:rPr lang="zh-CN" altLang="zh-CN" sz="2000" b="1" kern="0">
                <a:latin typeface="+mj-ea"/>
                <a:ea typeface="+mj-ea"/>
                <a:cs typeface="Songti SC"/>
              </a:rPr>
              <a:t>国王通过任命官员干预议会</a:t>
            </a:r>
            <a:r>
              <a:rPr lang="zh-CN" altLang="zh-CN" sz="2000" b="1" kern="0">
                <a:solidFill>
                  <a:srgbClr val="000000"/>
                </a:solidFill>
                <a:latin typeface="+mj-ea"/>
                <a:ea typeface="+mj-ea"/>
                <a:cs typeface="Songti SC"/>
              </a:rPr>
              <a:t>活动，英国规定除了大臣以外，官员不得当选为下院议员</a:t>
            </a:r>
            <a:r>
              <a:rPr lang="zh-CN" altLang="zh-CN" sz="2000" b="1" kern="0" smtClean="0">
                <a:solidFill>
                  <a:srgbClr val="000000"/>
                </a:solidFill>
                <a:latin typeface="+mj-ea"/>
                <a:ea typeface="+mj-ea"/>
                <a:cs typeface="Songti SC"/>
              </a:rPr>
              <a:t>。</a:t>
            </a:r>
            <a:r>
              <a:rPr lang="en-US" altLang="zh-CN" sz="2000" b="1" kern="100" smtClean="0">
                <a:latin typeface="+mj-ea"/>
                <a:ea typeface="+mj-ea"/>
                <a:cs typeface="Times New Roman" panose="02020603050405020304" pitchFamily="18" charset="0"/>
              </a:rPr>
              <a:t> </a:t>
            </a:r>
          </a:p>
          <a:p>
            <a:pPr indent="201295"/>
            <a:r>
              <a:rPr lang="zh-CN" altLang="en-US" sz="2000" b="1" kern="100" smtClean="0">
                <a:latin typeface="+mj-ea"/>
                <a:ea typeface="+mj-ea"/>
                <a:cs typeface="Times New Roman" panose="02020603050405020304" pitchFamily="18" charset="0"/>
              </a:rPr>
              <a:t>这样规定的作用？</a:t>
            </a:r>
            <a:endParaRPr lang="zh-CN" altLang="zh-CN" sz="2000" b="1" kern="100">
              <a:latin typeface="+mj-ea"/>
              <a:ea typeface="+mj-ea"/>
              <a:cs typeface="Times New Roman" panose="02020603050405020304" pitchFamily="18" charset="0"/>
            </a:endParaRPr>
          </a:p>
          <a:p>
            <a:pPr indent="201295"/>
            <a:r>
              <a:rPr lang="zh-CN" altLang="en-US" sz="2000" b="1" kern="0" smtClean="0">
                <a:solidFill>
                  <a:srgbClr val="FF0000"/>
                </a:solidFill>
                <a:latin typeface="+mj-ea"/>
                <a:cs typeface="Songti SC"/>
              </a:rPr>
              <a:t>作用：限制国王，维护议会的独立、权威；利于官员的职权分明。</a:t>
            </a:r>
            <a:endParaRPr lang="en-US" altLang="zh-CN" sz="2000" b="1" kern="0" smtClean="0">
              <a:solidFill>
                <a:srgbClr val="0033CC"/>
              </a:solidFill>
              <a:latin typeface="+mj-ea"/>
              <a:ea typeface="+mj-ea"/>
              <a:cs typeface="Songti SC"/>
            </a:endParaRPr>
          </a:p>
          <a:p>
            <a:pPr indent="201295"/>
            <a:endParaRPr lang="en-US" altLang="zh-CN" sz="2000" b="1" kern="0" smtClean="0">
              <a:solidFill>
                <a:srgbClr val="0033CC"/>
              </a:solidFill>
              <a:latin typeface="+mj-ea"/>
              <a:ea typeface="+mj-ea"/>
              <a:cs typeface="Songti SC"/>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2</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19</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为了保证政府工作不受政党更替的影</a:t>
            </a:r>
            <a:r>
              <a:rPr lang="zh-CN" altLang="zh-CN" sz="2000" b="1" kern="0" smtClean="0">
                <a:solidFill>
                  <a:srgbClr val="000000"/>
                </a:solidFill>
                <a:latin typeface="+mj-ea"/>
                <a:ea typeface="+mj-ea"/>
                <a:cs typeface="Songti SC"/>
              </a:rPr>
              <a:t>响，</a:t>
            </a:r>
            <a:r>
              <a:rPr lang="zh-CN" altLang="zh-CN" sz="2000" b="1" kern="0">
                <a:solidFill>
                  <a:srgbClr val="000000"/>
                </a:solidFill>
                <a:latin typeface="+mj-ea"/>
                <a:ea typeface="+mj-ea"/>
                <a:cs typeface="Songti SC"/>
              </a:rPr>
              <a:t>英国的一些政府部门</a:t>
            </a:r>
            <a:r>
              <a:rPr lang="zh-CN" altLang="zh-CN" sz="2000" b="1" kern="0">
                <a:solidFill>
                  <a:srgbClr val="0033CC"/>
                </a:solidFill>
                <a:latin typeface="+mj-ea"/>
                <a:ea typeface="+mj-ea"/>
                <a:cs typeface="Songti SC"/>
              </a:rPr>
              <a:t>开始设立常务次官的职位</a:t>
            </a:r>
            <a:r>
              <a:rPr lang="zh-CN" altLang="zh-CN" sz="2000" b="1" kern="0" smtClean="0">
                <a:solidFill>
                  <a:srgbClr val="0033CC"/>
                </a:solidFill>
                <a:latin typeface="+mj-ea"/>
                <a:ea typeface="+mj-ea"/>
                <a:cs typeface="Songti SC"/>
              </a:rPr>
              <a:t>。</a:t>
            </a:r>
            <a:endParaRPr lang="en-US" altLang="zh-CN" sz="2000" b="1" kern="0" smtClean="0">
              <a:solidFill>
                <a:srgbClr val="0033CC"/>
              </a:solidFill>
              <a:latin typeface="+mj-ea"/>
              <a:ea typeface="+mj-ea"/>
              <a:cs typeface="Songti SC"/>
            </a:endParaRPr>
          </a:p>
          <a:p>
            <a:pPr indent="201295"/>
            <a:r>
              <a:rPr lang="en-US" altLang="zh-CN" sz="2000" b="1" kern="0" smtClean="0">
                <a:solidFill>
                  <a:srgbClr val="000000"/>
                </a:solidFill>
                <a:latin typeface="+mj-ea"/>
                <a:ea typeface="+mj-ea"/>
                <a:cs typeface="Songti SC"/>
              </a:rPr>
              <a:t>   </a:t>
            </a:r>
            <a:r>
              <a:rPr lang="zh-CN" altLang="en-US" sz="2000" b="1" kern="0" smtClean="0">
                <a:solidFill>
                  <a:srgbClr val="000000"/>
                </a:solidFill>
                <a:latin typeface="+mj-ea"/>
                <a:ea typeface="+mj-ea"/>
                <a:cs typeface="Songti SC"/>
              </a:rPr>
              <a:t>这样</a:t>
            </a:r>
            <a:r>
              <a:rPr lang="zh-CN" altLang="zh-CN" sz="2000" b="1" kern="0" smtClean="0">
                <a:solidFill>
                  <a:srgbClr val="000000"/>
                </a:solidFill>
                <a:latin typeface="+mj-ea"/>
                <a:ea typeface="+mj-ea"/>
                <a:cs typeface="Songti SC"/>
              </a:rPr>
              <a:t>英</a:t>
            </a:r>
            <a:r>
              <a:rPr lang="zh-CN" altLang="zh-CN" sz="2000" b="1" kern="0">
                <a:solidFill>
                  <a:srgbClr val="000000"/>
                </a:solidFill>
                <a:latin typeface="+mj-ea"/>
                <a:ea typeface="+mj-ea"/>
                <a:cs typeface="Songti SC"/>
              </a:rPr>
              <a:t>国政府的官员分为两类：</a:t>
            </a:r>
            <a:r>
              <a:rPr lang="zh-CN" altLang="zh-CN" sz="2000" b="1" kern="0">
                <a:solidFill>
                  <a:srgbClr val="0000CC"/>
                </a:solidFill>
                <a:latin typeface="+mj-ea"/>
                <a:ea typeface="+mj-ea"/>
                <a:cs typeface="Songti SC"/>
              </a:rPr>
              <a:t>一类是政务官</a:t>
            </a:r>
            <a:r>
              <a:rPr lang="zh-CN" altLang="zh-CN" sz="2000" b="1" kern="0">
                <a:solidFill>
                  <a:srgbClr val="000000"/>
                </a:solidFill>
                <a:latin typeface="+mj-ea"/>
                <a:ea typeface="+mj-ea"/>
                <a:cs typeface="Songti SC"/>
              </a:rPr>
              <a:t>，包括大臣和政务次官或政务秘书，他们随内阁共进退；</a:t>
            </a:r>
            <a:r>
              <a:rPr lang="zh-CN" altLang="zh-CN" sz="2000" b="1" kern="0">
                <a:solidFill>
                  <a:srgbClr val="0000CC"/>
                </a:solidFill>
                <a:latin typeface="+mj-ea"/>
                <a:ea typeface="+mj-ea"/>
                <a:cs typeface="Songti SC"/>
              </a:rPr>
              <a:t>另一类是</a:t>
            </a:r>
            <a:r>
              <a:rPr lang="zh-CN" altLang="zh-CN" sz="2000" b="1" kern="0">
                <a:solidFill>
                  <a:srgbClr val="FF0000"/>
                </a:solidFill>
                <a:latin typeface="+mj-ea"/>
                <a:ea typeface="+mj-ea"/>
                <a:cs typeface="Songti SC"/>
              </a:rPr>
              <a:t>事务官</a:t>
            </a:r>
            <a:r>
              <a:rPr lang="zh-CN" altLang="zh-CN" sz="2000" b="1" kern="0">
                <a:solidFill>
                  <a:srgbClr val="000000"/>
                </a:solidFill>
                <a:latin typeface="+mj-ea"/>
                <a:ea typeface="+mj-ea"/>
                <a:cs typeface="Songti SC"/>
              </a:rPr>
              <a:t>，即文官，包括常务次官直至以下的一般政府工作人员，负责具体事务，不受党派影响，长期任职</a:t>
            </a:r>
            <a:r>
              <a:rPr lang="zh-CN" altLang="zh-CN" sz="2000" b="1" kern="0" smtClean="0">
                <a:solidFill>
                  <a:srgbClr val="000000"/>
                </a:solidFill>
                <a:latin typeface="+mj-ea"/>
                <a:ea typeface="+mj-ea"/>
                <a:cs typeface="Songti SC"/>
              </a:rPr>
              <a:t>。</a:t>
            </a:r>
            <a:endParaRPr lang="zh-CN" altLang="zh-CN" sz="2000" b="1" kern="100">
              <a:latin typeface="+mj-ea"/>
              <a:ea typeface="+mj-ea"/>
              <a:cs typeface="Times New Roman" panose="02020603050405020304" pitchFamily="18" charset="0"/>
            </a:endParaRPr>
          </a:p>
        </p:txBody>
      </p:sp>
      <p:sp>
        <p:nvSpPr>
          <p:cNvPr id="6" name="文本框 15"/>
          <p:cNvSpPr txBox="1"/>
          <p:nvPr/>
        </p:nvSpPr>
        <p:spPr>
          <a:xfrm>
            <a:off x="2267744" y="0"/>
            <a:ext cx="3201839" cy="438582"/>
          </a:xfrm>
          <a:prstGeom prst="rect">
            <a:avLst/>
          </a:prstGeom>
          <a:noFill/>
        </p:spPr>
        <p:txBody>
          <a:bodyPr wrap="none" lIns="68580" tIns="34290" rIns="68580" bIns="34290" rtlCol="0">
            <a:spAutoFit/>
          </a:bodyPr>
          <a:lstStyle/>
          <a:p>
            <a:r>
              <a:rPr lang="zh-CN" altLang="en-US" sz="2400" b="1" smtClean="0">
                <a:solidFill>
                  <a:srgbClr val="0000CC"/>
                </a:solidFill>
              </a:rPr>
              <a:t>（英国</a:t>
            </a:r>
            <a:r>
              <a:rPr lang="en-US" altLang="zh-CN" sz="2400" b="1" smtClean="0">
                <a:solidFill>
                  <a:srgbClr val="0000CC"/>
                </a:solidFill>
              </a:rPr>
              <a:t>—</a:t>
            </a:r>
            <a:r>
              <a:rPr lang="zh-CN" altLang="en-US" sz="2400" b="1" smtClean="0">
                <a:solidFill>
                  <a:srgbClr val="0000CC"/>
                </a:solidFill>
              </a:rPr>
              <a:t>扩展到各国）</a:t>
            </a:r>
            <a:endParaRPr lang="en-US" altLang="zh-CN" sz="2400" b="1" smtClean="0">
              <a:solidFill>
                <a:srgbClr val="0000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1" presetClass="entr" presetSubtype="0" fill="hold" grpId="1"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1" presetClass="entr" presetSubtype="0" fill="hold" grpId="1"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1" presetClass="entr" presetSubtype="0" fill="hold" grpId="1"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par>
                                <p:cTn id="33" presetID="1" presetClass="entr" presetSubtype="0" fill="hold" grpId="1"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uiExpand="1" build="allAtOnce"/>
      <p:bldP spid="6" grpId="2"/>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175260"/>
            <a:ext cx="9143048" cy="62865"/>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257175" y="227648"/>
            <a:ext cx="2003584" cy="371475"/>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3" name="平行四边形 2"/>
          <p:cNvSpPr/>
          <p:nvPr/>
        </p:nvSpPr>
        <p:spPr>
          <a:xfrm>
            <a:off x="179546" y="133350"/>
            <a:ext cx="1985010" cy="371475"/>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12" name="文本框 11"/>
          <p:cNvSpPr txBox="1"/>
          <p:nvPr/>
        </p:nvSpPr>
        <p:spPr>
          <a:xfrm>
            <a:off x="194310" y="120015"/>
            <a:ext cx="1818005" cy="345440"/>
          </a:xfrm>
          <a:prstGeom prst="rect">
            <a:avLst/>
          </a:prstGeom>
          <a:noFill/>
        </p:spPr>
        <p:txBody>
          <a:bodyPr wrap="square" lIns="68580" tIns="34290" rIns="68580" bIns="34290" rtlCol="0">
            <a:spAutoFit/>
          </a:bodyPr>
          <a:lstStyle/>
          <a:p>
            <a:r>
              <a:rPr lang="en-US" altLang="zh-CN" b="1">
                <a:solidFill>
                  <a:schemeClr val="bg1"/>
                </a:solidFill>
                <a:latin typeface="方正兰亭超细黑简体" panose="02000000000000000000" charset="-122"/>
                <a:ea typeface="方正兰亭超细黑简体" panose="02000000000000000000" charset="-122"/>
              </a:rPr>
              <a:t>      </a:t>
            </a:r>
            <a:r>
              <a:rPr lang="zh-CN" altLang="en-US" b="1">
                <a:solidFill>
                  <a:schemeClr val="bg1"/>
                </a:solidFill>
                <a:latin typeface="方正兰亭超细黑简体" panose="02000000000000000000" charset="-122"/>
                <a:ea typeface="方正兰亭超细黑简体" panose="02000000000000000000" charset="-122"/>
              </a:rPr>
              <a:t>重难拓展</a:t>
            </a:r>
          </a:p>
        </p:txBody>
      </p:sp>
      <p:pic>
        <p:nvPicPr>
          <p:cNvPr id="20" name="图片 19" descr="636097766"/>
          <p:cNvPicPr>
            <a:picLocks noChangeAspect="1"/>
          </p:cNvPicPr>
          <p:nvPr/>
        </p:nvPicPr>
        <p:blipFill>
          <a:blip r:embed="rId3"/>
          <a:stretch>
            <a:fillRect/>
          </a:stretch>
        </p:blipFill>
        <p:spPr>
          <a:xfrm>
            <a:off x="7360444" y="189071"/>
            <a:ext cx="1785461" cy="780098"/>
          </a:xfrm>
          <a:prstGeom prst="rect">
            <a:avLst/>
          </a:prstGeom>
        </p:spPr>
      </p:pic>
      <p:sp>
        <p:nvSpPr>
          <p:cNvPr id="5" name="文本框 4"/>
          <p:cNvSpPr txBox="1"/>
          <p:nvPr/>
        </p:nvSpPr>
        <p:spPr>
          <a:xfrm>
            <a:off x="229077" y="885349"/>
            <a:ext cx="5153501" cy="392415"/>
          </a:xfrm>
          <a:prstGeom prst="rect">
            <a:avLst/>
          </a:prstGeom>
          <a:noFill/>
        </p:spPr>
        <p:txBody>
          <a:bodyPr wrap="square" lIns="68580" tIns="34290" rIns="68580" bIns="34290" rtlCol="0">
            <a:spAutoFit/>
          </a:bodyPr>
          <a:lstStyle/>
          <a:p>
            <a:r>
              <a:rPr lang="en-US" altLang="zh-CN" sz="2100">
                <a:latin typeface="DFKai-SB" panose="03000509000000000000" charset="-120"/>
                <a:ea typeface="DFKai-SB" panose="03000509000000000000" charset="-120"/>
                <a:cs typeface="DFKai-SB" panose="03000509000000000000" charset="-120"/>
              </a:rPr>
              <a:t>1</a:t>
            </a:r>
            <a:r>
              <a:rPr lang="zh-CN" altLang="en-US" sz="2100">
                <a:latin typeface="DFKai-SB" panose="03000509000000000000" charset="-120"/>
                <a:ea typeface="DFKai-SB" panose="03000509000000000000" charset="-120"/>
                <a:cs typeface="DFKai-SB" panose="03000509000000000000" charset="-120"/>
              </a:rPr>
              <a:t>、政府官员分为政务</a:t>
            </a:r>
            <a:r>
              <a:rPr lang="zh-CN" altLang="en-US" sz="2100" smtClean="0">
                <a:latin typeface="DFKai-SB" panose="03000509000000000000" charset="-120"/>
                <a:ea typeface="DFKai-SB" panose="03000509000000000000" charset="-120"/>
                <a:cs typeface="DFKai-SB" panose="03000509000000000000" charset="-120"/>
              </a:rPr>
              <a:t>官和</a:t>
            </a:r>
            <a:r>
              <a:rPr lang="zh-CN" altLang="en-US" sz="2100">
                <a:latin typeface="DFKai-SB" panose="03000509000000000000" charset="-120"/>
                <a:ea typeface="DFKai-SB" panose="03000509000000000000" charset="-120"/>
                <a:cs typeface="DFKai-SB" panose="03000509000000000000" charset="-120"/>
              </a:rPr>
              <a:t>事务官两类：</a:t>
            </a:r>
          </a:p>
        </p:txBody>
      </p:sp>
      <p:grpSp>
        <p:nvGrpSpPr>
          <p:cNvPr id="2" name="组合 8"/>
          <p:cNvGrpSpPr/>
          <p:nvPr/>
        </p:nvGrpSpPr>
        <p:grpSpPr>
          <a:xfrm>
            <a:off x="520541" y="1313498"/>
            <a:ext cx="3732848" cy="1805464"/>
            <a:chOff x="1229" y="6750"/>
            <a:chExt cx="7180" cy="3315"/>
          </a:xfrm>
          <a:solidFill>
            <a:schemeClr val="accent1">
              <a:lumMod val="75000"/>
            </a:schemeClr>
          </a:solidFill>
        </p:grpSpPr>
        <p:sp>
          <p:nvSpPr>
            <p:cNvPr id="10" name="圆角矩形 9"/>
            <p:cNvSpPr/>
            <p:nvPr/>
          </p:nvSpPr>
          <p:spPr>
            <a:xfrm>
              <a:off x="1229" y="6750"/>
              <a:ext cx="7180" cy="331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66" y="7077"/>
              <a:ext cx="7001" cy="2204"/>
            </a:xfrm>
            <a:prstGeom prst="rect">
              <a:avLst/>
            </a:prstGeom>
            <a:grpFill/>
          </p:spPr>
          <p:txBody>
            <a:bodyPr wrap="square" rtlCol="0">
              <a:spAutoFit/>
            </a:bodyPr>
            <a:lstStyle/>
            <a:p>
              <a:r>
                <a:rPr lang="zh-CN" altLang="en-US" sz="2400">
                  <a:solidFill>
                    <a:schemeClr val="bg1"/>
                  </a:solidFill>
                  <a:latin typeface="DFKai-SB" panose="03000509000000000000" charset="-120"/>
                  <a:ea typeface="DFKai-SB" panose="03000509000000000000" charset="-120"/>
                </a:rPr>
                <a:t>政务官：包括大臣和政务次官或政务秘书，他们与内阁共进退。</a:t>
              </a:r>
            </a:p>
          </p:txBody>
        </p:sp>
      </p:grpSp>
      <p:grpSp>
        <p:nvGrpSpPr>
          <p:cNvPr id="7" name="组合 14"/>
          <p:cNvGrpSpPr/>
          <p:nvPr/>
        </p:nvGrpSpPr>
        <p:grpSpPr>
          <a:xfrm>
            <a:off x="4480560" y="1313974"/>
            <a:ext cx="4268153" cy="1786890"/>
            <a:chOff x="9205" y="6750"/>
            <a:chExt cx="8238" cy="3315"/>
          </a:xfrm>
          <a:solidFill>
            <a:schemeClr val="accent1">
              <a:lumMod val="75000"/>
            </a:schemeClr>
          </a:solidFill>
        </p:grpSpPr>
        <p:sp>
          <p:nvSpPr>
            <p:cNvPr id="16" name="圆角矩形 15"/>
            <p:cNvSpPr/>
            <p:nvPr/>
          </p:nvSpPr>
          <p:spPr>
            <a:xfrm>
              <a:off x="9205" y="6750"/>
              <a:ext cx="8238" cy="331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9430" y="6818"/>
              <a:ext cx="7807" cy="2912"/>
            </a:xfrm>
            <a:prstGeom prst="rect">
              <a:avLst/>
            </a:prstGeom>
            <a:grpFill/>
          </p:spPr>
          <p:txBody>
            <a:bodyPr wrap="square" rtlCol="0">
              <a:spAutoFit/>
            </a:bodyPr>
            <a:lstStyle>
              <a:defPPr>
                <a:defRPr lang="zh-CN"/>
              </a:defPPr>
              <a:lvl1pPr>
                <a:defRPr sz="3200">
                  <a:latin typeface="方正姚体" panose="02010601030101010101" pitchFamily="2" charset="-122"/>
                  <a:ea typeface="方正姚体" panose="02010601030101010101" pitchFamily="2" charset="-122"/>
                </a:defRPr>
              </a:lvl1pPr>
            </a:lstStyle>
            <a:p>
              <a:r>
                <a:rPr lang="zh-CN" altLang="en-US" sz="2400">
                  <a:solidFill>
                    <a:schemeClr val="bg1"/>
                  </a:solidFill>
                  <a:latin typeface="DFKai-SB" panose="03000509000000000000" charset="-120"/>
                  <a:ea typeface="DFKai-SB" panose="03000509000000000000" charset="-120"/>
                </a:rPr>
                <a:t>事务官：即文官，包括常务次官直至一下的一般政府工作人员，负责具体事务，不受党派影响，长期任职。</a:t>
              </a:r>
            </a:p>
          </p:txBody>
        </p:sp>
      </p:grpSp>
      <p:sp>
        <p:nvSpPr>
          <p:cNvPr id="18" name="文本框 17"/>
          <p:cNvSpPr txBox="1"/>
          <p:nvPr/>
        </p:nvSpPr>
        <p:spPr>
          <a:xfrm>
            <a:off x="467544" y="3291830"/>
            <a:ext cx="7776864" cy="438582"/>
          </a:xfrm>
          <a:prstGeom prst="rect">
            <a:avLst/>
          </a:prstGeom>
          <a:noFill/>
        </p:spPr>
        <p:txBody>
          <a:bodyPr wrap="square" lIns="68580" tIns="34290" rIns="68580" bIns="34290" rtlCol="0">
            <a:spAutoFit/>
          </a:bodyPr>
          <a:lstStyle/>
          <a:p>
            <a:r>
              <a:rPr lang="zh-CN" altLang="en-US" sz="2400">
                <a:latin typeface="黑体" panose="02010609060101010101" charset="-122"/>
                <a:ea typeface="黑体" panose="02010609060101010101" charset="-122"/>
              </a:rPr>
              <a:t>【思考</a:t>
            </a:r>
            <a:r>
              <a:rPr lang="zh-CN" altLang="en-US" sz="2400" smtClean="0">
                <a:latin typeface="黑体" panose="02010609060101010101" charset="-122"/>
                <a:ea typeface="黑体" panose="02010609060101010101" charset="-122"/>
              </a:rPr>
              <a:t>】政</a:t>
            </a:r>
            <a:r>
              <a:rPr lang="zh-CN" altLang="en-US" sz="2400">
                <a:latin typeface="黑体" panose="02010609060101010101" charset="-122"/>
                <a:ea typeface="黑体" panose="02010609060101010101" charset="-122"/>
              </a:rPr>
              <a:t>务官和事务官的出现对英国文官制度有何作用？</a:t>
            </a:r>
          </a:p>
        </p:txBody>
      </p:sp>
      <p:sp>
        <p:nvSpPr>
          <p:cNvPr id="19" name="文本框 18"/>
          <p:cNvSpPr txBox="1"/>
          <p:nvPr/>
        </p:nvSpPr>
        <p:spPr>
          <a:xfrm>
            <a:off x="467544" y="3939902"/>
            <a:ext cx="8424936" cy="931024"/>
          </a:xfrm>
          <a:prstGeom prst="rect">
            <a:avLst/>
          </a:prstGeom>
          <a:solidFill>
            <a:schemeClr val="accent4">
              <a:lumMod val="40000"/>
              <a:lumOff val="60000"/>
            </a:schemeClr>
          </a:solidFill>
        </p:spPr>
        <p:txBody>
          <a:bodyPr wrap="square" lIns="68580" tIns="34290" rIns="68580" bIns="34290" rtlCol="0">
            <a:spAutoFit/>
          </a:bodyPr>
          <a:lstStyle/>
          <a:p>
            <a:r>
              <a:rPr lang="zh-CN" altLang="en-US" sz="2800">
                <a:gradFill>
                  <a:gsLst>
                    <a:gs pos="0">
                      <a:srgbClr val="FE4444"/>
                    </a:gs>
                    <a:gs pos="100000">
                      <a:srgbClr val="832B2B"/>
                    </a:gs>
                  </a:gsLst>
                  <a:lin scaled="0"/>
                </a:gradFill>
                <a:latin typeface="楷体" panose="02010609060101010101" pitchFamily="49" charset="-122"/>
                <a:ea typeface="楷体" panose="02010609060101010101" pitchFamily="49" charset="-122"/>
                <a:cs typeface="黑体" panose="02010609060101010101" charset="-122"/>
              </a:rPr>
              <a:t>实现了政治和管理的区分，既维持了代议制下政党轮流执政的特点，又保证了政府工作的稳定性和持续性。</a:t>
            </a:r>
            <a:endParaRPr lang="zh-CN" altLang="en-US" sz="2800">
              <a:gradFill>
                <a:gsLst>
                  <a:gs pos="0">
                    <a:srgbClr val="FE4444"/>
                  </a:gs>
                  <a:gs pos="100000">
                    <a:srgbClr val="832B2B"/>
                  </a:gs>
                </a:gsLst>
                <a:lin scaled="0"/>
              </a:gradFill>
              <a:latin typeface="楷体" panose="02010609060101010101" pitchFamily="49" charset="-122"/>
              <a:ea typeface="楷体" panose="02010609060101010101" pitchFamily="49" charset="-122"/>
              <a:cs typeface="黑体" panose="02010609060101010101" charset="-122"/>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0" presetClass="entr" presetSubtype="0" fill="hold" grpId="0" nodeType="clickEffect">
                                  <p:stCondLst>
                                    <p:cond delay="0"/>
                                  </p:stCondLst>
                                  <p:iterate type="lt">
                                    <p:tmPct val="10000"/>
                                  </p:iterate>
                                  <p:childTnLst>
                                    <p:set>
                                      <p:cBhvr>
                                        <p:cTn id="6" dur="500"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1"/>
                                          </p:val>
                                        </p:tav>
                                        <p:tav tm="100000">
                                          <p:val>
                                            <p:strVal val="#ppt_x"/>
                                          </p:val>
                                        </p:tav>
                                      </p:tavLst>
                                    </p:anim>
                                    <p:anim calcmode="lin" valueType="num">
                                      <p:cBhvr>
                                        <p:cTn id="9"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文本框 15"/>
          <p:cNvSpPr txBox="1"/>
          <p:nvPr/>
        </p:nvSpPr>
        <p:spPr>
          <a:xfrm>
            <a:off x="107504" y="-20538"/>
            <a:ext cx="2304157" cy="438582"/>
          </a:xfrm>
          <a:prstGeom prst="rect">
            <a:avLst/>
          </a:prstGeom>
          <a:noFill/>
        </p:spPr>
        <p:txBody>
          <a:bodyPr wrap="none" lIns="68580" tIns="34290" rIns="68580" bIns="34290" rtlCol="0">
            <a:spAutoFit/>
          </a:bodyPr>
          <a:lstStyle/>
          <a:p>
            <a:r>
              <a:rPr lang="zh-CN" altLang="en-US" sz="2400" b="1" smtClean="0"/>
              <a:t>二、建立过程</a:t>
            </a:r>
            <a:r>
              <a:rPr lang="zh-CN" altLang="zh-CN" sz="2400" b="1" smtClean="0"/>
              <a:t>：</a:t>
            </a:r>
            <a:endParaRPr lang="en-US" altLang="zh-CN" sz="2400" b="1" smtClean="0"/>
          </a:p>
        </p:txBody>
      </p:sp>
      <p:sp>
        <p:nvSpPr>
          <p:cNvPr id="2" name="文本框 1"/>
          <p:cNvSpPr txBox="1"/>
          <p:nvPr/>
        </p:nvSpPr>
        <p:spPr>
          <a:xfrm>
            <a:off x="251520" y="411941"/>
            <a:ext cx="2769028" cy="3023905"/>
          </a:xfrm>
          <a:prstGeom prst="rect">
            <a:avLst/>
          </a:prstGeom>
          <a:noFill/>
        </p:spPr>
        <p:txBody>
          <a:bodyPr wrap="square" lIns="68580" tIns="34290" rIns="68580" bIns="34290" rtlCol="0">
            <a:spAutoFit/>
          </a:bodyPr>
          <a:lstStyle/>
          <a:p>
            <a:r>
              <a:rPr lang="en-US" altLang="zh-CN" sz="2400" b="1" smtClean="0">
                <a:latin typeface="宋体" pitchFamily="2" charset="-122"/>
                <a:ea typeface="宋体" pitchFamily="2" charset="-122"/>
              </a:rPr>
              <a:t>1</a:t>
            </a:r>
            <a:r>
              <a:rPr lang="zh-CN" altLang="en-US" sz="2400" b="1" smtClean="0">
                <a:latin typeface="宋体" pitchFamily="2" charset="-122"/>
                <a:ea typeface="宋体" pitchFamily="2" charset="-122"/>
              </a:rPr>
              <a:t>、英国最早建立：</a:t>
            </a:r>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p:txBody>
      </p:sp>
      <p:sp>
        <p:nvSpPr>
          <p:cNvPr id="3" name="矩形 2"/>
          <p:cNvSpPr/>
          <p:nvPr/>
        </p:nvSpPr>
        <p:spPr>
          <a:xfrm>
            <a:off x="179512" y="906125"/>
            <a:ext cx="8583561" cy="4131900"/>
          </a:xfrm>
          <a:prstGeom prst="rect">
            <a:avLst/>
          </a:prstGeom>
        </p:spPr>
        <p:txBody>
          <a:bodyPr wrap="square" lIns="68580" tIns="34290" rIns="68580" bIns="34290">
            <a:spAutoFit/>
          </a:bodyPr>
          <a:lstStyle/>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为了防止</a:t>
            </a:r>
            <a:r>
              <a:rPr lang="zh-CN" altLang="zh-CN" sz="2000" b="1" kern="0">
                <a:solidFill>
                  <a:srgbClr val="FF0000"/>
                </a:solidFill>
                <a:latin typeface="+mj-ea"/>
                <a:ea typeface="+mj-ea"/>
                <a:cs typeface="Songti SC"/>
              </a:rPr>
              <a:t>国王通过任命官员干预议会</a:t>
            </a:r>
            <a:r>
              <a:rPr lang="zh-CN" altLang="zh-CN" sz="2000" b="1" kern="0">
                <a:solidFill>
                  <a:srgbClr val="000000"/>
                </a:solidFill>
                <a:latin typeface="+mj-ea"/>
                <a:ea typeface="+mj-ea"/>
                <a:cs typeface="Songti SC"/>
              </a:rPr>
              <a:t>活动，英国规定除了大臣以外，官员不得当选为下院议员</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kern="0" smtClean="0">
                <a:solidFill>
                  <a:srgbClr val="000000"/>
                </a:solidFill>
                <a:latin typeface="+mj-ea"/>
                <a:ea typeface="+mj-ea"/>
                <a:cs typeface="Songti SC"/>
              </a:rPr>
              <a:t>（</a:t>
            </a:r>
            <a:r>
              <a:rPr lang="zh-CN" altLang="en-US" sz="2000" b="1" kern="0" smtClean="0">
                <a:solidFill>
                  <a:srgbClr val="FF0000"/>
                </a:solidFill>
                <a:latin typeface="+mj-ea"/>
                <a:ea typeface="+mj-ea"/>
                <a:cs typeface="Songti SC"/>
              </a:rPr>
              <a:t>限制国王，维护议会的独立、权威，</a:t>
            </a:r>
            <a:r>
              <a:rPr lang="zh-CN" altLang="en-US" sz="2000" b="1" kern="0" smtClean="0">
                <a:solidFill>
                  <a:srgbClr val="FF0000"/>
                </a:solidFill>
                <a:latin typeface="+mj-ea"/>
                <a:cs typeface="Songti SC"/>
              </a:rPr>
              <a:t>利于官员的职权分明</a:t>
            </a:r>
            <a:r>
              <a:rPr lang="zh-CN" altLang="en-US" sz="2000" b="1" kern="0" smtClean="0">
                <a:solidFill>
                  <a:srgbClr val="000000"/>
                </a:solidFill>
                <a:latin typeface="+mj-ea"/>
                <a:ea typeface="+mj-ea"/>
                <a:cs typeface="Songti SC"/>
              </a:rPr>
              <a:t>）</a:t>
            </a:r>
            <a:endParaRPr lang="zh-CN" altLang="zh-CN" sz="2000" b="1" kern="100">
              <a:latin typeface="+mj-ea"/>
              <a:ea typeface="+mj-ea"/>
              <a:cs typeface="Times New Roman" panose="02020603050405020304" pitchFamily="18" charset="0"/>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2</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19</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为了保证政府工作不受政党更替的影</a:t>
            </a:r>
            <a:r>
              <a:rPr lang="zh-CN" altLang="zh-CN" sz="2000" b="1" kern="0" smtClean="0">
                <a:solidFill>
                  <a:srgbClr val="000000"/>
                </a:solidFill>
                <a:latin typeface="+mj-ea"/>
                <a:ea typeface="+mj-ea"/>
                <a:cs typeface="Songti SC"/>
              </a:rPr>
              <a:t>响</a:t>
            </a:r>
            <a:r>
              <a:rPr lang="zh-CN" altLang="en-US" sz="2000" b="1" kern="0" smtClean="0">
                <a:solidFill>
                  <a:srgbClr val="FF0000"/>
                </a:solidFill>
                <a:latin typeface="+mj-ea"/>
                <a:ea typeface="+mj-ea"/>
                <a:cs typeface="Songti SC"/>
              </a:rPr>
              <a:t>（保障政府工作的连续性、稳定性</a:t>
            </a:r>
            <a:r>
              <a:rPr lang="en-US" altLang="zh-CN" sz="2000" b="1" kern="0" smtClean="0">
                <a:solidFill>
                  <a:srgbClr val="FF0000"/>
                </a:solidFill>
                <a:latin typeface="+mj-ea"/>
                <a:ea typeface="+mj-ea"/>
                <a:cs typeface="Songti SC"/>
              </a:rPr>
              <a:t>)</a:t>
            </a:r>
            <a:r>
              <a:rPr lang="zh-CN" altLang="zh-CN" sz="2000" b="1" kern="0" smtClean="0">
                <a:solidFill>
                  <a:srgbClr val="000000"/>
                </a:solidFill>
                <a:latin typeface="+mj-ea"/>
                <a:ea typeface="+mj-ea"/>
                <a:cs typeface="Songti SC"/>
              </a:rPr>
              <a:t>，</a:t>
            </a:r>
            <a:r>
              <a:rPr lang="zh-CN" altLang="zh-CN" sz="2000" b="1" kern="0">
                <a:solidFill>
                  <a:srgbClr val="000000"/>
                </a:solidFill>
                <a:latin typeface="+mj-ea"/>
                <a:ea typeface="+mj-ea"/>
                <a:cs typeface="Songti SC"/>
              </a:rPr>
              <a:t>英国的一些政府部门</a:t>
            </a:r>
            <a:r>
              <a:rPr lang="zh-CN" altLang="zh-CN" sz="2000" b="1" kern="0">
                <a:solidFill>
                  <a:srgbClr val="0033CC"/>
                </a:solidFill>
                <a:latin typeface="+mj-ea"/>
                <a:ea typeface="+mj-ea"/>
                <a:cs typeface="Songti SC"/>
              </a:rPr>
              <a:t>开始设立常务次官的职位</a:t>
            </a:r>
            <a:r>
              <a:rPr lang="zh-CN" altLang="zh-CN" sz="2000" b="1" kern="0" smtClean="0">
                <a:solidFill>
                  <a:srgbClr val="0033CC"/>
                </a:solidFill>
                <a:latin typeface="+mj-ea"/>
                <a:ea typeface="+mj-ea"/>
                <a:cs typeface="Songti SC"/>
              </a:rPr>
              <a:t>。</a:t>
            </a:r>
            <a:endParaRPr lang="en-US" altLang="zh-CN" sz="2000" b="1" kern="0" smtClean="0">
              <a:solidFill>
                <a:srgbClr val="0033CC"/>
              </a:solidFill>
              <a:latin typeface="+mj-ea"/>
              <a:ea typeface="+mj-ea"/>
              <a:cs typeface="Songti SC"/>
            </a:endParaRPr>
          </a:p>
          <a:p>
            <a:pPr indent="201295"/>
            <a:r>
              <a:rPr lang="en-US" altLang="zh-CN" sz="2000" b="1" kern="0" smtClean="0">
                <a:solidFill>
                  <a:srgbClr val="000000"/>
                </a:solidFill>
                <a:latin typeface="+mj-ea"/>
                <a:ea typeface="+mj-ea"/>
                <a:cs typeface="Songti SC"/>
              </a:rPr>
              <a:t>   </a:t>
            </a:r>
            <a:r>
              <a:rPr lang="zh-CN" altLang="en-US" sz="2000" b="1" kern="0" smtClean="0">
                <a:solidFill>
                  <a:srgbClr val="000000"/>
                </a:solidFill>
                <a:latin typeface="+mj-ea"/>
                <a:ea typeface="+mj-ea"/>
                <a:cs typeface="Songti SC"/>
              </a:rPr>
              <a:t>这样</a:t>
            </a:r>
            <a:r>
              <a:rPr lang="zh-CN" altLang="zh-CN" sz="2000" b="1" kern="0" smtClean="0">
                <a:solidFill>
                  <a:srgbClr val="000000"/>
                </a:solidFill>
                <a:latin typeface="+mj-ea"/>
                <a:ea typeface="+mj-ea"/>
                <a:cs typeface="Songti SC"/>
              </a:rPr>
              <a:t>英</a:t>
            </a:r>
            <a:r>
              <a:rPr lang="zh-CN" altLang="zh-CN" sz="2000" b="1" kern="0">
                <a:solidFill>
                  <a:srgbClr val="000000"/>
                </a:solidFill>
                <a:latin typeface="+mj-ea"/>
                <a:ea typeface="+mj-ea"/>
                <a:cs typeface="Songti SC"/>
              </a:rPr>
              <a:t>国政府的官员分为两类：</a:t>
            </a:r>
            <a:r>
              <a:rPr lang="zh-CN" altLang="zh-CN" sz="2000" b="1" kern="0">
                <a:solidFill>
                  <a:srgbClr val="0000CC"/>
                </a:solidFill>
                <a:latin typeface="+mj-ea"/>
                <a:ea typeface="+mj-ea"/>
                <a:cs typeface="Songti SC"/>
              </a:rPr>
              <a:t>一类是政务官</a:t>
            </a:r>
            <a:r>
              <a:rPr lang="zh-CN" altLang="zh-CN" sz="2000" b="1" kern="0">
                <a:solidFill>
                  <a:srgbClr val="000000"/>
                </a:solidFill>
                <a:latin typeface="+mj-ea"/>
                <a:ea typeface="+mj-ea"/>
                <a:cs typeface="Songti SC"/>
              </a:rPr>
              <a:t>，包括大臣和政务次官或政务秘书，他们随内阁共进退；</a:t>
            </a:r>
            <a:r>
              <a:rPr lang="zh-CN" altLang="zh-CN" sz="2000" b="1" kern="0">
                <a:solidFill>
                  <a:srgbClr val="0000CC"/>
                </a:solidFill>
                <a:latin typeface="+mj-ea"/>
                <a:ea typeface="+mj-ea"/>
                <a:cs typeface="Songti SC"/>
              </a:rPr>
              <a:t>另一类是</a:t>
            </a:r>
            <a:r>
              <a:rPr lang="zh-CN" altLang="zh-CN" sz="2000" b="1" kern="0">
                <a:solidFill>
                  <a:srgbClr val="FF0000"/>
                </a:solidFill>
                <a:latin typeface="+mj-ea"/>
                <a:ea typeface="+mj-ea"/>
                <a:cs typeface="Songti SC"/>
              </a:rPr>
              <a:t>事务官</a:t>
            </a:r>
            <a:r>
              <a:rPr lang="zh-CN" altLang="zh-CN" sz="2000" b="1" kern="0">
                <a:solidFill>
                  <a:srgbClr val="000000"/>
                </a:solidFill>
                <a:latin typeface="+mj-ea"/>
                <a:ea typeface="+mj-ea"/>
                <a:cs typeface="Songti SC"/>
              </a:rPr>
              <a:t>，即文官，包括常务次官直至以下的一般政府工作人员，负责具体事务，不受党派影响，长期任职</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smtClean="0">
                <a:solidFill>
                  <a:srgbClr val="FF0000"/>
                </a:solidFill>
              </a:rPr>
              <a:t>（实现了政治和管理的区分，维持了代议制下政党轮流执政的特点，</a:t>
            </a:r>
            <a:r>
              <a:rPr lang="zh-CN" altLang="en-US" sz="2000" b="1" kern="0" smtClean="0">
                <a:solidFill>
                  <a:srgbClr val="FF0000"/>
                </a:solidFill>
                <a:latin typeface="+mj-ea"/>
                <a:cs typeface="Songti SC"/>
              </a:rPr>
              <a:t>保障政府工作的连续性、稳定性</a:t>
            </a:r>
            <a:r>
              <a:rPr lang="zh-CN" altLang="en-US" sz="2000" b="1" smtClean="0">
                <a:solidFill>
                  <a:srgbClr val="FF0000"/>
                </a:solidFill>
              </a:rPr>
              <a:t>）</a:t>
            </a:r>
            <a:endParaRPr lang="zh-CN" altLang="zh-CN" sz="2000" b="1">
              <a:solidFill>
                <a:srgbClr val="FF0000"/>
              </a:solidFill>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3</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1855</a:t>
            </a:r>
            <a:r>
              <a:rPr lang="zh-CN" altLang="zh-CN" sz="2000" b="1" kern="0">
                <a:solidFill>
                  <a:srgbClr val="0033CC"/>
                </a:solidFill>
                <a:latin typeface="+mj-ea"/>
                <a:ea typeface="+mj-ea"/>
                <a:cs typeface="Songti SC"/>
              </a:rPr>
              <a:t>年，</a:t>
            </a:r>
            <a:r>
              <a:rPr lang="zh-CN" altLang="zh-CN" sz="2000" b="1" kern="0">
                <a:solidFill>
                  <a:srgbClr val="000000"/>
                </a:solidFill>
                <a:latin typeface="+mj-ea"/>
                <a:ea typeface="+mj-ea"/>
                <a:cs typeface="Songti SC"/>
              </a:rPr>
              <a:t>英国颁布法令，</a:t>
            </a:r>
            <a:r>
              <a:rPr lang="zh-CN" altLang="zh-CN" sz="2000" b="1" kern="0">
                <a:solidFill>
                  <a:srgbClr val="0033CC"/>
                </a:solidFill>
                <a:latin typeface="+mj-ea"/>
                <a:ea typeface="+mj-ea"/>
                <a:cs typeface="Songti SC"/>
              </a:rPr>
              <a:t>建立不受党派干涉的文官委员会</a:t>
            </a:r>
            <a:r>
              <a:rPr lang="zh-CN" altLang="zh-CN" sz="2000" b="1" kern="0">
                <a:solidFill>
                  <a:srgbClr val="000000"/>
                </a:solidFill>
                <a:latin typeface="+mj-ea"/>
                <a:ea typeface="+mj-ea"/>
                <a:cs typeface="Songti SC"/>
              </a:rPr>
              <a:t>，对被推荐的候选人进行考试</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400" b="1" kern="0" smtClean="0">
                <a:solidFill>
                  <a:srgbClr val="000000"/>
                </a:solidFill>
                <a:latin typeface="+mj-ea"/>
                <a:ea typeface="+mj-ea"/>
                <a:cs typeface="Songti SC"/>
              </a:rPr>
              <a:t>（为何？）</a:t>
            </a:r>
            <a:endParaRPr lang="en-US" altLang="zh-CN" sz="2400" b="1" kern="0" smtClean="0">
              <a:solidFill>
                <a:srgbClr val="0033CC"/>
              </a:solidFill>
              <a:latin typeface="+mj-ea"/>
              <a:ea typeface="+mj-ea"/>
              <a:cs typeface="Songti S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0">
  <p:cSld>
    <p:spTree>
      <p:nvGrpSpPr>
        <p:cNvPr id="1" name=""/>
        <p:cNvGrpSpPr/>
        <p:nvPr/>
      </p:nvGrpSpPr>
      <p:grpSpPr>
        <a:xfrm>
          <a:off x="0" y="0"/>
          <a:ext cx="0" cy="0"/>
        </a:xfrm>
      </p:grpSpPr>
      <p:cxnSp>
        <p:nvCxnSpPr>
          <p:cNvPr id="6" name="直线连接符 5"/>
          <p:cNvCxnSpPr/>
          <p:nvPr/>
        </p:nvCxnSpPr>
        <p:spPr>
          <a:xfrm flipV="1">
            <a:off x="0" y="175260"/>
            <a:ext cx="9143048" cy="62865"/>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257175" y="227648"/>
            <a:ext cx="2003584" cy="371475"/>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3" name="平行四边形 2"/>
          <p:cNvSpPr/>
          <p:nvPr/>
        </p:nvSpPr>
        <p:spPr>
          <a:xfrm>
            <a:off x="179546" y="133350"/>
            <a:ext cx="1985010" cy="371475"/>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12" name="文本框 11"/>
          <p:cNvSpPr txBox="1"/>
          <p:nvPr/>
        </p:nvSpPr>
        <p:spPr>
          <a:xfrm>
            <a:off x="194310" y="120015"/>
            <a:ext cx="1892935" cy="345440"/>
          </a:xfrm>
          <a:prstGeom prst="rect">
            <a:avLst/>
          </a:prstGeom>
          <a:noFill/>
        </p:spPr>
        <p:txBody>
          <a:bodyPr wrap="square" lIns="68580" tIns="34290" rIns="68580" bIns="34290" rtlCol="0">
            <a:spAutoFit/>
          </a:bodyPr>
          <a:lstStyle/>
          <a:p>
            <a:r>
              <a:rPr lang="en-US" altLang="zh-CN" b="1">
                <a:solidFill>
                  <a:schemeClr val="bg1"/>
                </a:solidFill>
                <a:latin typeface="方正兰亭超细黑简体" panose="02000000000000000000" charset="-122"/>
                <a:ea typeface="方正兰亭超细黑简体" panose="02000000000000000000" charset="-122"/>
              </a:rPr>
              <a:t>      </a:t>
            </a:r>
            <a:r>
              <a:rPr lang="zh-CN" altLang="en-US" b="1">
                <a:solidFill>
                  <a:schemeClr val="bg1"/>
                </a:solidFill>
                <a:latin typeface="方正兰亭超细黑简体" panose="02000000000000000000" charset="-122"/>
                <a:ea typeface="方正兰亭超细黑简体" panose="02000000000000000000" charset="-122"/>
              </a:rPr>
              <a:t>重难拓展</a:t>
            </a:r>
          </a:p>
        </p:txBody>
      </p:sp>
      <p:sp>
        <p:nvSpPr>
          <p:cNvPr id="5" name="文本框 4"/>
          <p:cNvSpPr txBox="1"/>
          <p:nvPr/>
        </p:nvSpPr>
        <p:spPr>
          <a:xfrm>
            <a:off x="107504" y="627534"/>
            <a:ext cx="4494848" cy="392415"/>
          </a:xfrm>
          <a:prstGeom prst="rect">
            <a:avLst/>
          </a:prstGeom>
          <a:noFill/>
        </p:spPr>
        <p:txBody>
          <a:bodyPr wrap="square" lIns="68580" tIns="34290" rIns="68580" bIns="34290" rtlCol="0">
            <a:spAutoFit/>
          </a:bodyPr>
          <a:lstStyle/>
          <a:p>
            <a:r>
              <a:rPr lang="en-US" altLang="zh-CN" sz="2100">
                <a:latin typeface="DFKai-SB" panose="03000509000000000000" charset="-120"/>
                <a:ea typeface="DFKai-SB" panose="03000509000000000000" charset="-120"/>
                <a:cs typeface="DFKai-SB" panose="03000509000000000000" charset="-120"/>
              </a:rPr>
              <a:t>2</a:t>
            </a:r>
            <a:r>
              <a:rPr lang="zh-CN" altLang="en-US" sz="2100">
                <a:latin typeface="DFKai-SB" panose="03000509000000000000" charset="-120"/>
                <a:ea typeface="DFKai-SB" panose="03000509000000000000" charset="-120"/>
                <a:cs typeface="DFKai-SB" panose="03000509000000000000" charset="-120"/>
              </a:rPr>
              <a:t>、</a:t>
            </a:r>
            <a:r>
              <a:rPr lang="zh-CN" altLang="en-US" sz="2100">
                <a:latin typeface="DFKai-SB" panose="03000509000000000000" charset="-120"/>
                <a:ea typeface="DFKai-SB" panose="03000509000000000000" charset="-120"/>
                <a:cs typeface="DFKai-SB" panose="03000509000000000000" charset="-120"/>
                <a:sym typeface="+mn-ea"/>
              </a:rPr>
              <a:t>改革东印度公司职员任用制度</a:t>
            </a:r>
            <a:endParaRPr lang="zh-CN" altLang="en-US" sz="2100">
              <a:latin typeface="DFKai-SB" panose="03000509000000000000" charset="-120"/>
              <a:ea typeface="DFKai-SB" panose="03000509000000000000" charset="-120"/>
              <a:cs typeface="DFKai-SB" panose="03000509000000000000" charset="-120"/>
            </a:endParaRPr>
          </a:p>
        </p:txBody>
      </p:sp>
      <p:sp>
        <p:nvSpPr>
          <p:cNvPr id="18" name="文本框 17"/>
          <p:cNvSpPr txBox="1"/>
          <p:nvPr/>
        </p:nvSpPr>
        <p:spPr>
          <a:xfrm>
            <a:off x="55245" y="3856673"/>
            <a:ext cx="6191250" cy="622459"/>
          </a:xfrm>
          <a:prstGeom prst="rect">
            <a:avLst/>
          </a:prstGeom>
          <a:noFill/>
        </p:spPr>
        <p:txBody>
          <a:bodyPr wrap="square" lIns="68580" tIns="34290" rIns="68580" bIns="34290" rtlCol="0">
            <a:spAutoFit/>
          </a:bodyPr>
          <a:lstStyle/>
          <a:p>
            <a:r>
              <a:rPr lang="zh-CN" altLang="en-US">
                <a:latin typeface="黑体" panose="02010609060101010101" charset="-122"/>
                <a:ea typeface="黑体" panose="02010609060101010101" charset="-122"/>
              </a:rPr>
              <a:t>【思考</a:t>
            </a:r>
            <a:r>
              <a:rPr lang="zh-CN" altLang="en-US" smtClean="0">
                <a:latin typeface="黑体" panose="02010609060101010101" charset="-122"/>
                <a:ea typeface="黑体" panose="02010609060101010101" charset="-122"/>
              </a:rPr>
              <a:t>】东</a:t>
            </a:r>
            <a:r>
              <a:rPr lang="zh-CN" altLang="en-US">
                <a:latin typeface="黑体" panose="02010609060101010101" charset="-122"/>
                <a:ea typeface="黑体" panose="02010609060101010101" charset="-122"/>
              </a:rPr>
              <a:t>印度公司职员任用制度改革对英国文官制度确立的影响？</a:t>
            </a:r>
          </a:p>
        </p:txBody>
      </p:sp>
      <p:sp>
        <p:nvSpPr>
          <p:cNvPr id="2" name="剪去单角的矩形 1"/>
          <p:cNvSpPr/>
          <p:nvPr/>
        </p:nvSpPr>
        <p:spPr>
          <a:xfrm>
            <a:off x="-9048" y="1166813"/>
            <a:ext cx="6266021" cy="2646521"/>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文本框 6"/>
          <p:cNvSpPr txBox="1"/>
          <p:nvPr/>
        </p:nvSpPr>
        <p:spPr>
          <a:xfrm>
            <a:off x="217438" y="1141313"/>
            <a:ext cx="5650706" cy="2654573"/>
          </a:xfrm>
          <a:prstGeom prst="rect">
            <a:avLst/>
          </a:prstGeom>
          <a:noFill/>
        </p:spPr>
        <p:txBody>
          <a:bodyPr wrap="square" lIns="68580" tIns="34290" rIns="68580" bIns="34290" rtlCol="0">
            <a:spAutoFit/>
          </a:bodyPr>
          <a:lstStyle/>
          <a:p>
            <a:pPr algn="just"/>
            <a:r>
              <a:rPr lang="zh-CN" altLang="en-US" sz="2100">
                <a:solidFill>
                  <a:schemeClr val="bg1"/>
                </a:solidFill>
                <a:latin typeface="DFKai-SB" panose="03000509000000000000" charset="-120"/>
                <a:ea typeface="DFKai-SB" panose="03000509000000000000" charset="-120"/>
                <a:cs typeface="DFKai-SB" panose="03000509000000000000" charset="-120"/>
                <a:sym typeface="+mn-ea"/>
              </a:rPr>
              <a:t>材料一：1765年，英国驻印度总督罗伯特</a:t>
            </a:r>
            <a:r>
              <a:rPr lang="en-US" altLang="zh-CN" sz="2100">
                <a:solidFill>
                  <a:schemeClr val="bg1"/>
                </a:solidFill>
                <a:latin typeface="DFKai-SB" panose="03000509000000000000" charset="-120"/>
                <a:ea typeface="DFKai-SB" panose="03000509000000000000" charset="-120"/>
                <a:cs typeface="DFKai-SB" panose="03000509000000000000" charset="-120"/>
                <a:sym typeface="+mn-ea"/>
              </a:rPr>
              <a:t>·</a:t>
            </a:r>
            <a:r>
              <a:rPr lang="zh-CN" altLang="en-US" sz="2100">
                <a:solidFill>
                  <a:schemeClr val="bg1"/>
                </a:solidFill>
                <a:latin typeface="DFKai-SB" panose="03000509000000000000" charset="-120"/>
                <a:ea typeface="DFKai-SB" panose="03000509000000000000" charset="-120"/>
                <a:cs typeface="DFKai-SB" panose="03000509000000000000" charset="-120"/>
                <a:sym typeface="+mn-ea"/>
              </a:rPr>
              <a:t>克拉夫着手改革英属印度的吏治。他一方面严禁东印度公司职员接受贿赂，另一方面，要求直接从伦敦考选官员到印度任职。            </a:t>
            </a:r>
            <a:endParaRPr lang="en-US" altLang="zh-CN" sz="2100" smtClean="0">
              <a:solidFill>
                <a:schemeClr val="bg1"/>
              </a:solidFill>
              <a:latin typeface="DFKai-SB" panose="03000509000000000000" charset="-120"/>
              <a:ea typeface="DFKai-SB" panose="03000509000000000000" charset="-120"/>
              <a:cs typeface="DFKai-SB" panose="03000509000000000000" charset="-120"/>
              <a:sym typeface="+mn-ea"/>
            </a:endParaRPr>
          </a:p>
          <a:p>
            <a:pPr algn="just"/>
            <a:r>
              <a:rPr lang="en-US" altLang="zh-CN" sz="2100" smtClean="0">
                <a:solidFill>
                  <a:schemeClr val="bg1"/>
                </a:solidFill>
                <a:latin typeface="DFKai-SB" panose="03000509000000000000" charset="-120"/>
                <a:ea typeface="DFKai-SB" panose="03000509000000000000" charset="-120"/>
                <a:cs typeface="DFKai-SB" panose="03000509000000000000" charset="-120"/>
                <a:sym typeface="+mn-ea"/>
              </a:rPr>
              <a:t>          ——</a:t>
            </a:r>
            <a:r>
              <a:rPr lang="zh-CN" altLang="en-US" sz="2100">
                <a:solidFill>
                  <a:schemeClr val="bg1"/>
                </a:solidFill>
                <a:latin typeface="DFKai-SB" panose="03000509000000000000" charset="-120"/>
                <a:ea typeface="DFKai-SB" panose="03000509000000000000" charset="-120"/>
                <a:cs typeface="DFKai-SB" panose="03000509000000000000" charset="-120"/>
                <a:sym typeface="+mn-ea"/>
              </a:rPr>
              <a:t>古燕  著《西方政治的稳定器》</a:t>
            </a:r>
          </a:p>
          <a:p>
            <a:pPr algn="just"/>
            <a:r>
              <a:rPr lang="zh-CN" altLang="en-US" sz="2100">
                <a:solidFill>
                  <a:schemeClr val="bg1"/>
                </a:solidFill>
                <a:latin typeface="DFKai-SB" panose="03000509000000000000" charset="-120"/>
                <a:ea typeface="DFKai-SB" panose="03000509000000000000" charset="-120"/>
                <a:cs typeface="DFKai-SB" panose="03000509000000000000" charset="-120"/>
                <a:sym typeface="+mn-ea"/>
              </a:rPr>
              <a:t>材料二：1853年，英国东印度公司在职员运用方面采用了书面考试录用的方法，不久，英国政府也采用书面考试的办法录用文官。</a:t>
            </a:r>
          </a:p>
        </p:txBody>
      </p:sp>
      <p:grpSp>
        <p:nvGrpSpPr>
          <p:cNvPr id="8" name="组合 7"/>
          <p:cNvGrpSpPr/>
          <p:nvPr/>
        </p:nvGrpSpPr>
        <p:grpSpPr>
          <a:xfrm>
            <a:off x="6372225" y="-164554"/>
            <a:ext cx="2771775" cy="4536504"/>
            <a:chOff x="13098" y="1180"/>
            <a:chExt cx="5820" cy="10760"/>
          </a:xfrm>
        </p:grpSpPr>
        <p:pic>
          <p:nvPicPr>
            <p:cNvPr id="13" name="图片 12"/>
            <p:cNvPicPr>
              <a:picLocks noChangeAspect="1"/>
            </p:cNvPicPr>
            <p:nvPr/>
          </p:nvPicPr>
          <p:blipFill>
            <a:blip r:embed="rId3"/>
            <a:stretch>
              <a:fillRect/>
            </a:stretch>
          </p:blipFill>
          <p:spPr>
            <a:xfrm>
              <a:off x="13353" y="2197"/>
              <a:ext cx="5003" cy="2878"/>
            </a:xfrm>
            <a:prstGeom prst="rect">
              <a:avLst/>
            </a:prstGeom>
          </p:spPr>
        </p:pic>
        <p:sp>
          <p:nvSpPr>
            <p:cNvPr id="14" name="文本框 13"/>
            <p:cNvSpPr txBox="1"/>
            <p:nvPr/>
          </p:nvSpPr>
          <p:spPr>
            <a:xfrm>
              <a:off x="13354" y="5117"/>
              <a:ext cx="5004" cy="6823"/>
            </a:xfrm>
            <a:prstGeom prst="rect">
              <a:avLst/>
            </a:prstGeom>
            <a:noFill/>
          </p:spPr>
          <p:txBody>
            <a:bodyPr wrap="square" rtlCol="0" anchor="t">
              <a:spAutoFit/>
            </a:bodyPr>
            <a:lstStyle/>
            <a:p>
              <a:r>
                <a:rPr lang="zh-CN" altLang="en-US" sz="1600"/>
                <a:t>东印度公司是英国政府组织的独占性贸易公司，成立于1600年，从18世纪初到19世纪中，成为英帝国主义在印度的代理人，由于东印度公司在印度享有特权，他的职员都捞取了大量财富，因此，达官贵人子弟和投机专营者趋之若鹜，公司职员中营私舞弊</a:t>
              </a:r>
            </a:p>
          </p:txBody>
        </p:sp>
        <p:sp>
          <p:nvSpPr>
            <p:cNvPr id="21" name="矩形 20"/>
            <p:cNvSpPr/>
            <p:nvPr/>
          </p:nvSpPr>
          <p:spPr>
            <a:xfrm>
              <a:off x="13098" y="1180"/>
              <a:ext cx="5820" cy="10651"/>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137160" y="4440556"/>
            <a:ext cx="8848725" cy="623248"/>
          </a:xfrm>
          <a:prstGeom prst="rect">
            <a:avLst/>
          </a:prstGeom>
          <a:solidFill>
            <a:schemeClr val="accent4">
              <a:lumMod val="40000"/>
              <a:lumOff val="60000"/>
            </a:schemeClr>
          </a:solidFill>
        </p:spPr>
        <p:txBody>
          <a:bodyPr wrap="square" lIns="68580" tIns="34290" rIns="68580" bIns="34290" rtlCol="0">
            <a:spAutoFit/>
          </a:bodyPr>
          <a:lstStyle/>
          <a:p>
            <a:r>
              <a:rPr lang="zh-CN" altLang="en-US">
                <a:gradFill>
                  <a:gsLst>
                    <a:gs pos="0">
                      <a:srgbClr val="FE4444"/>
                    </a:gs>
                    <a:gs pos="100000">
                      <a:srgbClr val="832B2B"/>
                    </a:gs>
                  </a:gsLst>
                  <a:lin scaled="0"/>
                </a:gradFill>
                <a:latin typeface="黑体" panose="02010609060101010101" charset="-122"/>
                <a:ea typeface="黑体" panose="02010609060101010101" charset="-122"/>
                <a:sym typeface="+mn-ea"/>
              </a:rPr>
              <a:t>在东印度公司的改革一定程度上推动了英国国内官制改革，确立了公开竞争考试制度，择优录用文官，为英国文官制度形成奠定基础。</a:t>
            </a:r>
            <a:endParaRPr lang="zh-CN" altLang="en-US">
              <a:gradFill>
                <a:gsLst>
                  <a:gs pos="0">
                    <a:srgbClr val="FE4444"/>
                  </a:gs>
                  <a:gs pos="100000">
                    <a:srgbClr val="832B2B"/>
                  </a:gs>
                </a:gsLst>
                <a:lin scaled="0"/>
              </a:gradFill>
              <a:latin typeface="黑体" panose="02010609060101010101" charset="-122"/>
              <a:ea typeface="黑体" panose="02010609060101010101" charset="-122"/>
              <a:sym typeface="+mn-ea"/>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40" presetClass="entr" presetSubtype="0" fill="hold" grpId="2" nodeType="clickEffect">
                                  <p:stCondLst>
                                    <p:cond delay="0"/>
                                  </p:stCondLst>
                                  <p:iterate type="lt">
                                    <p:tmPct val="10000"/>
                                  </p:iterate>
                                  <p:childTnLst>
                                    <p:set>
                                      <p:cBhvr>
                                        <p:cTn id="21" dur="500"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anim calcmode="lin" valueType="num">
                                      <p:cBhvr>
                                        <p:cTn id="23" dur="500" fill="hold"/>
                                        <p:tgtEl>
                                          <p:spTgt spid="22"/>
                                        </p:tgtEl>
                                        <p:attrNameLst>
                                          <p:attrName>ppt_x</p:attrName>
                                        </p:attrNameLst>
                                      </p:cBhvr>
                                      <p:tavLst>
                                        <p:tav tm="0">
                                          <p:val>
                                            <p:strVal val="#ppt_x-.1"/>
                                          </p:val>
                                        </p:tav>
                                        <p:tav tm="100000">
                                          <p:val>
                                            <p:strVal val="#ppt_x"/>
                                          </p:val>
                                        </p:tav>
                                      </p:tavLst>
                                    </p:anim>
                                    <p:anim calcmode="lin" valueType="num">
                                      <p:cBhvr>
                                        <p:cTn id="24"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1"/>
      <p:bldP spid="22" grpId="2"/>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文本框 15"/>
          <p:cNvSpPr txBox="1"/>
          <p:nvPr/>
        </p:nvSpPr>
        <p:spPr>
          <a:xfrm>
            <a:off x="107504" y="-20538"/>
            <a:ext cx="2304157" cy="438582"/>
          </a:xfrm>
          <a:prstGeom prst="rect">
            <a:avLst/>
          </a:prstGeom>
          <a:noFill/>
        </p:spPr>
        <p:txBody>
          <a:bodyPr wrap="none" lIns="68580" tIns="34290" rIns="68580" bIns="34290" rtlCol="0">
            <a:spAutoFit/>
          </a:bodyPr>
          <a:lstStyle/>
          <a:p>
            <a:r>
              <a:rPr lang="zh-CN" altLang="en-US" sz="2400" b="1" smtClean="0"/>
              <a:t>二、建立过程</a:t>
            </a:r>
            <a:r>
              <a:rPr lang="zh-CN" altLang="zh-CN" sz="2400" b="1" smtClean="0"/>
              <a:t>：</a:t>
            </a:r>
            <a:endParaRPr lang="en-US" altLang="zh-CN" sz="2400" b="1" smtClean="0"/>
          </a:p>
        </p:txBody>
      </p:sp>
      <p:sp>
        <p:nvSpPr>
          <p:cNvPr id="2" name="文本框 1"/>
          <p:cNvSpPr txBox="1"/>
          <p:nvPr/>
        </p:nvSpPr>
        <p:spPr>
          <a:xfrm>
            <a:off x="251520" y="411941"/>
            <a:ext cx="2769028" cy="3023905"/>
          </a:xfrm>
          <a:prstGeom prst="rect">
            <a:avLst/>
          </a:prstGeom>
          <a:noFill/>
        </p:spPr>
        <p:txBody>
          <a:bodyPr wrap="square" lIns="68580" tIns="34290" rIns="68580" bIns="34290" rtlCol="0">
            <a:spAutoFit/>
          </a:bodyPr>
          <a:lstStyle/>
          <a:p>
            <a:r>
              <a:rPr lang="en-US" altLang="zh-CN" sz="2400" b="1" smtClean="0">
                <a:latin typeface="宋体" pitchFamily="2" charset="-122"/>
                <a:ea typeface="宋体" pitchFamily="2" charset="-122"/>
              </a:rPr>
              <a:t>1</a:t>
            </a:r>
            <a:r>
              <a:rPr lang="zh-CN" altLang="en-US" sz="2400" b="1" smtClean="0">
                <a:latin typeface="宋体" pitchFamily="2" charset="-122"/>
                <a:ea typeface="宋体" pitchFamily="2" charset="-122"/>
              </a:rPr>
              <a:t>、英国最早建立：</a:t>
            </a:r>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smtClean="0">
              <a:latin typeface="宋体" pitchFamily="2" charset="-122"/>
              <a:ea typeface="宋体" pitchFamily="2" charset="-122"/>
            </a:endParaRPr>
          </a:p>
          <a:p>
            <a:endParaRPr lang="en-US" altLang="zh-CN" sz="2400" b="1">
              <a:latin typeface="宋体" pitchFamily="2" charset="-122"/>
              <a:ea typeface="宋体" pitchFamily="2" charset="-122"/>
            </a:endParaRPr>
          </a:p>
        </p:txBody>
      </p:sp>
      <p:sp>
        <p:nvSpPr>
          <p:cNvPr id="3" name="矩形 2"/>
          <p:cNvSpPr/>
          <p:nvPr/>
        </p:nvSpPr>
        <p:spPr>
          <a:xfrm>
            <a:off x="179512" y="906125"/>
            <a:ext cx="8583561" cy="4070345"/>
          </a:xfrm>
          <a:prstGeom prst="rect">
            <a:avLst/>
          </a:prstGeom>
        </p:spPr>
        <p:txBody>
          <a:bodyPr wrap="square" lIns="68580" tIns="34290" rIns="68580" bIns="34290">
            <a:spAutoFit/>
          </a:bodyPr>
          <a:lstStyle/>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为了防止</a:t>
            </a:r>
            <a:r>
              <a:rPr lang="zh-CN" altLang="zh-CN" sz="2000" b="1" kern="0">
                <a:solidFill>
                  <a:srgbClr val="FF0000"/>
                </a:solidFill>
                <a:latin typeface="+mj-ea"/>
                <a:ea typeface="+mj-ea"/>
                <a:cs typeface="Songti SC"/>
              </a:rPr>
              <a:t>国王通过任命官员干预议会</a:t>
            </a:r>
            <a:r>
              <a:rPr lang="zh-CN" altLang="zh-CN" sz="2000" b="1" kern="0">
                <a:solidFill>
                  <a:srgbClr val="000000"/>
                </a:solidFill>
                <a:latin typeface="+mj-ea"/>
                <a:ea typeface="+mj-ea"/>
                <a:cs typeface="Songti SC"/>
              </a:rPr>
              <a:t>活动，英国规定除了大臣以外，官员不得当选为下院议员</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kern="0" smtClean="0">
                <a:solidFill>
                  <a:srgbClr val="000000"/>
                </a:solidFill>
                <a:latin typeface="+mj-ea"/>
                <a:ea typeface="+mj-ea"/>
                <a:cs typeface="Songti SC"/>
              </a:rPr>
              <a:t>（</a:t>
            </a:r>
            <a:r>
              <a:rPr lang="zh-CN" altLang="en-US" sz="2000" b="1" kern="0" smtClean="0">
                <a:solidFill>
                  <a:srgbClr val="FF0000"/>
                </a:solidFill>
                <a:latin typeface="+mj-ea"/>
                <a:ea typeface="+mj-ea"/>
                <a:cs typeface="Songti SC"/>
              </a:rPr>
              <a:t>限制国王，维护议会的独立、权威，</a:t>
            </a:r>
            <a:r>
              <a:rPr lang="zh-CN" altLang="en-US" sz="2000" b="1" kern="0" smtClean="0">
                <a:solidFill>
                  <a:srgbClr val="FF0000"/>
                </a:solidFill>
                <a:latin typeface="+mj-ea"/>
                <a:cs typeface="Songti SC"/>
              </a:rPr>
              <a:t>利于官员的职权分明</a:t>
            </a:r>
            <a:r>
              <a:rPr lang="zh-CN" altLang="en-US" sz="2000" b="1" kern="0" smtClean="0">
                <a:solidFill>
                  <a:srgbClr val="000000"/>
                </a:solidFill>
                <a:latin typeface="+mj-ea"/>
                <a:ea typeface="+mj-ea"/>
                <a:cs typeface="Songti SC"/>
              </a:rPr>
              <a:t>）</a:t>
            </a:r>
            <a:endParaRPr lang="zh-CN" altLang="zh-CN" sz="2000" b="1" kern="100">
              <a:latin typeface="+mj-ea"/>
              <a:ea typeface="+mj-ea"/>
              <a:cs typeface="Times New Roman" panose="02020603050405020304" pitchFamily="18" charset="0"/>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2</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19</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为了保证政府工作不受政党更替的影</a:t>
            </a:r>
            <a:r>
              <a:rPr lang="zh-CN" altLang="zh-CN" sz="2000" b="1" kern="0" smtClean="0">
                <a:solidFill>
                  <a:srgbClr val="000000"/>
                </a:solidFill>
                <a:latin typeface="+mj-ea"/>
                <a:ea typeface="+mj-ea"/>
                <a:cs typeface="Songti SC"/>
              </a:rPr>
              <a:t>响</a:t>
            </a:r>
            <a:r>
              <a:rPr lang="zh-CN" altLang="en-US" sz="2000" b="1" kern="0" smtClean="0">
                <a:solidFill>
                  <a:srgbClr val="FF0000"/>
                </a:solidFill>
                <a:latin typeface="+mj-ea"/>
                <a:ea typeface="+mj-ea"/>
                <a:cs typeface="Songti SC"/>
              </a:rPr>
              <a:t>（保障政府工作的连续性、稳定性</a:t>
            </a:r>
            <a:r>
              <a:rPr lang="en-US" altLang="zh-CN" sz="2000" b="1" kern="0" smtClean="0">
                <a:solidFill>
                  <a:srgbClr val="FF0000"/>
                </a:solidFill>
                <a:latin typeface="+mj-ea"/>
                <a:ea typeface="+mj-ea"/>
                <a:cs typeface="Songti SC"/>
              </a:rPr>
              <a:t>)</a:t>
            </a:r>
            <a:r>
              <a:rPr lang="zh-CN" altLang="zh-CN" sz="2000" b="1" kern="0" smtClean="0">
                <a:solidFill>
                  <a:srgbClr val="000000"/>
                </a:solidFill>
                <a:latin typeface="+mj-ea"/>
                <a:ea typeface="+mj-ea"/>
                <a:cs typeface="Songti SC"/>
              </a:rPr>
              <a:t>，</a:t>
            </a:r>
            <a:r>
              <a:rPr lang="zh-CN" altLang="zh-CN" sz="2000" b="1" kern="0">
                <a:solidFill>
                  <a:srgbClr val="000000"/>
                </a:solidFill>
                <a:latin typeface="+mj-ea"/>
                <a:ea typeface="+mj-ea"/>
                <a:cs typeface="Songti SC"/>
              </a:rPr>
              <a:t>英国的一些政府部门</a:t>
            </a:r>
            <a:r>
              <a:rPr lang="zh-CN" altLang="zh-CN" sz="2000" b="1" kern="0">
                <a:solidFill>
                  <a:srgbClr val="0033CC"/>
                </a:solidFill>
                <a:latin typeface="+mj-ea"/>
                <a:ea typeface="+mj-ea"/>
                <a:cs typeface="Songti SC"/>
              </a:rPr>
              <a:t>开始设立常务次官的职位</a:t>
            </a:r>
            <a:r>
              <a:rPr lang="zh-CN" altLang="zh-CN" sz="2000" b="1" kern="0" smtClean="0">
                <a:solidFill>
                  <a:srgbClr val="0033CC"/>
                </a:solidFill>
                <a:latin typeface="+mj-ea"/>
                <a:ea typeface="+mj-ea"/>
                <a:cs typeface="Songti SC"/>
              </a:rPr>
              <a:t>。</a:t>
            </a:r>
            <a:endParaRPr lang="en-US" altLang="zh-CN" sz="2000" b="1" kern="0" smtClean="0">
              <a:solidFill>
                <a:srgbClr val="0033CC"/>
              </a:solidFill>
              <a:latin typeface="+mj-ea"/>
              <a:ea typeface="+mj-ea"/>
              <a:cs typeface="Songti SC"/>
            </a:endParaRPr>
          </a:p>
          <a:p>
            <a:pPr indent="201295"/>
            <a:r>
              <a:rPr lang="en-US" altLang="zh-CN" sz="2000" b="1" kern="0" smtClean="0">
                <a:solidFill>
                  <a:srgbClr val="000000"/>
                </a:solidFill>
                <a:latin typeface="+mj-ea"/>
                <a:ea typeface="+mj-ea"/>
                <a:cs typeface="Songti SC"/>
              </a:rPr>
              <a:t>   </a:t>
            </a:r>
            <a:r>
              <a:rPr lang="zh-CN" altLang="en-US" sz="2000" b="1" kern="0" smtClean="0">
                <a:solidFill>
                  <a:srgbClr val="000000"/>
                </a:solidFill>
                <a:latin typeface="+mj-ea"/>
                <a:ea typeface="+mj-ea"/>
                <a:cs typeface="Songti SC"/>
              </a:rPr>
              <a:t>这样</a:t>
            </a:r>
            <a:r>
              <a:rPr lang="zh-CN" altLang="zh-CN" sz="2000" b="1" kern="0" smtClean="0">
                <a:solidFill>
                  <a:srgbClr val="000000"/>
                </a:solidFill>
                <a:latin typeface="+mj-ea"/>
                <a:ea typeface="+mj-ea"/>
                <a:cs typeface="Songti SC"/>
              </a:rPr>
              <a:t>英</a:t>
            </a:r>
            <a:r>
              <a:rPr lang="zh-CN" altLang="zh-CN" sz="2000" b="1" kern="0">
                <a:solidFill>
                  <a:srgbClr val="000000"/>
                </a:solidFill>
                <a:latin typeface="+mj-ea"/>
                <a:ea typeface="+mj-ea"/>
                <a:cs typeface="Songti SC"/>
              </a:rPr>
              <a:t>国政府的官员分为两类：</a:t>
            </a:r>
            <a:r>
              <a:rPr lang="zh-CN" altLang="zh-CN" sz="2000" b="1" kern="0">
                <a:solidFill>
                  <a:srgbClr val="0000CC"/>
                </a:solidFill>
                <a:latin typeface="+mj-ea"/>
                <a:ea typeface="+mj-ea"/>
                <a:cs typeface="Songti SC"/>
              </a:rPr>
              <a:t>一类是政务官</a:t>
            </a:r>
            <a:r>
              <a:rPr lang="zh-CN" altLang="zh-CN" sz="2000" b="1" kern="0">
                <a:solidFill>
                  <a:srgbClr val="000000"/>
                </a:solidFill>
                <a:latin typeface="+mj-ea"/>
                <a:ea typeface="+mj-ea"/>
                <a:cs typeface="Songti SC"/>
              </a:rPr>
              <a:t>，包括大臣和政务次官或政务秘书，他们随内阁共进退；</a:t>
            </a:r>
            <a:r>
              <a:rPr lang="zh-CN" altLang="zh-CN" sz="2000" b="1" kern="0">
                <a:solidFill>
                  <a:srgbClr val="0000CC"/>
                </a:solidFill>
                <a:latin typeface="+mj-ea"/>
                <a:ea typeface="+mj-ea"/>
                <a:cs typeface="Songti SC"/>
              </a:rPr>
              <a:t>另一类是</a:t>
            </a:r>
            <a:r>
              <a:rPr lang="zh-CN" altLang="zh-CN" sz="2000" b="1" kern="0">
                <a:solidFill>
                  <a:srgbClr val="FF0000"/>
                </a:solidFill>
                <a:latin typeface="+mj-ea"/>
                <a:ea typeface="+mj-ea"/>
                <a:cs typeface="Songti SC"/>
              </a:rPr>
              <a:t>事务官</a:t>
            </a:r>
            <a:r>
              <a:rPr lang="zh-CN" altLang="zh-CN" sz="2000" b="1" kern="0">
                <a:solidFill>
                  <a:srgbClr val="000000"/>
                </a:solidFill>
                <a:latin typeface="+mj-ea"/>
                <a:ea typeface="+mj-ea"/>
                <a:cs typeface="Songti SC"/>
              </a:rPr>
              <a:t>，即文官，包括常务次官直至以下的一般政府工作人员，负责具体事务，不受党派影响，长期任职</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smtClean="0">
                <a:solidFill>
                  <a:srgbClr val="FF0000"/>
                </a:solidFill>
              </a:rPr>
              <a:t>（实现了政治和管理的区分，既维持了代议制下政党轮流执政的特点）</a:t>
            </a:r>
            <a:endParaRPr lang="zh-CN" altLang="zh-CN" sz="2000" b="1">
              <a:solidFill>
                <a:srgbClr val="FF0000"/>
              </a:solidFill>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3</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1855</a:t>
            </a:r>
            <a:r>
              <a:rPr lang="zh-CN" altLang="zh-CN" sz="2000" b="1" kern="0">
                <a:solidFill>
                  <a:srgbClr val="0033CC"/>
                </a:solidFill>
                <a:latin typeface="+mj-ea"/>
                <a:ea typeface="+mj-ea"/>
                <a:cs typeface="Songti SC"/>
              </a:rPr>
              <a:t>年，</a:t>
            </a:r>
            <a:r>
              <a:rPr lang="zh-CN" altLang="zh-CN" sz="2000" b="1" kern="0">
                <a:solidFill>
                  <a:srgbClr val="000000"/>
                </a:solidFill>
                <a:latin typeface="+mj-ea"/>
                <a:ea typeface="+mj-ea"/>
                <a:cs typeface="Songti SC"/>
              </a:rPr>
              <a:t>英国颁布法令，</a:t>
            </a:r>
            <a:r>
              <a:rPr lang="zh-CN" altLang="zh-CN" sz="2000" b="1" kern="0">
                <a:solidFill>
                  <a:srgbClr val="0033CC"/>
                </a:solidFill>
                <a:latin typeface="+mj-ea"/>
                <a:ea typeface="+mj-ea"/>
                <a:cs typeface="Songti SC"/>
              </a:rPr>
              <a:t>建立不受党派干涉的文官委员会</a:t>
            </a:r>
            <a:r>
              <a:rPr lang="zh-CN" altLang="zh-CN" sz="2000" b="1" kern="0">
                <a:solidFill>
                  <a:srgbClr val="000000"/>
                </a:solidFill>
                <a:latin typeface="+mj-ea"/>
                <a:ea typeface="+mj-ea"/>
                <a:cs typeface="Songti SC"/>
              </a:rPr>
              <a:t>，对被推荐的候选人进行考试</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smtClean="0">
                <a:solidFill>
                  <a:srgbClr val="FF0000"/>
                </a:solidFill>
              </a:rPr>
              <a:t>（原因：克里米亚战争中政府机构混乱,效率低下，导致英军伤亡惨重；东印度公司改革）</a:t>
            </a:r>
            <a:endParaRPr lang="en-US" altLang="zh-CN" sz="2000" b="1" smtClean="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linds(horizont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文本框 15"/>
          <p:cNvSpPr txBox="1"/>
          <p:nvPr/>
        </p:nvSpPr>
        <p:spPr>
          <a:xfrm>
            <a:off x="107504" y="-20538"/>
            <a:ext cx="2304157" cy="438582"/>
          </a:xfrm>
          <a:prstGeom prst="rect">
            <a:avLst/>
          </a:prstGeom>
          <a:noFill/>
        </p:spPr>
        <p:txBody>
          <a:bodyPr wrap="none" lIns="68580" tIns="34290" rIns="68580" bIns="34290" rtlCol="0">
            <a:spAutoFit/>
          </a:bodyPr>
          <a:lstStyle/>
          <a:p>
            <a:r>
              <a:rPr lang="zh-CN" altLang="en-US" sz="2400" b="1" smtClean="0"/>
              <a:t>二、建立过程</a:t>
            </a:r>
            <a:r>
              <a:rPr lang="zh-CN" altLang="zh-CN" sz="2400" b="1" smtClean="0"/>
              <a:t>：</a:t>
            </a:r>
            <a:endParaRPr lang="en-US" altLang="zh-CN" sz="2400" b="1" smtClean="0"/>
          </a:p>
        </p:txBody>
      </p:sp>
      <p:sp>
        <p:nvSpPr>
          <p:cNvPr id="2" name="文本框 1"/>
          <p:cNvSpPr txBox="1"/>
          <p:nvPr/>
        </p:nvSpPr>
        <p:spPr>
          <a:xfrm>
            <a:off x="2123728" y="1"/>
            <a:ext cx="2769028" cy="438582"/>
          </a:xfrm>
          <a:prstGeom prst="rect">
            <a:avLst/>
          </a:prstGeom>
          <a:noFill/>
        </p:spPr>
        <p:txBody>
          <a:bodyPr wrap="square" lIns="68580" tIns="34290" rIns="68580" bIns="34290" rtlCol="0">
            <a:spAutoFit/>
          </a:bodyPr>
          <a:lstStyle/>
          <a:p>
            <a:r>
              <a:rPr lang="en-US" altLang="zh-CN" sz="2400" b="1" smtClean="0">
                <a:latin typeface="宋体" pitchFamily="2" charset="-122"/>
                <a:ea typeface="宋体" pitchFamily="2" charset="-122"/>
              </a:rPr>
              <a:t>1</a:t>
            </a:r>
            <a:r>
              <a:rPr lang="zh-CN" altLang="en-US" sz="2400" b="1" smtClean="0">
                <a:latin typeface="宋体" pitchFamily="2" charset="-122"/>
                <a:ea typeface="宋体" pitchFamily="2" charset="-122"/>
              </a:rPr>
              <a:t>、英国最早建立：</a:t>
            </a:r>
            <a:endParaRPr lang="en-US" altLang="zh-CN" sz="2400" b="1" smtClean="0">
              <a:latin typeface="宋体" pitchFamily="2" charset="-122"/>
              <a:ea typeface="宋体" pitchFamily="2" charset="-122"/>
            </a:endParaRPr>
          </a:p>
        </p:txBody>
      </p:sp>
      <p:sp>
        <p:nvSpPr>
          <p:cNvPr id="3" name="矩形 2"/>
          <p:cNvSpPr/>
          <p:nvPr/>
        </p:nvSpPr>
        <p:spPr>
          <a:xfrm>
            <a:off x="179512" y="366643"/>
            <a:ext cx="8583561" cy="5239896"/>
          </a:xfrm>
          <a:prstGeom prst="rect">
            <a:avLst/>
          </a:prstGeom>
        </p:spPr>
        <p:txBody>
          <a:bodyPr wrap="square" lIns="68580" tIns="34290" rIns="68580" bIns="34290">
            <a:spAutoFit/>
          </a:bodyPr>
          <a:lstStyle/>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为了防止</a:t>
            </a:r>
            <a:r>
              <a:rPr lang="zh-CN" altLang="zh-CN" sz="2000" b="1" kern="0">
                <a:solidFill>
                  <a:srgbClr val="FF0000"/>
                </a:solidFill>
                <a:latin typeface="+mj-ea"/>
                <a:ea typeface="+mj-ea"/>
                <a:cs typeface="Songti SC"/>
              </a:rPr>
              <a:t>国王通过任命官员干预议会</a:t>
            </a:r>
            <a:r>
              <a:rPr lang="zh-CN" altLang="zh-CN" sz="2000" b="1" kern="0">
                <a:solidFill>
                  <a:srgbClr val="000000"/>
                </a:solidFill>
                <a:latin typeface="+mj-ea"/>
                <a:ea typeface="+mj-ea"/>
                <a:cs typeface="Songti SC"/>
              </a:rPr>
              <a:t>活动，英国规定除了大臣以外，官员不得当选为下院议员</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kern="0" smtClean="0">
                <a:solidFill>
                  <a:srgbClr val="000000"/>
                </a:solidFill>
                <a:latin typeface="+mj-ea"/>
                <a:ea typeface="+mj-ea"/>
                <a:cs typeface="Songti SC"/>
              </a:rPr>
              <a:t>（</a:t>
            </a:r>
            <a:r>
              <a:rPr lang="zh-CN" altLang="en-US" sz="2000" b="1" kern="0" smtClean="0">
                <a:solidFill>
                  <a:srgbClr val="FF0000"/>
                </a:solidFill>
                <a:latin typeface="+mj-ea"/>
                <a:ea typeface="+mj-ea"/>
                <a:cs typeface="Songti SC"/>
              </a:rPr>
              <a:t>限制国王，维护议会的独立、权威，</a:t>
            </a:r>
            <a:r>
              <a:rPr lang="zh-CN" altLang="en-US" sz="2000" b="1" kern="0" smtClean="0">
                <a:solidFill>
                  <a:srgbClr val="FF0000"/>
                </a:solidFill>
                <a:latin typeface="+mj-ea"/>
                <a:cs typeface="Songti SC"/>
              </a:rPr>
              <a:t>利于官员的职权分明</a:t>
            </a:r>
            <a:r>
              <a:rPr lang="zh-CN" altLang="en-US" sz="2000" b="1" kern="0" smtClean="0">
                <a:solidFill>
                  <a:srgbClr val="000000"/>
                </a:solidFill>
                <a:latin typeface="+mj-ea"/>
                <a:ea typeface="+mj-ea"/>
                <a:cs typeface="Songti SC"/>
              </a:rPr>
              <a:t>）</a:t>
            </a:r>
            <a:endParaRPr lang="zh-CN" altLang="zh-CN" sz="2000" b="1" kern="100">
              <a:latin typeface="+mj-ea"/>
              <a:ea typeface="+mj-ea"/>
              <a:cs typeface="Times New Roman" panose="02020603050405020304" pitchFamily="18" charset="0"/>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2</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19</a:t>
            </a:r>
            <a:r>
              <a:rPr lang="zh-CN" altLang="zh-CN" sz="2000" b="1" kern="0">
                <a:solidFill>
                  <a:srgbClr val="0033CC"/>
                </a:solidFill>
                <a:latin typeface="+mj-ea"/>
                <a:ea typeface="+mj-ea"/>
                <a:cs typeface="Songti SC"/>
              </a:rPr>
              <a:t>世纪初，</a:t>
            </a:r>
            <a:r>
              <a:rPr lang="zh-CN" altLang="zh-CN" sz="2000" b="1" kern="0">
                <a:solidFill>
                  <a:srgbClr val="000000"/>
                </a:solidFill>
                <a:latin typeface="+mj-ea"/>
                <a:ea typeface="+mj-ea"/>
                <a:cs typeface="Songti SC"/>
              </a:rPr>
              <a:t>为了保证政府工作不受政党更替的影</a:t>
            </a:r>
            <a:r>
              <a:rPr lang="zh-CN" altLang="zh-CN" sz="2000" b="1" kern="0" smtClean="0">
                <a:solidFill>
                  <a:srgbClr val="000000"/>
                </a:solidFill>
                <a:latin typeface="+mj-ea"/>
                <a:ea typeface="+mj-ea"/>
                <a:cs typeface="Songti SC"/>
              </a:rPr>
              <a:t>响</a:t>
            </a:r>
            <a:r>
              <a:rPr lang="zh-CN" altLang="en-US" sz="2000" b="1" kern="0" smtClean="0">
                <a:solidFill>
                  <a:srgbClr val="FF0000"/>
                </a:solidFill>
                <a:latin typeface="+mj-ea"/>
                <a:ea typeface="+mj-ea"/>
                <a:cs typeface="Songti SC"/>
              </a:rPr>
              <a:t>（保障政府工作的连续性、稳定性</a:t>
            </a:r>
            <a:r>
              <a:rPr lang="en-US" altLang="zh-CN" sz="2000" b="1" kern="0" smtClean="0">
                <a:solidFill>
                  <a:srgbClr val="FF0000"/>
                </a:solidFill>
                <a:latin typeface="+mj-ea"/>
                <a:ea typeface="+mj-ea"/>
                <a:cs typeface="Songti SC"/>
              </a:rPr>
              <a:t>)</a:t>
            </a:r>
            <a:r>
              <a:rPr lang="zh-CN" altLang="zh-CN" sz="2000" b="1" kern="0" smtClean="0">
                <a:solidFill>
                  <a:srgbClr val="000000"/>
                </a:solidFill>
                <a:latin typeface="+mj-ea"/>
                <a:ea typeface="+mj-ea"/>
                <a:cs typeface="Songti SC"/>
              </a:rPr>
              <a:t>，</a:t>
            </a:r>
            <a:r>
              <a:rPr lang="zh-CN" altLang="zh-CN" sz="2000" b="1" kern="0">
                <a:solidFill>
                  <a:srgbClr val="000000"/>
                </a:solidFill>
                <a:latin typeface="+mj-ea"/>
                <a:ea typeface="+mj-ea"/>
                <a:cs typeface="Songti SC"/>
              </a:rPr>
              <a:t>英国的一些政府部门</a:t>
            </a:r>
            <a:r>
              <a:rPr lang="zh-CN" altLang="zh-CN" sz="2000" b="1" kern="0">
                <a:solidFill>
                  <a:srgbClr val="0033CC"/>
                </a:solidFill>
                <a:latin typeface="+mj-ea"/>
                <a:ea typeface="+mj-ea"/>
                <a:cs typeface="Songti SC"/>
              </a:rPr>
              <a:t>开始设立常务次官的职位</a:t>
            </a:r>
            <a:r>
              <a:rPr lang="zh-CN" altLang="zh-CN" sz="2000" b="1" kern="0" smtClean="0">
                <a:solidFill>
                  <a:srgbClr val="0033CC"/>
                </a:solidFill>
                <a:latin typeface="+mj-ea"/>
                <a:ea typeface="+mj-ea"/>
                <a:cs typeface="Songti SC"/>
              </a:rPr>
              <a:t>。</a:t>
            </a:r>
            <a:endParaRPr lang="en-US" altLang="zh-CN" sz="2000" b="1" kern="0" smtClean="0">
              <a:solidFill>
                <a:srgbClr val="0033CC"/>
              </a:solidFill>
              <a:latin typeface="+mj-ea"/>
              <a:ea typeface="+mj-ea"/>
              <a:cs typeface="Songti SC"/>
            </a:endParaRPr>
          </a:p>
          <a:p>
            <a:pPr indent="201295"/>
            <a:r>
              <a:rPr lang="en-US" altLang="zh-CN" sz="2000" b="1" kern="0" smtClean="0">
                <a:solidFill>
                  <a:srgbClr val="000000"/>
                </a:solidFill>
                <a:latin typeface="+mj-ea"/>
                <a:ea typeface="+mj-ea"/>
                <a:cs typeface="Songti SC"/>
              </a:rPr>
              <a:t>   </a:t>
            </a:r>
            <a:r>
              <a:rPr lang="zh-CN" altLang="en-US" sz="2000" b="1" kern="0" smtClean="0">
                <a:solidFill>
                  <a:srgbClr val="000000"/>
                </a:solidFill>
                <a:latin typeface="+mj-ea"/>
                <a:ea typeface="+mj-ea"/>
                <a:cs typeface="Songti SC"/>
              </a:rPr>
              <a:t>这样</a:t>
            </a:r>
            <a:r>
              <a:rPr lang="zh-CN" altLang="zh-CN" sz="2000" b="1" kern="0" smtClean="0">
                <a:solidFill>
                  <a:srgbClr val="000000"/>
                </a:solidFill>
                <a:latin typeface="+mj-ea"/>
                <a:ea typeface="+mj-ea"/>
                <a:cs typeface="Songti SC"/>
              </a:rPr>
              <a:t>英</a:t>
            </a:r>
            <a:r>
              <a:rPr lang="zh-CN" altLang="zh-CN" sz="2000" b="1" kern="0">
                <a:solidFill>
                  <a:srgbClr val="000000"/>
                </a:solidFill>
                <a:latin typeface="+mj-ea"/>
                <a:ea typeface="+mj-ea"/>
                <a:cs typeface="Songti SC"/>
              </a:rPr>
              <a:t>国政府的官员分为两类：</a:t>
            </a:r>
            <a:r>
              <a:rPr lang="zh-CN" altLang="zh-CN" sz="2000" b="1" kern="0">
                <a:solidFill>
                  <a:srgbClr val="0000CC"/>
                </a:solidFill>
                <a:latin typeface="+mj-ea"/>
                <a:ea typeface="+mj-ea"/>
                <a:cs typeface="Songti SC"/>
              </a:rPr>
              <a:t>一类是政务官</a:t>
            </a:r>
            <a:r>
              <a:rPr lang="zh-CN" altLang="zh-CN" sz="2000" b="1" kern="0">
                <a:solidFill>
                  <a:srgbClr val="000000"/>
                </a:solidFill>
                <a:latin typeface="+mj-ea"/>
                <a:ea typeface="+mj-ea"/>
                <a:cs typeface="Songti SC"/>
              </a:rPr>
              <a:t>，包括大臣和政务次官或政务秘书，他们随内阁共进退；</a:t>
            </a:r>
            <a:r>
              <a:rPr lang="zh-CN" altLang="zh-CN" sz="2000" b="1" kern="0">
                <a:solidFill>
                  <a:srgbClr val="0000CC"/>
                </a:solidFill>
                <a:latin typeface="+mj-ea"/>
                <a:ea typeface="+mj-ea"/>
                <a:cs typeface="Songti SC"/>
              </a:rPr>
              <a:t>另一类是</a:t>
            </a:r>
            <a:r>
              <a:rPr lang="zh-CN" altLang="zh-CN" sz="2000" b="1" kern="0">
                <a:solidFill>
                  <a:srgbClr val="FF0000"/>
                </a:solidFill>
                <a:latin typeface="+mj-ea"/>
                <a:ea typeface="+mj-ea"/>
                <a:cs typeface="Songti SC"/>
              </a:rPr>
              <a:t>事务官</a:t>
            </a:r>
            <a:r>
              <a:rPr lang="zh-CN" altLang="zh-CN" sz="2000" b="1" kern="0">
                <a:solidFill>
                  <a:srgbClr val="000000"/>
                </a:solidFill>
                <a:latin typeface="+mj-ea"/>
                <a:ea typeface="+mj-ea"/>
                <a:cs typeface="Songti SC"/>
              </a:rPr>
              <a:t>，即文官，包括常务次官直至以下的一般政府工作人员，负责具体事务，不受党派影响，长期任职</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2000" b="1" smtClean="0">
                <a:solidFill>
                  <a:srgbClr val="FF0000"/>
                </a:solidFill>
              </a:rPr>
              <a:t>（实现了政治和管理的区分，既维持了代议制下政党轮流执政的特点）</a:t>
            </a:r>
            <a:endParaRPr lang="zh-CN" altLang="zh-CN" sz="2000" b="1">
              <a:solidFill>
                <a:srgbClr val="FF0000"/>
              </a:solidFill>
            </a:endParaRPr>
          </a:p>
          <a:p>
            <a:pPr indent="201295"/>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3</a:t>
            </a:r>
            <a:r>
              <a:rPr lang="zh-CN" altLang="en-US" sz="2000" b="1" kern="0" smtClean="0">
                <a:solidFill>
                  <a:srgbClr val="0033CC"/>
                </a:solidFill>
                <a:latin typeface="+mj-ea"/>
                <a:ea typeface="+mj-ea"/>
                <a:cs typeface="Songti SC"/>
              </a:rPr>
              <a:t>）</a:t>
            </a:r>
            <a:r>
              <a:rPr lang="en-US" altLang="zh-CN" sz="2000" b="1" kern="0" smtClean="0">
                <a:solidFill>
                  <a:srgbClr val="0033CC"/>
                </a:solidFill>
                <a:latin typeface="+mj-ea"/>
                <a:ea typeface="+mj-ea"/>
                <a:cs typeface="Songti SC"/>
              </a:rPr>
              <a:t>1855</a:t>
            </a:r>
            <a:r>
              <a:rPr lang="zh-CN" altLang="zh-CN" sz="2000" b="1" kern="0">
                <a:solidFill>
                  <a:srgbClr val="0033CC"/>
                </a:solidFill>
                <a:latin typeface="+mj-ea"/>
                <a:ea typeface="+mj-ea"/>
                <a:cs typeface="Songti SC"/>
              </a:rPr>
              <a:t>年，</a:t>
            </a:r>
            <a:r>
              <a:rPr lang="zh-CN" altLang="zh-CN" sz="2000" b="1" kern="0">
                <a:solidFill>
                  <a:srgbClr val="000000"/>
                </a:solidFill>
                <a:latin typeface="+mj-ea"/>
                <a:ea typeface="+mj-ea"/>
                <a:cs typeface="Songti SC"/>
              </a:rPr>
              <a:t>英国颁布法令，</a:t>
            </a:r>
            <a:r>
              <a:rPr lang="zh-CN" altLang="zh-CN" sz="2000" b="1" kern="0">
                <a:solidFill>
                  <a:srgbClr val="0033CC"/>
                </a:solidFill>
                <a:latin typeface="+mj-ea"/>
                <a:ea typeface="+mj-ea"/>
                <a:cs typeface="Songti SC"/>
              </a:rPr>
              <a:t>建立不受党派干涉的文官委员会</a:t>
            </a:r>
            <a:r>
              <a:rPr lang="zh-CN" altLang="zh-CN" sz="2000" b="1" kern="0">
                <a:solidFill>
                  <a:srgbClr val="000000"/>
                </a:solidFill>
                <a:latin typeface="+mj-ea"/>
                <a:ea typeface="+mj-ea"/>
                <a:cs typeface="Songti SC"/>
              </a:rPr>
              <a:t>，对被推荐的候选人进行考试</a:t>
            </a:r>
            <a:r>
              <a:rPr lang="zh-CN" altLang="zh-CN" sz="2000" b="1" kern="0" smtClean="0">
                <a:solidFill>
                  <a:srgbClr val="000000"/>
                </a:solidFill>
                <a:latin typeface="+mj-ea"/>
                <a:ea typeface="+mj-ea"/>
                <a:cs typeface="Songti SC"/>
              </a:rPr>
              <a:t>。</a:t>
            </a:r>
            <a:endParaRPr lang="en-US" altLang="zh-CN" sz="2000" b="1" kern="0" smtClean="0">
              <a:solidFill>
                <a:srgbClr val="000000"/>
              </a:solidFill>
              <a:latin typeface="+mj-ea"/>
              <a:ea typeface="+mj-ea"/>
              <a:cs typeface="Songti SC"/>
            </a:endParaRPr>
          </a:p>
          <a:p>
            <a:pPr indent="201295"/>
            <a:r>
              <a:rPr lang="zh-CN" altLang="en-US" sz="1600" b="1" smtClean="0">
                <a:solidFill>
                  <a:srgbClr val="FF0000"/>
                </a:solidFill>
              </a:rPr>
              <a:t>（原因：克里米亚战争中政府机构混乱,效率低下，导致英军伤亡惨重；东印度公司改革）</a:t>
            </a:r>
            <a:endParaRPr lang="en-US" altLang="zh-CN" sz="1600" b="1" smtClean="0">
              <a:solidFill>
                <a:srgbClr val="FF0000"/>
              </a:solidFill>
            </a:endParaRPr>
          </a:p>
          <a:p>
            <a:pPr indent="201295"/>
            <a:r>
              <a:rPr lang="zh-CN" altLang="en-US" sz="2000" b="1" kern="0" smtClean="0">
                <a:solidFill>
                  <a:srgbClr val="0000CC"/>
                </a:solidFill>
                <a:latin typeface="+mj-ea"/>
                <a:cs typeface="Songti SC"/>
              </a:rPr>
              <a:t>（</a:t>
            </a:r>
            <a:r>
              <a:rPr lang="en-US" altLang="zh-CN" sz="2000" b="1" kern="0" smtClean="0">
                <a:solidFill>
                  <a:srgbClr val="0000CC"/>
                </a:solidFill>
                <a:latin typeface="+mj-ea"/>
                <a:cs typeface="Songti SC"/>
              </a:rPr>
              <a:t>4</a:t>
            </a:r>
            <a:r>
              <a:rPr lang="zh-CN" altLang="en-US" sz="2000" b="1" kern="0" smtClean="0">
                <a:solidFill>
                  <a:srgbClr val="0000CC"/>
                </a:solidFill>
                <a:latin typeface="+mj-ea"/>
                <a:cs typeface="Songti SC"/>
              </a:rPr>
              <a:t>）</a:t>
            </a:r>
            <a:r>
              <a:rPr lang="en-US" altLang="zh-CN" sz="2000" b="1" kern="0" smtClean="0">
                <a:solidFill>
                  <a:srgbClr val="0000CC"/>
                </a:solidFill>
                <a:latin typeface="+mj-ea"/>
                <a:cs typeface="Songti SC"/>
              </a:rPr>
              <a:t>1870</a:t>
            </a:r>
            <a:r>
              <a:rPr lang="zh-CN" altLang="zh-CN" sz="2000" b="1" kern="0" smtClean="0">
                <a:solidFill>
                  <a:srgbClr val="0000CC"/>
                </a:solidFill>
                <a:latin typeface="+mj-ea"/>
                <a:cs typeface="Songti SC"/>
              </a:rPr>
              <a:t>年，</a:t>
            </a:r>
            <a:r>
              <a:rPr lang="zh-CN" altLang="zh-CN" sz="2000" b="1" kern="0" smtClean="0">
                <a:solidFill>
                  <a:srgbClr val="000000"/>
                </a:solidFill>
                <a:latin typeface="+mj-ea"/>
                <a:cs typeface="Songti SC"/>
              </a:rPr>
              <a:t>英国</a:t>
            </a:r>
            <a:r>
              <a:rPr lang="zh-CN" altLang="zh-CN" sz="2000" b="1" kern="0" smtClean="0">
                <a:solidFill>
                  <a:srgbClr val="0000CC"/>
                </a:solidFill>
                <a:latin typeface="+mj-ea"/>
                <a:cs typeface="Songti SC"/>
              </a:rPr>
              <a:t>再次</a:t>
            </a:r>
            <a:r>
              <a:rPr lang="zh-CN" altLang="zh-CN" sz="2000" b="1" kern="0" smtClean="0">
                <a:solidFill>
                  <a:srgbClr val="000000"/>
                </a:solidFill>
                <a:latin typeface="+mj-ea"/>
                <a:cs typeface="Songti SC"/>
              </a:rPr>
              <a:t>颁布了法令，规定多数</a:t>
            </a:r>
            <a:r>
              <a:rPr lang="zh-CN" altLang="en-US" sz="2000" b="1" kern="0" smtClean="0">
                <a:solidFill>
                  <a:srgbClr val="FF0000"/>
                </a:solidFill>
                <a:latin typeface="+mj-ea"/>
                <a:cs typeface="Songti SC"/>
              </a:rPr>
              <a:t>（除外交部和内政部）</a:t>
            </a:r>
            <a:r>
              <a:rPr lang="zh-CN" altLang="zh-CN" sz="2000" b="1" kern="0" smtClean="0">
                <a:solidFill>
                  <a:srgbClr val="000000"/>
                </a:solidFill>
                <a:latin typeface="+mj-ea"/>
                <a:cs typeface="Songti SC"/>
              </a:rPr>
              <a:t>重要文官职位必须通过</a:t>
            </a:r>
            <a:r>
              <a:rPr lang="zh-CN" altLang="zh-CN" sz="2000" b="1" kern="0" smtClean="0">
                <a:solidFill>
                  <a:srgbClr val="0000CC"/>
                </a:solidFill>
                <a:latin typeface="+mj-ea"/>
                <a:cs typeface="Songti SC"/>
              </a:rPr>
              <a:t>公开竞争考试</a:t>
            </a:r>
            <a:r>
              <a:rPr lang="zh-CN" altLang="zh-CN" sz="2000" b="1" kern="0" smtClean="0">
                <a:solidFill>
                  <a:srgbClr val="000000"/>
                </a:solidFill>
                <a:latin typeface="+mj-ea"/>
                <a:cs typeface="Songti SC"/>
              </a:rPr>
              <a:t>择优录用，文官委员会有权独立决定被录用文官的基本条件，对录用文官的制度进行完善，</a:t>
            </a:r>
            <a:r>
              <a:rPr lang="zh-CN" altLang="zh-CN" sz="2000" b="1" kern="0" smtClean="0">
                <a:solidFill>
                  <a:srgbClr val="0033CC"/>
                </a:solidFill>
                <a:latin typeface="+mj-ea"/>
                <a:cs typeface="Songti SC"/>
              </a:rPr>
              <a:t>最终确立了文官制度</a:t>
            </a:r>
            <a:r>
              <a:rPr lang="zh-CN" altLang="zh-CN" sz="2000" b="1" kern="0" smtClean="0">
                <a:solidFill>
                  <a:srgbClr val="000000"/>
                </a:solidFill>
                <a:latin typeface="+mj-ea"/>
                <a:cs typeface="Songti SC"/>
              </a:rPr>
              <a:t>。</a:t>
            </a:r>
            <a:endParaRPr lang="zh-CN" altLang="zh-CN" sz="2000" b="1" kern="100" smtClean="0">
              <a:latin typeface="+mj-ea"/>
              <a:cs typeface="Times New Roman" panose="02020603050405020304" pitchFamily="18" charset="0"/>
            </a:endParaRPr>
          </a:p>
          <a:p>
            <a:pPr indent="201295"/>
            <a:endParaRPr lang="en-US" altLang="zh-CN" sz="2000" b="1" kern="0" smtClean="0">
              <a:solidFill>
                <a:srgbClr val="0000CC"/>
              </a:solidFill>
              <a:latin typeface="+mj-ea"/>
              <a:ea typeface="+mj-ea"/>
              <a:cs typeface="Songti SC"/>
            </a:endParaRPr>
          </a:p>
          <a:p>
            <a:pPr indent="201295"/>
            <a:endParaRPr lang="en-US" altLang="zh-CN" sz="2000" b="1" kern="0" smtClean="0">
              <a:solidFill>
                <a:srgbClr val="0000CC"/>
              </a:solidFill>
              <a:latin typeface="+mj-ea"/>
              <a:ea typeface="+mj-ea"/>
              <a:cs typeface="Songti S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0">
  <p:cSld>
    <p:spTree>
      <p:nvGrpSpPr>
        <p:cNvPr id="1" name=""/>
        <p:cNvGrpSpPr/>
        <p:nvPr/>
      </p:nvGrpSpPr>
      <p:grpSpPr>
        <a:xfrm>
          <a:off x="0" y="0"/>
          <a:ext cx="0" cy="0"/>
        </a:xfrm>
      </p:grpSpPr>
      <p:cxnSp>
        <p:nvCxnSpPr>
          <p:cNvPr id="6" name="直线连接符 5"/>
          <p:cNvCxnSpPr/>
          <p:nvPr/>
        </p:nvCxnSpPr>
        <p:spPr>
          <a:xfrm flipV="1">
            <a:off x="0" y="175260"/>
            <a:ext cx="9143048" cy="62865"/>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257175" y="227648"/>
            <a:ext cx="2003584" cy="371475"/>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3" name="平行四边形 2"/>
          <p:cNvSpPr/>
          <p:nvPr/>
        </p:nvSpPr>
        <p:spPr>
          <a:xfrm>
            <a:off x="179546" y="133350"/>
            <a:ext cx="1985010" cy="371475"/>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12" name="文本框 11"/>
          <p:cNvSpPr txBox="1"/>
          <p:nvPr/>
        </p:nvSpPr>
        <p:spPr>
          <a:xfrm>
            <a:off x="194310" y="120015"/>
            <a:ext cx="1870075" cy="345440"/>
          </a:xfrm>
          <a:prstGeom prst="rect">
            <a:avLst/>
          </a:prstGeom>
          <a:noFill/>
        </p:spPr>
        <p:txBody>
          <a:bodyPr wrap="square" lIns="68580" tIns="34290" rIns="68580" bIns="34290" rtlCol="0">
            <a:spAutoFit/>
          </a:bodyPr>
          <a:lstStyle/>
          <a:p>
            <a:r>
              <a:rPr lang="en-US" altLang="zh-CN" b="1">
                <a:solidFill>
                  <a:schemeClr val="bg1"/>
                </a:solidFill>
                <a:latin typeface="方正兰亭超细黑简体" panose="02000000000000000000" charset="-122"/>
                <a:ea typeface="方正兰亭超细黑简体" panose="02000000000000000000" charset="-122"/>
              </a:rPr>
              <a:t>      </a:t>
            </a:r>
            <a:r>
              <a:rPr lang="zh-CN" altLang="en-US" b="1">
                <a:solidFill>
                  <a:schemeClr val="bg1"/>
                </a:solidFill>
                <a:latin typeface="方正兰亭超细黑简体" panose="02000000000000000000" charset="-122"/>
                <a:ea typeface="方正兰亭超细黑简体" panose="02000000000000000000" charset="-122"/>
              </a:rPr>
              <a:t>重难拓展</a:t>
            </a:r>
          </a:p>
        </p:txBody>
      </p:sp>
      <p:pic>
        <p:nvPicPr>
          <p:cNvPr id="20" name="图片 19" descr="636097766"/>
          <p:cNvPicPr>
            <a:picLocks noChangeAspect="1"/>
          </p:cNvPicPr>
          <p:nvPr/>
        </p:nvPicPr>
        <p:blipFill>
          <a:blip r:embed="rId3"/>
          <a:stretch>
            <a:fillRect/>
          </a:stretch>
        </p:blipFill>
        <p:spPr>
          <a:xfrm>
            <a:off x="7360444" y="189071"/>
            <a:ext cx="1785461" cy="780098"/>
          </a:xfrm>
          <a:prstGeom prst="rect">
            <a:avLst/>
          </a:prstGeom>
        </p:spPr>
      </p:pic>
      <p:sp>
        <p:nvSpPr>
          <p:cNvPr id="5" name="文本框 4"/>
          <p:cNvSpPr txBox="1"/>
          <p:nvPr/>
        </p:nvSpPr>
        <p:spPr>
          <a:xfrm>
            <a:off x="110014" y="712470"/>
            <a:ext cx="4494848" cy="392415"/>
          </a:xfrm>
          <a:prstGeom prst="rect">
            <a:avLst/>
          </a:prstGeom>
          <a:noFill/>
        </p:spPr>
        <p:txBody>
          <a:bodyPr wrap="square" lIns="68580" tIns="34290" rIns="68580" bIns="34290" rtlCol="0">
            <a:spAutoFit/>
          </a:bodyPr>
          <a:lstStyle/>
          <a:p>
            <a:r>
              <a:rPr lang="en-US" altLang="zh-CN" sz="2100">
                <a:latin typeface="DFKai-SB" panose="03000509000000000000" charset="-120"/>
                <a:ea typeface="DFKai-SB" panose="03000509000000000000" charset="-120"/>
                <a:cs typeface="DFKai-SB" panose="03000509000000000000" charset="-120"/>
              </a:rPr>
              <a:t>3</a:t>
            </a:r>
            <a:r>
              <a:rPr lang="zh-CN" altLang="en-US" sz="2100">
                <a:latin typeface="DFKai-SB" panose="03000509000000000000" charset="-120"/>
                <a:ea typeface="DFKai-SB" panose="03000509000000000000" charset="-120"/>
                <a:cs typeface="DFKai-SB" panose="03000509000000000000" charset="-120"/>
              </a:rPr>
              <a:t>、</a:t>
            </a:r>
            <a:r>
              <a:rPr lang="zh-CN" altLang="en-US" sz="2100">
                <a:latin typeface="DFKai-SB" panose="03000509000000000000" charset="-120"/>
                <a:ea typeface="DFKai-SB" panose="03000509000000000000" charset="-120"/>
                <a:cs typeface="DFKai-SB" panose="03000509000000000000" charset="-120"/>
                <a:sym typeface="+mn-ea"/>
              </a:rPr>
              <a:t>两次枢密院令的颁布</a:t>
            </a:r>
            <a:endParaRPr lang="zh-CN" altLang="en-US" sz="2100">
              <a:latin typeface="DFKai-SB" panose="03000509000000000000" charset="-120"/>
              <a:ea typeface="DFKai-SB" panose="03000509000000000000" charset="-120"/>
              <a:cs typeface="DFKai-SB" panose="03000509000000000000" charset="-120"/>
            </a:endParaRPr>
          </a:p>
        </p:txBody>
      </p:sp>
      <p:sp>
        <p:nvSpPr>
          <p:cNvPr id="22" name="文本框 21"/>
          <p:cNvSpPr txBox="1"/>
          <p:nvPr/>
        </p:nvSpPr>
        <p:spPr>
          <a:xfrm>
            <a:off x="244793" y="3910966"/>
            <a:ext cx="8848725" cy="714851"/>
          </a:xfrm>
          <a:prstGeom prst="rect">
            <a:avLst/>
          </a:prstGeom>
          <a:solidFill>
            <a:schemeClr val="accent4">
              <a:lumMod val="40000"/>
              <a:lumOff val="60000"/>
            </a:schemeClr>
          </a:solidFill>
        </p:spPr>
        <p:txBody>
          <a:bodyPr wrap="square" lIns="68580" tIns="34290" rIns="68580" bIns="34290" rtlCol="0">
            <a:spAutoFit/>
          </a:bodyPr>
          <a:lstStyle/>
          <a:p>
            <a:r>
              <a:rPr lang="zh-CN" altLang="en-US" sz="2100">
                <a:gradFill>
                  <a:gsLst>
                    <a:gs pos="0">
                      <a:srgbClr val="FE4444"/>
                    </a:gs>
                    <a:gs pos="100000">
                      <a:srgbClr val="832B2B"/>
                    </a:gs>
                  </a:gsLst>
                  <a:lin scaled="0"/>
                </a:gradFill>
                <a:latin typeface="黑体" panose="02010609060101010101" charset="-122"/>
                <a:ea typeface="黑体" panose="02010609060101010101" charset="-122"/>
                <a:sym typeface="+mn-ea"/>
              </a:rPr>
              <a:t>影响：英国现代文官制度最终确立，也意味着世界上第一个常任文官制度的建立</a:t>
            </a:r>
            <a:endParaRPr lang="zh-CN" altLang="en-US" sz="2100">
              <a:gradFill>
                <a:gsLst>
                  <a:gs pos="0">
                    <a:srgbClr val="FE4444"/>
                  </a:gs>
                  <a:gs pos="100000">
                    <a:srgbClr val="832B2B"/>
                  </a:gs>
                </a:gsLst>
                <a:lin scaled="0"/>
              </a:gradFill>
              <a:latin typeface="黑体" panose="02010609060101010101" charset="-122"/>
              <a:ea typeface="黑体" panose="02010609060101010101" charset="-122"/>
              <a:sym typeface="+mn-ea"/>
            </a:endParaRPr>
          </a:p>
        </p:txBody>
      </p:sp>
      <p:sp>
        <p:nvSpPr>
          <p:cNvPr id="9" name="文本框 8"/>
          <p:cNvSpPr txBox="1"/>
          <p:nvPr/>
        </p:nvSpPr>
        <p:spPr>
          <a:xfrm>
            <a:off x="183357" y="1075849"/>
            <a:ext cx="8686324" cy="391478"/>
          </a:xfrm>
          <a:prstGeom prst="rect">
            <a:avLst/>
          </a:prstGeom>
          <a:noFill/>
        </p:spPr>
        <p:txBody>
          <a:bodyPr wrap="square" lIns="68580" tIns="34290" rIns="68580" bIns="34290" rtlCol="0">
            <a:spAutoFit/>
          </a:bodyPr>
          <a:lstStyle/>
          <a:p>
            <a:r>
              <a:rPr lang="zh-CN" altLang="en-US" sz="2100">
                <a:latin typeface="DFKai-SB" panose="03000509000000000000" charset="-120"/>
                <a:ea typeface="DFKai-SB" panose="03000509000000000000" charset="-120"/>
                <a:cs typeface="DFKai-SB" panose="03000509000000000000" charset="-120"/>
              </a:rPr>
              <a:t>导火线：克里米亚战争中，政府机构混乱,效率低下，导致英军伤亡惨重。</a:t>
            </a:r>
            <a:endParaRPr lang="zh-CN" altLang="zh-CN" sz="2100"/>
          </a:p>
        </p:txBody>
      </p:sp>
      <p:grpSp>
        <p:nvGrpSpPr>
          <p:cNvPr id="2" name="组合 25"/>
          <p:cNvGrpSpPr/>
          <p:nvPr/>
        </p:nvGrpSpPr>
        <p:grpSpPr>
          <a:xfrm>
            <a:off x="415766" y="1644492"/>
            <a:ext cx="8272939" cy="2045970"/>
            <a:chOff x="873" y="3453"/>
            <a:chExt cx="17371" cy="4296"/>
          </a:xfrm>
        </p:grpSpPr>
        <p:sp>
          <p:nvSpPr>
            <p:cNvPr id="11" name="矩形 10"/>
            <p:cNvSpPr/>
            <p:nvPr/>
          </p:nvSpPr>
          <p:spPr>
            <a:xfrm>
              <a:off x="873" y="3556"/>
              <a:ext cx="5596" cy="378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899" y="3716"/>
              <a:ext cx="5596" cy="3102"/>
            </a:xfrm>
            <a:prstGeom prst="rect">
              <a:avLst/>
            </a:prstGeom>
            <a:noFill/>
          </p:spPr>
          <p:txBody>
            <a:bodyPr wrap="square" rtlCol="0" anchor="t">
              <a:spAutoFit/>
            </a:bodyPr>
            <a:lstStyle/>
            <a:p>
              <a:pPr algn="just"/>
              <a:r>
                <a:rPr lang="en-US" altLang="zh-CN">
                  <a:solidFill>
                    <a:schemeClr val="bg1"/>
                  </a:solidFill>
                  <a:latin typeface="DFKai-SB" panose="03000509000000000000" charset="-120"/>
                  <a:ea typeface="DFKai-SB" panose="03000509000000000000" charset="-120"/>
                  <a:cs typeface="DFKai-SB" panose="03000509000000000000" charset="-120"/>
                </a:rPr>
                <a:t>1855</a:t>
              </a:r>
              <a:r>
                <a:rPr lang="zh-CN" altLang="en-US">
                  <a:solidFill>
                    <a:schemeClr val="bg1"/>
                  </a:solidFill>
                  <a:latin typeface="DFKai-SB" panose="03000509000000000000" charset="-120"/>
                  <a:ea typeface="DFKai-SB" panose="03000509000000000000" charset="-120"/>
                  <a:cs typeface="DFKai-SB" panose="03000509000000000000" charset="-120"/>
                </a:rPr>
                <a:t>年：帕麦斯顿内阁颁布了关于文官制度改革的第一个枢密院令，即《关于录用王国政府文官的枢密院令》</a:t>
              </a:r>
            </a:p>
          </p:txBody>
        </p:sp>
        <p:sp>
          <p:nvSpPr>
            <p:cNvPr id="16" name="文本框 15"/>
            <p:cNvSpPr txBox="1"/>
            <p:nvPr/>
          </p:nvSpPr>
          <p:spPr>
            <a:xfrm>
              <a:off x="11269" y="3464"/>
              <a:ext cx="6975" cy="3102"/>
            </a:xfrm>
            <a:prstGeom prst="rect">
              <a:avLst/>
            </a:prstGeom>
            <a:solidFill>
              <a:schemeClr val="accent1">
                <a:lumMod val="75000"/>
              </a:schemeClr>
            </a:solidFill>
          </p:spPr>
          <p:txBody>
            <a:bodyPr wrap="square" rtlCol="0" anchor="t">
              <a:spAutoFit/>
            </a:bodyPr>
            <a:lstStyle>
              <a:defPPr>
                <a:defRPr lang="zh-CN"/>
              </a:defPPr>
              <a:lvl1pPr algn="just">
                <a:defRPr sz="2600">
                  <a:latin typeface="方正姚体" panose="02010601030101010101" pitchFamily="2" charset="-122"/>
                  <a:ea typeface="方正姚体" panose="02010601030101010101" pitchFamily="2" charset="-122"/>
                  <a:cs typeface="+mn-ea"/>
                </a:defRPr>
              </a:lvl1pPr>
            </a:lstStyle>
            <a:p>
              <a:r>
                <a:rPr lang="zh-CN" altLang="en-US" sz="1800">
                  <a:solidFill>
                    <a:schemeClr val="bg1"/>
                  </a:solidFill>
                  <a:latin typeface="DFKai-SB" panose="03000509000000000000" charset="-120"/>
                  <a:ea typeface="DFKai-SB" panose="03000509000000000000" charset="-120"/>
                  <a:cs typeface="DFKai-SB" panose="03000509000000000000" charset="-120"/>
                </a:rPr>
                <a:t>1870年：格莱斯顿内阁又颁布了关于文官制度改革的第二个枢密院令，明确规定除外交部，内政部以外其他各部官员均由公开竞争考试录用。</a:t>
              </a:r>
              <a:endParaRPr lang="zh-CN" altLang="en-US"/>
            </a:p>
          </p:txBody>
        </p:sp>
        <p:pic>
          <p:nvPicPr>
            <p:cNvPr id="19" name="图片 18"/>
            <p:cNvPicPr>
              <a:picLocks noChangeAspect="1"/>
            </p:cNvPicPr>
            <p:nvPr/>
          </p:nvPicPr>
          <p:blipFill>
            <a:blip r:embed="rId4"/>
            <a:stretch>
              <a:fillRect/>
            </a:stretch>
          </p:blipFill>
          <p:spPr>
            <a:xfrm>
              <a:off x="6638" y="3453"/>
              <a:ext cx="4501" cy="3417"/>
            </a:xfrm>
            <a:prstGeom prst="rect">
              <a:avLst/>
            </a:prstGeom>
          </p:spPr>
        </p:pic>
        <p:sp>
          <p:nvSpPr>
            <p:cNvPr id="23" name="等腰三角形 22"/>
            <p:cNvSpPr/>
            <p:nvPr/>
          </p:nvSpPr>
          <p:spPr>
            <a:xfrm>
              <a:off x="6893" y="6986"/>
              <a:ext cx="249" cy="181"/>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7198" y="6844"/>
              <a:ext cx="3899" cy="905"/>
            </a:xfrm>
            <a:prstGeom prst="rect">
              <a:avLst/>
            </a:prstGeom>
            <a:noFill/>
          </p:spPr>
          <p:txBody>
            <a:bodyPr wrap="square" rtlCol="0">
              <a:spAutoFit/>
            </a:bodyPr>
            <a:lstStyle/>
            <a:p>
              <a:r>
                <a:rPr lang="zh-CN" altLang="en-US" sz="1100"/>
                <a:t>克里米亚战场上的英军营地</a:t>
              </a:r>
            </a:p>
          </p:txBody>
        </p:sp>
      </p:gr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40" presetClass="entr" presetSubtype="0" fill="hold" grpId="0" nodeType="clickEffect">
                                  <p:stCondLst>
                                    <p:cond delay="0"/>
                                  </p:stCondLst>
                                  <p:iterate type="lt">
                                    <p:tmPct val="10000"/>
                                  </p:iterate>
                                  <p:childTnLst>
                                    <p:set>
                                      <p:cBhvr>
                                        <p:cTn id="11" dur="500"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1"/>
                                          </p:val>
                                        </p:tav>
                                        <p:tav tm="100000">
                                          <p:val>
                                            <p:strVal val="#ppt_x"/>
                                          </p:val>
                                        </p:tav>
                                      </p:tavLst>
                                    </p:anim>
                                    <p:anim calcmode="lin" valueType="num">
                                      <p:cBhvr>
                                        <p:cTn id="14"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175260"/>
            <a:ext cx="9143048" cy="62865"/>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257175" y="227648"/>
            <a:ext cx="2003584" cy="371475"/>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3" name="平行四边形 2"/>
          <p:cNvSpPr/>
          <p:nvPr/>
        </p:nvSpPr>
        <p:spPr>
          <a:xfrm>
            <a:off x="179546" y="133350"/>
            <a:ext cx="1985010" cy="371475"/>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kumimoji="1" lang="zh-CN" altLang="en-US"/>
          </a:p>
        </p:txBody>
      </p:sp>
      <p:sp>
        <p:nvSpPr>
          <p:cNvPr id="12" name="文本框 11"/>
          <p:cNvSpPr txBox="1"/>
          <p:nvPr/>
        </p:nvSpPr>
        <p:spPr>
          <a:xfrm>
            <a:off x="194310" y="120015"/>
            <a:ext cx="1825625" cy="345440"/>
          </a:xfrm>
          <a:prstGeom prst="rect">
            <a:avLst/>
          </a:prstGeom>
          <a:noFill/>
        </p:spPr>
        <p:txBody>
          <a:bodyPr wrap="square" lIns="68580" tIns="34290" rIns="68580" bIns="34290" rtlCol="0">
            <a:spAutoFit/>
          </a:bodyPr>
          <a:lstStyle/>
          <a:p>
            <a:r>
              <a:rPr lang="en-US" altLang="zh-CN" b="1">
                <a:solidFill>
                  <a:schemeClr val="bg1"/>
                </a:solidFill>
                <a:latin typeface="方正兰亭超细黑简体" panose="02000000000000000000" charset="-122"/>
                <a:ea typeface="方正兰亭超细黑简体" panose="02000000000000000000" charset="-122"/>
              </a:rPr>
              <a:t>      </a:t>
            </a:r>
            <a:r>
              <a:rPr lang="zh-CN" altLang="en-US" b="1">
                <a:solidFill>
                  <a:schemeClr val="bg1"/>
                </a:solidFill>
                <a:latin typeface="方正兰亭超细黑简体" panose="02000000000000000000" charset="-122"/>
                <a:ea typeface="方正兰亭超细黑简体" panose="02000000000000000000" charset="-122"/>
              </a:rPr>
              <a:t>重难拓展</a:t>
            </a:r>
          </a:p>
        </p:txBody>
      </p:sp>
      <p:sp>
        <p:nvSpPr>
          <p:cNvPr id="5" name="文本框 4"/>
          <p:cNvSpPr txBox="1"/>
          <p:nvPr/>
        </p:nvSpPr>
        <p:spPr>
          <a:xfrm>
            <a:off x="45244" y="517683"/>
            <a:ext cx="8415188" cy="392415"/>
          </a:xfrm>
          <a:prstGeom prst="rect">
            <a:avLst/>
          </a:prstGeom>
          <a:noFill/>
        </p:spPr>
        <p:txBody>
          <a:bodyPr wrap="square" lIns="68580" tIns="34290" rIns="68580" bIns="34290" rtlCol="0">
            <a:spAutoFit/>
          </a:bodyPr>
          <a:lstStyle/>
          <a:p>
            <a:r>
              <a:rPr lang="zh-CN" altLang="en-US" sz="2100" smtClean="0">
                <a:latin typeface="DFKai-SB" panose="03000509000000000000" charset="-120"/>
                <a:ea typeface="DFKai-SB" panose="03000509000000000000" charset="-120"/>
                <a:cs typeface="DFKai-SB" panose="03000509000000000000" charset="-120"/>
                <a:sym typeface="+mn-ea"/>
              </a:rPr>
              <a:t>通</a:t>
            </a:r>
            <a:r>
              <a:rPr lang="zh-CN" altLang="en-US" sz="2100">
                <a:latin typeface="DFKai-SB" panose="03000509000000000000" charset="-120"/>
                <a:ea typeface="DFKai-SB" panose="03000509000000000000" charset="-120"/>
                <a:cs typeface="DFKai-SB" panose="03000509000000000000" charset="-120"/>
                <a:sym typeface="+mn-ea"/>
              </a:rPr>
              <a:t>过英国文官制度确立及发展的进程</a:t>
            </a:r>
            <a:r>
              <a:rPr lang="zh-CN" altLang="en-US" sz="2100" smtClean="0">
                <a:latin typeface="DFKai-SB" panose="03000509000000000000" charset="-120"/>
                <a:ea typeface="DFKai-SB" panose="03000509000000000000" charset="-120"/>
                <a:cs typeface="DFKai-SB" panose="03000509000000000000" charset="-120"/>
                <a:sym typeface="+mn-ea"/>
              </a:rPr>
              <a:t>，谈谈对制度改革的认识？</a:t>
            </a:r>
            <a:endParaRPr lang="zh-CN" altLang="en-US" sz="2100">
              <a:latin typeface="DFKai-SB" panose="03000509000000000000" charset="-120"/>
              <a:ea typeface="DFKai-SB" panose="03000509000000000000" charset="-120"/>
              <a:cs typeface="DFKai-SB" panose="03000509000000000000" charset="-120"/>
            </a:endParaRPr>
          </a:p>
        </p:txBody>
      </p:sp>
      <p:sp>
        <p:nvSpPr>
          <p:cNvPr id="10" name="圆角矩形 9"/>
          <p:cNvSpPr/>
          <p:nvPr/>
        </p:nvSpPr>
        <p:spPr>
          <a:xfrm>
            <a:off x="20479" y="902970"/>
            <a:ext cx="8969693" cy="2914174"/>
          </a:xfrm>
          <a:prstGeom prst="roundRect">
            <a:avLst/>
          </a:prstGeom>
          <a:solidFill>
            <a:schemeClr val="accent1">
              <a:lumMod val="7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 name="文本框 1"/>
          <p:cNvSpPr txBox="1"/>
          <p:nvPr/>
        </p:nvSpPr>
        <p:spPr>
          <a:xfrm>
            <a:off x="238602" y="1130142"/>
            <a:ext cx="8796814" cy="2839239"/>
          </a:xfrm>
          <a:prstGeom prst="rect">
            <a:avLst/>
          </a:prstGeom>
          <a:noFill/>
        </p:spPr>
        <p:txBody>
          <a:bodyPr wrap="square" lIns="68580" tIns="34290" rIns="68580" bIns="34290" rtlCol="0" anchor="t">
            <a:spAutoFit/>
          </a:bodyPr>
          <a:lstStyle/>
          <a:p>
            <a:r>
              <a:rPr lang="zh-CN" altLang="en-US" b="1">
                <a:solidFill>
                  <a:schemeClr val="bg1"/>
                </a:solidFill>
                <a:latin typeface="DFKai-SB" panose="03000509000000000000" charset="-120"/>
                <a:ea typeface="DFKai-SB" panose="03000509000000000000" charset="-120"/>
                <a:cs typeface="DFKai-SB" panose="03000509000000000000" charset="-120"/>
                <a:sym typeface="+mn-ea"/>
              </a:rPr>
              <a:t>从</a:t>
            </a:r>
            <a:r>
              <a:rPr lang="en-US" altLang="zh-CN" b="1">
                <a:solidFill>
                  <a:schemeClr val="bg1"/>
                </a:solidFill>
                <a:latin typeface="DFKai-SB" panose="03000509000000000000" charset="-120"/>
                <a:ea typeface="DFKai-SB" panose="03000509000000000000" charset="-120"/>
                <a:cs typeface="DFKai-SB" panose="03000509000000000000" charset="-120"/>
                <a:sym typeface="+mn-ea"/>
              </a:rPr>
              <a:t>19</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世纪初英国文官任用制度的初步确立到</a:t>
            </a:r>
            <a:r>
              <a:rPr lang="en-US" altLang="zh-CN" b="1">
                <a:solidFill>
                  <a:schemeClr val="bg1"/>
                </a:solidFill>
                <a:latin typeface="DFKai-SB" panose="03000509000000000000" charset="-120"/>
                <a:ea typeface="DFKai-SB" panose="03000509000000000000" charset="-120"/>
                <a:cs typeface="DFKai-SB" panose="03000509000000000000" charset="-120"/>
                <a:sym typeface="+mn-ea"/>
              </a:rPr>
              <a:t>20</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世纪中期的撒切尔夫人改革，英国文官任用制度经历了一系列进程。回顾英国文官任用制度的发展的整个历程，我们不难发现，它有着自己鲜明的特点，渐进性的特点。英国文官任用制度从产生之日起，就伴随着时代前进的步伐，在不断地发展、变化着。不同的时期，都有某些过时的旧制度退出历史舞台，也有某些适应形势需要的新制度产生出来。但这些变化都是徐缓渐进式的，这样，旧制度在消失之前，总有一段逐步萎缩、蜕化期，新的文官任用制度在诞生之前，也基本上都有一段逐步孕育和成长时期。这样的制度变迁，相对平稳，避免了很多不必要的社会动荡。</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algn="r"/>
            <a:r>
              <a:rPr lang="en-US" b="1">
                <a:solidFill>
                  <a:schemeClr val="bg1"/>
                </a:solidFill>
                <a:latin typeface="DFKai-SB" panose="03000509000000000000" charset="-120"/>
                <a:ea typeface="DFKai-SB" panose="03000509000000000000" charset="-120"/>
                <a:cs typeface="DFKai-SB" panose="03000509000000000000" charset="-120"/>
                <a:sym typeface="+mn-ea"/>
              </a:rPr>
              <a:t>—</a:t>
            </a:r>
            <a:r>
              <a:rPr lang="en-US" altLang="zh-CN" b="1">
                <a:solidFill>
                  <a:schemeClr val="bg1"/>
                </a:solidFill>
                <a:latin typeface="DFKai-SB" panose="03000509000000000000" charset="-120"/>
                <a:ea typeface="DFKai-SB" panose="03000509000000000000" charset="-120"/>
                <a:cs typeface="DFKai-SB" panose="03000509000000000000" charset="-120"/>
                <a:sym typeface="+mn-ea"/>
              </a:rPr>
              <a:t>—</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范文超</a:t>
            </a:r>
            <a:r>
              <a:rPr lang="en-US" altLang="zh-CN" b="1">
                <a:solidFill>
                  <a:schemeClr val="bg1"/>
                </a:solidFill>
                <a:latin typeface="DFKai-SB" panose="03000509000000000000" charset="-120"/>
                <a:ea typeface="DFKai-SB" panose="03000509000000000000" charset="-120"/>
                <a:cs typeface="DFKai-SB" panose="03000509000000000000" charset="-120"/>
                <a:sym typeface="+mn-ea"/>
              </a:rPr>
              <a:t>《</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英国文官任用制度变迁初探</a:t>
            </a:r>
            <a:r>
              <a:rPr lang="en-US" altLang="zh-CN" b="1">
                <a:solidFill>
                  <a:schemeClr val="bg1"/>
                </a:solidFill>
                <a:latin typeface="DFKai-SB" panose="03000509000000000000" charset="-120"/>
                <a:ea typeface="DFKai-SB" panose="03000509000000000000" charset="-120"/>
                <a:cs typeface="DFKai-SB" panose="03000509000000000000" charset="-120"/>
                <a:sym typeface="+mn-ea"/>
              </a:rPr>
              <a:t>——</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以新制度经济学为视角</a:t>
            </a:r>
            <a:r>
              <a:rPr lang="en-US" altLang="zh-CN" b="1">
                <a:solidFill>
                  <a:schemeClr val="bg1"/>
                </a:solidFill>
                <a:latin typeface="DFKai-SB" panose="03000509000000000000" charset="-120"/>
                <a:ea typeface="DFKai-SB" panose="03000509000000000000" charset="-120"/>
                <a:cs typeface="DFKai-SB" panose="03000509000000000000" charset="-120"/>
                <a:sym typeface="+mn-ea"/>
              </a:rPr>
              <a:t>》</a:t>
            </a:r>
            <a:endParaRPr lang="zh-CN" b="1">
              <a:solidFill>
                <a:schemeClr val="bg1"/>
              </a:solidFill>
              <a:latin typeface="DFKai-SB" panose="03000509000000000000" charset="-120"/>
              <a:ea typeface="DFKai-SB" panose="03000509000000000000" charset="-120"/>
              <a:cs typeface="DFKai-SB" panose="03000509000000000000" charset="-120"/>
            </a:endParaRPr>
          </a:p>
          <a:p>
            <a:endParaRPr lang="zh-CN" altLang="en-US" b="1">
              <a:solidFill>
                <a:schemeClr val="bg1"/>
              </a:solidFill>
              <a:latin typeface="DFKai-SB" panose="03000509000000000000" charset="-120"/>
              <a:ea typeface="DFKai-SB" panose="03000509000000000000" charset="-120"/>
              <a:cs typeface="DFKai-SB" panose="03000509000000000000" charset="-120"/>
              <a:sym typeface="+mn-ea"/>
            </a:endParaRPr>
          </a:p>
        </p:txBody>
      </p:sp>
      <p:sp>
        <p:nvSpPr>
          <p:cNvPr id="7" name="文本框 6"/>
          <p:cNvSpPr txBox="1"/>
          <p:nvPr/>
        </p:nvSpPr>
        <p:spPr>
          <a:xfrm>
            <a:off x="179512" y="3795886"/>
            <a:ext cx="8856984" cy="1300356"/>
          </a:xfrm>
          <a:prstGeom prst="rect">
            <a:avLst/>
          </a:prstGeom>
          <a:solidFill>
            <a:schemeClr val="accent4">
              <a:lumMod val="40000"/>
              <a:lumOff val="60000"/>
            </a:schemeClr>
          </a:solidFill>
        </p:spPr>
        <p:txBody>
          <a:bodyPr wrap="square" lIns="68580" tIns="34290" rIns="68580" bIns="34290" rtlCol="0">
            <a:spAutoFit/>
          </a:bodyPr>
          <a:lstStyle/>
          <a:p>
            <a:r>
              <a:rPr lang="en-US" altLang="zh-CN" sz="2000" smtClean="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1</a:t>
            </a:r>
            <a:r>
              <a:rPr lang="zh-CN" altLang="en-US" sz="2000" smtClean="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、英</a:t>
            </a:r>
            <a:r>
              <a:rPr lang="zh-CN" altLang="en-US" sz="20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国文官制度的发展经历</a:t>
            </a:r>
            <a:r>
              <a:rPr lang="zh-CN" altLang="en-US" sz="2000" smtClean="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了制度不断发展变化、不</a:t>
            </a:r>
            <a:r>
              <a:rPr lang="zh-CN" altLang="en-US" sz="20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断完善</a:t>
            </a:r>
            <a:r>
              <a:rPr lang="zh-CN" altLang="en-US" sz="2000" smtClean="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的渐进、长期的过</a:t>
            </a:r>
            <a:r>
              <a:rPr lang="zh-CN" altLang="en-US" sz="20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程；</a:t>
            </a:r>
            <a:endParaRPr lang="zh-CN" altLang="en-US" sz="20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endParaRPr>
          </a:p>
          <a:p>
            <a:r>
              <a:rPr lang="en-US" altLang="zh-CN" sz="2000" smtClean="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2</a:t>
            </a:r>
            <a:r>
              <a:rPr lang="zh-CN" altLang="en-US" sz="2000" smtClean="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、制</a:t>
            </a:r>
            <a:r>
              <a:rPr lang="zh-CN" altLang="en-US" sz="20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度的改革具有渐进性、长期性、艰巨性以及连续性，任何一个制度在形成过程中都有继承、都有创新。</a:t>
            </a:r>
            <a:endParaRPr lang="zh-CN" altLang="en-US" sz="20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0" presetClass="entr" presetSubtype="0" fill="hold" grpId="0" nodeType="clickEffect">
                                  <p:stCondLst>
                                    <p:cond delay="0"/>
                                  </p:stCondLst>
                                  <p:iterate type="lt">
                                    <p:tmPct val="10000"/>
                                  </p:iterate>
                                  <p:childTnLst>
                                    <p:set>
                                      <p:cBhvr>
                                        <p:cTn id="6" dur="500"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1"/>
                                          </p:val>
                                        </p:tav>
                                        <p:tav tm="100000">
                                          <p:val>
                                            <p:strVal val="#ppt_x"/>
                                          </p:val>
                                        </p:tav>
                                      </p:tavLst>
                                    </p:anim>
                                    <p:anim calcmode="lin" valueType="num">
                                      <p:cBhvr>
                                        <p:cTn id="9"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0">
  <p:cSld>
    <p:spTree>
      <p:nvGrpSpPr>
        <p:cNvPr id="1" name=""/>
        <p:cNvGrpSpPr/>
        <p:nvPr/>
      </p:nvGrpSpPr>
      <p:grpSpPr>
        <a:xfrm>
          <a:off x="0" y="0"/>
          <a:ext cx="0" cy="0"/>
        </a:xfrm>
      </p:grpSpPr>
      <p:sp>
        <p:nvSpPr>
          <p:cNvPr id="6" name="标题 3"/>
          <p:cNvSpPr>
            <a:spLocks noGrp="1"/>
          </p:cNvSpPr>
          <p:nvPr/>
        </p:nvSpPr>
        <p:spPr>
          <a:xfrm>
            <a:off x="350399" y="34241"/>
            <a:ext cx="3723323" cy="749618"/>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mtClean="0">
                <a:solidFill>
                  <a:srgbClr val="FF0000"/>
                </a:solidFill>
              </a:rPr>
              <a:t>英国文官制度</a:t>
            </a:r>
            <a:r>
              <a:rPr lang="zh-CN" altLang="en-US" smtClean="0">
                <a:solidFill>
                  <a:srgbClr val="FF0000"/>
                </a:solidFill>
              </a:rPr>
              <a:t>影响</a:t>
            </a:r>
            <a:endParaRPr lang="en-US" altLang="zh-CN">
              <a:solidFill>
                <a:srgbClr val="FF0000"/>
              </a:solidFill>
            </a:endParaRPr>
          </a:p>
        </p:txBody>
      </p:sp>
      <p:sp>
        <p:nvSpPr>
          <p:cNvPr id="4" name="文本框 3"/>
          <p:cNvSpPr txBox="1"/>
          <p:nvPr/>
        </p:nvSpPr>
        <p:spPr>
          <a:xfrm>
            <a:off x="127861" y="632040"/>
            <a:ext cx="8915399" cy="4755148"/>
          </a:xfrm>
          <a:prstGeom prst="rect">
            <a:avLst/>
          </a:prstGeom>
          <a:noFill/>
        </p:spPr>
        <p:txBody>
          <a:bodyPr wrap="square" lIns="68580" tIns="34290" rIns="68580" bIns="34290" rtlCol="0" anchor="t">
            <a:spAutoFit/>
          </a:bodyPr>
          <a:lstStyle/>
          <a:p>
            <a:pPr>
              <a:lnSpc>
                <a:spcPct val="110000"/>
              </a:lnSpc>
            </a:pPr>
            <a:r>
              <a:rPr lang="zh-CN" altLang="en-US" sz="2100" b="1">
                <a:latin typeface="等线" panose="02010600030101010101" charset="-122"/>
                <a:ea typeface="等线" panose="02010600030101010101" charset="-122"/>
                <a:cs typeface="黑体" panose="02010609060101010101" charset="-122"/>
              </a:rPr>
              <a:t>○</a:t>
            </a:r>
            <a:r>
              <a:rPr lang="zh-CN" altLang="en-US" sz="2100" b="1">
                <a:latin typeface="黑体" panose="02010609060101010101" charset="-122"/>
                <a:ea typeface="黑体" panose="02010609060101010101" charset="-122"/>
                <a:cs typeface="黑体" panose="02010609060101010101" charset="-122"/>
              </a:rPr>
              <a:t>对英国：</a:t>
            </a:r>
            <a:endParaRPr lang="zh-CN" altLang="en-US">
              <a:latin typeface="黑体" panose="02010609060101010101" charset="-122"/>
              <a:ea typeface="黑体" panose="02010609060101010101" charset="-122"/>
              <a:cs typeface="黑体" panose="02010609060101010101" charset="-122"/>
            </a:endParaRPr>
          </a:p>
          <a:p>
            <a:pPr>
              <a:lnSpc>
                <a:spcPct val="110000"/>
              </a:lnSpc>
            </a:pPr>
            <a:r>
              <a:rPr lang="zh-CN" altLang="en-US">
                <a:latin typeface="黑体" panose="02010609060101010101" charset="-122"/>
                <a:ea typeface="黑体" panose="02010609060101010101" charset="-122"/>
                <a:cs typeface="黑体" panose="02010609060101010101" charset="-122"/>
              </a:rPr>
              <a:t>⑴积极影响：</a:t>
            </a:r>
          </a:p>
          <a:p>
            <a:pPr algn="l">
              <a:lnSpc>
                <a:spcPct val="110000"/>
              </a:lnSpc>
            </a:pPr>
            <a:r>
              <a:rPr lang="zh-CN" altLang="en-US">
                <a:latin typeface="黑体" panose="02010609060101010101" charset="-122"/>
                <a:ea typeface="黑体" panose="02010609060101010101" charset="-122"/>
                <a:cs typeface="黑体" panose="02010609060101010101" charset="-122"/>
              </a:rPr>
              <a:t>①文官制度的建立实现了政治与管理的区分；</a:t>
            </a:r>
          </a:p>
          <a:p>
            <a:pPr algn="l">
              <a:lnSpc>
                <a:spcPct val="110000"/>
              </a:lnSpc>
            </a:pPr>
            <a:r>
              <a:rPr lang="zh-CN" altLang="en-US">
                <a:latin typeface="黑体" panose="02010609060101010101" charset="-122"/>
                <a:ea typeface="黑体" panose="02010609060101010101" charset="-122"/>
                <a:cs typeface="黑体" panose="02010609060101010101" charset="-122"/>
              </a:rPr>
              <a:t>②既维护了代议制下政党轮流执政的特点；</a:t>
            </a:r>
          </a:p>
          <a:p>
            <a:pPr algn="l">
              <a:lnSpc>
                <a:spcPct val="110000"/>
              </a:lnSpc>
            </a:pPr>
            <a:r>
              <a:rPr lang="zh-CN" altLang="en-US">
                <a:latin typeface="黑体" panose="02010609060101010101" charset="-122"/>
                <a:ea typeface="黑体" panose="02010609060101010101" charset="-122"/>
                <a:cs typeface="黑体" panose="02010609060101010101" charset="-122"/>
              </a:rPr>
              <a:t>③又保证了政府工作的连续性，稳定性，高效性；</a:t>
            </a:r>
          </a:p>
          <a:p>
            <a:pPr algn="l">
              <a:lnSpc>
                <a:spcPct val="110000"/>
              </a:lnSpc>
            </a:pPr>
            <a:r>
              <a:rPr lang="zh-CN" altLang="en-US">
                <a:latin typeface="黑体" panose="02010609060101010101" charset="-122"/>
                <a:ea typeface="黑体" panose="02010609060101010101" charset="-122"/>
                <a:cs typeface="黑体" panose="02010609060101010101" charset="-122"/>
              </a:rPr>
              <a:t>④还能吸引大批高素质人才进入政府管理队伍，利于官员管理的法制化和专业化，提高国家治理能力；</a:t>
            </a:r>
          </a:p>
          <a:p>
            <a:pPr algn="l">
              <a:lnSpc>
                <a:spcPct val="110000"/>
              </a:lnSpc>
            </a:pPr>
            <a:r>
              <a:rPr lang="zh-CN" altLang="en-US">
                <a:latin typeface="黑体" panose="02010609060101010101" charset="-122"/>
                <a:ea typeface="黑体" panose="02010609060101010101" charset="-122"/>
                <a:cs typeface="黑体" panose="02010609060101010101" charset="-122"/>
              </a:rPr>
              <a:t>⑤利于政局稳定和社会管理；</a:t>
            </a:r>
          </a:p>
          <a:p>
            <a:pPr algn="l">
              <a:lnSpc>
                <a:spcPct val="110000"/>
              </a:lnSpc>
            </a:pPr>
            <a:r>
              <a:rPr lang="zh-CN" altLang="en-US" b="1">
                <a:latin typeface="黑体" panose="02010609060101010101" charset="-122"/>
                <a:ea typeface="黑体" panose="02010609060101010101" charset="-122"/>
                <a:cs typeface="黑体" panose="02010609060101010101" charset="-122"/>
                <a:sym typeface="+mn-ea"/>
              </a:rPr>
              <a:t>⑥对于女性地位的提高和女权运动的兴起，起到了一定的促进作用。</a:t>
            </a:r>
            <a:endParaRPr lang="zh-CN" altLang="en-US">
              <a:latin typeface="黑体" panose="02010609060101010101" charset="-122"/>
              <a:ea typeface="黑体" panose="02010609060101010101" charset="-122"/>
              <a:cs typeface="黑体" panose="02010609060101010101" charset="-122"/>
            </a:endParaRPr>
          </a:p>
          <a:p>
            <a:pPr>
              <a:lnSpc>
                <a:spcPct val="110000"/>
              </a:lnSpc>
            </a:pPr>
            <a:r>
              <a:rPr lang="zh-CN" altLang="en-US">
                <a:latin typeface="黑体" panose="02010609060101010101" charset="-122"/>
                <a:ea typeface="黑体" panose="02010609060101010101" charset="-122"/>
                <a:cs typeface="黑体" panose="02010609060101010101" charset="-122"/>
              </a:rPr>
              <a:t>⑵消极影响：</a:t>
            </a:r>
          </a:p>
          <a:p>
            <a:pPr>
              <a:lnSpc>
                <a:spcPct val="110000"/>
              </a:lnSpc>
            </a:pPr>
            <a:r>
              <a:rPr lang="zh-CN" altLang="en-US">
                <a:latin typeface="黑体" panose="02010609060101010101" charset="-122"/>
                <a:ea typeface="黑体" panose="02010609060101010101" charset="-122"/>
                <a:cs typeface="黑体" panose="02010609060101010101" charset="-122"/>
              </a:rPr>
              <a:t>没能碰触资本主义基本制度，而且容易滋生官僚习气和僵化现象</a:t>
            </a:r>
            <a:r>
              <a:rPr lang="zh-CN" altLang="en-US" smtClean="0">
                <a:latin typeface="黑体" panose="02010609060101010101" charset="-122"/>
                <a:ea typeface="黑体" panose="02010609060101010101" charset="-122"/>
                <a:cs typeface="黑体" panose="02010609060101010101" charset="-122"/>
              </a:rPr>
              <a:t>。</a:t>
            </a:r>
            <a:endParaRPr lang="en-US" altLang="zh-CN" smtClean="0">
              <a:latin typeface="黑体" panose="02010609060101010101" charset="-122"/>
              <a:ea typeface="黑体" panose="02010609060101010101" charset="-122"/>
              <a:cs typeface="黑体" panose="02010609060101010101" charset="-122"/>
            </a:endParaRPr>
          </a:p>
          <a:p>
            <a:r>
              <a:rPr lang="zh-CN" altLang="en-US" sz="2100" b="1">
                <a:latin typeface="等线" panose="02010600030101010101" charset="-122"/>
                <a:ea typeface="等线" panose="02010600030101010101" charset="-122"/>
                <a:cs typeface="黑体" panose="02010609060101010101" charset="-122"/>
                <a:sym typeface="+mn-ea"/>
              </a:rPr>
              <a:t>○</a:t>
            </a:r>
            <a:r>
              <a:rPr lang="zh-CN" altLang="en-US" sz="2100" b="1">
                <a:latin typeface="黑体" panose="02010609060101010101" charset="-122"/>
                <a:ea typeface="黑体" panose="02010609060101010101" charset="-122"/>
                <a:cs typeface="黑体" panose="02010609060101010101" charset="-122"/>
                <a:sym typeface="+mn-ea"/>
              </a:rPr>
              <a:t>对世界：</a:t>
            </a:r>
            <a:endParaRPr lang="zh-CN" altLang="en-US">
              <a:latin typeface="黑体" panose="02010609060101010101" charset="-122"/>
              <a:ea typeface="黑体" panose="02010609060101010101" charset="-122"/>
              <a:cs typeface="黑体" panose="02010609060101010101" charset="-122"/>
              <a:sym typeface="+mn-ea"/>
            </a:endParaRPr>
          </a:p>
          <a:p>
            <a:r>
              <a:rPr lang="zh-CN" altLang="en-US">
                <a:latin typeface="黑体" panose="02010609060101010101" charset="-122"/>
                <a:ea typeface="黑体" panose="02010609060101010101" charset="-122"/>
                <a:cs typeface="黑体" panose="02010609060101010101" charset="-122"/>
              </a:rPr>
              <a:t>为世界其他各国文官制度的建立提供了范本和宝贵经验，为世界政治文明的继续向前发展奠定了基础。</a:t>
            </a:r>
          </a:p>
          <a:p>
            <a:pPr>
              <a:lnSpc>
                <a:spcPct val="110000"/>
              </a:lnSpc>
            </a:pPr>
            <a:endParaRPr lang="zh-CN" altLang="en-US">
              <a:latin typeface="黑体" panose="02010609060101010101" charset="-122"/>
              <a:ea typeface="黑体" panose="02010609060101010101" charset="-122"/>
              <a:cs typeface="黑体" panose="02010609060101010101" charset="-122"/>
            </a:endParaRPr>
          </a:p>
        </p:txBody>
      </p:sp>
      <p:sp>
        <p:nvSpPr>
          <p:cNvPr id="5" name="圆角矩形标注 4"/>
          <p:cNvSpPr/>
          <p:nvPr/>
        </p:nvSpPr>
        <p:spPr>
          <a:xfrm>
            <a:off x="127861" y="1310458"/>
            <a:ext cx="8335328" cy="2111216"/>
          </a:xfrm>
          <a:prstGeom prst="wedgeRoundRectCallout">
            <a:avLst>
              <a:gd name="adj1" fmla="val -18875"/>
              <a:gd name="adj2" fmla="val 47799"/>
              <a:gd name="adj3" fmla="val 16667"/>
            </a:avLst>
          </a:prstGeom>
          <a:solidFill>
            <a:schemeClr val="bg1"/>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defTabSz="685800" fontAlgn="base">
              <a:spcBef>
                <a:spcPct val="0"/>
              </a:spcBef>
              <a:spcAft>
                <a:spcPct val="0"/>
              </a:spcAft>
            </a:pPr>
            <a:r>
              <a:rPr b="1" smtClean="0">
                <a:solidFill>
                  <a:schemeClr val="tx1"/>
                </a:solidFill>
                <a:ea typeface="楷体" panose="02010609060101010101" pitchFamily="49" charset="-122"/>
                <a:sym typeface="+mn-ea"/>
              </a:rPr>
              <a:t>材料</a:t>
            </a:r>
            <a:r>
              <a:rPr lang="zh-CN" altLang="en-US" b="1" smtClean="0">
                <a:solidFill>
                  <a:schemeClr val="tx1"/>
                </a:solidFill>
                <a:ea typeface="楷体" panose="02010609060101010101" pitchFamily="49" charset="-122"/>
                <a:sym typeface="+mn-ea"/>
              </a:rPr>
              <a:t>四：</a:t>
            </a:r>
            <a:r>
              <a:rPr b="1" smtClean="0">
                <a:solidFill>
                  <a:schemeClr val="tx1"/>
                </a:solidFill>
                <a:ea typeface="楷体" panose="02010609060101010101" pitchFamily="49" charset="-122"/>
                <a:sym typeface="+mn-ea"/>
              </a:rPr>
              <a:t>过去的英国，女性由于面临的社会环境以及其特殊的生理结构，其地位一直不高，只要一结婚，基本上相夫教子。……没有固定收入，女性只能依靠男性来生活。通过英国文官考试，女性可以通过公开竞争考试获得文官职位，有了固定收入，这就大大提高了女性的工作热情和家庭地位，为女权主义者的产生和发展奠定了基础。</a:t>
            </a:r>
          </a:p>
          <a:p>
            <a:pPr algn="r" defTabSz="685800" fontAlgn="base">
              <a:spcBef>
                <a:spcPct val="0"/>
              </a:spcBef>
              <a:spcAft>
                <a:spcPct val="0"/>
              </a:spcAft>
            </a:pPr>
            <a:r>
              <a:rPr b="1" smtClean="0">
                <a:solidFill>
                  <a:schemeClr val="tx1"/>
                </a:solidFill>
                <a:ea typeface="楷体" panose="02010609060101010101" pitchFamily="49" charset="-122"/>
                <a:sym typeface="+mn-ea"/>
              </a:rPr>
              <a:t>——曹永胜、王铮《近年来英国公务员录用制度的改革和发展》</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1"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0-ppt_h/2"/>
                                          </p:val>
                                        </p:tav>
                                      </p:tavLst>
                                    </p:anim>
                                    <p:set>
                                      <p:cBhvr>
                                        <p:cTn id="8" dur="1" fill="hold">
                                          <p:stCondLst>
                                            <p:cond delay="499"/>
                                          </p:stCondLst>
                                        </p:cTn>
                                        <p:tgtEl>
                                          <p:spTgt spid="5"/>
                                        </p:tgtEl>
                                        <p:attrNameLst>
                                          <p:attrName>style.visibility</p:attrName>
                                        </p:attrNameLst>
                                      </p:cBhvr>
                                      <p:to>
                                        <p:strVal val="hidden"/>
                                      </p:to>
                                    </p:set>
                                  </p:childTnLst>
                                </p:cTn>
                              </p:par>
                              <p:par>
                                <p:cTn id="9" presetID="2" presetClass="entr" presetSubtype="4" fill="hold" nodeType="withEffect">
                                  <p:stCondLst>
                                    <p:cond delay="0"/>
                                  </p:stCondLst>
                                  <p:childTnLst>
                                    <p:set>
                                      <p:cBhvr>
                                        <p:cTn id="10" dur="1" fill="hold">
                                          <p:stCondLst>
                                            <p:cond delay="0"/>
                                          </p:stCondLst>
                                        </p:cTn>
                                        <p:tgtEl>
                                          <p:spTgt spid="4">
                                            <p:txEl>
                                              <p:pRg st="7" end="7"/>
                                            </p:txEl>
                                          </p:spTgt>
                                        </p:tgtEl>
                                        <p:attrNameLst>
                                          <p:attrName>style.visibility</p:attrName>
                                        </p:attrNameLst>
                                      </p:cBhvr>
                                      <p:to>
                                        <p:strVal val="visible"/>
                                      </p:to>
                                    </p:set>
                                    <p:anim calcmode="lin" valueType="num">
                                      <p:cBhvr additive="base">
                                        <p:cTn id="11"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0">
  <p:cSld>
    <p:spTree>
      <p:nvGrpSpPr>
        <p:cNvPr id="1" name=""/>
        <p:cNvGrpSpPr/>
        <p:nvPr/>
      </p:nvGrpSpPr>
      <p:grpSpPr>
        <a:xfrm>
          <a:off x="0" y="0"/>
          <a:ext cx="0" cy="0"/>
        </a:xfrm>
      </p:grpSpPr>
      <p:sp>
        <p:nvSpPr>
          <p:cNvPr id="3" name="文本框 2"/>
          <p:cNvSpPr txBox="1"/>
          <p:nvPr/>
        </p:nvSpPr>
        <p:spPr>
          <a:xfrm>
            <a:off x="467544" y="987574"/>
            <a:ext cx="8321993" cy="3559436"/>
          </a:xfrm>
          <a:prstGeom prst="rect">
            <a:avLst/>
          </a:prstGeom>
          <a:noFill/>
        </p:spPr>
        <p:txBody>
          <a:bodyPr wrap="square" lIns="68580" tIns="34290" rIns="68580" bIns="34290" rtlCol="0" anchor="t">
            <a:spAutoFit/>
          </a:bodyPr>
          <a:lstStyle/>
          <a:p>
            <a:pPr indent="342900">
              <a:lnSpc>
                <a:spcPct val="120000"/>
              </a:lnSpc>
            </a:pPr>
            <a:r>
              <a:rPr lang="zh-CN" altLang="en-US" sz="2100">
                <a:solidFill>
                  <a:schemeClr val="tx1">
                    <a:lumMod val="95000"/>
                    <a:lumOff val="5000"/>
                  </a:schemeClr>
                </a:solidFill>
                <a:latin typeface="黑体" panose="02010609060101010101" charset="-122"/>
                <a:ea typeface="黑体" panose="02010609060101010101" charset="-122"/>
                <a:cs typeface="黑体" panose="02010609060101010101" charset="-122"/>
              </a:rPr>
              <a:t>其他资本主义国家也在学习英国文官制度的基础上，结合本国实际，着手建立文官制度。</a:t>
            </a:r>
          </a:p>
          <a:p>
            <a:pPr indent="342900">
              <a:lnSpc>
                <a:spcPct val="120000"/>
              </a:lnSpc>
            </a:pPr>
            <a:endParaRPr lang="zh-CN" altLang="en-US" sz="2100">
              <a:solidFill>
                <a:schemeClr val="tx1">
                  <a:lumMod val="95000"/>
                  <a:lumOff val="5000"/>
                </a:schemeClr>
              </a:solidFill>
              <a:latin typeface="黑体" panose="02010609060101010101" charset="-122"/>
              <a:ea typeface="黑体" panose="02010609060101010101" charset="-122"/>
              <a:cs typeface="黑体" panose="02010609060101010101" charset="-122"/>
            </a:endParaRPr>
          </a:p>
          <a:p>
            <a:pPr indent="342900">
              <a:lnSpc>
                <a:spcPct val="120000"/>
              </a:lnSpc>
            </a:pPr>
            <a:r>
              <a:rPr lang="zh-CN" altLang="en-US" sz="2100">
                <a:solidFill>
                  <a:schemeClr val="tx1">
                    <a:lumMod val="95000"/>
                    <a:lumOff val="5000"/>
                  </a:schemeClr>
                </a:solidFill>
                <a:latin typeface="黑体" panose="02010609060101010101" charset="-122"/>
                <a:ea typeface="黑体" panose="02010609060101010101" charset="-122"/>
                <a:cs typeface="黑体" panose="02010609060101010101" charset="-122"/>
              </a:rPr>
              <a:t>由于西方各国政治、 经济、 文化背景的不同 , 其文官考试制度也有各自的特点。 美国侧重 “专才” , 考试内容侧重专业性和实用性 。 德国文官考试则兼收并蓄英、 美之长 , 注重通专结合 , 第一轮考试着重考基础知识和基本素质 , 第二轮考试着重实际运用能力。 法国文官考试严格分等级 , 受行政系统的控制较大 , 与法国传统上中央集权体制有关。</a:t>
            </a:r>
          </a:p>
        </p:txBody>
      </p:sp>
      <p:sp>
        <p:nvSpPr>
          <p:cNvPr id="6" name="标题 3"/>
          <p:cNvSpPr>
            <a:spLocks noGrp="1"/>
          </p:cNvSpPr>
          <p:nvPr/>
        </p:nvSpPr>
        <p:spPr>
          <a:xfrm>
            <a:off x="443389" y="208597"/>
            <a:ext cx="5793105" cy="639935"/>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200" kern="1200">
                <a:solidFill>
                  <a:schemeClr val="bg1"/>
                </a:solidFill>
                <a:latin typeface="+mj-lt"/>
                <a:ea typeface="+mj-ea"/>
                <a:cs typeface="+mj-cs"/>
              </a:defRPr>
            </a:lvl1pPr>
          </a:lstStyle>
          <a:p>
            <a:r>
              <a:rPr lang="en-US" altLang="zh-CN" sz="3000" smtClean="0">
                <a:solidFill>
                  <a:srgbClr val="FF0000"/>
                </a:solidFill>
              </a:rPr>
              <a:t>其他西方国家的文官制度</a:t>
            </a:r>
            <a:endParaRPr lang="en-US" altLang="zh-CN" sz="3000">
              <a:solidFill>
                <a:srgbClr val="FF0000"/>
              </a:solidFill>
            </a:endParaRPr>
          </a:p>
        </p:txBody>
      </p:sp>
      <p:sp>
        <p:nvSpPr>
          <p:cNvPr id="5" name="矩形 4"/>
          <p:cNvSpPr/>
          <p:nvPr/>
        </p:nvSpPr>
        <p:spPr>
          <a:xfrm>
            <a:off x="2627784" y="4443958"/>
            <a:ext cx="5780868" cy="969496"/>
          </a:xfrm>
          <a:prstGeom prst="rect">
            <a:avLst/>
          </a:prstGeom>
        </p:spPr>
        <p:txBody>
          <a:bodyPr wrap="square" lIns="68580" tIns="34290" rIns="68580" bIns="34290">
            <a:spAutoFit/>
          </a:bodyPr>
          <a:lstStyle/>
          <a:p>
            <a:pPr>
              <a:lnSpc>
                <a:spcPct val="150000"/>
              </a:lnSpc>
            </a:pPr>
            <a:r>
              <a:rPr lang="zh-CN" altLang="en-US" sz="2100">
                <a:solidFill>
                  <a:srgbClr val="FF0000"/>
                </a:solidFill>
              </a:rPr>
              <a:t>多样</a:t>
            </a:r>
            <a:r>
              <a:rPr lang="zh-CN" altLang="en-US" sz="2100" smtClean="0">
                <a:solidFill>
                  <a:srgbClr val="FF0000"/>
                </a:solidFill>
              </a:rPr>
              <a:t>性   创</a:t>
            </a:r>
            <a:r>
              <a:rPr lang="zh-CN" altLang="en-US" sz="2100">
                <a:solidFill>
                  <a:srgbClr val="FF0000"/>
                </a:solidFill>
              </a:rPr>
              <a:t>新</a:t>
            </a:r>
            <a:r>
              <a:rPr lang="zh-CN" altLang="en-US" sz="2100" smtClean="0">
                <a:solidFill>
                  <a:srgbClr val="FF0000"/>
                </a:solidFill>
              </a:rPr>
              <a:t>性   渐</a:t>
            </a:r>
            <a:r>
              <a:rPr lang="zh-CN" altLang="en-US" sz="2100">
                <a:solidFill>
                  <a:srgbClr val="FF0000"/>
                </a:solidFill>
              </a:rPr>
              <a:t>进</a:t>
            </a:r>
            <a:r>
              <a:rPr lang="zh-CN" altLang="en-US" sz="2100" smtClean="0">
                <a:solidFill>
                  <a:srgbClr val="FF0000"/>
                </a:solidFill>
              </a:rPr>
              <a:t>性    艰</a:t>
            </a:r>
            <a:r>
              <a:rPr lang="zh-CN" altLang="en-US" sz="2100">
                <a:solidFill>
                  <a:srgbClr val="FF0000"/>
                </a:solidFill>
              </a:rPr>
              <a:t>巨</a:t>
            </a:r>
            <a:r>
              <a:rPr lang="zh-CN" altLang="en-US" sz="2100" smtClean="0">
                <a:solidFill>
                  <a:srgbClr val="FF0000"/>
                </a:solidFill>
              </a:rPr>
              <a:t>性      连</a:t>
            </a:r>
            <a:r>
              <a:rPr lang="zh-CN" altLang="en-US" sz="2100">
                <a:solidFill>
                  <a:srgbClr val="FF0000"/>
                </a:solidFill>
              </a:rPr>
              <a:t>续性</a:t>
            </a:r>
          </a:p>
          <a:p>
            <a:pPr>
              <a:lnSpc>
                <a:spcPct val="150000"/>
              </a:lnSpc>
            </a:pPr>
            <a:endParaRPr lang="zh-CN" altLang="en-US">
              <a:solidFill>
                <a:srgbClr val="FF0000"/>
              </a:solidFill>
            </a:endParaRP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文本框 15"/>
          <p:cNvSpPr txBox="1"/>
          <p:nvPr/>
        </p:nvSpPr>
        <p:spPr>
          <a:xfrm>
            <a:off x="107504" y="-20538"/>
            <a:ext cx="2304157" cy="438582"/>
          </a:xfrm>
          <a:prstGeom prst="rect">
            <a:avLst/>
          </a:prstGeom>
          <a:noFill/>
        </p:spPr>
        <p:txBody>
          <a:bodyPr wrap="none" lIns="68580" tIns="34290" rIns="68580" bIns="34290" rtlCol="0">
            <a:spAutoFit/>
          </a:bodyPr>
          <a:lstStyle/>
          <a:p>
            <a:r>
              <a:rPr lang="zh-CN" altLang="en-US" sz="2400" b="1" smtClean="0"/>
              <a:t>二、建立过程</a:t>
            </a:r>
            <a:r>
              <a:rPr lang="zh-CN" altLang="zh-CN" sz="2400" b="1" smtClean="0"/>
              <a:t>：</a:t>
            </a:r>
            <a:endParaRPr lang="en-US" altLang="zh-CN" sz="2400" b="1" smtClean="0"/>
          </a:p>
        </p:txBody>
      </p:sp>
      <p:sp>
        <p:nvSpPr>
          <p:cNvPr id="2" name="文本框 1"/>
          <p:cNvSpPr txBox="1"/>
          <p:nvPr/>
        </p:nvSpPr>
        <p:spPr>
          <a:xfrm>
            <a:off x="2123728" y="1"/>
            <a:ext cx="2769028" cy="438582"/>
          </a:xfrm>
          <a:prstGeom prst="rect">
            <a:avLst/>
          </a:prstGeom>
          <a:noFill/>
        </p:spPr>
        <p:txBody>
          <a:bodyPr wrap="square" lIns="68580" tIns="34290" rIns="68580" bIns="34290" rtlCol="0">
            <a:spAutoFit/>
          </a:bodyPr>
          <a:lstStyle/>
          <a:p>
            <a:r>
              <a:rPr lang="en-US" altLang="zh-CN" sz="2400" b="1" smtClean="0">
                <a:latin typeface="宋体" pitchFamily="2" charset="-122"/>
                <a:ea typeface="宋体" pitchFamily="2" charset="-122"/>
              </a:rPr>
              <a:t>1</a:t>
            </a:r>
            <a:r>
              <a:rPr lang="zh-CN" altLang="en-US" sz="2400" b="1" smtClean="0">
                <a:latin typeface="宋体" pitchFamily="2" charset="-122"/>
                <a:ea typeface="宋体" pitchFamily="2" charset="-122"/>
              </a:rPr>
              <a:t>、英国最早建立：</a:t>
            </a:r>
            <a:endParaRPr lang="en-US" altLang="zh-CN" sz="2400" b="1" smtClean="0">
              <a:latin typeface="宋体" pitchFamily="2" charset="-122"/>
              <a:ea typeface="宋体" pitchFamily="2" charset="-122"/>
            </a:endParaRPr>
          </a:p>
        </p:txBody>
      </p:sp>
      <p:sp>
        <p:nvSpPr>
          <p:cNvPr id="3" name="矩形 2"/>
          <p:cNvSpPr/>
          <p:nvPr/>
        </p:nvSpPr>
        <p:spPr>
          <a:xfrm>
            <a:off x="0" y="366643"/>
            <a:ext cx="8964488" cy="4778231"/>
          </a:xfrm>
          <a:prstGeom prst="rect">
            <a:avLst/>
          </a:prstGeom>
        </p:spPr>
        <p:txBody>
          <a:bodyPr wrap="square" lIns="68580" tIns="34290" rIns="68580" bIns="34290">
            <a:spAutoFit/>
          </a:bodyPr>
          <a:lstStyle/>
          <a:p>
            <a:pPr indent="201295"/>
            <a:r>
              <a:rPr lang="zh-CN" altLang="en-US" b="1" kern="0" smtClean="0">
                <a:solidFill>
                  <a:srgbClr val="0033CC"/>
                </a:solidFill>
                <a:latin typeface="+mj-ea"/>
                <a:ea typeface="+mj-ea"/>
                <a:cs typeface="Songti SC"/>
              </a:rPr>
              <a:t>（</a:t>
            </a:r>
            <a:r>
              <a:rPr lang="en-US" altLang="zh-CN" b="1" kern="0" smtClean="0">
                <a:solidFill>
                  <a:srgbClr val="0033CC"/>
                </a:solidFill>
                <a:latin typeface="+mj-ea"/>
                <a:ea typeface="+mj-ea"/>
                <a:cs typeface="Songti SC"/>
              </a:rPr>
              <a:t>1</a:t>
            </a:r>
            <a:r>
              <a:rPr lang="zh-CN" altLang="en-US" b="1" kern="0" smtClean="0">
                <a:solidFill>
                  <a:srgbClr val="0033CC"/>
                </a:solidFill>
                <a:latin typeface="+mj-ea"/>
                <a:ea typeface="+mj-ea"/>
                <a:cs typeface="Songti SC"/>
              </a:rPr>
              <a:t>）</a:t>
            </a:r>
            <a:r>
              <a:rPr lang="en-US" altLang="zh-CN" b="1" kern="0" smtClean="0">
                <a:solidFill>
                  <a:srgbClr val="0033CC"/>
                </a:solidFill>
                <a:latin typeface="+mj-ea"/>
                <a:ea typeface="+mj-ea"/>
                <a:cs typeface="Songti SC"/>
              </a:rPr>
              <a:t>18</a:t>
            </a:r>
            <a:r>
              <a:rPr lang="zh-CN" altLang="zh-CN" b="1" kern="0">
                <a:solidFill>
                  <a:srgbClr val="0033CC"/>
                </a:solidFill>
                <a:latin typeface="+mj-ea"/>
                <a:ea typeface="+mj-ea"/>
                <a:cs typeface="Songti SC"/>
              </a:rPr>
              <a:t>世纪初，</a:t>
            </a:r>
            <a:r>
              <a:rPr lang="zh-CN" altLang="zh-CN" b="1" kern="0">
                <a:solidFill>
                  <a:srgbClr val="000000"/>
                </a:solidFill>
                <a:latin typeface="+mj-ea"/>
                <a:ea typeface="+mj-ea"/>
                <a:cs typeface="Songti SC"/>
              </a:rPr>
              <a:t>为了防止</a:t>
            </a:r>
            <a:r>
              <a:rPr lang="zh-CN" altLang="zh-CN" b="1" kern="0">
                <a:solidFill>
                  <a:srgbClr val="FF0000"/>
                </a:solidFill>
                <a:latin typeface="+mj-ea"/>
                <a:ea typeface="+mj-ea"/>
                <a:cs typeface="Songti SC"/>
              </a:rPr>
              <a:t>国王通过任命官员干预议会</a:t>
            </a:r>
            <a:r>
              <a:rPr lang="zh-CN" altLang="zh-CN" b="1" kern="0">
                <a:solidFill>
                  <a:srgbClr val="000000"/>
                </a:solidFill>
                <a:latin typeface="+mj-ea"/>
                <a:ea typeface="+mj-ea"/>
                <a:cs typeface="Songti SC"/>
              </a:rPr>
              <a:t>活动，英国规定除了大臣以外，官员不得当选为下院议员</a:t>
            </a:r>
            <a:r>
              <a:rPr lang="zh-CN" altLang="zh-CN" b="1" kern="0" smtClean="0">
                <a:solidFill>
                  <a:srgbClr val="000000"/>
                </a:solidFill>
                <a:latin typeface="+mj-ea"/>
                <a:ea typeface="+mj-ea"/>
                <a:cs typeface="Songti SC"/>
              </a:rPr>
              <a:t>。</a:t>
            </a:r>
            <a:endParaRPr lang="en-US" altLang="zh-CN" b="1" kern="0" smtClean="0">
              <a:solidFill>
                <a:srgbClr val="000000"/>
              </a:solidFill>
              <a:latin typeface="+mj-ea"/>
              <a:ea typeface="+mj-ea"/>
              <a:cs typeface="Songti SC"/>
            </a:endParaRPr>
          </a:p>
          <a:p>
            <a:pPr indent="201295"/>
            <a:r>
              <a:rPr lang="zh-CN" altLang="en-US" b="1" kern="0" smtClean="0">
                <a:solidFill>
                  <a:srgbClr val="000000"/>
                </a:solidFill>
                <a:latin typeface="+mj-ea"/>
                <a:ea typeface="+mj-ea"/>
                <a:cs typeface="Songti SC"/>
              </a:rPr>
              <a:t>（</a:t>
            </a:r>
            <a:r>
              <a:rPr lang="zh-CN" altLang="en-US" b="1" kern="0" smtClean="0">
                <a:solidFill>
                  <a:srgbClr val="FF0000"/>
                </a:solidFill>
                <a:latin typeface="+mj-ea"/>
                <a:ea typeface="+mj-ea"/>
                <a:cs typeface="Songti SC"/>
              </a:rPr>
              <a:t>限制国王，维护议会的独立、权威，</a:t>
            </a:r>
            <a:r>
              <a:rPr lang="zh-CN" altLang="en-US" b="1" kern="0" smtClean="0">
                <a:solidFill>
                  <a:srgbClr val="FF0000"/>
                </a:solidFill>
                <a:latin typeface="+mj-ea"/>
                <a:cs typeface="Songti SC"/>
              </a:rPr>
              <a:t>利于官员的职权分明</a:t>
            </a:r>
            <a:r>
              <a:rPr lang="zh-CN" altLang="en-US" b="1" kern="0" smtClean="0">
                <a:solidFill>
                  <a:srgbClr val="000000"/>
                </a:solidFill>
                <a:latin typeface="+mj-ea"/>
                <a:ea typeface="+mj-ea"/>
                <a:cs typeface="Songti SC"/>
              </a:rPr>
              <a:t>）</a:t>
            </a:r>
            <a:endParaRPr lang="zh-CN" altLang="zh-CN" b="1" kern="100">
              <a:latin typeface="+mj-ea"/>
              <a:ea typeface="+mj-ea"/>
              <a:cs typeface="Times New Roman" panose="02020603050405020304" pitchFamily="18" charset="0"/>
            </a:endParaRPr>
          </a:p>
          <a:p>
            <a:pPr indent="201295"/>
            <a:r>
              <a:rPr lang="zh-CN" altLang="en-US" b="1" kern="0" smtClean="0">
                <a:solidFill>
                  <a:srgbClr val="0033CC"/>
                </a:solidFill>
                <a:latin typeface="+mj-ea"/>
                <a:ea typeface="+mj-ea"/>
                <a:cs typeface="Songti SC"/>
              </a:rPr>
              <a:t>（</a:t>
            </a:r>
            <a:r>
              <a:rPr lang="en-US" altLang="zh-CN" b="1" kern="0" smtClean="0">
                <a:solidFill>
                  <a:srgbClr val="0033CC"/>
                </a:solidFill>
                <a:latin typeface="+mj-ea"/>
                <a:ea typeface="+mj-ea"/>
                <a:cs typeface="Songti SC"/>
              </a:rPr>
              <a:t>2</a:t>
            </a:r>
            <a:r>
              <a:rPr lang="zh-CN" altLang="en-US" b="1" kern="0" smtClean="0">
                <a:solidFill>
                  <a:srgbClr val="0033CC"/>
                </a:solidFill>
                <a:latin typeface="+mj-ea"/>
                <a:ea typeface="+mj-ea"/>
                <a:cs typeface="Songti SC"/>
              </a:rPr>
              <a:t>）</a:t>
            </a:r>
            <a:r>
              <a:rPr lang="en-US" altLang="zh-CN" b="1" kern="0" smtClean="0">
                <a:solidFill>
                  <a:srgbClr val="0033CC"/>
                </a:solidFill>
                <a:latin typeface="+mj-ea"/>
                <a:ea typeface="+mj-ea"/>
                <a:cs typeface="Songti SC"/>
              </a:rPr>
              <a:t>19</a:t>
            </a:r>
            <a:r>
              <a:rPr lang="zh-CN" altLang="zh-CN" b="1" kern="0">
                <a:solidFill>
                  <a:srgbClr val="0033CC"/>
                </a:solidFill>
                <a:latin typeface="+mj-ea"/>
                <a:ea typeface="+mj-ea"/>
                <a:cs typeface="Songti SC"/>
              </a:rPr>
              <a:t>世纪初，</a:t>
            </a:r>
            <a:r>
              <a:rPr lang="zh-CN" altLang="zh-CN" b="1" kern="0">
                <a:solidFill>
                  <a:srgbClr val="000000"/>
                </a:solidFill>
                <a:latin typeface="+mj-ea"/>
                <a:ea typeface="+mj-ea"/>
                <a:cs typeface="Songti SC"/>
              </a:rPr>
              <a:t>为了保证政府工作不受政党更替的影</a:t>
            </a:r>
            <a:r>
              <a:rPr lang="zh-CN" altLang="zh-CN" b="1" kern="0" smtClean="0">
                <a:solidFill>
                  <a:srgbClr val="000000"/>
                </a:solidFill>
                <a:latin typeface="+mj-ea"/>
                <a:ea typeface="+mj-ea"/>
                <a:cs typeface="Songti SC"/>
              </a:rPr>
              <a:t>响</a:t>
            </a:r>
            <a:r>
              <a:rPr lang="zh-CN" altLang="en-US" b="1" kern="0" smtClean="0">
                <a:solidFill>
                  <a:srgbClr val="FF0000"/>
                </a:solidFill>
                <a:latin typeface="+mj-ea"/>
                <a:ea typeface="+mj-ea"/>
                <a:cs typeface="Songti SC"/>
              </a:rPr>
              <a:t>（保障政府工作的连续性、稳定性</a:t>
            </a:r>
            <a:r>
              <a:rPr lang="en-US" altLang="zh-CN" b="1" kern="0" smtClean="0">
                <a:solidFill>
                  <a:srgbClr val="FF0000"/>
                </a:solidFill>
                <a:latin typeface="+mj-ea"/>
                <a:ea typeface="+mj-ea"/>
                <a:cs typeface="Songti SC"/>
              </a:rPr>
              <a:t>)</a:t>
            </a:r>
            <a:r>
              <a:rPr lang="zh-CN" altLang="zh-CN" b="1" kern="0" smtClean="0">
                <a:solidFill>
                  <a:srgbClr val="000000"/>
                </a:solidFill>
                <a:latin typeface="+mj-ea"/>
                <a:ea typeface="+mj-ea"/>
                <a:cs typeface="Songti SC"/>
              </a:rPr>
              <a:t>，</a:t>
            </a:r>
            <a:r>
              <a:rPr lang="zh-CN" altLang="zh-CN" b="1" kern="0">
                <a:solidFill>
                  <a:srgbClr val="000000"/>
                </a:solidFill>
                <a:latin typeface="+mj-ea"/>
                <a:ea typeface="+mj-ea"/>
                <a:cs typeface="Songti SC"/>
              </a:rPr>
              <a:t>英国的一些政府部门</a:t>
            </a:r>
            <a:r>
              <a:rPr lang="zh-CN" altLang="zh-CN" b="1" kern="0">
                <a:solidFill>
                  <a:srgbClr val="0033CC"/>
                </a:solidFill>
                <a:latin typeface="+mj-ea"/>
                <a:ea typeface="+mj-ea"/>
                <a:cs typeface="Songti SC"/>
              </a:rPr>
              <a:t>开始设立常务次官的职位</a:t>
            </a:r>
            <a:r>
              <a:rPr lang="zh-CN" altLang="zh-CN" b="1" kern="0" smtClean="0">
                <a:solidFill>
                  <a:srgbClr val="0033CC"/>
                </a:solidFill>
                <a:latin typeface="+mj-ea"/>
                <a:ea typeface="+mj-ea"/>
                <a:cs typeface="Songti SC"/>
              </a:rPr>
              <a:t>。</a:t>
            </a:r>
            <a:endParaRPr lang="en-US" altLang="zh-CN" b="1" kern="0" smtClean="0">
              <a:solidFill>
                <a:srgbClr val="0033CC"/>
              </a:solidFill>
              <a:latin typeface="+mj-ea"/>
              <a:ea typeface="+mj-ea"/>
              <a:cs typeface="Songti SC"/>
            </a:endParaRPr>
          </a:p>
          <a:p>
            <a:pPr indent="201295"/>
            <a:r>
              <a:rPr lang="en-US" altLang="zh-CN" b="1" kern="0" smtClean="0">
                <a:solidFill>
                  <a:srgbClr val="000000"/>
                </a:solidFill>
                <a:latin typeface="+mj-ea"/>
                <a:ea typeface="+mj-ea"/>
                <a:cs typeface="Songti SC"/>
              </a:rPr>
              <a:t>   </a:t>
            </a:r>
            <a:r>
              <a:rPr lang="zh-CN" altLang="en-US" b="1" kern="0" smtClean="0">
                <a:solidFill>
                  <a:srgbClr val="000000"/>
                </a:solidFill>
                <a:latin typeface="+mj-ea"/>
                <a:ea typeface="+mj-ea"/>
                <a:cs typeface="Songti SC"/>
              </a:rPr>
              <a:t>这样</a:t>
            </a:r>
            <a:r>
              <a:rPr lang="zh-CN" altLang="zh-CN" b="1" kern="0" smtClean="0">
                <a:solidFill>
                  <a:srgbClr val="000000"/>
                </a:solidFill>
                <a:latin typeface="+mj-ea"/>
                <a:ea typeface="+mj-ea"/>
                <a:cs typeface="Songti SC"/>
              </a:rPr>
              <a:t>英</a:t>
            </a:r>
            <a:r>
              <a:rPr lang="zh-CN" altLang="zh-CN" b="1" kern="0">
                <a:solidFill>
                  <a:srgbClr val="000000"/>
                </a:solidFill>
                <a:latin typeface="+mj-ea"/>
                <a:ea typeface="+mj-ea"/>
                <a:cs typeface="Songti SC"/>
              </a:rPr>
              <a:t>国政府的官员分为两类：</a:t>
            </a:r>
            <a:r>
              <a:rPr lang="zh-CN" altLang="zh-CN" b="1" kern="0">
                <a:solidFill>
                  <a:srgbClr val="0000CC"/>
                </a:solidFill>
                <a:latin typeface="+mj-ea"/>
                <a:ea typeface="+mj-ea"/>
                <a:cs typeface="Songti SC"/>
              </a:rPr>
              <a:t>一类是政务官</a:t>
            </a:r>
            <a:r>
              <a:rPr lang="zh-CN" altLang="zh-CN" b="1" kern="0">
                <a:solidFill>
                  <a:srgbClr val="000000"/>
                </a:solidFill>
                <a:latin typeface="+mj-ea"/>
                <a:ea typeface="+mj-ea"/>
                <a:cs typeface="Songti SC"/>
              </a:rPr>
              <a:t>，包括大臣和政务次官或政务秘书，他们随内阁共进退；</a:t>
            </a:r>
            <a:r>
              <a:rPr lang="zh-CN" altLang="zh-CN" b="1" kern="0">
                <a:solidFill>
                  <a:srgbClr val="0000CC"/>
                </a:solidFill>
                <a:latin typeface="+mj-ea"/>
                <a:ea typeface="+mj-ea"/>
                <a:cs typeface="Songti SC"/>
              </a:rPr>
              <a:t>另一类是</a:t>
            </a:r>
            <a:r>
              <a:rPr lang="zh-CN" altLang="zh-CN" b="1" kern="0">
                <a:solidFill>
                  <a:srgbClr val="FF0000"/>
                </a:solidFill>
                <a:latin typeface="+mj-ea"/>
                <a:ea typeface="+mj-ea"/>
                <a:cs typeface="Songti SC"/>
              </a:rPr>
              <a:t>事务官</a:t>
            </a:r>
            <a:r>
              <a:rPr lang="zh-CN" altLang="zh-CN" b="1" kern="0">
                <a:solidFill>
                  <a:srgbClr val="000000"/>
                </a:solidFill>
                <a:latin typeface="+mj-ea"/>
                <a:ea typeface="+mj-ea"/>
                <a:cs typeface="Songti SC"/>
              </a:rPr>
              <a:t>，即文官，包括常务次官直至以下的一般政府工作人员，负责具体事务，不受党派影响，长期任职</a:t>
            </a:r>
            <a:r>
              <a:rPr lang="zh-CN" altLang="zh-CN" b="1" kern="0" smtClean="0">
                <a:solidFill>
                  <a:srgbClr val="000000"/>
                </a:solidFill>
                <a:latin typeface="+mj-ea"/>
                <a:ea typeface="+mj-ea"/>
                <a:cs typeface="Songti SC"/>
              </a:rPr>
              <a:t>。</a:t>
            </a:r>
            <a:endParaRPr lang="en-US" altLang="zh-CN" b="1" kern="0" smtClean="0">
              <a:solidFill>
                <a:srgbClr val="000000"/>
              </a:solidFill>
              <a:latin typeface="+mj-ea"/>
              <a:ea typeface="+mj-ea"/>
              <a:cs typeface="Songti SC"/>
            </a:endParaRPr>
          </a:p>
          <a:p>
            <a:pPr indent="201295"/>
            <a:r>
              <a:rPr lang="zh-CN" altLang="en-US" b="1" smtClean="0">
                <a:solidFill>
                  <a:srgbClr val="FF0000"/>
                </a:solidFill>
              </a:rPr>
              <a:t>（实现了政治和管理的区分，既维持了代议制下政党轮流执政的特点）</a:t>
            </a:r>
            <a:endParaRPr lang="zh-CN" altLang="zh-CN" b="1">
              <a:solidFill>
                <a:srgbClr val="FF0000"/>
              </a:solidFill>
            </a:endParaRPr>
          </a:p>
          <a:p>
            <a:pPr indent="201295"/>
            <a:r>
              <a:rPr lang="zh-CN" altLang="en-US" b="1" kern="0" smtClean="0">
                <a:solidFill>
                  <a:srgbClr val="0033CC"/>
                </a:solidFill>
                <a:latin typeface="+mj-ea"/>
                <a:ea typeface="+mj-ea"/>
                <a:cs typeface="Songti SC"/>
              </a:rPr>
              <a:t>（</a:t>
            </a:r>
            <a:r>
              <a:rPr lang="en-US" altLang="zh-CN" b="1" kern="0" smtClean="0">
                <a:solidFill>
                  <a:srgbClr val="0033CC"/>
                </a:solidFill>
                <a:latin typeface="+mj-ea"/>
                <a:ea typeface="+mj-ea"/>
                <a:cs typeface="Songti SC"/>
              </a:rPr>
              <a:t>3</a:t>
            </a:r>
            <a:r>
              <a:rPr lang="zh-CN" altLang="en-US" b="1" kern="0" smtClean="0">
                <a:solidFill>
                  <a:srgbClr val="0033CC"/>
                </a:solidFill>
                <a:latin typeface="+mj-ea"/>
                <a:ea typeface="+mj-ea"/>
                <a:cs typeface="Songti SC"/>
              </a:rPr>
              <a:t>）</a:t>
            </a:r>
            <a:r>
              <a:rPr lang="en-US" altLang="zh-CN" b="1" kern="0" smtClean="0">
                <a:solidFill>
                  <a:srgbClr val="0033CC"/>
                </a:solidFill>
                <a:latin typeface="+mj-ea"/>
                <a:ea typeface="+mj-ea"/>
                <a:cs typeface="Songti SC"/>
              </a:rPr>
              <a:t>1855</a:t>
            </a:r>
            <a:r>
              <a:rPr lang="zh-CN" altLang="zh-CN" b="1" kern="0">
                <a:solidFill>
                  <a:srgbClr val="0033CC"/>
                </a:solidFill>
                <a:latin typeface="+mj-ea"/>
                <a:ea typeface="+mj-ea"/>
                <a:cs typeface="Songti SC"/>
              </a:rPr>
              <a:t>年，</a:t>
            </a:r>
            <a:r>
              <a:rPr lang="zh-CN" altLang="zh-CN" b="1" kern="0">
                <a:solidFill>
                  <a:srgbClr val="000000"/>
                </a:solidFill>
                <a:latin typeface="+mj-ea"/>
                <a:ea typeface="+mj-ea"/>
                <a:cs typeface="Songti SC"/>
              </a:rPr>
              <a:t>英国颁布法令，</a:t>
            </a:r>
            <a:r>
              <a:rPr lang="zh-CN" altLang="zh-CN" b="1" kern="0">
                <a:solidFill>
                  <a:srgbClr val="0033CC"/>
                </a:solidFill>
                <a:latin typeface="+mj-ea"/>
                <a:ea typeface="+mj-ea"/>
                <a:cs typeface="Songti SC"/>
              </a:rPr>
              <a:t>建立不受党派干涉的文官委员会</a:t>
            </a:r>
            <a:r>
              <a:rPr lang="zh-CN" altLang="zh-CN" b="1" kern="0">
                <a:solidFill>
                  <a:srgbClr val="000000"/>
                </a:solidFill>
                <a:latin typeface="+mj-ea"/>
                <a:ea typeface="+mj-ea"/>
                <a:cs typeface="Songti SC"/>
              </a:rPr>
              <a:t>，对被推荐的候选人进行考试</a:t>
            </a:r>
            <a:r>
              <a:rPr lang="zh-CN" altLang="zh-CN" b="1" kern="0" smtClean="0">
                <a:solidFill>
                  <a:srgbClr val="000000"/>
                </a:solidFill>
                <a:latin typeface="+mj-ea"/>
                <a:ea typeface="+mj-ea"/>
                <a:cs typeface="Songti SC"/>
              </a:rPr>
              <a:t>。</a:t>
            </a:r>
            <a:r>
              <a:rPr lang="zh-CN" altLang="en-US" b="1" smtClean="0">
                <a:solidFill>
                  <a:srgbClr val="FF0000"/>
                </a:solidFill>
              </a:rPr>
              <a:t>（原因：克里米亚战争中政府机构混乱,效率低下，导致英军伤亡惨重；东印度公司改革）</a:t>
            </a:r>
            <a:endParaRPr lang="en-US" altLang="zh-CN" b="1" smtClean="0">
              <a:solidFill>
                <a:srgbClr val="FF0000"/>
              </a:solidFill>
            </a:endParaRPr>
          </a:p>
          <a:p>
            <a:pPr indent="201295"/>
            <a:r>
              <a:rPr lang="zh-CN" altLang="en-US" b="1" kern="0" smtClean="0">
                <a:solidFill>
                  <a:srgbClr val="0000CC"/>
                </a:solidFill>
                <a:latin typeface="+mj-ea"/>
                <a:cs typeface="Songti SC"/>
              </a:rPr>
              <a:t>（</a:t>
            </a:r>
            <a:r>
              <a:rPr lang="en-US" altLang="zh-CN" b="1" kern="0" smtClean="0">
                <a:solidFill>
                  <a:srgbClr val="0000CC"/>
                </a:solidFill>
                <a:latin typeface="+mj-ea"/>
                <a:cs typeface="Songti SC"/>
              </a:rPr>
              <a:t>4</a:t>
            </a:r>
            <a:r>
              <a:rPr lang="zh-CN" altLang="en-US" b="1" kern="0" smtClean="0">
                <a:solidFill>
                  <a:srgbClr val="0000CC"/>
                </a:solidFill>
                <a:latin typeface="+mj-ea"/>
                <a:cs typeface="Songti SC"/>
              </a:rPr>
              <a:t>）</a:t>
            </a:r>
            <a:r>
              <a:rPr lang="en-US" altLang="zh-CN" b="1" kern="0" smtClean="0">
                <a:solidFill>
                  <a:srgbClr val="0000CC"/>
                </a:solidFill>
                <a:latin typeface="+mj-ea"/>
                <a:cs typeface="Songti SC"/>
              </a:rPr>
              <a:t>1870</a:t>
            </a:r>
            <a:r>
              <a:rPr lang="zh-CN" altLang="zh-CN" b="1" kern="0" smtClean="0">
                <a:solidFill>
                  <a:srgbClr val="0000CC"/>
                </a:solidFill>
                <a:latin typeface="+mj-ea"/>
                <a:cs typeface="Songti SC"/>
              </a:rPr>
              <a:t>年，</a:t>
            </a:r>
            <a:r>
              <a:rPr lang="zh-CN" altLang="zh-CN" b="1" kern="0" smtClean="0">
                <a:solidFill>
                  <a:srgbClr val="000000"/>
                </a:solidFill>
                <a:latin typeface="+mj-ea"/>
                <a:cs typeface="Songti SC"/>
              </a:rPr>
              <a:t>英国</a:t>
            </a:r>
            <a:r>
              <a:rPr lang="zh-CN" altLang="zh-CN" b="1" kern="0" smtClean="0">
                <a:solidFill>
                  <a:srgbClr val="0000CC"/>
                </a:solidFill>
                <a:latin typeface="+mj-ea"/>
                <a:cs typeface="Songti SC"/>
              </a:rPr>
              <a:t>再次</a:t>
            </a:r>
            <a:r>
              <a:rPr lang="zh-CN" altLang="zh-CN" b="1" kern="0" smtClean="0">
                <a:solidFill>
                  <a:srgbClr val="000000"/>
                </a:solidFill>
                <a:latin typeface="+mj-ea"/>
                <a:cs typeface="Songti SC"/>
              </a:rPr>
              <a:t>颁布了法令，规定多数</a:t>
            </a:r>
            <a:r>
              <a:rPr lang="zh-CN" altLang="en-US" b="1" kern="0" smtClean="0">
                <a:solidFill>
                  <a:srgbClr val="FF0000"/>
                </a:solidFill>
                <a:latin typeface="+mj-ea"/>
                <a:cs typeface="Songti SC"/>
              </a:rPr>
              <a:t>（除外交部和内政部）</a:t>
            </a:r>
            <a:r>
              <a:rPr lang="zh-CN" altLang="zh-CN" b="1" kern="0" smtClean="0">
                <a:solidFill>
                  <a:srgbClr val="000000"/>
                </a:solidFill>
                <a:latin typeface="+mj-ea"/>
                <a:cs typeface="Songti SC"/>
              </a:rPr>
              <a:t>重要文官职位必须通过</a:t>
            </a:r>
            <a:r>
              <a:rPr lang="zh-CN" altLang="zh-CN" b="1" kern="0" smtClean="0">
                <a:solidFill>
                  <a:srgbClr val="0000CC"/>
                </a:solidFill>
                <a:latin typeface="+mj-ea"/>
                <a:cs typeface="Songti SC"/>
              </a:rPr>
              <a:t>公开竞争考试</a:t>
            </a:r>
            <a:r>
              <a:rPr lang="zh-CN" altLang="zh-CN" b="1" kern="0" smtClean="0">
                <a:solidFill>
                  <a:srgbClr val="000000"/>
                </a:solidFill>
                <a:latin typeface="+mj-ea"/>
                <a:cs typeface="Songti SC"/>
              </a:rPr>
              <a:t>择优录用，文官委员会有权独立决定被录用文官的基本条件，对录用文官的制度进行完善，</a:t>
            </a:r>
            <a:r>
              <a:rPr lang="zh-CN" altLang="zh-CN" b="1" kern="0" smtClean="0">
                <a:solidFill>
                  <a:srgbClr val="0033CC"/>
                </a:solidFill>
                <a:latin typeface="+mj-ea"/>
                <a:cs typeface="Songti SC"/>
              </a:rPr>
              <a:t>最终确立了文官制度</a:t>
            </a:r>
            <a:r>
              <a:rPr lang="zh-CN" altLang="en-US" b="1" kern="0" smtClean="0">
                <a:solidFill>
                  <a:srgbClr val="000000"/>
                </a:solidFill>
                <a:latin typeface="+mj-ea"/>
                <a:cs typeface="Songti SC"/>
              </a:rPr>
              <a:t>。</a:t>
            </a:r>
            <a:endParaRPr lang="en-US" altLang="zh-CN" b="1" kern="0" smtClean="0">
              <a:solidFill>
                <a:srgbClr val="000000"/>
              </a:solidFill>
              <a:latin typeface="+mj-ea"/>
              <a:cs typeface="Songti SC"/>
            </a:endParaRPr>
          </a:p>
          <a:p>
            <a:pPr indent="201295"/>
            <a:r>
              <a:rPr lang="en-US" altLang="zh-CN" b="1" smtClean="0">
                <a:latin typeface="宋体" pitchFamily="2" charset="-122"/>
                <a:ea typeface="宋体" pitchFamily="2" charset="-122"/>
              </a:rPr>
              <a:t>2</a:t>
            </a:r>
            <a:r>
              <a:rPr lang="zh-CN" altLang="en-US" b="1" smtClean="0">
                <a:latin typeface="宋体" pitchFamily="2" charset="-122"/>
                <a:ea typeface="宋体" pitchFamily="2" charset="-122"/>
              </a:rPr>
              <a:t>、文官制度的扩展：</a:t>
            </a:r>
            <a:r>
              <a:rPr lang="en-US" altLang="zh-CN" b="1" kern="0" smtClean="0">
                <a:solidFill>
                  <a:srgbClr val="0033CC"/>
                </a:solidFill>
                <a:latin typeface="+mj-ea"/>
                <a:cs typeface="Songti SC"/>
              </a:rPr>
              <a:t>1883</a:t>
            </a:r>
            <a:r>
              <a:rPr lang="zh-CN" altLang="zh-CN" b="1" kern="0" smtClean="0">
                <a:solidFill>
                  <a:srgbClr val="0033CC"/>
                </a:solidFill>
                <a:latin typeface="+mj-ea"/>
                <a:cs typeface="Songti SC"/>
              </a:rPr>
              <a:t>年，美国</a:t>
            </a:r>
            <a:r>
              <a:rPr lang="zh-CN" altLang="zh-CN" b="1" kern="0" smtClean="0">
                <a:latin typeface="+mj-ea"/>
                <a:cs typeface="Songti SC"/>
              </a:rPr>
              <a:t>国会通过文官制度改革法案</a:t>
            </a:r>
            <a:r>
              <a:rPr lang="en-US" altLang="zh-CN" b="1" kern="0" smtClean="0">
                <a:solidFill>
                  <a:srgbClr val="0000CC"/>
                </a:solidFill>
                <a:latin typeface="+mj-ea"/>
                <a:cs typeface="Songti SC"/>
              </a:rPr>
              <a:t>(</a:t>
            </a:r>
            <a:r>
              <a:rPr lang="zh-CN" altLang="en-US" b="1" kern="0" smtClean="0">
                <a:solidFill>
                  <a:srgbClr val="0000CC"/>
                </a:solidFill>
                <a:latin typeface="+mj-ea"/>
                <a:cs typeface="Songti SC"/>
              </a:rPr>
              <a:t>政党分肥）</a:t>
            </a:r>
            <a:r>
              <a:rPr lang="zh-CN" altLang="zh-CN" b="1" kern="0" smtClean="0">
                <a:latin typeface="+mj-ea"/>
                <a:cs typeface="Songti SC"/>
              </a:rPr>
              <a:t>，建立了美国文官制度。</a:t>
            </a:r>
            <a:r>
              <a:rPr lang="zh-CN" altLang="zh-CN" b="1" kern="0" smtClean="0">
                <a:solidFill>
                  <a:srgbClr val="0033CC"/>
                </a:solidFill>
                <a:latin typeface="+mj-ea"/>
                <a:cs typeface="Songti SC"/>
              </a:rPr>
              <a:t>第二次世界大战后，法国、德国和日本</a:t>
            </a:r>
            <a:r>
              <a:rPr lang="zh-CN" altLang="zh-CN" b="1" kern="0" smtClean="0">
                <a:latin typeface="+mj-ea"/>
                <a:cs typeface="Songti SC"/>
              </a:rPr>
              <a:t>等国的文官制度也最终建立起来。</a:t>
            </a:r>
            <a:endParaRPr lang="en-US" altLang="zh-CN" b="1" kern="0" smtClean="0">
              <a:solidFill>
                <a:srgbClr val="0000CC"/>
              </a:solidFill>
              <a:latin typeface="+mj-ea"/>
              <a:ea typeface="+mj-ea"/>
              <a:cs typeface="Songti SC"/>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blinds(horizontal)">
                                      <p:cBhvr>
                                        <p:cTn id="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文本框 15"/>
          <p:cNvSpPr txBox="1"/>
          <p:nvPr/>
        </p:nvSpPr>
        <p:spPr>
          <a:xfrm>
            <a:off x="251520" y="483518"/>
            <a:ext cx="3232295" cy="438582"/>
          </a:xfrm>
          <a:prstGeom prst="rect">
            <a:avLst/>
          </a:prstGeom>
          <a:noFill/>
        </p:spPr>
        <p:txBody>
          <a:bodyPr wrap="none" lIns="68580" tIns="34290" rIns="68580" bIns="34290" rtlCol="0">
            <a:spAutoFit/>
          </a:bodyPr>
          <a:lstStyle/>
          <a:p>
            <a:r>
              <a:rPr lang="zh-CN" altLang="en-US" sz="2400" b="1" smtClean="0"/>
              <a:t>三、文官制度的特点：</a:t>
            </a:r>
            <a:endParaRPr lang="en-US" altLang="zh-CN" sz="2400" b="1" smtClean="0"/>
          </a:p>
        </p:txBody>
      </p:sp>
      <p:sp>
        <p:nvSpPr>
          <p:cNvPr id="4" name="文本框 3"/>
          <p:cNvSpPr txBox="1"/>
          <p:nvPr/>
        </p:nvSpPr>
        <p:spPr>
          <a:xfrm>
            <a:off x="323528" y="0"/>
            <a:ext cx="5228633" cy="530915"/>
          </a:xfrm>
          <a:prstGeom prst="rect">
            <a:avLst/>
          </a:prstGeom>
          <a:noFill/>
        </p:spPr>
        <p:txBody>
          <a:bodyPr wrap="square" lIns="68580" tIns="34290" rIns="68580" bIns="34290"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itchFamily="2" charset="-122"/>
                <a:ea typeface="宋体" pitchFamily="2" charset="-122"/>
              </a:defRPr>
            </a:lvl1pPr>
          </a:lstStyle>
          <a:p>
            <a:r>
              <a:rPr lang="zh-CN" altLang="en-US" smtClean="0"/>
              <a:t>结合</a:t>
            </a:r>
            <a:r>
              <a:rPr lang="en-US" altLang="zh-CN" smtClean="0"/>
              <a:t>36</a:t>
            </a:r>
            <a:r>
              <a:rPr lang="zh-CN" altLang="en-US" smtClean="0"/>
              <a:t>页课本前</a:t>
            </a:r>
            <a:r>
              <a:rPr lang="en-US" altLang="zh-CN" smtClean="0"/>
              <a:t>2</a:t>
            </a:r>
            <a:r>
              <a:rPr lang="zh-CN" altLang="en-US" smtClean="0"/>
              <a:t>段，提取文官制度特点？</a:t>
            </a:r>
            <a:endParaRPr lang="zh-CN" altLang="en-US"/>
          </a:p>
        </p:txBody>
      </p:sp>
      <p:sp>
        <p:nvSpPr>
          <p:cNvPr id="2" name="矩形 1"/>
          <p:cNvSpPr/>
          <p:nvPr/>
        </p:nvSpPr>
        <p:spPr>
          <a:xfrm>
            <a:off x="107504" y="915566"/>
            <a:ext cx="8784976" cy="3454792"/>
          </a:xfrm>
          <a:prstGeom prst="rect">
            <a:avLst/>
          </a:prstGeom>
        </p:spPr>
        <p:txBody>
          <a:bodyPr wrap="square" lIns="68580" tIns="34290" rIns="68580" bIns="34290">
            <a:spAutoFit/>
          </a:bodyPr>
          <a:lstStyle/>
          <a:p>
            <a:pPr indent="201295"/>
            <a:r>
              <a:rPr lang="en-US" altLang="zh-CN" sz="2200" b="1" kern="0" smtClean="0">
                <a:solidFill>
                  <a:srgbClr val="0000CC"/>
                </a:solidFill>
                <a:latin typeface="+mj-ea"/>
                <a:ea typeface="+mj-ea"/>
                <a:cs typeface="Iowan Old Style"/>
              </a:rPr>
              <a:t>1</a:t>
            </a:r>
            <a:r>
              <a:rPr lang="zh-CN" altLang="en-US" sz="2200" b="1" kern="0" smtClean="0">
                <a:solidFill>
                  <a:srgbClr val="0000CC"/>
                </a:solidFill>
                <a:latin typeface="+mj-ea"/>
                <a:ea typeface="+mj-ea"/>
                <a:cs typeface="Iowan Old Style"/>
              </a:rPr>
              <a:t>、</a:t>
            </a:r>
            <a:r>
              <a:rPr lang="zh-CN" altLang="zh-CN" sz="2200" b="1" kern="0" smtClean="0">
                <a:solidFill>
                  <a:srgbClr val="0000CC"/>
                </a:solidFill>
                <a:latin typeface="+mj-ea"/>
                <a:ea typeface="+mj-ea"/>
                <a:cs typeface="Iowan Old Style"/>
              </a:rPr>
              <a:t>公</a:t>
            </a:r>
            <a:r>
              <a:rPr lang="zh-CN" altLang="zh-CN" sz="2200" b="1" kern="0">
                <a:solidFill>
                  <a:srgbClr val="0000CC"/>
                </a:solidFill>
                <a:latin typeface="+mj-ea"/>
                <a:ea typeface="+mj-ea"/>
                <a:cs typeface="Iowan Old Style"/>
              </a:rPr>
              <a:t>开考试，择优录用</a:t>
            </a:r>
            <a:r>
              <a:rPr lang="zh-CN" altLang="zh-CN" sz="2200" b="1" kern="0" smtClean="0">
                <a:solidFill>
                  <a:srgbClr val="0000CC"/>
                </a:solidFill>
                <a:latin typeface="+mj-ea"/>
                <a:ea typeface="+mj-ea"/>
                <a:cs typeface="Iowan Old Style"/>
              </a:rPr>
              <a:t>。</a:t>
            </a:r>
            <a:endParaRPr lang="en-US" altLang="zh-CN" sz="2200" b="1" kern="0" smtClean="0">
              <a:solidFill>
                <a:srgbClr val="0000CC"/>
              </a:solidFill>
              <a:latin typeface="+mj-ea"/>
              <a:ea typeface="+mj-ea"/>
              <a:cs typeface="Iowan Old Style"/>
            </a:endParaRPr>
          </a:p>
          <a:p>
            <a:pPr indent="201295"/>
            <a:r>
              <a:rPr lang="zh-CN" altLang="zh-CN" sz="2200" b="1" kern="0" smtClean="0">
                <a:solidFill>
                  <a:srgbClr val="000000"/>
                </a:solidFill>
                <a:latin typeface="+mj-ea"/>
                <a:ea typeface="+mj-ea"/>
                <a:cs typeface="Iowan Old Style"/>
              </a:rPr>
              <a:t>文</a:t>
            </a:r>
            <a:r>
              <a:rPr lang="zh-CN" altLang="zh-CN" sz="2200" b="1" kern="0">
                <a:solidFill>
                  <a:srgbClr val="000000"/>
                </a:solidFill>
                <a:latin typeface="+mj-ea"/>
                <a:ea typeface="+mj-ea"/>
                <a:cs typeface="Iowan Old Style"/>
              </a:rPr>
              <a:t>官录用都必须经过公开考试，公平竞争，成绩优异者优先得到录用</a:t>
            </a:r>
            <a:r>
              <a:rPr lang="zh-CN" altLang="zh-CN" sz="2200" b="1" kern="0" smtClean="0">
                <a:solidFill>
                  <a:srgbClr val="000000"/>
                </a:solidFill>
                <a:latin typeface="+mj-ea"/>
                <a:ea typeface="+mj-ea"/>
                <a:cs typeface="Iowan Old Style"/>
              </a:rPr>
              <a:t>。</a:t>
            </a:r>
            <a:endParaRPr lang="en-US" altLang="zh-CN" sz="2200" b="1" kern="0" smtClean="0">
              <a:solidFill>
                <a:srgbClr val="000000"/>
              </a:solidFill>
              <a:latin typeface="+mj-ea"/>
              <a:ea typeface="+mj-ea"/>
              <a:cs typeface="Iowan Old Style"/>
            </a:endParaRPr>
          </a:p>
          <a:p>
            <a:pPr indent="201295"/>
            <a:r>
              <a:rPr lang="en-US" altLang="zh-CN" sz="2200" b="1" kern="0" smtClean="0">
                <a:solidFill>
                  <a:srgbClr val="0000CC"/>
                </a:solidFill>
                <a:latin typeface="+mj-ea"/>
                <a:ea typeface="+mj-ea"/>
                <a:cs typeface="Iowan Old Style"/>
              </a:rPr>
              <a:t>2</a:t>
            </a:r>
            <a:r>
              <a:rPr lang="zh-CN" altLang="en-US" sz="2200" b="1" kern="0" smtClean="0">
                <a:solidFill>
                  <a:srgbClr val="0000CC"/>
                </a:solidFill>
                <a:latin typeface="+mj-ea"/>
                <a:ea typeface="+mj-ea"/>
                <a:cs typeface="Iowan Old Style"/>
              </a:rPr>
              <a:t>、</a:t>
            </a:r>
            <a:r>
              <a:rPr lang="zh-CN" altLang="zh-CN" sz="2200" b="1" kern="0" smtClean="0">
                <a:solidFill>
                  <a:srgbClr val="0000CC"/>
                </a:solidFill>
                <a:latin typeface="+mj-ea"/>
                <a:ea typeface="+mj-ea"/>
                <a:cs typeface="Iowan Old Style"/>
              </a:rPr>
              <a:t>政</a:t>
            </a:r>
            <a:r>
              <a:rPr lang="zh-CN" altLang="zh-CN" sz="2200" b="1" kern="0">
                <a:solidFill>
                  <a:srgbClr val="0000CC"/>
                </a:solidFill>
                <a:latin typeface="+mj-ea"/>
                <a:ea typeface="+mj-ea"/>
                <a:cs typeface="Iowan Old Style"/>
              </a:rPr>
              <a:t>治中立和工作隐名</a:t>
            </a:r>
            <a:r>
              <a:rPr lang="zh-CN" altLang="zh-CN" sz="2200" b="1" kern="0" smtClean="0">
                <a:solidFill>
                  <a:srgbClr val="0000CC"/>
                </a:solidFill>
                <a:latin typeface="+mj-ea"/>
                <a:ea typeface="+mj-ea"/>
                <a:cs typeface="Iowan Old Style"/>
              </a:rPr>
              <a:t>。</a:t>
            </a:r>
            <a:endParaRPr lang="en-US" altLang="zh-CN" sz="2200" b="1" kern="0" smtClean="0">
              <a:solidFill>
                <a:srgbClr val="0000CC"/>
              </a:solidFill>
              <a:latin typeface="+mj-ea"/>
              <a:ea typeface="+mj-ea"/>
              <a:cs typeface="Iowan Old Style"/>
            </a:endParaRPr>
          </a:p>
          <a:p>
            <a:pPr indent="201295"/>
            <a:r>
              <a:rPr lang="zh-CN" altLang="zh-CN" sz="2200" b="1" kern="0" smtClean="0">
                <a:solidFill>
                  <a:srgbClr val="000000"/>
                </a:solidFill>
                <a:latin typeface="+mj-ea"/>
                <a:ea typeface="+mj-ea"/>
                <a:cs typeface="Iowan Old Style"/>
              </a:rPr>
              <a:t>文</a:t>
            </a:r>
            <a:r>
              <a:rPr lang="zh-CN" altLang="zh-CN" sz="2200" b="1" kern="0">
                <a:solidFill>
                  <a:srgbClr val="000000"/>
                </a:solidFill>
                <a:latin typeface="+mj-ea"/>
                <a:ea typeface="+mj-ea"/>
                <a:cs typeface="Iowan Old Style"/>
              </a:rPr>
              <a:t>官要在资产阶级各政党之间严格保持中立，必须忠实执行政府的各项政策。在内阁大臣或政府部长等政务官的领导下，文官“默默无闻”地从事自己的本职工作，不得公开向前者提出忠告或建议，一切主要责任，包括功过褒贬，都由前者承担</a:t>
            </a:r>
            <a:r>
              <a:rPr lang="zh-CN" altLang="zh-CN" sz="2200" b="1" kern="0" smtClean="0">
                <a:solidFill>
                  <a:srgbClr val="000000"/>
                </a:solidFill>
                <a:latin typeface="+mj-ea"/>
                <a:ea typeface="+mj-ea"/>
                <a:cs typeface="Iowan Old Style"/>
              </a:rPr>
              <a:t>。</a:t>
            </a:r>
            <a:endParaRPr lang="en-US" altLang="zh-CN" sz="2200" b="1" kern="0" smtClean="0">
              <a:solidFill>
                <a:srgbClr val="000000"/>
              </a:solidFill>
              <a:latin typeface="+mj-ea"/>
              <a:ea typeface="+mj-ea"/>
              <a:cs typeface="Iowan Old Style"/>
            </a:endParaRPr>
          </a:p>
          <a:p>
            <a:pPr indent="201295"/>
            <a:r>
              <a:rPr lang="en-US" altLang="zh-CN" sz="2200" b="1" kern="0" smtClean="0">
                <a:solidFill>
                  <a:srgbClr val="0000CC"/>
                </a:solidFill>
                <a:latin typeface="+mj-ea"/>
                <a:ea typeface="+mj-ea"/>
                <a:cs typeface="Iowan Old Style"/>
              </a:rPr>
              <a:t>3</a:t>
            </a:r>
            <a:r>
              <a:rPr lang="zh-CN" altLang="en-US" sz="2200" b="1" kern="0" smtClean="0">
                <a:solidFill>
                  <a:srgbClr val="0000CC"/>
                </a:solidFill>
                <a:latin typeface="+mj-ea"/>
                <a:ea typeface="+mj-ea"/>
                <a:cs typeface="Iowan Old Style"/>
              </a:rPr>
              <a:t>、</a:t>
            </a:r>
            <a:r>
              <a:rPr lang="zh-CN" altLang="zh-CN" sz="2200" b="1" kern="0" smtClean="0">
                <a:solidFill>
                  <a:srgbClr val="0000CC"/>
                </a:solidFill>
                <a:latin typeface="+mj-ea"/>
                <a:ea typeface="+mj-ea"/>
                <a:cs typeface="Iowan Old Style"/>
              </a:rPr>
              <a:t>职</a:t>
            </a:r>
            <a:r>
              <a:rPr lang="zh-CN" altLang="zh-CN" sz="2200" b="1" kern="0">
                <a:solidFill>
                  <a:srgbClr val="0000CC"/>
                </a:solidFill>
                <a:latin typeface="+mj-ea"/>
                <a:ea typeface="+mj-ea"/>
                <a:cs typeface="Iowan Old Style"/>
              </a:rPr>
              <a:t>务常任和论功晋升</a:t>
            </a:r>
            <a:r>
              <a:rPr lang="zh-CN" altLang="zh-CN" sz="2200" b="1" kern="0" smtClean="0">
                <a:solidFill>
                  <a:srgbClr val="0000CC"/>
                </a:solidFill>
                <a:latin typeface="+mj-ea"/>
                <a:ea typeface="+mj-ea"/>
                <a:cs typeface="Iowan Old Style"/>
              </a:rPr>
              <a:t>。</a:t>
            </a:r>
            <a:endParaRPr lang="en-US" altLang="zh-CN" sz="2200" b="1" kern="0" smtClean="0">
              <a:solidFill>
                <a:srgbClr val="0000CC"/>
              </a:solidFill>
              <a:latin typeface="+mj-ea"/>
              <a:ea typeface="+mj-ea"/>
              <a:cs typeface="Iowan Old Style"/>
            </a:endParaRPr>
          </a:p>
          <a:p>
            <a:pPr indent="201295"/>
            <a:r>
              <a:rPr lang="zh-CN" altLang="zh-CN" sz="2200" b="1" kern="0" smtClean="0">
                <a:solidFill>
                  <a:srgbClr val="000000"/>
                </a:solidFill>
                <a:latin typeface="+mj-ea"/>
                <a:ea typeface="+mj-ea"/>
                <a:cs typeface="Iowan Old Style"/>
              </a:rPr>
              <a:t>和</a:t>
            </a:r>
            <a:r>
              <a:rPr lang="zh-CN" altLang="zh-CN" sz="2200" b="1" kern="0">
                <a:solidFill>
                  <a:srgbClr val="000000"/>
                </a:solidFill>
                <a:latin typeface="+mj-ea"/>
                <a:ea typeface="+mj-ea"/>
                <a:cs typeface="Iowan Old Style"/>
              </a:rPr>
              <a:t>政务官的任期制不同，文官一旦获得聘用，若无严重过错或其他意外，便可终身任职。同时，文官根据工作成绩得到晋升或惩罚。</a:t>
            </a:r>
            <a:endParaRPr lang="zh-CN" altLang="zh-CN" sz="2200" b="1" kern="100">
              <a:latin typeface="+mj-ea"/>
              <a:ea typeface="+mj-ea"/>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文本框 7"/>
          <p:cNvSpPr txBox="1"/>
          <p:nvPr/>
        </p:nvSpPr>
        <p:spPr>
          <a:xfrm>
            <a:off x="539552" y="0"/>
            <a:ext cx="2613536" cy="438582"/>
          </a:xfrm>
          <a:prstGeom prst="rect">
            <a:avLst/>
          </a:prstGeom>
          <a:noFill/>
        </p:spPr>
        <p:txBody>
          <a:bodyPr wrap="none" lIns="68580" tIns="34290" rIns="68580" bIns="34290" rtlCol="0">
            <a:spAutoFit/>
          </a:bodyPr>
          <a:lstStyle/>
          <a:p>
            <a:r>
              <a:rPr lang="zh-CN" altLang="en-US" sz="2400" b="1" smtClean="0"/>
              <a:t>四、文官制度评价</a:t>
            </a:r>
            <a:endParaRPr lang="en-US" altLang="zh-CN" sz="2400" b="1" smtClean="0"/>
          </a:p>
        </p:txBody>
      </p:sp>
      <p:sp>
        <p:nvSpPr>
          <p:cNvPr id="9" name="文本框 2"/>
          <p:cNvSpPr txBox="1">
            <a:spLocks noChangeArrowheads="1"/>
          </p:cNvSpPr>
          <p:nvPr/>
        </p:nvSpPr>
        <p:spPr bwMode="auto">
          <a:xfrm>
            <a:off x="107504" y="483518"/>
            <a:ext cx="8820472" cy="4501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b="1" smtClean="0">
                <a:latin typeface="+mj-ea"/>
                <a:ea typeface="+mj-ea"/>
              </a:rPr>
              <a:t>(1)积极：</a:t>
            </a:r>
            <a:endParaRPr lang="en-US" altLang="zh-CN" sz="2400" b="1" smtClean="0">
              <a:latin typeface="+mj-ea"/>
              <a:ea typeface="+mj-ea"/>
            </a:endParaRPr>
          </a:p>
          <a:p>
            <a:r>
              <a:rPr lang="en-US" altLang="zh-CN" sz="2400" b="1" smtClean="0">
                <a:solidFill>
                  <a:srgbClr val="FF0000"/>
                </a:solidFill>
                <a:latin typeface="宋体" pitchFamily="2" charset="-122"/>
              </a:rPr>
              <a:t>①</a:t>
            </a:r>
            <a:r>
              <a:rPr lang="zh-CN" altLang="en-US" sz="2400" b="1" smtClean="0">
                <a:solidFill>
                  <a:srgbClr val="FF0000"/>
                </a:solidFill>
                <a:latin typeface="+mj-ea"/>
                <a:ea typeface="+mj-ea"/>
              </a:rPr>
              <a:t>规范了</a:t>
            </a:r>
            <a:r>
              <a:rPr lang="zh-CN" altLang="en-US" sz="2400" b="1" smtClean="0">
                <a:solidFill>
                  <a:srgbClr val="0033CC"/>
                </a:solidFill>
                <a:latin typeface="+mj-ea"/>
                <a:ea typeface="+mj-ea"/>
              </a:rPr>
              <a:t>西方国家政府行政部门的事务官员的</a:t>
            </a:r>
            <a:r>
              <a:rPr lang="zh-CN" altLang="en-US" sz="2400" b="1" smtClean="0">
                <a:solidFill>
                  <a:srgbClr val="FF0000"/>
                </a:solidFill>
                <a:latin typeface="+mj-ea"/>
                <a:ea typeface="+mj-ea"/>
              </a:rPr>
              <a:t>选用和管理</a:t>
            </a:r>
            <a:r>
              <a:rPr lang="zh-CN" altLang="en-US" sz="2400" b="1" smtClean="0">
                <a:solidFill>
                  <a:srgbClr val="0033CC"/>
                </a:solidFill>
                <a:latin typeface="+mj-ea"/>
                <a:ea typeface="+mj-ea"/>
              </a:rPr>
              <a:t>；</a:t>
            </a:r>
            <a:endParaRPr lang="en-US" altLang="zh-CN" sz="2400" b="1" smtClean="0">
              <a:solidFill>
                <a:srgbClr val="0033CC"/>
              </a:solidFill>
              <a:latin typeface="+mj-ea"/>
              <a:ea typeface="+mj-ea"/>
            </a:endParaRPr>
          </a:p>
          <a:p>
            <a:r>
              <a:rPr lang="en-US" altLang="zh-CN" sz="2400" b="1" smtClean="0">
                <a:solidFill>
                  <a:srgbClr val="FF0000"/>
                </a:solidFill>
                <a:latin typeface="宋体" pitchFamily="2" charset="-122"/>
              </a:rPr>
              <a:t>②</a:t>
            </a:r>
            <a:r>
              <a:rPr lang="zh-CN" altLang="en-US" sz="2400" b="1" smtClean="0">
                <a:solidFill>
                  <a:srgbClr val="FF0000"/>
                </a:solidFill>
                <a:latin typeface="+mj-ea"/>
                <a:ea typeface="+mj-ea"/>
              </a:rPr>
              <a:t>实现了</a:t>
            </a:r>
            <a:r>
              <a:rPr lang="zh-CN" altLang="en-US" sz="2400" b="1" smtClean="0">
                <a:latin typeface="+mj-ea"/>
                <a:ea typeface="+mj-ea"/>
              </a:rPr>
              <a:t>政治和管理的区分，有利于</a:t>
            </a:r>
            <a:r>
              <a:rPr lang="zh-CN" altLang="en-US" sz="2400" b="1" smtClean="0">
                <a:solidFill>
                  <a:srgbClr val="0033CC"/>
                </a:solidFill>
                <a:latin typeface="+mj-ea"/>
                <a:ea typeface="+mj-ea"/>
              </a:rPr>
              <a:t>保证政府工作的</a:t>
            </a:r>
            <a:r>
              <a:rPr lang="zh-CN" altLang="en-US" sz="2400" b="1" smtClean="0">
                <a:solidFill>
                  <a:srgbClr val="FF0000"/>
                </a:solidFill>
                <a:latin typeface="+mj-ea"/>
                <a:ea typeface="+mj-ea"/>
              </a:rPr>
              <a:t>稳定性和持续性</a:t>
            </a:r>
            <a:r>
              <a:rPr lang="zh-CN" altLang="en-US" sz="2400" b="1" smtClean="0">
                <a:latin typeface="+mj-ea"/>
                <a:ea typeface="+mj-ea"/>
              </a:rPr>
              <a:t>（既维持了代议制下政党轮流执政的特点）</a:t>
            </a:r>
            <a:r>
              <a:rPr lang="zh-CN" altLang="en-US" sz="2400" b="1" smtClean="0">
                <a:solidFill>
                  <a:srgbClr val="0033CC"/>
                </a:solidFill>
                <a:latin typeface="+mj-ea"/>
                <a:ea typeface="+mj-ea"/>
              </a:rPr>
              <a:t>；</a:t>
            </a:r>
            <a:endParaRPr lang="en-US" altLang="zh-CN" sz="2400" b="1" smtClean="0">
              <a:solidFill>
                <a:srgbClr val="0033CC"/>
              </a:solidFill>
              <a:latin typeface="+mj-ea"/>
              <a:ea typeface="+mj-ea"/>
            </a:endParaRPr>
          </a:p>
          <a:p>
            <a:r>
              <a:rPr lang="en-US" altLang="zh-CN" sz="2400" b="1" smtClean="0">
                <a:solidFill>
                  <a:srgbClr val="FF0000"/>
                </a:solidFill>
                <a:latin typeface="宋体" pitchFamily="2" charset="-122"/>
              </a:rPr>
              <a:t>③</a:t>
            </a:r>
            <a:r>
              <a:rPr lang="zh-CN" altLang="en-US" sz="2400" b="1" smtClean="0">
                <a:solidFill>
                  <a:srgbClr val="0033CC"/>
                </a:solidFill>
                <a:latin typeface="+mj-ea"/>
                <a:ea typeface="+mj-ea"/>
              </a:rPr>
              <a:t>吸收大批高素质的人才进入政府管理队伍，</a:t>
            </a:r>
            <a:r>
              <a:rPr lang="zh-CN" altLang="en-US" sz="2400" b="1" smtClean="0">
                <a:solidFill>
                  <a:srgbClr val="FF0000"/>
                </a:solidFill>
                <a:latin typeface="+mj-ea"/>
                <a:ea typeface="+mj-ea"/>
              </a:rPr>
              <a:t>有利于</a:t>
            </a:r>
            <a:r>
              <a:rPr lang="zh-CN" altLang="en-US" sz="2400" b="1" smtClean="0">
                <a:solidFill>
                  <a:srgbClr val="0033CC"/>
                </a:solidFill>
                <a:latin typeface="+mj-ea"/>
                <a:ea typeface="+mj-ea"/>
              </a:rPr>
              <a:t>官员管理的法制化和专业化，</a:t>
            </a:r>
            <a:r>
              <a:rPr lang="zh-CN" altLang="en-US" sz="2400" b="1" smtClean="0">
                <a:solidFill>
                  <a:srgbClr val="FF0000"/>
                </a:solidFill>
                <a:latin typeface="+mj-ea"/>
                <a:ea typeface="+mj-ea"/>
              </a:rPr>
              <a:t>促进了国家治理能力的提高。</a:t>
            </a:r>
            <a:endParaRPr lang="en-US" altLang="zh-CN" sz="2400" b="1" smtClean="0">
              <a:solidFill>
                <a:srgbClr val="FF0000"/>
              </a:solidFill>
              <a:latin typeface="+mj-ea"/>
              <a:ea typeface="+mj-ea"/>
            </a:endParaRPr>
          </a:p>
          <a:p>
            <a:pPr eaLnBrk="1" hangingPunct="1"/>
            <a:r>
              <a:rPr lang="zh-CN" altLang="en-US" sz="2400" b="1" smtClean="0">
                <a:latin typeface="+mj-ea"/>
                <a:ea typeface="+mj-ea"/>
              </a:rPr>
              <a:t>(2)局限：</a:t>
            </a:r>
            <a:endParaRPr lang="en-US" altLang="zh-CN" sz="2400" b="1" smtClean="0">
              <a:latin typeface="+mj-ea"/>
              <a:ea typeface="+mj-ea"/>
            </a:endParaRPr>
          </a:p>
          <a:p>
            <a:r>
              <a:rPr lang="en-US" altLang="zh-CN" sz="2400" b="1" smtClean="0">
                <a:solidFill>
                  <a:srgbClr val="FF0000"/>
                </a:solidFill>
                <a:latin typeface="宋体" pitchFamily="2" charset="-122"/>
              </a:rPr>
              <a:t>①</a:t>
            </a:r>
            <a:r>
              <a:rPr lang="zh-CN" altLang="en-US" sz="2400" b="1" smtClean="0">
                <a:solidFill>
                  <a:srgbClr val="0033CC"/>
                </a:solidFill>
                <a:latin typeface="+mj-ea"/>
                <a:ea typeface="+mj-ea"/>
              </a:rPr>
              <a:t>文官制度</a:t>
            </a:r>
            <a:r>
              <a:rPr lang="zh-CN" altLang="en-US" sz="2400" b="1" smtClean="0">
                <a:solidFill>
                  <a:srgbClr val="FF0000"/>
                </a:solidFill>
                <a:latin typeface="+mj-ea"/>
                <a:ea typeface="+mj-ea"/>
              </a:rPr>
              <a:t>并没能</a:t>
            </a:r>
            <a:r>
              <a:rPr lang="zh-CN" altLang="en-US" sz="2400" b="1" smtClean="0">
                <a:solidFill>
                  <a:srgbClr val="0033CC"/>
                </a:solidFill>
                <a:latin typeface="+mj-ea"/>
                <a:ea typeface="+mj-ea"/>
              </a:rPr>
              <a:t>触碰资本主义基本制度，</a:t>
            </a:r>
            <a:r>
              <a:rPr lang="zh-CN" altLang="en-US" sz="2400" b="1" smtClean="0">
                <a:solidFill>
                  <a:srgbClr val="FF0000"/>
                </a:solidFill>
                <a:latin typeface="+mj-ea"/>
                <a:ea typeface="+mj-ea"/>
              </a:rPr>
              <a:t>而且</a:t>
            </a:r>
            <a:r>
              <a:rPr lang="zh-CN" altLang="en-US" sz="2400" b="1" smtClean="0">
                <a:solidFill>
                  <a:srgbClr val="0033CC"/>
                </a:solidFill>
                <a:latin typeface="+mj-ea"/>
                <a:ea typeface="+mj-ea"/>
              </a:rPr>
              <a:t>容易滋生官僚习气和僵化现象。</a:t>
            </a:r>
            <a:endParaRPr lang="en-US" altLang="zh-CN" sz="2400" b="1" smtClean="0">
              <a:solidFill>
                <a:srgbClr val="0033CC"/>
              </a:solidFill>
              <a:latin typeface="+mj-ea"/>
              <a:ea typeface="+mj-ea"/>
            </a:endParaRPr>
          </a:p>
          <a:p>
            <a:r>
              <a:rPr lang="en-US" altLang="zh-CN" sz="2400" b="1" smtClean="0">
                <a:solidFill>
                  <a:srgbClr val="FF0000"/>
                </a:solidFill>
                <a:latin typeface="宋体" pitchFamily="2" charset="-122"/>
              </a:rPr>
              <a:t>②</a:t>
            </a:r>
            <a:r>
              <a:rPr lang="zh-CN" altLang="en-US" sz="2400" smtClean="0">
                <a:gradFill>
                  <a:gsLst>
                    <a:gs pos="0">
                      <a:srgbClr val="FE4444"/>
                    </a:gs>
                    <a:gs pos="100000">
                      <a:srgbClr val="832B2B"/>
                    </a:gs>
                  </a:gsLst>
                  <a:lin scaled="0"/>
                </a:gradFill>
                <a:latin typeface="黑体" panose="02010609060101010101" charset="-122"/>
                <a:ea typeface="黑体" panose="02010609060101010101" charset="-122"/>
                <a:cs typeface="宋体" panose="02010600030101010101" pitchFamily="2" charset="-122"/>
                <a:sym typeface="+mn-ea"/>
              </a:rPr>
              <a:t>文官人数增多，加大国家财政负担；</a:t>
            </a:r>
            <a:endParaRPr lang="en-US" altLang="zh-CN" sz="2400" smtClean="0">
              <a:gradFill>
                <a:gsLst>
                  <a:gs pos="0">
                    <a:srgbClr val="FE4444"/>
                  </a:gs>
                  <a:gs pos="100000">
                    <a:srgbClr val="832B2B"/>
                  </a:gs>
                </a:gsLst>
                <a:lin scaled="0"/>
              </a:gradFill>
              <a:latin typeface="黑体" panose="02010609060101010101" charset="-122"/>
              <a:ea typeface="黑体" panose="02010609060101010101" charset="-122"/>
              <a:cs typeface="宋体" panose="02010600030101010101" pitchFamily="2" charset="-122"/>
              <a:sym typeface="+mn-ea"/>
            </a:endParaRPr>
          </a:p>
          <a:p>
            <a:r>
              <a:rPr lang="en-US" altLang="zh-CN" sz="2400" b="1" smtClean="0">
                <a:solidFill>
                  <a:srgbClr val="FF0000"/>
                </a:solidFill>
                <a:latin typeface="宋体" pitchFamily="2" charset="-122"/>
              </a:rPr>
              <a:t>③</a:t>
            </a:r>
            <a:r>
              <a:rPr lang="zh-CN" altLang="en-US" sz="2400" smtClean="0">
                <a:gradFill>
                  <a:gsLst>
                    <a:gs pos="0">
                      <a:srgbClr val="FE4444"/>
                    </a:gs>
                    <a:gs pos="100000">
                      <a:srgbClr val="832B2B"/>
                    </a:gs>
                  </a:gsLst>
                  <a:lin scaled="0"/>
                </a:gradFill>
                <a:latin typeface="黑体" panose="02010609060101010101" charset="-122"/>
                <a:ea typeface="黑体" panose="02010609060101010101" charset="-122"/>
                <a:cs typeface="宋体" panose="02010600030101010101" pitchFamily="2" charset="-122"/>
                <a:sym typeface="+mn-ea"/>
              </a:rPr>
              <a:t>官员层次增加，出现争权夺利现象，一定程度上影响政府工作效率。</a:t>
            </a:r>
            <a:endParaRPr lang="zh-CN" altLang="en-US" sz="2400" b="1">
              <a:solidFill>
                <a:srgbClr val="0033CC"/>
              </a:solidFill>
              <a:latin typeface="+mj-ea"/>
              <a:ea typeface="+mj-ea"/>
            </a:endParaRPr>
          </a:p>
        </p:txBody>
      </p:sp>
      <p:sp>
        <p:nvSpPr>
          <p:cNvPr id="4" name="文本框 3"/>
          <p:cNvSpPr txBox="1"/>
          <p:nvPr/>
        </p:nvSpPr>
        <p:spPr>
          <a:xfrm>
            <a:off x="971600" y="51470"/>
            <a:ext cx="6336704" cy="623248"/>
          </a:xfrm>
          <a:prstGeom prst="rect">
            <a:avLst/>
          </a:prstGeom>
          <a:noFill/>
        </p:spPr>
        <p:txBody>
          <a:bodyPr wrap="square" lIns="68580" tIns="34290" rIns="68580" bIns="34290"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itchFamily="2" charset="-122"/>
                <a:ea typeface="宋体" pitchFamily="2" charset="-122"/>
              </a:defRPr>
            </a:lvl1pPr>
          </a:lstStyle>
          <a:p>
            <a:r>
              <a:rPr lang="zh-CN" altLang="en-US" sz="2400" smtClean="0"/>
              <a:t>结合</a:t>
            </a:r>
            <a:r>
              <a:rPr lang="en-US" altLang="zh-CN" sz="2400" smtClean="0"/>
              <a:t>36</a:t>
            </a:r>
            <a:r>
              <a:rPr lang="zh-CN" altLang="en-US" sz="2400" smtClean="0"/>
              <a:t>页课本最后</a:t>
            </a:r>
            <a:r>
              <a:rPr lang="en-US" altLang="zh-CN" sz="2400" smtClean="0"/>
              <a:t>1</a:t>
            </a:r>
            <a:r>
              <a:rPr lang="zh-CN" altLang="en-US" sz="2400" smtClean="0"/>
              <a:t>段，提取文官制度的评价？</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3"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xit" presetSubtype="10" fill="hold" grpId="2" nodeType="clickEffect">
                                  <p:stCondLst>
                                    <p:cond delay="0"/>
                                  </p:stCondLst>
                                  <p:childTnLst>
                                    <p:animEffect transition="out" filter="blinds(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
                                        <p:tgtEl>
                                          <p:spTgt spid="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1"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blinds(horizontal)">
                                      <p:cBhvr>
                                        <p:cTn id="25" dur="500"/>
                                        <p:tgtEl>
                                          <p:spTgt spid="9">
                                            <p:txEl>
                                              <p:pRg st="0" end="0"/>
                                            </p:txEl>
                                          </p:spTgt>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1" nodeType="click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animEffect transition="in" filter="blinds(horizontal)">
                                      <p:cBhvr>
                                        <p:cTn id="31" dur="500"/>
                                        <p:tgtEl>
                                          <p:spTgt spid="9">
                                            <p:txEl>
                                              <p:pRg st="1" end="1"/>
                                            </p:txEl>
                                          </p:spTgt>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1" nodeType="clickEffect">
                                  <p:stCondLst>
                                    <p:cond delay="0"/>
                                  </p:stCondLst>
                                  <p:childTnLst>
                                    <p:set>
                                      <p:cBhvr>
                                        <p:cTn id="36" dur="1" fill="hold">
                                          <p:stCondLst>
                                            <p:cond delay="0"/>
                                          </p:stCondLst>
                                        </p:cTn>
                                        <p:tgtEl>
                                          <p:spTgt spid="9">
                                            <p:txEl>
                                              <p:pRg st="2" end="2"/>
                                            </p:txEl>
                                          </p:spTgt>
                                        </p:tgtEl>
                                        <p:attrNameLst>
                                          <p:attrName>style.visibility</p:attrName>
                                        </p:attrNameLst>
                                      </p:cBhvr>
                                      <p:to>
                                        <p:strVal val="visible"/>
                                      </p:to>
                                    </p:set>
                                    <p:animEffect transition="in" filter="blinds(horizontal)">
                                      <p:cBhvr>
                                        <p:cTn id="37" dur="500"/>
                                        <p:tgtEl>
                                          <p:spTgt spid="9">
                                            <p:txEl>
                                              <p:pRg st="2" end="2"/>
                                            </p:txEl>
                                          </p:spTgt>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1" nodeType="clickEffect">
                                  <p:stCondLst>
                                    <p:cond delay="0"/>
                                  </p:stCondLst>
                                  <p:childTnLst>
                                    <p:set>
                                      <p:cBhvr>
                                        <p:cTn id="42" dur="1" fill="hold">
                                          <p:stCondLst>
                                            <p:cond delay="0"/>
                                          </p:stCondLst>
                                        </p:cTn>
                                        <p:tgtEl>
                                          <p:spTgt spid="9">
                                            <p:txEl>
                                              <p:pRg st="3" end="3"/>
                                            </p:txEl>
                                          </p:spTgt>
                                        </p:tgtEl>
                                        <p:attrNameLst>
                                          <p:attrName>style.visibility</p:attrName>
                                        </p:attrNameLst>
                                      </p:cBhvr>
                                      <p:to>
                                        <p:strVal val="visible"/>
                                      </p:to>
                                    </p:set>
                                    <p:animEffect transition="in" filter="blinds(horizontal)">
                                      <p:cBhvr>
                                        <p:cTn id="43" dur="500"/>
                                        <p:tgtEl>
                                          <p:spTgt spid="9">
                                            <p:txEl>
                                              <p:pRg st="3" end="3"/>
                                            </p:txEl>
                                          </p:spTgt>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1" nodeType="clickEffect">
                                  <p:stCondLst>
                                    <p:cond delay="0"/>
                                  </p:stCondLst>
                                  <p:childTnLst>
                                    <p:set>
                                      <p:cBhvr>
                                        <p:cTn id="48" dur="1" fill="hold">
                                          <p:stCondLst>
                                            <p:cond delay="0"/>
                                          </p:stCondLst>
                                        </p:cTn>
                                        <p:tgtEl>
                                          <p:spTgt spid="9">
                                            <p:txEl>
                                              <p:pRg st="4" end="4"/>
                                            </p:txEl>
                                          </p:spTgt>
                                        </p:tgtEl>
                                        <p:attrNameLst>
                                          <p:attrName>style.visibility</p:attrName>
                                        </p:attrNameLst>
                                      </p:cBhvr>
                                      <p:to>
                                        <p:strVal val="visible"/>
                                      </p:to>
                                    </p:set>
                                    <p:animEffect transition="in" filter="blinds(horizontal)">
                                      <p:cBhvr>
                                        <p:cTn id="49" dur="500"/>
                                        <p:tgtEl>
                                          <p:spTgt spid="9">
                                            <p:txEl>
                                              <p:pRg st="4" end="4"/>
                                            </p:txEl>
                                          </p:spTgt>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1" nodeType="clickEffect">
                                  <p:stCondLst>
                                    <p:cond delay="0"/>
                                  </p:stCondLst>
                                  <p:childTnLst>
                                    <p:set>
                                      <p:cBhvr>
                                        <p:cTn id="54" dur="1" fill="hold">
                                          <p:stCondLst>
                                            <p:cond delay="0"/>
                                          </p:stCondLst>
                                        </p:cTn>
                                        <p:tgtEl>
                                          <p:spTgt spid="9">
                                            <p:txEl>
                                              <p:pRg st="5" end="5"/>
                                            </p:txEl>
                                          </p:spTgt>
                                        </p:tgtEl>
                                        <p:attrNameLst>
                                          <p:attrName>style.visibility</p:attrName>
                                        </p:attrNameLst>
                                      </p:cBhvr>
                                      <p:to>
                                        <p:strVal val="visible"/>
                                      </p:to>
                                    </p:set>
                                    <p:animEffect transition="in" filter="blinds(horizontal)">
                                      <p:cBhvr>
                                        <p:cTn id="55" dur="500"/>
                                        <p:tgtEl>
                                          <p:spTgt spid="9">
                                            <p:txEl>
                                              <p:pRg st="5" end="5"/>
                                            </p:txEl>
                                          </p:spTgt>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1" nodeType="clickEffect">
                                  <p:stCondLst>
                                    <p:cond delay="0"/>
                                  </p:stCondLst>
                                  <p:childTnLst>
                                    <p:set>
                                      <p:cBhvr>
                                        <p:cTn id="60" dur="1" fill="hold">
                                          <p:stCondLst>
                                            <p:cond delay="0"/>
                                          </p:stCondLst>
                                        </p:cTn>
                                        <p:tgtEl>
                                          <p:spTgt spid="9">
                                            <p:txEl>
                                              <p:pRg st="6" end="6"/>
                                            </p:txEl>
                                          </p:spTgt>
                                        </p:tgtEl>
                                        <p:attrNameLst>
                                          <p:attrName>style.visibility</p:attrName>
                                        </p:attrNameLst>
                                      </p:cBhvr>
                                      <p:to>
                                        <p:strVal val="visible"/>
                                      </p:to>
                                    </p:set>
                                    <p:animEffect transition="in" filter="blinds(horizontal)">
                                      <p:cBhvr>
                                        <p:cTn id="61" dur="500"/>
                                        <p:tgtEl>
                                          <p:spTgt spid="9">
                                            <p:txEl>
                                              <p:pRg st="6" end="6"/>
                                            </p:txEl>
                                          </p:spTgt>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3" presetClass="entr" presetSubtype="10" fill="hold" grpId="1" nodeType="clickEffect">
                                  <p:stCondLst>
                                    <p:cond delay="0"/>
                                  </p:stCondLst>
                                  <p:childTnLst>
                                    <p:set>
                                      <p:cBhvr>
                                        <p:cTn id="66" dur="1" fill="hold">
                                          <p:stCondLst>
                                            <p:cond delay="0"/>
                                          </p:stCondLst>
                                        </p:cTn>
                                        <p:tgtEl>
                                          <p:spTgt spid="9">
                                            <p:txEl>
                                              <p:pRg st="7" end="7"/>
                                            </p:txEl>
                                          </p:spTgt>
                                        </p:tgtEl>
                                        <p:attrNameLst>
                                          <p:attrName>style.visibility</p:attrName>
                                        </p:attrNameLst>
                                      </p:cBhvr>
                                      <p:to>
                                        <p:strVal val="visible"/>
                                      </p:to>
                                    </p:set>
                                    <p:animEffect transition="in" filter="blinds(horizontal)">
                                      <p:cBhvr>
                                        <p:cTn id="6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uiExpand="1" build="allAtOnce"/>
      <p:bldP spid="4" grpId="2"/>
      <p:bldP spid="4" grpId="3"/>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矩形 6"/>
          <p:cNvSpPr/>
          <p:nvPr/>
        </p:nvSpPr>
        <p:spPr>
          <a:xfrm>
            <a:off x="135459" y="0"/>
            <a:ext cx="1763944" cy="392415"/>
          </a:xfrm>
          <a:prstGeom prst="rect">
            <a:avLst/>
          </a:prstGeom>
        </p:spPr>
        <p:txBody>
          <a:bodyPr wrap="none" lIns="68580" tIns="34290" rIns="68580" bIns="34290">
            <a:spAutoFit/>
          </a:bodyPr>
          <a:lstStyle/>
          <a:p>
            <a:pPr algn="just"/>
            <a:r>
              <a:rPr lang="zh-CN" altLang="zh-CN" sz="2100" b="1" kern="100" smtClean="0">
                <a:solidFill>
                  <a:srgbClr val="000000"/>
                </a:solidFill>
                <a:latin typeface="Calibri"/>
                <a:ea typeface="宋体" pitchFamily="2" charset="-122"/>
                <a:cs typeface="Times New Roman" panose="02020603050405020304" pitchFamily="18" charset="0"/>
              </a:rPr>
              <a:t>【</a:t>
            </a:r>
            <a:r>
              <a:rPr lang="zh-CN" altLang="en-US" sz="2100" b="1" kern="100" smtClean="0">
                <a:solidFill>
                  <a:srgbClr val="000000"/>
                </a:solidFill>
                <a:latin typeface="Calibri"/>
                <a:ea typeface="宋体" pitchFamily="2" charset="-122"/>
                <a:cs typeface="Times New Roman" panose="02020603050405020304" pitchFamily="18" charset="0"/>
              </a:rPr>
              <a:t>思维拓展</a:t>
            </a:r>
            <a:r>
              <a:rPr lang="zh-CN" altLang="zh-CN" sz="2100" b="1" kern="100" smtClean="0">
                <a:solidFill>
                  <a:srgbClr val="000000"/>
                </a:solidFill>
                <a:latin typeface="Calibri"/>
                <a:ea typeface="宋体" pitchFamily="2" charset="-122"/>
                <a:cs typeface="Times New Roman" panose="02020603050405020304" pitchFamily="18" charset="0"/>
              </a:rPr>
              <a:t>】</a:t>
            </a:r>
            <a:endParaRPr lang="zh-CN" altLang="zh-CN" sz="1500" kern="100">
              <a:latin typeface="Calibri"/>
              <a:ea typeface="宋体" pitchFamily="2" charset="-122"/>
              <a:cs typeface="Times New Roman" panose="02020603050405020304" pitchFamily="18" charset="0"/>
            </a:endParaRPr>
          </a:p>
        </p:txBody>
      </p:sp>
      <p:sp>
        <p:nvSpPr>
          <p:cNvPr id="4" name="文本框 3"/>
          <p:cNvSpPr txBox="1">
            <a:spLocks noChangeArrowheads="1"/>
          </p:cNvSpPr>
          <p:nvPr/>
        </p:nvSpPr>
        <p:spPr bwMode="auto">
          <a:xfrm>
            <a:off x="442452" y="1197900"/>
            <a:ext cx="7964129" cy="3557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ts val="3375"/>
              </a:lnSpc>
            </a:pPr>
            <a:r>
              <a:rPr lang="zh-CN" altLang="en-US" sz="2400" b="1">
                <a:solidFill>
                  <a:srgbClr val="FF0000"/>
                </a:solidFill>
                <a:latin typeface="+mj-ea"/>
                <a:ea typeface="+mj-ea"/>
              </a:rPr>
              <a:t>(1)不搞“政治中立”。</a:t>
            </a:r>
            <a:r>
              <a:rPr lang="zh-CN" altLang="en-US" sz="2400" b="1">
                <a:latin typeface="+mj-ea"/>
                <a:ea typeface="+mj-ea"/>
              </a:rPr>
              <a:t>中国公务员必须与党中央保持一致，坚决捍卫和执行党的路线、方针、政策。</a:t>
            </a:r>
          </a:p>
          <a:p>
            <a:pPr>
              <a:lnSpc>
                <a:spcPts val="3375"/>
              </a:lnSpc>
            </a:pPr>
            <a:r>
              <a:rPr lang="zh-CN" altLang="en-US" sz="2400" b="1">
                <a:solidFill>
                  <a:srgbClr val="FF0000"/>
                </a:solidFill>
                <a:latin typeface="+mj-ea"/>
                <a:ea typeface="+mj-ea"/>
              </a:rPr>
              <a:t>(2)坚持党管干部。</a:t>
            </a:r>
            <a:r>
              <a:rPr lang="zh-CN" altLang="en-US" sz="2400" b="1">
                <a:latin typeface="+mj-ea"/>
                <a:ea typeface="+mj-ea"/>
              </a:rPr>
              <a:t>强调坚持党的组织领导，贯彻党的组织路线,保持党对政府重要领导人选的推荐权。</a:t>
            </a:r>
          </a:p>
          <a:p>
            <a:pPr>
              <a:lnSpc>
                <a:spcPts val="3375"/>
              </a:lnSpc>
            </a:pPr>
            <a:r>
              <a:rPr lang="zh-CN" altLang="en-US" sz="2400" b="1">
                <a:solidFill>
                  <a:srgbClr val="FF0000"/>
                </a:solidFill>
                <a:latin typeface="+mj-ea"/>
                <a:ea typeface="+mj-ea"/>
              </a:rPr>
              <a:t>(3)不搞“两官分途”。</a:t>
            </a:r>
            <a:r>
              <a:rPr lang="zh-CN" altLang="en-US" sz="2400" b="1">
                <a:latin typeface="+mj-ea"/>
                <a:ea typeface="+mj-ea"/>
              </a:rPr>
              <a:t>我国公务员制度没有“政务官”和“事务官”的划分。</a:t>
            </a:r>
          </a:p>
          <a:p>
            <a:pPr>
              <a:lnSpc>
                <a:spcPts val="3375"/>
              </a:lnSpc>
            </a:pPr>
            <a:r>
              <a:rPr lang="zh-CN" altLang="en-US" sz="2400" b="1">
                <a:solidFill>
                  <a:srgbClr val="FF0000"/>
                </a:solidFill>
                <a:latin typeface="+mj-ea"/>
                <a:ea typeface="+mj-ea"/>
              </a:rPr>
              <a:t>(4)坚持服务于民的宗旨。</a:t>
            </a:r>
            <a:r>
              <a:rPr lang="zh-CN" altLang="en-US" sz="2400" b="1">
                <a:latin typeface="+mj-ea"/>
                <a:ea typeface="+mj-ea"/>
              </a:rPr>
              <a:t>做人民公仆，为人民办事，对人民负责，受人民监督。</a:t>
            </a:r>
          </a:p>
        </p:txBody>
      </p:sp>
      <p:sp>
        <p:nvSpPr>
          <p:cNvPr id="5" name="文本框 4"/>
          <p:cNvSpPr txBox="1">
            <a:spLocks noChangeArrowheads="1"/>
          </p:cNvSpPr>
          <p:nvPr/>
        </p:nvSpPr>
        <p:spPr bwMode="auto">
          <a:xfrm>
            <a:off x="751961" y="514191"/>
            <a:ext cx="7832914"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000" b="1">
                <a:latin typeface="黑体" panose="02010609060101010101" charset="-122"/>
                <a:ea typeface="黑体" panose="02010609060101010101" charset="-122"/>
              </a:rPr>
              <a:t>现代中国的公务员制度与西方文官制度的区别</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矩形 6"/>
          <p:cNvSpPr/>
          <p:nvPr/>
        </p:nvSpPr>
        <p:spPr>
          <a:xfrm>
            <a:off x="135460" y="0"/>
            <a:ext cx="1763944" cy="392415"/>
          </a:xfrm>
          <a:prstGeom prst="rect">
            <a:avLst/>
          </a:prstGeom>
        </p:spPr>
        <p:txBody>
          <a:bodyPr wrap="none" lIns="68580" tIns="34290" rIns="68580" bIns="34290">
            <a:spAutoFit/>
          </a:bodyPr>
          <a:lstStyle/>
          <a:p>
            <a:pPr algn="just"/>
            <a:r>
              <a:rPr lang="zh-CN" altLang="zh-CN" sz="2100" b="1" kern="100" smtClean="0">
                <a:solidFill>
                  <a:srgbClr val="000000"/>
                </a:solidFill>
                <a:latin typeface="Calibri"/>
                <a:ea typeface="宋体" pitchFamily="2" charset="-122"/>
                <a:cs typeface="Times New Roman" panose="02020603050405020304" pitchFamily="18" charset="0"/>
              </a:rPr>
              <a:t>【</a:t>
            </a:r>
            <a:r>
              <a:rPr lang="zh-CN" altLang="en-US" sz="2100" b="1" kern="100" smtClean="0">
                <a:solidFill>
                  <a:srgbClr val="000000"/>
                </a:solidFill>
                <a:latin typeface="Calibri"/>
                <a:ea typeface="宋体" pitchFamily="2" charset="-122"/>
                <a:cs typeface="Times New Roman" panose="02020603050405020304" pitchFamily="18" charset="0"/>
              </a:rPr>
              <a:t>课堂小结</a:t>
            </a:r>
            <a:r>
              <a:rPr lang="zh-CN" altLang="zh-CN" sz="2100" b="1" kern="100" smtClean="0">
                <a:solidFill>
                  <a:srgbClr val="000000"/>
                </a:solidFill>
                <a:latin typeface="Calibri"/>
                <a:ea typeface="宋体" pitchFamily="2" charset="-122"/>
                <a:cs typeface="Times New Roman" panose="02020603050405020304" pitchFamily="18" charset="0"/>
              </a:rPr>
              <a:t>】</a:t>
            </a:r>
            <a:endParaRPr lang="zh-CN" altLang="zh-CN" sz="1500" kern="100">
              <a:latin typeface="Calibri"/>
              <a:ea typeface="宋体" pitchFamily="2" charset="-122"/>
              <a:cs typeface="Times New Roman" panose="02020603050405020304" pitchFamily="18" charset="0"/>
            </a:endParaRPr>
          </a:p>
        </p:txBody>
      </p:sp>
      <p:sp>
        <p:nvSpPr>
          <p:cNvPr id="4" name="文本框 3"/>
          <p:cNvSpPr txBox="1"/>
          <p:nvPr/>
        </p:nvSpPr>
        <p:spPr>
          <a:xfrm>
            <a:off x="315088" y="876670"/>
            <a:ext cx="2304157" cy="3659976"/>
          </a:xfrm>
          <a:prstGeom prst="rect">
            <a:avLst/>
          </a:prstGeom>
          <a:noFill/>
        </p:spPr>
        <p:txBody>
          <a:bodyPr wrap="none" lIns="68580" tIns="34290" rIns="68580" bIns="34290" rtlCol="0">
            <a:spAutoFit/>
          </a:bodyPr>
          <a:lstStyle/>
          <a:p>
            <a:pPr>
              <a:lnSpc>
                <a:spcPts val="3450"/>
              </a:lnSpc>
            </a:pPr>
            <a:r>
              <a:rPr lang="zh-CN" altLang="en-US" sz="2400" b="1"/>
              <a:t>一</a:t>
            </a:r>
            <a:r>
              <a:rPr lang="zh-CN" altLang="en-US" sz="2400" b="1" smtClean="0"/>
              <a:t>、建立背景：</a:t>
            </a:r>
            <a:endParaRPr lang="en-US" altLang="zh-CN" sz="2400" b="1" smtClean="0"/>
          </a:p>
          <a:p>
            <a:pPr>
              <a:lnSpc>
                <a:spcPts val="3450"/>
              </a:lnSpc>
            </a:pPr>
            <a:endParaRPr lang="zh-CN" altLang="zh-CN" sz="2400"/>
          </a:p>
          <a:p>
            <a:pPr>
              <a:lnSpc>
                <a:spcPts val="3450"/>
              </a:lnSpc>
            </a:pPr>
            <a:r>
              <a:rPr lang="zh-CN" altLang="en-US" sz="2400" b="1"/>
              <a:t>二</a:t>
            </a:r>
            <a:r>
              <a:rPr lang="zh-CN" altLang="en-US" sz="2400" b="1" smtClean="0"/>
              <a:t>、建立过程：</a:t>
            </a:r>
            <a:endParaRPr lang="en-US" altLang="zh-CN" sz="2400" b="1" smtClean="0"/>
          </a:p>
          <a:p>
            <a:pPr>
              <a:lnSpc>
                <a:spcPts val="3450"/>
              </a:lnSpc>
            </a:pPr>
            <a:endParaRPr lang="en-US" altLang="zh-CN" sz="2400" b="1"/>
          </a:p>
          <a:p>
            <a:pPr>
              <a:lnSpc>
                <a:spcPts val="3450"/>
              </a:lnSpc>
            </a:pPr>
            <a:r>
              <a:rPr lang="zh-CN" altLang="en-US" sz="2400" b="1" smtClean="0"/>
              <a:t>三、制度特点：</a:t>
            </a:r>
            <a:endParaRPr lang="en-US" altLang="zh-CN" sz="2400" b="1" smtClean="0"/>
          </a:p>
          <a:p>
            <a:pPr>
              <a:lnSpc>
                <a:spcPts val="3450"/>
              </a:lnSpc>
            </a:pPr>
            <a:endParaRPr lang="en-US" altLang="zh-CN" sz="2400" b="1" smtClean="0"/>
          </a:p>
          <a:p>
            <a:pPr>
              <a:lnSpc>
                <a:spcPts val="3450"/>
              </a:lnSpc>
            </a:pPr>
            <a:endParaRPr lang="en-US" altLang="zh-CN" sz="2400" b="1"/>
          </a:p>
          <a:p>
            <a:pPr>
              <a:lnSpc>
                <a:spcPts val="3450"/>
              </a:lnSpc>
            </a:pPr>
            <a:r>
              <a:rPr lang="zh-CN" altLang="en-US" sz="2400" b="1" smtClean="0"/>
              <a:t>四、制度评价：</a:t>
            </a:r>
            <a:endParaRPr lang="en-US" altLang="zh-CN" sz="2400" b="1"/>
          </a:p>
        </p:txBody>
      </p:sp>
      <p:sp>
        <p:nvSpPr>
          <p:cNvPr id="6" name="文本框 5"/>
          <p:cNvSpPr txBox="1"/>
          <p:nvPr/>
        </p:nvSpPr>
        <p:spPr>
          <a:xfrm>
            <a:off x="323528" y="0"/>
            <a:ext cx="8330711" cy="692497"/>
          </a:xfrm>
          <a:prstGeom prst="rect">
            <a:avLst/>
          </a:prstGeom>
          <a:noFill/>
        </p:spPr>
        <p:txBody>
          <a:bodyPr wrap="square" lIns="68580" tIns="34290" rIns="68580" bIns="34290"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sz="2700" smtClean="0"/>
              <a:t>第</a:t>
            </a:r>
            <a:r>
              <a:rPr lang="en-US" altLang="zh-CN" sz="2700" smtClean="0"/>
              <a:t>6</a:t>
            </a:r>
            <a:r>
              <a:rPr lang="zh-CN" altLang="en-US" sz="2700" smtClean="0"/>
              <a:t>课    西</a:t>
            </a:r>
            <a:r>
              <a:rPr lang="zh-CN" altLang="en-US" sz="2700"/>
              <a:t>方的文官制度</a:t>
            </a:r>
          </a:p>
        </p:txBody>
      </p:sp>
      <p:sp>
        <p:nvSpPr>
          <p:cNvPr id="8" name="文本框 1"/>
          <p:cNvSpPr txBox="1">
            <a:spLocks noChangeArrowheads="1"/>
          </p:cNvSpPr>
          <p:nvPr/>
        </p:nvSpPr>
        <p:spPr bwMode="auto">
          <a:xfrm>
            <a:off x="2484146" y="789140"/>
            <a:ext cx="5981343"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buFont typeface="Arial" pitchFamily="34" charset="0"/>
              <a:defRPr>
                <a:solidFill>
                  <a:schemeClr val="tx1"/>
                </a:solidFill>
                <a:latin typeface="Arial" pitchFamily="34" charset="0"/>
                <a:ea typeface="宋体" pitchFamily="2" charset="-122"/>
              </a:defRPr>
            </a:lvl1pPr>
            <a:lvl2pPr marL="742950" indent="-285750">
              <a:buFont typeface="Arial" pitchFamily="34" charset="0"/>
              <a:defRPr>
                <a:solidFill>
                  <a:schemeClr val="tx1"/>
                </a:solidFill>
                <a:latin typeface="Arial" pitchFamily="34" charset="0"/>
                <a:ea typeface="宋体" pitchFamily="2" charset="-122"/>
              </a:defRPr>
            </a:lvl2pPr>
            <a:lvl3pPr marL="1143000" indent="-228600">
              <a:buFont typeface="Arial" pitchFamily="34" charset="0"/>
              <a:defRPr>
                <a:solidFill>
                  <a:schemeClr val="tx1"/>
                </a:solidFill>
                <a:latin typeface="Arial" pitchFamily="34" charset="0"/>
                <a:ea typeface="宋体" pitchFamily="2" charset="-122"/>
              </a:defRPr>
            </a:lvl3pPr>
            <a:lvl4pPr marL="1600200" indent="-228600">
              <a:buFont typeface="Arial" pitchFamily="34" charset="0"/>
              <a:defRPr>
                <a:solidFill>
                  <a:schemeClr val="tx1"/>
                </a:solidFill>
                <a:latin typeface="Arial" pitchFamily="34" charset="0"/>
                <a:ea typeface="宋体" pitchFamily="2" charset="-122"/>
              </a:defRPr>
            </a:lvl4pPr>
            <a:lvl5pPr marL="2057400" indent="-228600">
              <a:buFont typeface="Arial" pitchFamily="34" charse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100" b="1" smtClean="0">
                <a:solidFill>
                  <a:srgbClr val="FF0000"/>
                </a:solidFill>
                <a:latin typeface="宋体" pitchFamily="2" charset="-122"/>
              </a:rPr>
              <a:t>(</a:t>
            </a:r>
            <a:r>
              <a:rPr lang="en-US" altLang="zh-CN" sz="2100" b="1">
                <a:solidFill>
                  <a:srgbClr val="FF0000"/>
                </a:solidFill>
                <a:latin typeface="宋体" pitchFamily="2" charset="-122"/>
              </a:rPr>
              <a:t>1</a:t>
            </a:r>
            <a:r>
              <a:rPr lang="zh-CN" altLang="en-US" sz="2100" b="1">
                <a:solidFill>
                  <a:srgbClr val="FF0000"/>
                </a:solidFill>
                <a:latin typeface="宋体" pitchFamily="2" charset="-122"/>
              </a:rPr>
              <a:t>)中国科举制的影</a:t>
            </a:r>
            <a:r>
              <a:rPr lang="zh-CN" altLang="en-US" sz="2100" b="1" smtClean="0">
                <a:solidFill>
                  <a:srgbClr val="FF0000"/>
                </a:solidFill>
                <a:latin typeface="宋体" pitchFamily="2" charset="-122"/>
              </a:rPr>
              <a:t>响 (</a:t>
            </a:r>
            <a:r>
              <a:rPr lang="en-US" altLang="zh-CN" sz="2100" b="1">
                <a:solidFill>
                  <a:srgbClr val="FF0000"/>
                </a:solidFill>
                <a:latin typeface="宋体" pitchFamily="2" charset="-122"/>
              </a:rPr>
              <a:t>2</a:t>
            </a:r>
            <a:r>
              <a:rPr lang="zh-CN" altLang="en-US" sz="2100" b="1">
                <a:solidFill>
                  <a:srgbClr val="FF0000"/>
                </a:solidFill>
                <a:latin typeface="宋体" pitchFamily="2" charset="-122"/>
              </a:rPr>
              <a:t>)传统官制的弊</a:t>
            </a:r>
            <a:r>
              <a:rPr lang="zh-CN" altLang="en-US" sz="2100" b="1" smtClean="0">
                <a:solidFill>
                  <a:srgbClr val="FF0000"/>
                </a:solidFill>
                <a:latin typeface="宋体" pitchFamily="2" charset="-122"/>
              </a:rPr>
              <a:t>端</a:t>
            </a:r>
            <a:endParaRPr lang="zh-CN" altLang="en-US" sz="2100" b="1">
              <a:latin typeface="宋体" pitchFamily="2" charset="-122"/>
            </a:endParaRPr>
          </a:p>
          <a:p>
            <a:pPr eaLnBrk="1" hangingPunct="1"/>
            <a:r>
              <a:rPr lang="zh-CN" altLang="en-US" sz="2100" b="1">
                <a:solidFill>
                  <a:srgbClr val="FF0000"/>
                </a:solidFill>
                <a:latin typeface="宋体" pitchFamily="2" charset="-122"/>
              </a:rPr>
              <a:t>(</a:t>
            </a:r>
            <a:r>
              <a:rPr lang="en-US" altLang="zh-CN" sz="2100" b="1">
                <a:solidFill>
                  <a:srgbClr val="FF0000"/>
                </a:solidFill>
                <a:latin typeface="宋体" pitchFamily="2" charset="-122"/>
              </a:rPr>
              <a:t>3</a:t>
            </a:r>
            <a:r>
              <a:rPr lang="zh-CN" altLang="en-US" sz="2100" b="1">
                <a:solidFill>
                  <a:srgbClr val="FF0000"/>
                </a:solidFill>
                <a:latin typeface="宋体" pitchFamily="2" charset="-122"/>
              </a:rPr>
              <a:t>)工业革命的推</a:t>
            </a:r>
            <a:r>
              <a:rPr lang="zh-CN" altLang="en-US" sz="2100" b="1" smtClean="0">
                <a:solidFill>
                  <a:srgbClr val="FF0000"/>
                </a:solidFill>
                <a:latin typeface="宋体" pitchFamily="2" charset="-122"/>
              </a:rPr>
              <a:t>动   (</a:t>
            </a:r>
            <a:r>
              <a:rPr lang="en-US" altLang="zh-CN" sz="2100" b="1">
                <a:solidFill>
                  <a:srgbClr val="FF0000"/>
                </a:solidFill>
                <a:latin typeface="宋体" pitchFamily="2" charset="-122"/>
              </a:rPr>
              <a:t>4</a:t>
            </a:r>
            <a:r>
              <a:rPr lang="zh-CN" altLang="en-US" sz="2100" b="1">
                <a:solidFill>
                  <a:srgbClr val="FF0000"/>
                </a:solidFill>
                <a:latin typeface="宋体" pitchFamily="2" charset="-122"/>
              </a:rPr>
              <a:t>)启蒙思</a:t>
            </a:r>
            <a:r>
              <a:rPr lang="zh-CN" altLang="en-US" sz="2100" b="1" smtClean="0">
                <a:solidFill>
                  <a:srgbClr val="FF0000"/>
                </a:solidFill>
                <a:latin typeface="宋体" pitchFamily="2" charset="-122"/>
              </a:rPr>
              <a:t>想和教育的</a:t>
            </a:r>
            <a:r>
              <a:rPr lang="zh-CN" altLang="en-US" sz="2100" b="1">
                <a:solidFill>
                  <a:srgbClr val="FF0000"/>
                </a:solidFill>
                <a:latin typeface="宋体" pitchFamily="2" charset="-122"/>
              </a:rPr>
              <a:t>影</a:t>
            </a:r>
            <a:r>
              <a:rPr lang="zh-CN" altLang="en-US" sz="2100" b="1" smtClean="0">
                <a:solidFill>
                  <a:srgbClr val="FF0000"/>
                </a:solidFill>
                <a:latin typeface="宋体" pitchFamily="2" charset="-122"/>
              </a:rPr>
              <a:t>响  </a:t>
            </a:r>
            <a:endParaRPr lang="zh-CN" altLang="en-US" sz="2100" b="1">
              <a:latin typeface="宋体" pitchFamily="2" charset="-122"/>
            </a:endParaRPr>
          </a:p>
        </p:txBody>
      </p:sp>
      <p:sp>
        <p:nvSpPr>
          <p:cNvPr id="9" name="文本框 8"/>
          <p:cNvSpPr txBox="1"/>
          <p:nvPr/>
        </p:nvSpPr>
        <p:spPr>
          <a:xfrm>
            <a:off x="2555776" y="1491630"/>
            <a:ext cx="5837548" cy="103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defPPr>
              <a:defRPr lang="zh-CN"/>
            </a:defPPr>
            <a:lvl1pPr>
              <a:buFont typeface="Arial" pitchFamily="34" charset="0"/>
              <a:defRPr sz="3200" b="1">
                <a:solidFill>
                  <a:srgbClr val="FF0000"/>
                </a:solidFill>
                <a:latin typeface="宋体" pitchFamily="2" charset="-122"/>
                <a:ea typeface="宋体" pitchFamily="2" charset="-122"/>
              </a:defRPr>
            </a:lvl1pPr>
            <a:lvl2pPr marL="742950" indent="-285750">
              <a:buFont typeface="Arial" pitchFamily="34" charset="0"/>
              <a:defRPr>
                <a:latin typeface="Arial" pitchFamily="34" charset="0"/>
                <a:ea typeface="宋体" pitchFamily="2" charset="-122"/>
              </a:defRPr>
            </a:lvl2pPr>
            <a:lvl3pPr marL="1143000" indent="-228600">
              <a:buFont typeface="Arial" pitchFamily="34" charset="0"/>
              <a:defRPr>
                <a:latin typeface="Arial" pitchFamily="34" charset="0"/>
                <a:ea typeface="宋体" pitchFamily="2" charset="-122"/>
              </a:defRPr>
            </a:lvl3pPr>
            <a:lvl4pPr marL="1600200" indent="-228600">
              <a:buFont typeface="Arial" pitchFamily="34" charset="0"/>
              <a:defRPr>
                <a:latin typeface="Arial" pitchFamily="34" charset="0"/>
                <a:ea typeface="宋体" pitchFamily="2" charset="-122"/>
              </a:defRPr>
            </a:lvl4pPr>
            <a:lvl5pPr marL="2057400" indent="-228600">
              <a:buFont typeface="Arial" pitchFamily="34" charset="0"/>
              <a:defRPr>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latin typeface="Arial" pitchFamily="34" charset="0"/>
                <a:ea typeface="宋体" pitchFamily="2" charset="-122"/>
              </a:defRPr>
            </a:lvl9pPr>
          </a:lstStyle>
          <a:p>
            <a:r>
              <a:rPr lang="en-US" altLang="zh-CN" sz="2100"/>
              <a:t>1</a:t>
            </a:r>
            <a:r>
              <a:rPr lang="zh-CN" altLang="en-US" sz="2100"/>
              <a:t>、英国最早建立：</a:t>
            </a:r>
            <a:endParaRPr lang="en-US" altLang="zh-CN" sz="2100"/>
          </a:p>
          <a:p>
            <a:r>
              <a:rPr lang="en-US" altLang="zh-CN" sz="2100" smtClean="0">
                <a:solidFill>
                  <a:srgbClr val="0033CC"/>
                </a:solidFill>
              </a:rPr>
              <a:t>18</a:t>
            </a:r>
            <a:r>
              <a:rPr lang="zh-CN" altLang="en-US" sz="2100" smtClean="0">
                <a:solidFill>
                  <a:srgbClr val="0033CC"/>
                </a:solidFill>
              </a:rPr>
              <a:t>世纪初、</a:t>
            </a:r>
            <a:r>
              <a:rPr lang="en-US" altLang="zh-CN" sz="2100" smtClean="0">
                <a:solidFill>
                  <a:srgbClr val="0033CC"/>
                </a:solidFill>
              </a:rPr>
              <a:t>19</a:t>
            </a:r>
            <a:r>
              <a:rPr lang="zh-CN" altLang="en-US" sz="2100" smtClean="0">
                <a:solidFill>
                  <a:srgbClr val="0033CC"/>
                </a:solidFill>
              </a:rPr>
              <a:t>世纪初、</a:t>
            </a:r>
            <a:r>
              <a:rPr lang="en-US" altLang="zh-CN" sz="2100" smtClean="0">
                <a:solidFill>
                  <a:srgbClr val="0033CC"/>
                </a:solidFill>
              </a:rPr>
              <a:t>1855</a:t>
            </a:r>
            <a:r>
              <a:rPr lang="zh-CN" altLang="en-US" sz="2100" smtClean="0">
                <a:solidFill>
                  <a:srgbClr val="0033CC"/>
                </a:solidFill>
              </a:rPr>
              <a:t>年、</a:t>
            </a:r>
            <a:r>
              <a:rPr lang="en-US" altLang="zh-CN" sz="2100" smtClean="0">
                <a:solidFill>
                  <a:srgbClr val="0033CC"/>
                </a:solidFill>
              </a:rPr>
              <a:t>1870</a:t>
            </a:r>
            <a:r>
              <a:rPr lang="zh-CN" altLang="en-US" sz="2100" smtClean="0">
                <a:solidFill>
                  <a:srgbClr val="0033CC"/>
                </a:solidFill>
              </a:rPr>
              <a:t>年</a:t>
            </a:r>
            <a:endParaRPr lang="en-US" altLang="zh-CN" sz="2100">
              <a:solidFill>
                <a:srgbClr val="0033CC"/>
              </a:solidFill>
            </a:endParaRPr>
          </a:p>
          <a:p>
            <a:r>
              <a:rPr lang="en-US" altLang="zh-CN" sz="2100"/>
              <a:t>2</a:t>
            </a:r>
            <a:r>
              <a:rPr lang="zh-CN" altLang="en-US" sz="2100"/>
              <a:t>、文官制度的扩展</a:t>
            </a:r>
            <a:r>
              <a:rPr lang="zh-CN" altLang="en-US" sz="2100" smtClean="0"/>
              <a:t>：</a:t>
            </a:r>
            <a:r>
              <a:rPr lang="en-US" altLang="zh-CN" sz="2100" smtClean="0">
                <a:solidFill>
                  <a:srgbClr val="0033CC"/>
                </a:solidFill>
              </a:rPr>
              <a:t>1883</a:t>
            </a:r>
            <a:r>
              <a:rPr lang="zh-CN" altLang="en-US" sz="2100" smtClean="0">
                <a:solidFill>
                  <a:srgbClr val="0033CC"/>
                </a:solidFill>
              </a:rPr>
              <a:t>年、二战后</a:t>
            </a:r>
            <a:endParaRPr lang="zh-CN" altLang="en-US" sz="2100">
              <a:solidFill>
                <a:srgbClr val="0033CC"/>
              </a:solidFill>
            </a:endParaRPr>
          </a:p>
        </p:txBody>
      </p:sp>
      <p:sp>
        <p:nvSpPr>
          <p:cNvPr id="10" name="矩形 9"/>
          <p:cNvSpPr/>
          <p:nvPr/>
        </p:nvSpPr>
        <p:spPr>
          <a:xfrm>
            <a:off x="2411760" y="2643758"/>
            <a:ext cx="5021347"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buFont typeface="Arial" pitchFamily="34" charset="0"/>
            </a:pPr>
            <a:r>
              <a:rPr lang="zh-CN" altLang="en-US" sz="2000" b="1" smtClean="0">
                <a:solidFill>
                  <a:srgbClr val="FF0000"/>
                </a:solidFill>
                <a:latin typeface="宋体" pitchFamily="2" charset="-122"/>
                <a:ea typeface="宋体" pitchFamily="2" charset="-122"/>
              </a:rPr>
              <a:t>（</a:t>
            </a:r>
            <a:r>
              <a:rPr lang="en-US" altLang="zh-CN" sz="2000" b="1" smtClean="0">
                <a:solidFill>
                  <a:srgbClr val="FF0000"/>
                </a:solidFill>
                <a:latin typeface="宋体" pitchFamily="2" charset="-122"/>
                <a:ea typeface="宋体" pitchFamily="2" charset="-122"/>
              </a:rPr>
              <a:t>1</a:t>
            </a:r>
            <a:r>
              <a:rPr lang="zh-CN" altLang="en-US" sz="2000" b="1" smtClean="0">
                <a:solidFill>
                  <a:srgbClr val="FF0000"/>
                </a:solidFill>
                <a:latin typeface="宋体" pitchFamily="2" charset="-122"/>
                <a:ea typeface="宋体" pitchFamily="2" charset="-122"/>
              </a:rPr>
              <a:t>）</a:t>
            </a:r>
            <a:r>
              <a:rPr lang="zh-CN" altLang="zh-CN" sz="2000" b="1" smtClean="0">
                <a:solidFill>
                  <a:srgbClr val="FF0000"/>
                </a:solidFill>
                <a:latin typeface="宋体" pitchFamily="2" charset="-122"/>
                <a:ea typeface="宋体" pitchFamily="2" charset="-122"/>
              </a:rPr>
              <a:t>公</a:t>
            </a:r>
            <a:r>
              <a:rPr lang="zh-CN" altLang="zh-CN" sz="2000" b="1">
                <a:solidFill>
                  <a:srgbClr val="FF0000"/>
                </a:solidFill>
                <a:latin typeface="宋体" pitchFamily="2" charset="-122"/>
                <a:ea typeface="宋体" pitchFamily="2" charset="-122"/>
              </a:rPr>
              <a:t>开考试，择优录用。</a:t>
            </a:r>
            <a:endParaRPr lang="en-US" altLang="zh-CN" sz="2000" b="1">
              <a:solidFill>
                <a:srgbClr val="FF0000"/>
              </a:solidFill>
              <a:latin typeface="宋体" pitchFamily="2" charset="-122"/>
              <a:ea typeface="宋体" pitchFamily="2" charset="-122"/>
            </a:endParaRPr>
          </a:p>
          <a:p>
            <a:pPr>
              <a:buFont typeface="Arial" pitchFamily="34" charset="0"/>
            </a:pPr>
            <a:r>
              <a:rPr lang="zh-CN" altLang="en-US" sz="2000" b="1" smtClean="0">
                <a:solidFill>
                  <a:srgbClr val="FF0000"/>
                </a:solidFill>
                <a:latin typeface="宋体" pitchFamily="2" charset="-122"/>
                <a:ea typeface="宋体" pitchFamily="2" charset="-122"/>
              </a:rPr>
              <a:t>（</a:t>
            </a:r>
            <a:r>
              <a:rPr lang="en-US" altLang="zh-CN" sz="2000" b="1" smtClean="0">
                <a:solidFill>
                  <a:srgbClr val="FF0000"/>
                </a:solidFill>
                <a:latin typeface="宋体" pitchFamily="2" charset="-122"/>
                <a:ea typeface="宋体" pitchFamily="2" charset="-122"/>
              </a:rPr>
              <a:t>2</a:t>
            </a:r>
            <a:r>
              <a:rPr lang="zh-CN" altLang="en-US" sz="2000" b="1" smtClean="0">
                <a:solidFill>
                  <a:srgbClr val="FF0000"/>
                </a:solidFill>
                <a:latin typeface="宋体" pitchFamily="2" charset="-122"/>
                <a:ea typeface="宋体" pitchFamily="2" charset="-122"/>
              </a:rPr>
              <a:t>）</a:t>
            </a:r>
            <a:r>
              <a:rPr lang="zh-CN" altLang="zh-CN" sz="2000" b="1" smtClean="0">
                <a:solidFill>
                  <a:srgbClr val="FF0000"/>
                </a:solidFill>
                <a:latin typeface="宋体" pitchFamily="2" charset="-122"/>
                <a:ea typeface="宋体" pitchFamily="2" charset="-122"/>
              </a:rPr>
              <a:t>政</a:t>
            </a:r>
            <a:r>
              <a:rPr lang="zh-CN" altLang="zh-CN" sz="2000" b="1">
                <a:solidFill>
                  <a:srgbClr val="FF0000"/>
                </a:solidFill>
                <a:latin typeface="宋体" pitchFamily="2" charset="-122"/>
                <a:ea typeface="宋体" pitchFamily="2" charset="-122"/>
              </a:rPr>
              <a:t>治中立和工作隐名</a:t>
            </a:r>
            <a:r>
              <a:rPr lang="zh-CN" altLang="zh-CN" sz="2000" b="1" smtClean="0">
                <a:solidFill>
                  <a:srgbClr val="FF0000"/>
                </a:solidFill>
                <a:latin typeface="宋体" pitchFamily="2" charset="-122"/>
                <a:ea typeface="宋体" pitchFamily="2" charset="-122"/>
              </a:rPr>
              <a:t>。</a:t>
            </a:r>
            <a:endParaRPr lang="en-US" altLang="zh-CN" sz="2000" b="1" smtClean="0">
              <a:solidFill>
                <a:srgbClr val="FF0000"/>
              </a:solidFill>
              <a:latin typeface="宋体" pitchFamily="2" charset="-122"/>
              <a:ea typeface="宋体" pitchFamily="2" charset="-122"/>
            </a:endParaRPr>
          </a:p>
          <a:p>
            <a:pPr>
              <a:buFont typeface="Arial" pitchFamily="34" charset="0"/>
            </a:pPr>
            <a:r>
              <a:rPr lang="zh-CN" altLang="en-US" sz="2000" b="1" smtClean="0">
                <a:solidFill>
                  <a:srgbClr val="FF0000"/>
                </a:solidFill>
                <a:latin typeface="宋体" pitchFamily="2" charset="-122"/>
                <a:ea typeface="宋体" pitchFamily="2" charset="-122"/>
              </a:rPr>
              <a:t>（</a:t>
            </a:r>
            <a:r>
              <a:rPr lang="en-US" altLang="zh-CN" sz="2000" b="1" smtClean="0">
                <a:solidFill>
                  <a:srgbClr val="FF0000"/>
                </a:solidFill>
                <a:latin typeface="宋体" pitchFamily="2" charset="-122"/>
                <a:ea typeface="宋体" pitchFamily="2" charset="-122"/>
              </a:rPr>
              <a:t>3</a:t>
            </a:r>
            <a:r>
              <a:rPr lang="zh-CN" altLang="en-US" sz="2000" b="1" smtClean="0">
                <a:solidFill>
                  <a:srgbClr val="FF0000"/>
                </a:solidFill>
                <a:latin typeface="宋体" pitchFamily="2" charset="-122"/>
                <a:ea typeface="宋体" pitchFamily="2" charset="-122"/>
              </a:rPr>
              <a:t>）</a:t>
            </a:r>
            <a:r>
              <a:rPr lang="en-US" altLang="zh-CN" sz="2000" b="1" smtClean="0">
                <a:solidFill>
                  <a:srgbClr val="FF0000"/>
                </a:solidFill>
                <a:latin typeface="宋体" pitchFamily="2" charset="-122"/>
                <a:ea typeface="宋体" pitchFamily="2" charset="-122"/>
              </a:rPr>
              <a:t> </a:t>
            </a:r>
            <a:r>
              <a:rPr lang="zh-CN" altLang="zh-CN" sz="2000" b="1" smtClean="0">
                <a:solidFill>
                  <a:srgbClr val="FF0000"/>
                </a:solidFill>
                <a:latin typeface="宋体" pitchFamily="2" charset="-122"/>
                <a:ea typeface="宋体" pitchFamily="2" charset="-122"/>
              </a:rPr>
              <a:t>职</a:t>
            </a:r>
            <a:r>
              <a:rPr lang="zh-CN" altLang="zh-CN" sz="2000" b="1">
                <a:solidFill>
                  <a:srgbClr val="FF0000"/>
                </a:solidFill>
                <a:latin typeface="宋体" pitchFamily="2" charset="-122"/>
                <a:ea typeface="宋体" pitchFamily="2" charset="-122"/>
              </a:rPr>
              <a:t>务常任和论功晋升。</a:t>
            </a:r>
          </a:p>
        </p:txBody>
      </p:sp>
      <p:sp>
        <p:nvSpPr>
          <p:cNvPr id="11" name="文本框 2"/>
          <p:cNvSpPr txBox="1">
            <a:spLocks noChangeArrowheads="1"/>
          </p:cNvSpPr>
          <p:nvPr/>
        </p:nvSpPr>
        <p:spPr bwMode="auto">
          <a:xfrm>
            <a:off x="2411760" y="3723878"/>
            <a:ext cx="6552728" cy="117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defPPr>
              <a:defRPr lang="zh-CN"/>
            </a:defPPr>
            <a:lvl1pPr>
              <a:buFont typeface="Arial" pitchFamily="34" charset="0"/>
              <a:defRPr sz="2800" b="1">
                <a:solidFill>
                  <a:srgbClr val="FF0000"/>
                </a:solidFill>
                <a:latin typeface="宋体" pitchFamily="2" charset="-122"/>
                <a:ea typeface="宋体" pitchFamily="2" charset="-122"/>
              </a:defRPr>
            </a:lvl1pPr>
            <a:lvl2pPr marL="742950" indent="-285750">
              <a:buFont typeface="Arial" pitchFamily="34" charset="0"/>
              <a:defRPr>
                <a:latin typeface="Arial" pitchFamily="34" charset="0"/>
                <a:ea typeface="宋体" pitchFamily="2" charset="-122"/>
              </a:defRPr>
            </a:lvl2pPr>
            <a:lvl3pPr marL="1143000" indent="-228600">
              <a:buFont typeface="Arial" pitchFamily="34" charset="0"/>
              <a:defRPr>
                <a:latin typeface="Arial" pitchFamily="34" charset="0"/>
                <a:ea typeface="宋体" pitchFamily="2" charset="-122"/>
              </a:defRPr>
            </a:lvl3pPr>
            <a:lvl4pPr marL="1600200" indent="-228600">
              <a:buFont typeface="Arial" pitchFamily="34" charset="0"/>
              <a:defRPr>
                <a:latin typeface="Arial" pitchFamily="34" charset="0"/>
                <a:ea typeface="宋体" pitchFamily="2" charset="-122"/>
              </a:defRPr>
            </a:lvl4pPr>
            <a:lvl5pPr marL="2057400" indent="-228600">
              <a:buFont typeface="Arial" pitchFamily="34" charset="0"/>
              <a:defRPr>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latin typeface="Arial" pitchFamily="34" charset="0"/>
                <a:ea typeface="宋体" pitchFamily="2" charset="-122"/>
              </a:defRPr>
            </a:lvl9pPr>
          </a:lstStyle>
          <a:p>
            <a:r>
              <a:rPr lang="zh-CN" altLang="en-US" sz="2400"/>
              <a:t>(1)积极</a:t>
            </a:r>
            <a:r>
              <a:rPr lang="zh-CN" altLang="en-US" sz="2400" smtClean="0"/>
              <a:t>：</a:t>
            </a:r>
            <a:endParaRPr lang="en-US" altLang="zh-CN" sz="2400" smtClean="0"/>
          </a:p>
          <a:p>
            <a:r>
              <a:rPr lang="en-US" altLang="zh-CN" sz="2400" smtClean="0">
                <a:solidFill>
                  <a:srgbClr val="0033CC"/>
                </a:solidFill>
              </a:rPr>
              <a:t>①</a:t>
            </a:r>
            <a:r>
              <a:rPr lang="zh-CN" altLang="en-US" sz="2400">
                <a:solidFill>
                  <a:srgbClr val="0033CC"/>
                </a:solidFill>
              </a:rPr>
              <a:t>规范</a:t>
            </a:r>
            <a:r>
              <a:rPr lang="zh-CN" altLang="en-US" sz="2400" smtClean="0">
                <a:solidFill>
                  <a:srgbClr val="0033CC"/>
                </a:solidFill>
              </a:rPr>
              <a:t>了 </a:t>
            </a:r>
            <a:r>
              <a:rPr lang="en-US" altLang="zh-CN" sz="2400" smtClean="0">
                <a:solidFill>
                  <a:srgbClr val="0033CC"/>
                </a:solidFill>
              </a:rPr>
              <a:t>②</a:t>
            </a:r>
            <a:r>
              <a:rPr lang="zh-CN" altLang="en-US" sz="2400" smtClean="0">
                <a:solidFill>
                  <a:srgbClr val="0033CC"/>
                </a:solidFill>
              </a:rPr>
              <a:t>实现了</a:t>
            </a:r>
            <a:r>
              <a:rPr lang="en-US" altLang="zh-CN" sz="2400" smtClean="0">
                <a:solidFill>
                  <a:srgbClr val="0033CC"/>
                </a:solidFill>
              </a:rPr>
              <a:t>③</a:t>
            </a:r>
            <a:r>
              <a:rPr lang="zh-CN" altLang="en-US" sz="2400" smtClean="0">
                <a:solidFill>
                  <a:srgbClr val="0033CC"/>
                </a:solidFill>
              </a:rPr>
              <a:t>促进了</a:t>
            </a:r>
            <a:endParaRPr lang="en-US" altLang="zh-CN" sz="2400" smtClean="0">
              <a:solidFill>
                <a:srgbClr val="0033CC"/>
              </a:solidFill>
            </a:endParaRPr>
          </a:p>
          <a:p>
            <a:r>
              <a:rPr lang="zh-CN" altLang="en-US" sz="2400" smtClean="0"/>
              <a:t>(</a:t>
            </a:r>
            <a:r>
              <a:rPr lang="zh-CN" altLang="en-US" sz="2400"/>
              <a:t>2)局限</a:t>
            </a:r>
            <a:r>
              <a:rPr lang="zh-CN" altLang="en-US" sz="2400" smtClean="0"/>
              <a:t>：</a:t>
            </a:r>
            <a:r>
              <a:rPr lang="en-US" altLang="zh-CN" sz="2400" smtClean="0">
                <a:solidFill>
                  <a:srgbClr val="0033CC"/>
                </a:solidFill>
              </a:rPr>
              <a:t> ①</a:t>
            </a:r>
            <a:r>
              <a:rPr lang="zh-CN" altLang="en-US" sz="2400" smtClean="0">
                <a:solidFill>
                  <a:srgbClr val="0033CC"/>
                </a:solidFill>
              </a:rPr>
              <a:t>并</a:t>
            </a:r>
            <a:r>
              <a:rPr lang="zh-CN" altLang="en-US" sz="2400">
                <a:solidFill>
                  <a:srgbClr val="0033CC"/>
                </a:solidFill>
              </a:rPr>
              <a:t>没能、而</a:t>
            </a:r>
            <a:r>
              <a:rPr lang="zh-CN" altLang="en-US" sz="2400" smtClean="0">
                <a:solidFill>
                  <a:srgbClr val="0033CC"/>
                </a:solidFill>
              </a:rPr>
              <a:t>且</a:t>
            </a:r>
            <a:r>
              <a:rPr lang="en-US" altLang="zh-CN" sz="2400" smtClean="0">
                <a:solidFill>
                  <a:srgbClr val="0033CC"/>
                </a:solidFill>
              </a:rPr>
              <a:t>②</a:t>
            </a:r>
            <a:r>
              <a:rPr lang="zh-CN" altLang="en-US" sz="2400" smtClean="0">
                <a:solidFill>
                  <a:srgbClr val="0033CC"/>
                </a:solidFill>
              </a:rPr>
              <a:t>负担</a:t>
            </a:r>
            <a:r>
              <a:rPr lang="en-US" altLang="zh-CN" sz="2400" smtClean="0">
                <a:solidFill>
                  <a:srgbClr val="0033CC"/>
                </a:solidFill>
              </a:rPr>
              <a:t> ③</a:t>
            </a:r>
            <a:r>
              <a:rPr lang="zh-CN" altLang="en-US" sz="2400" smtClean="0">
                <a:solidFill>
                  <a:srgbClr val="0033CC"/>
                </a:solidFill>
              </a:rPr>
              <a:t>影响效率</a:t>
            </a:r>
            <a:endParaRPr lang="zh-CN" altLang="en-US" sz="2400">
              <a:solidFill>
                <a:srgbClr val="0033CC"/>
              </a:solidFill>
            </a:endParaRPr>
          </a:p>
        </p:txBody>
      </p:sp>
      <p:pic>
        <p:nvPicPr>
          <p:cNvPr id="12" name="New picture" hidden="1"/>
          <p:cNvPicPr/>
          <p:nvPr/>
        </p:nvPicPr>
        <p:blipFill>
          <a:blip r:embed="rId3"/>
          <a:stretch>
            <a:fillRect/>
          </a:stretch>
        </p:blipFill>
        <p:spPr>
          <a:xfrm>
            <a:off x="12331700" y="12293600"/>
            <a:ext cx="469900" cy="457200"/>
          </a:xfrm>
          <a:prstGeom prst="cube">
            <a:avLst/>
          </a:prstGeom>
        </p:spPr>
      </p:pic>
      <p:pic>
        <p:nvPicPr>
          <p:cNvPr id="13" name="New picture"/>
          <p:cNvPicPr/>
          <p:nvPr/>
        </p:nvPicPr>
        <p:blipFill>
          <a:blip r:embed="rId4"/>
          <a:stretch>
            <a:fillRect/>
          </a:stretch>
        </p:blipFill>
        <p:spPr>
          <a:xfrm>
            <a:off x="12065000" y="12230100"/>
            <a:ext cx="3175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1"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2"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500"/>
                                        <p:tgtEl>
                                          <p:spTgt spid="1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3"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p:bldP spid="10" grpId="2"/>
      <p:bldP spid="11" grpId="3"/>
    </p:bldLst>
  </p:timing>
</p:sld>
</file>

<file path=ppt/tags/tag1.xml><?xml version="1.0" encoding="utf-8"?>
<p:tagLst xmlns:p="http://schemas.openxmlformats.org/presentationml/2006/main">
  <p:tag name="KSO_WM_BEAUTIFY_FLAG" val="#wm#"/>
  <p:tag name="KSO_WM_TEMPLATE_CATEGORY" val="diagram"/>
  <p:tag name="KSO_WM_TEMPLATE_INDEX" val="20193798"/>
</p:tagLst>
</file>

<file path=ppt/tags/tag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6.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7.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38100">
          <a:solidFill>
            <a:srgbClr val="0033CC"/>
          </a:solidFill>
          <a:miter lim="800000"/>
        </a:ln>
      </a:spPr>
      <a:bodyPr wrap="square" anchor="ctr">
        <a:spAutoFit/>
      </a:bodyPr>
      <a:lstStyle>
        <a:defPPr>
          <a:spcBef>
            <a:spcPct val="0"/>
          </a:spcBef>
          <a:buFontTx/>
          <a:buNone/>
          <a:defRPr sz="3600" b="1" dirty="0" smtClean="0">
            <a:solidFill>
              <a:srgbClr val="0033CC"/>
            </a:solidFill>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(16:9)</PresentationFormat>
  <Paragraphs>186</Paragraphs>
  <Slides>23</Slides>
  <Notes>14</Notes>
  <TotalTime>0</TotalTime>
  <HiddenSlides>4</HiddenSlides>
  <MMClips>0</MMClips>
  <ScaleCrop>0</ScaleCrop>
  <HeadingPairs>
    <vt:vector baseType="variant" size="4">
      <vt:variant>
        <vt:lpstr>Theme</vt:lpstr>
      </vt:variant>
      <vt:variant>
        <vt:i4>1</vt:i4>
      </vt:variant>
      <vt:variant>
        <vt:lpstr>Slide Titles</vt:lpstr>
      </vt:variant>
      <vt:variant>
        <vt:i4>23</vt:i4>
      </vt:variant>
    </vt:vector>
  </HeadingPairs>
  <TitlesOfParts>
    <vt:vector baseType="lpstr" size="24">
      <vt:lpstr>Office 主题</vt:lpstr>
      <vt:lpstr>第二单元  官员的选拨与管理</vt:lpstr>
      <vt:lpstr>第二单元  官员的选拨与管理</vt:lpstr>
      <vt:lpstr>第二单元  官员的选拨与管理</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2020-09-17T14:47:10.369</cp:lastPrinted>
  <dcterms:created xsi:type="dcterms:W3CDTF">2020-09-17T14:47:10Z</dcterms:created>
  <dcterms:modified xsi:type="dcterms:W3CDTF">2020-09-17T06:47:13Z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