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wdp" ContentType="image/vnd.ms-photo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87" r:id="rId4"/>
    <p:sldId id="259" r:id="rId5"/>
    <p:sldId id="289" r:id="rId6"/>
    <p:sldId id="260" r:id="rId7"/>
    <p:sldId id="261" r:id="rId8"/>
    <p:sldId id="290" r:id="rId9"/>
    <p:sldId id="262" r:id="rId10"/>
    <p:sldId id="263" r:id="rId11"/>
    <p:sldId id="264" r:id="rId12"/>
    <p:sldId id="285" r:id="rId13"/>
    <p:sldId id="286" r:id="rId14"/>
    <p:sldId id="265" r:id="rId15"/>
    <p:sldId id="266" r:id="rId16"/>
    <p:sldId id="267" r:id="rId17"/>
    <p:sldId id="268" r:id="rId18"/>
    <p:sldId id="288" r:id="rId19"/>
    <p:sldId id="257" r:id="rId20"/>
    <p:sldId id="291" r:id="rId21"/>
  </p:sldIdLst>
  <p:sldSz cx="9144000" cy="6858000" type="screen4x3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6" y="-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tags" Target="tags/tag1.xml" /><Relationship Id="rId23" Type="http://schemas.openxmlformats.org/officeDocument/2006/relationships/presProps" Target="presProps.xml" /><Relationship Id="rId24" Type="http://schemas.openxmlformats.org/officeDocument/2006/relationships/viewProps" Target="viewProps.xml" /><Relationship Id="rId25" Type="http://schemas.openxmlformats.org/officeDocument/2006/relationships/theme" Target="theme/theme1.xml" /><Relationship Id="rId26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image" Target="../media/image1.jpeg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dpi="0" rotWithShape="1">
          <a:blip r:embed="rId1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.png" /><Relationship Id="rId3" Type="http://schemas.openxmlformats.org/officeDocument/2006/relationships/image" Target="../media/image5.png" /><Relationship Id="rId4" Type="http://schemas.openxmlformats.org/officeDocument/2006/relationships/image" Target="../media/image6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.png" /><Relationship Id="rId3" Type="http://schemas.microsoft.com/office/2007/relationships/hdphoto" Target="../media/hdphoto1.wdp" /><Relationship Id="rId4" Type="http://schemas.openxmlformats.org/officeDocument/2006/relationships/image" Target="../media/image8.png" /><Relationship Id="rId5" Type="http://schemas.openxmlformats.org/officeDocument/2006/relationships/image" Target="../media/image9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png" /><Relationship Id="rId3" Type="http://schemas.openxmlformats.org/officeDocument/2006/relationships/image" Target="../media/image11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2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png" /><Relationship Id="rId3" Type="http://schemas.microsoft.com/office/2007/relationships/hdphoto" Target="../media/hdphoto2.wdp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4.png" /><Relationship Id="rId3" Type="http://schemas.openxmlformats.org/officeDocument/2006/relationships/image" Target="../media/image15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png" /><Relationship Id="rId3" Type="http://schemas.microsoft.com/office/2007/relationships/hdphoto" Target="../media/hdphoto3.wdp" /><Relationship Id="rId4" Type="http://schemas.openxmlformats.org/officeDocument/2006/relationships/image" Target="../media/image17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8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9.png" /><Relationship Id="rId3" Type="http://schemas.openxmlformats.org/officeDocument/2006/relationships/image" Target="../media/image20.png" /><Relationship Id="rId4" Type="http://schemas.openxmlformats.org/officeDocument/2006/relationships/hyperlink" Target="https://baike.baidu.com/item/%E9%83%91%E5%92%8C/118869" TargetMode="External" /><Relationship Id="rId5" Type="http://schemas.openxmlformats.org/officeDocument/2006/relationships/hyperlink" Target="https://baike.baidu.com/item/%E5%A9%86%E7%BD%97%E6%B4%B2/1473380" TargetMode="Externa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1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prstTxWarp prst="textInflateBottom">
              <a:avLst/>
            </a:prstTxWarp>
          </a:bodyPr>
          <a:lstStyle/>
          <a:p>
            <a:r>
              <a:rPr lang="zh-CN" altLang="en-US" smtClean="0"/>
              <a:t>全球航路的开辟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15616" y="3861048"/>
            <a:ext cx="6400800" cy="1752600"/>
          </a:xfrm>
        </p:spPr>
        <p:txBody>
          <a:bodyPr>
            <a:normAutofit/>
          </a:bodyPr>
          <a:lstStyle/>
          <a:p>
            <a:r>
              <a:rPr lang="zh-CN" altLang="en-US" sz="4000" b="1" smtClean="0"/>
              <a:t>世界市场的雏形</a:t>
            </a:r>
            <a:endParaRPr lang="zh-CN" altLang="en-US" sz="4000" b="1"/>
          </a:p>
        </p:txBody>
      </p:sp>
    </p:spTree>
    <p:extLst>
      <p:ext uri="{BB962C8B-B14F-4D97-AF65-F5344CB8AC3E}">
        <p14:creationId xmlns:p14="http://schemas.microsoft.com/office/powerpoint/2010/main" val="2374492929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内容占位符 1"/>
          <p:cNvSpPr txBox="1"/>
          <p:nvPr/>
        </p:nvSpPr>
        <p:spPr>
          <a:xfrm>
            <a:off x="179512" y="1628800"/>
            <a:ext cx="2200505" cy="24145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5500" b="1" smtClean="0">
                <a:solidFill>
                  <a:schemeClr val="tx1"/>
                </a:solidFill>
              </a:rPr>
              <a:t>教学目标</a:t>
            </a:r>
            <a:endParaRPr lang="zh-CN" altLang="en-US" sz="5500" b="1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95736" y="1412776"/>
            <a:ext cx="61206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/>
              <a:t>1</a:t>
            </a:r>
            <a:r>
              <a:rPr lang="zh-CN" altLang="en-US" sz="2400" b="1" smtClean="0"/>
              <a:t>、了解新航路开辟的历史背景</a:t>
            </a:r>
            <a:endParaRPr lang="en-US" altLang="zh-CN" sz="2400" b="1" smtClean="0"/>
          </a:p>
          <a:p>
            <a:endParaRPr lang="en-US" altLang="zh-CN" sz="2400" b="1"/>
          </a:p>
          <a:p>
            <a:endParaRPr lang="en-US" altLang="zh-CN" sz="2400" b="1" smtClean="0"/>
          </a:p>
          <a:p>
            <a:r>
              <a:rPr lang="en-US" altLang="zh-CN" sz="2400" b="1" smtClean="0"/>
              <a:t>2</a:t>
            </a:r>
            <a:r>
              <a:rPr lang="zh-CN" altLang="en-US" sz="2400" b="1" smtClean="0"/>
              <a:t>、了解新航路开辟的相关历史</a:t>
            </a:r>
            <a:endParaRPr lang="en-US" altLang="zh-CN" sz="2400" b="1" smtClean="0"/>
          </a:p>
          <a:p>
            <a:endParaRPr lang="en-US" altLang="zh-CN" sz="2400" b="1"/>
          </a:p>
          <a:p>
            <a:endParaRPr lang="en-US" altLang="zh-CN" sz="2400" b="1" smtClean="0"/>
          </a:p>
          <a:p>
            <a:r>
              <a:rPr lang="en-US" altLang="zh-CN" sz="2400" b="1" smtClean="0"/>
              <a:t>3</a:t>
            </a:r>
            <a:r>
              <a:rPr lang="zh-CN" altLang="en-US" sz="2400" b="1" smtClean="0"/>
              <a:t>、分析对比郑和下西洋和新航路开辟的异同</a:t>
            </a:r>
            <a:endParaRPr lang="zh-CN" altLang="en-US" sz="2400" b="1"/>
          </a:p>
        </p:txBody>
      </p:sp>
    </p:spTree>
    <p:extLst>
      <p:ext uri="{BB962C8B-B14F-4D97-AF65-F5344CB8AC3E}">
        <p14:creationId xmlns:p14="http://schemas.microsoft.com/office/powerpoint/2010/main" val="245362827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47864" y="1145231"/>
            <a:ext cx="5004056" cy="3212604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112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03648" y="332656"/>
            <a:ext cx="2031325" cy="5688632"/>
          </a:xfrm>
          <a:prstGeom prst="rect">
            <a:avLst/>
          </a:prstGeom>
        </p:spPr>
        <p:style>
          <a:lnRef idx="0">
            <a:scrgbClr r="0" g="0" b="0"/>
          </a:lnRef>
          <a:fillRef idx="4294967295">
            <a:schemeClr val="lt2"/>
          </a:fillRef>
          <a:effectRef idx="0">
            <a:scrgbClr r="0" g="0" b="0"/>
          </a:effectRef>
          <a:fontRef idx="major"/>
        </p:style>
        <p:txBody>
          <a:bodyPr vert="eaVert" wrap="square" rtlCol="0">
            <a:spAutoFit/>
          </a:bodyPr>
          <a:lstStyle/>
          <a:p>
            <a:r>
              <a:rPr lang="zh-CN" altLang="en-US" sz="2400" smtClean="0">
                <a:latin typeface="hakuyoxingshu7000" pitchFamily="2" charset="-122"/>
                <a:ea typeface="hakuyoxingshu7000" pitchFamily="2" charset="-122"/>
                <a:cs typeface="hakuyoxingshu7000" pitchFamily="2" charset="-122"/>
              </a:rPr>
              <a:t>你看过加勒比海盗吗？是否也对杰克船长的奇幻冒险深深吸引了呢？宝藏、海洋还有奇妙的岛屿，这些是否也是你童年时做过的美丽梦幻？那你知道人类最早深耕海洋从何时开始吗</a:t>
            </a:r>
            <a:endParaRPr lang="zh-CN" altLang="en-US" sz="2400">
              <a:latin typeface="hakuyoxingshu7000" pitchFamily="2" charset="-122"/>
              <a:ea typeface="hakuyoxingshu7000" pitchFamily="2" charset="-122"/>
              <a:cs typeface="hakuyoxingshu7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99910275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1475656" y="1484784"/>
            <a:ext cx="6768752" cy="1003697"/>
          </a:xfrm>
          <a:prstGeom prst="snip2Same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smtClean="0"/>
              <a:t>15</a:t>
            </a:r>
            <a:r>
              <a:rPr lang="zh-CN" altLang="en-US" smtClean="0"/>
              <a:t>世纪末，由于商品经济的发展，货币的需求量大大增加。于是，西欧的国王贵族和商人就像发了疯一样的到处寻找金子，形成一股贵金属热。</a:t>
            </a:r>
            <a:endParaRPr lang="zh-CN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4" y="188639"/>
            <a:ext cx="5194300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827584" y="4034681"/>
            <a:ext cx="6696744" cy="168789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mtClean="0"/>
              <a:t>1275</a:t>
            </a:r>
            <a:r>
              <a:rPr lang="zh-CN" altLang="en-US" smtClean="0"/>
              <a:t>年马可波罗随父亲来到了中国的元大都，受到了忽必烈的热情款待。</a:t>
            </a:r>
            <a:r>
              <a:rPr lang="en-US" altLang="zh-CN" smtClean="0"/>
              <a:t>1295</a:t>
            </a:r>
            <a:r>
              <a:rPr lang="zh-CN" altLang="en-US" smtClean="0"/>
              <a:t>年他回国后发表</a:t>
            </a:r>
            <a:r>
              <a:rPr lang="en-US" altLang="zh-CN" smtClean="0"/>
              <a:t>《</a:t>
            </a:r>
            <a:r>
              <a:rPr lang="zh-CN" altLang="en-US"/>
              <a:t>马可波罗现代东游记</a:t>
            </a:r>
            <a:r>
              <a:rPr lang="en-US" altLang="zh-CN" smtClean="0"/>
              <a:t>》</a:t>
            </a:r>
            <a:r>
              <a:rPr lang="zh-CN" altLang="en-US" smtClean="0"/>
              <a:t>，称东方遍地黄金，让西欧人垂涎三尺。</a:t>
            </a:r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349004" y="2967335"/>
            <a:ext cx="64459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你能得出什么结论？</a:t>
            </a:r>
            <a:endParaRPr lang="zh-CN" altLang="en-US" sz="5400" b="1" cap="none" spc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42215273"/>
      </p:ext>
    </p:ext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748" y="188640"/>
            <a:ext cx="5194300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899592" y="1412776"/>
            <a:ext cx="6696744" cy="1101923"/>
          </a:xfrm>
          <a:prstGeom prst="snip2Diag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mtClean="0"/>
              <a:t>15</a:t>
            </a:r>
            <a:r>
              <a:rPr lang="zh-CN" altLang="en-US" smtClean="0"/>
              <a:t>世纪中叶奥斯曼土耳其帝国的崛起，先后占领小亚细亚和巴尔干半岛，控制了欧洲到东方 的传统商路。于是，西欧的商人迫切希望找到另一条直达中国的道路。</a:t>
            </a:r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899592" y="4293096"/>
            <a:ext cx="7128792" cy="1328023"/>
          </a:xfrm>
          <a:prstGeom prst="round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mtClean="0"/>
              <a:t>15</a:t>
            </a:r>
            <a:r>
              <a:rPr lang="zh-CN" altLang="en-US" smtClean="0"/>
              <a:t>世纪末在“收复失地”运动中崛起的西班牙和葡萄牙由于常年同伊斯兰教的战争，而爆发了一股宗教狂热，希望同信仰基督教的东方君主联合起来共同对抗伊斯兰教，由此两国成为了探索新航路的急先锋。</a:t>
            </a:r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324684" y="2780928"/>
            <a:ext cx="84946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新航路开辟是封闭的历史吗</a:t>
            </a:r>
            <a:endParaRPr lang="zh-CN" altLang="en-US" sz="5400" b="0" cap="none" spc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580014"/>
      </p:ext>
    </p:ext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262676" y="332656"/>
            <a:ext cx="3960440" cy="646331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3600" b="1" smtClean="0">
                <a:solidFill>
                  <a:schemeClr val="tx1"/>
                </a:solidFill>
              </a:rPr>
              <a:t>技术条件的成熟</a:t>
            </a:r>
            <a:endParaRPr lang="zh-CN" altLang="en-US" sz="3600" b="1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1247119"/>
            <a:ext cx="3005137" cy="211613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00192" y="476672"/>
            <a:ext cx="2043113" cy="21161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31840" y="3284984"/>
            <a:ext cx="3309937" cy="21161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3799148"/>
      </p:ext>
    </p:ext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467544" y="1321021"/>
            <a:ext cx="6984776" cy="4062651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latin typeface="华文彩云" pitchFamily="2" charset="-122"/>
                <a:ea typeface="华文彩云" pitchFamily="2" charset="-122"/>
              </a:rPr>
              <a:t>1</a:t>
            </a:r>
            <a:r>
              <a:rPr lang="zh-CN" altLang="en-US" sz="2000" smtClean="0">
                <a:latin typeface="华文彩云" pitchFamily="2" charset="-122"/>
                <a:ea typeface="华文彩云" pitchFamily="2" charset="-122"/>
              </a:rPr>
              <a:t>、经济根源：</a:t>
            </a:r>
            <a:r>
              <a:rPr lang="en-US" altLang="zh-CN" sz="2000" smtClean="0">
                <a:latin typeface="华文彩云" pitchFamily="2" charset="-122"/>
                <a:ea typeface="华文彩云" pitchFamily="2" charset="-122"/>
              </a:rPr>
              <a:t>15</a:t>
            </a:r>
            <a:r>
              <a:rPr lang="zh-CN" altLang="en-US" sz="2000" smtClean="0">
                <a:latin typeface="华文彩云" pitchFamily="2" charset="-122"/>
                <a:ea typeface="华文彩云" pitchFamily="2" charset="-122"/>
              </a:rPr>
              <a:t>世纪前后，西欧商品经济发展，资本主义萌芽诞生，货币需求量增加</a:t>
            </a:r>
            <a:endParaRPr lang="en-US" altLang="zh-CN" sz="2000" smtClean="0">
              <a:latin typeface="华文彩云" pitchFamily="2" charset="-122"/>
              <a:ea typeface="华文彩云" pitchFamily="2" charset="-122"/>
            </a:endParaRPr>
          </a:p>
          <a:p>
            <a:endParaRPr lang="en-US" altLang="zh-CN" sz="2000" smtClean="0">
              <a:latin typeface="华文彩云" pitchFamily="2" charset="-122"/>
              <a:ea typeface="华文彩云" pitchFamily="2" charset="-122"/>
            </a:endParaRPr>
          </a:p>
          <a:p>
            <a:r>
              <a:rPr lang="en-US" altLang="zh-CN" sz="2000" smtClean="0">
                <a:latin typeface="华文彩云" pitchFamily="2" charset="-122"/>
                <a:ea typeface="华文彩云" pitchFamily="2" charset="-122"/>
              </a:rPr>
              <a:t>2</a:t>
            </a:r>
            <a:r>
              <a:rPr lang="zh-CN" altLang="en-US" sz="2000" smtClean="0">
                <a:latin typeface="华文彩云" pitchFamily="2" charset="-122"/>
                <a:ea typeface="华文彩云" pitchFamily="2" charset="-122"/>
              </a:rPr>
              <a:t>、社会根源：人们对</a:t>
            </a:r>
            <a:r>
              <a:rPr lang="en-US" altLang="zh-CN" sz="2000" smtClean="0">
                <a:latin typeface="华文彩云" pitchFamily="2" charset="-122"/>
                <a:ea typeface="华文彩云" pitchFamily="2" charset="-122"/>
              </a:rPr>
              <a:t>《</a:t>
            </a:r>
            <a:r>
              <a:rPr lang="zh-CN" altLang="en-US" sz="2000" smtClean="0">
                <a:latin typeface="华文彩云" pitchFamily="2" charset="-122"/>
                <a:ea typeface="华文彩云" pitchFamily="2" charset="-122"/>
              </a:rPr>
              <a:t>马可波罗行记</a:t>
            </a:r>
            <a:r>
              <a:rPr lang="en-US" altLang="zh-CN" sz="2000" smtClean="0">
                <a:latin typeface="华文彩云" pitchFamily="2" charset="-122"/>
                <a:ea typeface="华文彩云" pitchFamily="2" charset="-122"/>
              </a:rPr>
              <a:t>》</a:t>
            </a:r>
            <a:r>
              <a:rPr lang="zh-CN" altLang="en-US" sz="2000" smtClean="0">
                <a:latin typeface="华文彩云" pitchFamily="2" charset="-122"/>
                <a:ea typeface="华文彩云" pitchFamily="2" charset="-122"/>
              </a:rPr>
              <a:t>中景色的向往</a:t>
            </a:r>
            <a:endParaRPr lang="en-US" altLang="zh-CN" sz="2000" smtClean="0">
              <a:latin typeface="华文彩云" pitchFamily="2" charset="-122"/>
              <a:ea typeface="华文彩云" pitchFamily="2" charset="-122"/>
            </a:endParaRPr>
          </a:p>
          <a:p>
            <a:endParaRPr lang="en-US" altLang="zh-CN" sz="2000" smtClean="0">
              <a:latin typeface="华文彩云" pitchFamily="2" charset="-122"/>
              <a:ea typeface="华文彩云" pitchFamily="2" charset="-122"/>
            </a:endParaRPr>
          </a:p>
          <a:p>
            <a:r>
              <a:rPr lang="en-US" altLang="zh-CN" sz="2000" smtClean="0">
                <a:latin typeface="华文彩云" pitchFamily="2" charset="-122"/>
                <a:ea typeface="华文彩云" pitchFamily="2" charset="-122"/>
              </a:rPr>
              <a:t>3</a:t>
            </a:r>
            <a:r>
              <a:rPr lang="zh-CN" altLang="en-US" sz="2000" smtClean="0">
                <a:latin typeface="华文彩云" pitchFamily="2" charset="-122"/>
                <a:ea typeface="华文彩云" pitchFamily="2" charset="-122"/>
              </a:rPr>
              <a:t>、直接原因：奥斯曼土耳其阻断了传统的商路</a:t>
            </a:r>
            <a:endParaRPr lang="en-US" altLang="zh-CN" sz="2000" smtClean="0">
              <a:latin typeface="华文彩云" pitchFamily="2" charset="-122"/>
              <a:ea typeface="华文彩云" pitchFamily="2" charset="-122"/>
            </a:endParaRPr>
          </a:p>
          <a:p>
            <a:endParaRPr lang="en-US" altLang="zh-CN" sz="2000" smtClean="0">
              <a:latin typeface="华文彩云" pitchFamily="2" charset="-122"/>
              <a:ea typeface="华文彩云" pitchFamily="2" charset="-122"/>
            </a:endParaRPr>
          </a:p>
          <a:p>
            <a:r>
              <a:rPr lang="en-US" altLang="zh-CN" sz="2000" smtClean="0">
                <a:latin typeface="华文彩云" pitchFamily="2" charset="-122"/>
                <a:ea typeface="华文彩云" pitchFamily="2" charset="-122"/>
              </a:rPr>
              <a:t>4</a:t>
            </a:r>
            <a:r>
              <a:rPr lang="zh-CN" altLang="en-US" sz="2000" smtClean="0">
                <a:latin typeface="华文彩云" pitchFamily="2" charset="-122"/>
                <a:ea typeface="华文彩云" pitchFamily="2" charset="-122"/>
              </a:rPr>
              <a:t>、政治条件：葡萄牙和西班牙濒临海洋，支持航海冒险</a:t>
            </a:r>
            <a:endParaRPr lang="en-US" altLang="zh-CN" sz="2000" smtClean="0">
              <a:latin typeface="华文彩云" pitchFamily="2" charset="-122"/>
              <a:ea typeface="华文彩云" pitchFamily="2" charset="-122"/>
            </a:endParaRPr>
          </a:p>
          <a:p>
            <a:endParaRPr lang="en-US" altLang="zh-CN" sz="2000" smtClean="0">
              <a:latin typeface="华文彩云" pitchFamily="2" charset="-122"/>
              <a:ea typeface="华文彩云" pitchFamily="2" charset="-122"/>
            </a:endParaRPr>
          </a:p>
          <a:p>
            <a:r>
              <a:rPr lang="en-US" altLang="zh-CN" sz="2000" smtClean="0">
                <a:latin typeface="华文彩云" pitchFamily="2" charset="-122"/>
                <a:ea typeface="华文彩云" pitchFamily="2" charset="-122"/>
              </a:rPr>
              <a:t>5</a:t>
            </a:r>
            <a:r>
              <a:rPr lang="zh-CN" altLang="en-US" sz="2000" smtClean="0">
                <a:latin typeface="华文彩云" pitchFamily="2" charset="-122"/>
                <a:ea typeface="华文彩云" pitchFamily="2" charset="-122"/>
              </a:rPr>
              <a:t>、精神动力：传播天主教的狂热</a:t>
            </a:r>
            <a:endParaRPr lang="en-US" altLang="zh-CN" sz="2000" smtClean="0">
              <a:latin typeface="华文彩云" pitchFamily="2" charset="-122"/>
              <a:ea typeface="华文彩云" pitchFamily="2" charset="-122"/>
            </a:endParaRPr>
          </a:p>
          <a:p>
            <a:endParaRPr lang="en-US" altLang="zh-CN" sz="2000" smtClean="0">
              <a:latin typeface="华文彩云" pitchFamily="2" charset="-122"/>
              <a:ea typeface="华文彩云" pitchFamily="2" charset="-122"/>
            </a:endParaRPr>
          </a:p>
          <a:p>
            <a:r>
              <a:rPr lang="en-US" altLang="zh-CN" sz="2000" smtClean="0">
                <a:latin typeface="华文彩云" pitchFamily="2" charset="-122"/>
                <a:ea typeface="华文彩云" pitchFamily="2" charset="-122"/>
              </a:rPr>
              <a:t>6</a:t>
            </a:r>
            <a:r>
              <a:rPr lang="zh-CN" altLang="en-US" sz="2000" smtClean="0">
                <a:latin typeface="华文彩云" pitchFamily="2" charset="-122"/>
                <a:ea typeface="华文彩云" pitchFamily="2" charset="-122"/>
              </a:rPr>
              <a:t>、技术条件：航海技术的发达</a:t>
            </a:r>
            <a:endParaRPr lang="en-US" altLang="zh-CN" sz="2000" smtClean="0">
              <a:latin typeface="华文彩云" pitchFamily="2" charset="-122"/>
              <a:ea typeface="华文彩云" pitchFamily="2" charset="-122"/>
            </a:endParaRPr>
          </a:p>
          <a:p>
            <a:endParaRPr lang="zh-CN" altLang="en-US">
              <a:latin typeface="华文彩云" pitchFamily="2" charset="-122"/>
              <a:ea typeface="华文彩云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 rot="5400000">
            <a:off x="5774940" y="2956595"/>
            <a:ext cx="4392488" cy="46166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eaVert" wrap="none" rtlCol="0">
            <a:prstTxWarp prst="textWave4">
              <a:avLst/>
            </a:prstTxWarp>
            <a:spAutoFit/>
          </a:bodyPr>
          <a:lstStyle/>
          <a:p>
            <a:pPr algn="ctr"/>
            <a:r>
              <a:rPr lang="zh-CN" altLang="en-US" smtClean="0"/>
              <a:t>新航路开辟原因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753588"/>
      </p:ext>
    </p:ext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251520" y="2132856"/>
            <a:ext cx="8533105" cy="17543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</a:bodyPr>
          <a:lstStyle/>
          <a:p>
            <a:pPr algn="ctr"/>
            <a:r>
              <a:rPr lang="zh-CN" altLang="en-US" sz="5400" b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你还</a:t>
            </a:r>
            <a:r>
              <a:rPr lang="zh-CN" altLang="en-US" sz="5400" b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能想起其他的原因吗？</a:t>
            </a:r>
            <a:endParaRPr lang="en-US" altLang="zh-CN" sz="5400" b="1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zh-CN" altLang="en-US" sz="5400" b="1" cap="none" spc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提示：历史根源</a:t>
            </a:r>
            <a:endParaRPr lang="zh-CN" altLang="en-US" sz="5400" b="1" cap="none" spc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17967104"/>
      </p:ext>
    </p:ext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lasticWrap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54591" y="648274"/>
            <a:ext cx="4316413" cy="2573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13450" y="692696"/>
            <a:ext cx="2882900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05487" y="1634876"/>
            <a:ext cx="3298825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矩形 4"/>
          <p:cNvSpPr>
            <a:spLocks noChangeArrowheads="1"/>
          </p:cNvSpPr>
          <p:nvPr/>
        </p:nvSpPr>
        <p:spPr bwMode="auto">
          <a:xfrm>
            <a:off x="395536" y="3429000"/>
            <a:ext cx="7632848" cy="1631216"/>
          </a:xfrm>
          <a:prstGeom prst="rect">
            <a:avLst/>
          </a:prstGeom>
          <a:solidFill>
            <a:srgbClr val="7030A0"/>
          </a:solidFill>
          <a:ln w="9525">
            <a:solidFill>
              <a:srgbClr val="00B0F0"/>
            </a:solidFill>
            <a:miter lim="800000"/>
          </a:ln>
        </p:spPr>
        <p:txBody>
          <a:bodyPr wrap="square">
            <a:spAutoFit/>
          </a:bodyPr>
          <a:lstStyle/>
          <a:p>
            <a:pPr defTabSz="914400" eaLnBrk="0" hangingPunct="0"/>
            <a:r>
              <a:rPr lang="en-US" altLang="zh-CN" sz="2000" smtClean="0">
                <a:solidFill>
                  <a:prstClr val="white"/>
                </a:solidFill>
                <a:latin typeface="DFKai-SB" pitchFamily="65" charset="-120"/>
                <a:ea typeface="DFKai-SB" pitchFamily="65" charset="-120"/>
              </a:rPr>
              <a:t>1405—1433</a:t>
            </a:r>
            <a:r>
              <a:rPr lang="zh-CN" altLang="en-US" sz="2000">
                <a:solidFill>
                  <a:prstClr val="white"/>
                </a:solidFill>
                <a:latin typeface="DFKai-SB" pitchFamily="65" charset="-120"/>
                <a:ea typeface="DFKai-SB" pitchFamily="65" charset="-120"/>
              </a:rPr>
              <a:t>年间，中国明朝伟大的航海家郑和率领庞大船队七下西洋，最远抵达今东非肯尼亚的马林迪，并有完整的航海图。印度和阿拉伯的航海家早就航行在印度洋上，他们还沿非洲东岸向南航行，最远到达今莫桑比克。</a:t>
            </a:r>
            <a:r>
              <a:rPr lang="en-US" altLang="zh-CN" sz="2000">
                <a:solidFill>
                  <a:prstClr val="white"/>
                </a:solidFill>
                <a:latin typeface="DFKai-SB" pitchFamily="65" charset="-120"/>
                <a:ea typeface="DFKai-SB" pitchFamily="65" charset="-120"/>
              </a:rPr>
              <a:t>15</a:t>
            </a:r>
            <a:r>
              <a:rPr lang="zh-CN" altLang="en-US" sz="2000">
                <a:solidFill>
                  <a:prstClr val="white"/>
                </a:solidFill>
                <a:latin typeface="DFKai-SB" pitchFamily="65" charset="-120"/>
                <a:ea typeface="DFKai-SB" pitchFamily="65" charset="-120"/>
              </a:rPr>
              <a:t>世纪末，葡萄牙人达</a:t>
            </a:r>
            <a:r>
              <a:rPr lang="en-US" altLang="zh-CN" sz="2000">
                <a:solidFill>
                  <a:prstClr val="white"/>
                </a:solidFill>
                <a:latin typeface="DFKai-SB" pitchFamily="65" charset="-120"/>
                <a:ea typeface="DFKai-SB" pitchFamily="65" charset="-120"/>
              </a:rPr>
              <a:t>·</a:t>
            </a:r>
            <a:r>
              <a:rPr lang="zh-CN" altLang="en-US" sz="2000">
                <a:solidFill>
                  <a:prstClr val="white"/>
                </a:solidFill>
                <a:latin typeface="DFKai-SB" pitchFamily="65" charset="-120"/>
                <a:ea typeface="DFKai-SB" pitchFamily="65" charset="-120"/>
              </a:rPr>
              <a:t>伽马就是利用上述航海成就，开辟了绕道非洲南端的好望角直达印度的新</a:t>
            </a:r>
            <a:r>
              <a:rPr lang="zh-CN" altLang="en-US" sz="2000" smtClean="0">
                <a:solidFill>
                  <a:prstClr val="white"/>
                </a:solidFill>
                <a:latin typeface="DFKai-SB" pitchFamily="65" charset="-120"/>
                <a:ea typeface="DFKai-SB" pitchFamily="65" charset="-120"/>
              </a:rPr>
              <a:t>航路</a:t>
            </a:r>
            <a:endParaRPr lang="zh-CN" altLang="en-US" sz="2000">
              <a:solidFill>
                <a:prstClr val="white"/>
              </a:solidFill>
              <a:latin typeface="DFKai-SB" pitchFamily="65" charset="-120"/>
              <a:ea typeface="DFKai-SB" pitchFamily="65" charset="-120"/>
            </a:endParaRPr>
          </a:p>
        </p:txBody>
      </p:sp>
      <p:sp>
        <p:nvSpPr>
          <p:cNvPr id="8" name="矩形 16"/>
          <p:cNvSpPr>
            <a:spLocks noChangeArrowheads="1"/>
          </p:cNvSpPr>
          <p:nvPr/>
        </p:nvSpPr>
        <p:spPr bwMode="auto">
          <a:xfrm>
            <a:off x="827584" y="5373216"/>
            <a:ext cx="6955750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>
            <a:prstTxWarp prst="textWave2">
              <a:avLst/>
            </a:prstTxWarp>
            <a:spAutoFit/>
          </a:bodyPr>
          <a:lstStyle/>
          <a:p>
            <a:pPr defTabSz="914400" eaLnBrk="0" hangingPunct="0">
              <a:defRPr/>
            </a:pPr>
            <a:r>
              <a:rPr lang="zh-CN" altLang="en-US" sz="2400" b="1">
                <a:solidFill>
                  <a:prstClr val="black"/>
                </a:solidFill>
                <a:latin typeface="DengXian Light"/>
                <a:ea typeface="DengXian Light"/>
              </a:rPr>
              <a:t>以上材料说明了什么？你从中得到了怎样的认识？</a:t>
            </a:r>
          </a:p>
        </p:txBody>
      </p:sp>
    </p:spTree>
    <p:extLst>
      <p:ext uri="{BB962C8B-B14F-4D97-AF65-F5344CB8AC3E}">
        <p14:creationId xmlns:p14="http://schemas.microsoft.com/office/powerpoint/2010/main" val="1755271384"/>
      </p:ext>
    </p:ext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3648" y="1196752"/>
            <a:ext cx="7437437" cy="6397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1520" y="4365104"/>
            <a:ext cx="6962775" cy="6461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39552" y="2518333"/>
            <a:ext cx="8064896" cy="1200329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50800" h="254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prstTxWarp prst="textCanDown">
              <a:avLst/>
            </a:prstTxWarp>
            <a:spAutoFit/>
          </a:bodyPr>
          <a:lstStyle/>
          <a:p>
            <a:r>
              <a:rPr lang="zh-CN" altLang="en-US" sz="2400" b="1" smtClean="0">
                <a:latin typeface="hakuyoxingshu7000" pitchFamily="2" charset="-122"/>
                <a:ea typeface="hakuyoxingshu7000" pitchFamily="2" charset="-122"/>
                <a:cs typeface="hakuyoxingshu7000" pitchFamily="2" charset="-122"/>
              </a:rPr>
              <a:t>人类处于文明共同体当中，历史的发展是由全体人类共同推动的结果，我们要坚定不移的反对任何形式的优越论和歧视论</a:t>
            </a:r>
            <a:endParaRPr lang="zh-CN" altLang="en-US" sz="2400" b="1">
              <a:latin typeface="hakuyoxingshu7000" pitchFamily="2" charset="-122"/>
              <a:ea typeface="hakuyoxingshu7000" pitchFamily="2" charset="-122"/>
              <a:cs typeface="hakuyoxingshu7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80283466"/>
      </p:ext>
    </p:ext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6460473"/>
      </p:ext>
    </p:ext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965111"/>
              </p:ext>
            </p:extLst>
          </p:nvPr>
        </p:nvGraphicFramePr>
        <p:xfrm>
          <a:off x="1535667" y="1768198"/>
          <a:ext cx="6172200" cy="4655104"/>
        </p:xfrm>
        <a:graphic>
          <a:graphicData uri="http://schemas.openxmlformats.org/drawingml/2006/table">
            <a:tbl>
              <a:tblPr/>
              <a:tblGrid>
                <a:gridCol w="154305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5430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54305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54305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11483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9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/>
                        <a:ea typeface="华文新魏" pitchFamily="2" charset="-122"/>
                      </a:endParaRPr>
                    </a:p>
                  </a:txBody>
                  <a:tcPr marL="68580" marR="685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9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/>
                        <a:ea typeface="华文新魏" pitchFamily="2" charset="-122"/>
                      </a:endParaRPr>
                    </a:p>
                  </a:txBody>
                  <a:tcPr marL="68580" marR="685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9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/>
                        <a:ea typeface="华文新魏" pitchFamily="2" charset="-122"/>
                      </a:endParaRPr>
                    </a:p>
                  </a:txBody>
                  <a:tcPr marL="68580" marR="685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9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/>
                          <a:ea typeface="华文新魏" pitchFamily="2" charset="-122"/>
                        </a:rPr>
                        <a:t>    </a:t>
                      </a:r>
                    </a:p>
                  </a:txBody>
                  <a:tcPr marL="68580" marR="685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11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ea typeface="华文新魏" pitchFamily="2" charset="-122"/>
                      </a:endParaRPr>
                    </a:p>
                  </a:txBody>
                  <a:tcPr marL="68580" marR="685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ea typeface="华文新魏" pitchFamily="2" charset="-122"/>
                      </a:endParaRPr>
                    </a:p>
                  </a:txBody>
                  <a:tcPr marL="68580" marR="685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ea typeface="华文新魏" pitchFamily="2" charset="-122"/>
                      </a:endParaRPr>
                    </a:p>
                  </a:txBody>
                  <a:tcPr marL="68580" marR="685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ea typeface="华文新魏" pitchFamily="2" charset="-122"/>
                      </a:endParaRPr>
                    </a:p>
                  </a:txBody>
                  <a:tcPr marL="68580" marR="685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65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ea typeface="华文新魏" pitchFamily="2" charset="-122"/>
                      </a:endParaRPr>
                    </a:p>
                  </a:txBody>
                  <a:tcPr marL="68580" marR="685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500" b="0" i="0" u="none" strike="noStrike" cap="none" normalizeH="0" baseline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/>
                        <a:ea typeface="宋体" pitchFamily="2" charset="-122"/>
                      </a:endParaRPr>
                    </a:p>
                  </a:txBody>
                  <a:tcPr marL="68580" marR="685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500" b="0" i="0" u="none" strike="noStrike" cap="none" normalizeH="0" baseline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/>
                        <a:ea typeface="宋体" pitchFamily="2" charset="-122"/>
                      </a:endParaRPr>
                    </a:p>
                  </a:txBody>
                  <a:tcPr marL="68580" marR="685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/>
                        <a:ea typeface="宋体" pitchFamily="2" charset="-122"/>
                      </a:endParaRPr>
                    </a:p>
                  </a:txBody>
                  <a:tcPr marL="68580" marR="685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865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ea typeface="华文新魏" pitchFamily="2" charset="-122"/>
                      </a:endParaRPr>
                    </a:p>
                  </a:txBody>
                  <a:tcPr marL="68580" marR="685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ea typeface="华文新魏" pitchFamily="2" charset="-122"/>
                      </a:endParaRPr>
                    </a:p>
                  </a:txBody>
                  <a:tcPr marL="68580" marR="685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ea typeface="华文新魏" pitchFamily="2" charset="-122"/>
                      </a:endParaRPr>
                    </a:p>
                  </a:txBody>
                  <a:tcPr marL="68580" marR="685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ea typeface="华文新魏" pitchFamily="2" charset="-122"/>
                      </a:endParaRPr>
                    </a:p>
                  </a:txBody>
                  <a:tcPr marL="68580" marR="685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865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ea typeface="华文新魏" pitchFamily="2" charset="-122"/>
                      </a:endParaRPr>
                    </a:p>
                  </a:txBody>
                  <a:tcPr marL="68580" marR="685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ea typeface="华文新魏" pitchFamily="2" charset="-122"/>
                      </a:endParaRPr>
                    </a:p>
                  </a:txBody>
                  <a:tcPr marL="68580" marR="685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ea typeface="华文新魏" pitchFamily="2" charset="-122"/>
                      </a:endParaRPr>
                    </a:p>
                  </a:txBody>
                  <a:tcPr marL="68580" marR="685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ea typeface="华文新魏" pitchFamily="2" charset="-122"/>
                      </a:endParaRPr>
                    </a:p>
                  </a:txBody>
                  <a:tcPr marL="68580" marR="685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1628679" y="3200400"/>
            <a:ext cx="1013419" cy="4001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 defTabSz="914400" eaLnBrk="0" hangingPunct="0">
              <a:defRPr/>
            </a:pPr>
            <a:r>
              <a:rPr lang="en-US" altLang="zh-CN" sz="2000" b="1">
                <a:solidFill>
                  <a:srgbClr val="3B4AD5"/>
                </a:solidFill>
                <a:latin typeface="Arial" pitchFamily="34" charset="0"/>
              </a:rPr>
              <a:t>1487</a:t>
            </a:r>
            <a:r>
              <a:rPr lang="zh-CN" altLang="en-US" sz="2000" b="1">
                <a:solidFill>
                  <a:srgbClr val="3B4AD5"/>
                </a:solidFill>
              </a:rPr>
              <a:t>年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669807" y="4114800"/>
            <a:ext cx="96212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914400" eaLnBrk="0" hangingPunct="0"/>
            <a:r>
              <a:rPr lang="en-US" altLang="zh-CN" sz="2000" b="1">
                <a:solidFill>
                  <a:srgbClr val="3B4AD5"/>
                </a:solidFill>
              </a:rPr>
              <a:t>1492</a:t>
            </a:r>
            <a:r>
              <a:rPr lang="zh-CN" altLang="en-US" sz="2000" b="1">
                <a:solidFill>
                  <a:srgbClr val="3B4AD5"/>
                </a:solidFill>
              </a:rPr>
              <a:t>年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368314" y="4933950"/>
            <a:ext cx="17139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914400" eaLnBrk="0" hangingPunct="0"/>
            <a:r>
              <a:rPr lang="en-US" altLang="zh-CN" sz="2000" b="1">
                <a:solidFill>
                  <a:srgbClr val="3B4AD5"/>
                </a:solidFill>
              </a:rPr>
              <a:t>1497—1498</a:t>
            </a:r>
            <a:r>
              <a:rPr lang="zh-CN" altLang="en-US" sz="2000" b="1">
                <a:solidFill>
                  <a:srgbClr val="3B4AD5"/>
                </a:solidFill>
              </a:rPr>
              <a:t>年</a:t>
            </a: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1368314" y="5772150"/>
            <a:ext cx="17139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914400" eaLnBrk="0" hangingPunct="0"/>
            <a:r>
              <a:rPr lang="en-US" altLang="zh-CN" sz="2000" b="1">
                <a:solidFill>
                  <a:srgbClr val="3B4AD5"/>
                </a:solidFill>
              </a:rPr>
              <a:t>1519—1522</a:t>
            </a:r>
            <a:r>
              <a:rPr lang="zh-CN" altLang="en-US" sz="2000" b="1">
                <a:solidFill>
                  <a:srgbClr val="3B4AD5"/>
                </a:solidFill>
              </a:rPr>
              <a:t>年</a:t>
            </a: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2911079" y="3025811"/>
            <a:ext cx="17145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defTabSz="914400" eaLnBrk="0" hangingPunct="0"/>
            <a:r>
              <a:rPr lang="zh-CN" altLang="en-US" sz="2000" b="1">
                <a:solidFill>
                  <a:srgbClr val="3B4AD5"/>
                </a:solidFill>
              </a:rPr>
              <a:t>葡萄牙人</a:t>
            </a:r>
          </a:p>
          <a:p>
            <a:pPr algn="ctr" defTabSz="914400" eaLnBrk="0" hangingPunct="0"/>
            <a:r>
              <a:rPr lang="zh-CN" altLang="en-US" sz="2000" b="1">
                <a:solidFill>
                  <a:srgbClr val="3B4AD5"/>
                </a:solidFill>
              </a:rPr>
              <a:t>迪亚士</a:t>
            </a: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2914650" y="3940211"/>
            <a:ext cx="17145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defTabSz="914400" eaLnBrk="0" hangingPunct="0"/>
            <a:r>
              <a:rPr lang="zh-CN" altLang="en-US" sz="2000" b="1">
                <a:solidFill>
                  <a:srgbClr val="3B4AD5"/>
                </a:solidFill>
              </a:rPr>
              <a:t>意大利人</a:t>
            </a:r>
          </a:p>
          <a:p>
            <a:pPr algn="ctr" defTabSz="914400" eaLnBrk="0" hangingPunct="0"/>
            <a:r>
              <a:rPr lang="zh-CN" altLang="en-US" sz="2000" b="1">
                <a:solidFill>
                  <a:srgbClr val="3B4AD5"/>
                </a:solidFill>
              </a:rPr>
              <a:t>哥伦布</a:t>
            </a: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2914650" y="4778411"/>
            <a:ext cx="17145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defTabSz="914400" eaLnBrk="0" hangingPunct="0"/>
            <a:r>
              <a:rPr lang="zh-CN" altLang="en-US" sz="2000" b="1">
                <a:solidFill>
                  <a:srgbClr val="3B4AD5"/>
                </a:solidFill>
              </a:rPr>
              <a:t>葡萄牙人</a:t>
            </a:r>
          </a:p>
          <a:p>
            <a:pPr algn="ctr" defTabSz="914400" eaLnBrk="0" hangingPunct="0"/>
            <a:r>
              <a:rPr lang="zh-CN" altLang="en-US" sz="2000" b="1">
                <a:solidFill>
                  <a:srgbClr val="3B4AD5"/>
                </a:solidFill>
              </a:rPr>
              <a:t>达</a:t>
            </a:r>
            <a:r>
              <a:rPr lang="en-US" altLang="zh-CN" sz="2000" b="1">
                <a:solidFill>
                  <a:srgbClr val="3B4AD5"/>
                </a:solidFill>
              </a:rPr>
              <a:t>•</a:t>
            </a:r>
            <a:r>
              <a:rPr lang="zh-CN" altLang="en-US" sz="2000" b="1">
                <a:solidFill>
                  <a:srgbClr val="3B4AD5"/>
                </a:solidFill>
              </a:rPr>
              <a:t>伽马</a:t>
            </a: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2857500" y="5638836"/>
            <a:ext cx="17145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defTabSz="914400" eaLnBrk="0" hangingPunct="0"/>
            <a:r>
              <a:rPr lang="zh-CN" altLang="en-US" sz="2000" b="1">
                <a:solidFill>
                  <a:srgbClr val="3B4AD5"/>
                </a:solidFill>
              </a:rPr>
              <a:t>葡萄牙人</a:t>
            </a:r>
          </a:p>
          <a:p>
            <a:pPr algn="ctr" defTabSz="914400" eaLnBrk="0" hangingPunct="0"/>
            <a:r>
              <a:rPr lang="zh-CN" altLang="en-US" sz="2000" b="1">
                <a:solidFill>
                  <a:srgbClr val="3B4AD5"/>
                </a:solidFill>
              </a:rPr>
              <a:t>麦哲伦等</a:t>
            </a: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4400550" y="3181350"/>
            <a:ext cx="17145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defTabSz="914400" eaLnBrk="0" hangingPunct="0"/>
            <a:r>
              <a:rPr lang="zh-CN" altLang="en-US" sz="2000" b="1">
                <a:solidFill>
                  <a:srgbClr val="3B4AD5"/>
                </a:solidFill>
              </a:rPr>
              <a:t>到达非洲最南端</a:t>
            </a: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4646325" y="4038600"/>
            <a:ext cx="1217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914400" eaLnBrk="0" hangingPunct="0"/>
            <a:r>
              <a:rPr lang="zh-CN" altLang="en-US" sz="2000" b="1">
                <a:solidFill>
                  <a:srgbClr val="3B4AD5"/>
                </a:solidFill>
              </a:rPr>
              <a:t>到达美洲</a:t>
            </a: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4646325" y="4876800"/>
            <a:ext cx="1217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914400" eaLnBrk="0" hangingPunct="0"/>
            <a:r>
              <a:rPr lang="zh-CN" altLang="en-US" sz="2000" b="1">
                <a:solidFill>
                  <a:srgbClr val="3B4AD5"/>
                </a:solidFill>
              </a:rPr>
              <a:t>到达印度</a:t>
            </a:r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4430533" y="5772150"/>
            <a:ext cx="173316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914400" eaLnBrk="0" hangingPunct="0"/>
            <a:r>
              <a:rPr lang="zh-CN" altLang="en-US" sz="2000" b="1">
                <a:solidFill>
                  <a:srgbClr val="3B4AD5"/>
                </a:solidFill>
              </a:rPr>
              <a:t>完成环球航行</a:t>
            </a: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6099030" y="3181350"/>
            <a:ext cx="147508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914400" eaLnBrk="0" hangingPunct="0"/>
            <a:r>
              <a:rPr lang="zh-CN" altLang="en-US" sz="2000" b="1">
                <a:solidFill>
                  <a:srgbClr val="3B4AD5"/>
                </a:solidFill>
              </a:rPr>
              <a:t>葡萄牙王室</a:t>
            </a:r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6099030" y="4095750"/>
            <a:ext cx="147508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914400" eaLnBrk="0" hangingPunct="0"/>
            <a:r>
              <a:rPr lang="zh-CN" altLang="en-US" sz="2000" b="1">
                <a:solidFill>
                  <a:srgbClr val="3B4AD5"/>
                </a:solidFill>
              </a:rPr>
              <a:t>西班牙王室</a:t>
            </a: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6084741" y="4876800"/>
            <a:ext cx="147508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914400" eaLnBrk="0" hangingPunct="0"/>
            <a:r>
              <a:rPr lang="zh-CN" altLang="en-US" sz="2000" b="1">
                <a:solidFill>
                  <a:srgbClr val="3B4AD5"/>
                </a:solidFill>
              </a:rPr>
              <a:t>葡萄牙王室</a:t>
            </a:r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6141891" y="5791200"/>
            <a:ext cx="147508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914400" eaLnBrk="0" hangingPunct="0"/>
            <a:r>
              <a:rPr lang="zh-CN" altLang="en-US" sz="2000" b="1">
                <a:solidFill>
                  <a:srgbClr val="3B4AD5"/>
                </a:solidFill>
              </a:rPr>
              <a:t>西班牙王室</a:t>
            </a:r>
          </a:p>
        </p:txBody>
      </p:sp>
      <p:sp>
        <p:nvSpPr>
          <p:cNvPr id="22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25429" y="188640"/>
            <a:ext cx="6147197" cy="857250"/>
          </a:xfrm>
        </p:spPr>
        <p:txBody>
          <a:bodyPr vert="horz" lIns="92075" tIns="46038" rIns="92075" bIns="46038" rtlCol="0" anchor="b">
            <a:normAutofit/>
          </a:bodyPr>
          <a:lstStyle/>
          <a:p>
            <a:r>
              <a:rPr lang="zh-CN" altLang="en-US" sz="4800" b="1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新</a:t>
            </a:r>
            <a:r>
              <a:rPr lang="zh-CN" altLang="en-US" sz="4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航路的开辟</a:t>
            </a:r>
          </a:p>
        </p:txBody>
      </p:sp>
      <p:sp>
        <p:nvSpPr>
          <p:cNvPr id="23" name="矩形 22"/>
          <p:cNvSpPr/>
          <p:nvPr/>
        </p:nvSpPr>
        <p:spPr>
          <a:xfrm>
            <a:off x="1594794" y="2133634"/>
            <a:ext cx="10086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400">
              <a:defRPr/>
            </a:pPr>
            <a:r>
              <a:rPr lang="zh-CN" altLang="en-US" sz="3200" b="1">
                <a:solidFill>
                  <a:srgbClr val="FF0000"/>
                </a:solidFill>
              </a:rPr>
              <a:t>时间</a:t>
            </a:r>
          </a:p>
        </p:txBody>
      </p:sp>
      <p:sp>
        <p:nvSpPr>
          <p:cNvPr id="24" name="矩形 23"/>
          <p:cNvSpPr/>
          <p:nvPr/>
        </p:nvSpPr>
        <p:spPr>
          <a:xfrm>
            <a:off x="3044942" y="2133634"/>
            <a:ext cx="14205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400">
              <a:defRPr/>
            </a:pPr>
            <a:r>
              <a:rPr lang="zh-CN" altLang="en-US" sz="3200" b="1">
                <a:solidFill>
                  <a:srgbClr val="FF0000"/>
                </a:solidFill>
              </a:rPr>
              <a:t>航海家</a:t>
            </a:r>
          </a:p>
        </p:txBody>
      </p:sp>
      <p:sp>
        <p:nvSpPr>
          <p:cNvPr id="25" name="矩形 24"/>
          <p:cNvSpPr/>
          <p:nvPr/>
        </p:nvSpPr>
        <p:spPr>
          <a:xfrm>
            <a:off x="4719588" y="2133634"/>
            <a:ext cx="10086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400">
              <a:defRPr/>
            </a:pPr>
            <a:r>
              <a:rPr lang="zh-CN" altLang="en-US" sz="3200" b="1">
                <a:solidFill>
                  <a:srgbClr val="FF0000"/>
                </a:solidFill>
              </a:rPr>
              <a:t>成就</a:t>
            </a:r>
          </a:p>
        </p:txBody>
      </p:sp>
      <p:sp>
        <p:nvSpPr>
          <p:cNvPr id="26" name="矩形 25"/>
          <p:cNvSpPr/>
          <p:nvPr/>
        </p:nvSpPr>
        <p:spPr>
          <a:xfrm>
            <a:off x="5922700" y="2133634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400">
              <a:defRPr/>
            </a:pPr>
            <a:r>
              <a:rPr lang="zh-CN" altLang="en-US" sz="3200" b="1">
                <a:solidFill>
                  <a:srgbClr val="FF0000"/>
                </a:solidFill>
              </a:rPr>
              <a:t>支持政府</a:t>
            </a:r>
          </a:p>
        </p:txBody>
      </p:sp>
    </p:spTree>
    <p:extLst>
      <p:ext uri="{BB962C8B-B14F-4D97-AF65-F5344CB8AC3E}">
        <p14:creationId xmlns:p14="http://schemas.microsoft.com/office/powerpoint/2010/main" val="263060120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1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grpId="1" nodeType="after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5" nodeType="with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9" nodeType="withEffect"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13" nodeType="withEffect"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31" presetID="3" presetClass="entr" presetSubtype="10" fill="hold" grpId="2" nodeType="afterEffect"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6" nodeType="withEffect"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10" nodeType="withEffect"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14" nodeType="withEffect"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44" presetID="3" presetClass="entr" presetSubtype="10" fill="hold" grpId="3" nodeType="afterEffect"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7" nodeType="withEffect"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11" nodeType="withEffect"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15" nodeType="withEffect"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1"/>
      <p:bldP spid="6" grpId="2"/>
      <p:bldP spid="7" grpId="3"/>
      <p:bldP spid="8" grpId="4"/>
      <p:bldP spid="9" grpId="5"/>
      <p:bldP spid="10" grpId="6"/>
      <p:bldP spid="11" grpId="7"/>
      <p:bldP spid="12" grpId="8"/>
      <p:bldP spid="13" grpId="9"/>
      <p:bldP spid="14" grpId="10"/>
      <p:bldP spid="15" grpId="11"/>
      <p:bldP spid="16" grpId="12"/>
      <p:bldP spid="17" grpId="13"/>
      <p:bldP spid="18" grpId="14"/>
      <p:bldP spid="19" grpId="15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978CDAB-A16F-A844-82C3-D99B40B9FC7E}" type="slidenum">
              <a:rPr kumimoji="1" lang="zh-CN" altLang="en-US" smtClean="0"/>
              <a:t>13</a:t>
            </a:fld>
            <a:endParaRPr kumimoji="1" lang="zh-CN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Mark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37309" y="1154827"/>
            <a:ext cx="6176963" cy="465772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932047" y="1258461"/>
            <a:ext cx="107216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smtClean="0"/>
              <a:t>航海家</a:t>
            </a:r>
            <a:endParaRPr lang="zh-CN" altLang="en-US" sz="3200" b="1"/>
          </a:p>
        </p:txBody>
      </p:sp>
      <p:sp>
        <p:nvSpPr>
          <p:cNvPr id="5" name="TextBox 4"/>
          <p:cNvSpPr txBox="1"/>
          <p:nvPr/>
        </p:nvSpPr>
        <p:spPr>
          <a:xfrm>
            <a:off x="1476241" y="1504683"/>
            <a:ext cx="10721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smtClean="0"/>
              <a:t>时间</a:t>
            </a:r>
            <a:endParaRPr lang="zh-CN" altLang="en-US" sz="3200" b="1"/>
          </a:p>
        </p:txBody>
      </p:sp>
      <p:sp>
        <p:nvSpPr>
          <p:cNvPr id="6" name="TextBox 5"/>
          <p:cNvSpPr txBox="1"/>
          <p:nvPr/>
        </p:nvSpPr>
        <p:spPr>
          <a:xfrm>
            <a:off x="4480238" y="1513269"/>
            <a:ext cx="10721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smtClean="0"/>
              <a:t>成就</a:t>
            </a:r>
            <a:endParaRPr lang="zh-CN" altLang="en-US" sz="3200" b="1"/>
          </a:p>
        </p:txBody>
      </p:sp>
      <p:sp>
        <p:nvSpPr>
          <p:cNvPr id="7" name="TextBox 6"/>
          <p:cNvSpPr txBox="1"/>
          <p:nvPr/>
        </p:nvSpPr>
        <p:spPr>
          <a:xfrm>
            <a:off x="6062730" y="1521855"/>
            <a:ext cx="10721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smtClean="0"/>
              <a:t>国籍</a:t>
            </a:r>
            <a:endParaRPr lang="zh-CN" altLang="en-US" sz="3200" b="1"/>
          </a:p>
        </p:txBody>
      </p:sp>
      <p:sp>
        <p:nvSpPr>
          <p:cNvPr id="4" name="TextBox 3"/>
          <p:cNvSpPr txBox="1"/>
          <p:nvPr/>
        </p:nvSpPr>
        <p:spPr>
          <a:xfrm>
            <a:off x="1476240" y="2524258"/>
            <a:ext cx="10721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smtClean="0"/>
              <a:t>1497</a:t>
            </a:r>
            <a:r>
              <a:rPr lang="zh-CN" altLang="en-US" sz="2000" b="1" smtClean="0"/>
              <a:t>年</a:t>
            </a:r>
            <a:endParaRPr lang="zh-CN" altLang="en-US" sz="2000" b="1"/>
          </a:p>
        </p:txBody>
      </p:sp>
      <p:sp>
        <p:nvSpPr>
          <p:cNvPr id="9" name="TextBox 8"/>
          <p:cNvSpPr txBox="1"/>
          <p:nvPr/>
        </p:nvSpPr>
        <p:spPr>
          <a:xfrm>
            <a:off x="1476241" y="3483690"/>
            <a:ext cx="1072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946043" y="2524259"/>
            <a:ext cx="10721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mtClean="0"/>
              <a:t>卡伯特父子</a:t>
            </a:r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5927496" y="3432175"/>
            <a:ext cx="1237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mtClean="0"/>
              <a:t>法国</a:t>
            </a:r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4397328" y="2539648"/>
            <a:ext cx="12379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mtClean="0"/>
              <a:t>发现纽芬兰岛</a:t>
            </a:r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1476239" y="3432174"/>
            <a:ext cx="10721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smtClean="0"/>
              <a:t>16</a:t>
            </a:r>
            <a:r>
              <a:rPr lang="zh-CN" altLang="en-US" sz="2000" b="1" smtClean="0"/>
              <a:t>世纪</a:t>
            </a:r>
            <a:endParaRPr lang="zh-CN" altLang="en-US" sz="2000" b="1"/>
          </a:p>
        </p:txBody>
      </p:sp>
      <p:sp>
        <p:nvSpPr>
          <p:cNvPr id="14" name="TextBox 13"/>
          <p:cNvSpPr txBox="1"/>
          <p:nvPr/>
        </p:nvSpPr>
        <p:spPr>
          <a:xfrm>
            <a:off x="2946043" y="3487936"/>
            <a:ext cx="10721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smtClean="0"/>
              <a:t>卡蒂埃</a:t>
            </a:r>
            <a:endParaRPr lang="zh-CN" altLang="en-US" sz="2000" b="1"/>
          </a:p>
        </p:txBody>
      </p:sp>
      <p:sp>
        <p:nvSpPr>
          <p:cNvPr id="15" name="TextBox 14"/>
          <p:cNvSpPr txBox="1"/>
          <p:nvPr/>
        </p:nvSpPr>
        <p:spPr>
          <a:xfrm>
            <a:off x="4480238" y="3322106"/>
            <a:ext cx="11550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smtClean="0"/>
              <a:t>达拉布拉多半岛</a:t>
            </a:r>
            <a:endParaRPr lang="zh-CN" altLang="en-US" sz="2000" b="1"/>
          </a:p>
        </p:txBody>
      </p:sp>
      <p:sp>
        <p:nvSpPr>
          <p:cNvPr id="16" name="TextBox 15"/>
          <p:cNvSpPr txBox="1"/>
          <p:nvPr/>
        </p:nvSpPr>
        <p:spPr>
          <a:xfrm>
            <a:off x="5927495" y="5160020"/>
            <a:ext cx="1237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mtClean="0"/>
              <a:t>荷兰</a:t>
            </a:r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1476237" y="5044519"/>
            <a:ext cx="10721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smtClean="0"/>
              <a:t>1642-1643</a:t>
            </a:r>
            <a:endParaRPr lang="zh-CN" altLang="en-US" sz="2000" b="1"/>
          </a:p>
        </p:txBody>
      </p:sp>
      <p:sp>
        <p:nvSpPr>
          <p:cNvPr id="18" name="TextBox 17"/>
          <p:cNvSpPr txBox="1"/>
          <p:nvPr/>
        </p:nvSpPr>
        <p:spPr>
          <a:xfrm>
            <a:off x="2946042" y="4293298"/>
            <a:ext cx="10721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smtClean="0"/>
              <a:t>德雷克</a:t>
            </a:r>
            <a:endParaRPr lang="zh-CN" altLang="en-US" sz="2000" b="1"/>
          </a:p>
        </p:txBody>
      </p:sp>
      <p:sp>
        <p:nvSpPr>
          <p:cNvPr id="19" name="TextBox 18"/>
          <p:cNvSpPr txBox="1"/>
          <p:nvPr/>
        </p:nvSpPr>
        <p:spPr>
          <a:xfrm>
            <a:off x="4480237" y="4314671"/>
            <a:ext cx="10721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smtClean="0"/>
              <a:t>合恩角</a:t>
            </a:r>
            <a:endParaRPr lang="zh-CN" altLang="en-US" sz="2000" b="1"/>
          </a:p>
        </p:txBody>
      </p:sp>
      <p:sp>
        <p:nvSpPr>
          <p:cNvPr id="20" name="TextBox 19"/>
          <p:cNvSpPr txBox="1"/>
          <p:nvPr/>
        </p:nvSpPr>
        <p:spPr>
          <a:xfrm>
            <a:off x="5921863" y="2650303"/>
            <a:ext cx="1237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mtClean="0"/>
              <a:t>英国</a:t>
            </a:r>
            <a:endParaRPr lang="zh-CN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1590538" y="4419554"/>
            <a:ext cx="10721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smtClean="0"/>
              <a:t>1578</a:t>
            </a:r>
            <a:r>
              <a:rPr lang="zh-CN" altLang="en-US" sz="2000" b="1" smtClean="0"/>
              <a:t>年</a:t>
            </a:r>
            <a:endParaRPr lang="zh-CN" altLang="en-US" sz="2000" b="1"/>
          </a:p>
        </p:txBody>
      </p:sp>
      <p:sp>
        <p:nvSpPr>
          <p:cNvPr id="22" name="TextBox 21"/>
          <p:cNvSpPr txBox="1"/>
          <p:nvPr/>
        </p:nvSpPr>
        <p:spPr>
          <a:xfrm>
            <a:off x="2946043" y="5198407"/>
            <a:ext cx="10721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smtClean="0"/>
              <a:t>塔斯曼</a:t>
            </a:r>
            <a:endParaRPr lang="zh-CN" altLang="en-US" sz="2000" b="1"/>
          </a:p>
        </p:txBody>
      </p:sp>
      <p:sp>
        <p:nvSpPr>
          <p:cNvPr id="23" name="TextBox 22"/>
          <p:cNvSpPr txBox="1"/>
          <p:nvPr/>
        </p:nvSpPr>
        <p:spPr>
          <a:xfrm>
            <a:off x="4480236" y="5058509"/>
            <a:ext cx="10721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smtClean="0"/>
              <a:t>环航澳大利亚</a:t>
            </a:r>
            <a:endParaRPr lang="zh-CN" altLang="en-US" sz="2000" b="1"/>
          </a:p>
        </p:txBody>
      </p:sp>
      <p:sp>
        <p:nvSpPr>
          <p:cNvPr id="28" name="TextBox 27"/>
          <p:cNvSpPr txBox="1"/>
          <p:nvPr/>
        </p:nvSpPr>
        <p:spPr>
          <a:xfrm>
            <a:off x="6011212" y="4417242"/>
            <a:ext cx="1237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mtClean="0"/>
              <a:t>英国</a:t>
            </a:r>
            <a:endParaRPr lang="zh-CN" altLang="en-US"/>
          </a:p>
        </p:txBody>
      </p:sp>
      <p:sp>
        <p:nvSpPr>
          <p:cNvPr id="25" name="Rectangle 4"/>
          <p:cNvSpPr txBox="1">
            <a:spLocks noChangeArrowheads="1"/>
          </p:cNvSpPr>
          <p:nvPr/>
        </p:nvSpPr>
        <p:spPr>
          <a:xfrm>
            <a:off x="-102182" y="188640"/>
            <a:ext cx="6147197" cy="857250"/>
          </a:xfrm>
          <a:prstGeom prst="rect">
            <a:avLst/>
          </a:prstGeom>
        </p:spPr>
        <p:txBody>
          <a:bodyPr vert="horz" lIns="92075" tIns="46038" rIns="92075" bIns="46038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800" b="1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新航路的开辟</a:t>
            </a:r>
            <a:endParaRPr lang="zh-CN" altLang="en-US" sz="4800" b="1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94586317"/>
      </p:ext>
    </p:extLst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0232840">
            <a:off x="36047" y="1867710"/>
            <a:ext cx="8185157" cy="1280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83008" y="3587184"/>
            <a:ext cx="2740572" cy="2746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8524050"/>
      </p:ext>
    </p:extLst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1600" y="908720"/>
            <a:ext cx="7287608" cy="1437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544" y="2780928"/>
            <a:ext cx="3661042" cy="30339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514792" y="2578263"/>
            <a:ext cx="4032448" cy="3439239"/>
          </a:xfrm>
          <a:prstGeom prst="round2DiagRect">
            <a:avLst/>
          </a:prstGeom>
          <a:noFill/>
          <a:ln w="28575">
            <a:solidFill>
              <a:srgbClr val="FFFF00"/>
            </a:solidFill>
          </a:ln>
          <a:scene3d>
            <a:camera prst="perspectiveRelaxed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FF0000"/>
                </a:solidFill>
              </a:rPr>
              <a:t>没有哥伦布，美洲大陆照样会出现在人类视野中。历史选择了哥伦布，而非哥伦布主宰了历史。</a:t>
            </a:r>
            <a:endParaRPr lang="en-US" altLang="zh-CN" sz="2800" smtClean="0">
              <a:solidFill>
                <a:srgbClr val="FF0000"/>
              </a:solidFill>
            </a:endParaRPr>
          </a:p>
          <a:p>
            <a:r>
              <a:rPr lang="zh-CN" altLang="en-US" sz="2800" b="1" smtClean="0">
                <a:solidFill>
                  <a:srgbClr val="FF0000"/>
                </a:solidFill>
              </a:rPr>
              <a:t>时势创造了英雄，而非英雄创造了时势。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836470"/>
      </p:ext>
    </p:ext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80528" y="2492896"/>
            <a:ext cx="9505056" cy="1335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0494255"/>
      </p:ext>
    </p:extLst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1702" y="3356992"/>
            <a:ext cx="3888432" cy="33668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9099" y="260648"/>
            <a:ext cx="4286250" cy="28860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同侧圆角矩形 3"/>
          <p:cNvSpPr/>
          <p:nvPr/>
        </p:nvSpPr>
        <p:spPr>
          <a:xfrm>
            <a:off x="4310388" y="3933056"/>
            <a:ext cx="4572000" cy="1839158"/>
          </a:xfrm>
          <a:prstGeom prst="round2Same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en-US"/>
              <a:t>郑和下西洋是明代永乐、宣德年间的一场海上远航活动，首次航行始于永乐三年（</a:t>
            </a:r>
            <a:r>
              <a:rPr lang="en-US" altLang="zh-CN"/>
              <a:t>1405</a:t>
            </a:r>
            <a:r>
              <a:rPr lang="zh-CN" altLang="en-US"/>
              <a:t>年），末次航行结束于宣德八年（</a:t>
            </a:r>
            <a:r>
              <a:rPr lang="en-US" altLang="zh-CN"/>
              <a:t>1433</a:t>
            </a:r>
            <a:r>
              <a:rPr lang="zh-CN" altLang="en-US"/>
              <a:t>年），共计七次。由于使团正使由</a:t>
            </a:r>
            <a:r>
              <a:rPr lang="zh-CN" altLang="en-US">
                <a:solidFill>
                  <a:srgbClr val="FF0000"/>
                </a:solidFill>
                <a:hlinkClick r:id="rId4"/>
              </a:rPr>
              <a:t>郑和</a:t>
            </a:r>
            <a:r>
              <a:rPr lang="zh-CN" altLang="en-US"/>
              <a:t>担任，且船队航行至</a:t>
            </a:r>
            <a:r>
              <a:rPr lang="zh-CN" altLang="en-US">
                <a:hlinkClick r:id="rId5"/>
              </a:rPr>
              <a:t>婆罗洲</a:t>
            </a:r>
            <a:r>
              <a:rPr lang="zh-CN" altLang="en-US"/>
              <a:t>以西</a:t>
            </a:r>
            <a:r>
              <a:rPr lang="zh-CN" altLang="en-US" smtClean="0"/>
              <a:t>洋面（即明代所谓“西洋，</a:t>
            </a:r>
            <a:r>
              <a:rPr lang="zh-CN" altLang="en-US"/>
              <a:t>故名。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655322" y="120273"/>
            <a:ext cx="3554812" cy="316682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zh-CN" altLang="en-US"/>
              <a:t>新航路的开辟</a:t>
            </a:r>
            <a:r>
              <a:rPr lang="en-US" altLang="zh-CN"/>
              <a:t>,</a:t>
            </a:r>
            <a:r>
              <a:rPr lang="zh-CN" altLang="en-US"/>
              <a:t>是指欧洲从</a:t>
            </a:r>
            <a:r>
              <a:rPr lang="en-US" altLang="zh-CN"/>
              <a:t>15</a:t>
            </a:r>
            <a:r>
              <a:rPr lang="zh-CN" altLang="en-US"/>
              <a:t>世纪开始，为了筹集商品经济快速发展所需的货币和资本的原始积累需要，加之奥斯曼帝国控制了亚洲和欧洲的陆上通道，从而使得欧洲新兴资产阶级对外寻找的通往中国和印度的运动，而历经迪亚士，麦哲伦，哥伦布，达伽马等人的探索后，最终找到了通往亚洲的通道。</a:t>
            </a:r>
          </a:p>
        </p:txBody>
      </p:sp>
    </p:spTree>
    <p:extLst>
      <p:ext uri="{BB962C8B-B14F-4D97-AF65-F5344CB8AC3E}">
        <p14:creationId xmlns:p14="http://schemas.microsoft.com/office/powerpoint/2010/main" val="3109678262"/>
      </p:ext>
    </p:extLst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Group 2"/>
          <p:cNvGraphicFramePr>
            <a:graphicFrameLocks noGrp="1"/>
          </p:cNvGraphicFramePr>
          <p:nvPr/>
        </p:nvGraphicFramePr>
        <p:xfrm>
          <a:off x="287801" y="1217619"/>
          <a:ext cx="8569168" cy="5217911"/>
        </p:xfrm>
        <a:graphic>
          <a:graphicData uri="http://schemas.openxmlformats.org/drawingml/2006/table">
            <a:tbl>
              <a:tblPr/>
              <a:tblGrid>
                <a:gridCol w="431959"/>
                <a:gridCol w="576263"/>
                <a:gridCol w="3513773"/>
                <a:gridCol w="4047173"/>
              </a:tblGrid>
              <a:tr h="576545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endParaRPr kumimoji="0" lang="zh-CN" altLang="en-US" sz="2800" b="1" i="0" u="none" strike="noStrike" cap="none" spc="30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kumimoji="0" lang="zh-CN" altLang="en-US" sz="2800" b="1" i="0" u="none" strike="noStrike" cap="none" spc="30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郑和下西洋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kumimoji="0" lang="zh-CN" altLang="en-US" sz="2800" b="1" i="0" u="none" strike="noStrike" cap="none" spc="300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</a:rPr>
                        <a:t>新航路的开辟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95321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kumimoji="0" lang="zh-CN" altLang="en-US" sz="2800" b="1" i="0" u="none" strike="noStrike" cap="none" spc="30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目的</a:t>
                      </a: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endParaRPr kumimoji="0" lang="zh-CN" altLang="en-US" sz="2800" b="1" i="0" u="none" strike="noStrike" cap="none" spc="30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endParaRPr kumimoji="0" lang="zh-CN" altLang="en-US" sz="2800" b="1" i="0" u="none" strike="noStrike" cap="none" spc="30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2455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kumimoji="0" lang="zh-CN" altLang="en-US" sz="2800" b="1" i="0" u="none" strike="noStrike" cap="none" spc="30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性质</a:t>
                      </a: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endParaRPr kumimoji="0" lang="zh-CN" altLang="en-US" sz="2800" b="1" i="0" u="none" strike="noStrike" cap="none" spc="30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endParaRPr kumimoji="0" lang="zh-CN" altLang="en-US" sz="2800" b="1" i="0" u="none" strike="noStrike" cap="none" spc="30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8002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kumimoji="0" lang="zh-CN" altLang="en-US" sz="2800" b="1" i="0" u="none" strike="noStrike" cap="none" spc="30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影响</a:t>
                      </a:r>
                    </a:p>
                  </a:txBody>
                  <a:tcPr marT="45717" marB="45717" vert="eaVert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kumimoji="0" lang="zh-CN" altLang="en-US" sz="2800" b="1" i="0" u="none" strike="noStrike" cap="none" spc="30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消极</a:t>
                      </a:r>
                    </a:p>
                  </a:txBody>
                  <a:tcPr marT="45717" marB="45717"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endParaRPr kumimoji="0" lang="zh-CN" altLang="en-US" sz="2800" b="1" i="0" u="none" strike="noStrike" cap="none" spc="30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endParaRPr kumimoji="0" lang="zh-CN" altLang="en-US" sz="2800" b="1" i="0" u="none" strike="noStrike" cap="none" spc="30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5588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kumimoji="0" lang="zh-CN" altLang="en-US" sz="2800" b="1" i="0" u="none" strike="noStrike" cap="none" spc="30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积极</a:t>
                      </a:r>
                    </a:p>
                  </a:txBody>
                  <a:tcPr marT="45717" marB="45717"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endParaRPr kumimoji="0" lang="zh-CN" altLang="en-US" sz="2800" b="1" i="0" u="none" strike="noStrike" cap="none" spc="30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endParaRPr kumimoji="0" lang="zh-CN" altLang="en-US" sz="2800" b="1" i="0" u="none" strike="noStrike" cap="none" spc="30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Text Box 30"/>
          <p:cNvSpPr txBox="1">
            <a:spLocks noChangeArrowheads="1"/>
          </p:cNvSpPr>
          <p:nvPr/>
        </p:nvSpPr>
        <p:spPr bwMode="auto">
          <a:xfrm>
            <a:off x="5291589" y="1968520"/>
            <a:ext cx="37084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spc="300">
                <a:solidFill>
                  <a:srgbClr val="FF0000"/>
                </a:solidFill>
                <a:latin typeface="DengXian Light"/>
                <a:ea typeface="DengXian Light"/>
              </a:rPr>
              <a:t>１、掠夺财富；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spc="300">
                <a:solidFill>
                  <a:srgbClr val="FF0000"/>
                </a:solidFill>
                <a:latin typeface="DengXian Light"/>
                <a:ea typeface="DengXian Light"/>
              </a:rPr>
              <a:t>２、扩张领土，占有市场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spc="300">
                <a:solidFill>
                  <a:srgbClr val="FF0000"/>
                </a:solidFill>
                <a:latin typeface="DengXian Light"/>
                <a:ea typeface="DengXian Light"/>
              </a:rPr>
              <a:t>３、传播基督教等</a:t>
            </a:r>
          </a:p>
        </p:txBody>
      </p:sp>
      <p:sp>
        <p:nvSpPr>
          <p:cNvPr id="6" name="Text Box 31"/>
          <p:cNvSpPr txBox="1">
            <a:spLocks noChangeArrowheads="1"/>
          </p:cNvSpPr>
          <p:nvPr/>
        </p:nvSpPr>
        <p:spPr bwMode="auto">
          <a:xfrm>
            <a:off x="1335556" y="1871680"/>
            <a:ext cx="417671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 spc="300">
                <a:solidFill>
                  <a:srgbClr val="00B050"/>
                </a:solidFill>
                <a:latin typeface="DengXian Light"/>
                <a:ea typeface="DengXian Light"/>
              </a:rPr>
              <a:t>1</a:t>
            </a:r>
            <a:r>
              <a:rPr lang="zh-CN" altLang="en-US" sz="2400" b="1" spc="300">
                <a:solidFill>
                  <a:srgbClr val="00B050"/>
                </a:solidFill>
                <a:latin typeface="DengXian Light"/>
                <a:ea typeface="DengXian Light"/>
              </a:rPr>
              <a:t>、宣扬国威　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 spc="300">
                <a:solidFill>
                  <a:srgbClr val="00B050"/>
                </a:solidFill>
                <a:latin typeface="DengXian Light"/>
                <a:ea typeface="DengXian Light"/>
              </a:rPr>
              <a:t>2</a:t>
            </a:r>
            <a:r>
              <a:rPr lang="zh-CN" altLang="en-US" sz="2400" b="1" spc="300">
                <a:solidFill>
                  <a:srgbClr val="00B050"/>
                </a:solidFill>
                <a:latin typeface="DengXian Light"/>
                <a:ea typeface="DengXian Light"/>
              </a:rPr>
              <a:t>、获得外国的珍宝特产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400" b="1" spc="300">
                <a:solidFill>
                  <a:srgbClr val="00B050"/>
                </a:solidFill>
                <a:latin typeface="DengXian Light"/>
                <a:ea typeface="DengXian Light"/>
              </a:rPr>
              <a:t>3</a:t>
            </a:r>
            <a:r>
              <a:rPr lang="zh-CN" altLang="en-US" sz="2400" b="1" spc="300">
                <a:solidFill>
                  <a:srgbClr val="00B050"/>
                </a:solidFill>
                <a:latin typeface="DengXian Light"/>
                <a:ea typeface="DengXian Light"/>
              </a:rPr>
              <a:t>、加强与海外诸国的联系等</a:t>
            </a:r>
          </a:p>
        </p:txBody>
      </p:sp>
      <p:sp>
        <p:nvSpPr>
          <p:cNvPr id="7" name="Text Box 32"/>
          <p:cNvSpPr txBox="1">
            <a:spLocks noChangeArrowheads="1"/>
          </p:cNvSpPr>
          <p:nvPr/>
        </p:nvSpPr>
        <p:spPr bwMode="auto">
          <a:xfrm>
            <a:off x="1708601" y="3179103"/>
            <a:ext cx="3600450" cy="1014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9144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spc="300">
                <a:solidFill>
                  <a:srgbClr val="000000"/>
                </a:solidFill>
                <a:latin typeface="DengXian Light"/>
                <a:ea typeface="DengXian Light"/>
              </a:rPr>
              <a:t>政治行为</a:t>
            </a:r>
          </a:p>
          <a:p>
            <a:pPr defTabSz="9144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spc="300">
                <a:solidFill>
                  <a:srgbClr val="000000"/>
                </a:solidFill>
                <a:latin typeface="DengXian Light"/>
                <a:ea typeface="DengXian Light"/>
              </a:rPr>
              <a:t>朝贡贸易</a:t>
            </a:r>
          </a:p>
        </p:txBody>
      </p:sp>
      <p:sp>
        <p:nvSpPr>
          <p:cNvPr id="8" name="Text Box 33"/>
          <p:cNvSpPr txBox="1">
            <a:spLocks noChangeArrowheads="1"/>
          </p:cNvSpPr>
          <p:nvPr/>
        </p:nvSpPr>
        <p:spPr bwMode="auto">
          <a:xfrm>
            <a:off x="5291607" y="3200666"/>
            <a:ext cx="4103687" cy="1014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9144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spc="300">
                <a:solidFill>
                  <a:prstClr val="black"/>
                </a:solidFill>
                <a:latin typeface="DengXian Light"/>
                <a:ea typeface="DengXian Light"/>
              </a:rPr>
              <a:t>经济行为</a:t>
            </a:r>
          </a:p>
          <a:p>
            <a:pPr defTabSz="9144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spc="300">
                <a:solidFill>
                  <a:prstClr val="black"/>
                </a:solidFill>
                <a:latin typeface="DengXian Light"/>
                <a:ea typeface="DengXian Light"/>
              </a:rPr>
              <a:t>资本主义的海外殖民</a:t>
            </a:r>
          </a:p>
        </p:txBody>
      </p:sp>
      <p:sp>
        <p:nvSpPr>
          <p:cNvPr id="9" name="Text Box 34"/>
          <p:cNvSpPr txBox="1">
            <a:spLocks noChangeArrowheads="1"/>
          </p:cNvSpPr>
          <p:nvPr/>
        </p:nvSpPr>
        <p:spPr bwMode="auto">
          <a:xfrm>
            <a:off x="1708603" y="4369763"/>
            <a:ext cx="4037012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914400" eaLnBrk="0" fontAlgn="base" hangingPunct="0">
              <a:lnSpc>
                <a:spcPct val="85000"/>
              </a:lnSpc>
              <a:spcBef>
                <a:spcPct val="3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spc="300">
                <a:solidFill>
                  <a:srgbClr val="00B050"/>
                </a:solidFill>
                <a:latin typeface="DengXian Light"/>
                <a:ea typeface="DengXian Light"/>
              </a:rPr>
              <a:t>国力不堪重负</a:t>
            </a:r>
          </a:p>
          <a:p>
            <a:pPr defTabSz="914400" eaLnBrk="0" fontAlgn="base" hangingPunct="0">
              <a:lnSpc>
                <a:spcPct val="85000"/>
              </a:lnSpc>
              <a:spcBef>
                <a:spcPct val="3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spc="300">
                <a:solidFill>
                  <a:srgbClr val="00B050"/>
                </a:solidFill>
                <a:latin typeface="DengXian Light"/>
                <a:ea typeface="DengXian Light"/>
              </a:rPr>
              <a:t>远洋航海业衰落</a:t>
            </a:r>
          </a:p>
        </p:txBody>
      </p:sp>
      <p:sp>
        <p:nvSpPr>
          <p:cNvPr id="10" name="Text Box 35"/>
          <p:cNvSpPr txBox="1">
            <a:spLocks noChangeArrowheads="1"/>
          </p:cNvSpPr>
          <p:nvPr/>
        </p:nvSpPr>
        <p:spPr bwMode="auto">
          <a:xfrm>
            <a:off x="5291607" y="4348200"/>
            <a:ext cx="3673475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9144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spc="300">
                <a:solidFill>
                  <a:srgbClr val="FF0000"/>
                </a:solidFill>
                <a:latin typeface="DengXian Light"/>
                <a:ea typeface="DengXian Light"/>
              </a:rPr>
              <a:t>造成亚、非、拉美的长期贫困落后</a:t>
            </a:r>
          </a:p>
        </p:txBody>
      </p:sp>
      <p:sp>
        <p:nvSpPr>
          <p:cNvPr id="11" name="Text Box 36"/>
          <p:cNvSpPr txBox="1">
            <a:spLocks noChangeArrowheads="1"/>
          </p:cNvSpPr>
          <p:nvPr/>
        </p:nvSpPr>
        <p:spPr bwMode="auto">
          <a:xfrm>
            <a:off x="1335556" y="5499138"/>
            <a:ext cx="374491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914400" eaLnBrk="0" fontAlgn="base" hangingPunct="0">
              <a:spcBef>
                <a:spcPct val="5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spc="300">
                <a:solidFill>
                  <a:srgbClr val="000000"/>
                </a:solidFill>
                <a:latin typeface="DengXian Light"/>
                <a:ea typeface="DengXian Light"/>
              </a:rPr>
              <a:t>加强了中国与亚非国家的交流</a:t>
            </a:r>
          </a:p>
        </p:txBody>
      </p:sp>
      <p:sp>
        <p:nvSpPr>
          <p:cNvPr id="12" name="Text Box 37"/>
          <p:cNvSpPr txBox="1">
            <a:spLocks noChangeArrowheads="1"/>
          </p:cNvSpPr>
          <p:nvPr/>
        </p:nvSpPr>
        <p:spPr bwMode="auto">
          <a:xfrm>
            <a:off x="5291606" y="5499138"/>
            <a:ext cx="3097213" cy="755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9144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spc="300">
                <a:solidFill>
                  <a:prstClr val="black"/>
                </a:solidFill>
                <a:latin typeface="DengXian Light"/>
                <a:ea typeface="DengXian Light"/>
              </a:rPr>
              <a:t>欧洲</a:t>
            </a:r>
            <a:r>
              <a:rPr lang="en-US" altLang="zh-CN" sz="2400" b="1" spc="300">
                <a:solidFill>
                  <a:prstClr val="black"/>
                </a:solidFill>
                <a:latin typeface="DengXian Light"/>
                <a:ea typeface="DengXian Light"/>
              </a:rPr>
              <a:t>:</a:t>
            </a:r>
            <a:r>
              <a:rPr lang="zh-CN" altLang="en-US" sz="2400" b="1" spc="300">
                <a:solidFill>
                  <a:prstClr val="black"/>
                </a:solidFill>
                <a:latin typeface="DengXian Light"/>
                <a:ea typeface="DengXian Light"/>
              </a:rPr>
              <a:t>开始崛起</a:t>
            </a:r>
          </a:p>
          <a:p>
            <a:pPr defTabSz="914400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400" b="1" spc="300">
                <a:solidFill>
                  <a:prstClr val="black"/>
                </a:solidFill>
                <a:latin typeface="DengXian Light"/>
                <a:ea typeface="DengXian Light"/>
              </a:rPr>
              <a:t>世界</a:t>
            </a:r>
            <a:r>
              <a:rPr lang="en-US" altLang="zh-CN" sz="2400" b="1" spc="300">
                <a:solidFill>
                  <a:prstClr val="black"/>
                </a:solidFill>
                <a:latin typeface="DengXian Light"/>
                <a:ea typeface="DengXian Light"/>
              </a:rPr>
              <a:t>:</a:t>
            </a:r>
            <a:r>
              <a:rPr lang="zh-CN" altLang="en-US" sz="2400" b="1" spc="300">
                <a:solidFill>
                  <a:prstClr val="black"/>
                </a:solidFill>
                <a:latin typeface="DengXian Light"/>
                <a:ea typeface="DengXian Light"/>
              </a:rPr>
              <a:t>走向会合 </a:t>
            </a:r>
          </a:p>
        </p:txBody>
      </p:sp>
    </p:spTree>
    <p:extLst>
      <p:ext uri="{BB962C8B-B14F-4D97-AF65-F5344CB8AC3E}">
        <p14:creationId xmlns:p14="http://schemas.microsoft.com/office/powerpoint/2010/main" val="119422140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1"/>
      <p:bldP spid="7" grpId="2"/>
      <p:bldP spid="8" grpId="3"/>
      <p:bldP spid="9" grpId="4"/>
      <p:bldP spid="10" grpId="5"/>
      <p:bldP spid="11" grpId="6"/>
      <p:bldP spid="12" grpId="7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1287218" y="540769"/>
            <a:ext cx="689593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/>
              <a:t>对于哥伦布及其事业的评价，现在更多的人认为，不能站在当时印第安人的立场上，也不能仅从对西欧某些国家资本主义利弊得失的角度出发，应将其置于</a:t>
            </a:r>
            <a:r>
              <a:rPr lang="en-US" altLang="zh-CN"/>
              <a:t>“</a:t>
            </a:r>
            <a:r>
              <a:rPr lang="zh-CN" altLang="zh-CN"/>
              <a:t>世界大探险时代</a:t>
            </a:r>
            <a:r>
              <a:rPr lang="en-US" altLang="zh-CN"/>
              <a:t>”</a:t>
            </a:r>
            <a:r>
              <a:rPr lang="zh-CN" altLang="zh-CN"/>
              <a:t>和人类历史长河中进行宏观考查。据此，哥伦布发现</a:t>
            </a:r>
            <a:r>
              <a:rPr lang="en-US" altLang="zh-CN"/>
              <a:t>“</a:t>
            </a:r>
            <a:r>
              <a:rPr lang="zh-CN" altLang="zh-CN"/>
              <a:t>新大陆</a:t>
            </a:r>
            <a:r>
              <a:rPr lang="en-US" altLang="zh-CN"/>
              <a:t>”</a:t>
            </a:r>
            <a:r>
              <a:rPr lang="zh-CN" altLang="zh-CN"/>
              <a:t>使</a:t>
            </a:r>
            <a:r>
              <a:rPr lang="en-US" altLang="zh-CN"/>
              <a:t>(</a:t>
            </a:r>
            <a:r>
              <a:rPr lang="zh-CN" altLang="zh-CN"/>
              <a:t>　　</a:t>
            </a:r>
            <a:r>
              <a:rPr lang="en-US" altLang="zh-CN"/>
              <a:t>)</a:t>
            </a:r>
            <a:endParaRPr lang="zh-CN" altLang="zh-CN"/>
          </a:p>
          <a:p>
            <a:r>
              <a:rPr lang="en-US" altLang="zh-CN">
                <a:solidFill>
                  <a:srgbClr val="FF0000"/>
                </a:solidFill>
              </a:rPr>
              <a:t>A</a:t>
            </a:r>
            <a:r>
              <a:rPr lang="zh-CN" altLang="zh-CN">
                <a:solidFill>
                  <a:srgbClr val="FF0000"/>
                </a:solidFill>
              </a:rPr>
              <a:t>．不同文明得以交融与发展</a:t>
            </a:r>
          </a:p>
          <a:p>
            <a:r>
              <a:rPr lang="en-US" altLang="zh-CN"/>
              <a:t>B</a:t>
            </a:r>
            <a:r>
              <a:rPr lang="zh-CN" altLang="zh-CN"/>
              <a:t>．西欧各国纷纷开始海外探险</a:t>
            </a:r>
          </a:p>
          <a:p>
            <a:r>
              <a:rPr lang="en-US" altLang="zh-CN"/>
              <a:t>C</a:t>
            </a:r>
            <a:r>
              <a:rPr lang="zh-CN" altLang="zh-CN"/>
              <a:t>．西欧国家开始争夺殖民地</a:t>
            </a:r>
          </a:p>
          <a:p>
            <a:r>
              <a:rPr lang="en-US" altLang="zh-CN"/>
              <a:t>D</a:t>
            </a:r>
            <a:r>
              <a:rPr lang="zh-CN" altLang="zh-CN"/>
              <a:t>．人类历史迈入工业文明时代</a:t>
            </a:r>
          </a:p>
        </p:txBody>
      </p:sp>
      <p:sp>
        <p:nvSpPr>
          <p:cNvPr id="5" name="矩形 4"/>
          <p:cNvSpPr/>
          <p:nvPr/>
        </p:nvSpPr>
        <p:spPr>
          <a:xfrm>
            <a:off x="1115616" y="3429000"/>
            <a:ext cx="675191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/>
              <a:t>一位哥伦比亚学者在“纪念美洲发现</a:t>
            </a:r>
            <a:r>
              <a:rPr lang="en-US" altLang="zh-CN"/>
              <a:t>——</a:t>
            </a:r>
            <a:r>
              <a:rPr lang="zh-CN" altLang="en-US"/>
              <a:t>两个世界文明汇合</a:t>
            </a:r>
            <a:r>
              <a:rPr lang="en-US" altLang="zh-CN"/>
              <a:t>500</a:t>
            </a:r>
            <a:r>
              <a:rPr lang="zh-CN" altLang="en-US"/>
              <a:t>周年国际学术讨论会”上说，“黄金和白银的作用只是使两个大陆之间的距离更加遥远了”。由此可知</a:t>
            </a:r>
            <a:r>
              <a:rPr lang="en-US" altLang="zh-CN"/>
              <a:t>(</a:t>
            </a:r>
            <a:r>
              <a:rPr lang="zh-CN" altLang="en-US"/>
              <a:t>　　</a:t>
            </a:r>
            <a:r>
              <a:rPr lang="en-US" altLang="zh-CN"/>
              <a:t>)</a:t>
            </a:r>
          </a:p>
          <a:p>
            <a:r>
              <a:rPr lang="en-US" altLang="zh-CN">
                <a:solidFill>
                  <a:srgbClr val="FF0000"/>
                </a:solidFill>
              </a:rPr>
              <a:t>A</a:t>
            </a:r>
            <a:r>
              <a:rPr lang="zh-CN" altLang="en-US">
                <a:solidFill>
                  <a:srgbClr val="FF0000"/>
                </a:solidFill>
              </a:rPr>
              <a:t>．该学者关注殖民掠夺的后果</a:t>
            </a:r>
          </a:p>
          <a:p>
            <a:r>
              <a:rPr lang="en-US" altLang="zh-CN"/>
              <a:t>B</a:t>
            </a:r>
            <a:r>
              <a:rPr lang="zh-CN" altLang="en-US"/>
              <a:t>．“两个大陆”指的是美洲和非洲</a:t>
            </a:r>
          </a:p>
          <a:p>
            <a:r>
              <a:rPr lang="en-US" altLang="zh-CN"/>
              <a:t>C</a:t>
            </a:r>
            <a:r>
              <a:rPr lang="zh-CN" altLang="en-US"/>
              <a:t>．黄金和白银阻碍了世界市场的形成</a:t>
            </a:r>
          </a:p>
          <a:p>
            <a:r>
              <a:rPr lang="en-US" altLang="zh-CN"/>
              <a:t>D</a:t>
            </a:r>
            <a:r>
              <a:rPr lang="zh-CN" altLang="en-US"/>
              <a:t>．该会议讨论的是英国人登陆美洲的意义</a:t>
            </a:r>
          </a:p>
        </p:txBody>
      </p:sp>
    </p:spTree>
    <p:extLst>
      <p:ext uri="{BB962C8B-B14F-4D97-AF65-F5344CB8AC3E}">
        <p14:creationId xmlns:p14="http://schemas.microsoft.com/office/powerpoint/2010/main" val="3663815334"/>
      </p:ext>
    </p:extLst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 txBox="1"/>
          <p:nvPr/>
        </p:nvSpPr>
        <p:spPr>
          <a:xfrm>
            <a:off x="303243" y="1349693"/>
            <a:ext cx="2200505" cy="24145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5500" b="1" smtClean="0">
                <a:solidFill>
                  <a:schemeClr val="tx1"/>
                </a:solidFill>
              </a:rPr>
              <a:t>作   业</a:t>
            </a:r>
            <a:endParaRPr lang="zh-CN" altLang="en-US" sz="5500" b="1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94518" y="1916832"/>
            <a:ext cx="57606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/>
              <a:t>1</a:t>
            </a:r>
            <a:r>
              <a:rPr lang="zh-CN" altLang="en-US" sz="2400" b="1" smtClean="0"/>
              <a:t>、重点理解新航路开辟的背景</a:t>
            </a:r>
            <a:endParaRPr lang="en-US" altLang="zh-CN" sz="2400" b="1" smtClean="0"/>
          </a:p>
          <a:p>
            <a:endParaRPr lang="en-US" altLang="zh-CN" sz="2400" b="1"/>
          </a:p>
          <a:p>
            <a:endParaRPr lang="en-US" altLang="zh-CN" sz="2400" b="1" smtClean="0"/>
          </a:p>
          <a:p>
            <a:r>
              <a:rPr lang="en-US" altLang="zh-CN" sz="2400" b="1" smtClean="0"/>
              <a:t>2</a:t>
            </a:r>
            <a:r>
              <a:rPr lang="zh-CN" altLang="en-US" sz="2400" b="1" smtClean="0"/>
              <a:t>、了解新航路开辟的内容</a:t>
            </a:r>
            <a:endParaRPr lang="zh-CN" altLang="en-US" sz="2400" b="1"/>
          </a:p>
        </p:txBody>
      </p:sp>
      <p:pic>
        <p:nvPicPr>
          <p:cNvPr id="4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680700" y="11061700"/>
            <a:ext cx="304800" cy="2286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957457405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C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106</Paragraphs>
  <Slides>20</Slides>
  <Notes>0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baseType="lpstr" size="21">
      <vt:lpstr>Office 主题</vt:lpstr>
      <vt:lpstr>全球航路的开辟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新航路的开辟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2020-09-21T10:11:55.864</cp:lastPrinted>
  <dcterms:created xsi:type="dcterms:W3CDTF">2020-09-21T10:11:55Z</dcterms:created>
  <dcterms:modified xsi:type="dcterms:W3CDTF">2020-09-21T02:12:02Z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