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29"/>
  </p:notesMasterIdLst>
  <p:sldIdLst>
    <p:sldId id="308" r:id="rId2"/>
    <p:sldId id="275" r:id="rId3"/>
    <p:sldId id="313" r:id="rId4"/>
    <p:sldId id="315" r:id="rId5"/>
    <p:sldId id="316" r:id="rId6"/>
    <p:sldId id="278" r:id="rId7"/>
    <p:sldId id="317" r:id="rId8"/>
    <p:sldId id="320" r:id="rId9"/>
    <p:sldId id="283" r:id="rId10"/>
    <p:sldId id="323" r:id="rId11"/>
    <p:sldId id="285" r:id="rId12"/>
    <p:sldId id="286" r:id="rId13"/>
    <p:sldId id="292" r:id="rId14"/>
    <p:sldId id="325" r:id="rId15"/>
    <p:sldId id="326" r:id="rId16"/>
    <p:sldId id="288" r:id="rId17"/>
    <p:sldId id="327" r:id="rId18"/>
    <p:sldId id="290" r:id="rId19"/>
    <p:sldId id="328" r:id="rId20"/>
    <p:sldId id="332" r:id="rId21"/>
    <p:sldId id="333" r:id="rId22"/>
    <p:sldId id="329" r:id="rId23"/>
    <p:sldId id="331" r:id="rId24"/>
    <p:sldId id="330" r:id="rId25"/>
    <p:sldId id="334" r:id="rId26"/>
    <p:sldId id="335" r:id="rId27"/>
    <p:sldId id="336" r:id="rId2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00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4" d="100"/>
          <a:sy n="84" d="100"/>
        </p:scale>
        <p:origin x="-1554" y="-78"/>
      </p:cViewPr>
      <p:guideLst>
        <p:guide orient="horz" pos="2122"/>
        <p:guide pos="290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页眉占位符 788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endParaRPr lang="zh-CN" altLang="en-US" sz="1200" dirty="0"/>
          </a:p>
        </p:txBody>
      </p:sp>
      <p:sp>
        <p:nvSpPr>
          <p:cNvPr id="78851" name="日期占位符 788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/>
            <a:endParaRPr lang="zh-CN" altLang="en-US" sz="1200" dirty="0"/>
          </a:p>
        </p:txBody>
      </p:sp>
      <p:sp>
        <p:nvSpPr>
          <p:cNvPr id="78852" name="幻灯片图像占位符 78851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8853" name="文本占位符 7885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8854" name="页脚占位符 788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endParaRPr lang="zh-CN" altLang="en-US" sz="1200" dirty="0"/>
          </a:p>
        </p:txBody>
      </p:sp>
      <p:sp>
        <p:nvSpPr>
          <p:cNvPr id="78855" name="灯片编号占位符 788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pPr lvl="0" algn="r"/>
              <a:t>‹#›</a:t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10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幻灯片图像占位符 79873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noFill/>
          <a:ln w="1">
            <a:solidFill>
              <a:schemeClr val="tx1"/>
            </a:solidFill>
          </a:ln>
        </p:spPr>
      </p:sp>
      <p:sp>
        <p:nvSpPr>
          <p:cNvPr id="79875" name="文本占位符 79874"/>
          <p:cNvSpPr>
            <a:spLocks noGrp="1"/>
          </p:cNvSpPr>
          <p:nvPr>
            <p:ph type="body" idx="1"/>
          </p:nvPr>
        </p:nvSpPr>
        <p:spPr>
          <a:xfrm>
            <a:off x="538163" y="4387850"/>
            <a:ext cx="5780087" cy="3952875"/>
          </a:xfrm>
          <a:ln w="1"/>
        </p:spPr>
        <p:txBody>
          <a:bodyPr/>
          <a:lstStyle/>
          <a:p>
            <a:pPr lvl="0"/>
            <a:r>
              <a:rPr lang="zh-CN" altLang="en-US" dirty="0"/>
              <a:t>强迫劳动，在整个殖民时期，被埋葬在矿井下的印第安人达到</a:t>
            </a:r>
            <a:r>
              <a:rPr lang="en-US" altLang="zh-CN" dirty="0"/>
              <a:t>800</a:t>
            </a:r>
            <a:r>
              <a:rPr lang="zh-CN" altLang="en-US" dirty="0"/>
              <a:t>万；黑奴的境遇比印第安人还惨，过度劳累的折磨下，黑奴的存活率仅为</a:t>
            </a:r>
            <a:r>
              <a:rPr lang="en-US" altLang="zh-CN" dirty="0"/>
              <a:t>4.5%</a:t>
            </a:r>
            <a:r>
              <a:rPr lang="zh-CN" altLang="en-US" dirty="0"/>
              <a:t>，到巴西后品均寿命不过七年。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r>
              <a:rPr lang="en-US" altLang="zh-CN" dirty="0">
                <a:solidFill>
                  <a:srgbClr val="4A452A"/>
                </a:solidFill>
              </a:rPr>
              <a:t>PPT</a:t>
            </a:r>
            <a:r>
              <a:rPr lang="zh-CN" altLang="en-US" dirty="0">
                <a:solidFill>
                  <a:srgbClr val="4A452A"/>
                </a:solidFill>
              </a:rPr>
              <a:t>模板：</a:t>
            </a:r>
            <a:r>
              <a:rPr lang="en-US" altLang="zh-CN" dirty="0">
                <a:solidFill>
                  <a:srgbClr val="4A452A"/>
                </a:solidFill>
                <a:hlinkClick r:id="rId3"/>
              </a:rPr>
              <a:t>www.1ppt.com/moban/</a:t>
            </a:r>
            <a:r>
              <a:rPr lang="en-US" altLang="zh-CN" dirty="0">
                <a:solidFill>
                  <a:srgbClr val="4A452A"/>
                </a:solidFill>
              </a:rPr>
              <a:t>                  PPT</a:t>
            </a:r>
            <a:r>
              <a:rPr lang="zh-CN" altLang="en-US" dirty="0">
                <a:solidFill>
                  <a:srgbClr val="4A452A"/>
                </a:solidFill>
              </a:rPr>
              <a:t>素材：</a:t>
            </a:r>
            <a:r>
              <a:rPr lang="en-US" altLang="zh-CN" dirty="0">
                <a:solidFill>
                  <a:srgbClr val="4A452A"/>
                </a:solidFill>
                <a:hlinkClick r:id="rId4"/>
              </a:rPr>
              <a:t>www.1ppt.com/sucai/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r>
              <a:rPr lang="en-US" altLang="zh-CN" dirty="0">
                <a:solidFill>
                  <a:srgbClr val="4A452A"/>
                </a:solidFill>
              </a:rPr>
              <a:t>PPT</a:t>
            </a:r>
            <a:r>
              <a:rPr lang="zh-CN" altLang="en-US" dirty="0">
                <a:solidFill>
                  <a:srgbClr val="4A452A"/>
                </a:solidFill>
              </a:rPr>
              <a:t>背景：</a:t>
            </a:r>
            <a:r>
              <a:rPr lang="en-US" altLang="zh-CN" dirty="0">
                <a:solidFill>
                  <a:srgbClr val="4A452A"/>
                </a:solidFill>
                <a:hlinkClick r:id="rId5"/>
              </a:rPr>
              <a:t>www.1ppt.com/beijing/</a:t>
            </a:r>
            <a:r>
              <a:rPr lang="en-US" altLang="zh-CN" dirty="0">
                <a:solidFill>
                  <a:srgbClr val="4A452A"/>
                </a:solidFill>
              </a:rPr>
              <a:t>                   PPT</a:t>
            </a:r>
            <a:r>
              <a:rPr lang="zh-CN" altLang="en-US" dirty="0">
                <a:solidFill>
                  <a:srgbClr val="4A452A"/>
                </a:solidFill>
              </a:rPr>
              <a:t>图表：</a:t>
            </a:r>
            <a:r>
              <a:rPr lang="en-US" altLang="zh-CN" dirty="0">
                <a:solidFill>
                  <a:srgbClr val="4A452A"/>
                </a:solidFill>
                <a:hlinkClick r:id="rId6"/>
              </a:rPr>
              <a:t>www.1ppt.com/tubiao/</a:t>
            </a:r>
            <a:r>
              <a:rPr lang="en-US" altLang="zh-CN" dirty="0">
                <a:solidFill>
                  <a:srgbClr val="4A452A"/>
                </a:solidFill>
              </a:rPr>
              <a:t>      </a:t>
            </a:r>
          </a:p>
          <a:p>
            <a:pPr lvl="0">
              <a:spcBef>
                <a:spcPct val="0"/>
              </a:spcBef>
            </a:pPr>
            <a:r>
              <a:rPr lang="en-US" altLang="zh-CN" dirty="0">
                <a:solidFill>
                  <a:srgbClr val="4A452A"/>
                </a:solidFill>
              </a:rPr>
              <a:t>PPT</a:t>
            </a:r>
            <a:r>
              <a:rPr lang="zh-CN" altLang="en-US" dirty="0">
                <a:solidFill>
                  <a:srgbClr val="4A452A"/>
                </a:solidFill>
              </a:rPr>
              <a:t>下载：</a:t>
            </a:r>
            <a:r>
              <a:rPr lang="en-US" altLang="zh-CN" dirty="0">
                <a:solidFill>
                  <a:srgbClr val="4A452A"/>
                </a:solidFill>
                <a:hlinkClick r:id="rId7"/>
              </a:rPr>
              <a:t>www.1ppt.com/xiazai/</a:t>
            </a:r>
            <a:r>
              <a:rPr lang="en-US" altLang="zh-CN" dirty="0">
                <a:solidFill>
                  <a:srgbClr val="4A452A"/>
                </a:solidFill>
              </a:rPr>
              <a:t>                     PPT</a:t>
            </a:r>
            <a:r>
              <a:rPr lang="zh-CN" altLang="en-US" dirty="0">
                <a:solidFill>
                  <a:srgbClr val="4A452A"/>
                </a:solidFill>
              </a:rPr>
              <a:t>教程： </a:t>
            </a:r>
            <a:r>
              <a:rPr lang="en-US" altLang="zh-CN" dirty="0">
                <a:solidFill>
                  <a:srgbClr val="4A452A"/>
                </a:solidFill>
                <a:hlinkClick r:id="rId8"/>
              </a:rPr>
              <a:t>www.1ppt.com/powerpoint/</a:t>
            </a:r>
            <a:r>
              <a:rPr lang="en-US" altLang="zh-CN" dirty="0">
                <a:solidFill>
                  <a:srgbClr val="4A452A"/>
                </a:solidFill>
              </a:rPr>
              <a:t>     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资料下载：</a:t>
            </a:r>
            <a:r>
              <a:rPr lang="en-US" altLang="zh-CN" dirty="0">
                <a:solidFill>
                  <a:srgbClr val="4A452A"/>
                </a:solidFill>
                <a:hlinkClick r:id="rId9"/>
              </a:rPr>
              <a:t>www.1ppt.com/ziliao/</a:t>
            </a:r>
            <a:r>
              <a:rPr lang="en-US" altLang="zh-CN" dirty="0">
                <a:solidFill>
                  <a:srgbClr val="4A452A"/>
                </a:solidFill>
              </a:rPr>
              <a:t>                   </a:t>
            </a:r>
            <a:r>
              <a:rPr lang="zh-CN" altLang="en-US" dirty="0">
                <a:solidFill>
                  <a:srgbClr val="4A452A"/>
                </a:solidFill>
              </a:rPr>
              <a:t>范文下载：</a:t>
            </a:r>
            <a:r>
              <a:rPr lang="en-US" altLang="zh-CN" dirty="0">
                <a:solidFill>
                  <a:srgbClr val="4A452A"/>
                </a:solidFill>
                <a:hlinkClick r:id="rId10"/>
              </a:rPr>
              <a:t>www.1ppt.com/fanwen/</a:t>
            </a:r>
            <a:r>
              <a:rPr lang="en-US" altLang="zh-CN" dirty="0">
                <a:solidFill>
                  <a:srgbClr val="4A452A"/>
                </a:solidFill>
              </a:rPr>
              <a:t>            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试卷下载：</a:t>
            </a:r>
            <a:r>
              <a:rPr lang="en-US" altLang="zh-CN" dirty="0">
                <a:solidFill>
                  <a:srgbClr val="4A452A"/>
                </a:solidFill>
                <a:hlinkClick r:id="rId11"/>
              </a:rPr>
              <a:t>www.1ppt.com/shiti/</a:t>
            </a:r>
            <a:r>
              <a:rPr lang="en-US" altLang="zh-CN" dirty="0">
                <a:solidFill>
                  <a:srgbClr val="4A452A"/>
                </a:solidFill>
              </a:rPr>
              <a:t>                     </a:t>
            </a:r>
            <a:r>
              <a:rPr lang="zh-CN" altLang="en-US" dirty="0">
                <a:solidFill>
                  <a:srgbClr val="4A452A"/>
                </a:solidFill>
              </a:rPr>
              <a:t>教案下载：</a:t>
            </a:r>
            <a:r>
              <a:rPr lang="en-US" altLang="zh-CN" dirty="0">
                <a:solidFill>
                  <a:srgbClr val="4A452A"/>
                </a:solidFill>
                <a:hlinkClick r:id="rId12"/>
              </a:rPr>
              <a:t>www.1ppt.com/jiaoan/</a:t>
            </a:r>
            <a:r>
              <a:rPr lang="en-US" altLang="zh-CN" dirty="0">
                <a:solidFill>
                  <a:srgbClr val="4A452A"/>
                </a:solidFill>
              </a:rPr>
              <a:t>               </a:t>
            </a:r>
          </a:p>
          <a:p>
            <a:pPr lvl="0">
              <a:spcBef>
                <a:spcPct val="0"/>
              </a:spcBef>
            </a:pPr>
            <a:r>
              <a:rPr lang="en-US" altLang="zh-CN" dirty="0">
                <a:solidFill>
                  <a:srgbClr val="4A452A"/>
                </a:solidFill>
              </a:rPr>
              <a:t>PPT</a:t>
            </a:r>
            <a:r>
              <a:rPr lang="zh-CN" altLang="en-US" dirty="0">
                <a:solidFill>
                  <a:srgbClr val="4A452A"/>
                </a:solidFill>
              </a:rPr>
              <a:t>论坛：</a:t>
            </a:r>
            <a:r>
              <a:rPr lang="en-US" altLang="zh-CN" dirty="0">
                <a:solidFill>
                  <a:srgbClr val="4A452A"/>
                </a:solidFill>
                <a:hlinkClick r:id="rId13"/>
              </a:rPr>
              <a:t>www.1ppt.cn</a:t>
            </a:r>
            <a:r>
              <a:rPr lang="en-US" altLang="zh-CN" dirty="0">
                <a:solidFill>
                  <a:srgbClr val="4A452A"/>
                </a:solidFill>
              </a:rPr>
              <a:t>                                      PPT</a:t>
            </a:r>
            <a:r>
              <a:rPr lang="zh-CN" altLang="en-US" dirty="0">
                <a:solidFill>
                  <a:srgbClr val="4A452A"/>
                </a:solidFill>
              </a:rPr>
              <a:t>课件：</a:t>
            </a:r>
            <a:r>
              <a:rPr lang="en-US" altLang="zh-CN" dirty="0">
                <a:solidFill>
                  <a:srgbClr val="4A452A"/>
                </a:solidFill>
                <a:hlinkClick r:id="rId14"/>
              </a:rPr>
              <a:t>www.1ppt.com/kejian/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语文课件：</a:t>
            </a:r>
            <a:r>
              <a:rPr lang="en-US" altLang="zh-CN" dirty="0">
                <a:solidFill>
                  <a:srgbClr val="4A452A"/>
                </a:solidFill>
                <a:hlinkClick r:id="rId15"/>
              </a:rPr>
              <a:t>www.1ppt.com/kejian/yuwen/</a:t>
            </a:r>
            <a:r>
              <a:rPr lang="en-US" altLang="zh-CN" dirty="0">
                <a:solidFill>
                  <a:srgbClr val="4A452A"/>
                </a:solidFill>
              </a:rPr>
              <a:t>    </a:t>
            </a:r>
            <a:r>
              <a:rPr lang="zh-CN" altLang="en-US" dirty="0">
                <a:solidFill>
                  <a:srgbClr val="4A452A"/>
                </a:solidFill>
              </a:rPr>
              <a:t>数学课件：</a:t>
            </a:r>
            <a:r>
              <a:rPr lang="en-US" altLang="zh-CN" dirty="0">
                <a:solidFill>
                  <a:srgbClr val="4A452A"/>
                </a:solidFill>
                <a:hlinkClick r:id="rId16"/>
              </a:rPr>
              <a:t>www.1ppt.com/kejian/shuxue/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英语课件：</a:t>
            </a:r>
            <a:r>
              <a:rPr lang="en-US" altLang="zh-CN" dirty="0">
                <a:solidFill>
                  <a:srgbClr val="4A452A"/>
                </a:solidFill>
                <a:hlinkClick r:id="rId17"/>
              </a:rPr>
              <a:t>www.1ppt.com/kejian/yingyu/</a:t>
            </a:r>
            <a:r>
              <a:rPr lang="en-US" altLang="zh-CN" dirty="0">
                <a:solidFill>
                  <a:srgbClr val="4A452A"/>
                </a:solidFill>
              </a:rPr>
              <a:t>    </a:t>
            </a:r>
            <a:r>
              <a:rPr lang="zh-CN" altLang="en-US" dirty="0">
                <a:solidFill>
                  <a:srgbClr val="4A452A"/>
                </a:solidFill>
              </a:rPr>
              <a:t>美术课件：</a:t>
            </a:r>
            <a:r>
              <a:rPr lang="en-US" altLang="zh-CN" dirty="0">
                <a:solidFill>
                  <a:srgbClr val="4A452A"/>
                </a:solidFill>
                <a:hlinkClick r:id="rId18"/>
              </a:rPr>
              <a:t>www.1ppt.com/kejian/meishu/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科学课件：</a:t>
            </a:r>
            <a:r>
              <a:rPr lang="en-US" altLang="zh-CN" dirty="0">
                <a:solidFill>
                  <a:srgbClr val="4A452A"/>
                </a:solidFill>
                <a:hlinkClick r:id="rId19"/>
              </a:rPr>
              <a:t>www.1ppt.com/kejian/kexue/</a:t>
            </a:r>
            <a:r>
              <a:rPr lang="en-US" altLang="zh-CN" dirty="0">
                <a:solidFill>
                  <a:srgbClr val="4A452A"/>
                </a:solidFill>
              </a:rPr>
              <a:t>     </a:t>
            </a:r>
            <a:r>
              <a:rPr lang="zh-CN" altLang="en-US" dirty="0">
                <a:solidFill>
                  <a:srgbClr val="4A452A"/>
                </a:solidFill>
              </a:rPr>
              <a:t>物理课件：</a:t>
            </a:r>
            <a:r>
              <a:rPr lang="en-US" altLang="zh-CN" dirty="0">
                <a:solidFill>
                  <a:srgbClr val="4A452A"/>
                </a:solidFill>
                <a:hlinkClick r:id="rId20"/>
              </a:rPr>
              <a:t>www.1ppt.com/kejian/wuli/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化学课件：</a:t>
            </a:r>
            <a:r>
              <a:rPr lang="en-US" altLang="zh-CN" dirty="0">
                <a:solidFill>
                  <a:srgbClr val="4A452A"/>
                </a:solidFill>
                <a:hlinkClick r:id="rId21"/>
              </a:rPr>
              <a:t>www.1ppt.com/kejian/huaxue/</a:t>
            </a:r>
            <a:r>
              <a:rPr lang="en-US" altLang="zh-CN" dirty="0">
                <a:solidFill>
                  <a:srgbClr val="4A452A"/>
                </a:solidFill>
              </a:rPr>
              <a:t>  </a:t>
            </a:r>
            <a:r>
              <a:rPr lang="zh-CN" altLang="en-US" dirty="0">
                <a:solidFill>
                  <a:srgbClr val="4A452A"/>
                </a:solidFill>
              </a:rPr>
              <a:t>生物课件：</a:t>
            </a:r>
            <a:r>
              <a:rPr lang="en-US" altLang="zh-CN" dirty="0">
                <a:solidFill>
                  <a:srgbClr val="4A452A"/>
                </a:solidFill>
                <a:hlinkClick r:id="rId22"/>
              </a:rPr>
              <a:t>www.1ppt.com/kejian/shengwu/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地理课件：</a:t>
            </a:r>
            <a:r>
              <a:rPr lang="en-US" altLang="zh-CN" dirty="0">
                <a:solidFill>
                  <a:srgbClr val="4A452A"/>
                </a:solidFill>
                <a:hlinkClick r:id="rId23"/>
              </a:rPr>
              <a:t>www.1ppt.com/kejian/dili/</a:t>
            </a:r>
            <a:r>
              <a:rPr lang="en-US" altLang="zh-CN" dirty="0">
                <a:solidFill>
                  <a:srgbClr val="4A452A"/>
                </a:solidFill>
              </a:rPr>
              <a:t>          </a:t>
            </a:r>
            <a:r>
              <a:rPr lang="zh-CN" altLang="en-US" dirty="0">
                <a:solidFill>
                  <a:srgbClr val="4A452A"/>
                </a:solidFill>
              </a:rPr>
              <a:t>历史课件：</a:t>
            </a:r>
            <a:r>
              <a:rPr lang="en-US" altLang="zh-CN" dirty="0">
                <a:solidFill>
                  <a:srgbClr val="4A452A"/>
                </a:solidFill>
                <a:hlinkClick r:id="rId24"/>
              </a:rPr>
              <a:t>www.1ppt.com/kejian/lishi/</a:t>
            </a:r>
            <a:r>
              <a:rPr lang="en-US" altLang="zh-CN" dirty="0">
                <a:solidFill>
                  <a:srgbClr val="4A452A"/>
                </a:solidFill>
              </a:rPr>
              <a:t>        </a:t>
            </a:r>
          </a:p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45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pPr lvl="0" algn="r" eaLnBrk="1" hangingPunct="1"/>
              <a:t>10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301625" y="1600200"/>
            <a:ext cx="8540750" cy="44989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zh-CN" dirty="0"/>
              <a:pPr lvl="0" eaLnBrk="1" hangingPunct="1"/>
              <a:t>‹#›</a:t>
            </a:fld>
            <a:endParaRPr lang="zh-CN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5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7.jpeg"/><Relationship Id="rId5" Type="http://schemas.openxmlformats.org/officeDocument/2006/relationships/slide" Target="slide2.xml"/><Relationship Id="rId4" Type="http://schemas.openxmlformats.org/officeDocument/2006/relationships/oleObject" Target="../embeddings/oleObject3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285720" y="2571744"/>
            <a:ext cx="8229600" cy="1569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sz="4800" b="1" kern="1200" cap="none" spc="0" normalizeH="0" baseline="0" noProof="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</a:t>
            </a:r>
            <a:r>
              <a:rPr kumimoji="0" lang="en-US" altLang="zh-CN" sz="4800" b="1" kern="1200" cap="none" spc="0" normalizeH="0" baseline="0" noProof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kumimoji="0" lang="zh-CN" sz="4800" b="1" kern="1200" cap="none" spc="0" normalizeH="0" baseline="0" noProof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课  </a:t>
            </a:r>
            <a:endParaRPr kumimoji="0" lang="zh-CN" sz="4800" b="1" kern="1200" cap="none" spc="0" normalizeH="0" baseline="0" noProof="0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sz="4800" b="1" kern="1200" cap="none" spc="0" normalizeH="0" baseline="0" noProof="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殖民地人民的抗争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文本框 77825"/>
          <p:cNvSpPr txBox="1"/>
          <p:nvPr/>
        </p:nvSpPr>
        <p:spPr>
          <a:xfrm>
            <a:off x="1428728" y="1571612"/>
            <a:ext cx="577215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 dirty="0">
                <a:latin typeface="Times New Roman" panose="02020603050405020304" pitchFamily="18" charset="0"/>
                <a:ea typeface="华文新魏" pitchFamily="2" charset="-122"/>
              </a:rPr>
              <a:t>殖民者对拉丁美洲的统治</a:t>
            </a:r>
          </a:p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77828" name="文本框 77827"/>
          <p:cNvSpPr txBox="1"/>
          <p:nvPr/>
        </p:nvSpPr>
        <p:spPr>
          <a:xfrm>
            <a:off x="571472" y="3429000"/>
            <a:ext cx="7993062" cy="1135054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2400" dirty="0" smtClean="0">
                <a:latin typeface="微软雅黑" panose="020B0503020204020204" charset="-122"/>
                <a:ea typeface="微软雅黑" panose="020B0503020204020204" charset="-122"/>
              </a:rPr>
              <a:t>拉丁美洲主要是西班牙、葡萄牙的殖民地，殖民者残酷的奴役和掠夺，给当地人民带来了深重灾难。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标题 63489"/>
          <p:cNvSpPr txBox="1">
            <a:spLocks/>
          </p:cNvSpPr>
          <p:nvPr/>
        </p:nvSpPr>
        <p:spPr>
          <a:xfrm>
            <a:off x="1000100" y="428604"/>
            <a:ext cx="6840538" cy="944563"/>
          </a:xfrm>
          <a:prstGeom prst="rect">
            <a:avLst/>
          </a:prstGeom>
          <a:ln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一、</a:t>
            </a:r>
            <a:r>
              <a:rPr kumimoji="0" lang="zh-CN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黑体" panose="02010609060101010101" pitchFamily="49" charset="-122"/>
                <a:cs typeface="+mj-cs"/>
              </a:rPr>
              <a:t>拉丁美洲独立运动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ext Box 2"/>
          <p:cNvSpPr txBox="1"/>
          <p:nvPr/>
        </p:nvSpPr>
        <p:spPr>
          <a:xfrm>
            <a:off x="1411605" y="576263"/>
            <a:ext cx="5772150" cy="645160"/>
          </a:xfrm>
          <a:prstGeom prst="rect">
            <a:avLst/>
          </a:prstGeom>
          <a:solidFill>
            <a:srgbClr val="00B050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itchFamily="2" charset="-122"/>
              </a:rPr>
              <a:t>拉丁美洲独立运动的背景</a:t>
            </a:r>
            <a:endParaRPr lang="zh-CN" altLang="en-US" sz="36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4" name="Text Box 2"/>
          <p:cNvSpPr txBox="1"/>
          <p:nvPr/>
        </p:nvSpPr>
        <p:spPr>
          <a:xfrm>
            <a:off x="1268413" y="1803400"/>
            <a:ext cx="6732587" cy="485140"/>
          </a:xfrm>
          <a:prstGeom prst="rect">
            <a:avLst/>
          </a:prstGeom>
          <a:solidFill>
            <a:srgbClr val="FFCC99"/>
          </a:solidFill>
          <a:ln w="76200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700" b="1" dirty="0">
                <a:latin typeface="华文中宋" pitchFamily="2" charset="-122"/>
                <a:ea typeface="华文中宋" pitchFamily="2" charset="-122"/>
              </a:rPr>
              <a:t>拉丁美洲人民为什么要争取独立？</a:t>
            </a:r>
            <a:endParaRPr lang="zh-CN" altLang="en-US" sz="24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0731" name="Rectangle 3"/>
          <p:cNvSpPr txBox="1"/>
          <p:nvPr/>
        </p:nvSpPr>
        <p:spPr>
          <a:xfrm>
            <a:off x="1142976" y="2500306"/>
            <a:ext cx="7500990" cy="4500594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fontAlgn="auto">
              <a:lnSpc>
                <a:spcPct val="150000"/>
              </a:lnSpc>
              <a:buClr>
                <a:schemeClr val="bg1"/>
              </a:buClr>
            </a:pP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①西班牙、葡萄牙残暴的殖民统治</a:t>
            </a:r>
          </a:p>
          <a:p>
            <a:pPr fontAlgn="auto">
              <a:lnSpc>
                <a:spcPct val="150000"/>
              </a:lnSpc>
              <a:buClr>
                <a:schemeClr val="bg1"/>
              </a:buClr>
            </a:pP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②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北美独立战争和法国大革命的影响</a:t>
            </a:r>
          </a:p>
          <a:p>
            <a:pPr fontAlgn="auto">
              <a:lnSpc>
                <a:spcPct val="150000"/>
              </a:lnSpc>
              <a:buClr>
                <a:schemeClr val="bg1"/>
              </a:buClr>
            </a:pP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③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拉美人民民族民主意识的觉醒</a:t>
            </a:r>
          </a:p>
          <a:p>
            <a:pPr fontAlgn="auto">
              <a:lnSpc>
                <a:spcPct val="150000"/>
              </a:lnSpc>
              <a:buClr>
                <a:schemeClr val="bg1"/>
              </a:buClr>
            </a:pP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④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海地独立揭开序幕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178" name="Object 2"/>
          <p:cNvGraphicFramePr>
            <a:graphicFrameLocks/>
          </p:cNvGraphicFramePr>
          <p:nvPr/>
        </p:nvGraphicFramePr>
        <p:xfrm>
          <a:off x="1000100" y="2143116"/>
          <a:ext cx="2481263" cy="2895600"/>
        </p:xfrm>
        <a:graphic>
          <a:graphicData uri="http://schemas.openxmlformats.org/presentationml/2006/ole">
            <p:oleObj spid="_x0000_s24577" r:id="rId4" imgW="2941151" imgH="3025210" progId="PBrush">
              <p:embed/>
            </p:oleObj>
          </a:graphicData>
        </a:graphic>
      </p:graphicFrame>
      <p:sp>
        <p:nvSpPr>
          <p:cNvPr id="41987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774700" y="300038"/>
            <a:ext cx="8067675" cy="568325"/>
          </a:xfrm>
        </p:spPr>
        <p:txBody>
          <a:bodyPr vert="horz" wrap="square" lIns="91440" tIns="45720" rIns="91440" bIns="45720" numCol="1" anchor="ctr" anchorCtr="0" compatLnSpc="1">
            <a:normAutofit fontScale="9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j-cs"/>
              </a:rPr>
              <a:t>“</a:t>
            </a: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黑体" panose="02010609060101010101" pitchFamily="49" charset="-122"/>
                <a:cs typeface="+mj-cs"/>
              </a:rPr>
              <a:t>南美解放者</a:t>
            </a: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j-cs"/>
              </a:rPr>
              <a:t>”</a:t>
            </a:r>
            <a:r>
              <a:rPr kumimoji="0" 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j-cs"/>
              </a:rPr>
              <a:t>——</a:t>
            </a: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黑体" panose="02010609060101010101" pitchFamily="49" charset="-122"/>
                <a:cs typeface="+mj-cs"/>
              </a:rPr>
              <a:t>玻利瓦尔</a:t>
            </a:r>
          </a:p>
        </p:txBody>
      </p:sp>
      <p:sp>
        <p:nvSpPr>
          <p:cNvPr id="50180" name="Text Box 4"/>
          <p:cNvSpPr txBox="1"/>
          <p:nvPr/>
        </p:nvSpPr>
        <p:spPr>
          <a:xfrm>
            <a:off x="4431030" y="1698625"/>
            <a:ext cx="4572000" cy="37828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indent="457200">
              <a:lnSpc>
                <a:spcPct val="150000"/>
              </a:lnSpc>
              <a:buClr>
                <a:srgbClr val="000000"/>
              </a:buClr>
            </a:pP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西蒙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玻利瓦尔出生于委内瑞拉土生白人家庭，是拉美民族独立运动著名领导人。被誉为“南美的解放者”、委内瑞拉的“祖国之父”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b="1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indent="457200">
              <a:lnSpc>
                <a:spcPct val="150000"/>
              </a:lnSpc>
              <a:buClr>
                <a:srgbClr val="000000"/>
              </a:buClr>
            </a:pPr>
            <a:r>
              <a:rPr lang="en-US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1816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年，玻利瓦尔在委内瑞拉东部建立根据地。他宣布解放奴隶，许诺战后将土地分给起义士兵，获得了人民的支持，革命力量不断发展壮大。</a:t>
            </a:r>
          </a:p>
          <a:p>
            <a:pPr lvl="0" indent="457200">
              <a:lnSpc>
                <a:spcPct val="150000"/>
              </a:lnSpc>
              <a:buClr>
                <a:srgbClr val="000000"/>
              </a:buClr>
            </a:pPr>
            <a:endParaRPr lang="zh-CN" altLang="en-US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med">
    <p:zoom/>
    <p:sndAc>
      <p:stSnd>
        <p:snd r:embed="rId3" name="hammer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玻---尔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286124"/>
            <a:ext cx="3945972" cy="3313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92710" y="942340"/>
            <a:ext cx="905129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indent="457200">
              <a:lnSpc>
                <a:spcPct val="150000"/>
              </a:lnSpc>
              <a:buClr>
                <a:srgbClr val="000000"/>
              </a:buClr>
            </a:pP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玻利瓦尔联合南美大陆起义军同西班牙军队展开决战。</a:t>
            </a:r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1824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年，他的战友苏克雷指挥军队在阿亚库巧大败西班牙军队，清除了西班牙殖民军在南美的最后一个据点，解放秘鲁全境，拉美独立战争取得了决定性胜利。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429895" y="78740"/>
            <a:ext cx="8686800" cy="64516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玻利瓦尔领导的民族独立运动</a:t>
            </a: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 uiExpan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7" name="图片 82946" descr="圣马丁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25" y="1557338"/>
            <a:ext cx="3135313" cy="487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948" name="文本框 82947"/>
          <p:cNvSpPr txBox="1"/>
          <p:nvPr/>
        </p:nvSpPr>
        <p:spPr>
          <a:xfrm>
            <a:off x="3786182" y="1500174"/>
            <a:ext cx="5184775" cy="45243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dirty="0" smtClean="0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3200" dirty="0" smtClean="0">
                <a:latin typeface="微软雅黑" panose="020B0503020204020204" charset="-122"/>
                <a:ea typeface="微软雅黑" panose="020B0503020204020204" charset="-122"/>
              </a:rPr>
              <a:t>圣马丁是南美解放运动的领导人之一，他一生大部分时间都致力于南美的解放斗争。</a:t>
            </a:r>
            <a:r>
              <a:rPr lang="en-US" altLang="zh-CN" sz="3200" dirty="0" smtClean="0">
                <a:latin typeface="微软雅黑" panose="020B0503020204020204" charset="-122"/>
                <a:ea typeface="微软雅黑" panose="020B0503020204020204" charset="-122"/>
              </a:rPr>
              <a:t>1814</a:t>
            </a:r>
            <a:r>
              <a:rPr lang="zh-CN" altLang="en-US" sz="3200" dirty="0" smtClean="0">
                <a:latin typeface="微软雅黑" panose="020B0503020204020204" charset="-122"/>
                <a:ea typeface="微软雅黑" panose="020B0503020204020204" charset="-122"/>
              </a:rPr>
              <a:t>年起圣马丁组织训练了一支骁勇善战的“安第斯军”，并指挥它于</a:t>
            </a:r>
            <a:r>
              <a:rPr lang="en-US" altLang="zh-CN" sz="3200" dirty="0" smtClean="0">
                <a:latin typeface="微软雅黑" panose="020B0503020204020204" charset="-122"/>
                <a:ea typeface="微软雅黑" panose="020B0503020204020204" charset="-122"/>
              </a:rPr>
              <a:t>1818</a:t>
            </a:r>
            <a:r>
              <a:rPr lang="zh-CN" altLang="en-US" sz="3200" dirty="0" smtClean="0">
                <a:latin typeface="微软雅黑" panose="020B0503020204020204" charset="-122"/>
                <a:ea typeface="微软雅黑" panose="020B0503020204020204" charset="-122"/>
              </a:rPr>
              <a:t>年解放了智利。</a:t>
            </a:r>
            <a:r>
              <a:rPr lang="en-US" altLang="zh-CN" sz="3200" dirty="0" smtClean="0">
                <a:latin typeface="微软雅黑" panose="020B0503020204020204" charset="-122"/>
                <a:ea typeface="微软雅黑" panose="020B0503020204020204" charset="-122"/>
              </a:rPr>
              <a:t>1821</a:t>
            </a:r>
            <a:r>
              <a:rPr lang="zh-CN" altLang="en-US" sz="3200" dirty="0" smtClean="0">
                <a:latin typeface="微软雅黑" panose="020B0503020204020204" charset="-122"/>
                <a:ea typeface="微软雅黑" panose="020B0503020204020204" charset="-122"/>
              </a:rPr>
              <a:t>年，圣马丁率部进入秘鲁，秘鲁宣告独立。</a:t>
            </a:r>
            <a:endParaRPr lang="zh-CN" altLang="en-US" sz="3200" b="1" dirty="0">
              <a:solidFill>
                <a:schemeClr val="accent2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41" name="Object 2"/>
          <p:cNvGraphicFramePr>
            <a:graphicFrameLocks/>
          </p:cNvGraphicFramePr>
          <p:nvPr/>
        </p:nvGraphicFramePr>
        <p:xfrm>
          <a:off x="66675" y="857250"/>
          <a:ext cx="4138613" cy="5143500"/>
        </p:xfrm>
        <a:graphic>
          <a:graphicData uri="http://schemas.openxmlformats.org/presentationml/2006/ole">
            <p:oleObj spid="_x0000_s31745" r:id="rId3" imgW="3333693" imgH="4143049" progId="PBrush">
              <p:embed/>
            </p:oleObj>
          </a:graphicData>
        </a:graphic>
      </p:graphicFrame>
      <p:sp>
        <p:nvSpPr>
          <p:cNvPr id="35842" name="Text Box 4"/>
          <p:cNvSpPr txBox="1"/>
          <p:nvPr/>
        </p:nvSpPr>
        <p:spPr>
          <a:xfrm rot="-1026564">
            <a:off x="732473" y="846138"/>
            <a:ext cx="551815" cy="16478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墨西哥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  <a:endParaRPr lang="en-US" altLang="zh-CN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WordArt 5"/>
          <p:cNvSpPr>
            <a:spLocks noTextEdit="1"/>
          </p:cNvSpPr>
          <p:nvPr/>
        </p:nvSpPr>
        <p:spPr>
          <a:xfrm rot="5400000">
            <a:off x="2352675" y="4483100"/>
            <a:ext cx="857250" cy="4413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阿根廷1816</a:t>
            </a:r>
          </a:p>
        </p:txBody>
      </p:sp>
      <p:sp>
        <p:nvSpPr>
          <p:cNvPr id="35844" name="WordArt 6"/>
          <p:cNvSpPr>
            <a:spLocks noTextEdit="1"/>
          </p:cNvSpPr>
          <p:nvPr/>
        </p:nvSpPr>
        <p:spPr>
          <a:xfrm>
            <a:off x="3155950" y="3357563"/>
            <a:ext cx="7556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巴西1822</a:t>
            </a:r>
          </a:p>
        </p:txBody>
      </p:sp>
      <p:sp>
        <p:nvSpPr>
          <p:cNvPr id="35845" name="AutoShape 7"/>
          <p:cNvSpPr/>
          <p:nvPr/>
        </p:nvSpPr>
        <p:spPr>
          <a:xfrm>
            <a:off x="2960688" y="963613"/>
            <a:ext cx="1511300" cy="514350"/>
          </a:xfrm>
          <a:prstGeom prst="wedgeRoundRectCallout">
            <a:avLst>
              <a:gd name="adj1" fmla="val -74014"/>
              <a:gd name="adj2" fmla="val 177051"/>
              <a:gd name="adj3" fmla="val 16667"/>
            </a:avLst>
          </a:prstGeom>
          <a:solidFill>
            <a:schemeClr val="bg1"/>
          </a:solidFill>
          <a:ln w="38100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海地</a:t>
            </a: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1804</a:t>
            </a:r>
          </a:p>
        </p:txBody>
      </p:sp>
      <p:sp>
        <p:nvSpPr>
          <p:cNvPr id="35846" name="AutoShape 8"/>
          <p:cNvSpPr/>
          <p:nvPr/>
        </p:nvSpPr>
        <p:spPr>
          <a:xfrm>
            <a:off x="2900363" y="5545138"/>
            <a:ext cx="1547812" cy="346075"/>
          </a:xfrm>
          <a:prstGeom prst="wedgeRoundRectCallout">
            <a:avLst>
              <a:gd name="adj1" fmla="val -29954"/>
              <a:gd name="adj2" fmla="val -33320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巴拉圭</a:t>
            </a:r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1811</a:t>
            </a:r>
          </a:p>
        </p:txBody>
      </p:sp>
      <p:sp>
        <p:nvSpPr>
          <p:cNvPr id="35847" name="AutoShape 9"/>
          <p:cNvSpPr/>
          <p:nvPr/>
        </p:nvSpPr>
        <p:spPr>
          <a:xfrm>
            <a:off x="3333750" y="4545013"/>
            <a:ext cx="984250" cy="339725"/>
          </a:xfrm>
          <a:prstGeom prst="wedgeRoundRectCallout">
            <a:avLst>
              <a:gd name="adj1" fmla="val -68153"/>
              <a:gd name="adj2" fmla="val -17896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乌拉圭</a:t>
            </a:r>
          </a:p>
        </p:txBody>
      </p:sp>
      <p:sp>
        <p:nvSpPr>
          <p:cNvPr id="35848" name="AutoShape 10"/>
          <p:cNvSpPr/>
          <p:nvPr/>
        </p:nvSpPr>
        <p:spPr>
          <a:xfrm>
            <a:off x="850900" y="3951288"/>
            <a:ext cx="1766888" cy="314325"/>
          </a:xfrm>
          <a:prstGeom prst="wedgeRoundRectCallout">
            <a:avLst>
              <a:gd name="adj1" fmla="val 54921"/>
              <a:gd name="adj2" fmla="val -100759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玻利维亚</a:t>
            </a:r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1825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9" name="AutoShape 11"/>
          <p:cNvSpPr/>
          <p:nvPr/>
        </p:nvSpPr>
        <p:spPr>
          <a:xfrm>
            <a:off x="506413" y="4551363"/>
            <a:ext cx="882650" cy="342900"/>
          </a:xfrm>
          <a:prstGeom prst="wedgeRoundRectCallout">
            <a:avLst>
              <a:gd name="adj1" fmla="val 181176"/>
              <a:gd name="adj2" fmla="val -2431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智利</a:t>
            </a:r>
          </a:p>
        </p:txBody>
      </p:sp>
      <p:sp>
        <p:nvSpPr>
          <p:cNvPr id="35850" name="AutoShape 12"/>
          <p:cNvSpPr/>
          <p:nvPr/>
        </p:nvSpPr>
        <p:spPr>
          <a:xfrm>
            <a:off x="735013" y="3408363"/>
            <a:ext cx="1120775" cy="273050"/>
          </a:xfrm>
          <a:prstGeom prst="wedgeRoundRectCallout">
            <a:avLst>
              <a:gd name="adj1" fmla="val 104148"/>
              <a:gd name="adj2" fmla="val -371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秘鲁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</a:p>
        </p:txBody>
      </p:sp>
      <p:sp>
        <p:nvSpPr>
          <p:cNvPr id="35851" name="WordArt 13"/>
          <p:cNvSpPr>
            <a:spLocks noTextEdit="1"/>
          </p:cNvSpPr>
          <p:nvPr/>
        </p:nvSpPr>
        <p:spPr>
          <a:xfrm rot="-2062699">
            <a:off x="1847850" y="2624138"/>
            <a:ext cx="1482725" cy="3429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 fontScale="7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哥伦比亚1819</a:t>
            </a:r>
          </a:p>
        </p:txBody>
      </p:sp>
      <p:sp>
        <p:nvSpPr>
          <p:cNvPr id="35852" name="AutoShape 14"/>
          <p:cNvSpPr/>
          <p:nvPr/>
        </p:nvSpPr>
        <p:spPr>
          <a:xfrm>
            <a:off x="393700" y="2665413"/>
            <a:ext cx="1322388" cy="342900"/>
          </a:xfrm>
          <a:prstGeom prst="wedgeRoundRectCallout">
            <a:avLst>
              <a:gd name="adj1" fmla="val 58551"/>
              <a:gd name="adj2" fmla="val -10590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中美省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</a:p>
        </p:txBody>
      </p:sp>
      <p:sp>
        <p:nvSpPr>
          <p:cNvPr id="35853" name="Text Box 3"/>
          <p:cNvSpPr txBox="1"/>
          <p:nvPr/>
        </p:nvSpPr>
        <p:spPr>
          <a:xfrm>
            <a:off x="66675" y="5321300"/>
            <a:ext cx="2670175" cy="59880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拉美</a:t>
            </a: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独立</a:t>
            </a:r>
            <a:r>
              <a:rPr lang="zh-CN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国家</a:t>
            </a:r>
          </a:p>
        </p:txBody>
      </p:sp>
      <p:sp>
        <p:nvSpPr>
          <p:cNvPr id="35854" name="Text Box 10"/>
          <p:cNvSpPr txBox="1"/>
          <p:nvPr/>
        </p:nvSpPr>
        <p:spPr>
          <a:xfrm>
            <a:off x="4471988" y="977583"/>
            <a:ext cx="1885950" cy="500380"/>
          </a:xfrm>
          <a:prstGeom prst="rect">
            <a:avLst/>
          </a:prstGeom>
          <a:noFill/>
          <a:ln w="76200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结果</a:t>
            </a:r>
            <a:r>
              <a:rPr lang="en-US" altLang="zh-CN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:</a:t>
            </a:r>
            <a:endParaRPr lang="en-US" altLang="zh-CN" sz="2800" b="1" u="sng" dirty="0">
              <a:solidFill>
                <a:srgbClr val="00206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1" name="Text Box 11"/>
          <p:cNvSpPr txBox="1"/>
          <p:nvPr/>
        </p:nvSpPr>
        <p:spPr>
          <a:xfrm>
            <a:off x="4579620" y="1478280"/>
            <a:ext cx="4429125" cy="32118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7500" tIns="35100" rIns="67500" bIns="35100" anchor="t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）玻利瓦尔解放了</a:t>
            </a:r>
            <a:r>
              <a:rPr lang="zh-CN" altLang="en-US" sz="24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哥伦比亚、委内瑞拉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和</a:t>
            </a:r>
            <a:r>
              <a:rPr lang="zh-CN" altLang="en-US" sz="24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厄瓜多尔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，成立了“</a:t>
            </a:r>
            <a:r>
              <a:rPr lang="zh-CN" altLang="en-US" sz="24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大哥伦比亚共和国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”，当选总统。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）圣马西领导</a:t>
            </a:r>
            <a:r>
              <a:rPr lang="zh-CN" altLang="en-US" sz="24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阿根廷、智利、秘鲁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独立。</a:t>
            </a:r>
          </a:p>
          <a:p>
            <a:pPr>
              <a:lnSpc>
                <a:spcPts val="3500"/>
              </a:lnSpc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3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巴西也获得了独立。</a:t>
            </a:r>
            <a:endParaRPr lang="zh-CN" altLang="en-US" sz="24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5856" name="Text Box 4"/>
          <p:cNvSpPr txBox="1"/>
          <p:nvPr/>
        </p:nvSpPr>
        <p:spPr>
          <a:xfrm>
            <a:off x="4471988" y="4689793"/>
            <a:ext cx="1885950" cy="500380"/>
          </a:xfrm>
          <a:prstGeom prst="rect">
            <a:avLst/>
          </a:prstGeom>
          <a:noFill/>
          <a:ln w="76200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意义</a:t>
            </a:r>
            <a:r>
              <a:rPr lang="en-US" altLang="zh-CN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:</a:t>
            </a:r>
            <a:endParaRPr lang="en-US" altLang="zh-CN" sz="2800" b="1" u="sng" dirty="0">
              <a:solidFill>
                <a:srgbClr val="00206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3" name="Text Box 5"/>
          <p:cNvSpPr txBox="1"/>
          <p:nvPr/>
        </p:nvSpPr>
        <p:spPr>
          <a:xfrm>
            <a:off x="4682490" y="5132705"/>
            <a:ext cx="4223385" cy="17329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lnSpc>
                <a:spcPts val="3200"/>
              </a:lnSpc>
            </a:pPr>
            <a:r>
              <a:rPr lang="zh-CN" altLang="en-US" sz="2800" b="1" dirty="0">
                <a:latin typeface="Tahoma" panose="020B0604030504040204" pitchFamily="34" charset="0"/>
                <a:ea typeface="华文中宋" pitchFamily="2" charset="-122"/>
              </a:rPr>
              <a:t>        </a:t>
            </a:r>
            <a:r>
              <a:rPr lang="zh-CN" altLang="en-US" sz="2400" b="1" dirty="0">
                <a:latin typeface="Tahoma" panose="020B0604030504040204" pitchFamily="34" charset="0"/>
                <a:ea typeface="华文中宋" pitchFamily="2" charset="-122"/>
              </a:rPr>
              <a:t>彻底</a:t>
            </a:r>
            <a:r>
              <a:rPr lang="zh-CN" alt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摧毁了</a:t>
            </a:r>
            <a:r>
              <a:rPr lang="zh-CN" altLang="en-US" sz="2400" b="1" dirty="0">
                <a:latin typeface="Tahoma" panose="020B0604030504040204" pitchFamily="34" charset="0"/>
                <a:ea typeface="华文中宋" pitchFamily="2" charset="-122"/>
              </a:rPr>
              <a:t>西班牙和葡萄牙的殖民统治，使拉丁美洲获得独立，</a:t>
            </a:r>
            <a:r>
              <a:rPr lang="zh-CN" alt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鼓舞了</a:t>
            </a:r>
            <a:r>
              <a:rPr lang="zh-CN" altLang="en-US" sz="2400" b="1" dirty="0">
                <a:latin typeface="Tahoma" panose="020B0604030504040204" pitchFamily="34" charset="0"/>
                <a:ea typeface="华文中宋" pitchFamily="2" charset="-122"/>
              </a:rPr>
              <a:t>世界殖民地人民的反抗斗争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3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026" descr="14K-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1"/>
          <p:cNvSpPr txBox="1"/>
          <p:nvPr/>
        </p:nvSpPr>
        <p:spPr>
          <a:xfrm>
            <a:off x="1176973" y="2125345"/>
            <a:ext cx="7494587" cy="38779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  <a:buClr>
                <a:schemeClr val="bg1"/>
              </a:buClr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拉美民族独立运动的意义：</a:t>
            </a:r>
          </a:p>
          <a:p>
            <a:pPr fontAlgn="auto">
              <a:lnSpc>
                <a:spcPct val="150000"/>
              </a:lnSpc>
            </a:pPr>
            <a:r>
              <a:rPr lang="zh-CN" altLang="en-US" sz="3200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彻底粉碎了西班牙、葡萄牙对拉丁美洲长达</a:t>
            </a:r>
            <a:r>
              <a:rPr lang="en-US" altLang="zh-CN" sz="3200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r>
              <a:rPr lang="zh-CN" altLang="en-US" sz="3200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个世纪的殖民统治，建立了一系列新兴国家，基本上形成了今天拉丁美洲的国家格局。</a:t>
            </a:r>
            <a:endParaRPr lang="zh-CN" altLang="en-US" sz="3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1138" name="标题 91137"/>
          <p:cNvSpPr>
            <a:spLocks noGrp="1"/>
          </p:cNvSpPr>
          <p:nvPr>
            <p:ph type="title"/>
          </p:nvPr>
        </p:nvSpPr>
        <p:spPr>
          <a:xfrm>
            <a:off x="1619250" y="0"/>
            <a:ext cx="7772400" cy="1143000"/>
          </a:xfrm>
          <a:ln/>
        </p:spPr>
        <p:txBody>
          <a:bodyPr anchor="ctr"/>
          <a:lstStyle/>
          <a:p>
            <a:r>
              <a:rPr lang="zh-CN" altLang="en-US" b="1" dirty="0">
                <a:ea typeface="黑体" panose="02010609060101010101" pitchFamily="49" charset="-122"/>
              </a:rPr>
              <a:t>二、印度民族大起义</a:t>
            </a:r>
            <a:endParaRPr lang="zh-CN" altLang="en-US" b="1">
              <a:ea typeface="黑体" panose="02010609060101010101" pitchFamily="49" charset="-122"/>
            </a:endParaRPr>
          </a:p>
        </p:txBody>
      </p:sp>
      <p:pic>
        <p:nvPicPr>
          <p:cNvPr id="91142" name="图片 91141" descr="W02010082547742522109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250" y="1143000"/>
            <a:ext cx="6119813" cy="495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 Box 18"/>
          <p:cNvSpPr txBox="1"/>
          <p:nvPr/>
        </p:nvSpPr>
        <p:spPr>
          <a:xfrm>
            <a:off x="1800225" y="6198553"/>
            <a:ext cx="5543550" cy="55308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印度三分之二的土地被英国侵占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986" name="Rectangle 2"/>
          <p:cNvSpPr>
            <a:spLocks noGrp="1" noRot="1"/>
          </p:cNvSpPr>
          <p:nvPr>
            <p:ph idx="1"/>
          </p:nvPr>
        </p:nvSpPr>
        <p:spPr>
          <a:xfrm>
            <a:off x="79375" y="1295400"/>
            <a:ext cx="8990013" cy="5562600"/>
          </a:xfrm>
        </p:spPr>
        <p:txBody>
          <a:bodyPr vert="horz" wrap="square" lIns="91440" tIns="45720" rIns="91440" bIns="45720" anchor="t">
            <a:normAutofit lnSpcReduction="10000"/>
          </a:bodyPr>
          <a:lstStyle/>
          <a:p>
            <a:pPr eaLnBrk="1" hangingPunct="1"/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材料一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: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据统计：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1814~1835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年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印度输入英国的棉布从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125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万匹跌到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30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多万匹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;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而同一时期英国输入印度的棉纱由不足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100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万匹增加到了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5100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万匹以上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……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往日工业发达和人口稠密的城市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如号称“印度的曼彻斯特”的达卡城，遭到了毁灭性击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,1824—1837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年人口从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15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万减至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3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万。</a:t>
            </a:r>
          </a:p>
          <a:p>
            <a:pPr eaLnBrk="1" hangingPunct="1"/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材料二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:“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悲惨的情况在商业史上是无与伦比的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棉织工人的白骨使印度平原都白成了一片了”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                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-----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英国驻印度总督本丁克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材料三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:1770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年孟加拉一次饥荒死亡人数占当地人口的三分之一。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 eaLnBrk="1" hangingPunct="1"/>
            <a:endParaRPr lang="zh-CN" altLang="en-US" b="1" dirty="0"/>
          </a:p>
        </p:txBody>
      </p:sp>
      <p:sp>
        <p:nvSpPr>
          <p:cNvPr id="41987" name="Rectangle 3"/>
          <p:cNvSpPr/>
          <p:nvPr/>
        </p:nvSpPr>
        <p:spPr>
          <a:xfrm>
            <a:off x="2057400" y="322263"/>
            <a:ext cx="5786438" cy="701675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 sz="4000" b="1" dirty="0">
                <a:latin typeface="Tahoma" panose="020B0604030504040204" pitchFamily="34" charset="0"/>
              </a:rPr>
              <a:t>英国殖民者对印度的掠夺</a:t>
            </a:r>
          </a:p>
        </p:txBody>
      </p:sp>
    </p:spTree>
  </p:cSld>
  <p:clrMapOvr>
    <a:masterClrMapping/>
  </p:clrMapOvr>
  <p:transition spd="med">
    <p:zoom/>
    <p:sndAc>
      <p:stSnd>
        <p:snd r:embed="rId3" name="hammer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3186" name="标题 93185"/>
          <p:cNvSpPr>
            <a:spLocks noGrp="1"/>
          </p:cNvSpPr>
          <p:nvPr>
            <p:ph type="title"/>
          </p:nvPr>
        </p:nvSpPr>
        <p:spPr>
          <a:xfrm>
            <a:off x="539750" y="0"/>
            <a:ext cx="3095625" cy="1143000"/>
          </a:xfrm>
          <a:ln/>
        </p:spPr>
        <p:txBody>
          <a:bodyPr anchor="ctr"/>
          <a:lstStyle/>
          <a:p>
            <a:r>
              <a:rPr lang="zh-CN" altLang="en-US" sz="4000" b="1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分析材料</a:t>
            </a:r>
          </a:p>
        </p:txBody>
      </p:sp>
      <p:sp>
        <p:nvSpPr>
          <p:cNvPr id="93187" name="文本占位符 93186"/>
          <p:cNvSpPr>
            <a:spLocks noGrp="1"/>
          </p:cNvSpPr>
          <p:nvPr>
            <p:ph idx="1"/>
          </p:nvPr>
        </p:nvSpPr>
        <p:spPr>
          <a:xfrm>
            <a:off x="179388" y="981075"/>
            <a:ext cx="8640762" cy="5688013"/>
          </a:xfrm>
          <a:ln/>
        </p:spPr>
        <p:txBody>
          <a:bodyPr/>
          <a:lstStyle/>
          <a:p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历史告诉我们：“像海绵一样从恒河边上吸取财富，又挤出来倒在泰晤士河中。”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----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有人比喻英国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  <a:buSzPct val="10000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“不列颠的侵略，打碎了印度的手织机，毁掉了它的手纺车。英国起先是把印度的棉织品挤出了欧洲市场，然后是向印度输入棉纱，最后使英国绵织品泛滥于这个棉织品的故乡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……  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  <a:buSzPct val="100000"/>
              <a:buNone/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马克思</a:t>
            </a:r>
            <a:r>
              <a:rPr lang="en-US" altLang="zh-CN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不列颠在印度的统治</a:t>
            </a:r>
            <a:r>
              <a:rPr lang="en-US" altLang="zh-CN" sz="36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4210" name="图片 94209" descr="英国殖民者在印度作威作福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81075"/>
            <a:ext cx="5364163" cy="3240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4211" name="矩形 94210"/>
          <p:cNvSpPr/>
          <p:nvPr/>
        </p:nvSpPr>
        <p:spPr>
          <a:xfrm>
            <a:off x="466725" y="4724400"/>
            <a:ext cx="3124200" cy="1371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200" u="none" kern="1200" baseline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3800" b="1">
                <a:solidFill>
                  <a:srgbClr val="000000"/>
                </a:solidFill>
                <a:ea typeface="黑体" panose="02010609060101010101" pitchFamily="49" charset="-122"/>
              </a:rPr>
              <a:t>英国殖民者</a:t>
            </a:r>
            <a:br>
              <a:rPr lang="zh-CN" altLang="en-US" sz="3800" b="1">
                <a:solidFill>
                  <a:srgbClr val="000000"/>
                </a:solidFill>
                <a:ea typeface="黑体" panose="02010609060101010101" pitchFamily="49" charset="-122"/>
              </a:rPr>
            </a:br>
            <a:r>
              <a:rPr lang="zh-CN" altLang="en-US" sz="3800" b="1">
                <a:solidFill>
                  <a:srgbClr val="000000"/>
                </a:solidFill>
                <a:ea typeface="黑体" panose="02010609060101010101" pitchFamily="49" charset="-122"/>
              </a:rPr>
              <a:t>作威作福</a:t>
            </a:r>
          </a:p>
        </p:txBody>
      </p:sp>
      <p:grpSp>
        <p:nvGrpSpPr>
          <p:cNvPr id="94212" name="组合 94211"/>
          <p:cNvGrpSpPr/>
          <p:nvPr/>
        </p:nvGrpSpPr>
        <p:grpSpPr>
          <a:xfrm>
            <a:off x="4267200" y="1508125"/>
            <a:ext cx="4876800" cy="5233988"/>
            <a:chOff x="0" y="0"/>
            <a:chExt cx="7680" cy="8242"/>
          </a:xfrm>
        </p:grpSpPr>
        <p:pic>
          <p:nvPicPr>
            <p:cNvPr id="94213" name="图片 94212" descr="W020070301733416190431"/>
            <p:cNvPicPr>
              <a:picLocks noChangeAspect="1"/>
            </p:cNvPicPr>
            <p:nvPr/>
          </p:nvPicPr>
          <p:blipFill>
            <a:blip r:embed="rId4"/>
            <a:srcRect l="39384" t="59935" r="5231" b="10532"/>
            <a:stretch>
              <a:fillRect/>
            </a:stretch>
          </p:blipFill>
          <p:spPr>
            <a:xfrm>
              <a:off x="0" y="2722"/>
              <a:ext cx="7680" cy="55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4214" name="矩形 94213"/>
            <p:cNvSpPr/>
            <p:nvPr/>
          </p:nvSpPr>
          <p:spPr>
            <a:xfrm>
              <a:off x="2495" y="0"/>
              <a:ext cx="4285" cy="20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0000" tIns="46800" rIns="90000" bIns="46800" anchor="t">
              <a:spAutoFit/>
            </a:bodyPr>
            <a:lstStyle/>
            <a:p>
              <a:r>
                <a:rPr lang="zh-CN" altLang="en-US" sz="4000" b="1">
                  <a:solidFill>
                    <a:srgbClr val="000000"/>
                  </a:solidFill>
                  <a:latin typeface="Tahoma" panose="020B0604030504040204" pitchFamily="34" charset="0"/>
                  <a:ea typeface="黑体" panose="02010609060101010101" pitchFamily="49" charset="-122"/>
                </a:rPr>
                <a:t>英国殖民者</a:t>
              </a:r>
            </a:p>
            <a:p>
              <a:r>
                <a:rPr lang="zh-CN" altLang="en-US" sz="4000" b="1">
                  <a:solidFill>
                    <a:srgbClr val="000000"/>
                  </a:solidFill>
                  <a:latin typeface="Tahoma" panose="020B0604030504040204" pitchFamily="34" charset="0"/>
                  <a:ea typeface="黑体" panose="02010609060101010101" pitchFamily="49" charset="-122"/>
                </a:rPr>
                <a:t>处死印度人</a:t>
              </a:r>
            </a:p>
          </p:txBody>
        </p:sp>
      </p:grpSp>
      <p:sp>
        <p:nvSpPr>
          <p:cNvPr id="9" name="Rectangle 4"/>
          <p:cNvSpPr/>
          <p:nvPr/>
        </p:nvSpPr>
        <p:spPr>
          <a:xfrm>
            <a:off x="807085" y="241300"/>
            <a:ext cx="5407025" cy="623570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lIns="67500" tIns="35100" rIns="67500" bIns="35100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英国殖民者对印度的统治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0354" name="标题 100353"/>
          <p:cNvSpPr>
            <a:spLocks noGrp="1"/>
          </p:cNvSpPr>
          <p:nvPr>
            <p:ph type="title"/>
          </p:nvPr>
        </p:nvSpPr>
        <p:spPr>
          <a:xfrm>
            <a:off x="611188" y="0"/>
            <a:ext cx="7772400" cy="1143000"/>
          </a:xfrm>
          <a:ln/>
        </p:spPr>
        <p:txBody>
          <a:bodyPr anchor="ctr"/>
          <a:lstStyle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背景</a:t>
            </a:r>
          </a:p>
        </p:txBody>
      </p:sp>
      <p:sp>
        <p:nvSpPr>
          <p:cNvPr id="100355" name="文本占位符 100354"/>
          <p:cNvSpPr>
            <a:spLocks noGrp="1"/>
          </p:cNvSpPr>
          <p:nvPr>
            <p:ph idx="1"/>
          </p:nvPr>
        </p:nvSpPr>
        <p:spPr>
          <a:xfrm>
            <a:off x="250825" y="908050"/>
            <a:ext cx="8713788" cy="5113338"/>
          </a:xfrm>
          <a:ln/>
        </p:spPr>
        <p:txBody>
          <a:bodyPr/>
          <a:lstStyle/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世纪中期，印度已沦为英国的殖民地。</a:t>
            </a: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）英国完成了工业革命，进一步加强了对印度的经济掠夺和政治压迫。</a:t>
            </a: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）印度人民的反抗情绪日益高涨。</a:t>
            </a:r>
          </a:p>
        </p:txBody>
      </p:sp>
      <p:sp>
        <p:nvSpPr>
          <p:cNvPr id="100356" name="右箭头 100355"/>
          <p:cNvSpPr/>
          <p:nvPr/>
        </p:nvSpPr>
        <p:spPr>
          <a:xfrm>
            <a:off x="2773363" y="4103688"/>
            <a:ext cx="1295400" cy="838200"/>
          </a:xfrm>
          <a:prstGeom prst="rightArrow">
            <a:avLst>
              <a:gd name="adj1" fmla="val 50000"/>
              <a:gd name="adj2" fmla="val 38636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压迫</a:t>
            </a:r>
          </a:p>
        </p:txBody>
      </p:sp>
      <p:sp>
        <p:nvSpPr>
          <p:cNvPr id="100357" name="左箭头 100356"/>
          <p:cNvSpPr/>
          <p:nvPr/>
        </p:nvSpPr>
        <p:spPr>
          <a:xfrm>
            <a:off x="2678113" y="5734050"/>
            <a:ext cx="1447800" cy="838200"/>
          </a:xfrm>
          <a:prstGeom prst="leftArrow">
            <a:avLst>
              <a:gd name="adj1" fmla="val 50000"/>
              <a:gd name="adj2" fmla="val 43181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反抗</a:t>
            </a:r>
          </a:p>
        </p:txBody>
      </p:sp>
      <p:sp>
        <p:nvSpPr>
          <p:cNvPr id="100358" name="文本框 100357" descr="水滴"/>
          <p:cNvSpPr txBox="1"/>
          <p:nvPr/>
        </p:nvSpPr>
        <p:spPr>
          <a:xfrm>
            <a:off x="2297113" y="5048250"/>
            <a:ext cx="2133600" cy="641350"/>
          </a:xfrm>
          <a:prstGeom prst="rect">
            <a:avLst/>
          </a:prstGeom>
          <a:blipFill rotWithShape="1">
            <a:blip r:embed="rId3"/>
          </a:blip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战争</a:t>
            </a:r>
          </a:p>
        </p:txBody>
      </p:sp>
      <p:sp>
        <p:nvSpPr>
          <p:cNvPr id="100359" name="文本框 100358"/>
          <p:cNvSpPr txBox="1"/>
          <p:nvPr/>
        </p:nvSpPr>
        <p:spPr>
          <a:xfrm>
            <a:off x="612775" y="4081463"/>
            <a:ext cx="1252538" cy="277653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日不落帝国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英国</a:t>
            </a:r>
          </a:p>
        </p:txBody>
      </p:sp>
      <p:sp>
        <p:nvSpPr>
          <p:cNvPr id="100360" name="文本框 100359"/>
          <p:cNvSpPr txBox="1"/>
          <p:nvPr/>
        </p:nvSpPr>
        <p:spPr>
          <a:xfrm>
            <a:off x="4572000" y="4221163"/>
            <a:ext cx="671513" cy="23161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印度</a:t>
            </a:r>
          </a:p>
        </p:txBody>
      </p:sp>
      <p:sp>
        <p:nvSpPr>
          <p:cNvPr id="100361" name="矩形 100360"/>
          <p:cNvSpPr/>
          <p:nvPr/>
        </p:nvSpPr>
        <p:spPr>
          <a:xfrm>
            <a:off x="5580063" y="4076700"/>
            <a:ext cx="3455987" cy="2528888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印度虽然只有</a:t>
            </a:r>
          </a:p>
          <a:p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巴掌大的乌云，</a:t>
            </a:r>
          </a:p>
          <a:p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但它会变成淹</a:t>
            </a:r>
          </a:p>
          <a:p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没英国殖民者</a:t>
            </a:r>
          </a:p>
          <a:p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的滂沱大雨”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000"/>
                                        <p:tgtEl>
                                          <p:spTgt spid="10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6" grpId="0" animBg="1"/>
      <p:bldP spid="100357" grpId="0" animBg="1"/>
      <p:bldP spid="100358" grpId="0" animBg="1"/>
      <p:bldP spid="100359" grpId="0"/>
      <p:bldP spid="100360" grpId="0"/>
      <p:bldP spid="100361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6081" name="矩形 2"/>
          <p:cNvSpPr/>
          <p:nvPr/>
        </p:nvSpPr>
        <p:spPr>
          <a:xfrm>
            <a:off x="2665413" y="1017588"/>
            <a:ext cx="3971925" cy="5988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300" b="1" dirty="0">
                <a:solidFill>
                  <a:srgbClr val="C00000"/>
                </a:solidFill>
                <a:latin typeface="宋体" panose="02010600030101010101" pitchFamily="2" charset="-122"/>
                <a:ea typeface="楷体_GB2312"/>
              </a:rPr>
              <a:t>印度民族起义的原因</a:t>
            </a:r>
          </a:p>
        </p:txBody>
      </p:sp>
      <p:sp>
        <p:nvSpPr>
          <p:cNvPr id="4" name="椭圆 3"/>
          <p:cNvSpPr/>
          <p:nvPr/>
        </p:nvSpPr>
        <p:spPr>
          <a:xfrm>
            <a:off x="819150" y="2303463"/>
            <a:ext cx="1125538" cy="21637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印度沦为英国的殖民地</a:t>
            </a:r>
          </a:p>
        </p:txBody>
      </p:sp>
      <p:sp>
        <p:nvSpPr>
          <p:cNvPr id="5" name="右箭头 4"/>
          <p:cNvSpPr/>
          <p:nvPr/>
        </p:nvSpPr>
        <p:spPr>
          <a:xfrm>
            <a:off x="1944688" y="3214688"/>
            <a:ext cx="374650" cy="2682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59000" y="2266950"/>
            <a:ext cx="857250" cy="2197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英国的经济掠夺与政治压迫</a:t>
            </a:r>
          </a:p>
        </p:txBody>
      </p:sp>
      <p:sp>
        <p:nvSpPr>
          <p:cNvPr id="46085" name="TextBox 6"/>
          <p:cNvSpPr txBox="1"/>
          <p:nvPr/>
        </p:nvSpPr>
        <p:spPr>
          <a:xfrm>
            <a:off x="2087563" y="5092700"/>
            <a:ext cx="1751012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根源</a:t>
            </a:r>
          </a:p>
        </p:txBody>
      </p:sp>
      <p:sp>
        <p:nvSpPr>
          <p:cNvPr id="8" name="左大括号 7"/>
          <p:cNvSpPr/>
          <p:nvPr/>
        </p:nvSpPr>
        <p:spPr>
          <a:xfrm>
            <a:off x="3070225" y="1982788"/>
            <a:ext cx="214313" cy="284003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36925" y="1874838"/>
            <a:ext cx="35385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latin typeface="Calibri" panose="020F0502020204030204" charset="0"/>
              </a:rPr>
              <a:t>①英国倾销棉纺织品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84538" y="2571750"/>
            <a:ext cx="5151437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</a:rPr>
              <a:t>②借口兼并 印度王公的领地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84538" y="3232150"/>
            <a:ext cx="45466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latin typeface="Calibri" panose="020F0502020204030204" charset="0"/>
              </a:rPr>
              <a:t>③取消印度士兵较优厚待遇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02000" y="4017963"/>
            <a:ext cx="329882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</a:rPr>
              <a:t>④不尊重宗教信仰</a:t>
            </a:r>
            <a:r>
              <a:rPr lang="en-US" altLang="zh-CN" sz="2800" b="1" dirty="0">
                <a:solidFill>
                  <a:srgbClr val="0000FF"/>
                </a:solidFill>
                <a:latin typeface="Calibri" panose="020F0502020204030204" charset="0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</a:rPr>
              <a:t>英国实行宗教歧视</a:t>
            </a:r>
            <a:r>
              <a:rPr lang="en-US" altLang="zh-CN" sz="2800" b="1" dirty="0">
                <a:solidFill>
                  <a:srgbClr val="0000FF"/>
                </a:solidFill>
                <a:latin typeface="Calibri" panose="020F0502020204030204" charset="0"/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64513" y="1462088"/>
            <a:ext cx="374650" cy="39693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latin typeface="Calibri" panose="020F0502020204030204" charset="0"/>
              </a:rPr>
              <a:t>印度各阶层反抗强烈</a:t>
            </a:r>
          </a:p>
        </p:txBody>
      </p:sp>
      <p:sp>
        <p:nvSpPr>
          <p:cNvPr id="14" name="左大括号 13"/>
          <p:cNvSpPr/>
          <p:nvPr/>
        </p:nvSpPr>
        <p:spPr>
          <a:xfrm rot="10631599">
            <a:off x="7635875" y="1833563"/>
            <a:ext cx="552450" cy="3200400"/>
          </a:xfrm>
          <a:prstGeom prst="leftBrace">
            <a:avLst>
              <a:gd name="adj1" fmla="val 56904"/>
              <a:gd name="adj2" fmla="val 49785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093" name="TextBox 6"/>
          <p:cNvSpPr txBox="1"/>
          <p:nvPr/>
        </p:nvSpPr>
        <p:spPr>
          <a:xfrm>
            <a:off x="4510088" y="5076825"/>
            <a:ext cx="1751012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表现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7105" name="文本框 3"/>
          <p:cNvSpPr txBox="1"/>
          <p:nvPr/>
        </p:nvSpPr>
        <p:spPr>
          <a:xfrm>
            <a:off x="747713" y="1376363"/>
            <a:ext cx="1768475" cy="39897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根本原因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2.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导火线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斗争对象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领导者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领导人物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主力军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7.结果: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212975" y="3297238"/>
            <a:ext cx="2143125" cy="5784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  <a:sym typeface="宋体" panose="02010600030101010101" pitchFamily="2" charset="-122"/>
              </a:rPr>
              <a:t>封建王公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489200" y="3783013"/>
            <a:ext cx="1768475" cy="5784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章西女王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301875" y="4321175"/>
            <a:ext cx="857250" cy="5784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土兵</a:t>
            </a:r>
          </a:p>
        </p:txBody>
      </p:sp>
      <p:pic>
        <p:nvPicPr>
          <p:cNvPr id="47109" name="Picture 3" descr="印度民族起义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4700" y="1436688"/>
            <a:ext cx="3205163" cy="4613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2462213" y="2860675"/>
            <a:ext cx="1982787" cy="5784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英国殖民者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489200" y="1376363"/>
            <a:ext cx="3506788" cy="10655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英国殖民者残酷的殖民统治和经济掠夺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925638" y="4787900"/>
            <a:ext cx="3608387" cy="1091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9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失败，印度成为英国王室的直属殖民地</a:t>
            </a:r>
          </a:p>
        </p:txBody>
      </p:sp>
      <p:sp>
        <p:nvSpPr>
          <p:cNvPr id="141316" name="文本框 141315"/>
          <p:cNvSpPr txBox="1"/>
          <p:nvPr/>
        </p:nvSpPr>
        <p:spPr>
          <a:xfrm>
            <a:off x="5946775" y="3675063"/>
            <a:ext cx="3098800" cy="233553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lnSpc>
                <a:spcPts val="35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经过：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1857-1859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年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，印度爆发了以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等线" panose="02010600030101010101" charset="-122"/>
                <a:ea typeface="黑体" panose="02010609060101010101" pitchFamily="49" charset="-122"/>
                <a:cs typeface="等线" panose="02010600030101010101" charset="-122"/>
              </a:rPr>
              <a:t>“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土兵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等线" panose="02010600030101010101" charset="-122"/>
                <a:ea typeface="黑体" panose="02010609060101010101" pitchFamily="49" charset="-122"/>
                <a:cs typeface="等线" panose="02010600030101010101" charset="-122"/>
              </a:rPr>
              <a:t>”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为主力、封建王公为领导、各阶层共同参加的全民族大起义。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071688" y="2357438"/>
            <a:ext cx="3292475" cy="5784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  <a:sym typeface="宋体" panose="02010600030101010101" pitchFamily="2" charset="-122"/>
              </a:rPr>
              <a:t>“涂油子弹事件”</a:t>
            </a:r>
          </a:p>
        </p:txBody>
      </p:sp>
      <p:sp>
        <p:nvSpPr>
          <p:cNvPr id="47115" name="矩形 2"/>
          <p:cNvSpPr/>
          <p:nvPr/>
        </p:nvSpPr>
        <p:spPr>
          <a:xfrm>
            <a:off x="2520950" y="873125"/>
            <a:ext cx="3971925" cy="5988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300" b="1" dirty="0">
                <a:solidFill>
                  <a:srgbClr val="C00000"/>
                </a:solidFill>
                <a:latin typeface="宋体" panose="02010600030101010101" pitchFamily="2" charset="-122"/>
                <a:ea typeface="楷体_GB2312"/>
              </a:rPr>
              <a:t>印度民族起义的过程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11" grpId="0" bldLvl="0" animBg="1"/>
      <p:bldP spid="5" grpId="0"/>
      <p:bldP spid="3" grpId="0" bldLvl="0" animBg="1"/>
      <p:bldP spid="141316" grpId="0" bldLvl="0" animBg="1"/>
      <p:bldP spid="2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图片 96257" descr="印度民族起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4753" y="564198"/>
            <a:ext cx="4291012" cy="5138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6259" name="文本框 96258"/>
          <p:cNvSpPr txBox="1"/>
          <p:nvPr/>
        </p:nvSpPr>
        <p:spPr>
          <a:xfrm>
            <a:off x="7856220" y="774065"/>
            <a:ext cx="13163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密拉特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6260" name="直接连接符 96259"/>
          <p:cNvSpPr/>
          <p:nvPr/>
        </p:nvSpPr>
        <p:spPr>
          <a:xfrm>
            <a:off x="8494078" y="1717040"/>
            <a:ext cx="0" cy="381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6261" name="文本框 96260">
            <a:hlinkClick r:id="" action="ppaction://noaction"/>
          </p:cNvPr>
          <p:cNvSpPr txBox="1"/>
          <p:nvPr/>
        </p:nvSpPr>
        <p:spPr>
          <a:xfrm>
            <a:off x="8025448" y="2252980"/>
            <a:ext cx="13525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德里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6262" name="文本框 96261"/>
          <p:cNvSpPr txBox="1"/>
          <p:nvPr/>
        </p:nvSpPr>
        <p:spPr>
          <a:xfrm>
            <a:off x="7855903" y="3950970"/>
            <a:ext cx="12763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章西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6263" name="直接连接符 96262"/>
          <p:cNvSpPr/>
          <p:nvPr/>
        </p:nvSpPr>
        <p:spPr>
          <a:xfrm>
            <a:off x="8494078" y="3238500"/>
            <a:ext cx="0" cy="381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6267" name="文本框 96266"/>
          <p:cNvSpPr txBox="1"/>
          <p:nvPr/>
        </p:nvSpPr>
        <p:spPr>
          <a:xfrm>
            <a:off x="285433" y="162560"/>
            <a:ext cx="39592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印度民族大起义形势</a:t>
            </a:r>
          </a:p>
        </p:txBody>
      </p:sp>
      <p:sp>
        <p:nvSpPr>
          <p:cNvPr id="96268" name="文本框 96267"/>
          <p:cNvSpPr txBox="1"/>
          <p:nvPr/>
        </p:nvSpPr>
        <p:spPr>
          <a:xfrm>
            <a:off x="86995" y="774065"/>
            <a:ext cx="3648075" cy="53232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英国在侵略印度的过程中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感到自己兵力太少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便雇用当地人当兵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为殖民统治服务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这些人称为</a:t>
            </a:r>
            <a:r>
              <a:rPr lang="zh-CN" altLang="en-US" sz="24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土兵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.1857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年英国军队发给土兵使用涂有牛油和猪油的子弹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土兵都信奉印度教或伊斯兰教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牛是印度教的圣物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猪是伊斯兰教的禁忌物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土兵认为这是有意的侮辱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,5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月驻守密拉特的土兵率先发动了起义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掀开了印度民族大起义的序幕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96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/>
      <p:bldP spid="96261" grpId="0"/>
      <p:bldP spid="96262" grpId="0"/>
      <p:bldP spid="96268" grpId="0"/>
      <p:bldP spid="96268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8" name="Object 205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36876" name="Image" r:id="rId4" imgW="28878367" imgH="19797551" progId="">
              <p:embed/>
            </p:oleObj>
          </a:graphicData>
        </a:graphic>
      </p:graphicFrame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85800" y="-317"/>
            <a:ext cx="7772400" cy="11430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  <a:hlinkClick r:id="rId5" action="ppaction://hlinksldjump"/>
              </a:rPr>
              <a:t>章西女王</a:t>
            </a:r>
            <a:r>
              <a:rPr kumimoji="0" 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+mj-ea"/>
                <a:cs typeface="+mj-cs"/>
                <a:hlinkClick r:id="rId5" action="ppaction://hlinksldjump"/>
              </a:rPr>
              <a:t>——</a:t>
            </a: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  <a:hlinkClick r:id="rId5" action="ppaction://hlinksldjump"/>
              </a:rPr>
              <a:t>克拉什米</a:t>
            </a:r>
            <a:r>
              <a:rPr kumimoji="0" 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+mj-ea"/>
                <a:cs typeface="+mj-cs"/>
                <a:hlinkClick r:id="rId5" action="ppaction://hlinksldjump"/>
              </a:rPr>
              <a:t>·</a:t>
            </a: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  <a:hlinkClick r:id="rId5" action="ppaction://hlinksldjump"/>
              </a:rPr>
              <a:t>巴依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5059" name="Picture 3" descr="占西女王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2286000"/>
            <a:ext cx="2836863" cy="3276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0" name="Text Box 4"/>
          <p:cNvSpPr txBox="1"/>
          <p:nvPr/>
        </p:nvSpPr>
        <p:spPr>
          <a:xfrm>
            <a:off x="4543425" y="1143000"/>
            <a:ext cx="4513580" cy="5692775"/>
          </a:xfrm>
          <a:prstGeom prst="rect">
            <a:avLst/>
          </a:prstGeom>
          <a:solidFill>
            <a:srgbClr val="00B0F0"/>
          </a:solidFill>
          <a:ln w="9525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拉克希米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·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巴（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1835—1858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）。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1858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月，英军围攻章西城。女王已经做好应战准备。她训练了一支强兵，亲自巡视城堡，检查武器，实行坚壁清野，几次打退英军。但是他们缺少外援，最后英军突入城里。起义者一个个拼死搏斗，场面悲壮感人。章西女王和少数人突围，转战外地，最后单枪匹马勇战敌军，不幸中刀牺牲。这时她刚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23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岁。 </a:t>
            </a:r>
          </a:p>
        </p:txBody>
      </p:sp>
    </p:spTree>
  </p:cSld>
  <p:clrMapOvr>
    <a:masterClrMapping/>
  </p:clrMapOvr>
  <p:transition>
    <p:blinds/>
    <p:sndAc>
      <p:stSnd>
        <p:snd r:embed="rId3" name="coin.wav"/>
      </p:stSnd>
    </p:sndAc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8308" name="文本框 98307"/>
          <p:cNvSpPr txBox="1"/>
          <p:nvPr/>
        </p:nvSpPr>
        <p:spPr>
          <a:xfrm>
            <a:off x="134620" y="1368425"/>
            <a:ext cx="8875395" cy="397065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、英国经济军事实力强大，</a:t>
            </a:r>
            <a:r>
              <a:rPr lang="zh-CN" altLang="en-US" sz="2800" b="1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强弱悬殊。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b="1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、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英国殖民者的残酷镇压。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、掌握起义领导权的封建王公叛变投降，是印度民族大起义失败的主要原因。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、起义有三个中心，缺乏统一领导。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5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、起义军在军事上采取单纯防御战略，使敌人掌握了主动。</a:t>
            </a:r>
          </a:p>
        </p:txBody>
      </p:sp>
      <p:sp>
        <p:nvSpPr>
          <p:cNvPr id="98309" name="云形标注 98308"/>
          <p:cNvSpPr/>
          <p:nvPr/>
        </p:nvSpPr>
        <p:spPr>
          <a:xfrm>
            <a:off x="2359343" y="0"/>
            <a:ext cx="5329237" cy="1368425"/>
          </a:xfrm>
          <a:prstGeom prst="cloudCallout">
            <a:avLst>
              <a:gd name="adj1" fmla="val -49940"/>
              <a:gd name="adj2" fmla="val 179699"/>
            </a:avLst>
          </a:prstGeom>
          <a:solidFill>
            <a:schemeClr val="bg1"/>
          </a:solidFill>
          <a:ln w="952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algn="ctr">
              <a:buClr>
                <a:schemeClr val="bg1"/>
              </a:buClr>
            </a:pP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思考：印度民族大起义失败的原因？</a:t>
            </a:r>
          </a:p>
        </p:txBody>
      </p:sp>
      <p:sp>
        <p:nvSpPr>
          <p:cNvPr id="6" name="Rectangle 3"/>
          <p:cNvSpPr txBox="1"/>
          <p:nvPr/>
        </p:nvSpPr>
        <p:spPr>
          <a:xfrm>
            <a:off x="289560" y="5225415"/>
            <a:ext cx="8720455" cy="174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sz="2800" b="1" noProof="1">
                <a:solidFill>
                  <a:schemeClr val="accent5">
                    <a:lumMod val="10000"/>
                  </a:schemeClr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意义：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zh-CN" altLang="en-US" sz="2800" b="1" noProof="1">
                <a:solidFill>
                  <a:schemeClr val="accent5">
                    <a:lumMod val="10000"/>
                  </a:schemeClr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     印度民族大起义沉重打击了英国殖民者，反映了印度民族意识的觉醒。也是</a:t>
            </a:r>
            <a:r>
              <a:rPr lang="en-US" altLang="zh-CN" sz="2800" b="1" noProof="1">
                <a:solidFill>
                  <a:schemeClr val="accent5">
                    <a:lumMod val="10000"/>
                  </a:schemeClr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19</a:t>
            </a:r>
            <a:r>
              <a:rPr lang="zh-CN" altLang="en-US" sz="2800" b="1" noProof="1">
                <a:solidFill>
                  <a:schemeClr val="accent5">
                    <a:lumMod val="10000"/>
                  </a:schemeClr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世纪中期亚洲民族解放运动的一个重要组成部分。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6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charRg st="6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charRg st="6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Group 2"/>
          <p:cNvGraphicFramePr>
            <a:graphicFrameLocks noGrp="1"/>
          </p:cNvGraphicFramePr>
          <p:nvPr/>
        </p:nvGraphicFramePr>
        <p:xfrm>
          <a:off x="604838" y="904558"/>
          <a:ext cx="8291195" cy="5063205"/>
        </p:xfrm>
        <a:graphic>
          <a:graphicData uri="http://schemas.openxmlformats.org/drawingml/2006/table">
            <a:tbl>
              <a:tblPr/>
              <a:tblGrid>
                <a:gridCol w="487045"/>
                <a:gridCol w="1243330"/>
                <a:gridCol w="2072640"/>
                <a:gridCol w="1615440"/>
                <a:gridCol w="1210310"/>
                <a:gridCol w="1662430"/>
              </a:tblGrid>
              <a:tr h="46799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15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46020A"/>
                        </a:solidFill>
                        <a:effectLst/>
                        <a:latin typeface="Arial" panose="020B0604020202020204" pitchFamily="34" charset="0"/>
                        <a:ea typeface="隶书" pitchFamily="49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247" name="Text Box 24"/>
          <p:cNvSpPr txBox="1"/>
          <p:nvPr/>
        </p:nvSpPr>
        <p:spPr>
          <a:xfrm>
            <a:off x="1472883" y="1828800"/>
            <a:ext cx="411480" cy="19685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lIns="67500" tIns="35100" rIns="67500" bIns="35100" anchor="t">
            <a:spAutoFit/>
          </a:bodyPr>
          <a:lstStyle/>
          <a:p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52248" name="Text Box 25"/>
          <p:cNvSpPr txBox="1"/>
          <p:nvPr/>
        </p:nvSpPr>
        <p:spPr>
          <a:xfrm>
            <a:off x="609600" y="1428750"/>
            <a:ext cx="457200" cy="30289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Tahoma" panose="020B0604030504040204" pitchFamily="34" charset="0"/>
              </a:rPr>
              <a:t>拉丁美洲独立运动</a:t>
            </a:r>
          </a:p>
        </p:txBody>
      </p:sp>
      <p:sp>
        <p:nvSpPr>
          <p:cNvPr id="7194" name="Text Box 26"/>
          <p:cNvSpPr txBox="1"/>
          <p:nvPr/>
        </p:nvSpPr>
        <p:spPr>
          <a:xfrm>
            <a:off x="1243013" y="1916113"/>
            <a:ext cx="1200150" cy="1038860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0000FF"/>
                </a:solidFill>
                <a:latin typeface="Tahoma" panose="020B0604030504040204" pitchFamily="34" charset="0"/>
              </a:rPr>
              <a:t>18世纪末</a:t>
            </a:r>
            <a:r>
              <a:rPr lang="en-US" altLang="zh-CN" sz="2100" b="1" dirty="0">
                <a:solidFill>
                  <a:srgbClr val="0000FF"/>
                </a:solidFill>
                <a:latin typeface="Tahoma" panose="020B0604030504040204" pitchFamily="34" charset="0"/>
              </a:rPr>
              <a:t>--</a:t>
            </a:r>
            <a:r>
              <a:rPr lang="zh-CN" altLang="en-US" sz="2100" b="1" dirty="0">
                <a:solidFill>
                  <a:srgbClr val="FF0000"/>
                </a:solidFill>
                <a:latin typeface="Tahoma" panose="020B0604030504040204" pitchFamily="34" charset="0"/>
              </a:rPr>
              <a:t>19世纪初</a:t>
            </a:r>
          </a:p>
        </p:txBody>
      </p:sp>
      <p:sp>
        <p:nvSpPr>
          <p:cNvPr id="7195" name="Text Box 27"/>
          <p:cNvSpPr txBox="1"/>
          <p:nvPr/>
        </p:nvSpPr>
        <p:spPr>
          <a:xfrm>
            <a:off x="2573655" y="2748598"/>
            <a:ext cx="1771650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美国独立战争和法国大革命的影响</a:t>
            </a:r>
          </a:p>
        </p:txBody>
      </p:sp>
      <p:sp>
        <p:nvSpPr>
          <p:cNvPr id="7196" name="Text Box 28"/>
          <p:cNvSpPr txBox="1"/>
          <p:nvPr/>
        </p:nvSpPr>
        <p:spPr>
          <a:xfrm>
            <a:off x="4484371" y="1595438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玻利瓦尔</a:t>
            </a:r>
          </a:p>
        </p:txBody>
      </p:sp>
      <p:sp>
        <p:nvSpPr>
          <p:cNvPr id="7197" name="Text Box 29"/>
          <p:cNvSpPr txBox="1"/>
          <p:nvPr/>
        </p:nvSpPr>
        <p:spPr>
          <a:xfrm>
            <a:off x="4574699" y="2497138"/>
            <a:ext cx="110109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圣马丁</a:t>
            </a:r>
          </a:p>
        </p:txBody>
      </p:sp>
      <p:sp>
        <p:nvSpPr>
          <p:cNvPr id="52253" name="Text Box 30"/>
          <p:cNvSpPr txBox="1"/>
          <p:nvPr/>
        </p:nvSpPr>
        <p:spPr>
          <a:xfrm>
            <a:off x="1709738" y="890588"/>
            <a:ext cx="102870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时间</a:t>
            </a:r>
          </a:p>
        </p:txBody>
      </p:sp>
      <p:sp>
        <p:nvSpPr>
          <p:cNvPr id="52254" name="Text Box 31"/>
          <p:cNvSpPr txBox="1"/>
          <p:nvPr/>
        </p:nvSpPr>
        <p:spPr>
          <a:xfrm>
            <a:off x="2573338" y="890588"/>
            <a:ext cx="200025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背景（原因）</a:t>
            </a:r>
          </a:p>
        </p:txBody>
      </p:sp>
      <p:sp>
        <p:nvSpPr>
          <p:cNvPr id="52255" name="Text Box 32"/>
          <p:cNvSpPr txBox="1"/>
          <p:nvPr/>
        </p:nvSpPr>
        <p:spPr>
          <a:xfrm>
            <a:off x="4518025" y="890588"/>
            <a:ext cx="154305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著名人物</a:t>
            </a:r>
          </a:p>
        </p:txBody>
      </p:sp>
      <p:sp>
        <p:nvSpPr>
          <p:cNvPr id="52256" name="Text Box 33"/>
          <p:cNvSpPr txBox="1"/>
          <p:nvPr/>
        </p:nvSpPr>
        <p:spPr>
          <a:xfrm>
            <a:off x="6208713" y="890588"/>
            <a:ext cx="102870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结果</a:t>
            </a:r>
          </a:p>
        </p:txBody>
      </p:sp>
      <p:sp>
        <p:nvSpPr>
          <p:cNvPr id="52257" name="Text Box 34"/>
          <p:cNvSpPr txBox="1"/>
          <p:nvPr/>
        </p:nvSpPr>
        <p:spPr>
          <a:xfrm>
            <a:off x="7683500" y="890588"/>
            <a:ext cx="102870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意义</a:t>
            </a:r>
          </a:p>
        </p:txBody>
      </p:sp>
      <p:sp>
        <p:nvSpPr>
          <p:cNvPr id="7203" name="Text Box 35"/>
          <p:cNvSpPr txBox="1"/>
          <p:nvPr/>
        </p:nvSpPr>
        <p:spPr>
          <a:xfrm>
            <a:off x="6137275" y="1538288"/>
            <a:ext cx="971550" cy="265493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b="1" dirty="0">
                <a:latin typeface="Tahoma" panose="020B0604030504040204" pitchFamily="34" charset="0"/>
              </a:rPr>
              <a:t>1</a:t>
            </a:r>
            <a:r>
              <a:rPr lang="zh-CN" altLang="en-US" sz="1600" b="1" dirty="0">
                <a:latin typeface="Tahoma" panose="020B0604030504040204" pitchFamily="34" charset="0"/>
              </a:rPr>
              <a:t>、玻利瓦尔解放了西班牙在南美洲的殖民地。</a:t>
            </a:r>
          </a:p>
          <a:p>
            <a:pPr>
              <a:spcBef>
                <a:spcPct val="50000"/>
              </a:spcBef>
            </a:pPr>
            <a:r>
              <a:rPr lang="en-US" altLang="zh-CN" sz="1600" b="1" dirty="0">
                <a:latin typeface="Tahoma" panose="020B0604030504040204" pitchFamily="34" charset="0"/>
              </a:rPr>
              <a:t>2</a:t>
            </a:r>
            <a:r>
              <a:rPr lang="zh-CN" altLang="en-US" sz="1600" b="1" dirty="0">
                <a:latin typeface="Tahoma" panose="020B0604030504040204" pitchFamily="34" charset="0"/>
              </a:rPr>
              <a:t>、葡萄牙统治下的巴西也获得了独立</a:t>
            </a:r>
          </a:p>
        </p:txBody>
      </p:sp>
      <p:sp>
        <p:nvSpPr>
          <p:cNvPr id="52259" name="Text Box 36"/>
          <p:cNvSpPr txBox="1"/>
          <p:nvPr/>
        </p:nvSpPr>
        <p:spPr>
          <a:xfrm>
            <a:off x="592138" y="4076700"/>
            <a:ext cx="457200" cy="3028950"/>
          </a:xfrm>
          <a:prstGeom prst="rect">
            <a:avLst/>
          </a:prstGeom>
          <a:noFill/>
          <a:ln w="9525">
            <a:noFill/>
          </a:ln>
        </p:spPr>
        <p:txBody>
          <a:bodyPr vert="eaVert"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Tahoma" panose="020B0604030504040204" pitchFamily="34" charset="0"/>
              </a:rPr>
              <a:t>印度民族大起义</a:t>
            </a:r>
          </a:p>
        </p:txBody>
      </p:sp>
      <p:sp>
        <p:nvSpPr>
          <p:cNvPr id="7205" name="Text Box 37"/>
          <p:cNvSpPr txBox="1"/>
          <p:nvPr/>
        </p:nvSpPr>
        <p:spPr>
          <a:xfrm>
            <a:off x="1244600" y="4319588"/>
            <a:ext cx="971550" cy="148526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rgbClr val="0000FF"/>
                </a:solidFill>
                <a:latin typeface="Tahoma" panose="020B0604030504040204" pitchFamily="34" charset="0"/>
              </a:rPr>
              <a:t>19</a:t>
            </a:r>
            <a:r>
              <a:rPr lang="zh-CN" altLang="en-US" sz="2100" b="1" dirty="0">
                <a:solidFill>
                  <a:srgbClr val="0000FF"/>
                </a:solidFill>
                <a:latin typeface="Tahoma" panose="020B0604030504040204" pitchFamily="34" charset="0"/>
              </a:rPr>
              <a:t>世纪中期</a:t>
            </a:r>
            <a:r>
              <a:rPr lang="en-US" altLang="zh-CN" sz="2000" b="1" dirty="0">
                <a:latin typeface="Times New Roman" panose="02020603050405020304" pitchFamily="18" charset="0"/>
              </a:rPr>
              <a:t>1857~</a:t>
            </a:r>
          </a:p>
          <a:p>
            <a:pPr>
              <a:spcBef>
                <a:spcPct val="50000"/>
              </a:spcBef>
            </a:pPr>
            <a:r>
              <a:rPr lang="en-US" altLang="zh-CN" sz="2000" b="1" dirty="0">
                <a:latin typeface="Times New Roman" panose="02020603050405020304" pitchFamily="18" charset="0"/>
              </a:rPr>
              <a:t>1859</a:t>
            </a:r>
            <a:r>
              <a:rPr lang="zh-CN" altLang="en-US" sz="2000" b="1" dirty="0">
                <a:latin typeface="Times New Roman" panose="02020603050405020304" pitchFamily="18" charset="0"/>
              </a:rPr>
              <a:t>年</a:t>
            </a:r>
          </a:p>
        </p:txBody>
      </p:sp>
      <p:sp>
        <p:nvSpPr>
          <p:cNvPr id="7206" name="Text Box 38"/>
          <p:cNvSpPr txBox="1"/>
          <p:nvPr/>
        </p:nvSpPr>
        <p:spPr>
          <a:xfrm>
            <a:off x="2543175" y="4400550"/>
            <a:ext cx="1543050" cy="1060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英国残酷的政治压迫和经济掠夺</a:t>
            </a:r>
          </a:p>
        </p:txBody>
      </p:sp>
      <p:sp>
        <p:nvSpPr>
          <p:cNvPr id="7207" name="Text Box 39"/>
          <p:cNvSpPr txBox="1"/>
          <p:nvPr/>
        </p:nvSpPr>
        <p:spPr>
          <a:xfrm>
            <a:off x="4429125" y="4559300"/>
            <a:ext cx="1470025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u="sng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章西女王</a:t>
            </a:r>
          </a:p>
        </p:txBody>
      </p:sp>
      <p:sp>
        <p:nvSpPr>
          <p:cNvPr id="7208" name="Text Box 40"/>
          <p:cNvSpPr txBox="1"/>
          <p:nvPr/>
        </p:nvSpPr>
        <p:spPr>
          <a:xfrm>
            <a:off x="6346825" y="4743450"/>
            <a:ext cx="800100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100" b="1" dirty="0">
                <a:latin typeface="Times New Roman" panose="02020603050405020304" pitchFamily="18" charset="0"/>
                <a:ea typeface="华文细黑" pitchFamily="2" charset="-122"/>
              </a:rPr>
              <a:t>失败</a:t>
            </a:r>
          </a:p>
        </p:txBody>
      </p:sp>
      <p:sp>
        <p:nvSpPr>
          <p:cNvPr id="7209" name="Text Box 41"/>
          <p:cNvSpPr txBox="1"/>
          <p:nvPr/>
        </p:nvSpPr>
        <p:spPr>
          <a:xfrm>
            <a:off x="7251700" y="4184650"/>
            <a:ext cx="164465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 dirty="0">
                <a:solidFill>
                  <a:srgbClr val="0000FF"/>
                </a:solidFill>
                <a:latin typeface="Tahoma" panose="020B0604030504040204" pitchFamily="34" charset="0"/>
                <a:ea typeface="隶书" pitchFamily="49" charset="-122"/>
              </a:rPr>
              <a:t>打击了英国殖民统治者，表明印度人民争取民族独立、</a:t>
            </a:r>
          </a:p>
          <a:p>
            <a:r>
              <a:rPr lang="zh-CN" altLang="en-US" b="1" dirty="0">
                <a:solidFill>
                  <a:srgbClr val="0000FF"/>
                </a:solidFill>
                <a:latin typeface="Tahoma" panose="020B0604030504040204" pitchFamily="34" charset="0"/>
                <a:ea typeface="隶书" pitchFamily="49" charset="-122"/>
              </a:rPr>
              <a:t>反抗殖民侵略的决心和勇气。</a:t>
            </a:r>
          </a:p>
        </p:txBody>
      </p:sp>
      <p:sp>
        <p:nvSpPr>
          <p:cNvPr id="52265" name="Line 42"/>
          <p:cNvSpPr/>
          <p:nvPr/>
        </p:nvSpPr>
        <p:spPr>
          <a:xfrm flipH="1">
            <a:off x="1169988" y="1376363"/>
            <a:ext cx="377825" cy="158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11" name="Text Box 43"/>
          <p:cNvSpPr txBox="1">
            <a:spLocks noChangeArrowheads="1"/>
          </p:cNvSpPr>
          <p:nvPr/>
        </p:nvSpPr>
        <p:spPr bwMode="auto">
          <a:xfrm>
            <a:off x="1314768" y="944563"/>
            <a:ext cx="198120" cy="1168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charset="0"/>
                <a:ea typeface="隶书" pitchFamily="49" charset="-122"/>
                <a:cs typeface="+mn-cs"/>
              </a:rPr>
              <a:t>事件</a:t>
            </a:r>
          </a:p>
        </p:txBody>
      </p:sp>
      <p:sp>
        <p:nvSpPr>
          <p:cNvPr id="52267" name="Line 44"/>
          <p:cNvSpPr/>
          <p:nvPr/>
        </p:nvSpPr>
        <p:spPr>
          <a:xfrm>
            <a:off x="1169988" y="4132263"/>
            <a:ext cx="6858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13" name="Text Box 45"/>
          <p:cNvSpPr txBox="1"/>
          <p:nvPr/>
        </p:nvSpPr>
        <p:spPr>
          <a:xfrm>
            <a:off x="7251700" y="1376363"/>
            <a:ext cx="1643063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赶走了西班牙</a:t>
            </a:r>
            <a:r>
              <a:rPr lang="en-US" altLang="zh-CN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.</a:t>
            </a:r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葡萄牙殖民主义者，</a:t>
            </a:r>
          </a:p>
          <a:p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赢得独立战争的胜利</a:t>
            </a:r>
            <a:r>
              <a:rPr lang="en-US" altLang="zh-CN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.</a:t>
            </a:r>
            <a:r>
              <a:rPr lang="en-US" altLang="zh-CN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南美出现了一系列新兴独立国家，基本上形成今天拉美的国家格局。</a:t>
            </a:r>
            <a:r>
              <a:rPr lang="en-US" altLang="zh-CN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zh-CN" altLang="en-US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鼓舞了殖民地人民</a:t>
            </a:r>
            <a:r>
              <a:rPr lang="en-US" altLang="zh-CN" sz="1600" b="1" dirty="0">
                <a:solidFill>
                  <a:srgbClr val="46020A"/>
                </a:solidFill>
                <a:latin typeface="隶书" pitchFamily="49" charset="-122"/>
                <a:ea typeface="隶书" pitchFamily="49" charset="-122"/>
              </a:rPr>
              <a:t>.</a:t>
            </a:r>
          </a:p>
          <a:p>
            <a:endParaRPr lang="en-US" altLang="zh-CN" sz="1600" b="1" dirty="0">
              <a:solidFill>
                <a:srgbClr val="46020A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7214" name="Text Box 46"/>
          <p:cNvSpPr txBox="1"/>
          <p:nvPr/>
        </p:nvSpPr>
        <p:spPr>
          <a:xfrm>
            <a:off x="2428875" y="1554163"/>
            <a:ext cx="200025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、西班牙葡萄</a:t>
            </a:r>
          </a:p>
          <a:p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牙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残酷的殖民</a:t>
            </a:r>
          </a:p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统治和经济掠夺</a:t>
            </a:r>
          </a:p>
        </p:txBody>
      </p:sp>
      <p:sp>
        <p:nvSpPr>
          <p:cNvPr id="46081" name="矩形 2"/>
          <p:cNvSpPr/>
          <p:nvPr/>
        </p:nvSpPr>
        <p:spPr>
          <a:xfrm>
            <a:off x="609283" y="131128"/>
            <a:ext cx="1866900" cy="59880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300" b="1" dirty="0">
                <a:solidFill>
                  <a:srgbClr val="C00000"/>
                </a:solidFill>
                <a:latin typeface="宋体" panose="02010600030101010101" pitchFamily="2" charset="-122"/>
                <a:ea typeface="楷体_GB2312"/>
              </a:rPr>
              <a:t>课堂总结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4" grpId="0"/>
      <p:bldP spid="7195" grpId="0"/>
      <p:bldP spid="7196" grpId="0"/>
      <p:bldP spid="7197" grpId="0"/>
      <p:bldP spid="7203" grpId="0"/>
      <p:bldP spid="7205" grpId="0"/>
      <p:bldP spid="7206" grpId="0"/>
      <p:bldP spid="7207" grpId="0"/>
      <p:bldP spid="7208" grpId="0"/>
      <p:bldP spid="7209" grpId="0"/>
      <p:bldP spid="7213" grpId="0" bldLvl="0"/>
      <p:bldP spid="7214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/>
          <p:nvPr/>
        </p:nvGrpSpPr>
        <p:grpSpPr>
          <a:xfrm>
            <a:off x="0" y="0"/>
            <a:ext cx="3124200" cy="2060575"/>
            <a:chOff x="0" y="0"/>
            <a:chExt cx="2495" cy="1406"/>
          </a:xfrm>
        </p:grpSpPr>
        <p:sp>
          <p:nvSpPr>
            <p:cNvPr id="53259" name="WordArt 3"/>
            <p:cNvSpPr/>
            <p:nvPr/>
          </p:nvSpPr>
          <p:spPr>
            <a:xfrm>
              <a:off x="318" y="408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>
                  <a:ln w="12700" cap="flat" cmpd="sng">
                    <a:solidFill>
                      <a:schemeClr val="accent2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75000"/>
                      </a:srgbClr>
                    </a:outerShdw>
                  </a:effectLst>
                  <a:latin typeface="隶书" charset="0"/>
                  <a:ea typeface="隶书" charset="0"/>
                </a:rPr>
                <a:t>议一议</a:t>
              </a:r>
            </a:p>
          </p:txBody>
        </p:sp>
        <p:sp>
          <p:nvSpPr>
            <p:cNvPr id="45060" name="AutoShape 4"/>
            <p:cNvSpPr>
              <a:spLocks noChangeArrowheads="1"/>
            </p:cNvSpPr>
            <p:nvPr/>
          </p:nvSpPr>
          <p:spPr bwMode="auto">
            <a:xfrm>
              <a:off x="0" y="0"/>
              <a:ext cx="2495" cy="1406"/>
            </a:xfrm>
            <a:prstGeom prst="cloudCallout">
              <a:avLst>
                <a:gd name="adj1" fmla="val -33528"/>
                <a:gd name="adj2" fmla="val 69986"/>
              </a:avLst>
            </a:prstGeom>
            <a:noFill/>
            <a:ln w="76200" cmpd="sng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zh-CN" sz="54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Garamond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53251" name="Picture 5" descr="00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819400"/>
            <a:ext cx="1219200" cy="24384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3252" name="Group 6"/>
          <p:cNvGrpSpPr/>
          <p:nvPr/>
        </p:nvGrpSpPr>
        <p:grpSpPr>
          <a:xfrm>
            <a:off x="3276600" y="228600"/>
            <a:ext cx="5867400" cy="1524000"/>
            <a:chOff x="0" y="0"/>
            <a:chExt cx="3696" cy="960"/>
          </a:xfrm>
        </p:grpSpPr>
        <p:sp>
          <p:nvSpPr>
            <p:cNvPr id="53257" name="AutoShape 7"/>
            <p:cNvSpPr/>
            <p:nvPr/>
          </p:nvSpPr>
          <p:spPr>
            <a:xfrm>
              <a:off x="0" y="0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90000" tIns="46800" rIns="90000" bIns="46800" anchor="ctr"/>
            <a:lstStyle/>
            <a:p>
              <a:endParaRPr lang="zh-CN" altLang="en-US" dirty="0">
                <a:latin typeface="Tahoma" panose="020B0604030504040204" pitchFamily="34" charset="0"/>
              </a:endParaRPr>
            </a:p>
          </p:txBody>
        </p:sp>
        <p:sp>
          <p:nvSpPr>
            <p:cNvPr id="53258" name="Text Box 8"/>
            <p:cNvSpPr txBox="1"/>
            <p:nvPr/>
          </p:nvSpPr>
          <p:spPr>
            <a:xfrm>
              <a:off x="48" y="48"/>
              <a:ext cx="3648" cy="75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solidFill>
                    <a:srgbClr val="000066"/>
                  </a:solidFill>
                  <a:latin typeface="Tahoma" panose="020B0604030504040204" pitchFamily="34" charset="0"/>
                </a:rPr>
                <a:t>1</a:t>
              </a:r>
              <a:r>
                <a:rPr lang="zh-CN" altLang="en-US" sz="3600" b="1" dirty="0">
                  <a:solidFill>
                    <a:srgbClr val="000066"/>
                  </a:solidFill>
                  <a:latin typeface="Tahoma" panose="020B0604030504040204" pitchFamily="34" charset="0"/>
                </a:rPr>
                <a:t>、拉美独立运动和印度民族大起义有什么共同点？</a:t>
              </a:r>
            </a:p>
          </p:txBody>
        </p:sp>
      </p:grpSp>
      <p:sp>
        <p:nvSpPr>
          <p:cNvPr id="45065" name="Text Box 9"/>
          <p:cNvSpPr txBox="1"/>
          <p:nvPr/>
        </p:nvSpPr>
        <p:spPr>
          <a:xfrm>
            <a:off x="1524000" y="2514600"/>
            <a:ext cx="3200400" cy="701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ahoma" panose="020B0604030504040204" pitchFamily="34" charset="0"/>
                <a:ea typeface="楷体_GB2312" pitchFamily="1" charset="-122"/>
              </a:rPr>
              <a:t>背景相同：</a:t>
            </a:r>
          </a:p>
        </p:txBody>
      </p:sp>
      <p:sp>
        <p:nvSpPr>
          <p:cNvPr id="45066" name="Text Box 10"/>
          <p:cNvSpPr txBox="1"/>
          <p:nvPr/>
        </p:nvSpPr>
        <p:spPr>
          <a:xfrm>
            <a:off x="1447800" y="4191000"/>
            <a:ext cx="3200400" cy="701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ahoma" panose="020B0604030504040204" pitchFamily="34" charset="0"/>
                <a:ea typeface="楷体_GB2312" pitchFamily="1" charset="-122"/>
              </a:rPr>
              <a:t>性质相同：</a:t>
            </a:r>
          </a:p>
        </p:txBody>
      </p:sp>
      <p:sp>
        <p:nvSpPr>
          <p:cNvPr id="45067" name="Text Box 11"/>
          <p:cNvSpPr txBox="1"/>
          <p:nvPr/>
        </p:nvSpPr>
        <p:spPr>
          <a:xfrm>
            <a:off x="3657600" y="4191000"/>
            <a:ext cx="5334000" cy="13112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hlink"/>
                </a:solidFill>
                <a:latin typeface="Tahoma" panose="020B0604030504040204" pitchFamily="34" charset="0"/>
                <a:ea typeface="楷体_GB2312" pitchFamily="1" charset="-122"/>
              </a:rPr>
              <a:t>反抗殖民统治的民族解放运动</a:t>
            </a:r>
          </a:p>
        </p:txBody>
      </p:sp>
      <p:sp>
        <p:nvSpPr>
          <p:cNvPr id="45068" name="Text Box 12"/>
          <p:cNvSpPr txBox="1"/>
          <p:nvPr/>
        </p:nvSpPr>
        <p:spPr>
          <a:xfrm>
            <a:off x="3733800" y="2574925"/>
            <a:ext cx="5334000" cy="13112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hlink"/>
                </a:solidFill>
                <a:latin typeface="Tahoma" panose="020B0604030504040204" pitchFamily="34" charset="0"/>
                <a:ea typeface="楷体_GB2312" pitchFamily="1" charset="-122"/>
              </a:rPr>
              <a:t>残酷的殖民统治和经济掠夺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/>
      <p:bldP spid="45066" grpId="0"/>
      <p:bldP spid="45067" grpId="0"/>
      <p:bldP spid="4506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07" name="Group 3"/>
          <p:cNvGraphicFramePr>
            <a:graphicFrameLocks noGrp="1"/>
          </p:cNvGraphicFramePr>
          <p:nvPr>
            <p:ph type="tbl" idx="1"/>
          </p:nvPr>
        </p:nvGraphicFramePr>
        <p:xfrm>
          <a:off x="2040255" y="3013075"/>
          <a:ext cx="6986270" cy="3731895"/>
        </p:xfrm>
        <a:graphic>
          <a:graphicData uri="http://schemas.openxmlformats.org/drawingml/2006/table">
            <a:tbl>
              <a:tblPr/>
              <a:tblGrid>
                <a:gridCol w="1858010"/>
                <a:gridCol w="1708785"/>
                <a:gridCol w="1708785"/>
                <a:gridCol w="1710690"/>
              </a:tblGrid>
              <a:tr h="5727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</a:rPr>
                        <a:t>起义名称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</a:rPr>
                        <a:t>起义力量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</a:rPr>
                        <a:t>指挥是否统一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</a:rPr>
                        <a:t>敌方力量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3703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  <a:sym typeface="+mn-ea"/>
                        </a:rPr>
                        <a:t>拉美独立运动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7887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zh-CN" altLang="en-US" sz="1800" b="1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  <a:sym typeface="+mn-ea"/>
                        </a:rPr>
                        <a:t>印度民族大起义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  <a:sym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</a:tbl>
          </a:graphicData>
        </a:graphic>
      </p:graphicFrame>
      <p:sp>
        <p:nvSpPr>
          <p:cNvPr id="55321" name="Text Box 47"/>
          <p:cNvSpPr txBox="1"/>
          <p:nvPr/>
        </p:nvSpPr>
        <p:spPr>
          <a:xfrm>
            <a:off x="2742883" y="3094990"/>
            <a:ext cx="1760537" cy="36671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47152" name="Text Box 48"/>
          <p:cNvSpPr txBox="1"/>
          <p:nvPr/>
        </p:nvSpPr>
        <p:spPr>
          <a:xfrm>
            <a:off x="3796030" y="5393055"/>
            <a:ext cx="1798638" cy="91598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印度单靠一国力量</a:t>
            </a:r>
          </a:p>
          <a:p>
            <a:endParaRPr lang="zh-CN" altLang="zh-CN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7153" name="Text Box 49"/>
          <p:cNvSpPr txBox="1"/>
          <p:nvPr/>
        </p:nvSpPr>
        <p:spPr>
          <a:xfrm>
            <a:off x="3890010" y="3589655"/>
            <a:ext cx="1704975" cy="1463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各国人民能联合起来，协同作战，南北夹击</a:t>
            </a:r>
          </a:p>
          <a:p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7154" name="Text Box 50"/>
          <p:cNvSpPr txBox="1"/>
          <p:nvPr/>
        </p:nvSpPr>
        <p:spPr>
          <a:xfrm>
            <a:off x="5535295" y="5393055"/>
            <a:ext cx="1814513" cy="91440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没有形成统一的领导</a:t>
            </a:r>
          </a:p>
          <a:p>
            <a:endParaRPr lang="zh-CN" altLang="zh-CN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7155" name="Text Box 51"/>
          <p:cNvSpPr txBox="1"/>
          <p:nvPr/>
        </p:nvSpPr>
        <p:spPr>
          <a:xfrm>
            <a:off x="5534978" y="4137978"/>
            <a:ext cx="1897062" cy="366712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有统一的指挥</a:t>
            </a:r>
          </a:p>
        </p:txBody>
      </p:sp>
      <p:sp>
        <p:nvSpPr>
          <p:cNvPr id="47156" name="Text Box 52"/>
          <p:cNvSpPr txBox="1"/>
          <p:nvPr/>
        </p:nvSpPr>
        <p:spPr>
          <a:xfrm>
            <a:off x="7239635" y="5118100"/>
            <a:ext cx="1828800" cy="1463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工业革命后，英国经济军事实力强大，实力远超西班牙和葡萄牙。</a:t>
            </a:r>
          </a:p>
          <a:p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47157" name="Text Box 53"/>
          <p:cNvSpPr txBox="1"/>
          <p:nvPr/>
        </p:nvSpPr>
        <p:spPr>
          <a:xfrm>
            <a:off x="7281863" y="3698875"/>
            <a:ext cx="1744662" cy="1463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西班牙和葡萄牙在殖民地争夺中力量日益衰落。</a:t>
            </a:r>
          </a:p>
          <a:p>
            <a:endParaRPr lang="zh-CN" altLang="zh-CN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54277" name="Text Box 9"/>
          <p:cNvSpPr txBox="1"/>
          <p:nvPr/>
        </p:nvSpPr>
        <p:spPr>
          <a:xfrm>
            <a:off x="3634105" y="1149985"/>
            <a:ext cx="5372735" cy="11988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66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solidFill>
                  <a:srgbClr val="000066"/>
                </a:solidFill>
                <a:latin typeface="Arial" panose="020B0604020202020204" pitchFamily="34" charset="0"/>
              </a:rPr>
              <a:t>、拉美独立运动和印度民族大起义有什么不同点？</a:t>
            </a:r>
            <a:endParaRPr lang="zh-CN" altLang="en-US" sz="3600" dirty="0">
              <a:latin typeface="Tahoma" panose="020B0604030504040204" pitchFamily="34" charset="0"/>
            </a:endParaRPr>
          </a:p>
        </p:txBody>
      </p:sp>
      <p:sp>
        <p:nvSpPr>
          <p:cNvPr id="46084" name="AutoShape 4"/>
          <p:cNvSpPr>
            <a:spLocks noChangeArrowheads="1"/>
          </p:cNvSpPr>
          <p:nvPr/>
        </p:nvSpPr>
        <p:spPr bwMode="auto">
          <a:xfrm>
            <a:off x="509905" y="121920"/>
            <a:ext cx="3124200" cy="2060575"/>
          </a:xfrm>
          <a:prstGeom prst="cloudCallout">
            <a:avLst>
              <a:gd name="adj1" fmla="val -33528"/>
              <a:gd name="adj2" fmla="val 69986"/>
            </a:avLst>
          </a:prstGeom>
          <a:noFill/>
          <a:ln w="76200" cmpd="sng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5400" b="1" i="0" u="none" strike="noStrike" kern="1200" cap="none" spc="0" normalizeH="0" baseline="0" noProof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Garamond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280" name="WordArt 3"/>
          <p:cNvSpPr/>
          <p:nvPr/>
        </p:nvSpPr>
        <p:spPr>
          <a:xfrm>
            <a:off x="908100" y="434118"/>
            <a:ext cx="2327811" cy="86467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2700" cap="flat" cmpd="sng">
                  <a:solidFill>
                    <a:schemeClr val="accent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3399"/>
                </a:solidFill>
                <a:effectLst>
                  <a:outerShdw dist="35921" dir="2699999" sy="50000" kx="2115830" algn="bl" rotWithShape="0">
                    <a:srgbClr val="C0C0C0">
                      <a:alpha val="75000"/>
                    </a:srgbClr>
                  </a:outerShdw>
                </a:effectLst>
                <a:latin typeface="隶书" charset="0"/>
                <a:ea typeface="隶书" charset="0"/>
              </a:rPr>
              <a:t>议一议</a:t>
            </a:r>
          </a:p>
        </p:txBody>
      </p:sp>
      <p:sp>
        <p:nvSpPr>
          <p:cNvPr id="53257" name="AutoShape 7"/>
          <p:cNvSpPr/>
          <p:nvPr/>
        </p:nvSpPr>
        <p:spPr>
          <a:xfrm>
            <a:off x="3429635" y="987425"/>
            <a:ext cx="5638800" cy="1524000"/>
          </a:xfrm>
          <a:prstGeom prst="roundRect">
            <a:avLst>
              <a:gd name="adj" fmla="val 16667"/>
            </a:avLst>
          </a:prstGeom>
          <a:solidFill>
            <a:srgbClr val="FFFFFF">
              <a:alpha val="0"/>
            </a:srgbClr>
          </a:solidFill>
          <a:ln w="762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lIns="90000" tIns="46800" rIns="90000" bIns="46800" anchor="ctr"/>
          <a:lstStyle/>
          <a:p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52" grpId="0" bldLvl="0"/>
      <p:bldP spid="47153" grpId="0" bldLvl="0"/>
      <p:bldP spid="47154" grpId="0" bldLvl="0"/>
      <p:bldP spid="47155" grpId="0" bldLvl="0"/>
      <p:bldP spid="47156" grpId="0" bldLvl="0"/>
      <p:bldP spid="47157" grpId="0" bldLvl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图片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7775" y="3759200"/>
            <a:ext cx="808038" cy="13160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5298" name="Group 2"/>
          <p:cNvGrpSpPr/>
          <p:nvPr/>
        </p:nvGrpSpPr>
        <p:grpSpPr>
          <a:xfrm>
            <a:off x="809625" y="312420"/>
            <a:ext cx="2573020" cy="1492885"/>
            <a:chOff x="929" y="394"/>
            <a:chExt cx="2495" cy="1406"/>
          </a:xfrm>
        </p:grpSpPr>
        <p:sp>
          <p:nvSpPr>
            <p:cNvPr id="55299" name="WordArt 3"/>
            <p:cNvSpPr>
              <a:spLocks noTextEdit="1"/>
            </p:cNvSpPr>
            <p:nvPr/>
          </p:nvSpPr>
          <p:spPr>
            <a:xfrm>
              <a:off x="1248" y="700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2700" b="1">
                  <a:ln w="12700" cap="flat" cmpd="sng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79999"/>
                      </a:srgbClr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议一议</a:t>
              </a: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929" y="394"/>
              <a:ext cx="2495" cy="1406"/>
            </a:xfrm>
            <a:prstGeom prst="cloudCallout">
              <a:avLst>
                <a:gd name="adj1" fmla="val -33528"/>
                <a:gd name="adj2" fmla="val 69986"/>
              </a:avLst>
            </a:prstGeom>
            <a:noFill/>
            <a:ln w="76200">
              <a:solidFill>
                <a:srgbClr val="FF0000"/>
              </a:solidFill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zh-CN" sz="405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Garamond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5301" name="Group 6"/>
          <p:cNvGrpSpPr/>
          <p:nvPr/>
        </p:nvGrpSpPr>
        <p:grpSpPr>
          <a:xfrm>
            <a:off x="3317875" y="1009650"/>
            <a:ext cx="5062855" cy="1363980"/>
            <a:chOff x="2064" y="127"/>
            <a:chExt cx="3552" cy="977"/>
          </a:xfrm>
        </p:grpSpPr>
        <p:sp>
          <p:nvSpPr>
            <p:cNvPr id="55302" name="AutoShape 7"/>
            <p:cNvSpPr/>
            <p:nvPr/>
          </p:nvSpPr>
          <p:spPr>
            <a:xfrm>
              <a:off x="2064" y="144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67500" tIns="35100" rIns="67500" bIns="35100" anchor="ctr"/>
            <a:lstStyle/>
            <a:p>
              <a:endParaRPr lang="zh-CN" altLang="en-US" sz="100" dirty="0">
                <a:latin typeface="Tahoma" panose="020B0604030504040204" pitchFamily="34" charset="0"/>
              </a:endParaRPr>
            </a:p>
          </p:txBody>
        </p:sp>
        <p:sp>
          <p:nvSpPr>
            <p:cNvPr id="55303" name="Text Box 8"/>
            <p:cNvSpPr txBox="1"/>
            <p:nvPr/>
          </p:nvSpPr>
          <p:spPr>
            <a:xfrm>
              <a:off x="2112" y="127"/>
              <a:ext cx="3390" cy="755"/>
            </a:xfrm>
            <a:prstGeom prst="rect">
              <a:avLst/>
            </a:prstGeom>
            <a:noFill/>
            <a:ln w="76200">
              <a:noFill/>
            </a:ln>
          </p:spPr>
          <p:txBody>
            <a:bodyPr wrap="square" lIns="67500" tIns="35100" rIns="67500" bIns="35100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3</a:t>
              </a:r>
              <a:r>
                <a:rPr lang="zh-CN" altLang="en-US" sz="32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、玻利瓦尔和章西女王两位历史人物有什么共同点？</a:t>
              </a:r>
            </a:p>
          </p:txBody>
        </p:sp>
      </p:grpSp>
      <p:sp>
        <p:nvSpPr>
          <p:cNvPr id="10" name="Text Box 9"/>
          <p:cNvSpPr txBox="1"/>
          <p:nvPr/>
        </p:nvSpPr>
        <p:spPr>
          <a:xfrm>
            <a:off x="2411413" y="2928938"/>
            <a:ext cx="6181725" cy="2439670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都在国家民族遭到殖民压迫时，挺身而出，领导反抗殖民统治的斗争。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②斗争中，表现出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爱国主义精神，为正义献身，英勇作战，意志坚强，不屈不挠，都受到了人民的尊敬和怀念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C:\Users\Administrator\Desktop\t0101a3fae16547b6cd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39863" y="4076700"/>
            <a:ext cx="2009775" cy="1436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22" name="矩形 2"/>
          <p:cNvSpPr/>
          <p:nvPr/>
        </p:nvSpPr>
        <p:spPr>
          <a:xfrm>
            <a:off x="1304925" y="1698625"/>
            <a:ext cx="7069138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    19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世纪中期，在印度发生民族大起义的时候，中国发生了什么类似的事情？</a:t>
            </a:r>
          </a:p>
        </p:txBody>
      </p:sp>
    </p:spTree>
  </p:cSld>
  <p:clrMapOvr>
    <a:masterClrMapping/>
  </p:clrMapOvr>
  <p:transition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14K-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998" name="Group 422"/>
          <p:cNvGraphicFramePr>
            <a:graphicFrameLocks noGrp="1"/>
          </p:cNvGraphicFramePr>
          <p:nvPr/>
        </p:nvGraphicFramePr>
        <p:xfrm>
          <a:off x="1411288" y="1374775"/>
          <a:ext cx="6450330" cy="3622675"/>
        </p:xfrm>
        <a:graphic>
          <a:graphicData uri="http://schemas.openxmlformats.org/drawingml/2006/table">
            <a:tbl>
              <a:tblPr/>
              <a:tblGrid>
                <a:gridCol w="1393190"/>
                <a:gridCol w="2340610"/>
                <a:gridCol w="2716530"/>
              </a:tblGrid>
              <a:tr h="4806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    目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anose="02010600030101010101" pitchFamily="2" charset="-122"/>
                          <a:ea typeface="楷体_GB2312"/>
                          <a:cs typeface="楷体_GB2312"/>
                        </a:rPr>
                        <a:t>印度民族起义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anose="02010600030101010101" pitchFamily="2" charset="-122"/>
                          <a:ea typeface="楷体_GB2312"/>
                          <a:cs typeface="楷体_GB2312"/>
                        </a:rPr>
                        <a:t>中国太平天国起义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54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斗争目标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7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参加阶层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失败原因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28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性    质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837" name="Text Box 261"/>
          <p:cNvSpPr txBox="1"/>
          <p:nvPr/>
        </p:nvSpPr>
        <p:spPr>
          <a:xfrm>
            <a:off x="2963863" y="1963738"/>
            <a:ext cx="20002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英国殖民者</a:t>
            </a:r>
          </a:p>
        </p:txBody>
      </p:sp>
      <p:sp>
        <p:nvSpPr>
          <p:cNvPr id="24838" name="Text Box 262"/>
          <p:cNvSpPr txBox="1"/>
          <p:nvPr/>
        </p:nvSpPr>
        <p:spPr>
          <a:xfrm>
            <a:off x="5535613" y="1911350"/>
            <a:ext cx="17716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清朝统治者</a:t>
            </a:r>
          </a:p>
        </p:txBody>
      </p:sp>
      <p:sp>
        <p:nvSpPr>
          <p:cNvPr id="24842" name="Text Box 266"/>
          <p:cNvSpPr txBox="1"/>
          <p:nvPr/>
        </p:nvSpPr>
        <p:spPr>
          <a:xfrm>
            <a:off x="3125788" y="2500313"/>
            <a:ext cx="20574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印度各个阶层</a:t>
            </a:r>
          </a:p>
        </p:txBody>
      </p:sp>
      <p:sp>
        <p:nvSpPr>
          <p:cNvPr id="24843" name="Text Box 267"/>
          <p:cNvSpPr txBox="1"/>
          <p:nvPr/>
        </p:nvSpPr>
        <p:spPr>
          <a:xfrm>
            <a:off x="5643563" y="2392363"/>
            <a:ext cx="151288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  民</a:t>
            </a:r>
          </a:p>
        </p:txBody>
      </p:sp>
      <p:sp>
        <p:nvSpPr>
          <p:cNvPr id="24844" name="Text Box 268"/>
          <p:cNvSpPr txBox="1"/>
          <p:nvPr/>
        </p:nvSpPr>
        <p:spPr>
          <a:xfrm>
            <a:off x="3017838" y="2982913"/>
            <a:ext cx="205740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英国的强大；印度没形成统一的领导</a:t>
            </a:r>
          </a:p>
        </p:txBody>
      </p:sp>
      <p:sp>
        <p:nvSpPr>
          <p:cNvPr id="24846" name="Text Box 270"/>
          <p:cNvSpPr txBox="1"/>
          <p:nvPr/>
        </p:nvSpPr>
        <p:spPr>
          <a:xfrm>
            <a:off x="5322888" y="3035300"/>
            <a:ext cx="20574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中外反动势力的联合绞杀</a:t>
            </a:r>
          </a:p>
        </p:txBody>
      </p:sp>
      <p:sp>
        <p:nvSpPr>
          <p:cNvPr id="24847" name="Text Box 271"/>
          <p:cNvSpPr txBox="1"/>
          <p:nvPr/>
        </p:nvSpPr>
        <p:spPr>
          <a:xfrm>
            <a:off x="2963863" y="4106863"/>
            <a:ext cx="20574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反侵略的民族起义</a:t>
            </a:r>
          </a:p>
        </p:txBody>
      </p:sp>
      <p:sp>
        <p:nvSpPr>
          <p:cNvPr id="24848" name="Text Box 272"/>
          <p:cNvSpPr txBox="1"/>
          <p:nvPr/>
        </p:nvSpPr>
        <p:spPr>
          <a:xfrm>
            <a:off x="5322888" y="4106863"/>
            <a:ext cx="20574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反封建反侵略的农民起义</a:t>
            </a:r>
          </a:p>
        </p:txBody>
      </p:sp>
      <p:sp>
        <p:nvSpPr>
          <p:cNvPr id="57379" name="Text Box 274"/>
          <p:cNvSpPr txBox="1"/>
          <p:nvPr/>
        </p:nvSpPr>
        <p:spPr>
          <a:xfrm>
            <a:off x="1883093" y="482600"/>
            <a:ext cx="550703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印度民族起义与中国太平天国起义比较</a:t>
            </a:r>
          </a:p>
        </p:txBody>
      </p:sp>
      <p:sp>
        <p:nvSpPr>
          <p:cNvPr id="12" name="Text Box 63"/>
          <p:cNvSpPr txBox="1"/>
          <p:nvPr/>
        </p:nvSpPr>
        <p:spPr>
          <a:xfrm>
            <a:off x="460375" y="5072063"/>
            <a:ext cx="8474075" cy="80835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都沉重打击了英国殖民者的统治；都以失败告终，没有先进阶级的领导</a:t>
            </a:r>
            <a:r>
              <a:rPr lang="en-US" altLang="zh-CN" sz="24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;</a:t>
            </a:r>
            <a:r>
              <a:rPr lang="zh-CN" altLang="en-US" sz="24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都显示了殖民地半殖民地人民抗争的英勇精神等。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37" grpId="0"/>
      <p:bldP spid="24838" grpId="0"/>
      <p:bldP spid="24842" grpId="0"/>
      <p:bldP spid="24843" grpId="0"/>
      <p:bldP spid="24844" grpId="0"/>
      <p:bldP spid="24846" grpId="0"/>
      <p:bldP spid="24847" grpId="0"/>
      <p:bldP spid="24848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14K-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8370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r>
              <a:rPr lang="zh-CN" altLang="en-US" sz="3600" dirty="0"/>
              <a:t>当堂达标</a:t>
            </a:r>
          </a:p>
        </p:txBody>
      </p:sp>
      <p:sp>
        <p:nvSpPr>
          <p:cNvPr id="58371" name="Text Box 4"/>
          <p:cNvSpPr txBox="1"/>
          <p:nvPr/>
        </p:nvSpPr>
        <p:spPr>
          <a:xfrm>
            <a:off x="381000" y="1676400"/>
            <a:ext cx="8458200" cy="435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latin typeface="Tahoma" panose="020B0604030504040204" pitchFamily="34" charset="0"/>
              </a:rPr>
              <a:t>．1、被誉为</a:t>
            </a:r>
            <a:r>
              <a:rPr lang="zh-CN" altLang="en-US" sz="2800" dirty="0">
                <a:latin typeface="Arial" panose="020B0604020202020204" pitchFamily="34" charset="0"/>
              </a:rPr>
              <a:t>“</a:t>
            </a:r>
            <a:r>
              <a:rPr lang="zh-CN" altLang="en-US" sz="2800" dirty="0">
                <a:latin typeface="Tahoma" panose="020B0604030504040204" pitchFamily="34" charset="0"/>
              </a:rPr>
              <a:t>南美的解放者</a:t>
            </a:r>
            <a:r>
              <a:rPr lang="zh-CN" altLang="en-US" sz="2800" dirty="0">
                <a:latin typeface="Arial" panose="020B0604020202020204" pitchFamily="34" charset="0"/>
              </a:rPr>
              <a:t>”</a:t>
            </a:r>
            <a:r>
              <a:rPr lang="zh-CN" altLang="en-US" sz="2800" dirty="0">
                <a:latin typeface="Tahoma" panose="020B0604030504040204" pitchFamily="34" charset="0"/>
              </a:rPr>
              <a:t>、委内瑞拉的</a:t>
            </a:r>
            <a:r>
              <a:rPr lang="zh-CN" altLang="en-US" sz="2800" dirty="0">
                <a:latin typeface="Arial" panose="020B0604020202020204" pitchFamily="34" charset="0"/>
              </a:rPr>
              <a:t>“</a:t>
            </a:r>
            <a:r>
              <a:rPr lang="zh-CN" altLang="en-US" sz="2800" dirty="0">
                <a:latin typeface="Tahoma" panose="020B0604030504040204" pitchFamily="34" charset="0"/>
              </a:rPr>
              <a:t>祖国之，父</a:t>
            </a:r>
            <a:r>
              <a:rPr lang="zh-CN" altLang="en-US" sz="2800" dirty="0">
                <a:latin typeface="Arial" panose="020B0604020202020204" pitchFamily="34" charset="0"/>
              </a:rPr>
              <a:t>”</a:t>
            </a:r>
            <a:r>
              <a:rPr lang="zh-CN" altLang="en-US" sz="2800" dirty="0">
                <a:latin typeface="Tahoma" panose="020B0604030504040204" pitchFamily="34" charset="0"/>
              </a:rPr>
              <a:t>的是(　　)</a:t>
            </a:r>
          </a:p>
          <a:p>
            <a:r>
              <a:rPr lang="zh-CN" altLang="en-US" sz="2800" dirty="0">
                <a:latin typeface="Tahoma" panose="020B0604030504040204" pitchFamily="34" charset="0"/>
              </a:rPr>
              <a:t>A．伊达尔哥B．圣马丁  C．华盛顿  D．玻利瓦尔</a:t>
            </a:r>
          </a:p>
          <a:p>
            <a:endParaRPr lang="zh-CN" altLang="en-US" sz="2800" dirty="0">
              <a:latin typeface="Tahoma" panose="020B0604030504040204" pitchFamily="34" charset="0"/>
            </a:endParaRPr>
          </a:p>
          <a:p>
            <a:r>
              <a:rPr lang="zh-CN" altLang="en-US" sz="2800" dirty="0">
                <a:latin typeface="Tahoma" panose="020B0604030504040204" pitchFamily="34" charset="0"/>
              </a:rPr>
              <a:t>．2、有一部著名的印度电影，影片中年轻美丽的女王拿起武器，同英国殖民军队展开斗争，最后英勇牺牲。她是(　　) </a:t>
            </a:r>
          </a:p>
          <a:p>
            <a:r>
              <a:rPr lang="zh-CN" altLang="en-US" sz="2800" dirty="0">
                <a:latin typeface="Tahoma" panose="020B0604030504040204" pitchFamily="34" charset="0"/>
              </a:rPr>
              <a:t>A．圣女贞德     B．章西女王</a:t>
            </a:r>
          </a:p>
          <a:p>
            <a:r>
              <a:rPr lang="zh-CN" altLang="en-US" sz="2800" dirty="0">
                <a:latin typeface="Tahoma" panose="020B0604030504040204" pitchFamily="34" charset="0"/>
              </a:rPr>
              <a:t>C．伊丽莎白女王 D．维多利亚女王</a:t>
            </a:r>
          </a:p>
          <a:p>
            <a:endParaRPr lang="zh-CN" altLang="en-US" sz="2800" dirty="0">
              <a:latin typeface="Tahoma" panose="020B0604030504040204" pitchFamily="34" charset="0"/>
            </a:endParaRPr>
          </a:p>
        </p:txBody>
      </p:sp>
      <p:sp>
        <p:nvSpPr>
          <p:cNvPr id="50181" name="Text Box 5"/>
          <p:cNvSpPr txBox="1"/>
          <p:nvPr/>
        </p:nvSpPr>
        <p:spPr>
          <a:xfrm>
            <a:off x="2820035" y="2082165"/>
            <a:ext cx="620395" cy="58483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ctr">
            <a:spAutoFit/>
          </a:bodyPr>
          <a:lstStyle/>
          <a:p>
            <a:r>
              <a:rPr lang="zh-CN" altLang="en-US" sz="3200" dirty="0">
                <a:latin typeface="Tahoma" panose="020B0604030504040204" pitchFamily="34" charset="0"/>
              </a:rPr>
              <a:t>D</a:t>
            </a:r>
          </a:p>
        </p:txBody>
      </p:sp>
      <p:sp>
        <p:nvSpPr>
          <p:cNvPr id="50182" name="Text Box 6"/>
          <p:cNvSpPr txBox="1"/>
          <p:nvPr/>
        </p:nvSpPr>
        <p:spPr>
          <a:xfrm>
            <a:off x="2133600" y="4267200"/>
            <a:ext cx="533400" cy="5810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sz="3200" dirty="0">
                <a:latin typeface="Tahoma" panose="020B0604030504040204" pitchFamily="34" charset="0"/>
              </a:rPr>
              <a:t>B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bldLvl="0"/>
      <p:bldP spid="50182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14K-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9394" name="Rectangle 2"/>
          <p:cNvSpPr>
            <a:spLocks noGrp="1"/>
          </p:cNvSpPr>
          <p:nvPr>
            <p:ph idx="1"/>
          </p:nvPr>
        </p:nvSpPr>
        <p:spPr>
          <a:xfrm>
            <a:off x="228600" y="762000"/>
            <a:ext cx="7853680" cy="5429250"/>
          </a:xfrm>
        </p:spPr>
        <p:txBody>
          <a:bodyPr vert="horz" wrap="square" lIns="91440" tIns="45720" rIns="91440" bIns="45720" anchor="t"/>
          <a:lstStyle/>
          <a:p>
            <a:r>
              <a:rPr lang="zh-CN" altLang="en-US" dirty="0">
                <a:latin typeface="宋体" panose="02010600030101010101" pitchFamily="2" charset="-122"/>
              </a:rPr>
              <a:t>3、1857年兴起印度反英民族大起义中，首先举起起义大旗的是(　　)</a:t>
            </a:r>
          </a:p>
          <a:p>
            <a:r>
              <a:rPr lang="zh-CN" altLang="en-US" dirty="0">
                <a:latin typeface="宋体" panose="02010600030101010101" pitchFamily="2" charset="-122"/>
              </a:rPr>
              <a:t>A．封建王公  B．广大农民</a:t>
            </a:r>
          </a:p>
          <a:p>
            <a:r>
              <a:rPr lang="zh-CN" altLang="en-US" dirty="0">
                <a:latin typeface="宋体" panose="02010600030101010101" pitchFamily="2" charset="-122"/>
              </a:rPr>
              <a:t>C．城市贫民  D．土兵</a:t>
            </a:r>
          </a:p>
          <a:p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9395" name="Text Box 3"/>
          <p:cNvSpPr txBox="1"/>
          <p:nvPr/>
        </p:nvSpPr>
        <p:spPr>
          <a:xfrm>
            <a:off x="152400" y="3505200"/>
            <a:ext cx="8763000" cy="3992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dirty="0">
                <a:latin typeface="宋体" panose="02010600030101010101" pitchFamily="2" charset="-122"/>
              </a:rPr>
              <a:t>4、拉丁美洲独立战争爆发的根本原因是(　　)</a:t>
            </a:r>
          </a:p>
          <a:p>
            <a:r>
              <a:rPr lang="zh-CN" altLang="en-US" sz="3200" dirty="0">
                <a:latin typeface="宋体" panose="02010600030101010101" pitchFamily="2" charset="-122"/>
              </a:rPr>
              <a:t>A．印第安人在拉丁美洲创造了灿烂的文化</a:t>
            </a:r>
          </a:p>
          <a:p>
            <a:r>
              <a:rPr lang="zh-CN" altLang="en-US" sz="3200" dirty="0">
                <a:latin typeface="宋体" panose="02010600030101010101" pitchFamily="2" charset="-122"/>
              </a:rPr>
              <a:t>B．拉丁美洲盛产黄金、白银</a:t>
            </a:r>
          </a:p>
          <a:p>
            <a:r>
              <a:rPr lang="zh-CN" altLang="en-US" sz="3200" dirty="0">
                <a:latin typeface="宋体" panose="02010600030101010101" pitchFamily="2" charset="-122"/>
              </a:rPr>
              <a:t>C．欧洲殖民者在拉丁美洲的疯狂掠夺和残酷剥削</a:t>
            </a:r>
          </a:p>
          <a:p>
            <a:r>
              <a:rPr lang="zh-CN" altLang="en-US" sz="3200" dirty="0">
                <a:latin typeface="宋体" panose="02010600030101010101" pitchFamily="2" charset="-122"/>
              </a:rPr>
              <a:t>D．英国殖民者在拉丁美洲实行土地占有制</a:t>
            </a:r>
          </a:p>
          <a:p>
            <a:endParaRPr lang="zh-CN" altLang="en-US" sz="3200" dirty="0">
              <a:latin typeface="宋体" panose="02010600030101010101" pitchFamily="2" charset="-122"/>
            </a:endParaRPr>
          </a:p>
          <a:p>
            <a:endParaRPr lang="zh-CN" altLang="en-US" sz="3200" dirty="0">
              <a:latin typeface="宋体" panose="02010600030101010101" pitchFamily="2" charset="-122"/>
            </a:endParaRPr>
          </a:p>
        </p:txBody>
      </p:sp>
      <p:sp>
        <p:nvSpPr>
          <p:cNvPr id="51204" name="Text Box 4"/>
          <p:cNvSpPr txBox="1"/>
          <p:nvPr/>
        </p:nvSpPr>
        <p:spPr>
          <a:xfrm>
            <a:off x="3359150" y="1191895"/>
            <a:ext cx="685800" cy="5810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sz="3200" dirty="0">
                <a:latin typeface="Tahoma" panose="020B0604030504040204" pitchFamily="34" charset="0"/>
              </a:rPr>
              <a:t>A</a:t>
            </a:r>
          </a:p>
        </p:txBody>
      </p:sp>
      <p:sp>
        <p:nvSpPr>
          <p:cNvPr id="51205" name="Text Box 5"/>
          <p:cNvSpPr txBox="1"/>
          <p:nvPr/>
        </p:nvSpPr>
        <p:spPr>
          <a:xfrm>
            <a:off x="7543800" y="3505200"/>
            <a:ext cx="762000" cy="5810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sz="3200" dirty="0">
                <a:latin typeface="Tahoma" panose="020B0604030504040204" pitchFamily="34" charset="0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bldLvl="0"/>
      <p:bldP spid="51205" grpId="0" bldLvl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14K-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18" name="Rectangle 2"/>
          <p:cNvSpPr>
            <a:spLocks noGrp="1"/>
          </p:cNvSpPr>
          <p:nvPr>
            <p:ph idx="1"/>
          </p:nvPr>
        </p:nvSpPr>
        <p:spPr>
          <a:xfrm>
            <a:off x="304165" y="97790"/>
            <a:ext cx="8612188" cy="5973763"/>
          </a:xfrm>
        </p:spPr>
        <p:txBody>
          <a:bodyPr vert="horz" wrap="square" lIns="91440" tIns="45720" rIns="91440" bIns="45720" anchor="t"/>
          <a:lstStyle/>
          <a:p>
            <a:pPr marL="0" indent="0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5、反殖反帝是殖民地、半殖民地人民斗争的共同目标，就在印度发生1857—1859年民族大起义的同时，中国境内也掀起了一场反帝反封运动，它是(　　)</a:t>
            </a:r>
          </a:p>
          <a:p>
            <a:pPr marL="0" indent="0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A．三元里人民的抗英斗争  B．太平天国运动</a:t>
            </a:r>
          </a:p>
          <a:p>
            <a:pPr marL="0" indent="0">
              <a:buNone/>
            </a:pPr>
            <a:r>
              <a:rPr lang="zh-CN" altLang="en-US" sz="2800" dirty="0">
                <a:latin typeface="宋体" panose="02010600030101010101" pitchFamily="2" charset="-122"/>
              </a:rPr>
              <a:t>C．维新变法              D．义和团运动</a:t>
            </a:r>
          </a:p>
          <a:p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60419" name="Text Box 3"/>
          <p:cNvSpPr txBox="1"/>
          <p:nvPr/>
        </p:nvSpPr>
        <p:spPr>
          <a:xfrm>
            <a:off x="228600" y="2895600"/>
            <a:ext cx="8763000" cy="2954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latin typeface="Tahoma" panose="020B0604030504040204" pitchFamily="34" charset="0"/>
              </a:rPr>
              <a:t>6、下列关于19世纪中期的印度，叙述不正确的是(　　)</a:t>
            </a:r>
          </a:p>
          <a:p>
            <a:r>
              <a:rPr lang="zh-CN" altLang="en-US" sz="2800" dirty="0">
                <a:latin typeface="Tahoma" panose="020B0604030504040204" pitchFamily="34" charset="0"/>
              </a:rPr>
              <a:t>A．印度三分之二的土地已被英国侵占</a:t>
            </a:r>
          </a:p>
          <a:p>
            <a:r>
              <a:rPr lang="zh-CN" altLang="en-US" sz="2800" dirty="0">
                <a:latin typeface="Tahoma" panose="020B0604030504040204" pitchFamily="34" charset="0"/>
              </a:rPr>
              <a:t>B．美国加紧对印度的经济剥削和政治统治</a:t>
            </a:r>
          </a:p>
          <a:p>
            <a:r>
              <a:rPr lang="zh-CN" altLang="en-US" sz="2800" dirty="0">
                <a:latin typeface="Tahoma" panose="020B0604030504040204" pitchFamily="34" charset="0"/>
              </a:rPr>
              <a:t>C．一些地方在封建王公统治之下</a:t>
            </a:r>
          </a:p>
          <a:p>
            <a:r>
              <a:rPr lang="zh-CN" altLang="en-US" sz="2800" dirty="0">
                <a:latin typeface="Tahoma" panose="020B0604030504040204" pitchFamily="34" charset="0"/>
              </a:rPr>
              <a:t>D．印度人民反英情绪高涨 </a:t>
            </a:r>
          </a:p>
          <a:p>
            <a:endParaRPr lang="zh-CN" altLang="en-US" sz="2800" dirty="0">
              <a:latin typeface="Tahoma" panose="020B0604030504040204" pitchFamily="34" charset="0"/>
            </a:endParaRPr>
          </a:p>
          <a:p>
            <a:endParaRPr lang="zh-CN" altLang="en-US" dirty="0">
              <a:latin typeface="Tahoma" panose="020B0604030504040204" pitchFamily="34" charset="0"/>
            </a:endParaRPr>
          </a:p>
        </p:txBody>
      </p:sp>
      <p:sp>
        <p:nvSpPr>
          <p:cNvPr id="52228" name="Text Box 4"/>
          <p:cNvSpPr txBox="1"/>
          <p:nvPr/>
        </p:nvSpPr>
        <p:spPr>
          <a:xfrm>
            <a:off x="7772400" y="990600"/>
            <a:ext cx="917575" cy="5810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sz="3200" dirty="0">
                <a:latin typeface="Tahoma" panose="020B0604030504040204" pitchFamily="34" charset="0"/>
              </a:rPr>
              <a:t>B</a:t>
            </a:r>
          </a:p>
        </p:txBody>
      </p:sp>
      <p:sp>
        <p:nvSpPr>
          <p:cNvPr id="52229" name="Text Box 5"/>
          <p:cNvSpPr txBox="1"/>
          <p:nvPr/>
        </p:nvSpPr>
        <p:spPr>
          <a:xfrm>
            <a:off x="8305800" y="2897188"/>
            <a:ext cx="685800" cy="57943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sz="3200" dirty="0">
                <a:latin typeface="Tahoma" panose="020B0604030504040204" pitchFamily="34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 bldLvl="0"/>
      <p:bldP spid="52229" grpId="0" bldLvl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12</TotalTime>
  <Words>1909</Words>
  <PresentationFormat>全屏显示(4:3)</PresentationFormat>
  <Paragraphs>221</Paragraphs>
  <Slides>27</Slides>
  <Notes>2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9" baseType="lpstr">
      <vt:lpstr>龙腾四海</vt:lpstr>
      <vt:lpstr>Image</vt:lpstr>
      <vt:lpstr>幻灯片 1</vt:lpstr>
      <vt:lpstr>幻灯片 2</vt:lpstr>
      <vt:lpstr>幻灯片 3</vt:lpstr>
      <vt:lpstr>“南美解放者”——玻利瓦尔</vt:lpstr>
      <vt:lpstr>幻灯片 5</vt:lpstr>
      <vt:lpstr>幻灯片 6</vt:lpstr>
      <vt:lpstr>幻灯片 7</vt:lpstr>
      <vt:lpstr>幻灯片 8</vt:lpstr>
      <vt:lpstr>二、印度民族大起义</vt:lpstr>
      <vt:lpstr>幻灯片 10</vt:lpstr>
      <vt:lpstr>分析材料</vt:lpstr>
      <vt:lpstr>幻灯片 12</vt:lpstr>
      <vt:lpstr>背景</vt:lpstr>
      <vt:lpstr>幻灯片 14</vt:lpstr>
      <vt:lpstr>幻灯片 15</vt:lpstr>
      <vt:lpstr>幻灯片 16</vt:lpstr>
      <vt:lpstr>章西女王——克拉什米·巴依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当堂达标</vt:lpstr>
      <vt:lpstr>幻灯片 26</vt:lpstr>
      <vt:lpstr>幻灯片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2012-08-29T02:18:02Z</dcterms:created>
  <dcterms:modified xsi:type="dcterms:W3CDTF">2018-12-23T01:58:58Z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2052-11.1.0.8013</vt:lpwstr>
  </property>
</Properties>
</file>