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307" r:id="rId3"/>
    <p:sldId id="257" r:id="rId4"/>
    <p:sldId id="258" r:id="rId5"/>
    <p:sldId id="259" r:id="rId6"/>
    <p:sldId id="260" r:id="rId7"/>
    <p:sldId id="262" r:id="rId8"/>
    <p:sldId id="284" r:id="rId9"/>
    <p:sldId id="287" r:id="rId10"/>
    <p:sldId id="263" r:id="rId11"/>
    <p:sldId id="308" r:id="rId12"/>
    <p:sldId id="264" r:id="rId13"/>
    <p:sldId id="265" r:id="rId14"/>
    <p:sldId id="266" r:id="rId15"/>
    <p:sldId id="294" r:id="rId16"/>
    <p:sldId id="291" r:id="rId17"/>
    <p:sldId id="289" r:id="rId18"/>
    <p:sldId id="309" r:id="rId19"/>
    <p:sldId id="290" r:id="rId20"/>
    <p:sldId id="268" r:id="rId21"/>
    <p:sldId id="310" r:id="rId22"/>
    <p:sldId id="293" r:id="rId23"/>
    <p:sldId id="298" r:id="rId24"/>
    <p:sldId id="297" r:id="rId25"/>
    <p:sldId id="295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304" r:id="rId34"/>
    <p:sldId id="277" r:id="rId35"/>
    <p:sldId id="278" r:id="rId36"/>
    <p:sldId id="279" r:id="rId37"/>
    <p:sldId id="280" r:id="rId38"/>
    <p:sldId id="281" r:id="rId39"/>
    <p:sldId id="282" r:id="rId40"/>
    <p:sldId id="283" r:id="rId41"/>
    <p:sldId id="301" r:id="rId4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3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30925-C217-4351-85F7-1336F2391A8B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49B4D-192C-4BBD-AF4F-169301F1AF2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7831A-7E0E-42BB-AFF5-D76F1933DED4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A01BB-0C7F-46A1-91AA-DC9540F991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629FF-F34F-4A71-9475-4D9EAE7B58C3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6E077-0043-4EE0-9E27-EF7D920A1E1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9C9F4-5958-415E-AA3C-0E9FEAACD479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4F8C7-9A98-4286-A522-FADE9CC28F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14E4F-0C4A-4E10-BB8F-58BEA3648CE1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55201-B651-46BF-912D-3ABE32BC524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1C7C8-2B62-424B-ADB8-E537AB054A3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36A9F-66DD-4E9F-881A-0F818A2D53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81812-A8B0-43BF-81C4-F53398135C4A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62F3-E6F5-4861-B9E2-062DEC209A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1A245-E935-483B-96E1-9ED7D90A855E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15E27-65C3-48F3-8652-D1951B6102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5675D-FB8F-44F4-BAD6-62F19C4D703A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87615-F779-467A-A5C4-DE826F8264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1BFEC-4D1F-487C-8AC2-FC4EA3C51A0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07CCC-B2C4-44B4-9CB9-4D4E49F9F81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1D729-5FBF-409A-872E-0E1FCAC71C9F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45EE9-7712-4E9E-A97B-8E21EA1788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3B882-9DC0-4AEA-ABF7-221E289AEB9B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343E4-C73F-43FF-84E3-843E1A7231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5B962-30A7-4787-8D78-953A485C67C3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1C645-A3C0-4A21-BB3F-ED2A6BF997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59D3405-B321-428C-9821-7C1E56E7C83E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111D97-C56C-40D9-B85B-3CAF7D71EC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0.xml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22.jpe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21.jpe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1" descr="C:\Users\huangyl\AppData\Roaming\Tencent\Users\262805678\QQ\WinTemp\RichOle\D~$)74L)}FLM2EN`4VZR4X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3" y="1733550"/>
            <a:ext cx="3771900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组合 38"/>
          <p:cNvGrpSpPr>
            <a:grpSpLocks/>
          </p:cNvGrpSpPr>
          <p:nvPr/>
        </p:nvGrpSpPr>
        <p:grpSpPr bwMode="auto">
          <a:xfrm>
            <a:off x="3132138" y="1628775"/>
            <a:ext cx="4968875" cy="3600450"/>
            <a:chOff x="4418881" y="2780928"/>
            <a:chExt cx="4968552" cy="3600399"/>
          </a:xfrm>
        </p:grpSpPr>
        <p:sp>
          <p:nvSpPr>
            <p:cNvPr id="5" name="AutoShape 7"/>
            <p:cNvSpPr>
              <a:spLocks noChangeArrowheads="1"/>
            </p:cNvSpPr>
            <p:nvPr/>
          </p:nvSpPr>
          <p:spPr bwMode="auto">
            <a:xfrm>
              <a:off x="5749120" y="4581128"/>
              <a:ext cx="500029" cy="1260457"/>
            </a:xfrm>
            <a:custGeom>
              <a:avLst/>
              <a:gdLst>
                <a:gd name="T0" fmla="*/ 0 w 429715"/>
                <a:gd name="T1" fmla="*/ 0 h 818818"/>
                <a:gd name="T2" fmla="*/ 429715 w 429715"/>
                <a:gd name="T3" fmla="*/ 818818 h 818818"/>
              </a:gdLst>
              <a:ahLst/>
              <a:cxnLst/>
              <a:rect l="T0" t="T1" r="T2" b="T3"/>
              <a:pathLst>
                <a:path w="429715" h="818818">
                  <a:moveTo>
                    <a:pt x="0" y="0"/>
                  </a:moveTo>
                  <a:lnTo>
                    <a:pt x="214857" y="0"/>
                  </a:lnTo>
                  <a:lnTo>
                    <a:pt x="214857" y="818818"/>
                  </a:lnTo>
                  <a:lnTo>
                    <a:pt x="429715" y="818818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n w="28575">
                  <a:solidFill>
                    <a:schemeClr val="tx1"/>
                  </a:solidFill>
                </a:ln>
                <a:latin typeface="+mn-lt"/>
                <a:ea typeface="+mn-ea"/>
              </a:endParaRPr>
            </a:p>
          </p:txBody>
        </p:sp>
        <p:sp>
          <p:nvSpPr>
            <p:cNvPr id="15369" name="Rectangle 8"/>
            <p:cNvSpPr>
              <a:spLocks noChangeArrowheads="1"/>
            </p:cNvSpPr>
            <p:nvPr/>
          </p:nvSpPr>
          <p:spPr bwMode="auto">
            <a:xfrm>
              <a:off x="5972286" y="5174680"/>
              <a:ext cx="53565" cy="70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700" tIns="0" rIns="12700" bIns="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  <a:buFont typeface="Arial" charset="0"/>
                <a:buNone/>
              </a:pPr>
              <a:endParaRPr lang="zh-CN" altLang="en-US" sz="50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5370" name="AutoShape 9"/>
            <p:cNvSpPr>
              <a:spLocks noChangeArrowheads="1"/>
            </p:cNvSpPr>
            <p:nvPr/>
          </p:nvSpPr>
          <p:spPr bwMode="auto">
            <a:xfrm>
              <a:off x="5748787" y="4510292"/>
              <a:ext cx="500563" cy="141671"/>
            </a:xfrm>
            <a:custGeom>
              <a:avLst/>
              <a:gdLst>
                <a:gd name="T0" fmla="*/ 0 w 429715"/>
                <a:gd name="T1" fmla="*/ 0 h 91440"/>
                <a:gd name="T2" fmla="*/ 429715 w 429715"/>
                <a:gd name="T3" fmla="*/ 91440 h 91440"/>
              </a:gdLst>
              <a:ahLst/>
              <a:cxnLst>
                <a:cxn ang="0">
                  <a:pos x="0" y="45720"/>
                </a:cxn>
                <a:cxn ang="0">
                  <a:pos x="429715" y="45720"/>
                </a:cxn>
              </a:cxnLst>
              <a:rect l="T0" t="T1" r="T2" b="T3"/>
              <a:pathLst>
                <a:path w="429715" h="91440">
                  <a:moveTo>
                    <a:pt x="0" y="45720"/>
                  </a:moveTo>
                  <a:lnTo>
                    <a:pt x="429715" y="4572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1" name="Rectangle 10"/>
            <p:cNvSpPr>
              <a:spLocks noChangeArrowheads="1"/>
            </p:cNvSpPr>
            <p:nvPr/>
          </p:nvSpPr>
          <p:spPr bwMode="auto">
            <a:xfrm>
              <a:off x="5987063" y="4564029"/>
              <a:ext cx="24012" cy="34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700" tIns="0" rIns="12700" bIns="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  <a:buFont typeface="Arial" charset="0"/>
                <a:buNone/>
              </a:pPr>
              <a:endParaRPr lang="zh-CN" altLang="en-US" sz="50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5372" name="AutoShape 11"/>
            <p:cNvSpPr>
              <a:spLocks noChangeArrowheads="1"/>
            </p:cNvSpPr>
            <p:nvPr/>
          </p:nvSpPr>
          <p:spPr bwMode="auto">
            <a:xfrm>
              <a:off x="5748787" y="3320743"/>
              <a:ext cx="500563" cy="1260384"/>
            </a:xfrm>
            <a:custGeom>
              <a:avLst/>
              <a:gdLst>
                <a:gd name="T0" fmla="*/ 0 w 429715"/>
                <a:gd name="T1" fmla="*/ 0 h 818818"/>
                <a:gd name="T2" fmla="*/ 429715 w 429715"/>
                <a:gd name="T3" fmla="*/ 818818 h 818818"/>
              </a:gdLst>
              <a:ahLst/>
              <a:cxnLst>
                <a:cxn ang="0">
                  <a:pos x="0" y="818818"/>
                </a:cxn>
                <a:cxn ang="0">
                  <a:pos x="214857" y="818818"/>
                </a:cxn>
                <a:cxn ang="0">
                  <a:pos x="214857" y="0"/>
                </a:cxn>
                <a:cxn ang="0">
                  <a:pos x="429715" y="0"/>
                </a:cxn>
              </a:cxnLst>
              <a:rect l="T0" t="T1" r="T2" b="T3"/>
              <a:pathLst>
                <a:path w="429715" h="818818">
                  <a:moveTo>
                    <a:pt x="0" y="818818"/>
                  </a:moveTo>
                  <a:lnTo>
                    <a:pt x="214857" y="818818"/>
                  </a:lnTo>
                  <a:lnTo>
                    <a:pt x="214857" y="0"/>
                  </a:lnTo>
                  <a:lnTo>
                    <a:pt x="429715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3" name="Rectangle 12"/>
            <p:cNvSpPr>
              <a:spLocks noChangeArrowheads="1"/>
            </p:cNvSpPr>
            <p:nvPr/>
          </p:nvSpPr>
          <p:spPr bwMode="auto">
            <a:xfrm>
              <a:off x="5972286" y="3916738"/>
              <a:ext cx="53565" cy="708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700" tIns="0" rIns="12700" bIns="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  <a:buFont typeface="Arial" charset="0"/>
                <a:buNone/>
              </a:pPr>
              <a:endParaRPr lang="zh-CN" altLang="en-US" sz="50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5374" name="Rectangle 14"/>
            <p:cNvSpPr>
              <a:spLocks noChangeArrowheads="1"/>
            </p:cNvSpPr>
            <p:nvPr/>
          </p:nvSpPr>
          <p:spPr bwMode="auto">
            <a:xfrm rot="-5400000">
              <a:off x="3283634" y="3916175"/>
              <a:ext cx="3600399" cy="1329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lIns="12700" tIns="12700" rIns="12700" bIns="1270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  <a:buFont typeface="Arial" charset="0"/>
                <a:buNone/>
              </a:pPr>
              <a:endParaRPr lang="zh-CN" altLang="en-US" sz="20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endParaRPr>
            </a:p>
          </p:txBody>
        </p:sp>
        <p:sp>
          <p:nvSpPr>
            <p:cNvPr id="15375" name="Rectangle 69"/>
            <p:cNvSpPr>
              <a:spLocks noChangeArrowheads="1"/>
            </p:cNvSpPr>
            <p:nvPr/>
          </p:nvSpPr>
          <p:spPr bwMode="auto">
            <a:xfrm>
              <a:off x="6249351" y="4149080"/>
              <a:ext cx="3138082" cy="86409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11430" tIns="11430" rIns="11430" bIns="11430" anchor="ctr"/>
            <a:lstStyle/>
            <a:p>
              <a:pPr>
                <a:lnSpc>
                  <a:spcPct val="90000"/>
                </a:lnSpc>
                <a:spcAft>
                  <a:spcPct val="35000"/>
                </a:spcAft>
                <a:buFont typeface="Arial" charset="0"/>
                <a:buNone/>
              </a:pPr>
              <a:r>
                <a:rPr lang="zh-CN" altLang="en-US" sz="2400" b="1">
                  <a:latin typeface="微软雅黑"/>
                  <a:ea typeface="微软雅黑"/>
                  <a:cs typeface="微软雅黑"/>
                  <a:sym typeface="微软雅黑"/>
                </a:rPr>
                <a:t>第</a:t>
              </a:r>
              <a:r>
                <a:rPr lang="en-US" altLang="zh-CN" sz="2400" b="1">
                  <a:latin typeface="微软雅黑"/>
                  <a:ea typeface="微软雅黑"/>
                  <a:cs typeface="微软雅黑"/>
                  <a:sym typeface="微软雅黑"/>
                </a:rPr>
                <a:t>2</a:t>
              </a:r>
              <a:r>
                <a:rPr lang="zh-CN" altLang="en-US" sz="2400" b="1">
                  <a:latin typeface="微软雅黑"/>
                  <a:ea typeface="微软雅黑"/>
                  <a:cs typeface="微软雅黑"/>
                  <a:sym typeface="微软雅黑"/>
                </a:rPr>
                <a:t>课  第二次鸦片战争</a:t>
              </a:r>
            </a:p>
          </p:txBody>
        </p:sp>
        <p:sp>
          <p:nvSpPr>
            <p:cNvPr id="15376" name="Rectangle 81"/>
            <p:cNvSpPr>
              <a:spLocks noChangeArrowheads="1"/>
            </p:cNvSpPr>
            <p:nvPr/>
          </p:nvSpPr>
          <p:spPr bwMode="auto">
            <a:xfrm>
              <a:off x="6249351" y="2996952"/>
              <a:ext cx="3138082" cy="91978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11430" tIns="11430" rIns="11430" bIns="11430" anchor="ctr"/>
            <a:lstStyle/>
            <a:p>
              <a:pPr>
                <a:lnSpc>
                  <a:spcPct val="90000"/>
                </a:lnSpc>
                <a:spcAft>
                  <a:spcPct val="35000"/>
                </a:spcAft>
                <a:buFont typeface="Arial" charset="0"/>
                <a:buNone/>
              </a:pPr>
              <a:r>
                <a:rPr lang="zh-CN" altLang="en-US" sz="2400" b="1">
                  <a:latin typeface="微软雅黑"/>
                  <a:ea typeface="微软雅黑"/>
                  <a:cs typeface="微软雅黑"/>
                  <a:sym typeface="微软雅黑"/>
                </a:rPr>
                <a:t>第</a:t>
              </a:r>
              <a:r>
                <a:rPr lang="en-US" altLang="zh-CN" sz="2400" b="1">
                  <a:latin typeface="微软雅黑"/>
                  <a:ea typeface="微软雅黑"/>
                  <a:cs typeface="微软雅黑"/>
                  <a:sym typeface="微软雅黑"/>
                </a:rPr>
                <a:t>1</a:t>
              </a:r>
              <a:r>
                <a:rPr lang="zh-CN" altLang="en-US" sz="2400" b="1">
                  <a:latin typeface="微软雅黑"/>
                  <a:ea typeface="微软雅黑"/>
                  <a:cs typeface="微软雅黑"/>
                  <a:sym typeface="微软雅黑"/>
                </a:rPr>
                <a:t>课  鸦片战争</a:t>
              </a:r>
            </a:p>
          </p:txBody>
        </p:sp>
        <p:sp>
          <p:nvSpPr>
            <p:cNvPr id="15377" name="Rectangle 69"/>
            <p:cNvSpPr>
              <a:spLocks noChangeArrowheads="1"/>
            </p:cNvSpPr>
            <p:nvPr/>
          </p:nvSpPr>
          <p:spPr bwMode="auto">
            <a:xfrm>
              <a:off x="6228183" y="5373216"/>
              <a:ext cx="3159249" cy="86409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11430" tIns="11430" rIns="11430" bIns="11430" anchor="ctr"/>
            <a:lstStyle/>
            <a:p>
              <a:pPr>
                <a:lnSpc>
                  <a:spcPct val="90000"/>
                </a:lnSpc>
                <a:spcAft>
                  <a:spcPct val="35000"/>
                </a:spcAft>
                <a:buFont typeface="Arial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  <a:sym typeface="微软雅黑"/>
                </a:rPr>
                <a:t> 第</a:t>
              </a:r>
              <a:r>
                <a:rPr lang="en-US" altLang="zh-CN" sz="2400" b="1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  <a:sym typeface="微软雅黑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  <a:sym typeface="微软雅黑"/>
                </a:rPr>
                <a:t>课</a:t>
              </a:r>
              <a:r>
                <a:rPr lang="en-US" altLang="zh-CN" sz="2400" b="1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  <a:sym typeface="微软雅黑"/>
                </a:rPr>
                <a:t>    </a:t>
              </a:r>
              <a:r>
                <a:rPr lang="zh-CN" altLang="en-US" sz="2400" b="1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  <a:sym typeface="微软雅黑"/>
                </a:rPr>
                <a:t>太平天国运动  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0" y="0"/>
            <a:ext cx="2701925" cy="863600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/>
              <a:t>了解课本</a:t>
            </a:r>
            <a:endParaRPr lang="zh-CN" altLang="en-US" sz="4400" b="1" dirty="0"/>
          </a:p>
        </p:txBody>
      </p:sp>
      <p:sp>
        <p:nvSpPr>
          <p:cNvPr id="2" name="圆角矩形 1"/>
          <p:cNvSpPr/>
          <p:nvPr/>
        </p:nvSpPr>
        <p:spPr>
          <a:xfrm>
            <a:off x="5795963" y="5516563"/>
            <a:ext cx="1512887" cy="8651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+mn-ea"/>
              </a:rPr>
              <a:t>内容新</a:t>
            </a:r>
            <a:endParaRPr lang="en-US" altLang="zh-CN" sz="2800" b="1" dirty="0">
              <a:solidFill>
                <a:schemeClr val="tx1"/>
              </a:solidFill>
              <a:latin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+mn-ea"/>
              </a:rPr>
              <a:t>容量大</a:t>
            </a:r>
            <a:endParaRPr lang="zh-CN" altLang="en-US" sz="2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下箭头 2"/>
          <p:cNvSpPr/>
          <p:nvPr/>
        </p:nvSpPr>
        <p:spPr>
          <a:xfrm>
            <a:off x="6443663" y="5157788"/>
            <a:ext cx="144462" cy="287337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14313" y="1071563"/>
            <a:ext cx="83534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中国近代史的</a:t>
            </a:r>
            <a:r>
              <a:rPr lang="zh-CN" altLang="en-US" sz="3200" b="1" dirty="0">
                <a:latin typeface="+mn-lt"/>
                <a:ea typeface="+mn-ea"/>
              </a:rPr>
              <a:t>主线   </a:t>
            </a:r>
            <a:r>
              <a:rPr lang="en-US" altLang="zh-CN" sz="3200" b="1" dirty="0">
                <a:latin typeface="+mn-lt"/>
                <a:ea typeface="+mn-ea"/>
              </a:rPr>
              <a:t>——</a:t>
            </a:r>
            <a:r>
              <a:rPr lang="zh-CN" altLang="en-US" sz="3200" b="1" dirty="0">
                <a:latin typeface="+mn-lt"/>
                <a:ea typeface="+mn-ea"/>
              </a:rPr>
              <a:t>   侵略、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抗争</a:t>
            </a:r>
            <a:r>
              <a:rPr lang="zh-CN" altLang="en-US" sz="3200" b="1" dirty="0">
                <a:latin typeface="+mn-lt"/>
                <a:ea typeface="+mn-ea"/>
              </a:rPr>
              <a:t>、探索</a:t>
            </a:r>
            <a:endParaRPr lang="zh-CN" altLang="en-US" sz="3200" b="1" dirty="0">
              <a:latin typeface="+mn-lt"/>
              <a:ea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43625" y="1143000"/>
            <a:ext cx="792163" cy="431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25450" y="1963738"/>
            <a:ext cx="8137525" cy="3613150"/>
            <a:chOff x="395536" y="3055813"/>
            <a:chExt cx="8136904" cy="3613546"/>
          </a:xfrm>
        </p:grpSpPr>
        <p:grpSp>
          <p:nvGrpSpPr>
            <p:cNvPr id="3" name="组合 19"/>
            <p:cNvGrpSpPr/>
            <p:nvPr/>
          </p:nvGrpSpPr>
          <p:grpSpPr>
            <a:xfrm>
              <a:off x="395536" y="3055813"/>
              <a:ext cx="8136904" cy="3613546"/>
              <a:chOff x="810816" y="1701480"/>
              <a:chExt cx="8183003" cy="3960439"/>
            </a:xfrm>
            <a:solidFill>
              <a:srgbClr val="3FFBF7"/>
            </a:solidFill>
          </p:grpSpPr>
          <p:sp>
            <p:nvSpPr>
              <p:cNvPr id="21" name="文本框 44"/>
              <p:cNvSpPr>
                <a:spLocks noChangeArrowheads="1"/>
              </p:cNvSpPr>
              <p:nvPr/>
            </p:nvSpPr>
            <p:spPr bwMode="auto">
              <a:xfrm>
                <a:off x="1491443" y="1701480"/>
                <a:ext cx="1636683" cy="88253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dirty="0"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西方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列强</a:t>
                </a:r>
                <a:endParaRPr lang="en-US" altLang="zh-CN" sz="2400" b="1" dirty="0"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dirty="0"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的</a:t>
                </a:r>
                <a:r>
                  <a:rPr lang="zh-CN" altLang="en-US" sz="2400" b="1" dirty="0"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侵略史</a:t>
                </a:r>
                <a:endParaRPr lang="zh-CN" altLang="en-US" sz="2400" b="1" dirty="0">
                  <a:latin typeface="+mn-lt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" name="文本框 43"/>
              <p:cNvSpPr>
                <a:spLocks noChangeArrowheads="1"/>
              </p:cNvSpPr>
              <p:nvPr/>
            </p:nvSpPr>
            <p:spPr bwMode="auto">
              <a:xfrm>
                <a:off x="5392832" y="1764957"/>
                <a:ext cx="3600987" cy="7286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3200" b="1" dirty="0"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中国人民的</a:t>
                </a:r>
                <a:r>
                  <a:rPr lang="zh-CN" altLang="en-US" sz="3200" b="1" dirty="0"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抗争史</a:t>
                </a:r>
                <a:endParaRPr lang="zh-CN" altLang="en-US" sz="3200" b="1" dirty="0">
                  <a:latin typeface="+mn-lt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文本框 37"/>
              <p:cNvSpPr>
                <a:spLocks noChangeArrowheads="1"/>
              </p:cNvSpPr>
              <p:nvPr/>
            </p:nvSpPr>
            <p:spPr bwMode="auto">
              <a:xfrm>
                <a:off x="1056948" y="2872458"/>
                <a:ext cx="2057962" cy="557213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鸦片战争</a:t>
                </a:r>
                <a:endParaRPr lang="zh-CN" altLang="en-US" sz="2800" b="1" dirty="0">
                  <a:solidFill>
                    <a:srgbClr val="FF0000"/>
                  </a:solidFill>
                  <a:latin typeface="+mn-lt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文本框 34"/>
              <p:cNvSpPr>
                <a:spLocks noChangeArrowheads="1"/>
              </p:cNvSpPr>
              <p:nvPr/>
            </p:nvSpPr>
            <p:spPr bwMode="auto">
              <a:xfrm>
                <a:off x="5907259" y="2866206"/>
                <a:ext cx="3013073" cy="56279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</a:ln>
            </p:spPr>
            <p:txBody>
              <a:bodyPr/>
              <a:lstStyle/>
              <a:p>
                <a:pPr indent="266700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林则徐虎门销烟</a:t>
                </a:r>
                <a:endParaRPr lang="zh-CN" altLang="en-US" sz="2800" b="1" dirty="0">
                  <a:solidFill>
                    <a:srgbClr val="FF0000"/>
                  </a:solidFill>
                  <a:latin typeface="+mn-lt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26" name="文本框 40"/>
              <p:cNvSpPr>
                <a:spLocks noChangeArrowheads="1"/>
              </p:cNvSpPr>
              <p:nvPr/>
            </p:nvSpPr>
            <p:spPr bwMode="auto">
              <a:xfrm>
                <a:off x="810816" y="5014914"/>
                <a:ext cx="3185716" cy="64700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第二次鸦片战争</a:t>
                </a:r>
                <a:endParaRPr lang="zh-CN" altLang="en-US" sz="2800" b="1" dirty="0">
                  <a:solidFill>
                    <a:srgbClr val="FF0000"/>
                  </a:solidFill>
                  <a:latin typeface="+mn-lt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27" name="文本框 36"/>
              <p:cNvSpPr>
                <a:spLocks noChangeArrowheads="1"/>
              </p:cNvSpPr>
              <p:nvPr/>
            </p:nvSpPr>
            <p:spPr bwMode="auto">
              <a:xfrm>
                <a:off x="5980749" y="5014914"/>
                <a:ext cx="2939583" cy="57030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C00000"/>
                </a:solidFill>
                <a:miter lim="800000"/>
              </a:ln>
            </p:spPr>
            <p:txBody>
              <a:bodyPr/>
              <a:lstStyle/>
              <a:p>
                <a:pPr indent="200025"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太平天国运动</a:t>
                </a:r>
                <a:endParaRPr lang="zh-CN" altLang="en-US" sz="2800" b="1" dirty="0">
                  <a:solidFill>
                    <a:srgbClr val="FF0000"/>
                  </a:solidFill>
                  <a:latin typeface="+mn-lt"/>
                  <a:ea typeface="+mn-ea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28" name="直接箭头连接符 38"/>
              <p:cNvCxnSpPr>
                <a:cxnSpLocks noChangeShapeType="1"/>
              </p:cNvCxnSpPr>
              <p:nvPr/>
            </p:nvCxnSpPr>
            <p:spPr bwMode="auto">
              <a:xfrm>
                <a:off x="3272958" y="3141639"/>
                <a:ext cx="2485639" cy="9424"/>
              </a:xfrm>
              <a:prstGeom prst="straightConnector1">
                <a:avLst/>
              </a:prstGeom>
              <a:grpFill/>
              <a:ln w="19050">
                <a:solidFill>
                  <a:schemeClr val="tx1"/>
                </a:solidFill>
                <a:bevel/>
                <a:headEnd type="triangle" w="med" len="med"/>
                <a:tailEnd type="triangle" w="med" len="med"/>
              </a:ln>
            </p:spPr>
          </p:cxnSp>
          <p:cxnSp>
            <p:nvCxnSpPr>
              <p:cNvPr id="29" name="直接箭头连接符 41"/>
              <p:cNvCxnSpPr>
                <a:cxnSpLocks noChangeShapeType="1"/>
              </p:cNvCxnSpPr>
              <p:nvPr/>
            </p:nvCxnSpPr>
            <p:spPr bwMode="auto">
              <a:xfrm>
                <a:off x="4054308" y="5425158"/>
                <a:ext cx="1825625" cy="0"/>
              </a:xfrm>
              <a:prstGeom prst="straightConnector1">
                <a:avLst/>
              </a:prstGeom>
              <a:grpFill/>
              <a:ln w="19050">
                <a:solidFill>
                  <a:schemeClr val="tx1"/>
                </a:solidFill>
                <a:bevel/>
                <a:headEnd type="triangle" w="med" len="med"/>
                <a:tailEnd type="triangle" w="med" len="med"/>
              </a:ln>
            </p:spPr>
          </p:cxnSp>
          <p:sp>
            <p:nvSpPr>
              <p:cNvPr id="31" name="Line 16"/>
              <p:cNvSpPr>
                <a:spLocks noChangeShapeType="1"/>
              </p:cNvSpPr>
              <p:nvPr/>
            </p:nvSpPr>
            <p:spPr bwMode="auto">
              <a:xfrm>
                <a:off x="3261635" y="2133527"/>
                <a:ext cx="1973357" cy="0"/>
              </a:xfrm>
              <a:prstGeom prst="line">
                <a:avLst/>
              </a:prstGeom>
              <a:grpFill/>
              <a:ln w="1905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1">
                  <a:solidFill>
                    <a:srgbClr val="FF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2" name="Line 17"/>
              <p:cNvSpPr>
                <a:spLocks noChangeShapeType="1"/>
              </p:cNvSpPr>
              <p:nvPr/>
            </p:nvSpPr>
            <p:spPr bwMode="auto">
              <a:xfrm>
                <a:off x="7328252" y="3531063"/>
                <a:ext cx="0" cy="1439639"/>
              </a:xfrm>
              <a:prstGeom prst="line">
                <a:avLst/>
              </a:prstGeom>
              <a:grpFill/>
              <a:ln w="19050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1">
                  <a:solidFill>
                    <a:srgbClr val="FF000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3" name="Line 18"/>
              <p:cNvSpPr>
                <a:spLocks noChangeShapeType="1"/>
              </p:cNvSpPr>
              <p:nvPr/>
            </p:nvSpPr>
            <p:spPr bwMode="auto">
              <a:xfrm>
                <a:off x="2124075" y="3531230"/>
                <a:ext cx="0" cy="1459869"/>
              </a:xfrm>
              <a:prstGeom prst="line">
                <a:avLst/>
              </a:prstGeom>
              <a:grpFill/>
              <a:ln w="19050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1">
                  <a:solidFill>
                    <a:srgbClr val="FF0000"/>
                  </a:solidFill>
                  <a:latin typeface="+mn-lt"/>
                  <a:ea typeface="+mn-ea"/>
                </a:endParaRPr>
              </a:p>
            </p:txBody>
          </p:sp>
        </p:grpSp>
        <p:sp>
          <p:nvSpPr>
            <p:cNvPr id="34" name="Text Box 14"/>
            <p:cNvSpPr txBox="1">
              <a:spLocks noChangeArrowheads="1"/>
            </p:cNvSpPr>
            <p:nvPr/>
          </p:nvSpPr>
          <p:spPr bwMode="auto">
            <a:xfrm>
              <a:off x="6876804" y="4900690"/>
              <a:ext cx="1007985" cy="40009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反侵略</a:t>
              </a:r>
            </a:p>
          </p:txBody>
        </p:sp>
        <p:sp>
          <p:nvSpPr>
            <p:cNvPr id="35" name="Text Box 14"/>
            <p:cNvSpPr txBox="1">
              <a:spLocks noChangeArrowheads="1"/>
            </p:cNvSpPr>
            <p:nvPr/>
          </p:nvSpPr>
          <p:spPr bwMode="auto">
            <a:xfrm>
              <a:off x="6876804" y="5373817"/>
              <a:ext cx="1007985" cy="40009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反</a:t>
              </a:r>
              <a:r>
                <a:rPr lang="zh-CN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封建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013000002415831223956385131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160338"/>
            <a:ext cx="9144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914400" y="381000"/>
            <a:ext cx="70104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第</a:t>
            </a:r>
            <a:r>
              <a:rPr lang="en-US" altLang="zh-CN" sz="3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3</a:t>
            </a:r>
            <a:r>
              <a:rPr lang="zh-CN" altLang="en-US" sz="3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课 </a:t>
            </a:r>
            <a:r>
              <a:rPr lang="zh-CN" altLang="en-US" sz="3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黑体"/>
                <a:ea typeface="黑体"/>
              </a:rPr>
              <a:t>太平天国运动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71500" y="1214438"/>
            <a:ext cx="8040688" cy="54102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r>
              <a:rPr lang="zh-CN" altLang="en-US" sz="24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鸦片战争后，鸦片走私导致白银外流、银价激涨，洋货涌入造成传统手工业破产，巨额赔款加重人民负担，所以史学家评价：太平天国运动是“鸦片战争炮声的回声”。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材料二：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鸦片战争以后，清政府为了支付总计大约7000万元的战费和2000多万元的赔款，加紧搜刮人民。地丁税是清政府的主要税收，在1841年--1849年八年之间，这项税收就增加了330多万两。鸦片战争后不到十年的光景里，劳动人民实际负担比过去增加了好几倍。。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1843—1850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年规模较大的群众暴动有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70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余起，遍及十几个省。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材料三：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1846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——1850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两广地区水、旱、虫灾不断，广大劳动人民陷于饥饿和死亡的困境。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0034" y="142852"/>
            <a:ext cx="8369561" cy="978729"/>
          </a:xfrm>
          <a:prstGeom prst="rect">
            <a:avLst/>
          </a:prstGeom>
          <a:solidFill>
            <a:srgbClr val="A16D0B"/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：阅读下列材料及教材“洪秀全与金田起义”正文第一段，，简要归纳答太平天国运动的背景？</a:t>
            </a:r>
          </a:p>
        </p:txBody>
      </p:sp>
      <p:sp>
        <p:nvSpPr>
          <p:cNvPr id="5" name="Text Box 21"/>
          <p:cNvSpPr txBox="1">
            <a:spLocks noChangeArrowheads="1"/>
          </p:cNvSpPr>
          <p:nvPr/>
        </p:nvSpPr>
        <p:spPr bwMode="auto">
          <a:xfrm>
            <a:off x="3143240" y="1643050"/>
            <a:ext cx="4672013" cy="83099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外因：外国资本主义的侵略，民族矛盾激化；</a:t>
            </a:r>
            <a:endParaRPr lang="zh-CN" altLang="en-US" sz="24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3000364" y="3786190"/>
            <a:ext cx="5500726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内因：清政府腐败统治，阶级矛盾激化；</a:t>
            </a:r>
          </a:p>
        </p:txBody>
      </p:sp>
      <p:sp>
        <p:nvSpPr>
          <p:cNvPr id="7" name="Text Box 23"/>
          <p:cNvSpPr txBox="1">
            <a:spLocks noChangeArrowheads="1"/>
          </p:cNvSpPr>
          <p:nvPr/>
        </p:nvSpPr>
        <p:spPr bwMode="auto">
          <a:xfrm>
            <a:off x="2881313" y="5861051"/>
            <a:ext cx="4905397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诱因：连年不断的自然灾害。</a:t>
            </a:r>
          </a:p>
        </p:txBody>
      </p:sp>
      <p:sp>
        <p:nvSpPr>
          <p:cNvPr id="18446" name="矩形 7"/>
          <p:cNvSpPr>
            <a:spLocks noChangeArrowheads="1"/>
          </p:cNvSpPr>
          <p:nvPr/>
        </p:nvSpPr>
        <p:spPr bwMode="auto">
          <a:xfrm>
            <a:off x="4479925" y="32448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zh-CN" altLang="en-US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3"/>
          <p:cNvSpPr txBox="1">
            <a:spLocks noChangeArrowheads="1"/>
          </p:cNvSpPr>
          <p:nvPr/>
        </p:nvSpPr>
        <p:spPr bwMode="auto">
          <a:xfrm>
            <a:off x="3733800" y="2997200"/>
            <a:ext cx="1177925" cy="1200150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i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阶级矛盾</a:t>
            </a:r>
          </a:p>
        </p:txBody>
      </p:sp>
      <p:grpSp>
        <p:nvGrpSpPr>
          <p:cNvPr id="19458" name="Group 4"/>
          <p:cNvGrpSpPr>
            <a:grpSpLocks/>
          </p:cNvGrpSpPr>
          <p:nvPr/>
        </p:nvGrpSpPr>
        <p:grpSpPr bwMode="auto">
          <a:xfrm>
            <a:off x="457200" y="3276600"/>
            <a:ext cx="7772400" cy="712788"/>
            <a:chOff x="385" y="1933"/>
            <a:chExt cx="4672" cy="449"/>
          </a:xfrm>
        </p:grpSpPr>
        <p:sp>
          <p:nvSpPr>
            <p:cNvPr id="19473" name="Text Box 5"/>
            <p:cNvSpPr txBox="1">
              <a:spLocks noChangeArrowheads="1"/>
            </p:cNvSpPr>
            <p:nvPr/>
          </p:nvSpPr>
          <p:spPr bwMode="auto">
            <a:xfrm>
              <a:off x="385" y="1933"/>
              <a:ext cx="134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b="1">
                  <a:solidFill>
                    <a:schemeClr val="tx2"/>
                  </a:solidFill>
                  <a:latin typeface="Times New Roman" pitchFamily="18" charset="0"/>
                  <a:ea typeface="隶书" pitchFamily="49" charset="-122"/>
                </a:rPr>
                <a:t>地主阶级</a:t>
              </a:r>
            </a:p>
          </p:txBody>
        </p:sp>
        <p:sp>
          <p:nvSpPr>
            <p:cNvPr id="19474" name="Text Box 6"/>
            <p:cNvSpPr txBox="1">
              <a:spLocks noChangeArrowheads="1"/>
            </p:cNvSpPr>
            <p:nvPr/>
          </p:nvSpPr>
          <p:spPr bwMode="auto">
            <a:xfrm>
              <a:off x="3825" y="1978"/>
              <a:ext cx="123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b="1">
                  <a:solidFill>
                    <a:schemeClr val="tx2"/>
                  </a:solidFill>
                  <a:latin typeface="Times New Roman" pitchFamily="18" charset="0"/>
                  <a:ea typeface="隶书" pitchFamily="49" charset="-122"/>
                </a:rPr>
                <a:t>农民阶级</a:t>
              </a:r>
            </a:p>
          </p:txBody>
        </p:sp>
        <p:sp>
          <p:nvSpPr>
            <p:cNvPr id="19475" name="AutoShape 7"/>
            <p:cNvSpPr>
              <a:spLocks noChangeArrowheads="1"/>
            </p:cNvSpPr>
            <p:nvPr/>
          </p:nvSpPr>
          <p:spPr bwMode="auto">
            <a:xfrm>
              <a:off x="1565" y="1979"/>
              <a:ext cx="768" cy="288"/>
            </a:xfrm>
            <a:prstGeom prst="rightArrow">
              <a:avLst>
                <a:gd name="adj1" fmla="val 50000"/>
                <a:gd name="adj2" fmla="val 66667"/>
              </a:avLst>
            </a:prstGeom>
            <a:noFill/>
            <a:ln w="28575">
              <a:solidFill>
                <a:srgbClr val="0066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476" name="AutoShape 8"/>
            <p:cNvSpPr>
              <a:spLocks noChangeArrowheads="1"/>
            </p:cNvSpPr>
            <p:nvPr/>
          </p:nvSpPr>
          <p:spPr bwMode="auto">
            <a:xfrm>
              <a:off x="3107" y="2024"/>
              <a:ext cx="720" cy="288"/>
            </a:xfrm>
            <a:prstGeom prst="leftArrow">
              <a:avLst>
                <a:gd name="adj1" fmla="val 50000"/>
                <a:gd name="adj2" fmla="val 62500"/>
              </a:avLst>
            </a:prstGeom>
            <a:noFill/>
            <a:ln w="28575">
              <a:solidFill>
                <a:srgbClr val="0066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grpSp>
        <p:nvGrpSpPr>
          <p:cNvPr id="19459" name="Group 9"/>
          <p:cNvGrpSpPr>
            <a:grpSpLocks/>
          </p:cNvGrpSpPr>
          <p:nvPr/>
        </p:nvGrpSpPr>
        <p:grpSpPr bwMode="auto">
          <a:xfrm>
            <a:off x="3505200" y="914400"/>
            <a:ext cx="2057400" cy="2006600"/>
            <a:chOff x="2245" y="618"/>
            <a:chExt cx="1296" cy="1264"/>
          </a:xfrm>
        </p:grpSpPr>
        <p:sp>
          <p:nvSpPr>
            <p:cNvPr id="19469" name="Text Box 10"/>
            <p:cNvSpPr txBox="1">
              <a:spLocks noChangeArrowheads="1"/>
            </p:cNvSpPr>
            <p:nvPr/>
          </p:nvSpPr>
          <p:spPr bwMode="auto">
            <a:xfrm>
              <a:off x="2913" y="1210"/>
              <a:ext cx="34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Times New Roman" pitchFamily="18" charset="0"/>
                </a:rPr>
                <a:t>加剧</a:t>
              </a:r>
            </a:p>
          </p:txBody>
        </p:sp>
        <p:grpSp>
          <p:nvGrpSpPr>
            <p:cNvPr id="19470" name="Group 11"/>
            <p:cNvGrpSpPr>
              <a:grpSpLocks/>
            </p:cNvGrpSpPr>
            <p:nvPr/>
          </p:nvGrpSpPr>
          <p:grpSpPr bwMode="auto">
            <a:xfrm>
              <a:off x="2245" y="618"/>
              <a:ext cx="1296" cy="1264"/>
              <a:chOff x="2241" y="618"/>
              <a:chExt cx="1296" cy="1264"/>
            </a:xfrm>
          </p:grpSpPr>
          <p:sp>
            <p:nvSpPr>
              <p:cNvPr id="19471" name="Text Box 12"/>
              <p:cNvSpPr txBox="1">
                <a:spLocks noChangeArrowheads="1"/>
              </p:cNvSpPr>
              <p:nvPr/>
            </p:nvSpPr>
            <p:spPr bwMode="auto">
              <a:xfrm>
                <a:off x="2241" y="618"/>
                <a:ext cx="1296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3600" b="1">
                    <a:solidFill>
                      <a:schemeClr val="tx2"/>
                    </a:solidFill>
                    <a:latin typeface="Times New Roman" pitchFamily="18" charset="0"/>
                    <a:ea typeface="隶书" pitchFamily="49" charset="-122"/>
                  </a:rPr>
                  <a:t>外国侵略</a:t>
                </a:r>
              </a:p>
            </p:txBody>
          </p:sp>
          <p:sp>
            <p:nvSpPr>
              <p:cNvPr id="19472" name="Line 13"/>
              <p:cNvSpPr>
                <a:spLocks noChangeShapeType="1"/>
              </p:cNvSpPr>
              <p:nvPr/>
            </p:nvSpPr>
            <p:spPr bwMode="auto">
              <a:xfrm>
                <a:off x="2699" y="1162"/>
                <a:ext cx="0" cy="720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19460" name="Text Box 14"/>
          <p:cNvSpPr txBox="1">
            <a:spLocks noChangeArrowheads="1"/>
          </p:cNvSpPr>
          <p:nvPr/>
        </p:nvSpPr>
        <p:spPr bwMode="auto">
          <a:xfrm>
            <a:off x="4495800" y="4419600"/>
            <a:ext cx="5492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激化</a:t>
            </a:r>
          </a:p>
        </p:txBody>
      </p:sp>
      <p:grpSp>
        <p:nvGrpSpPr>
          <p:cNvPr id="19461" name="Group 15"/>
          <p:cNvGrpSpPr>
            <a:grpSpLocks/>
          </p:cNvGrpSpPr>
          <p:nvPr/>
        </p:nvGrpSpPr>
        <p:grpSpPr bwMode="auto">
          <a:xfrm>
            <a:off x="3352800" y="4217988"/>
            <a:ext cx="2133600" cy="1801812"/>
            <a:chOff x="2193" y="2458"/>
            <a:chExt cx="1200" cy="1044"/>
          </a:xfrm>
        </p:grpSpPr>
        <p:sp>
          <p:nvSpPr>
            <p:cNvPr id="19467" name="Text Box 16"/>
            <p:cNvSpPr txBox="1">
              <a:spLocks noChangeArrowheads="1"/>
            </p:cNvSpPr>
            <p:nvPr/>
          </p:nvSpPr>
          <p:spPr bwMode="auto">
            <a:xfrm>
              <a:off x="2193" y="3130"/>
              <a:ext cx="120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b="1">
                  <a:solidFill>
                    <a:schemeClr val="tx2"/>
                  </a:solidFill>
                  <a:latin typeface="Times New Roman" pitchFamily="18" charset="0"/>
                  <a:ea typeface="隶书" pitchFamily="49" charset="-122"/>
                </a:rPr>
                <a:t>自然灾害</a:t>
              </a:r>
            </a:p>
          </p:txBody>
        </p:sp>
        <p:sp>
          <p:nvSpPr>
            <p:cNvPr id="19468" name="Line 17"/>
            <p:cNvSpPr>
              <a:spLocks noChangeShapeType="1"/>
            </p:cNvSpPr>
            <p:nvPr/>
          </p:nvSpPr>
          <p:spPr bwMode="auto">
            <a:xfrm>
              <a:off x="2721" y="2458"/>
              <a:ext cx="0" cy="72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9462" name="矩形 17"/>
          <p:cNvSpPr>
            <a:spLocks noChangeArrowheads="1"/>
          </p:cNvSpPr>
          <p:nvPr/>
        </p:nvSpPr>
        <p:spPr bwMode="auto">
          <a:xfrm>
            <a:off x="15875" y="142875"/>
            <a:ext cx="5819775" cy="58420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  <a:latin typeface="Calibri" pitchFamily="34" charset="0"/>
              </a:rPr>
              <a:t>一、  太平天国运动 爆发的原因</a:t>
            </a:r>
          </a:p>
        </p:txBody>
      </p:sp>
      <p:sp>
        <p:nvSpPr>
          <p:cNvPr id="19" name="矩形 18"/>
          <p:cNvSpPr/>
          <p:nvPr/>
        </p:nvSpPr>
        <p:spPr>
          <a:xfrm>
            <a:off x="714375" y="1714500"/>
            <a:ext cx="3286125" cy="8302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外因：外国资本主义的侵略，民族矛盾激化；</a:t>
            </a:r>
          </a:p>
        </p:txBody>
      </p:sp>
      <p:sp>
        <p:nvSpPr>
          <p:cNvPr id="20" name="矩形 19"/>
          <p:cNvSpPr/>
          <p:nvPr/>
        </p:nvSpPr>
        <p:spPr>
          <a:xfrm>
            <a:off x="571500" y="4071938"/>
            <a:ext cx="3000375" cy="8302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内因：清政府腐败统治，阶级矛盾激化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</a:p>
        </p:txBody>
      </p:sp>
      <p:sp>
        <p:nvSpPr>
          <p:cNvPr id="21" name="矩形 20"/>
          <p:cNvSpPr/>
          <p:nvPr/>
        </p:nvSpPr>
        <p:spPr>
          <a:xfrm>
            <a:off x="4291013" y="5857875"/>
            <a:ext cx="4852987" cy="5238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诱因：连年不断的自然灾害。</a:t>
            </a:r>
          </a:p>
        </p:txBody>
      </p:sp>
      <p:sp>
        <p:nvSpPr>
          <p:cNvPr id="22" name="矩形 21"/>
          <p:cNvSpPr/>
          <p:nvPr/>
        </p:nvSpPr>
        <p:spPr>
          <a:xfrm>
            <a:off x="428625" y="2286000"/>
            <a:ext cx="8286750" cy="1816100"/>
          </a:xfrm>
          <a:prstGeom prst="rect">
            <a:avLst/>
          </a:prstGeom>
          <a:solidFill>
            <a:srgbClr val="00B050"/>
          </a:solidFill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材料四  洪秀全赴广州第四次参加科举考试</a:t>
            </a:r>
            <a:r>
              <a:rPr lang="en-US" altLang="zh-CN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偶然得到的一本宣传基督教的小册子</a:t>
            </a:r>
            <a:r>
              <a:rPr lang="en-US" altLang="zh-CN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随后，他创立拜上帝教，以传教为名，发动群众，乘有利时机，掀起一场波澜壮阔的太平天国运动</a:t>
            </a:r>
            <a:r>
              <a:rPr lang="zh-CN" altLang="en-US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                               </a:t>
            </a:r>
            <a:endParaRPr lang="zh-CN" altLang="en-US" sz="2800" dirty="0">
              <a:solidFill>
                <a:schemeClr val="accent3">
                  <a:lumMod val="20000"/>
                  <a:lumOff val="8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288" y="404813"/>
            <a:ext cx="6605587" cy="576262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二、  太平天国运动 的发展过程  </a:t>
            </a:r>
            <a:endParaRPr lang="zh-CN" alt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85750" y="1143000"/>
            <a:ext cx="3060700" cy="461963"/>
          </a:xfrm>
          <a:prstGeom prst="rect">
            <a:avLst/>
          </a:prstGeom>
          <a:solidFill>
            <a:schemeClr val="accent6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+mn-lt"/>
                <a:ea typeface="+mn-ea"/>
              </a:rPr>
              <a:t>小组合作，理清脉络</a:t>
            </a:r>
            <a:endParaRPr lang="zh-CN" altLang="en-US" sz="2400" b="1" dirty="0">
              <a:latin typeface="+mn-lt"/>
              <a:ea typeface="+mn-ea"/>
            </a:endParaRPr>
          </a:p>
        </p:txBody>
      </p:sp>
      <p:sp>
        <p:nvSpPr>
          <p:cNvPr id="20483" name="TextBox 5"/>
          <p:cNvSpPr txBox="1">
            <a:spLocks noChangeArrowheads="1"/>
          </p:cNvSpPr>
          <p:nvPr/>
        </p:nvSpPr>
        <p:spPr bwMode="auto">
          <a:xfrm>
            <a:off x="611188" y="3141663"/>
            <a:ext cx="5761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14313" y="1857375"/>
            <a:ext cx="8712200" cy="3257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黑体" pitchFamily="2" charset="-122"/>
                <a:ea typeface="黑体" pitchFamily="2" charset="-122"/>
              </a:rPr>
              <a:t>    请以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人学习小组为单位，历史组长负责，引领组内成员通过阅读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14---17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页倒数第二段内容，设计适当的图示展示出太平天国运动的发展过程，比一比哪一组的图示更加全面、形象地展示了太平天国运动的过程，时间约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分钟。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288" y="404813"/>
            <a:ext cx="6605587" cy="576262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二、 太平天国运动 的发展过程  </a:t>
            </a:r>
            <a:endParaRPr lang="zh-CN" altLang="en-US" sz="3200" b="1" dirty="0"/>
          </a:p>
        </p:txBody>
      </p:sp>
      <p:sp>
        <p:nvSpPr>
          <p:cNvPr id="7" name="矩形 6"/>
          <p:cNvSpPr/>
          <p:nvPr/>
        </p:nvSpPr>
        <p:spPr>
          <a:xfrm>
            <a:off x="214313" y="1214438"/>
            <a:ext cx="8715375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    金田起义</a:t>
            </a:r>
            <a:r>
              <a:rPr lang="zh-CN" altLang="en-US" sz="24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时，广西巡抚周天爵在一封信中写道：</a:t>
            </a:r>
            <a:r>
              <a:rPr lang="en-US" altLang="zh-CN" sz="24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“</a:t>
            </a:r>
            <a:r>
              <a:rPr lang="zh-CN" altLang="en-US" sz="24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二月初一日出省，带兵一百名，如驻马嵬坡，皆不愿走也；路上募一百名，又如石壕吏，未走先哭。乃于十二日甫抵武宣，而教匪偷越紫禁山而来，如虎兕出柙。</a:t>
            </a:r>
            <a:r>
              <a:rPr lang="en-US" altLang="zh-CN" sz="24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……</a:t>
            </a:r>
            <a:r>
              <a:rPr lang="zh-CN" altLang="en-US" sz="24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方到时县官一人，一县皆空，而纷纷向西逃者渡江船无歇时。问县（官）刘作肃有何准备？答云‘只有一绳’，则大哭。我何等福气</a:t>
            </a:r>
            <a:r>
              <a:rPr lang="en-US" altLang="zh-CN" sz="24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……</a:t>
            </a:r>
            <a:r>
              <a:rPr lang="zh-CN" altLang="en-US" sz="24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”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0125" y="4643438"/>
            <a:ext cx="4852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</a:ex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思考：这段材料说明了什么？</a:t>
            </a:r>
          </a:p>
        </p:txBody>
      </p:sp>
      <p:sp>
        <p:nvSpPr>
          <p:cNvPr id="9" name="矩形 8"/>
          <p:cNvSpPr/>
          <p:nvPr/>
        </p:nvSpPr>
        <p:spPr>
          <a:xfrm>
            <a:off x="1357313" y="5214938"/>
            <a:ext cx="7062787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2098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清军腐败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不堪一击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,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太平军勇猛无敌。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95288" y="5992813"/>
            <a:ext cx="143827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金田起义</a:t>
            </a: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107950" y="558641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</a:t>
            </a:r>
          </a:p>
        </p:txBody>
      </p:sp>
      <p:sp>
        <p:nvSpPr>
          <p:cNvPr id="2" name="右箭头 1"/>
          <p:cNvSpPr/>
          <p:nvPr/>
        </p:nvSpPr>
        <p:spPr>
          <a:xfrm>
            <a:off x="1835150" y="6115050"/>
            <a:ext cx="398463" cy="1936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233613" y="5945188"/>
            <a:ext cx="4067175" cy="5143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rgbClr val="FF0000"/>
                </a:solidFill>
              </a:rPr>
              <a:t>太平天国运动爆发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ldLvl="0"/>
      <p:bldP spid="9" grpId="0"/>
      <p:bldP spid="10" grpId="0" animBg="1"/>
      <p:bldP spid="11" grpId="0"/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8" name="文本框 338947"/>
          <p:cNvSpPr txBox="1"/>
          <p:nvPr/>
        </p:nvSpPr>
        <p:spPr>
          <a:xfrm>
            <a:off x="454025" y="885825"/>
            <a:ext cx="8256588" cy="1524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金田起义</a:t>
            </a:r>
            <a:r>
              <a:rPr lang="en-US" altLang="zh-CN" sz="32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——</a:t>
            </a:r>
            <a:r>
              <a:rPr lang="zh-CN" altLang="en-US" sz="32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起义爆发</a:t>
            </a:r>
            <a:r>
              <a:rPr lang="zh-CN" altLang="en-US" sz="32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    </a:t>
            </a:r>
            <a:r>
              <a:rPr lang="zh-CN" altLang="en-US" sz="3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1851年</a:t>
            </a:r>
            <a:r>
              <a:rPr lang="en-US" altLang="zh-CN" sz="3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1</a:t>
            </a:r>
            <a:r>
              <a:rPr lang="zh-CN" altLang="en-US" sz="3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月</a:t>
            </a:r>
            <a:r>
              <a:rPr lang="en-US" altLang="zh-CN" sz="3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1</a:t>
            </a:r>
            <a:r>
              <a:rPr lang="zh-CN" altLang="en-US" sz="3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日，洪秀全在广西桂平县金田村起义，建号“太平天国”，太平天国运动开始。</a:t>
            </a:r>
          </a:p>
        </p:txBody>
      </p:sp>
      <p:grpSp>
        <p:nvGrpSpPr>
          <p:cNvPr id="2" name="组合 338949"/>
          <p:cNvGrpSpPr>
            <a:grpSpLocks/>
          </p:cNvGrpSpPr>
          <p:nvPr/>
        </p:nvGrpSpPr>
        <p:grpSpPr bwMode="auto">
          <a:xfrm>
            <a:off x="774700" y="2693988"/>
            <a:ext cx="7616825" cy="3602037"/>
            <a:chOff x="488" y="1589"/>
            <a:chExt cx="4798" cy="2269"/>
          </a:xfrm>
        </p:grpSpPr>
        <p:pic>
          <p:nvPicPr>
            <p:cNvPr id="22535" name="图片 338945" descr="39688438_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88" y="1589"/>
              <a:ext cx="4798" cy="1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949" name="文本框 338948"/>
            <p:cNvSpPr txBox="1"/>
            <p:nvPr/>
          </p:nvSpPr>
          <p:spPr>
            <a:xfrm>
              <a:off x="2053" y="3608"/>
              <a:ext cx="164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zh-CN" altLang="en-US" sz="2000" noProof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+mn-lt"/>
                  <a:ea typeface="+mn-ea"/>
                </a:rPr>
                <a:t>洪秀全纪念馆壁画</a:t>
              </a:r>
            </a:p>
          </p:txBody>
        </p:sp>
      </p:grpSp>
      <p:grpSp>
        <p:nvGrpSpPr>
          <p:cNvPr id="3" name="组合 338950"/>
          <p:cNvGrpSpPr>
            <a:grpSpLocks/>
          </p:cNvGrpSpPr>
          <p:nvPr/>
        </p:nvGrpSpPr>
        <p:grpSpPr bwMode="auto">
          <a:xfrm>
            <a:off x="587375" y="2566988"/>
            <a:ext cx="7989888" cy="3724275"/>
            <a:chOff x="370" y="876"/>
            <a:chExt cx="5033" cy="2346"/>
          </a:xfrm>
        </p:grpSpPr>
        <p:pic>
          <p:nvPicPr>
            <p:cNvPr id="22533" name="图片 338951" descr="u=1297129369,49955094&amp;fm=26&amp;gp=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0" y="876"/>
              <a:ext cx="5033" cy="20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953" name="文本框 338952"/>
            <p:cNvSpPr txBox="1"/>
            <p:nvPr/>
          </p:nvSpPr>
          <p:spPr>
            <a:xfrm>
              <a:off x="1424" y="2953"/>
              <a:ext cx="289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200" noProof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+mn-lt"/>
                  <a:ea typeface="+mn-ea"/>
                </a:rPr>
                <a:t>人民英雄纪念碑浮雕</a:t>
              </a:r>
              <a:r>
                <a:rPr lang="en-US" altLang="zh-CN" sz="2200" noProof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+mn-lt"/>
                  <a:ea typeface="+mn-ea"/>
                </a:rPr>
                <a:t>2</a:t>
              </a:r>
              <a:r>
                <a:rPr lang="en-US" altLang="zh-CN" sz="2200" noProof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宋体" panose="02010600030101010101" pitchFamily="2" charset="-122"/>
                  <a:ea typeface="+mn-ea"/>
                </a:rPr>
                <a:t>——</a:t>
              </a:r>
              <a:r>
                <a:rPr lang="zh-CN" altLang="en-US" sz="2200" noProof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+mn-lt"/>
                  <a:ea typeface="+mn-ea"/>
                </a:rPr>
                <a:t>金田起义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8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TAIPIN01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t="31325" b="7230"/>
          <a:stretch>
            <a:fillRect/>
          </a:stretch>
        </p:blipFill>
        <p:spPr bwMode="auto">
          <a:xfrm>
            <a:off x="0" y="0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Oval 3"/>
          <p:cNvSpPr>
            <a:spLocks noChangeArrowheads="1"/>
          </p:cNvSpPr>
          <p:nvPr/>
        </p:nvSpPr>
        <p:spPr bwMode="auto">
          <a:xfrm>
            <a:off x="914400" y="5562600"/>
            <a:ext cx="228600" cy="228600"/>
          </a:xfrm>
          <a:prstGeom prst="ellipse">
            <a:avLst/>
          </a:prstGeom>
          <a:solidFill>
            <a:srgbClr val="FF3300"/>
          </a:solidFill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434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676400" y="5486400"/>
            <a:ext cx="1676400" cy="531813"/>
          </a:xfrm>
          <a:prstGeom prst="rect">
            <a:avLst/>
          </a:prstGeom>
          <a:solidFill>
            <a:srgbClr val="FFFF99"/>
          </a:solidFill>
          <a:ln w="12700" cap="sq" algn="ctr">
            <a:solidFill>
              <a:srgbClr val="990033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金田起义</a:t>
            </a:r>
          </a:p>
        </p:txBody>
      </p:sp>
      <p:sp>
        <p:nvSpPr>
          <p:cNvPr id="23556" name="Oval 5"/>
          <p:cNvSpPr>
            <a:spLocks noChangeArrowheads="1"/>
          </p:cNvSpPr>
          <p:nvPr/>
        </p:nvSpPr>
        <p:spPr bwMode="auto">
          <a:xfrm>
            <a:off x="1371600" y="5181600"/>
            <a:ext cx="228600" cy="228600"/>
          </a:xfrm>
          <a:prstGeom prst="ellipse">
            <a:avLst/>
          </a:prstGeom>
          <a:solidFill>
            <a:srgbClr val="FF3300"/>
          </a:solidFill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4342" name="Text Box 6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95800"/>
            <a:ext cx="1676400" cy="523875"/>
          </a:xfrm>
          <a:prstGeom prst="rect">
            <a:avLst/>
          </a:prstGeom>
          <a:solidFill>
            <a:srgbClr val="FFFF99"/>
          </a:solidFill>
          <a:ln w="12700" cap="sq" algn="ctr">
            <a:solidFill>
              <a:srgbClr val="990033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  <a:hlinkClick r:id="rId5" action="ppaction://hlinksldjump"/>
              </a:rPr>
              <a:t>永安建</a:t>
            </a:r>
            <a:r>
              <a:rPr kumimoji="1"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  <a:hlinkClick r:id="rId5" action="ppaction://hlinksldjump"/>
              </a:rPr>
              <a:t>制</a:t>
            </a:r>
            <a:endParaRPr kumimoji="1"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23558" name="Oval 10"/>
          <p:cNvSpPr>
            <a:spLocks noChangeArrowheads="1"/>
          </p:cNvSpPr>
          <p:nvPr/>
        </p:nvSpPr>
        <p:spPr bwMode="auto">
          <a:xfrm>
            <a:off x="6248400" y="1219200"/>
            <a:ext cx="228600" cy="228600"/>
          </a:xfrm>
          <a:prstGeom prst="ellipse">
            <a:avLst/>
          </a:prstGeom>
          <a:solidFill>
            <a:srgbClr val="FF3300"/>
          </a:solidFill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2"/>
          <p:cNvSpPr txBox="1">
            <a:spLocks noChangeArrowheads="1"/>
          </p:cNvSpPr>
          <p:nvPr/>
        </p:nvSpPr>
        <p:spPr bwMode="auto">
          <a:xfrm>
            <a:off x="755650" y="599281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金田起义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282700" y="4889500"/>
            <a:ext cx="1420813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永安建制</a:t>
            </a:r>
          </a:p>
        </p:txBody>
      </p:sp>
      <p:sp>
        <p:nvSpPr>
          <p:cNvPr id="14" name="AutoShape 11"/>
          <p:cNvSpPr>
            <a:spLocks noChangeArrowheads="1"/>
          </p:cNvSpPr>
          <p:nvPr/>
        </p:nvSpPr>
        <p:spPr bwMode="auto">
          <a:xfrm>
            <a:off x="1619250" y="543877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4580" name="Text Box 17"/>
          <p:cNvSpPr txBox="1">
            <a:spLocks noChangeArrowheads="1"/>
          </p:cNvSpPr>
          <p:nvPr/>
        </p:nvSpPr>
        <p:spPr bwMode="auto">
          <a:xfrm>
            <a:off x="320675" y="558641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</a:t>
            </a: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550863" y="4527550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1851.12</a:t>
            </a:r>
          </a:p>
        </p:txBody>
      </p:sp>
      <p:sp>
        <p:nvSpPr>
          <p:cNvPr id="36" name="矩形 35"/>
          <p:cNvSpPr/>
          <p:nvPr/>
        </p:nvSpPr>
        <p:spPr>
          <a:xfrm>
            <a:off x="395288" y="404813"/>
            <a:ext cx="5545137" cy="576262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  太平天国运动 的发展过程  </a:t>
            </a:r>
            <a:endParaRPr lang="zh-CN" altLang="en-US" sz="3200" b="1" dirty="0"/>
          </a:p>
        </p:txBody>
      </p:sp>
      <p:graphicFrame>
        <p:nvGraphicFramePr>
          <p:cNvPr id="37" name="Group 94"/>
          <p:cNvGraphicFramePr/>
          <p:nvPr/>
        </p:nvGraphicFramePr>
        <p:xfrm>
          <a:off x="681038" y="2233613"/>
          <a:ext cx="7778750" cy="155575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55720"/>
                <a:gridCol w="1323929"/>
                <a:gridCol w="1326830"/>
                <a:gridCol w="1322479"/>
                <a:gridCol w="1326829"/>
                <a:gridCol w="1323930"/>
              </a:tblGrid>
              <a:tr h="4211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称号</a:t>
                      </a:r>
                    </a:p>
                  </a:txBody>
                  <a:tcPr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东王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西王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南王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北王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翼王</a:t>
                      </a:r>
                    </a:p>
                  </a:txBody>
                  <a:tcPr horzOverflow="overflow"/>
                </a:tc>
              </a:tr>
              <a:tr h="10374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人名</a:t>
                      </a:r>
                    </a:p>
                  </a:txBody>
                  <a:tcPr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杨秀清</a:t>
                      </a:r>
                    </a:p>
                  </a:txBody>
                  <a:tcPr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萧朝贵</a:t>
                      </a:r>
                    </a:p>
                  </a:txBody>
                  <a:tcPr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冯云山</a:t>
                      </a:r>
                    </a:p>
                  </a:txBody>
                  <a:tcPr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韦昌辉</a:t>
                      </a:r>
                    </a:p>
                  </a:txBody>
                  <a:tcPr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石达开</a:t>
                      </a:r>
                    </a:p>
                  </a:txBody>
                  <a:tcPr anchor="ctr" anchorCtr="1" horzOverflow="overflow"/>
                </a:tc>
              </a:tr>
            </a:tbl>
          </a:graphicData>
        </a:graphic>
      </p:graphicFrame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517525" y="1268413"/>
            <a:ext cx="79867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kern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洪秀全自称</a:t>
            </a:r>
            <a:r>
              <a:rPr lang="en-US" altLang="zh-CN" sz="3200" b="1" kern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kern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天王</a:t>
            </a:r>
            <a:r>
              <a:rPr lang="en-US" altLang="zh-CN" sz="3200" b="1" kern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3200" b="1" kern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，攻克永安后封诸王</a:t>
            </a:r>
          </a:p>
        </p:txBody>
      </p: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3671888" y="3917950"/>
            <a:ext cx="483235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想一想：</a:t>
            </a:r>
            <a:endParaRPr lang="en-US" altLang="zh-CN" sz="280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天王和东王在运用权力方面会出现什么问题？</a:t>
            </a:r>
          </a:p>
          <a:p>
            <a:pPr>
              <a:buFont typeface="Arial" charset="0"/>
              <a:buNone/>
            </a:pPr>
            <a:endParaRPr lang="zh-CN" altLang="en-US" sz="280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下箭头 2"/>
          <p:cNvSpPr/>
          <p:nvPr/>
        </p:nvSpPr>
        <p:spPr>
          <a:xfrm>
            <a:off x="6088063" y="5265738"/>
            <a:ext cx="104775" cy="32385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995738" y="5613400"/>
            <a:ext cx="4176712" cy="830263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Calibri" pitchFamily="34" charset="0"/>
              </a:rPr>
              <a:t>为后面天京事变埋下伏笔，注意课本前后内容之间的照应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21" grpId="0"/>
      <p:bldP spid="38" grpId="0"/>
      <p:bldP spid="39" grpId="0"/>
      <p:bldP spid="3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TAIPIN01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t="31325" b="7230"/>
          <a:stretch>
            <a:fillRect/>
          </a:stretch>
        </p:blipFill>
        <p:spPr bwMode="auto">
          <a:xfrm>
            <a:off x="0" y="0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Oval 3"/>
          <p:cNvSpPr>
            <a:spLocks noChangeArrowheads="1"/>
          </p:cNvSpPr>
          <p:nvPr/>
        </p:nvSpPr>
        <p:spPr bwMode="auto">
          <a:xfrm>
            <a:off x="914400" y="5562600"/>
            <a:ext cx="228600" cy="228600"/>
          </a:xfrm>
          <a:prstGeom prst="ellipse">
            <a:avLst/>
          </a:prstGeom>
          <a:solidFill>
            <a:srgbClr val="FF3300"/>
          </a:solidFill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434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676400" y="5486400"/>
            <a:ext cx="1676400" cy="531813"/>
          </a:xfrm>
          <a:prstGeom prst="rect">
            <a:avLst/>
          </a:prstGeom>
          <a:solidFill>
            <a:srgbClr val="FFFF99"/>
          </a:solidFill>
          <a:ln w="12700" cap="sq" algn="ctr">
            <a:solidFill>
              <a:srgbClr val="990033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金田起义</a:t>
            </a:r>
          </a:p>
        </p:txBody>
      </p:sp>
      <p:sp>
        <p:nvSpPr>
          <p:cNvPr id="25604" name="Oval 5"/>
          <p:cNvSpPr>
            <a:spLocks noChangeArrowheads="1"/>
          </p:cNvSpPr>
          <p:nvPr/>
        </p:nvSpPr>
        <p:spPr bwMode="auto">
          <a:xfrm>
            <a:off x="1371600" y="5181600"/>
            <a:ext cx="228600" cy="228600"/>
          </a:xfrm>
          <a:prstGeom prst="ellipse">
            <a:avLst/>
          </a:prstGeom>
          <a:solidFill>
            <a:srgbClr val="FF3300"/>
          </a:solidFill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4342" name="Text Box 6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0" y="4495800"/>
            <a:ext cx="1676400" cy="531813"/>
          </a:xfrm>
          <a:prstGeom prst="rect">
            <a:avLst/>
          </a:prstGeom>
          <a:solidFill>
            <a:srgbClr val="FFFF99"/>
          </a:solidFill>
          <a:ln w="12700" cap="sq" algn="ctr">
            <a:solidFill>
              <a:srgbClr val="990033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永安建制</a:t>
            </a:r>
          </a:p>
        </p:txBody>
      </p:sp>
      <p:sp>
        <p:nvSpPr>
          <p:cNvPr id="25606" name="Oval 10"/>
          <p:cNvSpPr>
            <a:spLocks noChangeArrowheads="1"/>
          </p:cNvSpPr>
          <p:nvPr/>
        </p:nvSpPr>
        <p:spPr bwMode="auto">
          <a:xfrm>
            <a:off x="6248400" y="1219200"/>
            <a:ext cx="228600" cy="228600"/>
          </a:xfrm>
          <a:prstGeom prst="ellipse">
            <a:avLst/>
          </a:prstGeom>
          <a:solidFill>
            <a:srgbClr val="FF3300"/>
          </a:solidFill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8" name="Text Box 6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00750" y="357188"/>
            <a:ext cx="1676400" cy="523875"/>
          </a:xfrm>
          <a:prstGeom prst="rect">
            <a:avLst/>
          </a:prstGeom>
          <a:solidFill>
            <a:srgbClr val="FFFF99"/>
          </a:solidFill>
          <a:ln w="12700" cap="sq" algn="ctr">
            <a:solidFill>
              <a:srgbClr val="990033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定都天京</a:t>
            </a:r>
            <a:endParaRPr kumimoji="1"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00250" y="1357313"/>
            <a:ext cx="5929313" cy="2892425"/>
          </a:xfrm>
          <a:prstGeom prst="rect">
            <a:avLst/>
          </a:prstGeom>
          <a:solidFill>
            <a:srgbClr val="00B050"/>
          </a:solidFill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Times New Roman" pitchFamily="18" charset="0"/>
              </a:rPr>
              <a:t>1852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Times New Roman" pitchFamily="18" charset="0"/>
              </a:rPr>
              <a:t>年春，太平军从永安突围北上，冯云山和萧朝贵先后在战斗中牺牲，太平军连战连捷。</a:t>
            </a:r>
          </a:p>
          <a:p>
            <a:pPr>
              <a:spcBef>
                <a:spcPct val="50000"/>
              </a:spcBef>
            </a:pPr>
            <a:r>
              <a:rPr lang="zh-CN" altLang="zh-CN" sz="28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Times New Roman" pitchFamily="18" charset="0"/>
              </a:rPr>
              <a:t>        1853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Times New Roman" pitchFamily="18" charset="0"/>
              </a:rPr>
              <a:t>年</a:t>
            </a:r>
            <a:r>
              <a:rPr lang="zh-CN" altLang="zh-CN" sz="28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Times New Roman" pitchFamily="18" charset="0"/>
              </a:rPr>
              <a:t>3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Times New Roman" pitchFamily="18" charset="0"/>
              </a:rPr>
              <a:t>月，太平军攻克南京，改南京为天京，定为国都，同清王朝对峙。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 txBox="1">
            <a:spLocks noChangeArrowheads="1"/>
          </p:cNvSpPr>
          <p:nvPr/>
        </p:nvSpPr>
        <p:spPr bwMode="auto">
          <a:xfrm>
            <a:off x="755650" y="599281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金田起义</a:t>
            </a:r>
          </a:p>
        </p:txBody>
      </p:sp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1282700" y="4889500"/>
            <a:ext cx="1420813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永安建制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733550" y="378936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定都天京</a:t>
            </a:r>
          </a:p>
        </p:txBody>
      </p:sp>
      <p:sp>
        <p:nvSpPr>
          <p:cNvPr id="26628" name="Text Box 17"/>
          <p:cNvSpPr txBox="1">
            <a:spLocks noChangeArrowheads="1"/>
          </p:cNvSpPr>
          <p:nvPr/>
        </p:nvSpPr>
        <p:spPr bwMode="auto">
          <a:xfrm>
            <a:off x="320675" y="558641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</a:t>
            </a:r>
          </a:p>
        </p:txBody>
      </p:sp>
      <p:sp>
        <p:nvSpPr>
          <p:cNvPr id="26629" name="Text Box 18"/>
          <p:cNvSpPr txBox="1">
            <a:spLocks noChangeArrowheads="1"/>
          </p:cNvSpPr>
          <p:nvPr/>
        </p:nvSpPr>
        <p:spPr bwMode="auto">
          <a:xfrm>
            <a:off x="550863" y="4527550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1851.12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987425" y="3411538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pic>
        <p:nvPicPr>
          <p:cNvPr id="33" name="Picture 34" descr="zhid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4238" y="1844675"/>
            <a:ext cx="1166812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矩形 35"/>
          <p:cNvSpPr/>
          <p:nvPr/>
        </p:nvSpPr>
        <p:spPr>
          <a:xfrm>
            <a:off x="0" y="0"/>
            <a:ext cx="5545138" cy="576263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 太平天国运动 的发展过程  </a:t>
            </a:r>
            <a:endParaRPr lang="zh-CN" altLang="en-US" sz="3200" b="1" dirty="0"/>
          </a:p>
        </p:txBody>
      </p:sp>
      <p:sp>
        <p:nvSpPr>
          <p:cNvPr id="37" name="矩形 36"/>
          <p:cNvSpPr/>
          <p:nvPr/>
        </p:nvSpPr>
        <p:spPr bwMode="auto">
          <a:xfrm>
            <a:off x="3357563" y="785813"/>
            <a:ext cx="5786437" cy="38846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kern="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材料四：</a:t>
            </a:r>
            <a:r>
              <a:rPr lang="zh-CN" altLang="en-US" sz="2800" b="1" kern="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“凡分田，照人口，不论男妇，算其家人口多寡，人多则多分，人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寡则寡分，杂以九等</a:t>
            </a:r>
            <a:r>
              <a:rPr lang="en-US" altLang="zh-CN" sz="2800" b="1" kern="0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……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凡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天下田，天下人同耕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。此处不足，则迁彼处，彼处不足，则迁此处。凡天下田，丰荒相通。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  <a:sym typeface="+mn-ea"/>
              </a:rPr>
              <a:t>此处荒，则移彼丰处，以赈此荒处。彼处荒，则移此丰处，以赈彼荒处。</a:t>
            </a:r>
            <a:r>
              <a:rPr lang="en-US" altLang="zh-CN" sz="2800" b="1" kern="0" dirty="0"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  <a:sym typeface="+mn-ea"/>
              </a:rPr>
              <a:t>”</a:t>
            </a:r>
          </a:p>
        </p:txBody>
      </p:sp>
      <p:sp>
        <p:nvSpPr>
          <p:cNvPr id="38" name="文本框 5"/>
          <p:cNvSpPr txBox="1"/>
          <p:nvPr/>
        </p:nvSpPr>
        <p:spPr>
          <a:xfrm>
            <a:off x="3563888" y="4653136"/>
            <a:ext cx="5249277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《天朝田亩制度》的内容是什么？想要建立的理想社会是怎样的？反映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了农民阶级怎样的愿望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en-US" altLang="zh-CN" sz="2800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它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不能实现的原因是什么？</a:t>
            </a:r>
          </a:p>
        </p:txBody>
      </p:sp>
      <p:sp>
        <p:nvSpPr>
          <p:cNvPr id="26635" name="AutoShape 11"/>
          <p:cNvSpPr>
            <a:spLocks noChangeArrowheads="1"/>
          </p:cNvSpPr>
          <p:nvPr/>
        </p:nvSpPr>
        <p:spPr bwMode="auto">
          <a:xfrm>
            <a:off x="1619250" y="543877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7" name="AutoShape 11"/>
          <p:cNvSpPr>
            <a:spLocks noChangeArrowheads="1"/>
          </p:cNvSpPr>
          <p:nvPr/>
        </p:nvSpPr>
        <p:spPr bwMode="auto">
          <a:xfrm>
            <a:off x="2093913" y="4356100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2" grpId="0"/>
      <p:bldP spid="37" grpId="0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0"/>
          <p:cNvSpPr txBox="1">
            <a:spLocks noChangeArrowheads="1"/>
          </p:cNvSpPr>
          <p:nvPr/>
        </p:nvSpPr>
        <p:spPr bwMode="auto">
          <a:xfrm>
            <a:off x="0" y="214313"/>
            <a:ext cx="1455738" cy="534987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内容</a:t>
            </a:r>
          </a:p>
        </p:txBody>
      </p:sp>
      <p:sp>
        <p:nvSpPr>
          <p:cNvPr id="6" name="文本框 10"/>
          <p:cNvSpPr txBox="1">
            <a:spLocks noChangeArrowheads="1"/>
          </p:cNvSpPr>
          <p:nvPr/>
        </p:nvSpPr>
        <p:spPr bwMode="auto">
          <a:xfrm>
            <a:off x="1714500" y="214313"/>
            <a:ext cx="6492875" cy="592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规定不分男女，按人口和年龄平均分配土地。</a:t>
            </a:r>
          </a:p>
        </p:txBody>
      </p:sp>
      <p:sp>
        <p:nvSpPr>
          <p:cNvPr id="7" name="文本框 10"/>
          <p:cNvSpPr txBox="1">
            <a:spLocks noChangeArrowheads="1"/>
          </p:cNvSpPr>
          <p:nvPr/>
        </p:nvSpPr>
        <p:spPr bwMode="auto">
          <a:xfrm>
            <a:off x="0" y="3143250"/>
            <a:ext cx="1527175" cy="979488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原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因</a:t>
            </a:r>
          </a:p>
        </p:txBody>
      </p:sp>
      <p:sp>
        <p:nvSpPr>
          <p:cNvPr id="8" name="文本框 10"/>
          <p:cNvSpPr txBox="1">
            <a:spLocks noChangeArrowheads="1"/>
          </p:cNvSpPr>
          <p:nvPr/>
        </p:nvSpPr>
        <p:spPr bwMode="auto">
          <a:xfrm>
            <a:off x="1571625" y="2571750"/>
            <a:ext cx="7358063" cy="29622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天朝田亩制度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中的规定体现了一种绝对平均主义的思想，这种不顾生产劳动的具体情况和实际差别，企图一律拉平，必然会阻碍或破坏生产力的发展，不符合实际，所以难以实现。</a:t>
            </a:r>
          </a:p>
        </p:txBody>
      </p:sp>
      <p:sp>
        <p:nvSpPr>
          <p:cNvPr id="10" name="文本框 10"/>
          <p:cNvSpPr txBox="1">
            <a:spLocks noChangeArrowheads="1"/>
          </p:cNvSpPr>
          <p:nvPr/>
        </p:nvSpPr>
        <p:spPr bwMode="auto">
          <a:xfrm>
            <a:off x="0" y="1143000"/>
            <a:ext cx="1455738" cy="919163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理想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社会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714500" y="1071563"/>
            <a:ext cx="6492875" cy="10826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建立“有田同耕，有饭同食，有衣同穿，有钱同使，无处不均匀，无人不饱暖”的理想社会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4305300" y="3548063"/>
            <a:ext cx="1058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1856</a:t>
            </a:r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755650" y="599281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金田起义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282700" y="4889500"/>
            <a:ext cx="1420813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永安建制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733550" y="378936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定都天京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033713" y="2098675"/>
            <a:ext cx="86995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北伐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3033713" y="2781300"/>
            <a:ext cx="842962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西征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4418013" y="2136775"/>
            <a:ext cx="554037" cy="136366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全盛时期</a:t>
            </a:r>
          </a:p>
        </p:txBody>
      </p:sp>
      <p:sp>
        <p:nvSpPr>
          <p:cNvPr id="16" name="AutoShape 13"/>
          <p:cNvSpPr>
            <a:spLocks noChangeArrowheads="1"/>
          </p:cNvSpPr>
          <p:nvPr/>
        </p:nvSpPr>
        <p:spPr bwMode="auto">
          <a:xfrm>
            <a:off x="2247900" y="2336800"/>
            <a:ext cx="669925" cy="13176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681" name="Text Box 17"/>
          <p:cNvSpPr txBox="1">
            <a:spLocks noChangeArrowheads="1"/>
          </p:cNvSpPr>
          <p:nvPr/>
        </p:nvSpPr>
        <p:spPr bwMode="auto">
          <a:xfrm>
            <a:off x="320675" y="558641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</a:t>
            </a:r>
          </a:p>
        </p:txBody>
      </p:sp>
      <p:sp>
        <p:nvSpPr>
          <p:cNvPr id="28682" name="Text Box 18"/>
          <p:cNvSpPr txBox="1">
            <a:spLocks noChangeArrowheads="1"/>
          </p:cNvSpPr>
          <p:nvPr/>
        </p:nvSpPr>
        <p:spPr bwMode="auto">
          <a:xfrm>
            <a:off x="550863" y="4527550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1851.12</a:t>
            </a:r>
          </a:p>
        </p:txBody>
      </p:sp>
      <p:sp>
        <p:nvSpPr>
          <p:cNvPr id="28683" name="Text Box 19"/>
          <p:cNvSpPr txBox="1">
            <a:spLocks noChangeArrowheads="1"/>
          </p:cNvSpPr>
          <p:nvPr/>
        </p:nvSpPr>
        <p:spPr bwMode="auto">
          <a:xfrm>
            <a:off x="987425" y="3411538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sp>
        <p:nvSpPr>
          <p:cNvPr id="31" name="Text Box 32"/>
          <p:cNvSpPr txBox="1">
            <a:spLocks noChangeArrowheads="1"/>
          </p:cNvSpPr>
          <p:nvPr/>
        </p:nvSpPr>
        <p:spPr bwMode="auto">
          <a:xfrm>
            <a:off x="1905000" y="1981200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pic>
        <p:nvPicPr>
          <p:cNvPr id="28685" name="Picture 34" descr="zhid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4238" y="1893888"/>
            <a:ext cx="1166812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矩形 35"/>
          <p:cNvSpPr/>
          <p:nvPr/>
        </p:nvSpPr>
        <p:spPr>
          <a:xfrm>
            <a:off x="395288" y="333375"/>
            <a:ext cx="5545137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  太平天国运动 的发展过程  </a:t>
            </a:r>
            <a:endParaRPr lang="zh-CN" altLang="en-US" sz="3200" b="1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987675" y="4365625"/>
            <a:ext cx="6048375" cy="2282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读课本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P14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页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太平天国运动形势示意图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》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，了解北征、西征路线。</a:t>
            </a:r>
            <a:endParaRPr lang="en-US" altLang="zh-CN" sz="2400" b="1">
              <a:solidFill>
                <a:srgbClr val="FF0000"/>
              </a:solidFill>
              <a:latin typeface="Calibri" pitchFamily="34" charset="0"/>
            </a:endParaRPr>
          </a:p>
          <a:p>
            <a:endParaRPr lang="en-US" altLang="zh-CN" sz="2400" b="1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思考，讨论：</a:t>
            </a:r>
            <a:endParaRPr lang="en-US" altLang="zh-CN" sz="2400" b="1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太平军进展如此顺利的原因有哪些？</a:t>
            </a:r>
            <a:endParaRPr lang="en-US" altLang="zh-CN" sz="2400" b="1">
              <a:solidFill>
                <a:srgbClr val="FF0000"/>
              </a:solidFill>
              <a:latin typeface="Calibri" pitchFamily="34" charset="0"/>
            </a:endParaRPr>
          </a:p>
          <a:p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8688" name="AutoShape 11"/>
          <p:cNvSpPr>
            <a:spLocks noChangeArrowheads="1"/>
          </p:cNvSpPr>
          <p:nvPr/>
        </p:nvSpPr>
        <p:spPr bwMode="auto">
          <a:xfrm>
            <a:off x="1619250" y="543877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8689" name="AutoShape 11"/>
          <p:cNvSpPr>
            <a:spLocks noChangeArrowheads="1"/>
          </p:cNvSpPr>
          <p:nvPr/>
        </p:nvSpPr>
        <p:spPr bwMode="auto">
          <a:xfrm>
            <a:off x="2093913" y="436562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" name="右大括号 2"/>
          <p:cNvSpPr/>
          <p:nvPr/>
        </p:nvSpPr>
        <p:spPr>
          <a:xfrm>
            <a:off x="3995738" y="2220913"/>
            <a:ext cx="215900" cy="952500"/>
          </a:xfrm>
          <a:prstGeom prst="rightBrace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9" grpId="0" animBg="1"/>
      <p:bldP spid="10" grpId="0" animBg="1"/>
      <p:bldP spid="11" grpId="0" animBg="1"/>
      <p:bldP spid="16" grpId="0" animBg="1"/>
      <p:bldP spid="31" grpId="0"/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0" y="-292100"/>
          <a:ext cx="9144000" cy="7000875"/>
        </p:xfrm>
        <a:graphic>
          <a:graphicData uri="http://schemas.openxmlformats.org/presentationml/2006/ole">
            <p:oleObj spid="_x0000_s2050" name="位图图像" r:id="rId3" imgW="3390476" imgH="2838846" progId="PBrush">
              <p:embed/>
            </p:oleObj>
          </a:graphicData>
        </a:graphic>
      </p:graphicFrame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5003800" y="5734050"/>
            <a:ext cx="792163" cy="358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tx2"/>
                </a:solidFill>
                <a:latin typeface="Garamond" pitchFamily="18" charset="0"/>
              </a:rPr>
              <a:t>湖口</a:t>
            </a: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7380288" y="4437063"/>
            <a:ext cx="792162" cy="360362"/>
          </a:xfrm>
          <a:prstGeom prst="rect">
            <a:avLst/>
          </a:prstGeom>
          <a:solidFill>
            <a:srgbClr val="FFFF00"/>
          </a:solidFill>
          <a:ln w="381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2"/>
                </a:solidFill>
                <a:latin typeface="Garamond" pitchFamily="18" charset="0"/>
              </a:rPr>
              <a:t>上海</a:t>
            </a:r>
          </a:p>
        </p:txBody>
      </p:sp>
      <p:sp>
        <p:nvSpPr>
          <p:cNvPr id="2053" name="Rectangle 6"/>
          <p:cNvSpPr>
            <a:spLocks noChangeArrowheads="1"/>
          </p:cNvSpPr>
          <p:nvPr/>
        </p:nvSpPr>
        <p:spPr bwMode="auto">
          <a:xfrm>
            <a:off x="5364163" y="4365625"/>
            <a:ext cx="720725" cy="358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tx2"/>
                </a:solidFill>
                <a:latin typeface="Garamond" pitchFamily="18" charset="0"/>
              </a:rPr>
              <a:t>天京</a:t>
            </a:r>
          </a:p>
        </p:txBody>
      </p:sp>
      <p:sp>
        <p:nvSpPr>
          <p:cNvPr id="2054" name="Rectangle 7"/>
          <p:cNvSpPr>
            <a:spLocks noChangeArrowheads="1"/>
          </p:cNvSpPr>
          <p:nvPr/>
        </p:nvSpPr>
        <p:spPr bwMode="auto">
          <a:xfrm>
            <a:off x="5219700" y="260350"/>
            <a:ext cx="720725" cy="288925"/>
          </a:xfrm>
          <a:prstGeom prst="rect">
            <a:avLst/>
          </a:prstGeom>
          <a:solidFill>
            <a:srgbClr val="FFFF00"/>
          </a:solidFill>
          <a:ln w="381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tx2"/>
                </a:solidFill>
                <a:latin typeface="Garamond" pitchFamily="18" charset="0"/>
              </a:rPr>
              <a:t>天津</a:t>
            </a:r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 rot="5400000" flipH="1">
            <a:off x="1655762" y="2303463"/>
            <a:ext cx="1603375" cy="419100"/>
          </a:xfrm>
          <a:prstGeom prst="rightArrow">
            <a:avLst>
              <a:gd name="adj1" fmla="val 50000"/>
              <a:gd name="adj2" fmla="val 46883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1447800" y="5257800"/>
            <a:ext cx="1676400" cy="381000"/>
          </a:xfrm>
          <a:prstGeom prst="leftArrow">
            <a:avLst>
              <a:gd name="adj1" fmla="val 50000"/>
              <a:gd name="adj2" fmla="val 11000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752475" y="3962400"/>
            <a:ext cx="620713" cy="2743200"/>
          </a:xfrm>
          <a:prstGeom prst="rect">
            <a:avLst/>
          </a:prstGeom>
          <a:solidFill>
            <a:srgbClr val="00FF00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Calibri" pitchFamily="34" charset="0"/>
              </a:rPr>
              <a:t>西征：巩固天京</a:t>
            </a: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5562600" y="685800"/>
            <a:ext cx="3279775" cy="8509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两万北伐军孤军深入，全军覆灭。</a:t>
            </a:r>
          </a:p>
        </p:txBody>
      </p:sp>
      <p:pic>
        <p:nvPicPr>
          <p:cNvPr id="22541" name="Picture 13" descr="曾国藩跳水自杀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3454400"/>
            <a:ext cx="246856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1447800" y="5715000"/>
            <a:ext cx="3279775" cy="8509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西征胜利，太平天国达到全盛。</a:t>
            </a:r>
          </a:p>
        </p:txBody>
      </p:sp>
      <p:sp>
        <p:nvSpPr>
          <p:cNvPr id="2" name="Rectangle 1"/>
          <p:cNvSpPr/>
          <p:nvPr/>
        </p:nvSpPr>
        <p:spPr>
          <a:xfrm>
            <a:off x="1051945" y="511085"/>
            <a:ext cx="2840475" cy="1200329"/>
          </a:xfrm>
          <a:prstGeom prst="rect">
            <a:avLst/>
          </a:prstGeom>
          <a:solidFill>
            <a:srgbClr val="92D050"/>
          </a:solidFill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北伐目的：推翻清政府</a:t>
            </a:r>
            <a:endParaRPr lang="zh-CN" altLang="en-US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 animBg="1"/>
      <p:bldP spid="22538" grpId="0" animBg="1"/>
      <p:bldP spid="22539" grpId="0" animBg="1"/>
      <p:bldP spid="22540" grpId="0" animBg="1"/>
      <p:bldP spid="2254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>
            <a:spLocks noChangeArrowheads="1"/>
          </p:cNvSpPr>
          <p:nvPr/>
        </p:nvSpPr>
        <p:spPr bwMode="auto">
          <a:xfrm>
            <a:off x="838200" y="381000"/>
            <a:ext cx="7620000" cy="545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史书记载：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    冰上冻死的北伐士兵，沿途皆有。在大堤上，或坐卧的北伐军，初看上去，像熟睡，实际已被冻死。但北伐军仍与敌人顽强搏斗，连清军将领僧格林沁也不得不承认其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隶书" pitchFamily="49" charset="-122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万分穷乏，断绝粮米，但或战或守，从容不迫，毫不溃乱。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隶书" pitchFamily="49" charset="-122"/>
              </a:rPr>
              <a:t>”</a:t>
            </a:r>
            <a:endParaRPr lang="zh-CN" altLang="en-US" sz="3200" b="1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2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林凤祥经常与数倍于己的敌军短兵相接，坚持了</a:t>
            </a:r>
            <a:r>
              <a:rPr lang="en-US" altLang="zh-CN" sz="32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10</a:t>
            </a:r>
            <a:r>
              <a:rPr lang="zh-CN" altLang="en-US" sz="32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个月，最后被俘，临刑前目光直视，毫不畏惧。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595" name="矩形 366594"/>
          <p:cNvSpPr/>
          <p:nvPr/>
        </p:nvSpPr>
        <p:spPr>
          <a:xfrm>
            <a:off x="2112963" y="1271588"/>
            <a:ext cx="6083300" cy="5953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3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说说太平天国迅速发展的原因。</a:t>
            </a:r>
          </a:p>
        </p:txBody>
      </p:sp>
      <p:sp>
        <p:nvSpPr>
          <p:cNvPr id="366599" name="文本框 366598"/>
          <p:cNvSpPr txBox="1"/>
          <p:nvPr/>
        </p:nvSpPr>
        <p:spPr>
          <a:xfrm>
            <a:off x="1000125" y="2214563"/>
            <a:ext cx="7296150" cy="4229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主观方面：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   ①这是一次反对清朝反动统治的战争，赢得广大人民群众的拥护和支持。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   ②太平军有严密的组织和严明的军</a:t>
            </a: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纪，具有英勇顽强斗争的坚强意志。</a:t>
            </a:r>
            <a:endParaRPr lang="zh-CN" altLang="en-US" sz="2800" b="1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   ③坚强的领导核心，灵活主动的战备战术。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客观方面：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   清军腐败不堪一击。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65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65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65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65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65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65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65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65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65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65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65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65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65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65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65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65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65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65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395288" y="333375"/>
            <a:ext cx="5545137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  太平天国运动 的发展过程  </a:t>
            </a:r>
            <a:endParaRPr lang="zh-CN" altLang="en-US" sz="3200" b="1" dirty="0"/>
          </a:p>
        </p:txBody>
      </p:sp>
      <p:sp>
        <p:nvSpPr>
          <p:cNvPr id="33794" name="Text Box 20"/>
          <p:cNvSpPr txBox="1">
            <a:spLocks noChangeArrowheads="1"/>
          </p:cNvSpPr>
          <p:nvPr/>
        </p:nvSpPr>
        <p:spPr bwMode="auto">
          <a:xfrm>
            <a:off x="4305300" y="3548063"/>
            <a:ext cx="1058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1856</a:t>
            </a: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755650" y="599281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金田起义</a:t>
            </a:r>
          </a:p>
        </p:txBody>
      </p:sp>
      <p:sp>
        <p:nvSpPr>
          <p:cNvPr id="33796" name="Text Box 3"/>
          <p:cNvSpPr txBox="1">
            <a:spLocks noChangeArrowheads="1"/>
          </p:cNvSpPr>
          <p:nvPr/>
        </p:nvSpPr>
        <p:spPr bwMode="auto">
          <a:xfrm>
            <a:off x="1282700" y="4889500"/>
            <a:ext cx="1420813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永安建制</a:t>
            </a:r>
          </a:p>
        </p:txBody>
      </p:sp>
      <p:sp>
        <p:nvSpPr>
          <p:cNvPr id="33797" name="Text Box 4"/>
          <p:cNvSpPr txBox="1">
            <a:spLocks noChangeArrowheads="1"/>
          </p:cNvSpPr>
          <p:nvPr/>
        </p:nvSpPr>
        <p:spPr bwMode="auto">
          <a:xfrm>
            <a:off x="1733550" y="378936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定都天京</a:t>
            </a:r>
          </a:p>
        </p:txBody>
      </p:sp>
      <p:sp>
        <p:nvSpPr>
          <p:cNvPr id="33798" name="Text Box 5"/>
          <p:cNvSpPr txBox="1">
            <a:spLocks noChangeArrowheads="1"/>
          </p:cNvSpPr>
          <p:nvPr/>
        </p:nvSpPr>
        <p:spPr bwMode="auto">
          <a:xfrm>
            <a:off x="3033713" y="2098675"/>
            <a:ext cx="86995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北伐</a:t>
            </a:r>
          </a:p>
        </p:txBody>
      </p:sp>
      <p:sp>
        <p:nvSpPr>
          <p:cNvPr id="33799" name="Text Box 6"/>
          <p:cNvSpPr txBox="1">
            <a:spLocks noChangeArrowheads="1"/>
          </p:cNvSpPr>
          <p:nvPr/>
        </p:nvSpPr>
        <p:spPr bwMode="auto">
          <a:xfrm>
            <a:off x="3033713" y="2781300"/>
            <a:ext cx="842962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西征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4418013" y="2136775"/>
            <a:ext cx="554037" cy="136366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全盛时期</a:t>
            </a:r>
          </a:p>
        </p:txBody>
      </p:sp>
      <p:sp>
        <p:nvSpPr>
          <p:cNvPr id="33801" name="AutoShape 13"/>
          <p:cNvSpPr>
            <a:spLocks noChangeArrowheads="1"/>
          </p:cNvSpPr>
          <p:nvPr/>
        </p:nvSpPr>
        <p:spPr bwMode="auto">
          <a:xfrm>
            <a:off x="2247900" y="2336800"/>
            <a:ext cx="669925" cy="13176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2" name="Text Box 17"/>
          <p:cNvSpPr txBox="1">
            <a:spLocks noChangeArrowheads="1"/>
          </p:cNvSpPr>
          <p:nvPr/>
        </p:nvSpPr>
        <p:spPr bwMode="auto">
          <a:xfrm>
            <a:off x="320675" y="558641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</a:t>
            </a:r>
          </a:p>
        </p:txBody>
      </p:sp>
      <p:sp>
        <p:nvSpPr>
          <p:cNvPr id="33803" name="Text Box 18"/>
          <p:cNvSpPr txBox="1">
            <a:spLocks noChangeArrowheads="1"/>
          </p:cNvSpPr>
          <p:nvPr/>
        </p:nvSpPr>
        <p:spPr bwMode="auto">
          <a:xfrm>
            <a:off x="550863" y="4527550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1851.12</a:t>
            </a:r>
          </a:p>
        </p:txBody>
      </p:sp>
      <p:sp>
        <p:nvSpPr>
          <p:cNvPr id="33804" name="Text Box 19"/>
          <p:cNvSpPr txBox="1">
            <a:spLocks noChangeArrowheads="1"/>
          </p:cNvSpPr>
          <p:nvPr/>
        </p:nvSpPr>
        <p:spPr bwMode="auto">
          <a:xfrm>
            <a:off x="987425" y="3411538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sp>
        <p:nvSpPr>
          <p:cNvPr id="33805" name="Text Box 32"/>
          <p:cNvSpPr txBox="1">
            <a:spLocks noChangeArrowheads="1"/>
          </p:cNvSpPr>
          <p:nvPr/>
        </p:nvSpPr>
        <p:spPr bwMode="auto">
          <a:xfrm>
            <a:off x="1905000" y="1981200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pic>
        <p:nvPicPr>
          <p:cNvPr id="33806" name="Picture 34" descr="zhid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4238" y="1893888"/>
            <a:ext cx="1166812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7" name="AutoShape 11"/>
          <p:cNvSpPr>
            <a:spLocks noChangeArrowheads="1"/>
          </p:cNvSpPr>
          <p:nvPr/>
        </p:nvSpPr>
        <p:spPr bwMode="auto">
          <a:xfrm>
            <a:off x="1619250" y="543877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3808" name="AutoShape 11"/>
          <p:cNvSpPr>
            <a:spLocks noChangeArrowheads="1"/>
          </p:cNvSpPr>
          <p:nvPr/>
        </p:nvSpPr>
        <p:spPr bwMode="auto">
          <a:xfrm>
            <a:off x="2093913" y="436562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69" name="右大括号 68"/>
          <p:cNvSpPr/>
          <p:nvPr/>
        </p:nvSpPr>
        <p:spPr>
          <a:xfrm>
            <a:off x="3995738" y="2220913"/>
            <a:ext cx="215900" cy="952500"/>
          </a:xfrm>
          <a:prstGeom prst="rightBrace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270340" descr="20110719103818-1432080769"/>
          <p:cNvPicPr>
            <a:picLocks noChangeAspect="1" noChangeArrowheads="1"/>
          </p:cNvPicPr>
          <p:nvPr/>
        </p:nvPicPr>
        <p:blipFill>
          <a:blip r:embed="rId2"/>
          <a:srcRect r="7559"/>
          <a:stretch>
            <a:fillRect/>
          </a:stretch>
        </p:blipFill>
        <p:spPr bwMode="auto">
          <a:xfrm>
            <a:off x="265113" y="1606550"/>
            <a:ext cx="5451475" cy="461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0342" name="文本框 270341"/>
          <p:cNvSpPr txBox="1"/>
          <p:nvPr/>
        </p:nvSpPr>
        <p:spPr>
          <a:xfrm>
            <a:off x="5907088" y="1735138"/>
            <a:ext cx="2933700" cy="440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   </a:t>
            </a: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太平天国其疆域最广阔之时曾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占有中国半壁江山</a:t>
            </a: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，其势力发展到</a:t>
            </a:r>
            <a:r>
              <a:rPr lang="en-US" altLang="zh-CN" sz="2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18</a:t>
            </a:r>
            <a:r>
              <a:rPr lang="zh-CN" altLang="en-US" sz="2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个省</a:t>
            </a: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，太平天国实际控制的区域发展到</a:t>
            </a:r>
            <a:r>
              <a:rPr lang="en-US" altLang="zh-CN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23</a:t>
            </a: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个府州，总共面积一百五十多万平方公里。 </a:t>
            </a:r>
          </a:p>
        </p:txBody>
      </p:sp>
      <p:sp>
        <p:nvSpPr>
          <p:cNvPr id="270343" name="文本框 270342"/>
          <p:cNvSpPr txBox="1"/>
          <p:nvPr/>
        </p:nvSpPr>
        <p:spPr>
          <a:xfrm>
            <a:off x="1143000" y="642938"/>
            <a:ext cx="54784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2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进入全</a:t>
            </a:r>
            <a:r>
              <a:rPr lang="zh-CN" altLang="en-US" sz="32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盛</a:t>
            </a:r>
            <a:endParaRPr lang="zh-CN" altLang="en-US" sz="3200" noProof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9"/>
          <p:cNvSpPr txBox="1">
            <a:spLocks noChangeArrowheads="1"/>
          </p:cNvSpPr>
          <p:nvPr/>
        </p:nvSpPr>
        <p:spPr bwMode="auto">
          <a:xfrm>
            <a:off x="6173788" y="2852738"/>
            <a:ext cx="171132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天京事变</a:t>
            </a:r>
          </a:p>
        </p:txBody>
      </p:sp>
      <p:sp>
        <p:nvSpPr>
          <p:cNvPr id="24" name="Text Box 21"/>
          <p:cNvSpPr txBox="1">
            <a:spLocks noChangeArrowheads="1"/>
          </p:cNvSpPr>
          <p:nvPr/>
        </p:nvSpPr>
        <p:spPr bwMode="auto">
          <a:xfrm>
            <a:off x="6732588" y="33575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1856.9</a:t>
            </a:r>
          </a:p>
        </p:txBody>
      </p:sp>
      <p:sp>
        <p:nvSpPr>
          <p:cNvPr id="34" name="Text Box 8"/>
          <p:cNvSpPr txBox="1">
            <a:spLocks noChangeArrowheads="1"/>
          </p:cNvSpPr>
          <p:nvPr/>
        </p:nvSpPr>
        <p:spPr bwMode="auto">
          <a:xfrm>
            <a:off x="5197475" y="2636838"/>
            <a:ext cx="554038" cy="13636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由盛转衰</a:t>
            </a:r>
          </a:p>
        </p:txBody>
      </p:sp>
      <p:sp>
        <p:nvSpPr>
          <p:cNvPr id="35" name="左箭头 34"/>
          <p:cNvSpPr/>
          <p:nvPr/>
        </p:nvSpPr>
        <p:spPr>
          <a:xfrm>
            <a:off x="5797550" y="2997200"/>
            <a:ext cx="323850" cy="215900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395288" y="333375"/>
            <a:ext cx="5545137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  太平天国运动 的发展过程  </a:t>
            </a:r>
            <a:endParaRPr lang="zh-CN" altLang="en-US" sz="3200" b="1" dirty="0"/>
          </a:p>
        </p:txBody>
      </p:sp>
      <p:sp>
        <p:nvSpPr>
          <p:cNvPr id="35846" name="Text Box 20"/>
          <p:cNvSpPr txBox="1">
            <a:spLocks noChangeArrowheads="1"/>
          </p:cNvSpPr>
          <p:nvPr/>
        </p:nvSpPr>
        <p:spPr bwMode="auto">
          <a:xfrm>
            <a:off x="4305300" y="3548063"/>
            <a:ext cx="1058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1856</a:t>
            </a:r>
          </a:p>
        </p:txBody>
      </p:sp>
      <p:sp>
        <p:nvSpPr>
          <p:cNvPr id="35847" name="Text Box 2"/>
          <p:cNvSpPr txBox="1">
            <a:spLocks noChangeArrowheads="1"/>
          </p:cNvSpPr>
          <p:nvPr/>
        </p:nvSpPr>
        <p:spPr bwMode="auto">
          <a:xfrm>
            <a:off x="755650" y="599281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金田起义</a:t>
            </a:r>
          </a:p>
        </p:txBody>
      </p:sp>
      <p:sp>
        <p:nvSpPr>
          <p:cNvPr id="35848" name="Text Box 3"/>
          <p:cNvSpPr txBox="1">
            <a:spLocks noChangeArrowheads="1"/>
          </p:cNvSpPr>
          <p:nvPr/>
        </p:nvSpPr>
        <p:spPr bwMode="auto">
          <a:xfrm>
            <a:off x="1282700" y="4889500"/>
            <a:ext cx="1420813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永安建制</a:t>
            </a:r>
          </a:p>
        </p:txBody>
      </p:sp>
      <p:sp>
        <p:nvSpPr>
          <p:cNvPr id="35849" name="Text Box 4"/>
          <p:cNvSpPr txBox="1">
            <a:spLocks noChangeArrowheads="1"/>
          </p:cNvSpPr>
          <p:nvPr/>
        </p:nvSpPr>
        <p:spPr bwMode="auto">
          <a:xfrm>
            <a:off x="1733550" y="378936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定都天京</a:t>
            </a:r>
          </a:p>
        </p:txBody>
      </p:sp>
      <p:sp>
        <p:nvSpPr>
          <p:cNvPr id="35850" name="Text Box 5"/>
          <p:cNvSpPr txBox="1">
            <a:spLocks noChangeArrowheads="1"/>
          </p:cNvSpPr>
          <p:nvPr/>
        </p:nvSpPr>
        <p:spPr bwMode="auto">
          <a:xfrm>
            <a:off x="3033713" y="2098675"/>
            <a:ext cx="86995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北伐</a:t>
            </a:r>
          </a:p>
        </p:txBody>
      </p:sp>
      <p:sp>
        <p:nvSpPr>
          <p:cNvPr id="35851" name="Text Box 6"/>
          <p:cNvSpPr txBox="1">
            <a:spLocks noChangeArrowheads="1"/>
          </p:cNvSpPr>
          <p:nvPr/>
        </p:nvSpPr>
        <p:spPr bwMode="auto">
          <a:xfrm>
            <a:off x="3033713" y="2781300"/>
            <a:ext cx="842962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西征</a:t>
            </a:r>
          </a:p>
        </p:txBody>
      </p:sp>
      <p:sp>
        <p:nvSpPr>
          <p:cNvPr id="35852" name="Text Box 8"/>
          <p:cNvSpPr txBox="1">
            <a:spLocks noChangeArrowheads="1"/>
          </p:cNvSpPr>
          <p:nvPr/>
        </p:nvSpPr>
        <p:spPr bwMode="auto">
          <a:xfrm>
            <a:off x="4418013" y="2136775"/>
            <a:ext cx="554037" cy="136366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全盛时期</a:t>
            </a:r>
          </a:p>
        </p:txBody>
      </p:sp>
      <p:sp>
        <p:nvSpPr>
          <p:cNvPr id="35853" name="AutoShape 13"/>
          <p:cNvSpPr>
            <a:spLocks noChangeArrowheads="1"/>
          </p:cNvSpPr>
          <p:nvPr/>
        </p:nvSpPr>
        <p:spPr bwMode="auto">
          <a:xfrm>
            <a:off x="2247900" y="2336800"/>
            <a:ext cx="669925" cy="13176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54" name="Text Box 17"/>
          <p:cNvSpPr txBox="1">
            <a:spLocks noChangeArrowheads="1"/>
          </p:cNvSpPr>
          <p:nvPr/>
        </p:nvSpPr>
        <p:spPr bwMode="auto">
          <a:xfrm>
            <a:off x="320675" y="558641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</a:t>
            </a:r>
          </a:p>
        </p:txBody>
      </p:sp>
      <p:sp>
        <p:nvSpPr>
          <p:cNvPr id="35855" name="Text Box 18"/>
          <p:cNvSpPr txBox="1">
            <a:spLocks noChangeArrowheads="1"/>
          </p:cNvSpPr>
          <p:nvPr/>
        </p:nvSpPr>
        <p:spPr bwMode="auto">
          <a:xfrm>
            <a:off x="550863" y="4527550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1851.12</a:t>
            </a:r>
          </a:p>
        </p:txBody>
      </p:sp>
      <p:sp>
        <p:nvSpPr>
          <p:cNvPr id="35856" name="Text Box 19"/>
          <p:cNvSpPr txBox="1">
            <a:spLocks noChangeArrowheads="1"/>
          </p:cNvSpPr>
          <p:nvPr/>
        </p:nvSpPr>
        <p:spPr bwMode="auto">
          <a:xfrm>
            <a:off x="987425" y="3411538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sp>
        <p:nvSpPr>
          <p:cNvPr id="35857" name="Text Box 32"/>
          <p:cNvSpPr txBox="1">
            <a:spLocks noChangeArrowheads="1"/>
          </p:cNvSpPr>
          <p:nvPr/>
        </p:nvSpPr>
        <p:spPr bwMode="auto">
          <a:xfrm>
            <a:off x="1905000" y="1981200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pic>
        <p:nvPicPr>
          <p:cNvPr id="35858" name="Picture 34" descr="zhid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4238" y="1893888"/>
            <a:ext cx="1166812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9" name="AutoShape 11"/>
          <p:cNvSpPr>
            <a:spLocks noChangeArrowheads="1"/>
          </p:cNvSpPr>
          <p:nvPr/>
        </p:nvSpPr>
        <p:spPr bwMode="auto">
          <a:xfrm>
            <a:off x="1619250" y="543877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5860" name="AutoShape 11"/>
          <p:cNvSpPr>
            <a:spLocks noChangeArrowheads="1"/>
          </p:cNvSpPr>
          <p:nvPr/>
        </p:nvSpPr>
        <p:spPr bwMode="auto">
          <a:xfrm>
            <a:off x="2093913" y="436562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69" name="右大括号 68"/>
          <p:cNvSpPr/>
          <p:nvPr/>
        </p:nvSpPr>
        <p:spPr>
          <a:xfrm>
            <a:off x="3995738" y="2220913"/>
            <a:ext cx="215900" cy="952500"/>
          </a:xfrm>
          <a:prstGeom prst="rightBrace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圆角右箭头 1"/>
          <p:cNvSpPr/>
          <p:nvPr/>
        </p:nvSpPr>
        <p:spPr>
          <a:xfrm rot="5400000">
            <a:off x="5735637" y="1654176"/>
            <a:ext cx="493713" cy="1858962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 animBg="1"/>
      <p:bldP spid="24" grpId="0"/>
      <p:bldP spid="34" grpId="0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8" name="文本框 277507"/>
          <p:cNvSpPr txBox="1"/>
          <p:nvPr/>
        </p:nvSpPr>
        <p:spPr>
          <a:xfrm>
            <a:off x="325438" y="673100"/>
            <a:ext cx="8551862" cy="310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由盛转衰</a:t>
            </a:r>
            <a:r>
              <a:rPr lang="en-US" altLang="zh-CN" sz="28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——</a:t>
            </a:r>
            <a:r>
              <a:rPr lang="zh-CN" altLang="en-US" sz="28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天京事变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</a:t>
            </a:r>
            <a:r>
              <a:rPr lang="en-US" altLang="zh-CN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</a:t>
            </a:r>
            <a:r>
              <a:rPr lang="en-US" altLang="zh-CN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</a:t>
            </a:r>
            <a:endParaRPr lang="zh-CN" altLang="en-US" sz="2000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经过</a:t>
            </a:r>
            <a:r>
              <a:rPr lang="zh-CN" altLang="en-US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：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</p:txBody>
      </p:sp>
      <p:grpSp>
        <p:nvGrpSpPr>
          <p:cNvPr id="2" name="组合 277509"/>
          <p:cNvGrpSpPr>
            <a:grpSpLocks/>
          </p:cNvGrpSpPr>
          <p:nvPr/>
        </p:nvGrpSpPr>
        <p:grpSpPr bwMode="auto">
          <a:xfrm>
            <a:off x="930275" y="1892300"/>
            <a:ext cx="5410200" cy="3043238"/>
            <a:chOff x="0" y="0"/>
            <a:chExt cx="3360" cy="1917"/>
          </a:xfrm>
        </p:grpSpPr>
        <p:sp>
          <p:nvSpPr>
            <p:cNvPr id="277511" name="Text Box 25"/>
            <p:cNvSpPr txBox="1"/>
            <p:nvPr/>
          </p:nvSpPr>
          <p:spPr>
            <a:xfrm>
              <a:off x="0" y="1584"/>
              <a:ext cx="528" cy="333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rgbClr val="B6DCD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3000" dir="5400000" algn="ctr" rotWithShape="0">
                <a:srgbClr val="000000">
                  <a:alpha val="34000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+mn-ea"/>
                </a:rPr>
                <a:t>杨</a:t>
              </a:r>
            </a:p>
          </p:txBody>
        </p:sp>
        <p:sp>
          <p:nvSpPr>
            <p:cNvPr id="277512" name="Text Box 26"/>
            <p:cNvSpPr txBox="1"/>
            <p:nvPr/>
          </p:nvSpPr>
          <p:spPr>
            <a:xfrm>
              <a:off x="1392" y="1584"/>
              <a:ext cx="526" cy="333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rgbClr val="B6DCD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3000" dir="5400000" algn="ctr" rotWithShape="0">
                <a:srgbClr val="000000">
                  <a:alpha val="34000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+mn-ea"/>
                </a:rPr>
                <a:t>韦</a:t>
              </a:r>
            </a:p>
          </p:txBody>
        </p:sp>
        <p:sp>
          <p:nvSpPr>
            <p:cNvPr id="277513" name="Text Box 27"/>
            <p:cNvSpPr txBox="1"/>
            <p:nvPr/>
          </p:nvSpPr>
          <p:spPr>
            <a:xfrm>
              <a:off x="2832" y="1584"/>
              <a:ext cx="528" cy="333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rgbClr val="B6DCD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3000" dir="5400000" algn="ctr" rotWithShape="0">
                <a:srgbClr val="000000">
                  <a:alpha val="34000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+mn-ea"/>
                </a:rPr>
                <a:t>石</a:t>
              </a:r>
            </a:p>
          </p:txBody>
        </p:sp>
        <p:sp>
          <p:nvSpPr>
            <p:cNvPr id="277514" name="Text Box 28"/>
            <p:cNvSpPr txBox="1"/>
            <p:nvPr/>
          </p:nvSpPr>
          <p:spPr>
            <a:xfrm>
              <a:off x="1344" y="0"/>
              <a:ext cx="528" cy="333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rgbClr val="00808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3000" dir="5400000" algn="ctr" rotWithShape="0">
                <a:srgbClr val="000000">
                  <a:alpha val="34000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zh-CN" altLang="en-US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+mn-ea"/>
                </a:rPr>
                <a:t>洪</a:t>
              </a:r>
            </a:p>
          </p:txBody>
        </p:sp>
      </p:grpSp>
      <p:sp>
        <p:nvSpPr>
          <p:cNvPr id="277515" name="Line 29"/>
          <p:cNvSpPr>
            <a:spLocks noChangeShapeType="1"/>
          </p:cNvSpPr>
          <p:nvPr/>
        </p:nvSpPr>
        <p:spPr bwMode="auto">
          <a:xfrm flipV="1">
            <a:off x="1616075" y="2578100"/>
            <a:ext cx="1447800" cy="17526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16" name="Line 31"/>
          <p:cNvSpPr>
            <a:spLocks noChangeShapeType="1"/>
          </p:cNvSpPr>
          <p:nvPr/>
        </p:nvSpPr>
        <p:spPr bwMode="auto">
          <a:xfrm flipH="1">
            <a:off x="1795463" y="4746625"/>
            <a:ext cx="13081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17" name="Text Box 32"/>
          <p:cNvSpPr txBox="1"/>
          <p:nvPr/>
        </p:nvSpPr>
        <p:spPr>
          <a:xfrm>
            <a:off x="2025650" y="4210050"/>
            <a:ext cx="9985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②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杀</a:t>
            </a:r>
          </a:p>
        </p:txBody>
      </p:sp>
      <p:sp>
        <p:nvSpPr>
          <p:cNvPr id="277518" name="Text Box 33"/>
          <p:cNvSpPr txBox="1"/>
          <p:nvPr/>
        </p:nvSpPr>
        <p:spPr>
          <a:xfrm>
            <a:off x="4216400" y="4186238"/>
            <a:ext cx="1066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③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责</a:t>
            </a:r>
          </a:p>
        </p:txBody>
      </p:sp>
      <p:sp>
        <p:nvSpPr>
          <p:cNvPr id="277519" name="Line 34"/>
          <p:cNvSpPr>
            <a:spLocks noChangeShapeType="1"/>
          </p:cNvSpPr>
          <p:nvPr/>
        </p:nvSpPr>
        <p:spPr bwMode="auto">
          <a:xfrm flipH="1">
            <a:off x="4064000" y="4746625"/>
            <a:ext cx="13716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20" name="Line 35"/>
          <p:cNvSpPr>
            <a:spLocks noChangeShapeType="1"/>
          </p:cNvSpPr>
          <p:nvPr/>
        </p:nvSpPr>
        <p:spPr bwMode="auto">
          <a:xfrm>
            <a:off x="3540125" y="2625725"/>
            <a:ext cx="0" cy="16764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21" name="Text Box 36"/>
          <p:cNvSpPr txBox="1"/>
          <p:nvPr/>
        </p:nvSpPr>
        <p:spPr>
          <a:xfrm>
            <a:off x="3441700" y="3140075"/>
            <a:ext cx="9985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④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杀</a:t>
            </a:r>
          </a:p>
        </p:txBody>
      </p:sp>
      <p:sp>
        <p:nvSpPr>
          <p:cNvPr id="277522" name="Line 37"/>
          <p:cNvSpPr>
            <a:spLocks noChangeShapeType="1"/>
          </p:cNvSpPr>
          <p:nvPr/>
        </p:nvSpPr>
        <p:spPr bwMode="auto">
          <a:xfrm>
            <a:off x="3978275" y="2654300"/>
            <a:ext cx="1676400" cy="16764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23" name="Text Box 38"/>
          <p:cNvSpPr txBox="1"/>
          <p:nvPr/>
        </p:nvSpPr>
        <p:spPr>
          <a:xfrm>
            <a:off x="4602163" y="298450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⑤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疑</a:t>
            </a:r>
          </a:p>
        </p:txBody>
      </p:sp>
      <p:sp>
        <p:nvSpPr>
          <p:cNvPr id="277524" name="Text Box 39"/>
          <p:cNvSpPr txBox="1"/>
          <p:nvPr/>
        </p:nvSpPr>
        <p:spPr>
          <a:xfrm>
            <a:off x="6399213" y="4208463"/>
            <a:ext cx="1066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⑥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走</a:t>
            </a:r>
          </a:p>
        </p:txBody>
      </p:sp>
      <p:sp>
        <p:nvSpPr>
          <p:cNvPr id="277525" name="Line 41"/>
          <p:cNvSpPr>
            <a:spLocks noChangeShapeType="1"/>
          </p:cNvSpPr>
          <p:nvPr/>
        </p:nvSpPr>
        <p:spPr bwMode="auto">
          <a:xfrm>
            <a:off x="6429375" y="4711700"/>
            <a:ext cx="10668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26" name="Text Box 42"/>
          <p:cNvSpPr txBox="1"/>
          <p:nvPr/>
        </p:nvSpPr>
        <p:spPr>
          <a:xfrm>
            <a:off x="7323138" y="4316413"/>
            <a:ext cx="1447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⑦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被灭</a:t>
            </a:r>
          </a:p>
        </p:txBody>
      </p:sp>
      <p:sp>
        <p:nvSpPr>
          <p:cNvPr id="277527" name="Text Box 43"/>
          <p:cNvSpPr txBox="1"/>
          <p:nvPr/>
        </p:nvSpPr>
        <p:spPr>
          <a:xfrm>
            <a:off x="1611313" y="297815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①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逼</a:t>
            </a:r>
          </a:p>
        </p:txBody>
      </p:sp>
      <p:sp>
        <p:nvSpPr>
          <p:cNvPr id="277548" name="文本框 277547"/>
          <p:cNvSpPr txBox="1"/>
          <p:nvPr/>
        </p:nvSpPr>
        <p:spPr>
          <a:xfrm>
            <a:off x="1701800" y="5457825"/>
            <a:ext cx="62563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noProof="1">
                <a:solidFill>
                  <a:srgbClr val="CC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太平天国领导集团内部争权夺利的斗争</a:t>
            </a:r>
          </a:p>
        </p:txBody>
      </p:sp>
      <p:sp>
        <p:nvSpPr>
          <p:cNvPr id="277550" name="文本框 277549"/>
          <p:cNvSpPr txBox="1"/>
          <p:nvPr/>
        </p:nvSpPr>
        <p:spPr>
          <a:xfrm>
            <a:off x="1682750" y="1752600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solidFill>
                  <a:srgbClr val="CC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1856</a:t>
            </a:r>
            <a:r>
              <a:rPr lang="zh-CN" altLang="en-US" noProof="1">
                <a:solidFill>
                  <a:srgbClr val="CC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7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7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7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77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27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77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277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77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77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77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277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27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27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500"/>
                                        <p:tgtEl>
                                          <p:spTgt spid="27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27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27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7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7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77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15" grpId="0" animBg="1"/>
      <p:bldP spid="277516" grpId="0" animBg="1"/>
      <p:bldP spid="277517" grpId="0"/>
      <p:bldP spid="277518" grpId="0"/>
      <p:bldP spid="277519" grpId="0" animBg="1"/>
      <p:bldP spid="277520" grpId="0" animBg="1"/>
      <p:bldP spid="277521" grpId="0"/>
      <p:bldP spid="277522" grpId="0" animBg="1"/>
      <p:bldP spid="277523" grpId="0"/>
      <p:bldP spid="277524" grpId="0"/>
      <p:bldP spid="277525" grpId="0" animBg="1"/>
      <p:bldP spid="277526" grpId="0"/>
      <p:bldP spid="277527" grpId="0"/>
      <p:bldP spid="277548" grpId="0"/>
      <p:bldP spid="2775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8" name="文本框 277507"/>
          <p:cNvSpPr txBox="1"/>
          <p:nvPr/>
        </p:nvSpPr>
        <p:spPr>
          <a:xfrm>
            <a:off x="325438" y="673100"/>
            <a:ext cx="8551862" cy="4189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由盛转衰</a:t>
            </a:r>
            <a:r>
              <a:rPr lang="en-US" altLang="zh-CN" sz="20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——</a:t>
            </a:r>
            <a:r>
              <a:rPr lang="zh-CN" altLang="en-US" sz="20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天京事变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</a:t>
            </a:r>
            <a:r>
              <a:rPr lang="en-US" altLang="zh-CN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</a:t>
            </a:r>
            <a:r>
              <a:rPr lang="en-US" altLang="zh-CN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</a:t>
            </a:r>
            <a:r>
              <a:rPr lang="en-US" altLang="zh-CN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  <a:hlinkClick r:id="rId2" action="ppaction://hlinksldjump"/>
              </a:rPr>
              <a:t> </a:t>
            </a:r>
            <a:r>
              <a:rPr lang="zh-CN" altLang="en-US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  <a:hlinkClick r:id="rId2" action="ppaction://hlinksldjump"/>
              </a:rPr>
              <a:t>原</a:t>
            </a:r>
            <a:r>
              <a:rPr lang="zh-CN" altLang="en-US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  <a:hlinkClick r:id="rId2" action="ppaction://hlinksldjump"/>
              </a:rPr>
              <a:t>因</a:t>
            </a:r>
            <a:r>
              <a:rPr lang="zh-CN" altLang="en-US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：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经过</a:t>
            </a:r>
            <a:r>
              <a:rPr lang="zh-CN" altLang="en-US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：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+mn-ea"/>
              <a:sym typeface="Times New Roman" panose="02020603050405020304" pitchFamily="18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结果：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性质：</a:t>
            </a: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  <a:sym typeface="Times New Roman" panose="02020603050405020304" pitchFamily="18" charset="0"/>
              </a:rPr>
              <a:t>  影响：</a:t>
            </a:r>
          </a:p>
        </p:txBody>
      </p:sp>
      <p:sp>
        <p:nvSpPr>
          <p:cNvPr id="277509" name="矩形 277508"/>
          <p:cNvSpPr/>
          <p:nvPr/>
        </p:nvSpPr>
        <p:spPr>
          <a:xfrm>
            <a:off x="1611313" y="1257300"/>
            <a:ext cx="634047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  <a:sym typeface="Times New Roman" panose="02020603050405020304" pitchFamily="18" charset="0"/>
              </a:rPr>
              <a:t>领导集团享乐腐败、争权夺利、内部矛盾尖锐</a:t>
            </a:r>
          </a:p>
        </p:txBody>
      </p:sp>
      <p:grpSp>
        <p:nvGrpSpPr>
          <p:cNvPr id="2" name="组合 277509"/>
          <p:cNvGrpSpPr>
            <a:grpSpLocks/>
          </p:cNvGrpSpPr>
          <p:nvPr/>
        </p:nvGrpSpPr>
        <p:grpSpPr bwMode="auto">
          <a:xfrm>
            <a:off x="930275" y="1892300"/>
            <a:ext cx="5410200" cy="3043238"/>
            <a:chOff x="0" y="0"/>
            <a:chExt cx="3360" cy="1917"/>
          </a:xfrm>
        </p:grpSpPr>
        <p:sp>
          <p:nvSpPr>
            <p:cNvPr id="277511" name="Text Box 25"/>
            <p:cNvSpPr txBox="1"/>
            <p:nvPr/>
          </p:nvSpPr>
          <p:spPr>
            <a:xfrm>
              <a:off x="0" y="1584"/>
              <a:ext cx="528" cy="333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rgbClr val="B6DCD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3000" dir="5400000" algn="ctr" rotWithShape="0">
                <a:srgbClr val="000000">
                  <a:alpha val="34000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+mn-ea"/>
                </a:rPr>
                <a:t>杨</a:t>
              </a:r>
            </a:p>
          </p:txBody>
        </p:sp>
        <p:sp>
          <p:nvSpPr>
            <p:cNvPr id="277512" name="Text Box 26"/>
            <p:cNvSpPr txBox="1"/>
            <p:nvPr/>
          </p:nvSpPr>
          <p:spPr>
            <a:xfrm>
              <a:off x="1392" y="1584"/>
              <a:ext cx="526" cy="333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rgbClr val="B6DCD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3000" dir="5400000" algn="ctr" rotWithShape="0">
                <a:srgbClr val="000000">
                  <a:alpha val="34000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+mn-ea"/>
                </a:rPr>
                <a:t>韦</a:t>
              </a:r>
            </a:p>
          </p:txBody>
        </p:sp>
        <p:sp>
          <p:nvSpPr>
            <p:cNvPr id="277513" name="Text Box 27"/>
            <p:cNvSpPr txBox="1"/>
            <p:nvPr/>
          </p:nvSpPr>
          <p:spPr>
            <a:xfrm>
              <a:off x="2832" y="1584"/>
              <a:ext cx="528" cy="333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rgbClr val="B6DCDF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3000" dir="5400000" algn="ctr" rotWithShape="0">
                <a:srgbClr val="000000">
                  <a:alpha val="34000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ahoma" panose="020B0604030504040204" pitchFamily="34" charset="0"/>
                  <a:ea typeface="+mn-ea"/>
                </a:rPr>
                <a:t>石</a:t>
              </a:r>
            </a:p>
          </p:txBody>
        </p:sp>
        <p:sp>
          <p:nvSpPr>
            <p:cNvPr id="277514" name="Text Box 28"/>
            <p:cNvSpPr txBox="1"/>
            <p:nvPr/>
          </p:nvSpPr>
          <p:spPr>
            <a:xfrm>
              <a:off x="1344" y="0"/>
              <a:ext cx="528" cy="333"/>
            </a:xfrm>
            <a:prstGeom prst="rect">
              <a:avLst/>
            </a:prstGeom>
            <a:solidFill>
              <a:srgbClr val="CCECFF"/>
            </a:solidFill>
            <a:ln w="9525" cap="flat" cmpd="sng">
              <a:solidFill>
                <a:srgbClr val="00808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3000" dir="5400000" algn="ctr" rotWithShape="0">
                <a:srgbClr val="000000">
                  <a:alpha val="34000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zh-CN" altLang="en-US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+mn-ea"/>
                </a:rPr>
                <a:t>洪</a:t>
              </a:r>
            </a:p>
          </p:txBody>
        </p:sp>
      </p:grpSp>
      <p:sp>
        <p:nvSpPr>
          <p:cNvPr id="277515" name="Line 29"/>
          <p:cNvSpPr>
            <a:spLocks noChangeShapeType="1"/>
          </p:cNvSpPr>
          <p:nvPr/>
        </p:nvSpPr>
        <p:spPr bwMode="auto">
          <a:xfrm flipV="1">
            <a:off x="1616075" y="2578100"/>
            <a:ext cx="1447800" cy="17526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16" name="Line 31"/>
          <p:cNvSpPr>
            <a:spLocks noChangeShapeType="1"/>
          </p:cNvSpPr>
          <p:nvPr/>
        </p:nvSpPr>
        <p:spPr bwMode="auto">
          <a:xfrm flipH="1">
            <a:off x="1795463" y="4746625"/>
            <a:ext cx="13081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17" name="Text Box 32"/>
          <p:cNvSpPr txBox="1"/>
          <p:nvPr/>
        </p:nvSpPr>
        <p:spPr>
          <a:xfrm>
            <a:off x="2025650" y="4210050"/>
            <a:ext cx="9985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②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杀</a:t>
            </a:r>
          </a:p>
        </p:txBody>
      </p:sp>
      <p:sp>
        <p:nvSpPr>
          <p:cNvPr id="277518" name="Text Box 33"/>
          <p:cNvSpPr txBox="1"/>
          <p:nvPr/>
        </p:nvSpPr>
        <p:spPr>
          <a:xfrm>
            <a:off x="4216400" y="4186238"/>
            <a:ext cx="1066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③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责</a:t>
            </a:r>
          </a:p>
        </p:txBody>
      </p:sp>
      <p:sp>
        <p:nvSpPr>
          <p:cNvPr id="277519" name="Line 34"/>
          <p:cNvSpPr>
            <a:spLocks noChangeShapeType="1"/>
          </p:cNvSpPr>
          <p:nvPr/>
        </p:nvSpPr>
        <p:spPr bwMode="auto">
          <a:xfrm flipH="1">
            <a:off x="4064000" y="4746625"/>
            <a:ext cx="13716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20" name="Line 35"/>
          <p:cNvSpPr>
            <a:spLocks noChangeShapeType="1"/>
          </p:cNvSpPr>
          <p:nvPr/>
        </p:nvSpPr>
        <p:spPr bwMode="auto">
          <a:xfrm>
            <a:off x="3540125" y="2625725"/>
            <a:ext cx="0" cy="16764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21" name="Text Box 36"/>
          <p:cNvSpPr txBox="1"/>
          <p:nvPr/>
        </p:nvSpPr>
        <p:spPr>
          <a:xfrm>
            <a:off x="3441700" y="3140075"/>
            <a:ext cx="9985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④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杀</a:t>
            </a:r>
          </a:p>
        </p:txBody>
      </p:sp>
      <p:sp>
        <p:nvSpPr>
          <p:cNvPr id="277522" name="Line 37"/>
          <p:cNvSpPr>
            <a:spLocks noChangeShapeType="1"/>
          </p:cNvSpPr>
          <p:nvPr/>
        </p:nvSpPr>
        <p:spPr bwMode="auto">
          <a:xfrm>
            <a:off x="3978275" y="2654300"/>
            <a:ext cx="1676400" cy="16764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23" name="Text Box 38"/>
          <p:cNvSpPr txBox="1"/>
          <p:nvPr/>
        </p:nvSpPr>
        <p:spPr>
          <a:xfrm>
            <a:off x="4602163" y="298450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⑤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疑</a:t>
            </a:r>
          </a:p>
        </p:txBody>
      </p:sp>
      <p:sp>
        <p:nvSpPr>
          <p:cNvPr id="277524" name="Text Box 39"/>
          <p:cNvSpPr txBox="1"/>
          <p:nvPr/>
        </p:nvSpPr>
        <p:spPr>
          <a:xfrm>
            <a:off x="6399213" y="4208463"/>
            <a:ext cx="1066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⑥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走</a:t>
            </a:r>
          </a:p>
        </p:txBody>
      </p:sp>
      <p:sp>
        <p:nvSpPr>
          <p:cNvPr id="277525" name="Line 41"/>
          <p:cNvSpPr>
            <a:spLocks noChangeShapeType="1"/>
          </p:cNvSpPr>
          <p:nvPr/>
        </p:nvSpPr>
        <p:spPr bwMode="auto">
          <a:xfrm>
            <a:off x="6429375" y="4711700"/>
            <a:ext cx="10668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7526" name="Text Box 42"/>
          <p:cNvSpPr txBox="1"/>
          <p:nvPr/>
        </p:nvSpPr>
        <p:spPr>
          <a:xfrm>
            <a:off x="7323138" y="4316413"/>
            <a:ext cx="1447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⑦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被灭</a:t>
            </a:r>
          </a:p>
        </p:txBody>
      </p:sp>
      <p:sp>
        <p:nvSpPr>
          <p:cNvPr id="277527" name="Text Box 43"/>
          <p:cNvSpPr txBox="1"/>
          <p:nvPr/>
        </p:nvSpPr>
        <p:spPr>
          <a:xfrm>
            <a:off x="1611313" y="297815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+mn-ea"/>
              </a:rPr>
              <a:t>①</a:t>
            </a:r>
            <a:r>
              <a:rPr lang="zh-CN" altLang="en-US" noProof="1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  <a:ea typeface="+mn-ea"/>
              </a:rPr>
              <a:t>逼</a:t>
            </a:r>
          </a:p>
        </p:txBody>
      </p:sp>
      <p:sp>
        <p:nvSpPr>
          <p:cNvPr id="277528" name="Text Box 44"/>
          <p:cNvSpPr txBox="1"/>
          <p:nvPr/>
        </p:nvSpPr>
        <p:spPr>
          <a:xfrm>
            <a:off x="1558925" y="5056188"/>
            <a:ext cx="4067175" cy="401637"/>
          </a:xfrm>
          <a:prstGeom prst="rect">
            <a:avLst/>
          </a:prstGeom>
          <a:noFill/>
          <a:ln w="9525">
            <a:noFill/>
          </a:ln>
        </p:spPr>
        <p:txBody>
          <a:bodyPr anchor="ctr" anchorCtr="1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0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+mn-ea"/>
              </a:rPr>
              <a:t>朝中无将，国中无人！</a:t>
            </a:r>
          </a:p>
        </p:txBody>
      </p:sp>
      <p:sp>
        <p:nvSpPr>
          <p:cNvPr id="277548" name="文本框 277547"/>
          <p:cNvSpPr txBox="1"/>
          <p:nvPr/>
        </p:nvSpPr>
        <p:spPr>
          <a:xfrm>
            <a:off x="1701800" y="5457825"/>
            <a:ext cx="62563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noProof="1">
                <a:solidFill>
                  <a:srgbClr val="CC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太平天国领导集团内部争权夺利的斗争</a:t>
            </a:r>
          </a:p>
        </p:txBody>
      </p:sp>
      <p:sp>
        <p:nvSpPr>
          <p:cNvPr id="277549" name="文本框 277548"/>
          <p:cNvSpPr txBox="1"/>
          <p:nvPr/>
        </p:nvSpPr>
        <p:spPr>
          <a:xfrm>
            <a:off x="1612900" y="5949950"/>
            <a:ext cx="634047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由盛而衰的转折点，使天国被迫转入战略防御</a:t>
            </a:r>
          </a:p>
        </p:txBody>
      </p:sp>
      <p:sp>
        <p:nvSpPr>
          <p:cNvPr id="277550" name="文本框 277549"/>
          <p:cNvSpPr txBox="1"/>
          <p:nvPr/>
        </p:nvSpPr>
        <p:spPr>
          <a:xfrm>
            <a:off x="1682750" y="1752600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solidFill>
                  <a:srgbClr val="CC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1856</a:t>
            </a:r>
            <a:r>
              <a:rPr lang="zh-CN" altLang="en-US" noProof="1">
                <a:solidFill>
                  <a:srgbClr val="CC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lt"/>
                <a:ea typeface="+mn-ea"/>
              </a:rPr>
              <a:t>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7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7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7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7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7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7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7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7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277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77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77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277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277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277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27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27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27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"/>
                                        <p:tgtEl>
                                          <p:spTgt spid="27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0" dur="500"/>
                                        <p:tgtEl>
                                          <p:spTgt spid="27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7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7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7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7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7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75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75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7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09" grpId="0"/>
      <p:bldP spid="277515" grpId="0" animBg="1"/>
      <p:bldP spid="277516" grpId="0" animBg="1"/>
      <p:bldP spid="277517" grpId="0"/>
      <p:bldP spid="277518" grpId="0"/>
      <p:bldP spid="277519" grpId="0" animBg="1"/>
      <p:bldP spid="277520" grpId="0" animBg="1"/>
      <p:bldP spid="277521" grpId="0"/>
      <p:bldP spid="277522" grpId="0" animBg="1"/>
      <p:bldP spid="277523" grpId="0"/>
      <p:bldP spid="277524" grpId="0"/>
      <p:bldP spid="277525" grpId="0" animBg="1"/>
      <p:bldP spid="277526" grpId="0"/>
      <p:bldP spid="277527" grpId="0"/>
      <p:bldP spid="277528" grpId="0"/>
      <p:bldP spid="277548" grpId="0"/>
      <p:bldP spid="277549" grpId="0"/>
      <p:bldP spid="2775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88913"/>
            <a:ext cx="8229600" cy="792162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anchor="t"/>
          <a:lstStyle/>
          <a:p>
            <a:r>
              <a:rPr lang="zh-CN" altLang="en-US" sz="3600" smtClean="0">
                <a:solidFill>
                  <a:schemeClr val="accent2"/>
                </a:solidFill>
              </a:rPr>
              <a:t>天国悲歌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914400"/>
            <a:ext cx="8229600" cy="5257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2800" smtClean="0">
                <a:ea typeface="楷体_GB2312" pitchFamily="49" charset="-122"/>
              </a:rPr>
              <a:t>“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四年</a:t>
            </a:r>
            <a:r>
              <a:rPr lang="en-US" altLang="zh-CN" sz="2800" smtClean="0">
                <a:latin typeface="楷体_GB2312" pitchFamily="49" charset="-122"/>
                <a:ea typeface="楷体_GB2312" pitchFamily="49" charset="-122"/>
              </a:rPr>
              <a:t>(1854)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正月复兴土木，于原址重建伪宫，曰宫禁。城周围十余里，墙高数丈，内外两重，外曰太阳城，内曰金龙城，殿曰金龙殿，苑曰后林苑，雕琢精巧，金碧辉煌，如大兰若状。</a:t>
            </a:r>
            <a:r>
              <a:rPr lang="zh-CN" altLang="en-US" sz="2800" smtClean="0">
                <a:ea typeface="楷体_GB2312" pitchFamily="49" charset="-122"/>
              </a:rPr>
              <a:t>”</a:t>
            </a:r>
            <a:endParaRPr lang="zh-CN" altLang="en-US" sz="2800" smtClean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     定都天京后，深居简出，只有诸王能见到洪秀全；天王服上的金纽扣和皇冠加起来有</a:t>
            </a:r>
            <a:r>
              <a:rPr lang="en-US" altLang="zh-CN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斤重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。还没推翻大清，就躲进深宫，嫔妃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千名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以上。幼天王说他的母后就有</a:t>
            </a:r>
            <a:r>
              <a:rPr lang="en-US" altLang="zh-CN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88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个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，天王轿用轿夫</a:t>
            </a:r>
            <a:r>
              <a:rPr lang="en-US" altLang="zh-CN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64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，臣下见天王要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三呼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万岁，天王府内建有东花园、西花园等。穿靴子也有规定，天王靴，每支绣</a:t>
            </a:r>
            <a:r>
              <a:rPr lang="en-US" altLang="zh-CN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条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龙，东王靴，每支</a:t>
            </a:r>
            <a:r>
              <a:rPr lang="en-US" altLang="zh-CN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条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龙，北王每支</a:t>
            </a:r>
            <a:r>
              <a:rPr lang="en-US" altLang="zh-CN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条，</a:t>
            </a:r>
            <a:r>
              <a:rPr lang="en-US" altLang="zh-CN" sz="2800" smtClean="0">
                <a:ea typeface="楷体_GB2312" pitchFamily="49" charset="-122"/>
              </a:rPr>
              <a:t>……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。东王出行时役史达</a:t>
            </a:r>
            <a:r>
              <a:rPr lang="en-US" altLang="zh-CN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1700</a:t>
            </a:r>
            <a:r>
              <a:rPr lang="zh-CN" altLang="en-US" sz="2800" u="sng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多</a:t>
            </a:r>
            <a:r>
              <a:rPr lang="zh-CN" altLang="en-US" sz="2800" smtClean="0">
                <a:latin typeface="楷体_GB2312" pitchFamily="49" charset="-122"/>
                <a:ea typeface="楷体_GB2312" pitchFamily="49" charset="-122"/>
              </a:rPr>
              <a:t>人，官员民众不回避或者不跪倒者，立即斩首。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天王府全景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ext Box 3"/>
          <p:cNvSpPr txBox="1">
            <a:spLocks noChangeArrowheads="1"/>
          </p:cNvSpPr>
          <p:nvPr/>
        </p:nvSpPr>
        <p:spPr bwMode="auto">
          <a:xfrm>
            <a:off x="1331913" y="260350"/>
            <a:ext cx="272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4000">
                <a:solidFill>
                  <a:srgbClr val="FFFF00"/>
                </a:solidFill>
                <a:latin typeface="Times New Roman" pitchFamily="18" charset="0"/>
                <a:ea typeface="华文新魏"/>
                <a:cs typeface="华文新魏"/>
              </a:rPr>
              <a:t>天王府模型</a:t>
            </a:r>
          </a:p>
        </p:txBody>
      </p:sp>
      <p:sp>
        <p:nvSpPr>
          <p:cNvPr id="39939" name="Text Box 5"/>
          <p:cNvSpPr txBox="1">
            <a:spLocks noChangeArrowheads="1"/>
          </p:cNvSpPr>
          <p:nvPr/>
        </p:nvSpPr>
        <p:spPr bwMode="auto">
          <a:xfrm>
            <a:off x="609600" y="5715000"/>
            <a:ext cx="81391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天王制造２４只金碗，金筷子，“筋长近尺，浴盆亦以金。”连净桶夜壶都以金造。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云形标注 354305"/>
          <p:cNvSpPr>
            <a:spLocks noChangeArrowheads="1"/>
          </p:cNvSpPr>
          <p:nvPr/>
        </p:nvSpPr>
        <p:spPr bwMode="auto">
          <a:xfrm>
            <a:off x="2320925" y="1049338"/>
            <a:ext cx="6477000" cy="2743200"/>
          </a:xfrm>
          <a:prstGeom prst="cloudCallout">
            <a:avLst>
              <a:gd name="adj1" fmla="val -51301"/>
              <a:gd name="adj2" fmla="val 8900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 sz="4000">
              <a:ea typeface="华文新魏"/>
              <a:cs typeface="华文新魏"/>
            </a:endParaRPr>
          </a:p>
        </p:txBody>
      </p:sp>
      <p:sp>
        <p:nvSpPr>
          <p:cNvPr id="354308" name="文本框 354307"/>
          <p:cNvSpPr txBox="1"/>
          <p:nvPr/>
        </p:nvSpPr>
        <p:spPr>
          <a:xfrm>
            <a:off x="3190875" y="1541463"/>
            <a:ext cx="47244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2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+mn-ea"/>
              </a:rPr>
              <a:t>   请同学们说一说，这场内讧是偶然的还是必然的？为什么？</a:t>
            </a:r>
          </a:p>
        </p:txBody>
      </p:sp>
      <p:sp>
        <p:nvSpPr>
          <p:cNvPr id="354309" name="文本框 354308"/>
          <p:cNvSpPr txBox="1"/>
          <p:nvPr/>
        </p:nvSpPr>
        <p:spPr>
          <a:xfrm>
            <a:off x="3173413" y="4589463"/>
            <a:ext cx="52260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20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必然的。这是由农民阶级的局限性和分散性决定的。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4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4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AutoShape 30"/>
          <p:cNvSpPr>
            <a:spLocks noChangeArrowheads="1"/>
          </p:cNvSpPr>
          <p:nvPr/>
        </p:nvSpPr>
        <p:spPr bwMode="auto">
          <a:xfrm>
            <a:off x="6372225" y="3392488"/>
            <a:ext cx="360363" cy="612775"/>
          </a:xfrm>
          <a:prstGeom prst="downArrow">
            <a:avLst>
              <a:gd name="adj1" fmla="val 50000"/>
              <a:gd name="adj2" fmla="val 32151"/>
            </a:avLst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0" name="Text Box 31"/>
          <p:cNvSpPr txBox="1">
            <a:spLocks noChangeArrowheads="1"/>
          </p:cNvSpPr>
          <p:nvPr/>
        </p:nvSpPr>
        <p:spPr bwMode="auto">
          <a:xfrm>
            <a:off x="5867400" y="4038600"/>
            <a:ext cx="142240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重建核心</a:t>
            </a:r>
          </a:p>
        </p:txBody>
      </p:sp>
      <p:pic>
        <p:nvPicPr>
          <p:cNvPr id="32" name="Picture 33" descr="资政新篇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8600" y="4784725"/>
            <a:ext cx="13747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矩形 35"/>
          <p:cNvSpPr/>
          <p:nvPr/>
        </p:nvSpPr>
        <p:spPr>
          <a:xfrm>
            <a:off x="395288" y="333375"/>
            <a:ext cx="5545137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  太平天国运动 的发展过程  </a:t>
            </a:r>
            <a:endParaRPr lang="zh-CN" altLang="en-US" sz="3200" b="1" dirty="0"/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756150"/>
            <a:ext cx="12985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Box 37"/>
          <p:cNvSpPr txBox="1"/>
          <p:nvPr/>
        </p:nvSpPr>
        <p:spPr>
          <a:xfrm>
            <a:off x="3468688" y="6413500"/>
            <a:ext cx="954087" cy="4000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none">
            <a:spAutoFit/>
          </a:bodyPr>
          <a:lstStyle>
            <a:defPPr>
              <a:defRPr lang="zh-CN"/>
            </a:defPPr>
            <a:lvl1pPr algn="ctr">
              <a:defRPr sz="2400">
                <a:latin typeface="华文新魏" panose="02010800040101010101" charset="-122"/>
                <a:ea typeface="华文新魏" panose="02010800040101010101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/>
              <a:t>陈玉成</a:t>
            </a: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8713" y="4756150"/>
            <a:ext cx="150495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Box 39"/>
          <p:cNvSpPr txBox="1"/>
          <p:nvPr/>
        </p:nvSpPr>
        <p:spPr>
          <a:xfrm>
            <a:off x="5148263" y="6413500"/>
            <a:ext cx="954087" cy="4000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none">
            <a:spAutoFit/>
          </a:bodyPr>
          <a:lstStyle>
            <a:defPPr>
              <a:defRPr lang="zh-CN"/>
            </a:defPPr>
            <a:lvl1pPr algn="ctr">
              <a:defRPr sz="2400">
                <a:latin typeface="华文新魏" panose="02010800040101010101" charset="-122"/>
                <a:ea typeface="华文新魏" panose="02010800040101010101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/>
              <a:t>李秀成</a:t>
            </a: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6173788" y="2852738"/>
            <a:ext cx="142240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天京事变</a:t>
            </a:r>
          </a:p>
        </p:txBody>
      </p:sp>
      <p:sp>
        <p:nvSpPr>
          <p:cNvPr id="41994" name="Text Box 21"/>
          <p:cNvSpPr txBox="1">
            <a:spLocks noChangeArrowheads="1"/>
          </p:cNvSpPr>
          <p:nvPr/>
        </p:nvSpPr>
        <p:spPr bwMode="auto">
          <a:xfrm>
            <a:off x="6732588" y="33575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1856.9</a:t>
            </a:r>
          </a:p>
        </p:txBody>
      </p:sp>
      <p:sp>
        <p:nvSpPr>
          <p:cNvPr id="41995" name="Text Box 8"/>
          <p:cNvSpPr txBox="1">
            <a:spLocks noChangeArrowheads="1"/>
          </p:cNvSpPr>
          <p:nvPr/>
        </p:nvSpPr>
        <p:spPr bwMode="auto">
          <a:xfrm>
            <a:off x="5197475" y="2636838"/>
            <a:ext cx="554038" cy="13636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由盛转衰</a:t>
            </a:r>
          </a:p>
        </p:txBody>
      </p:sp>
      <p:sp>
        <p:nvSpPr>
          <p:cNvPr id="44" name="左箭头 43"/>
          <p:cNvSpPr/>
          <p:nvPr/>
        </p:nvSpPr>
        <p:spPr>
          <a:xfrm>
            <a:off x="5797550" y="2997200"/>
            <a:ext cx="323850" cy="215900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997" name="Text Box 20"/>
          <p:cNvSpPr txBox="1">
            <a:spLocks noChangeArrowheads="1"/>
          </p:cNvSpPr>
          <p:nvPr/>
        </p:nvSpPr>
        <p:spPr bwMode="auto">
          <a:xfrm>
            <a:off x="4305300" y="3548063"/>
            <a:ext cx="1058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1856</a:t>
            </a:r>
          </a:p>
        </p:txBody>
      </p:sp>
      <p:sp>
        <p:nvSpPr>
          <p:cNvPr id="41998" name="Text Box 2"/>
          <p:cNvSpPr txBox="1">
            <a:spLocks noChangeArrowheads="1"/>
          </p:cNvSpPr>
          <p:nvPr/>
        </p:nvSpPr>
        <p:spPr bwMode="auto">
          <a:xfrm>
            <a:off x="755650" y="599281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金田起义</a:t>
            </a:r>
          </a:p>
        </p:txBody>
      </p:sp>
      <p:sp>
        <p:nvSpPr>
          <p:cNvPr id="41999" name="Text Box 3"/>
          <p:cNvSpPr txBox="1">
            <a:spLocks noChangeArrowheads="1"/>
          </p:cNvSpPr>
          <p:nvPr/>
        </p:nvSpPr>
        <p:spPr bwMode="auto">
          <a:xfrm>
            <a:off x="1282700" y="4889500"/>
            <a:ext cx="1420813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永安建制</a:t>
            </a:r>
          </a:p>
        </p:txBody>
      </p:sp>
      <p:sp>
        <p:nvSpPr>
          <p:cNvPr id="42000" name="Text Box 4"/>
          <p:cNvSpPr txBox="1">
            <a:spLocks noChangeArrowheads="1"/>
          </p:cNvSpPr>
          <p:nvPr/>
        </p:nvSpPr>
        <p:spPr bwMode="auto">
          <a:xfrm>
            <a:off x="1733550" y="378936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定都天京</a:t>
            </a:r>
          </a:p>
        </p:txBody>
      </p:sp>
      <p:sp>
        <p:nvSpPr>
          <p:cNvPr id="42001" name="Text Box 5"/>
          <p:cNvSpPr txBox="1">
            <a:spLocks noChangeArrowheads="1"/>
          </p:cNvSpPr>
          <p:nvPr/>
        </p:nvSpPr>
        <p:spPr bwMode="auto">
          <a:xfrm>
            <a:off x="3033713" y="2098675"/>
            <a:ext cx="86995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北伐</a:t>
            </a:r>
          </a:p>
        </p:txBody>
      </p:sp>
      <p:sp>
        <p:nvSpPr>
          <p:cNvPr id="42002" name="Text Box 6"/>
          <p:cNvSpPr txBox="1">
            <a:spLocks noChangeArrowheads="1"/>
          </p:cNvSpPr>
          <p:nvPr/>
        </p:nvSpPr>
        <p:spPr bwMode="auto">
          <a:xfrm>
            <a:off x="3033713" y="2781300"/>
            <a:ext cx="842962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西征</a:t>
            </a:r>
          </a:p>
        </p:txBody>
      </p:sp>
      <p:sp>
        <p:nvSpPr>
          <p:cNvPr id="42003" name="Text Box 8"/>
          <p:cNvSpPr txBox="1">
            <a:spLocks noChangeArrowheads="1"/>
          </p:cNvSpPr>
          <p:nvPr/>
        </p:nvSpPr>
        <p:spPr bwMode="auto">
          <a:xfrm>
            <a:off x="4418013" y="2136775"/>
            <a:ext cx="554037" cy="136366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全盛时期</a:t>
            </a:r>
          </a:p>
        </p:txBody>
      </p:sp>
      <p:sp>
        <p:nvSpPr>
          <p:cNvPr id="42004" name="AutoShape 13"/>
          <p:cNvSpPr>
            <a:spLocks noChangeArrowheads="1"/>
          </p:cNvSpPr>
          <p:nvPr/>
        </p:nvSpPr>
        <p:spPr bwMode="auto">
          <a:xfrm>
            <a:off x="2247900" y="2336800"/>
            <a:ext cx="669925" cy="13176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2005" name="Text Box 17"/>
          <p:cNvSpPr txBox="1">
            <a:spLocks noChangeArrowheads="1"/>
          </p:cNvSpPr>
          <p:nvPr/>
        </p:nvSpPr>
        <p:spPr bwMode="auto">
          <a:xfrm>
            <a:off x="320675" y="558641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</a:t>
            </a:r>
          </a:p>
        </p:txBody>
      </p:sp>
      <p:sp>
        <p:nvSpPr>
          <p:cNvPr id="42006" name="Text Box 18"/>
          <p:cNvSpPr txBox="1">
            <a:spLocks noChangeArrowheads="1"/>
          </p:cNvSpPr>
          <p:nvPr/>
        </p:nvSpPr>
        <p:spPr bwMode="auto">
          <a:xfrm>
            <a:off x="550863" y="4527550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1851.12</a:t>
            </a:r>
          </a:p>
        </p:txBody>
      </p:sp>
      <p:sp>
        <p:nvSpPr>
          <p:cNvPr id="42007" name="Text Box 19"/>
          <p:cNvSpPr txBox="1">
            <a:spLocks noChangeArrowheads="1"/>
          </p:cNvSpPr>
          <p:nvPr/>
        </p:nvSpPr>
        <p:spPr bwMode="auto">
          <a:xfrm>
            <a:off x="987425" y="3411538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sp>
        <p:nvSpPr>
          <p:cNvPr id="42008" name="Text Box 32"/>
          <p:cNvSpPr txBox="1">
            <a:spLocks noChangeArrowheads="1"/>
          </p:cNvSpPr>
          <p:nvPr/>
        </p:nvSpPr>
        <p:spPr bwMode="auto">
          <a:xfrm>
            <a:off x="1905000" y="1981200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pic>
        <p:nvPicPr>
          <p:cNvPr id="42009" name="Picture 34" descr="zhidu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4238" y="1893888"/>
            <a:ext cx="1166812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010" name="AutoShape 11"/>
          <p:cNvSpPr>
            <a:spLocks noChangeArrowheads="1"/>
          </p:cNvSpPr>
          <p:nvPr/>
        </p:nvSpPr>
        <p:spPr bwMode="auto">
          <a:xfrm>
            <a:off x="1619250" y="543877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2011" name="AutoShape 11"/>
          <p:cNvSpPr>
            <a:spLocks noChangeArrowheads="1"/>
          </p:cNvSpPr>
          <p:nvPr/>
        </p:nvSpPr>
        <p:spPr bwMode="auto">
          <a:xfrm>
            <a:off x="2093913" y="4365625"/>
            <a:ext cx="317500" cy="512763"/>
          </a:xfrm>
          <a:prstGeom prst="upArrow">
            <a:avLst>
              <a:gd name="adj1" fmla="val 50000"/>
              <a:gd name="adj2" fmla="val 2630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60" name="右大括号 59"/>
          <p:cNvSpPr/>
          <p:nvPr/>
        </p:nvSpPr>
        <p:spPr>
          <a:xfrm>
            <a:off x="3995738" y="2220913"/>
            <a:ext cx="215900" cy="952500"/>
          </a:xfrm>
          <a:prstGeom prst="rightBrace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圆角右箭头 60"/>
          <p:cNvSpPr/>
          <p:nvPr/>
        </p:nvSpPr>
        <p:spPr>
          <a:xfrm rot="5400000">
            <a:off x="5735637" y="1654176"/>
            <a:ext cx="493713" cy="1858962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400800" y="6413500"/>
            <a:ext cx="1724025" cy="4000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none">
            <a:spAutoFit/>
          </a:bodyPr>
          <a:lstStyle>
            <a:defPPr>
              <a:defRPr lang="zh-CN"/>
            </a:defPPr>
            <a:lvl1pPr algn="ctr">
              <a:defRPr sz="2400">
                <a:latin typeface="华文新魏" panose="02010800040101010101" charset="-122"/>
                <a:ea typeface="华文新魏" panose="02010800040101010101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/>
              <a:t>《</a:t>
            </a:r>
            <a:r>
              <a:rPr lang="zh-CN" altLang="en-US" sz="2000" b="1" dirty="0" smtClean="0"/>
              <a:t>资政新篇</a:t>
            </a:r>
            <a:r>
              <a:rPr lang="en-US" altLang="zh-CN" sz="2000" b="1" dirty="0" smtClean="0"/>
              <a:t>》</a:t>
            </a:r>
            <a:endParaRPr lang="zh-CN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8" grpId="0" bldLvl="0" animBg="1"/>
      <p:bldP spid="40" grpId="0" bldLvl="0" animBg="1"/>
      <p:bldP spid="6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文本框 10"/>
          <p:cNvSpPr txBox="1">
            <a:spLocks noChangeArrowheads="1"/>
          </p:cNvSpPr>
          <p:nvPr/>
        </p:nvSpPr>
        <p:spPr bwMode="auto">
          <a:xfrm>
            <a:off x="0" y="0"/>
            <a:ext cx="7913688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回答洪秀全巩固政权的措施、结果。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88" y="3349625"/>
            <a:ext cx="4000500" cy="3508375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38" y="0"/>
            <a:ext cx="3357562" cy="2268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72" name="文本框 10"/>
          <p:cNvSpPr txBox="1">
            <a:spLocks noChangeArrowheads="1"/>
          </p:cNvSpPr>
          <p:nvPr/>
        </p:nvSpPr>
        <p:spPr bwMode="auto">
          <a:xfrm>
            <a:off x="7364413" y="1714500"/>
            <a:ext cx="1779587" cy="4619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>
                <a:latin typeface="黑体" pitchFamily="2" charset="-122"/>
                <a:ea typeface="黑体" pitchFamily="2" charset="-122"/>
              </a:rPr>
              <a:t>洪仁玕</a:t>
            </a:r>
          </a:p>
        </p:txBody>
      </p:sp>
      <p:sp>
        <p:nvSpPr>
          <p:cNvPr id="36873" name="文本框 10"/>
          <p:cNvSpPr txBox="1">
            <a:spLocks noChangeArrowheads="1"/>
          </p:cNvSpPr>
          <p:nvPr/>
        </p:nvSpPr>
        <p:spPr bwMode="auto">
          <a:xfrm>
            <a:off x="1785938" y="714375"/>
            <a:ext cx="62865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任用洪仁玕总理朝政</a:t>
            </a:r>
          </a:p>
        </p:txBody>
      </p:sp>
      <p:sp>
        <p:nvSpPr>
          <p:cNvPr id="13" name="MH_SubTitle_2"/>
          <p:cNvSpPr/>
          <p:nvPr>
            <p:custDataLst>
              <p:tags r:id="rId1"/>
            </p:custDataLst>
          </p:nvPr>
        </p:nvSpPr>
        <p:spPr>
          <a:xfrm>
            <a:off x="0" y="642938"/>
            <a:ext cx="1563688" cy="774700"/>
          </a:xfrm>
          <a:custGeom>
            <a:avLst/>
            <a:gdLst>
              <a:gd name="connsiteX0" fmla="*/ 1311004 w 2519930"/>
              <a:gd name="connsiteY0" fmla="*/ 129 h 935639"/>
              <a:gd name="connsiteX1" fmla="*/ 1417718 w 2519930"/>
              <a:gd name="connsiteY1" fmla="*/ 63691 h 935639"/>
              <a:gd name="connsiteX2" fmla="*/ 1474368 w 2519930"/>
              <a:gd name="connsiteY2" fmla="*/ 151166 h 935639"/>
              <a:gd name="connsiteX3" fmla="*/ 1494124 w 2519930"/>
              <a:gd name="connsiteY3" fmla="*/ 179639 h 935639"/>
              <a:gd name="connsiteX4" fmla="*/ 2467817 w 2519930"/>
              <a:gd name="connsiteY4" fmla="*/ 179639 h 935639"/>
              <a:gd name="connsiteX5" fmla="*/ 2519930 w 2519930"/>
              <a:gd name="connsiteY5" fmla="*/ 231752 h 935639"/>
              <a:gd name="connsiteX6" fmla="*/ 2519930 w 2519930"/>
              <a:gd name="connsiteY6" fmla="*/ 300326 h 935639"/>
              <a:gd name="connsiteX7" fmla="*/ 2467817 w 2519930"/>
              <a:gd name="connsiteY7" fmla="*/ 352439 h 935639"/>
              <a:gd name="connsiteX8" fmla="*/ 1564561 w 2519930"/>
              <a:gd name="connsiteY8" fmla="*/ 352439 h 935639"/>
              <a:gd name="connsiteX9" fmla="*/ 1564561 w 2519930"/>
              <a:gd name="connsiteY9" fmla="*/ 374039 h 935639"/>
              <a:gd name="connsiteX10" fmla="*/ 2012872 w 2519930"/>
              <a:gd name="connsiteY10" fmla="*/ 374039 h 935639"/>
              <a:gd name="connsiteX11" fmla="*/ 2064985 w 2519930"/>
              <a:gd name="connsiteY11" fmla="*/ 426152 h 935639"/>
              <a:gd name="connsiteX12" fmla="*/ 2064985 w 2519930"/>
              <a:gd name="connsiteY12" fmla="*/ 494726 h 935639"/>
              <a:gd name="connsiteX13" fmla="*/ 2012872 w 2519930"/>
              <a:gd name="connsiteY13" fmla="*/ 546839 h 935639"/>
              <a:gd name="connsiteX14" fmla="*/ 1564561 w 2519930"/>
              <a:gd name="connsiteY14" fmla="*/ 546839 h 935639"/>
              <a:gd name="connsiteX15" fmla="*/ 1564561 w 2519930"/>
              <a:gd name="connsiteY15" fmla="*/ 568439 h 935639"/>
              <a:gd name="connsiteX16" fmla="*/ 2012872 w 2519930"/>
              <a:gd name="connsiteY16" fmla="*/ 568439 h 935639"/>
              <a:gd name="connsiteX17" fmla="*/ 2064985 w 2519930"/>
              <a:gd name="connsiteY17" fmla="*/ 620552 h 935639"/>
              <a:gd name="connsiteX18" fmla="*/ 2064985 w 2519930"/>
              <a:gd name="connsiteY18" fmla="*/ 689126 h 935639"/>
              <a:gd name="connsiteX19" fmla="*/ 2012872 w 2519930"/>
              <a:gd name="connsiteY19" fmla="*/ 741239 h 935639"/>
              <a:gd name="connsiteX20" fmla="*/ 1564561 w 2519930"/>
              <a:gd name="connsiteY20" fmla="*/ 741239 h 935639"/>
              <a:gd name="connsiteX21" fmla="*/ 1564561 w 2519930"/>
              <a:gd name="connsiteY21" fmla="*/ 762839 h 935639"/>
              <a:gd name="connsiteX22" fmla="*/ 2012872 w 2519930"/>
              <a:gd name="connsiteY22" fmla="*/ 762839 h 935639"/>
              <a:gd name="connsiteX23" fmla="*/ 2064985 w 2519930"/>
              <a:gd name="connsiteY23" fmla="*/ 814952 h 935639"/>
              <a:gd name="connsiteX24" fmla="*/ 2064985 w 2519930"/>
              <a:gd name="connsiteY24" fmla="*/ 883526 h 935639"/>
              <a:gd name="connsiteX25" fmla="*/ 2012872 w 2519930"/>
              <a:gd name="connsiteY25" fmla="*/ 935639 h 935639"/>
              <a:gd name="connsiteX26" fmla="*/ 874191 w 2519930"/>
              <a:gd name="connsiteY26" fmla="*/ 935639 h 935639"/>
              <a:gd name="connsiteX27" fmla="*/ 710279 w 2519930"/>
              <a:gd name="connsiteY27" fmla="*/ 935639 h 935639"/>
              <a:gd name="connsiteX28" fmla="*/ 378000 w 2519930"/>
              <a:gd name="connsiteY28" fmla="*/ 935639 h 935639"/>
              <a:gd name="connsiteX29" fmla="*/ 0 w 2519930"/>
              <a:gd name="connsiteY29" fmla="*/ 557639 h 935639"/>
              <a:gd name="connsiteX30" fmla="*/ 378000 w 2519930"/>
              <a:gd name="connsiteY30" fmla="*/ 179639 h 935639"/>
              <a:gd name="connsiteX31" fmla="*/ 700753 w 2519930"/>
              <a:gd name="connsiteY31" fmla="*/ 179639 h 935639"/>
              <a:gd name="connsiteX32" fmla="*/ 874191 w 2519930"/>
              <a:gd name="connsiteY32" fmla="*/ 179639 h 935639"/>
              <a:gd name="connsiteX33" fmla="*/ 917354 w 2519930"/>
              <a:gd name="connsiteY33" fmla="*/ 179639 h 935639"/>
              <a:gd name="connsiteX34" fmla="*/ 1267762 w 2519930"/>
              <a:gd name="connsiteY34" fmla="*/ 11127 h 935639"/>
              <a:gd name="connsiteX35" fmla="*/ 1311004 w 2519930"/>
              <a:gd name="connsiteY35" fmla="*/ 129 h 935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2519930" h="935639">
                <a:moveTo>
                  <a:pt x="1311004" y="129"/>
                </a:moveTo>
                <a:cubicBezTo>
                  <a:pt x="1354740" y="-1977"/>
                  <a:pt x="1397548" y="21748"/>
                  <a:pt x="1417718" y="63691"/>
                </a:cubicBezTo>
                <a:cubicBezTo>
                  <a:pt x="1430252" y="88880"/>
                  <a:pt x="1452310" y="120022"/>
                  <a:pt x="1474368" y="151166"/>
                </a:cubicBezTo>
                <a:lnTo>
                  <a:pt x="1494124" y="179639"/>
                </a:lnTo>
                <a:lnTo>
                  <a:pt x="2467817" y="179639"/>
                </a:lnTo>
                <a:cubicBezTo>
                  <a:pt x="2496598" y="179639"/>
                  <a:pt x="2519930" y="202971"/>
                  <a:pt x="2519930" y="231752"/>
                </a:cubicBezTo>
                <a:lnTo>
                  <a:pt x="2519930" y="300326"/>
                </a:lnTo>
                <a:cubicBezTo>
                  <a:pt x="2519930" y="329107"/>
                  <a:pt x="2496598" y="352439"/>
                  <a:pt x="2467817" y="352439"/>
                </a:cubicBezTo>
                <a:lnTo>
                  <a:pt x="1564561" y="352439"/>
                </a:lnTo>
                <a:lnTo>
                  <a:pt x="1564561" y="374039"/>
                </a:lnTo>
                <a:lnTo>
                  <a:pt x="2012872" y="374039"/>
                </a:lnTo>
                <a:cubicBezTo>
                  <a:pt x="2041653" y="374039"/>
                  <a:pt x="2064985" y="397371"/>
                  <a:pt x="2064985" y="426152"/>
                </a:cubicBezTo>
                <a:lnTo>
                  <a:pt x="2064985" y="494726"/>
                </a:lnTo>
                <a:cubicBezTo>
                  <a:pt x="2064985" y="523507"/>
                  <a:pt x="2041653" y="546839"/>
                  <a:pt x="2012872" y="546839"/>
                </a:cubicBezTo>
                <a:lnTo>
                  <a:pt x="1564561" y="546839"/>
                </a:lnTo>
                <a:lnTo>
                  <a:pt x="1564561" y="568439"/>
                </a:lnTo>
                <a:lnTo>
                  <a:pt x="2012872" y="568439"/>
                </a:lnTo>
                <a:cubicBezTo>
                  <a:pt x="2041653" y="568439"/>
                  <a:pt x="2064985" y="591771"/>
                  <a:pt x="2064985" y="620552"/>
                </a:cubicBezTo>
                <a:lnTo>
                  <a:pt x="2064985" y="689126"/>
                </a:lnTo>
                <a:cubicBezTo>
                  <a:pt x="2064985" y="717907"/>
                  <a:pt x="2041653" y="741239"/>
                  <a:pt x="2012872" y="741239"/>
                </a:cubicBezTo>
                <a:lnTo>
                  <a:pt x="1564561" y="741239"/>
                </a:lnTo>
                <a:lnTo>
                  <a:pt x="1564561" y="762839"/>
                </a:lnTo>
                <a:lnTo>
                  <a:pt x="2012872" y="762839"/>
                </a:lnTo>
                <a:cubicBezTo>
                  <a:pt x="2041653" y="762839"/>
                  <a:pt x="2064985" y="786171"/>
                  <a:pt x="2064985" y="814952"/>
                </a:cubicBezTo>
                <a:lnTo>
                  <a:pt x="2064985" y="883526"/>
                </a:lnTo>
                <a:cubicBezTo>
                  <a:pt x="2064985" y="912307"/>
                  <a:pt x="2041653" y="935639"/>
                  <a:pt x="2012872" y="935639"/>
                </a:cubicBezTo>
                <a:lnTo>
                  <a:pt x="874191" y="935639"/>
                </a:lnTo>
                <a:lnTo>
                  <a:pt x="710279" y="935639"/>
                </a:lnTo>
                <a:lnTo>
                  <a:pt x="378000" y="935639"/>
                </a:lnTo>
                <a:cubicBezTo>
                  <a:pt x="169236" y="935639"/>
                  <a:pt x="0" y="766403"/>
                  <a:pt x="0" y="557639"/>
                </a:cubicBezTo>
                <a:cubicBezTo>
                  <a:pt x="0" y="348875"/>
                  <a:pt x="169236" y="179639"/>
                  <a:pt x="378000" y="179639"/>
                </a:cubicBezTo>
                <a:lnTo>
                  <a:pt x="700753" y="179639"/>
                </a:lnTo>
                <a:lnTo>
                  <a:pt x="874191" y="179639"/>
                </a:lnTo>
                <a:lnTo>
                  <a:pt x="917354" y="179639"/>
                </a:lnTo>
                <a:lnTo>
                  <a:pt x="1267762" y="11127"/>
                </a:lnTo>
                <a:cubicBezTo>
                  <a:pt x="1281743" y="4403"/>
                  <a:pt x="1296425" y="831"/>
                  <a:pt x="1311004" y="129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98667">
                <a:schemeClr val="accent2"/>
              </a:gs>
              <a:gs pos="47000">
                <a:schemeClr val="accent2">
                  <a:lumMod val="40000"/>
                  <a:lumOff val="60000"/>
                </a:schemeClr>
              </a:gs>
              <a:gs pos="77000">
                <a:schemeClr val="accent2"/>
              </a:gs>
              <a:gs pos="14652">
                <a:schemeClr val="accent2"/>
              </a:gs>
              <a:gs pos="47000">
                <a:schemeClr val="accent2">
                  <a:lumMod val="40000"/>
                  <a:lumOff val="6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80000" rIns="540000" bIns="0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10"/>
          <p:cNvSpPr txBox="1">
            <a:spLocks noChangeArrowheads="1"/>
          </p:cNvSpPr>
          <p:nvPr/>
        </p:nvSpPr>
        <p:spPr bwMode="auto">
          <a:xfrm>
            <a:off x="5072063" y="5357813"/>
            <a:ext cx="3897312" cy="1246187"/>
          </a:xfrm>
          <a:prstGeom prst="wedgeRoundRectCallout">
            <a:avLst>
              <a:gd name="adj1" fmla="val -64069"/>
              <a:gd name="adj2" fmla="val 521"/>
              <a:gd name="adj3" fmla="val 16667"/>
            </a:avLst>
          </a:prstGeom>
          <a:solidFill>
            <a:srgbClr val="92D05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结果：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资政新篇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未能实施</a:t>
            </a:r>
          </a:p>
        </p:txBody>
      </p:sp>
      <p:sp>
        <p:nvSpPr>
          <p:cNvPr id="10" name="文本框 11"/>
          <p:cNvSpPr txBox="1">
            <a:spLocks noChangeArrowheads="1"/>
          </p:cNvSpPr>
          <p:nvPr/>
        </p:nvSpPr>
        <p:spPr bwMode="auto">
          <a:xfrm>
            <a:off x="0" y="1857375"/>
            <a:ext cx="9001125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保护私有制，发展资本主义。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没能反映农民的愿望和要求，又缺少必要的条件，没能真正实行，不能挽救危局。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2" grpId="0" animBg="1"/>
      <p:bldP spid="36873" grpId="0"/>
      <p:bldP spid="9" grpId="0" animBg="1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文本框 10"/>
          <p:cNvSpPr txBox="1">
            <a:spLocks noChangeArrowheads="1"/>
          </p:cNvSpPr>
          <p:nvPr/>
        </p:nvSpPr>
        <p:spPr bwMode="auto">
          <a:xfrm>
            <a:off x="214313" y="1143000"/>
            <a:ext cx="87153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洪秀全巩固政权的措施。</a:t>
            </a:r>
          </a:p>
        </p:txBody>
      </p:sp>
      <p:sp>
        <p:nvSpPr>
          <p:cNvPr id="38918" name="文本框 10"/>
          <p:cNvSpPr txBox="1">
            <a:spLocks noChangeArrowheads="1"/>
          </p:cNvSpPr>
          <p:nvPr/>
        </p:nvSpPr>
        <p:spPr bwMode="auto">
          <a:xfrm>
            <a:off x="1857375" y="1714500"/>
            <a:ext cx="47148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提拔新将领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/>
          <a:srcRect l="18670" r="23586" b="12624"/>
          <a:stretch>
            <a:fillRect/>
          </a:stretch>
        </p:blipFill>
        <p:spPr>
          <a:xfrm>
            <a:off x="4286250" y="1214438"/>
            <a:ext cx="2000250" cy="2774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/>
          <a:srcRect b="11404"/>
          <a:stretch>
            <a:fillRect/>
          </a:stretch>
        </p:blipFill>
        <p:spPr>
          <a:xfrm>
            <a:off x="6357938" y="1214438"/>
            <a:ext cx="2571750" cy="2768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4037" name="文本框 10"/>
          <p:cNvSpPr txBox="1">
            <a:spLocks noChangeArrowheads="1"/>
          </p:cNvSpPr>
          <p:nvPr/>
        </p:nvSpPr>
        <p:spPr bwMode="auto">
          <a:xfrm>
            <a:off x="4518025" y="4357688"/>
            <a:ext cx="169703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陈玉成</a:t>
            </a:r>
          </a:p>
        </p:txBody>
      </p:sp>
      <p:sp>
        <p:nvSpPr>
          <p:cNvPr id="44038" name="文本框 10"/>
          <p:cNvSpPr txBox="1">
            <a:spLocks noChangeArrowheads="1"/>
          </p:cNvSpPr>
          <p:nvPr/>
        </p:nvSpPr>
        <p:spPr bwMode="auto">
          <a:xfrm>
            <a:off x="6572250" y="4357688"/>
            <a:ext cx="16430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李秀成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285750" y="3000375"/>
            <a:ext cx="3244850" cy="2886075"/>
          </a:xfrm>
          <a:prstGeom prst="wedgeRoundRectCallout">
            <a:avLst>
              <a:gd name="adj1" fmla="val 81802"/>
              <a:gd name="adj2" fmla="val -25136"/>
              <a:gd name="adj3" fmla="val 16667"/>
            </a:avLst>
          </a:prstGeom>
          <a:solidFill>
            <a:srgbClr val="92D05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结果：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陈玉成、李秀成协同作战，但未能改变军事上的不利局面</a:t>
            </a:r>
          </a:p>
        </p:txBody>
      </p:sp>
      <p:sp>
        <p:nvSpPr>
          <p:cNvPr id="20" name="MH_SubTitle_2"/>
          <p:cNvSpPr/>
          <p:nvPr>
            <p:custDataLst>
              <p:tags r:id="rId1"/>
            </p:custDataLst>
          </p:nvPr>
        </p:nvSpPr>
        <p:spPr>
          <a:xfrm>
            <a:off x="214313" y="1714500"/>
            <a:ext cx="1563687" cy="774700"/>
          </a:xfrm>
          <a:custGeom>
            <a:avLst/>
            <a:gdLst>
              <a:gd name="connsiteX0" fmla="*/ 1311004 w 2519930"/>
              <a:gd name="connsiteY0" fmla="*/ 129 h 935639"/>
              <a:gd name="connsiteX1" fmla="*/ 1417718 w 2519930"/>
              <a:gd name="connsiteY1" fmla="*/ 63691 h 935639"/>
              <a:gd name="connsiteX2" fmla="*/ 1474368 w 2519930"/>
              <a:gd name="connsiteY2" fmla="*/ 151166 h 935639"/>
              <a:gd name="connsiteX3" fmla="*/ 1494124 w 2519930"/>
              <a:gd name="connsiteY3" fmla="*/ 179639 h 935639"/>
              <a:gd name="connsiteX4" fmla="*/ 2467817 w 2519930"/>
              <a:gd name="connsiteY4" fmla="*/ 179639 h 935639"/>
              <a:gd name="connsiteX5" fmla="*/ 2519930 w 2519930"/>
              <a:gd name="connsiteY5" fmla="*/ 231752 h 935639"/>
              <a:gd name="connsiteX6" fmla="*/ 2519930 w 2519930"/>
              <a:gd name="connsiteY6" fmla="*/ 300326 h 935639"/>
              <a:gd name="connsiteX7" fmla="*/ 2467817 w 2519930"/>
              <a:gd name="connsiteY7" fmla="*/ 352439 h 935639"/>
              <a:gd name="connsiteX8" fmla="*/ 1564561 w 2519930"/>
              <a:gd name="connsiteY8" fmla="*/ 352439 h 935639"/>
              <a:gd name="connsiteX9" fmla="*/ 1564561 w 2519930"/>
              <a:gd name="connsiteY9" fmla="*/ 374039 h 935639"/>
              <a:gd name="connsiteX10" fmla="*/ 2012872 w 2519930"/>
              <a:gd name="connsiteY10" fmla="*/ 374039 h 935639"/>
              <a:gd name="connsiteX11" fmla="*/ 2064985 w 2519930"/>
              <a:gd name="connsiteY11" fmla="*/ 426152 h 935639"/>
              <a:gd name="connsiteX12" fmla="*/ 2064985 w 2519930"/>
              <a:gd name="connsiteY12" fmla="*/ 494726 h 935639"/>
              <a:gd name="connsiteX13" fmla="*/ 2012872 w 2519930"/>
              <a:gd name="connsiteY13" fmla="*/ 546839 h 935639"/>
              <a:gd name="connsiteX14" fmla="*/ 1564561 w 2519930"/>
              <a:gd name="connsiteY14" fmla="*/ 546839 h 935639"/>
              <a:gd name="connsiteX15" fmla="*/ 1564561 w 2519930"/>
              <a:gd name="connsiteY15" fmla="*/ 568439 h 935639"/>
              <a:gd name="connsiteX16" fmla="*/ 2012872 w 2519930"/>
              <a:gd name="connsiteY16" fmla="*/ 568439 h 935639"/>
              <a:gd name="connsiteX17" fmla="*/ 2064985 w 2519930"/>
              <a:gd name="connsiteY17" fmla="*/ 620552 h 935639"/>
              <a:gd name="connsiteX18" fmla="*/ 2064985 w 2519930"/>
              <a:gd name="connsiteY18" fmla="*/ 689126 h 935639"/>
              <a:gd name="connsiteX19" fmla="*/ 2012872 w 2519930"/>
              <a:gd name="connsiteY19" fmla="*/ 741239 h 935639"/>
              <a:gd name="connsiteX20" fmla="*/ 1564561 w 2519930"/>
              <a:gd name="connsiteY20" fmla="*/ 741239 h 935639"/>
              <a:gd name="connsiteX21" fmla="*/ 1564561 w 2519930"/>
              <a:gd name="connsiteY21" fmla="*/ 762839 h 935639"/>
              <a:gd name="connsiteX22" fmla="*/ 2012872 w 2519930"/>
              <a:gd name="connsiteY22" fmla="*/ 762839 h 935639"/>
              <a:gd name="connsiteX23" fmla="*/ 2064985 w 2519930"/>
              <a:gd name="connsiteY23" fmla="*/ 814952 h 935639"/>
              <a:gd name="connsiteX24" fmla="*/ 2064985 w 2519930"/>
              <a:gd name="connsiteY24" fmla="*/ 883526 h 935639"/>
              <a:gd name="connsiteX25" fmla="*/ 2012872 w 2519930"/>
              <a:gd name="connsiteY25" fmla="*/ 935639 h 935639"/>
              <a:gd name="connsiteX26" fmla="*/ 874191 w 2519930"/>
              <a:gd name="connsiteY26" fmla="*/ 935639 h 935639"/>
              <a:gd name="connsiteX27" fmla="*/ 710279 w 2519930"/>
              <a:gd name="connsiteY27" fmla="*/ 935639 h 935639"/>
              <a:gd name="connsiteX28" fmla="*/ 378000 w 2519930"/>
              <a:gd name="connsiteY28" fmla="*/ 935639 h 935639"/>
              <a:gd name="connsiteX29" fmla="*/ 0 w 2519930"/>
              <a:gd name="connsiteY29" fmla="*/ 557639 h 935639"/>
              <a:gd name="connsiteX30" fmla="*/ 378000 w 2519930"/>
              <a:gd name="connsiteY30" fmla="*/ 179639 h 935639"/>
              <a:gd name="connsiteX31" fmla="*/ 700753 w 2519930"/>
              <a:gd name="connsiteY31" fmla="*/ 179639 h 935639"/>
              <a:gd name="connsiteX32" fmla="*/ 874191 w 2519930"/>
              <a:gd name="connsiteY32" fmla="*/ 179639 h 935639"/>
              <a:gd name="connsiteX33" fmla="*/ 917354 w 2519930"/>
              <a:gd name="connsiteY33" fmla="*/ 179639 h 935639"/>
              <a:gd name="connsiteX34" fmla="*/ 1267762 w 2519930"/>
              <a:gd name="connsiteY34" fmla="*/ 11127 h 935639"/>
              <a:gd name="connsiteX35" fmla="*/ 1311004 w 2519930"/>
              <a:gd name="connsiteY35" fmla="*/ 129 h 935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2519930" h="935639">
                <a:moveTo>
                  <a:pt x="1311004" y="129"/>
                </a:moveTo>
                <a:cubicBezTo>
                  <a:pt x="1354740" y="-1977"/>
                  <a:pt x="1397548" y="21748"/>
                  <a:pt x="1417718" y="63691"/>
                </a:cubicBezTo>
                <a:cubicBezTo>
                  <a:pt x="1430252" y="88880"/>
                  <a:pt x="1452310" y="120022"/>
                  <a:pt x="1474368" y="151166"/>
                </a:cubicBezTo>
                <a:lnTo>
                  <a:pt x="1494124" y="179639"/>
                </a:lnTo>
                <a:lnTo>
                  <a:pt x="2467817" y="179639"/>
                </a:lnTo>
                <a:cubicBezTo>
                  <a:pt x="2496598" y="179639"/>
                  <a:pt x="2519930" y="202971"/>
                  <a:pt x="2519930" y="231752"/>
                </a:cubicBezTo>
                <a:lnTo>
                  <a:pt x="2519930" y="300326"/>
                </a:lnTo>
                <a:cubicBezTo>
                  <a:pt x="2519930" y="329107"/>
                  <a:pt x="2496598" y="352439"/>
                  <a:pt x="2467817" y="352439"/>
                </a:cubicBezTo>
                <a:lnTo>
                  <a:pt x="1564561" y="352439"/>
                </a:lnTo>
                <a:lnTo>
                  <a:pt x="1564561" y="374039"/>
                </a:lnTo>
                <a:lnTo>
                  <a:pt x="2012872" y="374039"/>
                </a:lnTo>
                <a:cubicBezTo>
                  <a:pt x="2041653" y="374039"/>
                  <a:pt x="2064985" y="397371"/>
                  <a:pt x="2064985" y="426152"/>
                </a:cubicBezTo>
                <a:lnTo>
                  <a:pt x="2064985" y="494726"/>
                </a:lnTo>
                <a:cubicBezTo>
                  <a:pt x="2064985" y="523507"/>
                  <a:pt x="2041653" y="546839"/>
                  <a:pt x="2012872" y="546839"/>
                </a:cubicBezTo>
                <a:lnTo>
                  <a:pt x="1564561" y="546839"/>
                </a:lnTo>
                <a:lnTo>
                  <a:pt x="1564561" y="568439"/>
                </a:lnTo>
                <a:lnTo>
                  <a:pt x="2012872" y="568439"/>
                </a:lnTo>
                <a:cubicBezTo>
                  <a:pt x="2041653" y="568439"/>
                  <a:pt x="2064985" y="591771"/>
                  <a:pt x="2064985" y="620552"/>
                </a:cubicBezTo>
                <a:lnTo>
                  <a:pt x="2064985" y="689126"/>
                </a:lnTo>
                <a:cubicBezTo>
                  <a:pt x="2064985" y="717907"/>
                  <a:pt x="2041653" y="741239"/>
                  <a:pt x="2012872" y="741239"/>
                </a:cubicBezTo>
                <a:lnTo>
                  <a:pt x="1564561" y="741239"/>
                </a:lnTo>
                <a:lnTo>
                  <a:pt x="1564561" y="762839"/>
                </a:lnTo>
                <a:lnTo>
                  <a:pt x="2012872" y="762839"/>
                </a:lnTo>
                <a:cubicBezTo>
                  <a:pt x="2041653" y="762839"/>
                  <a:pt x="2064985" y="786171"/>
                  <a:pt x="2064985" y="814952"/>
                </a:cubicBezTo>
                <a:lnTo>
                  <a:pt x="2064985" y="883526"/>
                </a:lnTo>
                <a:cubicBezTo>
                  <a:pt x="2064985" y="912307"/>
                  <a:pt x="2041653" y="935639"/>
                  <a:pt x="2012872" y="935639"/>
                </a:cubicBezTo>
                <a:lnTo>
                  <a:pt x="874191" y="935639"/>
                </a:lnTo>
                <a:lnTo>
                  <a:pt x="710279" y="935639"/>
                </a:lnTo>
                <a:lnTo>
                  <a:pt x="378000" y="935639"/>
                </a:lnTo>
                <a:cubicBezTo>
                  <a:pt x="169236" y="935639"/>
                  <a:pt x="0" y="766403"/>
                  <a:pt x="0" y="557639"/>
                </a:cubicBezTo>
                <a:cubicBezTo>
                  <a:pt x="0" y="348875"/>
                  <a:pt x="169236" y="179639"/>
                  <a:pt x="378000" y="179639"/>
                </a:cubicBezTo>
                <a:lnTo>
                  <a:pt x="700753" y="179639"/>
                </a:lnTo>
                <a:lnTo>
                  <a:pt x="874191" y="179639"/>
                </a:lnTo>
                <a:lnTo>
                  <a:pt x="917354" y="179639"/>
                </a:lnTo>
                <a:lnTo>
                  <a:pt x="1267762" y="11127"/>
                </a:lnTo>
                <a:cubicBezTo>
                  <a:pt x="1281743" y="4403"/>
                  <a:pt x="1296425" y="831"/>
                  <a:pt x="1311004" y="129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98667">
                <a:schemeClr val="accent2"/>
              </a:gs>
              <a:gs pos="47000">
                <a:schemeClr val="accent2">
                  <a:lumMod val="40000"/>
                  <a:lumOff val="60000"/>
                </a:schemeClr>
              </a:gs>
              <a:gs pos="77000">
                <a:schemeClr val="accent2"/>
              </a:gs>
              <a:gs pos="14652">
                <a:schemeClr val="accent2"/>
              </a:gs>
              <a:gs pos="47000">
                <a:schemeClr val="accent2">
                  <a:lumMod val="40000"/>
                  <a:lumOff val="6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80000" rIns="540000" bIns="0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288" y="333375"/>
            <a:ext cx="5545137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  太平天国运动 的发展过程  </a:t>
            </a:r>
            <a:endParaRPr lang="zh-CN" altLang="en-US" sz="3200" b="1" dirty="0"/>
          </a:p>
        </p:txBody>
      </p:sp>
      <p:pic>
        <p:nvPicPr>
          <p:cNvPr id="6" name="图片 5" descr="曾国藩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8338" y="1857375"/>
            <a:ext cx="2732087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29700"/>
          <p:cNvSpPr txBox="1"/>
          <p:nvPr/>
        </p:nvSpPr>
        <p:spPr>
          <a:xfrm>
            <a:off x="2627313" y="5876925"/>
            <a:ext cx="381635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淮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军首领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——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李鸿章</a:t>
            </a:r>
          </a:p>
        </p:txBody>
      </p:sp>
      <p:pic>
        <p:nvPicPr>
          <p:cNvPr id="9" name="图片 8" descr="106004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363" y="1857375"/>
            <a:ext cx="2643187" cy="384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本框 29699"/>
          <p:cNvSpPr txBox="1"/>
          <p:nvPr/>
        </p:nvSpPr>
        <p:spPr>
          <a:xfrm>
            <a:off x="-252413" y="5848350"/>
            <a:ext cx="360045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湘军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首领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——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曾国藩</a:t>
            </a:r>
          </a:p>
        </p:txBody>
      </p:sp>
      <p:pic>
        <p:nvPicPr>
          <p:cNvPr id="11" name="图片 10" descr="“洋枪队”的头子华尔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1857375"/>
            <a:ext cx="2589212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11"/>
          <p:cNvSpPr/>
          <p:nvPr/>
        </p:nvSpPr>
        <p:spPr>
          <a:xfrm>
            <a:off x="6135688" y="5876925"/>
            <a:ext cx="297338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“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+mn-ea"/>
              </a:rPr>
              <a:t>洋枪队”头目华尔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文本框 10"/>
          <p:cNvSpPr txBox="1">
            <a:spLocks noChangeArrowheads="1"/>
          </p:cNvSpPr>
          <p:nvPr/>
        </p:nvSpPr>
        <p:spPr bwMode="auto">
          <a:xfrm>
            <a:off x="214313" y="214313"/>
            <a:ext cx="8501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结合教材回答天京陷落的时间，影响。</a:t>
            </a:r>
          </a:p>
        </p:txBody>
      </p:sp>
      <p:sp>
        <p:nvSpPr>
          <p:cNvPr id="6" name="MH_SubTitle_2"/>
          <p:cNvSpPr/>
          <p:nvPr>
            <p:custDataLst>
              <p:tags r:id="rId1"/>
            </p:custDataLst>
          </p:nvPr>
        </p:nvSpPr>
        <p:spPr>
          <a:xfrm>
            <a:off x="0" y="2143125"/>
            <a:ext cx="1563688" cy="774700"/>
          </a:xfrm>
          <a:custGeom>
            <a:avLst/>
            <a:gdLst>
              <a:gd name="connsiteX0" fmla="*/ 1311004 w 2519930"/>
              <a:gd name="connsiteY0" fmla="*/ 129 h 935639"/>
              <a:gd name="connsiteX1" fmla="*/ 1417718 w 2519930"/>
              <a:gd name="connsiteY1" fmla="*/ 63691 h 935639"/>
              <a:gd name="connsiteX2" fmla="*/ 1474368 w 2519930"/>
              <a:gd name="connsiteY2" fmla="*/ 151166 h 935639"/>
              <a:gd name="connsiteX3" fmla="*/ 1494124 w 2519930"/>
              <a:gd name="connsiteY3" fmla="*/ 179639 h 935639"/>
              <a:gd name="connsiteX4" fmla="*/ 2467817 w 2519930"/>
              <a:gd name="connsiteY4" fmla="*/ 179639 h 935639"/>
              <a:gd name="connsiteX5" fmla="*/ 2519930 w 2519930"/>
              <a:gd name="connsiteY5" fmla="*/ 231752 h 935639"/>
              <a:gd name="connsiteX6" fmla="*/ 2519930 w 2519930"/>
              <a:gd name="connsiteY6" fmla="*/ 300326 h 935639"/>
              <a:gd name="connsiteX7" fmla="*/ 2467817 w 2519930"/>
              <a:gd name="connsiteY7" fmla="*/ 352439 h 935639"/>
              <a:gd name="connsiteX8" fmla="*/ 1564561 w 2519930"/>
              <a:gd name="connsiteY8" fmla="*/ 352439 h 935639"/>
              <a:gd name="connsiteX9" fmla="*/ 1564561 w 2519930"/>
              <a:gd name="connsiteY9" fmla="*/ 374039 h 935639"/>
              <a:gd name="connsiteX10" fmla="*/ 2012872 w 2519930"/>
              <a:gd name="connsiteY10" fmla="*/ 374039 h 935639"/>
              <a:gd name="connsiteX11" fmla="*/ 2064985 w 2519930"/>
              <a:gd name="connsiteY11" fmla="*/ 426152 h 935639"/>
              <a:gd name="connsiteX12" fmla="*/ 2064985 w 2519930"/>
              <a:gd name="connsiteY12" fmla="*/ 494726 h 935639"/>
              <a:gd name="connsiteX13" fmla="*/ 2012872 w 2519930"/>
              <a:gd name="connsiteY13" fmla="*/ 546839 h 935639"/>
              <a:gd name="connsiteX14" fmla="*/ 1564561 w 2519930"/>
              <a:gd name="connsiteY14" fmla="*/ 546839 h 935639"/>
              <a:gd name="connsiteX15" fmla="*/ 1564561 w 2519930"/>
              <a:gd name="connsiteY15" fmla="*/ 568439 h 935639"/>
              <a:gd name="connsiteX16" fmla="*/ 2012872 w 2519930"/>
              <a:gd name="connsiteY16" fmla="*/ 568439 h 935639"/>
              <a:gd name="connsiteX17" fmla="*/ 2064985 w 2519930"/>
              <a:gd name="connsiteY17" fmla="*/ 620552 h 935639"/>
              <a:gd name="connsiteX18" fmla="*/ 2064985 w 2519930"/>
              <a:gd name="connsiteY18" fmla="*/ 689126 h 935639"/>
              <a:gd name="connsiteX19" fmla="*/ 2012872 w 2519930"/>
              <a:gd name="connsiteY19" fmla="*/ 741239 h 935639"/>
              <a:gd name="connsiteX20" fmla="*/ 1564561 w 2519930"/>
              <a:gd name="connsiteY20" fmla="*/ 741239 h 935639"/>
              <a:gd name="connsiteX21" fmla="*/ 1564561 w 2519930"/>
              <a:gd name="connsiteY21" fmla="*/ 762839 h 935639"/>
              <a:gd name="connsiteX22" fmla="*/ 2012872 w 2519930"/>
              <a:gd name="connsiteY22" fmla="*/ 762839 h 935639"/>
              <a:gd name="connsiteX23" fmla="*/ 2064985 w 2519930"/>
              <a:gd name="connsiteY23" fmla="*/ 814952 h 935639"/>
              <a:gd name="connsiteX24" fmla="*/ 2064985 w 2519930"/>
              <a:gd name="connsiteY24" fmla="*/ 883526 h 935639"/>
              <a:gd name="connsiteX25" fmla="*/ 2012872 w 2519930"/>
              <a:gd name="connsiteY25" fmla="*/ 935639 h 935639"/>
              <a:gd name="connsiteX26" fmla="*/ 874191 w 2519930"/>
              <a:gd name="connsiteY26" fmla="*/ 935639 h 935639"/>
              <a:gd name="connsiteX27" fmla="*/ 710279 w 2519930"/>
              <a:gd name="connsiteY27" fmla="*/ 935639 h 935639"/>
              <a:gd name="connsiteX28" fmla="*/ 378000 w 2519930"/>
              <a:gd name="connsiteY28" fmla="*/ 935639 h 935639"/>
              <a:gd name="connsiteX29" fmla="*/ 0 w 2519930"/>
              <a:gd name="connsiteY29" fmla="*/ 557639 h 935639"/>
              <a:gd name="connsiteX30" fmla="*/ 378000 w 2519930"/>
              <a:gd name="connsiteY30" fmla="*/ 179639 h 935639"/>
              <a:gd name="connsiteX31" fmla="*/ 700753 w 2519930"/>
              <a:gd name="connsiteY31" fmla="*/ 179639 h 935639"/>
              <a:gd name="connsiteX32" fmla="*/ 874191 w 2519930"/>
              <a:gd name="connsiteY32" fmla="*/ 179639 h 935639"/>
              <a:gd name="connsiteX33" fmla="*/ 917354 w 2519930"/>
              <a:gd name="connsiteY33" fmla="*/ 179639 h 935639"/>
              <a:gd name="connsiteX34" fmla="*/ 1267762 w 2519930"/>
              <a:gd name="connsiteY34" fmla="*/ 11127 h 935639"/>
              <a:gd name="connsiteX35" fmla="*/ 1311004 w 2519930"/>
              <a:gd name="connsiteY35" fmla="*/ 129 h 935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2519930" h="935639">
                <a:moveTo>
                  <a:pt x="1311004" y="129"/>
                </a:moveTo>
                <a:cubicBezTo>
                  <a:pt x="1354740" y="-1977"/>
                  <a:pt x="1397548" y="21748"/>
                  <a:pt x="1417718" y="63691"/>
                </a:cubicBezTo>
                <a:cubicBezTo>
                  <a:pt x="1430252" y="88880"/>
                  <a:pt x="1452310" y="120022"/>
                  <a:pt x="1474368" y="151166"/>
                </a:cubicBezTo>
                <a:lnTo>
                  <a:pt x="1494124" y="179639"/>
                </a:lnTo>
                <a:lnTo>
                  <a:pt x="2467817" y="179639"/>
                </a:lnTo>
                <a:cubicBezTo>
                  <a:pt x="2496598" y="179639"/>
                  <a:pt x="2519930" y="202971"/>
                  <a:pt x="2519930" y="231752"/>
                </a:cubicBezTo>
                <a:lnTo>
                  <a:pt x="2519930" y="300326"/>
                </a:lnTo>
                <a:cubicBezTo>
                  <a:pt x="2519930" y="329107"/>
                  <a:pt x="2496598" y="352439"/>
                  <a:pt x="2467817" y="352439"/>
                </a:cubicBezTo>
                <a:lnTo>
                  <a:pt x="1564561" y="352439"/>
                </a:lnTo>
                <a:lnTo>
                  <a:pt x="1564561" y="374039"/>
                </a:lnTo>
                <a:lnTo>
                  <a:pt x="2012872" y="374039"/>
                </a:lnTo>
                <a:cubicBezTo>
                  <a:pt x="2041653" y="374039"/>
                  <a:pt x="2064985" y="397371"/>
                  <a:pt x="2064985" y="426152"/>
                </a:cubicBezTo>
                <a:lnTo>
                  <a:pt x="2064985" y="494726"/>
                </a:lnTo>
                <a:cubicBezTo>
                  <a:pt x="2064985" y="523507"/>
                  <a:pt x="2041653" y="546839"/>
                  <a:pt x="2012872" y="546839"/>
                </a:cubicBezTo>
                <a:lnTo>
                  <a:pt x="1564561" y="546839"/>
                </a:lnTo>
                <a:lnTo>
                  <a:pt x="1564561" y="568439"/>
                </a:lnTo>
                <a:lnTo>
                  <a:pt x="2012872" y="568439"/>
                </a:lnTo>
                <a:cubicBezTo>
                  <a:pt x="2041653" y="568439"/>
                  <a:pt x="2064985" y="591771"/>
                  <a:pt x="2064985" y="620552"/>
                </a:cubicBezTo>
                <a:lnTo>
                  <a:pt x="2064985" y="689126"/>
                </a:lnTo>
                <a:cubicBezTo>
                  <a:pt x="2064985" y="717907"/>
                  <a:pt x="2041653" y="741239"/>
                  <a:pt x="2012872" y="741239"/>
                </a:cubicBezTo>
                <a:lnTo>
                  <a:pt x="1564561" y="741239"/>
                </a:lnTo>
                <a:lnTo>
                  <a:pt x="1564561" y="762839"/>
                </a:lnTo>
                <a:lnTo>
                  <a:pt x="2012872" y="762839"/>
                </a:lnTo>
                <a:cubicBezTo>
                  <a:pt x="2041653" y="762839"/>
                  <a:pt x="2064985" y="786171"/>
                  <a:pt x="2064985" y="814952"/>
                </a:cubicBezTo>
                <a:lnTo>
                  <a:pt x="2064985" y="883526"/>
                </a:lnTo>
                <a:cubicBezTo>
                  <a:pt x="2064985" y="912307"/>
                  <a:pt x="2041653" y="935639"/>
                  <a:pt x="2012872" y="935639"/>
                </a:cubicBezTo>
                <a:lnTo>
                  <a:pt x="874191" y="935639"/>
                </a:lnTo>
                <a:lnTo>
                  <a:pt x="710279" y="935639"/>
                </a:lnTo>
                <a:lnTo>
                  <a:pt x="378000" y="935639"/>
                </a:lnTo>
                <a:cubicBezTo>
                  <a:pt x="169236" y="935639"/>
                  <a:pt x="0" y="766403"/>
                  <a:pt x="0" y="557639"/>
                </a:cubicBezTo>
                <a:cubicBezTo>
                  <a:pt x="0" y="348875"/>
                  <a:pt x="169236" y="179639"/>
                  <a:pt x="378000" y="179639"/>
                </a:cubicBezTo>
                <a:lnTo>
                  <a:pt x="700753" y="179639"/>
                </a:lnTo>
                <a:lnTo>
                  <a:pt x="874191" y="179639"/>
                </a:lnTo>
                <a:lnTo>
                  <a:pt x="917354" y="179639"/>
                </a:lnTo>
                <a:lnTo>
                  <a:pt x="1267762" y="11127"/>
                </a:lnTo>
                <a:cubicBezTo>
                  <a:pt x="1281743" y="4403"/>
                  <a:pt x="1296425" y="831"/>
                  <a:pt x="1311004" y="129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98667">
                <a:schemeClr val="accent2"/>
              </a:gs>
              <a:gs pos="47000">
                <a:schemeClr val="accent2">
                  <a:lumMod val="40000"/>
                  <a:lumOff val="60000"/>
                </a:schemeClr>
              </a:gs>
              <a:gs pos="77000">
                <a:schemeClr val="accent2"/>
              </a:gs>
              <a:gs pos="14652">
                <a:schemeClr val="accent2"/>
              </a:gs>
              <a:gs pos="47000">
                <a:schemeClr val="accent2">
                  <a:lumMod val="40000"/>
                  <a:lumOff val="6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80000" rIns="540000" bIns="0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</a:t>
            </a:r>
          </a:p>
        </p:txBody>
      </p:sp>
      <p:sp>
        <p:nvSpPr>
          <p:cNvPr id="41992" name="文本框 10"/>
          <p:cNvSpPr txBox="1">
            <a:spLocks noChangeArrowheads="1"/>
          </p:cNvSpPr>
          <p:nvPr/>
        </p:nvSpPr>
        <p:spPr bwMode="auto">
          <a:xfrm>
            <a:off x="1677988" y="2214563"/>
            <a:ext cx="36798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黑体" pitchFamily="2" charset="-122"/>
                <a:ea typeface="黑体" pitchFamily="2" charset="-122"/>
              </a:rPr>
              <a:t>1864</a:t>
            </a:r>
            <a:r>
              <a:rPr lang="zh-CN" altLang="en-US" sz="2800">
                <a:latin typeface="黑体" pitchFamily="2" charset="-122"/>
                <a:ea typeface="黑体" pitchFamily="2" charset="-122"/>
              </a:rPr>
              <a:t>年</a:t>
            </a:r>
          </a:p>
        </p:txBody>
      </p:sp>
      <p:pic>
        <p:nvPicPr>
          <p:cNvPr id="9" name="图片 8" descr="43532167_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5" y="4233863"/>
            <a:ext cx="4214813" cy="2324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46085" name="文本框 9"/>
          <p:cNvSpPr txBox="1">
            <a:spLocks noChangeArrowheads="1"/>
          </p:cNvSpPr>
          <p:nvPr/>
        </p:nvSpPr>
        <p:spPr bwMode="auto">
          <a:xfrm>
            <a:off x="4572000" y="6488113"/>
            <a:ext cx="4357688" cy="369887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>
                <a:latin typeface="黑体" pitchFamily="2" charset="-122"/>
                <a:ea typeface="黑体" pitchFamily="2" charset="-122"/>
              </a:rPr>
              <a:t>1864</a:t>
            </a:r>
            <a:r>
              <a:rPr lang="zh-CN" altLang="en-US">
                <a:latin typeface="黑体" pitchFamily="2" charset="-122"/>
                <a:ea typeface="黑体" pitchFamily="2" charset="-122"/>
              </a:rPr>
              <a:t>年，英国人戈登率洋枪队围攻太平军</a:t>
            </a:r>
          </a:p>
        </p:txBody>
      </p:sp>
      <p:pic>
        <p:nvPicPr>
          <p:cNvPr id="11" name="图片 10" descr="43532167_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1847850"/>
            <a:ext cx="4071937" cy="239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46087" name="文本框 11"/>
          <p:cNvSpPr txBox="1">
            <a:spLocks noChangeArrowheads="1"/>
          </p:cNvSpPr>
          <p:nvPr/>
        </p:nvSpPr>
        <p:spPr bwMode="auto">
          <a:xfrm>
            <a:off x="5143500" y="1500188"/>
            <a:ext cx="3646488" cy="369887"/>
          </a:xfrm>
          <a:prstGeom prst="rect">
            <a:avLst/>
          </a:prstGeom>
          <a:solidFill>
            <a:srgbClr val="A9DC58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>
                <a:latin typeface="黑体" pitchFamily="2" charset="-122"/>
                <a:ea typeface="黑体" pitchFamily="2" charset="-122"/>
              </a:rPr>
              <a:t>清军在西洋人的帮助下建立的炮台</a:t>
            </a:r>
          </a:p>
        </p:txBody>
      </p:sp>
      <p:sp>
        <p:nvSpPr>
          <p:cNvPr id="13" name="MH_SubTitle_2"/>
          <p:cNvSpPr/>
          <p:nvPr>
            <p:custDataLst>
              <p:tags r:id="rId2"/>
            </p:custDataLst>
          </p:nvPr>
        </p:nvSpPr>
        <p:spPr>
          <a:xfrm>
            <a:off x="214313" y="785813"/>
            <a:ext cx="5715000" cy="536575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396000" tIns="0" rIns="0" bIns="0" anchor="ctr"/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kern="0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1863</a:t>
            </a:r>
            <a:r>
              <a:rPr lang="zh-CN" altLang="en-US" sz="2400" kern="0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年，曾国藩兵分三路围困南京。</a:t>
            </a:r>
          </a:p>
        </p:txBody>
      </p:sp>
      <p:sp>
        <p:nvSpPr>
          <p:cNvPr id="16" name="MH_SubTitle_2"/>
          <p:cNvSpPr/>
          <p:nvPr>
            <p:custDataLst>
              <p:tags r:id="rId3"/>
            </p:custDataLst>
          </p:nvPr>
        </p:nvSpPr>
        <p:spPr>
          <a:xfrm>
            <a:off x="214313" y="1392238"/>
            <a:ext cx="4429125" cy="536575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396000" tIns="0" rIns="0" bIns="0" anchor="ctr"/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1864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月，洪秀全病逝。</a:t>
            </a:r>
          </a:p>
        </p:txBody>
      </p:sp>
      <p:sp>
        <p:nvSpPr>
          <p:cNvPr id="17" name="MH_SubTitle_2"/>
          <p:cNvSpPr/>
          <p:nvPr>
            <p:custDataLst>
              <p:tags r:id="rId4"/>
            </p:custDataLst>
          </p:nvPr>
        </p:nvSpPr>
        <p:spPr>
          <a:xfrm>
            <a:off x="28575" y="3360738"/>
            <a:ext cx="1563688" cy="774700"/>
          </a:xfrm>
          <a:custGeom>
            <a:avLst/>
            <a:gdLst>
              <a:gd name="connsiteX0" fmla="*/ 1311004 w 2519930"/>
              <a:gd name="connsiteY0" fmla="*/ 129 h 935639"/>
              <a:gd name="connsiteX1" fmla="*/ 1417718 w 2519930"/>
              <a:gd name="connsiteY1" fmla="*/ 63691 h 935639"/>
              <a:gd name="connsiteX2" fmla="*/ 1474368 w 2519930"/>
              <a:gd name="connsiteY2" fmla="*/ 151166 h 935639"/>
              <a:gd name="connsiteX3" fmla="*/ 1494124 w 2519930"/>
              <a:gd name="connsiteY3" fmla="*/ 179639 h 935639"/>
              <a:gd name="connsiteX4" fmla="*/ 2467817 w 2519930"/>
              <a:gd name="connsiteY4" fmla="*/ 179639 h 935639"/>
              <a:gd name="connsiteX5" fmla="*/ 2519930 w 2519930"/>
              <a:gd name="connsiteY5" fmla="*/ 231752 h 935639"/>
              <a:gd name="connsiteX6" fmla="*/ 2519930 w 2519930"/>
              <a:gd name="connsiteY6" fmla="*/ 300326 h 935639"/>
              <a:gd name="connsiteX7" fmla="*/ 2467817 w 2519930"/>
              <a:gd name="connsiteY7" fmla="*/ 352439 h 935639"/>
              <a:gd name="connsiteX8" fmla="*/ 1564561 w 2519930"/>
              <a:gd name="connsiteY8" fmla="*/ 352439 h 935639"/>
              <a:gd name="connsiteX9" fmla="*/ 1564561 w 2519930"/>
              <a:gd name="connsiteY9" fmla="*/ 374039 h 935639"/>
              <a:gd name="connsiteX10" fmla="*/ 2012872 w 2519930"/>
              <a:gd name="connsiteY10" fmla="*/ 374039 h 935639"/>
              <a:gd name="connsiteX11" fmla="*/ 2064985 w 2519930"/>
              <a:gd name="connsiteY11" fmla="*/ 426152 h 935639"/>
              <a:gd name="connsiteX12" fmla="*/ 2064985 w 2519930"/>
              <a:gd name="connsiteY12" fmla="*/ 494726 h 935639"/>
              <a:gd name="connsiteX13" fmla="*/ 2012872 w 2519930"/>
              <a:gd name="connsiteY13" fmla="*/ 546839 h 935639"/>
              <a:gd name="connsiteX14" fmla="*/ 1564561 w 2519930"/>
              <a:gd name="connsiteY14" fmla="*/ 546839 h 935639"/>
              <a:gd name="connsiteX15" fmla="*/ 1564561 w 2519930"/>
              <a:gd name="connsiteY15" fmla="*/ 568439 h 935639"/>
              <a:gd name="connsiteX16" fmla="*/ 2012872 w 2519930"/>
              <a:gd name="connsiteY16" fmla="*/ 568439 h 935639"/>
              <a:gd name="connsiteX17" fmla="*/ 2064985 w 2519930"/>
              <a:gd name="connsiteY17" fmla="*/ 620552 h 935639"/>
              <a:gd name="connsiteX18" fmla="*/ 2064985 w 2519930"/>
              <a:gd name="connsiteY18" fmla="*/ 689126 h 935639"/>
              <a:gd name="connsiteX19" fmla="*/ 2012872 w 2519930"/>
              <a:gd name="connsiteY19" fmla="*/ 741239 h 935639"/>
              <a:gd name="connsiteX20" fmla="*/ 1564561 w 2519930"/>
              <a:gd name="connsiteY20" fmla="*/ 741239 h 935639"/>
              <a:gd name="connsiteX21" fmla="*/ 1564561 w 2519930"/>
              <a:gd name="connsiteY21" fmla="*/ 762839 h 935639"/>
              <a:gd name="connsiteX22" fmla="*/ 2012872 w 2519930"/>
              <a:gd name="connsiteY22" fmla="*/ 762839 h 935639"/>
              <a:gd name="connsiteX23" fmla="*/ 2064985 w 2519930"/>
              <a:gd name="connsiteY23" fmla="*/ 814952 h 935639"/>
              <a:gd name="connsiteX24" fmla="*/ 2064985 w 2519930"/>
              <a:gd name="connsiteY24" fmla="*/ 883526 h 935639"/>
              <a:gd name="connsiteX25" fmla="*/ 2012872 w 2519930"/>
              <a:gd name="connsiteY25" fmla="*/ 935639 h 935639"/>
              <a:gd name="connsiteX26" fmla="*/ 874191 w 2519930"/>
              <a:gd name="connsiteY26" fmla="*/ 935639 h 935639"/>
              <a:gd name="connsiteX27" fmla="*/ 710279 w 2519930"/>
              <a:gd name="connsiteY27" fmla="*/ 935639 h 935639"/>
              <a:gd name="connsiteX28" fmla="*/ 378000 w 2519930"/>
              <a:gd name="connsiteY28" fmla="*/ 935639 h 935639"/>
              <a:gd name="connsiteX29" fmla="*/ 0 w 2519930"/>
              <a:gd name="connsiteY29" fmla="*/ 557639 h 935639"/>
              <a:gd name="connsiteX30" fmla="*/ 378000 w 2519930"/>
              <a:gd name="connsiteY30" fmla="*/ 179639 h 935639"/>
              <a:gd name="connsiteX31" fmla="*/ 700753 w 2519930"/>
              <a:gd name="connsiteY31" fmla="*/ 179639 h 935639"/>
              <a:gd name="connsiteX32" fmla="*/ 874191 w 2519930"/>
              <a:gd name="connsiteY32" fmla="*/ 179639 h 935639"/>
              <a:gd name="connsiteX33" fmla="*/ 917354 w 2519930"/>
              <a:gd name="connsiteY33" fmla="*/ 179639 h 935639"/>
              <a:gd name="connsiteX34" fmla="*/ 1267762 w 2519930"/>
              <a:gd name="connsiteY34" fmla="*/ 11127 h 935639"/>
              <a:gd name="connsiteX35" fmla="*/ 1311004 w 2519930"/>
              <a:gd name="connsiteY35" fmla="*/ 129 h 935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2519930" h="935639">
                <a:moveTo>
                  <a:pt x="1311004" y="129"/>
                </a:moveTo>
                <a:cubicBezTo>
                  <a:pt x="1354740" y="-1977"/>
                  <a:pt x="1397548" y="21748"/>
                  <a:pt x="1417718" y="63691"/>
                </a:cubicBezTo>
                <a:cubicBezTo>
                  <a:pt x="1430252" y="88880"/>
                  <a:pt x="1452310" y="120022"/>
                  <a:pt x="1474368" y="151166"/>
                </a:cubicBezTo>
                <a:lnTo>
                  <a:pt x="1494124" y="179639"/>
                </a:lnTo>
                <a:lnTo>
                  <a:pt x="2467817" y="179639"/>
                </a:lnTo>
                <a:cubicBezTo>
                  <a:pt x="2496598" y="179639"/>
                  <a:pt x="2519930" y="202971"/>
                  <a:pt x="2519930" y="231752"/>
                </a:cubicBezTo>
                <a:lnTo>
                  <a:pt x="2519930" y="300326"/>
                </a:lnTo>
                <a:cubicBezTo>
                  <a:pt x="2519930" y="329107"/>
                  <a:pt x="2496598" y="352439"/>
                  <a:pt x="2467817" y="352439"/>
                </a:cubicBezTo>
                <a:lnTo>
                  <a:pt x="1564561" y="352439"/>
                </a:lnTo>
                <a:lnTo>
                  <a:pt x="1564561" y="374039"/>
                </a:lnTo>
                <a:lnTo>
                  <a:pt x="2012872" y="374039"/>
                </a:lnTo>
                <a:cubicBezTo>
                  <a:pt x="2041653" y="374039"/>
                  <a:pt x="2064985" y="397371"/>
                  <a:pt x="2064985" y="426152"/>
                </a:cubicBezTo>
                <a:lnTo>
                  <a:pt x="2064985" y="494726"/>
                </a:lnTo>
                <a:cubicBezTo>
                  <a:pt x="2064985" y="523507"/>
                  <a:pt x="2041653" y="546839"/>
                  <a:pt x="2012872" y="546839"/>
                </a:cubicBezTo>
                <a:lnTo>
                  <a:pt x="1564561" y="546839"/>
                </a:lnTo>
                <a:lnTo>
                  <a:pt x="1564561" y="568439"/>
                </a:lnTo>
                <a:lnTo>
                  <a:pt x="2012872" y="568439"/>
                </a:lnTo>
                <a:cubicBezTo>
                  <a:pt x="2041653" y="568439"/>
                  <a:pt x="2064985" y="591771"/>
                  <a:pt x="2064985" y="620552"/>
                </a:cubicBezTo>
                <a:lnTo>
                  <a:pt x="2064985" y="689126"/>
                </a:lnTo>
                <a:cubicBezTo>
                  <a:pt x="2064985" y="717907"/>
                  <a:pt x="2041653" y="741239"/>
                  <a:pt x="2012872" y="741239"/>
                </a:cubicBezTo>
                <a:lnTo>
                  <a:pt x="1564561" y="741239"/>
                </a:lnTo>
                <a:lnTo>
                  <a:pt x="1564561" y="762839"/>
                </a:lnTo>
                <a:lnTo>
                  <a:pt x="2012872" y="762839"/>
                </a:lnTo>
                <a:cubicBezTo>
                  <a:pt x="2041653" y="762839"/>
                  <a:pt x="2064985" y="786171"/>
                  <a:pt x="2064985" y="814952"/>
                </a:cubicBezTo>
                <a:lnTo>
                  <a:pt x="2064985" y="883526"/>
                </a:lnTo>
                <a:cubicBezTo>
                  <a:pt x="2064985" y="912307"/>
                  <a:pt x="2041653" y="935639"/>
                  <a:pt x="2012872" y="935639"/>
                </a:cubicBezTo>
                <a:lnTo>
                  <a:pt x="874191" y="935639"/>
                </a:lnTo>
                <a:lnTo>
                  <a:pt x="710279" y="935639"/>
                </a:lnTo>
                <a:lnTo>
                  <a:pt x="378000" y="935639"/>
                </a:lnTo>
                <a:cubicBezTo>
                  <a:pt x="169236" y="935639"/>
                  <a:pt x="0" y="766403"/>
                  <a:pt x="0" y="557639"/>
                </a:cubicBezTo>
                <a:cubicBezTo>
                  <a:pt x="0" y="348875"/>
                  <a:pt x="169236" y="179639"/>
                  <a:pt x="378000" y="179639"/>
                </a:cubicBezTo>
                <a:lnTo>
                  <a:pt x="700753" y="179639"/>
                </a:lnTo>
                <a:lnTo>
                  <a:pt x="874191" y="179639"/>
                </a:lnTo>
                <a:lnTo>
                  <a:pt x="917354" y="179639"/>
                </a:lnTo>
                <a:lnTo>
                  <a:pt x="1267762" y="11127"/>
                </a:lnTo>
                <a:cubicBezTo>
                  <a:pt x="1281743" y="4403"/>
                  <a:pt x="1296425" y="831"/>
                  <a:pt x="1311004" y="129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98667">
                <a:schemeClr val="accent2"/>
              </a:gs>
              <a:gs pos="47000">
                <a:schemeClr val="accent2">
                  <a:lumMod val="40000"/>
                  <a:lumOff val="60000"/>
                </a:schemeClr>
              </a:gs>
              <a:gs pos="77000">
                <a:schemeClr val="accent2"/>
              </a:gs>
              <a:gs pos="14652">
                <a:schemeClr val="accent2"/>
              </a:gs>
              <a:gs pos="47000">
                <a:schemeClr val="accent2">
                  <a:lumMod val="40000"/>
                  <a:lumOff val="6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80000" rIns="540000" bIns="0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</a:t>
            </a:r>
          </a:p>
        </p:txBody>
      </p:sp>
      <p:sp>
        <p:nvSpPr>
          <p:cNvPr id="18" name="文本框 10"/>
          <p:cNvSpPr txBox="1">
            <a:spLocks noChangeArrowheads="1"/>
          </p:cNvSpPr>
          <p:nvPr/>
        </p:nvSpPr>
        <p:spPr bwMode="auto">
          <a:xfrm>
            <a:off x="214313" y="4357688"/>
            <a:ext cx="4071937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天京陷落标志着轰轰烈烈的太平天国农民运动的失败。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2" grpId="0"/>
      <p:bldP spid="1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867400" y="5699125"/>
            <a:ext cx="1450975" cy="466725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天京陷落</a:t>
            </a:r>
          </a:p>
        </p:txBody>
      </p:sp>
      <p:sp>
        <p:nvSpPr>
          <p:cNvPr id="19" name="AutoShape 16"/>
          <p:cNvSpPr>
            <a:spLocks noChangeArrowheads="1"/>
          </p:cNvSpPr>
          <p:nvPr/>
        </p:nvSpPr>
        <p:spPr bwMode="auto">
          <a:xfrm>
            <a:off x="6300788" y="4581525"/>
            <a:ext cx="431800" cy="1008063"/>
          </a:xfrm>
          <a:prstGeom prst="downArrow">
            <a:avLst>
              <a:gd name="adj1" fmla="val 50000"/>
              <a:gd name="adj2" fmla="val 47275"/>
            </a:avLst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5" name="Text Box 22"/>
          <p:cNvSpPr txBox="1">
            <a:spLocks noChangeArrowheads="1"/>
          </p:cNvSpPr>
          <p:nvPr/>
        </p:nvSpPr>
        <p:spPr bwMode="auto">
          <a:xfrm>
            <a:off x="6084888" y="6165850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1864.7</a:t>
            </a: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4284663" y="5181600"/>
            <a:ext cx="558800" cy="14001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最终失败</a:t>
            </a:r>
          </a:p>
        </p:txBody>
      </p:sp>
      <p:sp>
        <p:nvSpPr>
          <p:cNvPr id="36" name="矩形 35"/>
          <p:cNvSpPr/>
          <p:nvPr/>
        </p:nvSpPr>
        <p:spPr>
          <a:xfrm>
            <a:off x="395288" y="333375"/>
            <a:ext cx="5545137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二  太平天国运动 的发展过程  </a:t>
            </a:r>
            <a:endParaRPr lang="zh-CN" altLang="en-US" sz="3200" b="1" dirty="0"/>
          </a:p>
        </p:txBody>
      </p:sp>
      <p:sp>
        <p:nvSpPr>
          <p:cNvPr id="47110" name="AutoShape 30"/>
          <p:cNvSpPr>
            <a:spLocks noChangeArrowheads="1"/>
          </p:cNvSpPr>
          <p:nvPr/>
        </p:nvSpPr>
        <p:spPr bwMode="auto">
          <a:xfrm>
            <a:off x="6372225" y="3392488"/>
            <a:ext cx="360363" cy="612775"/>
          </a:xfrm>
          <a:prstGeom prst="downArrow">
            <a:avLst>
              <a:gd name="adj1" fmla="val 50000"/>
              <a:gd name="adj2" fmla="val 32151"/>
            </a:avLst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7111" name="Text Box 31"/>
          <p:cNvSpPr txBox="1">
            <a:spLocks noChangeArrowheads="1"/>
          </p:cNvSpPr>
          <p:nvPr/>
        </p:nvSpPr>
        <p:spPr bwMode="auto">
          <a:xfrm>
            <a:off x="5795963" y="4038600"/>
            <a:ext cx="142240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重建核心</a:t>
            </a:r>
          </a:p>
        </p:txBody>
      </p:sp>
      <p:sp>
        <p:nvSpPr>
          <p:cNvPr id="47112" name="Text Box 9"/>
          <p:cNvSpPr txBox="1">
            <a:spLocks noChangeArrowheads="1"/>
          </p:cNvSpPr>
          <p:nvPr/>
        </p:nvSpPr>
        <p:spPr bwMode="auto">
          <a:xfrm>
            <a:off x="6173788" y="2852738"/>
            <a:ext cx="142240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天京事变</a:t>
            </a:r>
          </a:p>
        </p:txBody>
      </p:sp>
      <p:sp>
        <p:nvSpPr>
          <p:cNvPr id="47113" name="Text Box 21"/>
          <p:cNvSpPr txBox="1">
            <a:spLocks noChangeArrowheads="1"/>
          </p:cNvSpPr>
          <p:nvPr/>
        </p:nvSpPr>
        <p:spPr bwMode="auto">
          <a:xfrm>
            <a:off x="6732588" y="33575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1856.9</a:t>
            </a:r>
          </a:p>
        </p:txBody>
      </p:sp>
      <p:sp>
        <p:nvSpPr>
          <p:cNvPr id="47114" name="Text Box 8"/>
          <p:cNvSpPr txBox="1">
            <a:spLocks noChangeArrowheads="1"/>
          </p:cNvSpPr>
          <p:nvPr/>
        </p:nvSpPr>
        <p:spPr bwMode="auto">
          <a:xfrm>
            <a:off x="5197475" y="2636838"/>
            <a:ext cx="554038" cy="13636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由盛转衰</a:t>
            </a:r>
          </a:p>
        </p:txBody>
      </p:sp>
      <p:sp>
        <p:nvSpPr>
          <p:cNvPr id="42" name="左箭头 41"/>
          <p:cNvSpPr/>
          <p:nvPr/>
        </p:nvSpPr>
        <p:spPr>
          <a:xfrm>
            <a:off x="5797550" y="2997200"/>
            <a:ext cx="323850" cy="215900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116" name="Text Box 20"/>
          <p:cNvSpPr txBox="1">
            <a:spLocks noChangeArrowheads="1"/>
          </p:cNvSpPr>
          <p:nvPr/>
        </p:nvSpPr>
        <p:spPr bwMode="auto">
          <a:xfrm>
            <a:off x="4305300" y="3548063"/>
            <a:ext cx="1058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1856</a:t>
            </a:r>
          </a:p>
        </p:txBody>
      </p:sp>
      <p:sp>
        <p:nvSpPr>
          <p:cNvPr id="47117" name="Text Box 2"/>
          <p:cNvSpPr txBox="1">
            <a:spLocks noChangeArrowheads="1"/>
          </p:cNvSpPr>
          <p:nvPr/>
        </p:nvSpPr>
        <p:spPr bwMode="auto">
          <a:xfrm>
            <a:off x="755650" y="599281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金田起义</a:t>
            </a:r>
          </a:p>
        </p:txBody>
      </p:sp>
      <p:sp>
        <p:nvSpPr>
          <p:cNvPr id="47118" name="Text Box 3"/>
          <p:cNvSpPr txBox="1">
            <a:spLocks noChangeArrowheads="1"/>
          </p:cNvSpPr>
          <p:nvPr/>
        </p:nvSpPr>
        <p:spPr bwMode="auto">
          <a:xfrm>
            <a:off x="1282700" y="4889500"/>
            <a:ext cx="1420813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永安建制</a:t>
            </a:r>
          </a:p>
        </p:txBody>
      </p:sp>
      <p:sp>
        <p:nvSpPr>
          <p:cNvPr id="47119" name="Text Box 4"/>
          <p:cNvSpPr txBox="1">
            <a:spLocks noChangeArrowheads="1"/>
          </p:cNvSpPr>
          <p:nvPr/>
        </p:nvSpPr>
        <p:spPr bwMode="auto">
          <a:xfrm>
            <a:off x="1733550" y="3789363"/>
            <a:ext cx="1438275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定都天京</a:t>
            </a:r>
          </a:p>
        </p:txBody>
      </p:sp>
      <p:sp>
        <p:nvSpPr>
          <p:cNvPr id="47120" name="Text Box 5"/>
          <p:cNvSpPr txBox="1">
            <a:spLocks noChangeArrowheads="1"/>
          </p:cNvSpPr>
          <p:nvPr/>
        </p:nvSpPr>
        <p:spPr bwMode="auto">
          <a:xfrm>
            <a:off x="3033713" y="2098675"/>
            <a:ext cx="869950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北伐</a:t>
            </a:r>
          </a:p>
        </p:txBody>
      </p:sp>
      <p:sp>
        <p:nvSpPr>
          <p:cNvPr id="47121" name="Text Box 6"/>
          <p:cNvSpPr txBox="1">
            <a:spLocks noChangeArrowheads="1"/>
          </p:cNvSpPr>
          <p:nvPr/>
        </p:nvSpPr>
        <p:spPr bwMode="auto">
          <a:xfrm>
            <a:off x="3033713" y="2781300"/>
            <a:ext cx="842962" cy="4667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西征</a:t>
            </a:r>
          </a:p>
        </p:txBody>
      </p:sp>
      <p:sp>
        <p:nvSpPr>
          <p:cNvPr id="47122" name="Text Box 8"/>
          <p:cNvSpPr txBox="1">
            <a:spLocks noChangeArrowheads="1"/>
          </p:cNvSpPr>
          <p:nvPr/>
        </p:nvSpPr>
        <p:spPr bwMode="auto">
          <a:xfrm>
            <a:off x="4418013" y="2136775"/>
            <a:ext cx="554037" cy="136366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00"/>
                </a:solidFill>
                <a:latin typeface="Times New Roman" pitchFamily="18" charset="0"/>
              </a:rPr>
              <a:t>全盛时期</a:t>
            </a:r>
          </a:p>
        </p:txBody>
      </p:sp>
      <p:sp>
        <p:nvSpPr>
          <p:cNvPr id="47123" name="AutoShape 13"/>
          <p:cNvSpPr>
            <a:spLocks noChangeArrowheads="1"/>
          </p:cNvSpPr>
          <p:nvPr/>
        </p:nvSpPr>
        <p:spPr bwMode="auto">
          <a:xfrm>
            <a:off x="2247900" y="2336800"/>
            <a:ext cx="669925" cy="13176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24" name="Text Box 17"/>
          <p:cNvSpPr txBox="1">
            <a:spLocks noChangeArrowheads="1"/>
          </p:cNvSpPr>
          <p:nvPr/>
        </p:nvSpPr>
        <p:spPr bwMode="auto">
          <a:xfrm>
            <a:off x="320675" y="5586413"/>
            <a:ext cx="111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</a:t>
            </a:r>
          </a:p>
        </p:txBody>
      </p:sp>
      <p:sp>
        <p:nvSpPr>
          <p:cNvPr id="47125" name="Text Box 18"/>
          <p:cNvSpPr txBox="1">
            <a:spLocks noChangeArrowheads="1"/>
          </p:cNvSpPr>
          <p:nvPr/>
        </p:nvSpPr>
        <p:spPr bwMode="auto">
          <a:xfrm>
            <a:off x="550863" y="4527550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1851.12</a:t>
            </a:r>
          </a:p>
        </p:txBody>
      </p:sp>
      <p:sp>
        <p:nvSpPr>
          <p:cNvPr id="47126" name="Text Box 19"/>
          <p:cNvSpPr txBox="1">
            <a:spLocks noChangeArrowheads="1"/>
          </p:cNvSpPr>
          <p:nvPr/>
        </p:nvSpPr>
        <p:spPr bwMode="auto">
          <a:xfrm>
            <a:off x="987425" y="3411538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sp>
        <p:nvSpPr>
          <p:cNvPr id="47127" name="Text Box 32"/>
          <p:cNvSpPr txBox="1">
            <a:spLocks noChangeArrowheads="1"/>
          </p:cNvSpPr>
          <p:nvPr/>
        </p:nvSpPr>
        <p:spPr bwMode="auto">
          <a:xfrm>
            <a:off x="2000250" y="1981200"/>
            <a:ext cx="113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Impact" pitchFamily="34" charset="0"/>
              </a:rPr>
              <a:t>1853.3</a:t>
            </a:r>
          </a:p>
        </p:txBody>
      </p:sp>
      <p:pic>
        <p:nvPicPr>
          <p:cNvPr id="47128" name="Picture 34" descr="zhid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4238" y="1893888"/>
            <a:ext cx="1166812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29" name="AutoShape 11"/>
          <p:cNvSpPr>
            <a:spLocks noChangeArrowheads="1"/>
          </p:cNvSpPr>
          <p:nvPr/>
        </p:nvSpPr>
        <p:spPr bwMode="auto">
          <a:xfrm>
            <a:off x="1619250" y="5438775"/>
            <a:ext cx="285750" cy="512763"/>
          </a:xfrm>
          <a:prstGeom prst="upArrow">
            <a:avLst>
              <a:gd name="adj1" fmla="val 50000"/>
              <a:gd name="adj2" fmla="val 2626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7130" name="AutoShape 11"/>
          <p:cNvSpPr>
            <a:spLocks noChangeArrowheads="1"/>
          </p:cNvSpPr>
          <p:nvPr/>
        </p:nvSpPr>
        <p:spPr bwMode="auto">
          <a:xfrm>
            <a:off x="2093913" y="4292600"/>
            <a:ext cx="246062" cy="512763"/>
          </a:xfrm>
          <a:prstGeom prst="upArrow">
            <a:avLst>
              <a:gd name="adj1" fmla="val 50000"/>
              <a:gd name="adj2" fmla="val 26241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8" name="右大括号 57"/>
          <p:cNvSpPr/>
          <p:nvPr/>
        </p:nvSpPr>
        <p:spPr>
          <a:xfrm>
            <a:off x="3995738" y="2220913"/>
            <a:ext cx="215900" cy="952500"/>
          </a:xfrm>
          <a:prstGeom prst="rightBrace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9" name="圆角右箭头 58"/>
          <p:cNvSpPr/>
          <p:nvPr/>
        </p:nvSpPr>
        <p:spPr>
          <a:xfrm rot="5400000">
            <a:off x="5735637" y="1654176"/>
            <a:ext cx="493713" cy="1858962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0" name="AutoShape 30"/>
          <p:cNvSpPr>
            <a:spLocks noChangeArrowheads="1"/>
          </p:cNvSpPr>
          <p:nvPr/>
        </p:nvSpPr>
        <p:spPr bwMode="auto">
          <a:xfrm rot="5400000">
            <a:off x="5211763" y="5653088"/>
            <a:ext cx="268287" cy="611187"/>
          </a:xfrm>
          <a:prstGeom prst="downArrow">
            <a:avLst>
              <a:gd name="adj1" fmla="val 50000"/>
              <a:gd name="adj2" fmla="val 32126"/>
            </a:avLst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  <p:bldP spid="25" grpId="0"/>
      <p:bldP spid="27" grpId="0" animBg="1"/>
      <p:bldP spid="6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288" y="333375"/>
            <a:ext cx="5545137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三 太平天国运动 失败</a:t>
            </a:r>
            <a:r>
              <a:rPr lang="zh-CN" altLang="en-US" sz="3200" b="1" dirty="0"/>
              <a:t>的</a:t>
            </a:r>
            <a:r>
              <a:rPr lang="zh-CN" altLang="en-US" sz="3200" b="1" dirty="0"/>
              <a:t>原因  </a:t>
            </a:r>
            <a:endParaRPr lang="zh-CN" altLang="en-US" sz="3200" b="1" dirty="0"/>
          </a:p>
        </p:txBody>
      </p:sp>
      <p:sp>
        <p:nvSpPr>
          <p:cNvPr id="5" name="矩形 4"/>
          <p:cNvSpPr/>
          <p:nvPr/>
        </p:nvSpPr>
        <p:spPr>
          <a:xfrm>
            <a:off x="179388" y="1412875"/>
            <a:ext cx="8785225" cy="14224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+mn-ea"/>
                <a:ea typeface="+mn-ea"/>
                <a:cs typeface="宋体" panose="02010600030101010101" pitchFamily="2" charset="-122"/>
              </a:rPr>
              <a:t>材料五 ：</a:t>
            </a:r>
            <a:r>
              <a:rPr lang="zh-CN" altLang="en-US" sz="2400" b="1" kern="0" dirty="0">
                <a:latin typeface="+mn-ea"/>
                <a:ea typeface="+mn-ea"/>
                <a:cs typeface="宋体" panose="02010600030101010101" pitchFamily="2" charset="-122"/>
              </a:rPr>
              <a:t>分散落后的自然经济使得作为个体小生产者的农民自私；不思进取，不能用科学的理论作指导，多用宗教等形式；不能提出切实可行的革命纲领；难以形成统一坚强的领导</a:t>
            </a:r>
            <a:r>
              <a:rPr lang="zh-CN" altLang="en-US" sz="2400" b="1" kern="0" dirty="0">
                <a:latin typeface="+mn-ea"/>
                <a:ea typeface="+mn-ea"/>
                <a:cs typeface="宋体" panose="02010600030101010101" pitchFamily="2" charset="-122"/>
              </a:rPr>
              <a:t>核心。</a:t>
            </a:r>
            <a:endParaRPr lang="en-US" altLang="zh-CN" sz="2400" b="1" kern="0" dirty="0">
              <a:latin typeface="+mn-ea"/>
              <a:ea typeface="+mn-ea"/>
              <a:cs typeface="宋体" panose="02010600030101010101" pitchFamily="2" charset="-122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431800" y="4684713"/>
            <a:ext cx="7820025" cy="5222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客观：中外势力的联合绞杀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5357813"/>
            <a:ext cx="9144000" cy="9540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失败教训：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在半殖民地半封建社会，由于阶级的局限性和时代的局限性，农民阶级不能领导中国民主革命取得胜利。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14313" y="2928938"/>
            <a:ext cx="8061325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主观：农民阶级的局限性（根本原因）</a:t>
            </a:r>
            <a:endParaRPr lang="en-US" altLang="zh-CN" sz="2800" b="1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8775" y="3500438"/>
            <a:ext cx="8785225" cy="9794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+mn-ea"/>
                <a:ea typeface="+mn-ea"/>
                <a:cs typeface="宋体" panose="02010600030101010101" pitchFamily="2" charset="-122"/>
              </a:rPr>
              <a:t>材料</a:t>
            </a:r>
            <a:r>
              <a:rPr lang="zh-CN" altLang="en-US" sz="2400" b="1" kern="0" dirty="0">
                <a:solidFill>
                  <a:srgbClr val="002060"/>
                </a:solidFill>
                <a:latin typeface="+mn-ea"/>
                <a:ea typeface="+mn-ea"/>
                <a:cs typeface="宋体" panose="02010600030101010101" pitchFamily="2" charset="-122"/>
              </a:rPr>
              <a:t>六</a:t>
            </a:r>
            <a:r>
              <a:rPr lang="zh-CN" altLang="en-US" sz="2400" b="1" kern="0" dirty="0">
                <a:solidFill>
                  <a:srgbClr val="002060"/>
                </a:solidFill>
                <a:latin typeface="+mn-ea"/>
                <a:ea typeface="+mn-ea"/>
                <a:cs typeface="宋体" panose="02010600030101010101" pitchFamily="2" charset="-122"/>
              </a:rPr>
              <a:t>：</a:t>
            </a:r>
            <a:r>
              <a:rPr lang="zh-CN" altLang="en-US" sz="2400" b="1" kern="0" dirty="0">
                <a:latin typeface="+mn-ea"/>
                <a:ea typeface="+mn-ea"/>
                <a:cs typeface="宋体" panose="02010600030101010101" pitchFamily="2" charset="-122"/>
              </a:rPr>
              <a:t>洋枪队</a:t>
            </a:r>
            <a:r>
              <a:rPr lang="zh-CN" altLang="en-US" sz="2400" b="1" kern="0" dirty="0">
                <a:latin typeface="+mn-ea"/>
                <a:ea typeface="+mn-ea"/>
                <a:cs typeface="宋体" panose="02010600030101010101" pitchFamily="2" charset="-122"/>
              </a:rPr>
              <a:t>是清政府勾结美、英、法侵略者为镇压太平天国组成的武装。</a:t>
            </a:r>
            <a:r>
              <a:rPr lang="en-US" altLang="zh-CN" sz="2400" b="1" kern="0" dirty="0">
                <a:latin typeface="+mn-ea"/>
                <a:ea typeface="+mn-ea"/>
                <a:cs typeface="宋体" panose="02010600030101010101" pitchFamily="2" charset="-122"/>
              </a:rPr>
              <a:t>1860</a:t>
            </a:r>
            <a:r>
              <a:rPr lang="zh-CN" altLang="en-US" sz="2400" b="1" kern="0" dirty="0">
                <a:latin typeface="+mn-ea"/>
                <a:ea typeface="+mn-ea"/>
                <a:cs typeface="宋体" panose="02010600030101010101" pitchFamily="2" charset="-122"/>
              </a:rPr>
              <a:t>年在上海</a:t>
            </a:r>
            <a:r>
              <a:rPr lang="zh-CN" altLang="en-US" sz="2400" b="1" kern="0" dirty="0">
                <a:latin typeface="+mn-ea"/>
                <a:ea typeface="+mn-ea"/>
                <a:cs typeface="宋体" panose="02010600030101010101" pitchFamily="2" charset="-122"/>
              </a:rPr>
              <a:t>组成，由</a:t>
            </a:r>
            <a:r>
              <a:rPr lang="zh-CN" altLang="en-US" sz="2400" b="1" kern="0" dirty="0">
                <a:latin typeface="+mn-ea"/>
                <a:ea typeface="+mn-ea"/>
                <a:cs typeface="宋体" panose="02010600030101010101" pitchFamily="2" charset="-122"/>
              </a:rPr>
              <a:t>美国人华尔</a:t>
            </a:r>
            <a:r>
              <a:rPr lang="zh-CN" altLang="en-US" sz="2400" b="1" kern="0" dirty="0">
                <a:latin typeface="+mn-ea"/>
                <a:ea typeface="+mn-ea"/>
                <a:cs typeface="宋体" panose="02010600030101010101" pitchFamily="2" charset="-122"/>
              </a:rPr>
              <a:t>统领。</a:t>
            </a:r>
            <a:endParaRPr lang="zh-CN" altLang="en-US" sz="2400" b="1" kern="0" dirty="0">
              <a:latin typeface="+mn-ea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Line 2"/>
          <p:cNvSpPr>
            <a:spLocks noChangeShapeType="1"/>
          </p:cNvSpPr>
          <p:nvPr/>
        </p:nvSpPr>
        <p:spPr bwMode="auto">
          <a:xfrm flipV="1">
            <a:off x="1835150" y="1484313"/>
            <a:ext cx="2881313" cy="32766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9154" name="Oval 3"/>
          <p:cNvSpPr>
            <a:spLocks noChangeArrowheads="1"/>
          </p:cNvSpPr>
          <p:nvPr/>
        </p:nvSpPr>
        <p:spPr bwMode="auto">
          <a:xfrm>
            <a:off x="1800225" y="4689475"/>
            <a:ext cx="107950" cy="10795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4036" name="Oval 4"/>
          <p:cNvSpPr>
            <a:spLocks noChangeArrowheads="1"/>
          </p:cNvSpPr>
          <p:nvPr/>
        </p:nvSpPr>
        <p:spPr bwMode="auto">
          <a:xfrm>
            <a:off x="990600" y="4876800"/>
            <a:ext cx="1371600" cy="612775"/>
          </a:xfrm>
          <a:prstGeom prst="ellipse">
            <a:avLst/>
          </a:prstGeom>
          <a:solidFill>
            <a:schemeClr val="bg1"/>
          </a:solidFill>
          <a:ln w="12700" cap="sq" algn="ctr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>
                <a:solidFill>
                  <a:srgbClr val="FF03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兴起</a:t>
            </a:r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-180975" y="2889250"/>
            <a:ext cx="618966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33350" algn="just" eaLnBrk="0" hangingPunct="0"/>
            <a:r>
              <a:rPr lang="en-US" altLang="zh-CN" sz="2000" b="1">
                <a:latin typeface="Times New Roman" pitchFamily="18" charset="0"/>
              </a:rPr>
              <a:t> </a:t>
            </a:r>
            <a:r>
              <a:rPr lang="en-US" altLang="zh-CN" sz="2000" b="1">
                <a:latin typeface="宋体" charset="-122"/>
              </a:rPr>
              <a:t>        1853</a:t>
            </a:r>
            <a:r>
              <a:rPr lang="zh-CN" altLang="en-US" sz="2000" b="1">
                <a:latin typeface="宋体" charset="-122"/>
              </a:rPr>
              <a:t>，定都天京</a:t>
            </a:r>
          </a:p>
          <a:p>
            <a:pPr indent="133350" algn="just" eaLnBrk="0" hangingPunct="0"/>
            <a:r>
              <a:rPr lang="zh-CN" altLang="en-US" sz="2000" b="1">
                <a:latin typeface="Times New Roman" pitchFamily="18" charset="0"/>
              </a:rPr>
              <a:t> </a:t>
            </a:r>
            <a:endParaRPr lang="zh-CN" altLang="en-US" sz="2000" b="1">
              <a:latin typeface="宋体" charset="-122"/>
            </a:endParaRPr>
          </a:p>
          <a:p>
            <a:pPr indent="133350" algn="just" eaLnBrk="0" hangingPunct="0"/>
            <a:r>
              <a:rPr lang="zh-CN" altLang="en-US" sz="2000" b="1">
                <a:latin typeface="宋体" charset="-122"/>
              </a:rPr>
              <a:t>  同年，永安封王</a:t>
            </a:r>
          </a:p>
          <a:p>
            <a:pPr indent="133350" algn="just" eaLnBrk="0" hangingPunct="0"/>
            <a:r>
              <a:rPr lang="zh-CN" altLang="en-US" sz="2000" b="1">
                <a:latin typeface="Times New Roman" pitchFamily="18" charset="0"/>
              </a:rPr>
              <a:t> </a:t>
            </a:r>
            <a:endParaRPr lang="zh-CN" altLang="en-US" sz="2000" b="1">
              <a:latin typeface="宋体" charset="-122"/>
            </a:endParaRPr>
          </a:p>
          <a:p>
            <a:pPr indent="133350" algn="just" eaLnBrk="0" hangingPunct="0"/>
            <a:r>
              <a:rPr lang="en-US" altLang="zh-CN" sz="2000" b="1">
                <a:latin typeface="宋体" charset="-122"/>
              </a:rPr>
              <a:t>1851</a:t>
            </a:r>
            <a:r>
              <a:rPr lang="zh-CN" altLang="en-US" sz="2000" b="1">
                <a:latin typeface="宋体" charset="-122"/>
              </a:rPr>
              <a:t>，金田起义</a:t>
            </a:r>
          </a:p>
          <a:p>
            <a:pPr indent="133350" eaLnBrk="0" hangingPunct="0"/>
            <a:endParaRPr lang="en-US" altLang="zh-CN" sz="2000" b="1">
              <a:latin typeface="宋体" charset="-122"/>
            </a:endParaRPr>
          </a:p>
        </p:txBody>
      </p:sp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900113" y="1412875"/>
            <a:ext cx="46085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33350">
              <a:lnSpc>
                <a:spcPct val="135000"/>
              </a:lnSpc>
            </a:pPr>
            <a:r>
              <a:rPr lang="en-US" altLang="zh-CN" sz="2000" b="1">
                <a:latin typeface="宋体" charset="-122"/>
              </a:rPr>
              <a:t>         </a:t>
            </a:r>
            <a:r>
              <a:rPr lang="zh-CN" altLang="en-US" sz="2000" b="1">
                <a:latin typeface="宋体" charset="-122"/>
              </a:rPr>
              <a:t>军事</a:t>
            </a:r>
            <a:r>
              <a:rPr lang="en-US" altLang="zh-CN" sz="2000" b="1">
                <a:latin typeface="宋体" charset="-122"/>
              </a:rPr>
              <a:t>: </a:t>
            </a:r>
            <a:r>
              <a:rPr lang="zh-CN" altLang="en-US" sz="2000" b="1">
                <a:solidFill>
                  <a:schemeClr val="tx2"/>
                </a:solidFill>
                <a:latin typeface="宋体" charset="-122"/>
              </a:rPr>
              <a:t>北伐</a:t>
            </a:r>
            <a:r>
              <a:rPr lang="zh-CN" altLang="en-US" sz="2000" b="1">
                <a:latin typeface="宋体" charset="-122"/>
              </a:rPr>
              <a:t>、</a:t>
            </a:r>
            <a:r>
              <a:rPr lang="zh-CN" altLang="en-US" sz="2000" b="1">
                <a:solidFill>
                  <a:srgbClr val="FF0000"/>
                </a:solidFill>
                <a:latin typeface="宋体" charset="-122"/>
              </a:rPr>
              <a:t>西征</a:t>
            </a:r>
          </a:p>
          <a:p>
            <a:pPr indent="133350">
              <a:lnSpc>
                <a:spcPct val="135000"/>
              </a:lnSpc>
            </a:pPr>
            <a:r>
              <a:rPr lang="zh-CN" altLang="en-US" sz="2000" b="1">
                <a:latin typeface="宋体" charset="-122"/>
              </a:rPr>
              <a:t>政治：</a:t>
            </a:r>
            <a:r>
              <a:rPr lang="en-US" altLang="zh-CN" sz="2000" b="1">
                <a:latin typeface="宋体" charset="-122"/>
              </a:rPr>
              <a:t>《</a:t>
            </a:r>
            <a:r>
              <a:rPr lang="zh-CN" altLang="en-US" sz="2000" b="1">
                <a:latin typeface="宋体" charset="-122"/>
              </a:rPr>
              <a:t>天朝田亩制度</a:t>
            </a:r>
            <a:r>
              <a:rPr lang="en-US" altLang="zh-CN" sz="2000" b="1">
                <a:latin typeface="宋体" charset="-122"/>
              </a:rPr>
              <a:t>》</a:t>
            </a:r>
          </a:p>
        </p:txBody>
      </p:sp>
      <p:sp>
        <p:nvSpPr>
          <p:cNvPr id="44039" name="Oval 7"/>
          <p:cNvSpPr>
            <a:spLocks noChangeArrowheads="1"/>
          </p:cNvSpPr>
          <p:nvPr/>
        </p:nvSpPr>
        <p:spPr bwMode="auto">
          <a:xfrm rot="-2890543">
            <a:off x="2842419" y="2616994"/>
            <a:ext cx="1260475" cy="506413"/>
          </a:xfrm>
          <a:prstGeom prst="ellipse">
            <a:avLst/>
          </a:prstGeom>
          <a:solidFill>
            <a:schemeClr val="bg1"/>
          </a:solidFill>
          <a:ln w="12700" cap="sq" algn="ctr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>
                <a:solidFill>
                  <a:srgbClr val="FF03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  <a:hlinkClick r:id="rId2" action="ppaction://hlinksldjump"/>
              </a:rPr>
              <a:t>发展</a:t>
            </a:r>
            <a:r>
              <a:rPr kumimoji="1" lang="zh-CN" altLang="en-US" sz="2400" b="1">
                <a:solidFill>
                  <a:srgbClr val="FF03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 </a:t>
            </a:r>
          </a:p>
        </p:txBody>
      </p:sp>
      <p:sp>
        <p:nvSpPr>
          <p:cNvPr id="44040" name="Oval 8"/>
          <p:cNvSpPr>
            <a:spLocks noChangeArrowheads="1"/>
          </p:cNvSpPr>
          <p:nvPr/>
        </p:nvSpPr>
        <p:spPr bwMode="auto">
          <a:xfrm>
            <a:off x="4116388" y="944563"/>
            <a:ext cx="1446212" cy="503237"/>
          </a:xfrm>
          <a:prstGeom prst="ellipse">
            <a:avLst/>
          </a:prstGeom>
          <a:solidFill>
            <a:schemeClr val="bg1"/>
          </a:solidFill>
          <a:ln w="12700" cap="sq" algn="ctr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>
                <a:solidFill>
                  <a:srgbClr val="FF03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全盛</a:t>
            </a:r>
          </a:p>
        </p:txBody>
      </p:sp>
      <p:sp>
        <p:nvSpPr>
          <p:cNvPr id="49160" name="Text Box 9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435600" y="981075"/>
            <a:ext cx="1943100" cy="425450"/>
          </a:xfrm>
          <a:prstGeom prst="rect">
            <a:avLst/>
          </a:prstGeom>
          <a:noFill/>
          <a:ln w="28575">
            <a:solidFill>
              <a:srgbClr val="00660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b="1">
                <a:solidFill>
                  <a:srgbClr val="000000"/>
                </a:solidFill>
                <a:latin typeface="Calibri" pitchFamily="34" charset="0"/>
                <a:ea typeface="黑体" pitchFamily="2" charset="-122"/>
              </a:rPr>
              <a:t>1856,</a:t>
            </a:r>
            <a:r>
              <a:rPr lang="zh-CN" altLang="en-US" sz="2000" b="1">
                <a:solidFill>
                  <a:srgbClr val="000000"/>
                </a:solidFill>
                <a:latin typeface="Calibri" pitchFamily="34" charset="0"/>
                <a:ea typeface="黑体" pitchFamily="2" charset="-122"/>
              </a:rPr>
              <a:t>天京变乱</a:t>
            </a:r>
          </a:p>
        </p:txBody>
      </p:sp>
      <p:sp>
        <p:nvSpPr>
          <p:cNvPr id="49161" name="Line 10"/>
          <p:cNvSpPr>
            <a:spLocks noChangeShapeType="1"/>
          </p:cNvSpPr>
          <p:nvPr/>
        </p:nvSpPr>
        <p:spPr bwMode="auto">
          <a:xfrm>
            <a:off x="4716463" y="1520825"/>
            <a:ext cx="2808287" cy="3348038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43" name="Oval 11"/>
          <p:cNvSpPr>
            <a:spLocks noChangeArrowheads="1"/>
          </p:cNvSpPr>
          <p:nvPr/>
        </p:nvSpPr>
        <p:spPr bwMode="auto">
          <a:xfrm rot="2850399">
            <a:off x="5198269" y="2717006"/>
            <a:ext cx="1568450" cy="541338"/>
          </a:xfrm>
          <a:prstGeom prst="ellipse">
            <a:avLst/>
          </a:prstGeom>
          <a:solidFill>
            <a:schemeClr val="bg1"/>
          </a:solidFill>
          <a:ln w="12700" cap="sq" algn="ctr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>
                <a:solidFill>
                  <a:srgbClr val="FF03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衰落</a:t>
            </a:r>
          </a:p>
        </p:txBody>
      </p:sp>
      <p:sp>
        <p:nvSpPr>
          <p:cNvPr id="44044" name="Oval 12"/>
          <p:cNvSpPr>
            <a:spLocks noChangeArrowheads="1"/>
          </p:cNvSpPr>
          <p:nvPr/>
        </p:nvSpPr>
        <p:spPr bwMode="auto">
          <a:xfrm>
            <a:off x="7127875" y="4868863"/>
            <a:ext cx="1558925" cy="541337"/>
          </a:xfrm>
          <a:prstGeom prst="ellipse">
            <a:avLst/>
          </a:prstGeom>
          <a:solidFill>
            <a:schemeClr val="bg1"/>
          </a:solidFill>
          <a:ln w="12700" cap="sq" algn="ctr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>
                <a:solidFill>
                  <a:srgbClr val="FF038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失败</a:t>
            </a:r>
          </a:p>
        </p:txBody>
      </p:sp>
      <p:sp>
        <p:nvSpPr>
          <p:cNvPr id="49164" name="Rectangle 13"/>
          <p:cNvSpPr>
            <a:spLocks noChangeArrowheads="1"/>
          </p:cNvSpPr>
          <p:nvPr/>
        </p:nvSpPr>
        <p:spPr bwMode="auto">
          <a:xfrm>
            <a:off x="5435600" y="1628775"/>
            <a:ext cx="31321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33350">
              <a:lnSpc>
                <a:spcPct val="125000"/>
              </a:lnSpc>
            </a:pPr>
            <a:r>
              <a:rPr lang="zh-CN" altLang="en-US" sz="2000" b="1">
                <a:latin typeface="宋体" charset="-122"/>
              </a:rPr>
              <a:t>军事防御</a:t>
            </a:r>
            <a:r>
              <a:rPr lang="en-US" altLang="zh-CN" sz="2000" b="1">
                <a:latin typeface="宋体" charset="-122"/>
              </a:rPr>
              <a:t>:</a:t>
            </a:r>
            <a:r>
              <a:rPr lang="zh-CN" altLang="en-US" sz="2000" b="1">
                <a:latin typeface="宋体" charset="-122"/>
              </a:rPr>
              <a:t>陈玉成</a:t>
            </a:r>
          </a:p>
          <a:p>
            <a:pPr indent="133350">
              <a:lnSpc>
                <a:spcPct val="125000"/>
              </a:lnSpc>
            </a:pPr>
            <a:r>
              <a:rPr lang="zh-CN" altLang="en-US" sz="2000" b="1">
                <a:latin typeface="宋体" charset="-122"/>
              </a:rPr>
              <a:t>         李秀成</a:t>
            </a:r>
          </a:p>
          <a:p>
            <a:pPr indent="133350" algn="just" eaLnBrk="0" hangingPunct="0">
              <a:lnSpc>
                <a:spcPct val="125000"/>
              </a:lnSpc>
            </a:pPr>
            <a:r>
              <a:rPr lang="zh-CN" altLang="en-US" sz="2000" b="1">
                <a:latin typeface="宋体" charset="-122"/>
              </a:rPr>
              <a:t>     政治</a:t>
            </a:r>
            <a:r>
              <a:rPr lang="en-US" altLang="zh-CN" sz="2000" b="1">
                <a:latin typeface="宋体" charset="-122"/>
              </a:rPr>
              <a:t>:</a:t>
            </a:r>
            <a:r>
              <a:rPr lang="zh-CN" altLang="en-US" sz="2000" b="1">
                <a:latin typeface="宋体" charset="-122"/>
              </a:rPr>
              <a:t>洪仁玕</a:t>
            </a:r>
          </a:p>
          <a:p>
            <a:pPr indent="133350" algn="just" eaLnBrk="0" hangingPunct="0">
              <a:lnSpc>
                <a:spcPct val="125000"/>
              </a:lnSpc>
            </a:pPr>
            <a:r>
              <a:rPr lang="zh-CN" altLang="en-US" sz="2000" b="1">
                <a:latin typeface="宋体" charset="-122"/>
              </a:rPr>
              <a:t>        </a:t>
            </a:r>
            <a:r>
              <a:rPr lang="en-US" altLang="zh-CN" sz="2000" b="1">
                <a:latin typeface="宋体" charset="-122"/>
              </a:rPr>
              <a:t>《</a:t>
            </a:r>
            <a:r>
              <a:rPr lang="zh-CN" altLang="en-US" sz="2000" b="1">
                <a:latin typeface="宋体" charset="-122"/>
              </a:rPr>
              <a:t>资政新篇</a:t>
            </a:r>
            <a:r>
              <a:rPr lang="en-US" altLang="zh-CN" sz="2000" b="1">
                <a:latin typeface="宋体" charset="-122"/>
              </a:rPr>
              <a:t>》</a:t>
            </a:r>
          </a:p>
        </p:txBody>
      </p:sp>
      <p:sp>
        <p:nvSpPr>
          <p:cNvPr id="49165" name="Rectangle 14"/>
          <p:cNvSpPr>
            <a:spLocks noChangeArrowheads="1"/>
          </p:cNvSpPr>
          <p:nvPr/>
        </p:nvSpPr>
        <p:spPr bwMode="auto">
          <a:xfrm>
            <a:off x="6624638" y="3465513"/>
            <a:ext cx="1970087" cy="473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33350" algn="just" eaLnBrk="0" hangingPunct="0">
              <a:lnSpc>
                <a:spcPct val="125000"/>
              </a:lnSpc>
            </a:pPr>
            <a:r>
              <a:rPr lang="zh-CN" altLang="en-US" sz="2000" b="1">
                <a:latin typeface="宋体" charset="-122"/>
              </a:rPr>
              <a:t>中外联合镇压</a:t>
            </a:r>
          </a:p>
        </p:txBody>
      </p:sp>
      <p:sp>
        <p:nvSpPr>
          <p:cNvPr id="49166" name="Rectangle 15"/>
          <p:cNvSpPr>
            <a:spLocks noChangeArrowheads="1"/>
          </p:cNvSpPr>
          <p:nvPr/>
        </p:nvSpPr>
        <p:spPr bwMode="auto">
          <a:xfrm>
            <a:off x="6854825" y="4184650"/>
            <a:ext cx="2289175" cy="473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33350" algn="r" eaLnBrk="0" hangingPunct="0">
              <a:lnSpc>
                <a:spcPct val="125000"/>
              </a:lnSpc>
            </a:pPr>
            <a:r>
              <a:rPr lang="en-US" altLang="zh-CN" sz="2000" b="1">
                <a:latin typeface="宋体" charset="-122"/>
              </a:rPr>
              <a:t>1864</a:t>
            </a:r>
            <a:r>
              <a:rPr lang="zh-CN" altLang="en-US" sz="2000" b="1">
                <a:latin typeface="宋体" charset="-122"/>
              </a:rPr>
              <a:t>，天京陷落</a:t>
            </a:r>
          </a:p>
        </p:txBody>
      </p:sp>
      <p:sp>
        <p:nvSpPr>
          <p:cNvPr id="49167" name="WordArt 16"/>
          <p:cNvSpPr>
            <a:spLocks noChangeArrowheads="1" noChangeShapeType="1" noTextEdit="1"/>
          </p:cNvSpPr>
          <p:nvPr/>
        </p:nvSpPr>
        <p:spPr bwMode="auto">
          <a:xfrm>
            <a:off x="3167063" y="188913"/>
            <a:ext cx="3168650" cy="53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 cap="sq">
                  <a:noFill/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FF8200"/>
                    </a:gs>
                    <a:gs pos="10001">
                      <a:srgbClr val="FF0000"/>
                    </a:gs>
                    <a:gs pos="35001">
                      <a:srgbClr val="BA0066"/>
                    </a:gs>
                    <a:gs pos="70000">
                      <a:srgbClr val="66008F"/>
                    </a:gs>
                    <a:gs pos="100000">
                      <a:srgbClr val="000082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黑体"/>
                <a:ea typeface="黑体"/>
              </a:rPr>
              <a:t>太平天国运动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850" y="333375"/>
            <a:ext cx="4608513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五  太平天国运动的评价   </a:t>
            </a:r>
            <a:endParaRPr lang="zh-CN" altLang="en-US" sz="3200" b="1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1196975"/>
            <a:ext cx="8964613" cy="3527425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zh-CN" altLang="zh-CN" sz="2400" b="1">
                <a:solidFill>
                  <a:srgbClr val="000000"/>
                </a:solidFill>
                <a:latin typeface="宋体" charset="-122"/>
              </a:rPr>
              <a:t>1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、楚歌声里霸图空，血染胡天漫天红，煮豆燃萁谁管得，莫将成败论英雄。                       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                 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                     </a:t>
            </a:r>
            <a:r>
              <a:rPr lang="zh-CN" altLang="zh-CN" sz="2400" b="1">
                <a:solidFill>
                  <a:srgbClr val="000000"/>
                </a:solidFill>
                <a:latin typeface="宋体" charset="-122"/>
              </a:rPr>
              <a:t>——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柳亚子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endParaRPr lang="en-US" altLang="zh-CN" sz="2400" b="1">
              <a:solidFill>
                <a:srgbClr val="000000"/>
              </a:solidFill>
              <a:latin typeface="宋体" charset="-122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2</a:t>
            </a:r>
            <a:r>
              <a:rPr lang="zh-CN" altLang="zh-CN" sz="2400" b="1">
                <a:solidFill>
                  <a:srgbClr val="000000"/>
                </a:solidFill>
                <a:latin typeface="宋体" charset="-122"/>
              </a:rPr>
              <a:t>、洪秀全和太平天国如果统一了中国，那就要使中国倒退几个世纪。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                                                        </a:t>
            </a:r>
            <a:r>
              <a:rPr lang="zh-CN" altLang="zh-CN" sz="2400" b="1">
                <a:solidFill>
                  <a:srgbClr val="000000"/>
                </a:solidFill>
                <a:latin typeface="宋体" charset="-122"/>
              </a:rPr>
              <a:t>——哲学家冯友兰</a:t>
            </a:r>
            <a:endParaRPr lang="en-US" altLang="zh-CN" sz="2400" b="1">
              <a:solidFill>
                <a:srgbClr val="000000"/>
              </a:solidFill>
              <a:latin typeface="宋体" charset="-122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endParaRPr lang="en-US" altLang="zh-CN" sz="2400" b="1">
              <a:solidFill>
                <a:srgbClr val="000000"/>
              </a:solidFill>
              <a:latin typeface="宋体" charset="-122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3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、</a:t>
            </a:r>
            <a:r>
              <a:rPr lang="zh-CN" altLang="zh-CN" sz="2400" b="1">
                <a:solidFill>
                  <a:srgbClr val="000000"/>
                </a:solidFill>
                <a:latin typeface="宋体" charset="-122"/>
              </a:rPr>
              <a:t>太平天国之战争，为19世纪东方第一之大战；太平天国之历史，为19世纪在东方第一光荣之史。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 </a:t>
            </a:r>
            <a:r>
              <a:rPr lang="zh-CN" altLang="zh-CN" sz="2400" b="1">
                <a:solidFill>
                  <a:srgbClr val="000000"/>
                </a:solidFill>
                <a:latin typeface="宋体" charset="-122"/>
              </a:rPr>
              <a:t>  —— 蒋介石</a:t>
            </a:r>
            <a:r>
              <a:rPr lang="zh-CN" altLang="zh-CN" sz="2400">
                <a:solidFill>
                  <a:schemeClr val="tx2"/>
                </a:solidFill>
                <a:latin typeface="宋体" charset="-122"/>
              </a:rPr>
              <a:t> </a:t>
            </a:r>
            <a:endParaRPr lang="en-US" altLang="zh-CN" sz="2400">
              <a:solidFill>
                <a:schemeClr val="tx2"/>
              </a:solidFill>
              <a:latin typeface="宋体" charset="-122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endParaRPr lang="zh-CN" altLang="zh-CN" sz="2400" b="1">
              <a:solidFill>
                <a:srgbClr val="000000"/>
              </a:solidFill>
              <a:latin typeface="宋体" charset="-122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endParaRPr lang="zh-CN" altLang="zh-CN" sz="2400" b="1">
              <a:solidFill>
                <a:srgbClr val="000000"/>
              </a:solidFill>
              <a:latin typeface="宋体" charset="-122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endParaRPr lang="zh-CN" altLang="en-US" sz="2400">
              <a:solidFill>
                <a:schemeClr val="tx2"/>
              </a:solidFill>
              <a:latin typeface="宋体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857250" y="5715000"/>
            <a:ext cx="7524750" cy="523875"/>
          </a:xfrm>
          <a:prstGeom prst="rect">
            <a:avLst/>
          </a:prstGeom>
          <a:solidFill>
            <a:schemeClr val="bg1"/>
          </a:solidFill>
          <a:ln w="25400">
            <a:solidFill>
              <a:srgbClr val="FF99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你同意谁的观点？你怎么看待太平天国运动？</a:t>
            </a:r>
            <a:r>
              <a:rPr lang="zh-CN" altLang="en-US" sz="240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850" y="333375"/>
            <a:ext cx="4608513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五  太平天国运动的评价   </a:t>
            </a:r>
            <a:endParaRPr lang="zh-CN" altLang="en-US" sz="3200" b="1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23850" y="5127625"/>
            <a:ext cx="7704138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Calibri" pitchFamily="34" charset="0"/>
              </a:rPr>
              <a:t>中国历史上规模最宏大的一次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反封建反侵略的</a:t>
            </a:r>
            <a:r>
              <a:rPr lang="zh-CN" altLang="en-US" sz="2400" b="1">
                <a:latin typeface="Calibri" pitchFamily="34" charset="0"/>
              </a:rPr>
              <a:t>农民战争。</a:t>
            </a:r>
          </a:p>
        </p:txBody>
      </p:sp>
      <p:sp>
        <p:nvSpPr>
          <p:cNvPr id="5" name="文本框 3"/>
          <p:cNvSpPr txBox="1"/>
          <p:nvPr/>
        </p:nvSpPr>
        <p:spPr>
          <a:xfrm>
            <a:off x="250825" y="1557338"/>
            <a:ext cx="1008063" cy="522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sym typeface="+mn-ea"/>
              </a:rPr>
              <a:t>影响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2413" y="2205038"/>
            <a:ext cx="8783637" cy="571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/>
          <a:p>
            <a:pPr eaLnBrk="0" fontAlgn="auto" hangingPunct="0">
              <a:lnSpc>
                <a:spcPct val="130000"/>
              </a:lnSpc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  <a:ea typeface="+mn-ea"/>
              </a:rPr>
              <a:t>消极</a:t>
            </a:r>
            <a:r>
              <a:rPr lang="zh-CN" altLang="en-US" sz="2400" b="1" dirty="0">
                <a:solidFill>
                  <a:srgbClr val="002060"/>
                </a:solidFill>
                <a:latin typeface="+mn-ea"/>
                <a:ea typeface="+mn-ea"/>
              </a:rPr>
              <a:t>：</a:t>
            </a:r>
            <a:r>
              <a:rPr lang="zh-CN" altLang="en-US" sz="2400" b="1" dirty="0">
                <a:latin typeface="+mn-ea"/>
                <a:ea typeface="+mn-ea"/>
              </a:rPr>
              <a:t>因</a:t>
            </a:r>
            <a:r>
              <a:rPr lang="zh-CN" altLang="en-US" sz="2400" b="1" dirty="0">
                <a:latin typeface="+mn-ea"/>
                <a:ea typeface="+mn-ea"/>
              </a:rPr>
              <a:t>农民阶级的</a:t>
            </a:r>
            <a:r>
              <a:rPr lang="zh-CN" altLang="en-US" sz="2400" b="1" dirty="0">
                <a:latin typeface="+mn-ea"/>
                <a:ea typeface="+mn-ea"/>
              </a:rPr>
              <a:t>阶级局限性</a:t>
            </a:r>
            <a:r>
              <a:rPr lang="zh-CN" altLang="en-US" sz="2400" b="1" dirty="0">
                <a:latin typeface="+mn-ea"/>
                <a:ea typeface="+mn-ea"/>
              </a:rPr>
              <a:t>，太平天国起义结果</a:t>
            </a:r>
            <a:r>
              <a:rPr lang="zh-CN" altLang="en-US" sz="2400" b="1" dirty="0">
                <a:latin typeface="+mn-ea"/>
                <a:ea typeface="+mn-ea"/>
              </a:rPr>
              <a:t>是失败的。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52413" y="2852738"/>
            <a:ext cx="8783637" cy="1050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fontAlgn="auto">
              <a:lnSpc>
                <a:spcPct val="130000"/>
              </a:lnSpc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rgbClr val="002060"/>
                </a:solidFill>
                <a:latin typeface="+mn-ea"/>
                <a:ea typeface="+mn-ea"/>
              </a:rPr>
              <a:t>积极：</a:t>
            </a:r>
            <a:r>
              <a:rPr lang="zh-CN" altLang="en-US" sz="2400" dirty="0" smtClean="0">
                <a:latin typeface="+mn-ea"/>
                <a:ea typeface="+mn-ea"/>
              </a:rPr>
              <a:t>沉重打击清朝的统治和外国资本主义侵略势力，谱写了中国近代史上壮烈的一章。</a:t>
            </a:r>
          </a:p>
        </p:txBody>
      </p:sp>
      <p:sp>
        <p:nvSpPr>
          <p:cNvPr id="8" name="文本框 3"/>
          <p:cNvSpPr txBox="1"/>
          <p:nvPr/>
        </p:nvSpPr>
        <p:spPr>
          <a:xfrm>
            <a:off x="274638" y="4437063"/>
            <a:ext cx="2209800" cy="5238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sym typeface="+mn-ea"/>
              </a:rPr>
              <a:t>评价（性质）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 autoUpdateAnimBg="0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5" name="组合 4"/>
          <p:cNvGrpSpPr>
            <a:grpSpLocks/>
          </p:cNvGrpSpPr>
          <p:nvPr/>
        </p:nvGrpSpPr>
        <p:grpSpPr bwMode="auto">
          <a:xfrm>
            <a:off x="-50800" y="987425"/>
            <a:ext cx="9245600" cy="5326063"/>
            <a:chOff x="-136023" y="1235244"/>
            <a:chExt cx="12328023" cy="5325978"/>
          </a:xfrm>
        </p:grpSpPr>
        <p:pic>
          <p:nvPicPr>
            <p:cNvPr id="52227" name="图片 3" descr="20110127_dfeb09e2242be59c7b25eH7q9uld7Srk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136023" y="1235244"/>
              <a:ext cx="12328023" cy="53259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2228" name="矩形 1"/>
            <p:cNvSpPr>
              <a:spLocks noChangeArrowheads="1"/>
            </p:cNvSpPr>
            <p:nvPr/>
          </p:nvSpPr>
          <p:spPr bwMode="auto">
            <a:xfrm>
              <a:off x="1242974" y="2417275"/>
              <a:ext cx="9570028" cy="523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indent="304800"/>
              <a:endParaRPr lang="zh-CN" altLang="zh-CN" sz="2800">
                <a:solidFill>
                  <a:srgbClr val="6F4109"/>
                </a:solidFill>
                <a:latin typeface="黑体" pitchFamily="2" charset="-122"/>
                <a:ea typeface="黑体" pitchFamily="2" charset="-122"/>
                <a:cs typeface="宋体" charset="-122"/>
              </a:endParaRPr>
            </a:p>
          </p:txBody>
        </p:sp>
      </p:grpSp>
      <p:sp>
        <p:nvSpPr>
          <p:cNvPr id="52226" name="矩形 1"/>
          <p:cNvSpPr>
            <a:spLocks noChangeArrowheads="1"/>
          </p:cNvSpPr>
          <p:nvPr/>
        </p:nvSpPr>
        <p:spPr bwMode="auto">
          <a:xfrm>
            <a:off x="931863" y="3076575"/>
            <a:ext cx="717708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lnSpc>
                <a:spcPct val="120000"/>
              </a:lnSpc>
            </a:pPr>
            <a:r>
              <a:rPr lang="zh-CN" altLang="en-US" sz="2800">
                <a:latin typeface="黑体" pitchFamily="2" charset="-122"/>
                <a:ea typeface="黑体" pitchFamily="2" charset="-122"/>
              </a:rPr>
              <a:t> 本节课我们学习了太平天国的时间、过程、影响。认识到了他们反抗外来侵略的坚强决心，也认识到由于农民阶级的局限性，不可能领导中国人民取得民主主义革命的胜利。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850" y="333375"/>
            <a:ext cx="4535488" cy="57467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/>
              <a:t>五  太平天国运动的评价   </a:t>
            </a:r>
            <a:endParaRPr lang="zh-CN" altLang="en-US" sz="3200" b="1" dirty="0"/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250825" y="1536700"/>
            <a:ext cx="8642350" cy="5132388"/>
            <a:chOff x="-499" y="1051"/>
            <a:chExt cx="5746" cy="3233"/>
          </a:xfrm>
        </p:grpSpPr>
        <p:pic>
          <p:nvPicPr>
            <p:cNvPr id="53252" name="Picture 36" descr="金田起义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499" y="1556"/>
              <a:ext cx="5746" cy="2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253" name="Text Box 37"/>
            <p:cNvSpPr txBox="1">
              <a:spLocks noChangeArrowheads="1"/>
            </p:cNvSpPr>
            <p:nvPr/>
          </p:nvSpPr>
          <p:spPr bwMode="auto">
            <a:xfrm>
              <a:off x="-499" y="1051"/>
              <a:ext cx="3227" cy="33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Tahoma" pitchFamily="34" charset="0"/>
                </a:rPr>
                <a:t>人民英雄纪念碑金田起义浮雕</a:t>
              </a:r>
            </a:p>
          </p:txBody>
        </p:sp>
      </p:grpSp>
      <p:sp>
        <p:nvSpPr>
          <p:cNvPr id="8" name="文本框 34818"/>
          <p:cNvSpPr txBox="1"/>
          <p:nvPr/>
        </p:nvSpPr>
        <p:spPr>
          <a:xfrm>
            <a:off x="250825" y="2205038"/>
            <a:ext cx="8642350" cy="42465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SzPct val="100000"/>
              <a:defRPr/>
            </a:pPr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charset="-122"/>
              </a:rPr>
              <a:t>       面对</a:t>
            </a:r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charset="-122"/>
              </a:rPr>
              <a:t>外敌侵略，中国人民始终没有放弃过反抗斗争，才避免</a:t>
            </a:r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charset="-122"/>
              </a:rPr>
              <a:t>了沦为</a:t>
            </a:r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charset="-122"/>
              </a:rPr>
              <a:t>殖民地的命运。这种不屈不挠的斗争精神永远激励</a:t>
            </a:r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charset="-122"/>
              </a:rPr>
              <a:t>着</a:t>
            </a:r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charset="-122"/>
              </a:rPr>
              <a:t>每一</a:t>
            </a:r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charset="-122"/>
              </a:rPr>
              <a:t>个中国人！</a:t>
            </a:r>
            <a:endParaRPr lang="zh-CN" altLang="en-US" sz="5400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0"/>
          <p:cNvSpPr txBox="1">
            <a:spLocks noChangeArrowheads="1"/>
          </p:cNvSpPr>
          <p:nvPr/>
        </p:nvSpPr>
        <p:spPr bwMode="auto">
          <a:xfrm>
            <a:off x="615950" y="1217613"/>
            <a:ext cx="7991475" cy="124618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结合太平天国运动发生的时代和太平天国的斗争，说说太平天国运动的新特点。</a:t>
            </a:r>
          </a:p>
        </p:txBody>
      </p:sp>
      <p:sp>
        <p:nvSpPr>
          <p:cNvPr id="4" name="矩形 3"/>
          <p:cNvSpPr/>
          <p:nvPr/>
        </p:nvSpPr>
        <p:spPr>
          <a:xfrm>
            <a:off x="1303338" y="3341688"/>
            <a:ext cx="6616700" cy="3194050"/>
          </a:xfrm>
          <a:prstGeom prst="rect">
            <a:avLst/>
          </a:prstGeom>
          <a:solidFill>
            <a:srgbClr val="F7EDD4"/>
          </a:solidFill>
        </p:spPr>
        <p:txBody>
          <a:bodyPr>
            <a:spAutoFit/>
          </a:bodyPr>
          <a:lstStyle/>
          <a:p>
            <a:pPr marL="457200" indent="-4572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zh-CN" altLang="en-US" sz="2800" dirty="0">
                <a:latin typeface="+mn-lt"/>
                <a:ea typeface="黑体" panose="02010609060101010101" pitchFamily="49" charset="-122"/>
              </a:rPr>
              <a:t>太平天国运动发生在中国反殖民地半封建化的进程中，反封建的同时，反外来侵略，客观上承担起了民主革命的任务，</a:t>
            </a:r>
            <a:r>
              <a:rPr lang="zh-CN" altLang="en-US" sz="2800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揭开了中国民主革命的序幕。</a:t>
            </a:r>
          </a:p>
          <a:p>
            <a:pPr marL="514350" indent="-51435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zh-CN" altLang="en-US" sz="2800" dirty="0">
                <a:latin typeface="+mn-lt"/>
                <a:ea typeface="黑体" panose="02010609060101010101" pitchFamily="49" charset="-122"/>
              </a:rPr>
              <a:t>向西方学习，</a:t>
            </a:r>
            <a:r>
              <a:rPr lang="zh-CN" altLang="en-US" sz="2800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首先提出发展资本主义的设想</a:t>
            </a:r>
            <a:r>
              <a:rPr lang="zh-CN" altLang="en-US" sz="2800" dirty="0">
                <a:latin typeface="+mn-lt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34938"/>
            <a:ext cx="8580437" cy="646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ext Box 2"/>
          <p:cNvSpPr txBox="1">
            <a:spLocks noChangeArrowheads="1"/>
          </p:cNvSpPr>
          <p:nvPr/>
        </p:nvSpPr>
        <p:spPr bwMode="auto">
          <a:xfrm>
            <a:off x="395288" y="341313"/>
            <a:ext cx="2233612" cy="701675"/>
          </a:xfrm>
          <a:prstGeom prst="rect">
            <a:avLst/>
          </a:prstGeom>
          <a:solidFill>
            <a:srgbClr val="A54215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bg1"/>
                </a:solidFill>
                <a:latin typeface="Calibri" pitchFamily="34" charset="0"/>
              </a:rPr>
              <a:t>总结提升</a:t>
            </a:r>
          </a:p>
        </p:txBody>
      </p:sp>
      <p:sp>
        <p:nvSpPr>
          <p:cNvPr id="56322" name="Text Box 55"/>
          <p:cNvSpPr txBox="1">
            <a:spLocks noChangeArrowheads="1"/>
          </p:cNvSpPr>
          <p:nvPr/>
        </p:nvSpPr>
        <p:spPr bwMode="auto">
          <a:xfrm>
            <a:off x="6586538" y="2565400"/>
            <a:ext cx="2522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latin typeface="黑体" pitchFamily="2" charset="-122"/>
              </a:rPr>
              <a:t>农民阶级局限</a:t>
            </a:r>
          </a:p>
        </p:txBody>
      </p:sp>
      <p:grpSp>
        <p:nvGrpSpPr>
          <p:cNvPr id="56323" name="组合 2"/>
          <p:cNvGrpSpPr>
            <a:grpSpLocks/>
          </p:cNvGrpSpPr>
          <p:nvPr/>
        </p:nvGrpSpPr>
        <p:grpSpPr bwMode="auto">
          <a:xfrm>
            <a:off x="323850" y="1628775"/>
            <a:ext cx="8496300" cy="4824413"/>
            <a:chOff x="323528" y="1628800"/>
            <a:chExt cx="8496944" cy="4824536"/>
          </a:xfrm>
        </p:grpSpPr>
        <p:sp>
          <p:nvSpPr>
            <p:cNvPr id="56324" name="Text Box 4"/>
            <p:cNvSpPr txBox="1">
              <a:spLocks noChangeArrowheads="1"/>
            </p:cNvSpPr>
            <p:nvPr/>
          </p:nvSpPr>
          <p:spPr bwMode="auto">
            <a:xfrm>
              <a:off x="2843808" y="1628800"/>
              <a:ext cx="2665413" cy="579438"/>
            </a:xfrm>
            <a:prstGeom prst="rect">
              <a:avLst/>
            </a:prstGeom>
            <a:solidFill>
              <a:srgbClr val="66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chemeClr val="tx2"/>
                  </a:solidFill>
                  <a:latin typeface="黑体" pitchFamily="2" charset="-122"/>
                </a:rPr>
                <a:t>太平天国运动 </a:t>
              </a:r>
            </a:p>
          </p:txBody>
        </p:sp>
        <p:sp>
          <p:nvSpPr>
            <p:cNvPr id="56325" name="Text Box 6"/>
            <p:cNvSpPr txBox="1">
              <a:spLocks noChangeArrowheads="1"/>
            </p:cNvSpPr>
            <p:nvPr/>
          </p:nvSpPr>
          <p:spPr bwMode="auto">
            <a:xfrm>
              <a:off x="2987874" y="3284984"/>
              <a:ext cx="100806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2"/>
                  </a:solidFill>
                  <a:latin typeface="黑体" pitchFamily="2" charset="-122"/>
                </a:rPr>
                <a:t>起因</a:t>
              </a:r>
            </a:p>
          </p:txBody>
        </p:sp>
        <p:sp>
          <p:nvSpPr>
            <p:cNvPr id="56326" name="Text Box 7"/>
            <p:cNvSpPr txBox="1">
              <a:spLocks noChangeArrowheads="1"/>
            </p:cNvSpPr>
            <p:nvPr/>
          </p:nvSpPr>
          <p:spPr bwMode="auto">
            <a:xfrm>
              <a:off x="3994968" y="3259832"/>
              <a:ext cx="64871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2"/>
                  </a:solidFill>
                  <a:latin typeface="黑体" pitchFamily="2" charset="-122"/>
                </a:rPr>
                <a:t>进程</a:t>
              </a:r>
            </a:p>
          </p:txBody>
        </p:sp>
        <p:sp>
          <p:nvSpPr>
            <p:cNvPr id="56327" name="Text Box 8"/>
            <p:cNvSpPr txBox="1">
              <a:spLocks noChangeArrowheads="1"/>
            </p:cNvSpPr>
            <p:nvPr/>
          </p:nvSpPr>
          <p:spPr bwMode="auto">
            <a:xfrm>
              <a:off x="4931024" y="3284984"/>
              <a:ext cx="11525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2"/>
                  </a:solidFill>
                  <a:latin typeface="黑体" pitchFamily="2" charset="-122"/>
                </a:rPr>
                <a:t>败因</a:t>
              </a:r>
            </a:p>
          </p:txBody>
        </p:sp>
        <p:sp>
          <p:nvSpPr>
            <p:cNvPr id="56328" name="Text Box 11"/>
            <p:cNvSpPr txBox="1">
              <a:spLocks noChangeArrowheads="1"/>
            </p:cNvSpPr>
            <p:nvPr/>
          </p:nvSpPr>
          <p:spPr bwMode="auto">
            <a:xfrm>
              <a:off x="323528" y="2852936"/>
              <a:ext cx="1223963" cy="191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rgbClr val="0000CC"/>
                  </a:solidFill>
                  <a:latin typeface="黑体" pitchFamily="2" charset="-122"/>
                </a:rPr>
                <a:t>肩负反封建反侵略的双重革命任务 </a:t>
              </a:r>
            </a:p>
          </p:txBody>
        </p:sp>
        <p:sp>
          <p:nvSpPr>
            <p:cNvPr id="56329" name="Text Box 12"/>
            <p:cNvSpPr txBox="1">
              <a:spLocks noChangeArrowheads="1"/>
            </p:cNvSpPr>
            <p:nvPr/>
          </p:nvSpPr>
          <p:spPr bwMode="auto">
            <a:xfrm>
              <a:off x="6516216" y="3573016"/>
              <a:ext cx="230425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rgbClr val="0000CC"/>
                  </a:solidFill>
                  <a:latin typeface="黑体" pitchFamily="2" charset="-122"/>
                </a:rPr>
                <a:t>中外势力的联合镇压 </a:t>
              </a:r>
            </a:p>
          </p:txBody>
        </p:sp>
        <p:sp>
          <p:nvSpPr>
            <p:cNvPr id="56330" name="Text Box 13"/>
            <p:cNvSpPr txBox="1">
              <a:spLocks noChangeArrowheads="1"/>
            </p:cNvSpPr>
            <p:nvPr/>
          </p:nvSpPr>
          <p:spPr bwMode="auto">
            <a:xfrm>
              <a:off x="3780259" y="4550891"/>
              <a:ext cx="2447925" cy="822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rgbClr val="0000CC"/>
                  </a:solidFill>
                  <a:latin typeface="黑体" pitchFamily="2" charset="-122"/>
                </a:rPr>
                <a:t>提出了带有资本主义色彩的方案 </a:t>
              </a:r>
            </a:p>
          </p:txBody>
        </p:sp>
        <p:sp>
          <p:nvSpPr>
            <p:cNvPr id="56331" name="AutoShape 18"/>
            <p:cNvSpPr>
              <a:spLocks/>
            </p:cNvSpPr>
            <p:nvPr/>
          </p:nvSpPr>
          <p:spPr bwMode="auto">
            <a:xfrm>
              <a:off x="2770436" y="2997225"/>
              <a:ext cx="288925" cy="744959"/>
            </a:xfrm>
            <a:prstGeom prst="rightBrace">
              <a:avLst>
                <a:gd name="adj1" fmla="val 2696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1">
                <a:solidFill>
                  <a:schemeClr val="tx2"/>
                </a:solidFill>
                <a:latin typeface="Calibri" pitchFamily="34" charset="0"/>
              </a:endParaRPr>
            </a:p>
          </p:txBody>
        </p:sp>
        <p:sp>
          <p:nvSpPr>
            <p:cNvPr id="56332" name="Text Box 19"/>
            <p:cNvSpPr txBox="1">
              <a:spLocks noChangeArrowheads="1"/>
            </p:cNvSpPr>
            <p:nvPr/>
          </p:nvSpPr>
          <p:spPr bwMode="auto">
            <a:xfrm>
              <a:off x="3780086" y="5873898"/>
              <a:ext cx="1547813" cy="579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00CC"/>
                  </a:solidFill>
                  <a:latin typeface="黑体" pitchFamily="2" charset="-122"/>
                </a:rPr>
                <a:t>新特点</a:t>
              </a:r>
            </a:p>
          </p:txBody>
        </p:sp>
        <p:sp>
          <p:nvSpPr>
            <p:cNvPr id="56333" name="AutoShape 21"/>
            <p:cNvSpPr>
              <a:spLocks noChangeArrowheads="1"/>
            </p:cNvSpPr>
            <p:nvPr/>
          </p:nvSpPr>
          <p:spPr bwMode="auto">
            <a:xfrm>
              <a:off x="3635624" y="3429025"/>
              <a:ext cx="358775" cy="144463"/>
            </a:xfrm>
            <a:prstGeom prst="rightArrow">
              <a:avLst>
                <a:gd name="adj1" fmla="val 50000"/>
                <a:gd name="adj2" fmla="val 62088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56334" name="AutoShape 22"/>
            <p:cNvSpPr>
              <a:spLocks noChangeArrowheads="1"/>
            </p:cNvSpPr>
            <p:nvPr/>
          </p:nvSpPr>
          <p:spPr bwMode="auto">
            <a:xfrm>
              <a:off x="4643686" y="3429025"/>
              <a:ext cx="360363" cy="144463"/>
            </a:xfrm>
            <a:prstGeom prst="rightArrow">
              <a:avLst>
                <a:gd name="adj1" fmla="val 50000"/>
                <a:gd name="adj2" fmla="val 62363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grpSp>
          <p:nvGrpSpPr>
            <p:cNvPr id="56335" name="Group 62"/>
            <p:cNvGrpSpPr>
              <a:grpSpLocks/>
            </p:cNvGrpSpPr>
            <p:nvPr/>
          </p:nvGrpSpPr>
          <p:grpSpPr bwMode="auto">
            <a:xfrm>
              <a:off x="3419724" y="2205063"/>
              <a:ext cx="1655762" cy="1008062"/>
              <a:chOff x="2245" y="799"/>
              <a:chExt cx="1043" cy="635"/>
            </a:xfrm>
          </p:grpSpPr>
          <p:sp>
            <p:nvSpPr>
              <p:cNvPr id="56361" name="Line 27"/>
              <p:cNvSpPr>
                <a:spLocks noChangeShapeType="1"/>
              </p:cNvSpPr>
              <p:nvPr/>
            </p:nvSpPr>
            <p:spPr bwMode="auto">
              <a:xfrm>
                <a:off x="2743" y="799"/>
                <a:ext cx="0" cy="63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362" name="Line 28"/>
              <p:cNvSpPr>
                <a:spLocks noChangeShapeType="1"/>
              </p:cNvSpPr>
              <p:nvPr/>
            </p:nvSpPr>
            <p:spPr bwMode="auto">
              <a:xfrm flipH="1">
                <a:off x="2245" y="845"/>
                <a:ext cx="408" cy="5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363" name="Line 29"/>
              <p:cNvSpPr>
                <a:spLocks noChangeShapeType="1"/>
              </p:cNvSpPr>
              <p:nvPr/>
            </p:nvSpPr>
            <p:spPr bwMode="auto">
              <a:xfrm>
                <a:off x="2834" y="844"/>
                <a:ext cx="454" cy="5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6336" name="Text Box 30"/>
            <p:cNvSpPr txBox="1">
              <a:spLocks noChangeArrowheads="1"/>
            </p:cNvSpPr>
            <p:nvPr/>
          </p:nvSpPr>
          <p:spPr bwMode="auto">
            <a:xfrm>
              <a:off x="1691978" y="2852936"/>
              <a:ext cx="143986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2"/>
                  </a:solidFill>
                  <a:latin typeface="黑体" pitchFamily="2" charset="-122"/>
                </a:rPr>
                <a:t>民族矛盾</a:t>
              </a:r>
            </a:p>
          </p:txBody>
        </p:sp>
        <p:sp>
          <p:nvSpPr>
            <p:cNvPr id="56337" name="Text Box 31"/>
            <p:cNvSpPr txBox="1">
              <a:spLocks noChangeArrowheads="1"/>
            </p:cNvSpPr>
            <p:nvPr/>
          </p:nvSpPr>
          <p:spPr bwMode="auto">
            <a:xfrm>
              <a:off x="1691978" y="3429000"/>
              <a:ext cx="143986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2"/>
                  </a:solidFill>
                  <a:latin typeface="黑体" pitchFamily="2" charset="-122"/>
                </a:rPr>
                <a:t>阶级矛盾</a:t>
              </a:r>
            </a:p>
          </p:txBody>
        </p:sp>
        <p:sp>
          <p:nvSpPr>
            <p:cNvPr id="56338" name="AutoShape 32"/>
            <p:cNvSpPr>
              <a:spLocks/>
            </p:cNvSpPr>
            <p:nvPr/>
          </p:nvSpPr>
          <p:spPr bwMode="auto">
            <a:xfrm>
              <a:off x="5580112" y="3115866"/>
              <a:ext cx="288403" cy="745182"/>
            </a:xfrm>
            <a:prstGeom prst="leftBrace">
              <a:avLst>
                <a:gd name="adj1" fmla="val 3891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56339" name="Text Box 34"/>
            <p:cNvSpPr txBox="1">
              <a:spLocks noChangeArrowheads="1"/>
            </p:cNvSpPr>
            <p:nvPr/>
          </p:nvSpPr>
          <p:spPr bwMode="auto">
            <a:xfrm>
              <a:off x="5796880" y="2899792"/>
              <a:ext cx="12954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2"/>
                  </a:solidFill>
                  <a:latin typeface="黑体" pitchFamily="2" charset="-122"/>
                </a:rPr>
                <a:t>主观</a:t>
              </a:r>
            </a:p>
          </p:txBody>
        </p:sp>
        <p:sp>
          <p:nvSpPr>
            <p:cNvPr id="56340" name="Text Box 35"/>
            <p:cNvSpPr txBox="1">
              <a:spLocks noChangeArrowheads="1"/>
            </p:cNvSpPr>
            <p:nvPr/>
          </p:nvSpPr>
          <p:spPr bwMode="auto">
            <a:xfrm>
              <a:off x="5832127" y="3573016"/>
              <a:ext cx="90011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2"/>
                  </a:solidFill>
                  <a:latin typeface="黑体" pitchFamily="2" charset="-122"/>
                </a:rPr>
                <a:t>客观：</a:t>
              </a:r>
            </a:p>
          </p:txBody>
        </p:sp>
        <p:grpSp>
          <p:nvGrpSpPr>
            <p:cNvPr id="56341" name="Group 43"/>
            <p:cNvGrpSpPr>
              <a:grpSpLocks/>
            </p:cNvGrpSpPr>
            <p:nvPr/>
          </p:nvGrpSpPr>
          <p:grpSpPr bwMode="auto">
            <a:xfrm>
              <a:off x="3994399" y="3717950"/>
              <a:ext cx="792162" cy="144463"/>
              <a:chOff x="2154" y="1842"/>
              <a:chExt cx="499" cy="91"/>
            </a:xfrm>
          </p:grpSpPr>
          <p:sp>
            <p:nvSpPr>
              <p:cNvPr id="56357" name="Line 39"/>
              <p:cNvSpPr>
                <a:spLocks noChangeShapeType="1"/>
              </p:cNvSpPr>
              <p:nvPr/>
            </p:nvSpPr>
            <p:spPr bwMode="auto">
              <a:xfrm>
                <a:off x="2653" y="1842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56358" name="Group 42"/>
              <p:cNvGrpSpPr>
                <a:grpSpLocks/>
              </p:cNvGrpSpPr>
              <p:nvPr/>
            </p:nvGrpSpPr>
            <p:grpSpPr bwMode="auto">
              <a:xfrm>
                <a:off x="2154" y="1842"/>
                <a:ext cx="499" cy="91"/>
                <a:chOff x="2154" y="1888"/>
                <a:chExt cx="499" cy="91"/>
              </a:xfrm>
            </p:grpSpPr>
            <p:sp>
              <p:nvSpPr>
                <p:cNvPr id="56359" name="Line 40"/>
                <p:cNvSpPr>
                  <a:spLocks noChangeShapeType="1"/>
                </p:cNvSpPr>
                <p:nvPr/>
              </p:nvSpPr>
              <p:spPr bwMode="auto">
                <a:xfrm>
                  <a:off x="2154" y="1888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6360" name="Line 41"/>
                <p:cNvSpPr>
                  <a:spLocks noChangeShapeType="1"/>
                </p:cNvSpPr>
                <p:nvPr/>
              </p:nvSpPr>
              <p:spPr bwMode="auto">
                <a:xfrm>
                  <a:off x="2154" y="1888"/>
                  <a:ext cx="499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56342" name="Text Box 44"/>
            <p:cNvSpPr txBox="1">
              <a:spLocks noChangeArrowheads="1"/>
            </p:cNvSpPr>
            <p:nvPr/>
          </p:nvSpPr>
          <p:spPr bwMode="auto">
            <a:xfrm>
              <a:off x="2339752" y="3860825"/>
              <a:ext cx="2592387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>
                  <a:solidFill>
                    <a:schemeClr val="tx2"/>
                  </a:solidFill>
                  <a:latin typeface="黑体" pitchFamily="2" charset="-122"/>
                </a:rPr>
                <a:t>《</a:t>
              </a:r>
              <a:r>
                <a:rPr lang="zh-CN" altLang="en-US" sz="2000" b="1">
                  <a:solidFill>
                    <a:schemeClr val="tx2"/>
                  </a:solidFill>
                  <a:latin typeface="黑体" pitchFamily="2" charset="-122"/>
                </a:rPr>
                <a:t>天朝田亩制度</a:t>
              </a:r>
              <a:r>
                <a:rPr lang="en-US" altLang="zh-CN" sz="2000" b="1">
                  <a:solidFill>
                    <a:schemeClr val="tx2"/>
                  </a:solidFill>
                  <a:latin typeface="黑体" pitchFamily="2" charset="-122"/>
                </a:rPr>
                <a:t>》</a:t>
              </a:r>
            </a:p>
          </p:txBody>
        </p:sp>
        <p:sp>
          <p:nvSpPr>
            <p:cNvPr id="56343" name="Line 45"/>
            <p:cNvSpPr>
              <a:spLocks noChangeShapeType="1"/>
            </p:cNvSpPr>
            <p:nvPr/>
          </p:nvSpPr>
          <p:spPr bwMode="auto">
            <a:xfrm>
              <a:off x="4859586" y="4294213"/>
              <a:ext cx="0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6344" name="Group 63"/>
            <p:cNvGrpSpPr>
              <a:grpSpLocks/>
            </p:cNvGrpSpPr>
            <p:nvPr/>
          </p:nvGrpSpPr>
          <p:grpSpPr bwMode="auto">
            <a:xfrm>
              <a:off x="1402011" y="3068663"/>
              <a:ext cx="288925" cy="576263"/>
              <a:chOff x="974" y="1343"/>
              <a:chExt cx="182" cy="363"/>
            </a:xfrm>
          </p:grpSpPr>
          <p:sp>
            <p:nvSpPr>
              <p:cNvPr id="56355" name="Line 52"/>
              <p:cNvSpPr>
                <a:spLocks noChangeShapeType="1"/>
              </p:cNvSpPr>
              <p:nvPr/>
            </p:nvSpPr>
            <p:spPr bwMode="auto">
              <a:xfrm>
                <a:off x="974" y="1615"/>
                <a:ext cx="182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356" name="Line 53"/>
              <p:cNvSpPr>
                <a:spLocks noChangeShapeType="1"/>
              </p:cNvSpPr>
              <p:nvPr/>
            </p:nvSpPr>
            <p:spPr bwMode="auto">
              <a:xfrm flipH="1">
                <a:off x="974" y="1343"/>
                <a:ext cx="182" cy="1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6345" name="Text Box 54"/>
            <p:cNvSpPr txBox="1">
              <a:spLocks noChangeArrowheads="1"/>
            </p:cNvSpPr>
            <p:nvPr/>
          </p:nvSpPr>
          <p:spPr bwMode="auto">
            <a:xfrm>
              <a:off x="4283324" y="3860825"/>
              <a:ext cx="244792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>
                  <a:solidFill>
                    <a:schemeClr val="tx2"/>
                  </a:solidFill>
                  <a:latin typeface="黑体" pitchFamily="2" charset="-122"/>
                </a:rPr>
                <a:t>《</a:t>
              </a:r>
              <a:r>
                <a:rPr lang="zh-CN" altLang="en-US" sz="2000" b="1">
                  <a:solidFill>
                    <a:schemeClr val="tx2"/>
                  </a:solidFill>
                  <a:latin typeface="黑体" pitchFamily="2" charset="-122"/>
                </a:rPr>
                <a:t>资政新篇</a:t>
              </a:r>
              <a:r>
                <a:rPr lang="en-US" altLang="zh-CN" sz="2000" b="1">
                  <a:solidFill>
                    <a:schemeClr val="tx2"/>
                  </a:solidFill>
                  <a:latin typeface="黑体" pitchFamily="2" charset="-122"/>
                </a:rPr>
                <a:t>》</a:t>
              </a:r>
            </a:p>
          </p:txBody>
        </p:sp>
        <p:sp>
          <p:nvSpPr>
            <p:cNvPr id="56346" name="Text Box 56"/>
            <p:cNvSpPr txBox="1">
              <a:spLocks noChangeArrowheads="1"/>
            </p:cNvSpPr>
            <p:nvPr/>
          </p:nvSpPr>
          <p:spPr bwMode="auto">
            <a:xfrm>
              <a:off x="6586786" y="3068960"/>
              <a:ext cx="1944688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solidFill>
                    <a:schemeClr val="tx2"/>
                  </a:solidFill>
                  <a:latin typeface="黑体" pitchFamily="2" charset="-122"/>
                </a:rPr>
                <a:t>战略失误</a:t>
              </a:r>
            </a:p>
          </p:txBody>
        </p:sp>
        <p:sp>
          <p:nvSpPr>
            <p:cNvPr id="56347" name="AutoShape 58"/>
            <p:cNvSpPr>
              <a:spLocks/>
            </p:cNvSpPr>
            <p:nvPr/>
          </p:nvSpPr>
          <p:spPr bwMode="auto">
            <a:xfrm>
              <a:off x="6444208" y="2636863"/>
              <a:ext cx="215900" cy="720129"/>
            </a:xfrm>
            <a:prstGeom prst="leftBrace">
              <a:avLst>
                <a:gd name="adj1" fmla="val 33339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grpSp>
          <p:nvGrpSpPr>
            <p:cNvPr id="56348" name="Group 66"/>
            <p:cNvGrpSpPr>
              <a:grpSpLocks/>
            </p:cNvGrpSpPr>
            <p:nvPr/>
          </p:nvGrpSpPr>
          <p:grpSpPr bwMode="auto">
            <a:xfrm>
              <a:off x="1332161" y="4437088"/>
              <a:ext cx="2232025" cy="1657350"/>
              <a:chOff x="567" y="2205"/>
              <a:chExt cx="1406" cy="1044"/>
            </a:xfrm>
          </p:grpSpPr>
          <p:sp>
            <p:nvSpPr>
              <p:cNvPr id="56353" name="Rectangle 64"/>
              <p:cNvSpPr>
                <a:spLocks noChangeArrowheads="1"/>
              </p:cNvSpPr>
              <p:nvPr/>
            </p:nvSpPr>
            <p:spPr bwMode="auto">
              <a:xfrm>
                <a:off x="567" y="2205"/>
                <a:ext cx="45" cy="998"/>
              </a:xfrm>
              <a:prstGeom prst="rect">
                <a:avLst/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56354" name="AutoShape 65"/>
              <p:cNvSpPr>
                <a:spLocks noChangeArrowheads="1"/>
              </p:cNvSpPr>
              <p:nvPr/>
            </p:nvSpPr>
            <p:spPr bwMode="auto">
              <a:xfrm>
                <a:off x="567" y="3158"/>
                <a:ext cx="1406" cy="91"/>
              </a:xfrm>
              <a:prstGeom prst="rightArrow">
                <a:avLst>
                  <a:gd name="adj1" fmla="val 50000"/>
                  <a:gd name="adj2" fmla="val 386264"/>
                </a:avLst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grpSp>
          <p:nvGrpSpPr>
            <p:cNvPr id="56349" name="Group 69"/>
            <p:cNvGrpSpPr>
              <a:grpSpLocks/>
            </p:cNvGrpSpPr>
            <p:nvPr/>
          </p:nvGrpSpPr>
          <p:grpSpPr bwMode="auto">
            <a:xfrm>
              <a:off x="5291386" y="4365650"/>
              <a:ext cx="1728788" cy="1728788"/>
              <a:chOff x="3424" y="2160"/>
              <a:chExt cx="1089" cy="1089"/>
            </a:xfrm>
          </p:grpSpPr>
          <p:sp>
            <p:nvSpPr>
              <p:cNvPr id="56351" name="Rectangle 67"/>
              <p:cNvSpPr>
                <a:spLocks noChangeArrowheads="1"/>
              </p:cNvSpPr>
              <p:nvPr/>
            </p:nvSpPr>
            <p:spPr bwMode="auto">
              <a:xfrm>
                <a:off x="4468" y="2160"/>
                <a:ext cx="45" cy="1043"/>
              </a:xfrm>
              <a:prstGeom prst="rect">
                <a:avLst/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56352" name="AutoShape 68"/>
              <p:cNvSpPr>
                <a:spLocks noChangeArrowheads="1"/>
              </p:cNvSpPr>
              <p:nvPr/>
            </p:nvSpPr>
            <p:spPr bwMode="auto">
              <a:xfrm>
                <a:off x="3424" y="3158"/>
                <a:ext cx="1089" cy="91"/>
              </a:xfrm>
              <a:prstGeom prst="leftArrow">
                <a:avLst>
                  <a:gd name="adj1" fmla="val 50000"/>
                  <a:gd name="adj2" fmla="val 299176"/>
                </a:avLst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56350" name="AutoShape 70"/>
            <p:cNvSpPr>
              <a:spLocks noChangeArrowheads="1"/>
            </p:cNvSpPr>
            <p:nvPr/>
          </p:nvSpPr>
          <p:spPr bwMode="auto">
            <a:xfrm>
              <a:off x="4356349" y="5229250"/>
              <a:ext cx="71437" cy="649288"/>
            </a:xfrm>
            <a:prstGeom prst="downArrow">
              <a:avLst>
                <a:gd name="adj1" fmla="val 50000"/>
                <a:gd name="adj2" fmla="val 227224"/>
              </a:avLst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4" descr="D0203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762000"/>
            <a:ext cx="2111375" cy="414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6" name="Text Box 5"/>
          <p:cNvSpPr txBox="1">
            <a:spLocks noChangeArrowheads="1"/>
          </p:cNvSpPr>
          <p:nvPr/>
        </p:nvSpPr>
        <p:spPr bwMode="auto">
          <a:xfrm>
            <a:off x="5410200" y="5029200"/>
            <a:ext cx="3429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b="1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洪仁玕手书</a:t>
            </a:r>
            <a:r>
              <a:rPr lang="zh-CN" altLang="en-US" sz="2400" b="1">
                <a:latin typeface="Calibri" pitchFamily="34" charset="0"/>
                <a:ea typeface="楷体_GB2312" pitchFamily="49" charset="-122"/>
              </a:rPr>
              <a:t>“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磨炼风霜存骨相</a:t>
            </a:r>
            <a:r>
              <a:rPr lang="zh-CN" altLang="en-US" sz="2400" b="1">
                <a:latin typeface="Calibri" pitchFamily="34" charset="0"/>
                <a:ea typeface="楷体_GB2312" pitchFamily="49" charset="-122"/>
              </a:rPr>
              <a:t>”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几个字以及革命遗诗一首，表现了大无畏的英勇气概。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5638800" y="0"/>
            <a:ext cx="3192463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indent="133350" algn="ctr" eaLnBrk="0" fontAlgn="auto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太平天国的失败</a:t>
            </a:r>
          </a:p>
        </p:txBody>
      </p:sp>
      <p:pic>
        <p:nvPicPr>
          <p:cNvPr id="57348" name="Picture 9" descr="描写湘军围攻天京情景的《围城图》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4102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15135013"/>
  <p:tag name="MH_LIBRARY" val="GRAPHIC"/>
  <p:tag name="MH_TYPE" val="SubTitle"/>
  <p:tag name="MH_ORDER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15135013"/>
  <p:tag name="MH_LIBRARY" val="GRAPHIC"/>
  <p:tag name="MH_TYPE" val="SubTitle"/>
  <p:tag name="MH_ORDER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15135013"/>
  <p:tag name="MH_LIBRARY" val="GRAPHIC"/>
  <p:tag name="MH_TYPE" val="SubTitle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15141423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15141423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15135013"/>
  <p:tag name="MH_LIBRARY" val="GRAPHIC"/>
  <p:tag name="MH_TYPE" val="SubTitle"/>
  <p:tag name="MH_ORDER" val="2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3161</Words>
  <Application>Microsoft Office PowerPoint</Application>
  <PresentationFormat>全屏显示(4:3)</PresentationFormat>
  <Paragraphs>336</Paragraphs>
  <Slides>41</Slides>
  <Notes>0</Notes>
  <HiddenSlides>1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演示文稿设计模板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60" baseType="lpstr">
      <vt:lpstr>Calibri</vt:lpstr>
      <vt:lpstr>宋体</vt:lpstr>
      <vt:lpstr>Arial</vt:lpstr>
      <vt:lpstr>微软雅黑</vt:lpstr>
      <vt:lpstr>黑体</vt:lpstr>
      <vt:lpstr>Times New Roman</vt:lpstr>
      <vt:lpstr>隶书</vt:lpstr>
      <vt:lpstr>华文行楷</vt:lpstr>
      <vt:lpstr>Impact</vt:lpstr>
      <vt:lpstr>楷体</vt:lpstr>
      <vt:lpstr>+mn-ea</vt:lpstr>
      <vt:lpstr>Garamond</vt:lpstr>
      <vt:lpstr>Tahoma</vt:lpstr>
      <vt:lpstr>楷体_GB2312</vt:lpstr>
      <vt:lpstr>华文新魏</vt:lpstr>
      <vt:lpstr>Symbol</vt:lpstr>
      <vt:lpstr>Wingdings</vt:lpstr>
      <vt:lpstr>Office 主题</vt:lpstr>
      <vt:lpstr>位图图像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天国悲歌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董务宝</cp:lastModifiedBy>
  <cp:revision>19</cp:revision>
  <dcterms:created xsi:type="dcterms:W3CDTF">2017-09-05T05:35:37Z</dcterms:created>
  <dcterms:modified xsi:type="dcterms:W3CDTF">2017-11-29T10:10:56Z</dcterms:modified>
</cp:coreProperties>
</file>