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wdp" ContentType="image/vnd.ms-photo"/>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10.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2"/>
    <p:sldMasterId id="2147483660" r:id="rId3"/>
    <p:sldMasterId id="2147483665" r:id="rId4"/>
    <p:sldMasterId id="2147483670" r:id="rId5"/>
    <p:sldMasterId id="2147483682" r:id="rId6"/>
    <p:sldMasterId id="2147483694" r:id="rId7"/>
    <p:sldMasterId id="2147483708" r:id="rId8"/>
    <p:sldMasterId id="2147483713" r:id="rId9"/>
    <p:sldMasterId id="2147483718" r:id="rId10"/>
  </p:sldMasterIdLst>
  <p:notesMasterIdLst>
    <p:notesMasterId r:id="rId11"/>
  </p:notesMasterIdLst>
  <p:sldIdLst>
    <p:sldId id="419" r:id="rId12"/>
    <p:sldId id="494" r:id="rId13"/>
    <p:sldId id="409" r:id="rId14"/>
    <p:sldId id="420" r:id="rId15"/>
    <p:sldId id="495" r:id="rId16"/>
    <p:sldId id="496" r:id="rId17"/>
    <p:sldId id="497" r:id="rId18"/>
    <p:sldId id="498" r:id="rId19"/>
    <p:sldId id="499" r:id="rId20"/>
    <p:sldId id="579" r:id="rId21"/>
    <p:sldId id="580" r:id="rId22"/>
    <p:sldId id="581" r:id="rId23"/>
    <p:sldId id="542" r:id="rId24"/>
    <p:sldId id="411" r:id="rId25"/>
    <p:sldId id="414" r:id="rId26"/>
    <p:sldId id="582" r:id="rId27"/>
    <p:sldId id="583" r:id="rId28"/>
    <p:sldId id="584" r:id="rId29"/>
    <p:sldId id="585" r:id="rId30"/>
    <p:sldId id="586" r:id="rId31"/>
    <p:sldId id="587" r:id="rId32"/>
    <p:sldId id="588" r:id="rId33"/>
    <p:sldId id="422" r:id="rId34"/>
    <p:sldId id="589" r:id="rId35"/>
    <p:sldId id="590" r:id="rId36"/>
    <p:sldId id="436" r:id="rId37"/>
    <p:sldId id="443" r:id="rId38"/>
    <p:sldId id="437" r:id="rId39"/>
    <p:sldId id="438" r:id="rId40"/>
    <p:sldId id="591" r:id="rId41"/>
    <p:sldId id="592" r:id="rId42"/>
    <p:sldId id="455" r:id="rId43"/>
    <p:sldId id="466" r:id="rId44"/>
    <p:sldId id="593" r:id="rId45"/>
    <p:sldId id="594" r:id="rId46"/>
    <p:sldId id="595" r:id="rId47"/>
    <p:sldId id="596" r:id="rId48"/>
    <p:sldId id="597" r:id="rId49"/>
    <p:sldId id="598" r:id="rId50"/>
    <p:sldId id="461" r:id="rId51"/>
    <p:sldId id="475" r:id="rId52"/>
    <p:sldId id="476" r:id="rId53"/>
    <p:sldId id="477" r:id="rId54"/>
  </p:sldIdLst>
  <p:sldSz cx="12192000" cy="6858000"/>
  <p:notesSz cx="6858000" cy="9144000"/>
  <p:custDataLst>
    <p:tags r:id="rId5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2" name="作者" initials="A" lastIdx="0" clrIdx="1"/>
  <p:cmAuthor id="0" name="PPTer_Tang" initials="" lastIdx="0" clrIdx="0"/>
  <p:cmAuthor id="1" name="pc" initials="p"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fill>
          <a:solidFill>
            <a:schemeClr val="accent4">
              <a:tint val="40000"/>
            </a:schemeClr>
          </a:solidFill>
        </a:fill>
      </a:tcStyle>
    </a:band1H>
    <a:band1V>
      <a:tcStyle>
        <a:fill>
          <a:solidFill>
            <a:schemeClr val="accent4">
              <a:tint val="40000"/>
            </a:schemeClr>
          </a:solidFill>
        </a:fill>
      </a:tcStyle>
    </a:band1V>
    <a:lastCol>
      <a:tcTxStyle b="on">
        <a:fontRef idx="minor">
          <a:prstClr val="black"/>
        </a:fontRef>
        <a:schemeClr val="lt1"/>
      </a:tcTxStyle>
      <a:tcStyle>
        <a:fill>
          <a:solidFill>
            <a:schemeClr val="accent4"/>
          </a:solidFill>
        </a:fill>
      </a:tcStyle>
    </a:lastCol>
    <a:firstCol>
      <a:tcTxStyle b="on">
        <a:fontRef idx="minor">
          <a:prstClr val="black"/>
        </a:fontRef>
        <a:schemeClr val="lt1"/>
      </a:tcTxStyle>
      <a:tcStyle>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073A0DAA-6AF3-43AB-8588-CEC1D06C72B9}" styleName="中度样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fill>
          <a:solidFill>
            <a:schemeClr val="dk1">
              <a:tint val="40000"/>
            </a:schemeClr>
          </a:solidFill>
        </a:fill>
      </a:tcStyle>
    </a:band1H>
    <a:band1V>
      <a:tcStyle>
        <a:fill>
          <a:solidFill>
            <a:schemeClr val="dk1">
              <a:tint val="40000"/>
            </a:schemeClr>
          </a:solidFill>
        </a:fill>
      </a:tcStyle>
    </a:band1V>
    <a:lastCol>
      <a:tcTxStyle b="on">
        <a:fontRef idx="minor">
          <a:prstClr val="black"/>
        </a:fontRef>
        <a:schemeClr val="lt1"/>
      </a:tcTxStyle>
      <a:tcStyle>
        <a:fill>
          <a:solidFill>
            <a:schemeClr val="dk1"/>
          </a:solidFill>
        </a:fill>
      </a:tcStyle>
    </a:lastCol>
    <a:firstCol>
      <a:tcTxStyle b="on">
        <a:fontRef idx="minor">
          <a:prstClr val="black"/>
        </a:fontRef>
        <a:schemeClr val="lt1"/>
      </a:tcTxStyle>
      <a:tcStyle>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223"/>
        <p:guide pos="3825"/>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Master" Target="slideMasters/slideMaster9.xml" /><Relationship Id="rId11" Type="http://schemas.openxmlformats.org/officeDocument/2006/relationships/notesMaster" Target="notesMasters/notesMaster1.xml" /><Relationship Id="rId12" Type="http://schemas.openxmlformats.org/officeDocument/2006/relationships/slide" Target="slides/slide1.xml" /><Relationship Id="rId13" Type="http://schemas.openxmlformats.org/officeDocument/2006/relationships/slide" Target="slides/slide2.xml" /><Relationship Id="rId14" Type="http://schemas.openxmlformats.org/officeDocument/2006/relationships/slide" Target="slides/slide3.xml" /><Relationship Id="rId15" Type="http://schemas.openxmlformats.org/officeDocument/2006/relationships/slide" Target="slides/slide4.xml" /><Relationship Id="rId16" Type="http://schemas.openxmlformats.org/officeDocument/2006/relationships/slide" Target="slides/slide5.xml" /><Relationship Id="rId17" Type="http://schemas.openxmlformats.org/officeDocument/2006/relationships/slide" Target="slides/slide6.xml" /><Relationship Id="rId18" Type="http://schemas.openxmlformats.org/officeDocument/2006/relationships/slide" Target="slides/slide7.xml" /><Relationship Id="rId19" Type="http://schemas.openxmlformats.org/officeDocument/2006/relationships/slide" Target="slides/slide8.xml" /><Relationship Id="rId2" Type="http://schemas.openxmlformats.org/officeDocument/2006/relationships/slideMaster" Target="slideMasters/slideMaster1.xml" /><Relationship Id="rId20" Type="http://schemas.openxmlformats.org/officeDocument/2006/relationships/slide" Target="slides/slide9.xml" /><Relationship Id="rId21" Type="http://schemas.openxmlformats.org/officeDocument/2006/relationships/slide" Target="slides/slide10.xml" /><Relationship Id="rId22" Type="http://schemas.openxmlformats.org/officeDocument/2006/relationships/slide" Target="slides/slide11.xml" /><Relationship Id="rId23" Type="http://schemas.openxmlformats.org/officeDocument/2006/relationships/slide" Target="slides/slide12.xml" /><Relationship Id="rId24" Type="http://schemas.openxmlformats.org/officeDocument/2006/relationships/slide" Target="slides/slide13.xml" /><Relationship Id="rId25" Type="http://schemas.openxmlformats.org/officeDocument/2006/relationships/slide" Target="slides/slide14.xml" /><Relationship Id="rId26" Type="http://schemas.openxmlformats.org/officeDocument/2006/relationships/slide" Target="slides/slide15.xml" /><Relationship Id="rId27" Type="http://schemas.openxmlformats.org/officeDocument/2006/relationships/slide" Target="slides/slide16.xml" /><Relationship Id="rId28" Type="http://schemas.openxmlformats.org/officeDocument/2006/relationships/slide" Target="slides/slide17.xml" /><Relationship Id="rId29" Type="http://schemas.openxmlformats.org/officeDocument/2006/relationships/slide" Target="slides/slide18.xml" /><Relationship Id="rId3" Type="http://schemas.openxmlformats.org/officeDocument/2006/relationships/slideMaster" Target="slideMasters/slideMaster2.xml" /><Relationship Id="rId30" Type="http://schemas.openxmlformats.org/officeDocument/2006/relationships/slide" Target="slides/slide19.xml" /><Relationship Id="rId31" Type="http://schemas.openxmlformats.org/officeDocument/2006/relationships/slide" Target="slides/slide20.xml" /><Relationship Id="rId32" Type="http://schemas.openxmlformats.org/officeDocument/2006/relationships/slide" Target="slides/slide21.xml" /><Relationship Id="rId33" Type="http://schemas.openxmlformats.org/officeDocument/2006/relationships/slide" Target="slides/slide22.xml" /><Relationship Id="rId34" Type="http://schemas.openxmlformats.org/officeDocument/2006/relationships/slide" Target="slides/slide23.xml" /><Relationship Id="rId35" Type="http://schemas.openxmlformats.org/officeDocument/2006/relationships/slide" Target="slides/slide24.xml" /><Relationship Id="rId36" Type="http://schemas.openxmlformats.org/officeDocument/2006/relationships/slide" Target="slides/slide25.xml" /><Relationship Id="rId37" Type="http://schemas.openxmlformats.org/officeDocument/2006/relationships/slide" Target="slides/slide26.xml" /><Relationship Id="rId38" Type="http://schemas.openxmlformats.org/officeDocument/2006/relationships/slide" Target="slides/slide27.xml" /><Relationship Id="rId39" Type="http://schemas.openxmlformats.org/officeDocument/2006/relationships/slide" Target="slides/slide28.xml" /><Relationship Id="rId4" Type="http://schemas.openxmlformats.org/officeDocument/2006/relationships/slideMaster" Target="slideMasters/slideMaster3.xml" /><Relationship Id="rId40" Type="http://schemas.openxmlformats.org/officeDocument/2006/relationships/slide" Target="slides/slide29.xml" /><Relationship Id="rId41" Type="http://schemas.openxmlformats.org/officeDocument/2006/relationships/slide" Target="slides/slide30.xml" /><Relationship Id="rId42" Type="http://schemas.openxmlformats.org/officeDocument/2006/relationships/slide" Target="slides/slide31.xml" /><Relationship Id="rId43" Type="http://schemas.openxmlformats.org/officeDocument/2006/relationships/slide" Target="slides/slide32.xml" /><Relationship Id="rId44" Type="http://schemas.openxmlformats.org/officeDocument/2006/relationships/slide" Target="slides/slide33.xml" /><Relationship Id="rId45" Type="http://schemas.openxmlformats.org/officeDocument/2006/relationships/slide" Target="slides/slide34.xml" /><Relationship Id="rId46" Type="http://schemas.openxmlformats.org/officeDocument/2006/relationships/slide" Target="slides/slide35.xml" /><Relationship Id="rId47" Type="http://schemas.openxmlformats.org/officeDocument/2006/relationships/slide" Target="slides/slide36.xml" /><Relationship Id="rId48" Type="http://schemas.openxmlformats.org/officeDocument/2006/relationships/slide" Target="slides/slide37.xml" /><Relationship Id="rId49" Type="http://schemas.openxmlformats.org/officeDocument/2006/relationships/slide" Target="slides/slide38.xml" /><Relationship Id="rId5" Type="http://schemas.openxmlformats.org/officeDocument/2006/relationships/slideMaster" Target="slideMasters/slideMaster4.xml" /><Relationship Id="rId50" Type="http://schemas.openxmlformats.org/officeDocument/2006/relationships/slide" Target="slides/slide39.xml" /><Relationship Id="rId51" Type="http://schemas.openxmlformats.org/officeDocument/2006/relationships/slide" Target="slides/slide40.xml" /><Relationship Id="rId52" Type="http://schemas.openxmlformats.org/officeDocument/2006/relationships/slide" Target="slides/slide41.xml" /><Relationship Id="rId53" Type="http://schemas.openxmlformats.org/officeDocument/2006/relationships/slide" Target="slides/slide42.xml" /><Relationship Id="rId54" Type="http://schemas.openxmlformats.org/officeDocument/2006/relationships/slide" Target="slides/slide43.xml" /><Relationship Id="rId55" Type="http://schemas.openxmlformats.org/officeDocument/2006/relationships/tags" Target="tags/tag152.xml" /><Relationship Id="rId56" Type="http://schemas.openxmlformats.org/officeDocument/2006/relationships/presProps" Target="presProps.xml" /><Relationship Id="rId57" Type="http://schemas.openxmlformats.org/officeDocument/2006/relationships/viewProps" Target="viewProps.xml" /><Relationship Id="rId58" Type="http://schemas.openxmlformats.org/officeDocument/2006/relationships/theme" Target="theme/theme1.xml" /><Relationship Id="rId59" Type="http://schemas.openxmlformats.org/officeDocument/2006/relationships/tableStyles" Target="tableStyles.xml" /><Relationship Id="rId6" Type="http://schemas.openxmlformats.org/officeDocument/2006/relationships/slideMaster" Target="slideMasters/slideMaster5.xml" /><Relationship Id="rId7" Type="http://schemas.openxmlformats.org/officeDocument/2006/relationships/slideMaster" Target="slideMasters/slideMaster6.xml" /><Relationship Id="rId8" Type="http://schemas.openxmlformats.org/officeDocument/2006/relationships/slideMaster" Target="slideMasters/slideMaster7.xml" /><Relationship Id="rId9" Type="http://schemas.openxmlformats.org/officeDocument/2006/relationships/slideMaster" Target="slideMasters/slideMaster8.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10.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42.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zh-CN" altLang="en-US" b="1">
                <a:latin typeface="楷体" panose="02010609060101010101" charset="-122"/>
                <a:ea typeface="楷体" panose="02010609060101010101" charset="-122"/>
                <a:cs typeface="楷体" panose="02010609060101010101" charset="-122"/>
                <a:sym typeface="+mn-ea"/>
              </a:rPr>
              <a:t>东欧社会主义国家共产党和工人党在短时间内纷纷丧失政权，</a:t>
            </a:r>
            <a:r>
              <a:rPr lang="zh-CN" altLang="en-US" b="1">
                <a:solidFill>
                  <a:srgbClr val="0000FF"/>
                </a:solidFill>
                <a:latin typeface="楷体" panose="02010609060101010101" charset="-122"/>
                <a:ea typeface="楷体" panose="02010609060101010101" charset="-122"/>
                <a:cs typeface="楷体" panose="02010609060101010101" charset="-122"/>
                <a:sym typeface="+mn-ea"/>
              </a:rPr>
              <a:t>社会制度</a:t>
            </a:r>
            <a:r>
              <a:rPr lang="zh-CN" altLang="en-US" b="1">
                <a:latin typeface="楷体" panose="02010609060101010101" charset="-122"/>
                <a:ea typeface="楷体" panose="02010609060101010101" charset="-122"/>
                <a:cs typeface="楷体" panose="02010609060101010101" charset="-122"/>
                <a:sym typeface="+mn-ea"/>
              </a:rPr>
              <a:t>随之</a:t>
            </a:r>
            <a:r>
              <a:rPr lang="zh-CN" altLang="en-US" b="1">
                <a:solidFill>
                  <a:srgbClr val="0000FF"/>
                </a:solidFill>
                <a:latin typeface="楷体" panose="02010609060101010101" charset="-122"/>
                <a:ea typeface="楷体" panose="02010609060101010101" charset="-122"/>
                <a:cs typeface="楷体" panose="02010609060101010101" charset="-122"/>
                <a:sym typeface="+mn-ea"/>
              </a:rPr>
              <a:t>发生根本性变化</a:t>
            </a:r>
            <a:r>
              <a:rPr lang="zh-CN" altLang="en-US" b="1">
                <a:latin typeface="楷体" panose="02010609060101010101" charset="-122"/>
                <a:ea typeface="楷体" panose="02010609060101010101" charset="-122"/>
                <a:cs typeface="楷体" panose="02010609060101010101" charset="-122"/>
                <a:sym typeface="+mn-ea"/>
              </a:rPr>
              <a:t>的事件。</a:t>
            </a:r>
            <a:endParaRPr lang="zh-CN" altLang="en-US"/>
          </a:p>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a:xfrm>
            <a:off x="382588" y="685800"/>
            <a:ext cx="6092825" cy="3429000"/>
          </a:xfrm>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z="1200" b="0" i="0" kern="1200" smtClean="0">
                <a:solidFill>
                  <a:schemeClr val="tx1"/>
                </a:solidFill>
                <a:latin typeface="+mn-lt"/>
                <a:ea typeface="+mn-ea"/>
                <a:cs typeface="+mn-cs"/>
              </a:rPr>
              <a:t>在赫鲁晓夫当政时期，苏联各地兴建了一大批</a:t>
            </a:r>
            <a:r>
              <a:rPr lang="en-US" altLang="zh-CN" sz="1200" b="0" i="0" kern="1200" smtClean="0">
                <a:solidFill>
                  <a:schemeClr val="tx1"/>
                </a:solidFill>
                <a:latin typeface="+mn-lt"/>
                <a:ea typeface="+mn-ea"/>
                <a:cs typeface="+mn-cs"/>
              </a:rPr>
              <a:t>5</a:t>
            </a:r>
            <a:r>
              <a:rPr lang="zh-CN" altLang="en-US" sz="1200" b="0" i="0" kern="1200" smtClean="0">
                <a:solidFill>
                  <a:schemeClr val="tx1"/>
                </a:solidFill>
                <a:latin typeface="+mn-lt"/>
                <a:ea typeface="+mn-ea"/>
                <a:cs typeface="+mn-cs"/>
              </a:rPr>
              <a:t>层楼高的小户型简易住宅楼，久而久之就被人们戏称为“赫鲁晓夫楼”。</a:t>
            </a:r>
            <a:endParaRPr lang="en-US" altLang="zh-CN" sz="1200" b="0" i="0" kern="1200" smtClean="0">
              <a:solidFill>
                <a:schemeClr val="tx1"/>
              </a:solidFill>
              <a:latin typeface="+mn-lt"/>
              <a:ea typeface="+mn-ea"/>
              <a:cs typeface="+mn-cs"/>
            </a:endParaRPr>
          </a:p>
          <a:p>
            <a:r>
              <a:rPr lang="zh-CN" altLang="en-US" sz="1200" b="0" i="0" kern="1200" smtClean="0">
                <a:solidFill>
                  <a:schemeClr val="tx1"/>
                </a:solidFill>
                <a:latin typeface="+mn-lt"/>
                <a:ea typeface="+mn-ea"/>
                <a:cs typeface="+mn-cs"/>
              </a:rPr>
              <a:t>当时，苏共中央还特别要求：“加快住宅建设的工程进度，以确保</a:t>
            </a:r>
            <a:r>
              <a:rPr lang="en-US" altLang="zh-CN" sz="1200" b="0" i="0" kern="1200" smtClean="0">
                <a:solidFill>
                  <a:schemeClr val="tx1"/>
                </a:solidFill>
                <a:latin typeface="+mn-lt"/>
                <a:ea typeface="+mn-ea"/>
                <a:cs typeface="+mn-cs"/>
              </a:rPr>
              <a:t>1980</a:t>
            </a:r>
            <a:r>
              <a:rPr lang="zh-CN" altLang="en-US" sz="1200" b="0" i="0" kern="1200" smtClean="0">
                <a:solidFill>
                  <a:schemeClr val="tx1"/>
                </a:solidFill>
                <a:latin typeface="+mn-lt"/>
                <a:ea typeface="+mn-ea"/>
                <a:cs typeface="+mn-cs"/>
              </a:rPr>
              <a:t>年每户家庭都能在属于自己的住宅里迎接共产主义的到来”。</a:t>
            </a:r>
            <a:endParaRPr lang="zh-CN" altLang="en-US"/>
          </a:p>
        </p:txBody>
      </p:sp>
      <p:sp>
        <p:nvSpPr>
          <p:cNvPr id="4" name="灯片编号占位符 3"/>
          <p:cNvSpPr>
            <a:spLocks noGrp="1"/>
          </p:cNvSpPr>
          <p:nvPr>
            <p:ph type="sldNum" sz="quarter" idx="10"/>
          </p:nvPr>
        </p:nvSpPr>
        <p:spPr/>
        <p:txBody>
          <a:bodyPr/>
          <a:lstStyle/>
          <a:p>
            <a:fld id="{F9EC4F8A-C351-483A-9D94-63E9371681F0}" type="slidenum">
              <a:rPr lang="zh-CN" altLang="en-US" smtClean="0"/>
              <a:t>17</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 name="Rectangle 7"/>
          <p:cNvSpPr>
            <a:spLocks noGrp="1" noChangeArrowheads="1"/>
          </p:cNvSpPr>
          <p:nvPr>
            <p:ph type="sldNum" sz="quarter" idx="5"/>
          </p:nvPr>
        </p:nvSpPr>
        <p:spPr/>
        <p:txBody>
          <a:bodyPr/>
          <a:lstStyle/>
          <a:p>
            <a:fld id="{6FA4C7A0-0424-4AE0-A3B3-79A57D49D063}" type="slidenum">
              <a:rPr lang="en-US" altLang="zh-CN"/>
              <a:t>20</a:t>
            </a:fld>
            <a:endParaRPr lang="en-US" altLang="zh-CN"/>
          </a:p>
        </p:txBody>
      </p:sp>
      <p:sp>
        <p:nvSpPr>
          <p:cNvPr id="49154" name="Rectangle 2"/>
          <p:cNvSpPr>
            <a:spLocks noGrp="1" noRot="1" noChangeAspect="1" noChangeArrowheads="1" noTextEdit="1"/>
          </p:cNvSpPr>
          <p:nvPr>
            <p:ph type="sldImg"/>
          </p:nvPr>
        </p:nvSpPr>
        <p:spPr/>
      </p:sp>
      <p:sp>
        <p:nvSpPr>
          <p:cNvPr id="49155" name="Rectangle 3"/>
          <p:cNvSpPr>
            <a:spLocks noGrp="1" noChangeArrowheads="1"/>
          </p:cNvSpPr>
          <p:nvPr>
            <p:ph type="body" idx="1"/>
          </p:nvPr>
        </p:nvSpPr>
        <p:spPr/>
        <p:txBody>
          <a:bodyPr/>
          <a:lstStyle/>
          <a:p>
            <a:pPr>
              <a:spcBef>
                <a:spcPct val="0"/>
              </a:spcBef>
            </a:pPr>
            <a:r>
              <a:rPr kumimoji="1" lang="zh-CN" altLang="en-US"/>
              <a:t>　</a:t>
            </a:r>
            <a:r>
              <a:rPr kumimoji="1" lang="zh-CN" altLang="en-US" b="1"/>
              <a:t>赫鲁晓夫是唯一死后没有葬在红场的苏联最高领导。在新圣母公墓他的坟前，矗立着曾被他当众侮辱过的雕塑家涅伊兹韦斯内设计的黑白相杂大理石墓碑，赫鲁晓夫的头像置于黑白框架之中。</a:t>
            </a:r>
            <a:endParaRPr kumimoji="1" lang="zh-CN" altLang="en-US" b="1"/>
          </a:p>
          <a:p>
            <a:endParaRPr lang="en-US" altLang="zh-CN"/>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image" Target="../media/image2.png" /><Relationship Id="rId2"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17.xml.rels>&#65279;<?xml version="1.0" encoding="utf-8" standalone="yes"?><Relationships xmlns="http://schemas.openxmlformats.org/package/2006/relationships"><Relationship Id="rId1" Type="http://schemas.openxmlformats.org/officeDocument/2006/relationships/image" Target="../media/image2.png" /><Relationship Id="rId2" Type="http://schemas.openxmlformats.org/officeDocument/2006/relationships/slideMaster" Target="../slideMasters/slideMaster3.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0.xml.rels>&#65279;<?xml version="1.0" encoding="utf-8" standalone="yes"?><Relationships xmlns="http://schemas.openxmlformats.org/package/2006/relationships"><Relationship Id="rId1" Type="http://schemas.openxmlformats.org/officeDocument/2006/relationships/tags" Target="../tags/tag63.xml" /><Relationship Id="rId2" Type="http://schemas.openxmlformats.org/officeDocument/2006/relationships/tags" Target="../tags/tag64.xml" /><Relationship Id="rId3" Type="http://schemas.openxmlformats.org/officeDocument/2006/relationships/tags" Target="../tags/tag65.xml" /><Relationship Id="rId4" Type="http://schemas.openxmlformats.org/officeDocument/2006/relationships/tags" Target="../tags/tag66.xml" /><Relationship Id="rId5" Type="http://schemas.openxmlformats.org/officeDocument/2006/relationships/tags" Target="../tags/tag67.xml" /><Relationship Id="rId6" Type="http://schemas.openxmlformats.org/officeDocument/2006/relationships/slideMaster" Target="../slideMasters/slideMaster4.xml" /></Relationships>
</file>

<file path=ppt/slideLayouts/_rels/slideLayout21.xml.rels>&#65279;<?xml version="1.0" encoding="utf-8" standalone="yes"?><Relationships xmlns="http://schemas.openxmlformats.org/package/2006/relationships"><Relationship Id="rId1" Type="http://schemas.openxmlformats.org/officeDocument/2006/relationships/tags" Target="../tags/tag68.xml" /><Relationship Id="rId2" Type="http://schemas.openxmlformats.org/officeDocument/2006/relationships/tags" Target="../tags/tag69.xml" /><Relationship Id="rId3" Type="http://schemas.openxmlformats.org/officeDocument/2006/relationships/tags" Target="../tags/tag70.xml" /><Relationship Id="rId4" Type="http://schemas.openxmlformats.org/officeDocument/2006/relationships/tags" Target="../tags/tag71.xml" /><Relationship Id="rId5" Type="http://schemas.openxmlformats.org/officeDocument/2006/relationships/tags" Target="../tags/tag72.xml" /><Relationship Id="rId6" Type="http://schemas.openxmlformats.org/officeDocument/2006/relationships/slideMaster" Target="../slideMasters/slideMaster4.xml" /></Relationships>
</file>

<file path=ppt/slideLayouts/_rels/slideLayout22.xml.rels>&#65279;<?xml version="1.0" encoding="utf-8" standalone="yes"?><Relationships xmlns="http://schemas.openxmlformats.org/package/2006/relationships"><Relationship Id="rId1" Type="http://schemas.openxmlformats.org/officeDocument/2006/relationships/tags" Target="../tags/tag73.xml" /><Relationship Id="rId2" Type="http://schemas.openxmlformats.org/officeDocument/2006/relationships/tags" Target="../tags/tag74.xml" /><Relationship Id="rId3" Type="http://schemas.openxmlformats.org/officeDocument/2006/relationships/tags" Target="../tags/tag75.xml" /><Relationship Id="rId4" Type="http://schemas.openxmlformats.org/officeDocument/2006/relationships/tags" Target="../tags/tag76.xml" /><Relationship Id="rId5" Type="http://schemas.openxmlformats.org/officeDocument/2006/relationships/tags" Target="../tags/tag77.xml" /><Relationship Id="rId6" Type="http://schemas.openxmlformats.org/officeDocument/2006/relationships/slideMaster" Target="../slideMasters/slideMaster4.xml" /></Relationships>
</file>

<file path=ppt/slideLayouts/_rels/slideLayout23.xml.rels>&#65279;<?xml version="1.0" encoding="utf-8" standalone="yes"?><Relationships xmlns="http://schemas.openxmlformats.org/package/2006/relationships"><Relationship Id="rId1" Type="http://schemas.openxmlformats.org/officeDocument/2006/relationships/tags" Target="../tags/tag78.xml" /><Relationship Id="rId2" Type="http://schemas.openxmlformats.org/officeDocument/2006/relationships/tags" Target="../tags/tag79.xml" /><Relationship Id="rId3" Type="http://schemas.openxmlformats.org/officeDocument/2006/relationships/tags" Target="../tags/tag80.xml" /><Relationship Id="rId4" Type="http://schemas.openxmlformats.org/officeDocument/2006/relationships/tags" Target="../tags/tag81.xml" /><Relationship Id="rId5" Type="http://schemas.openxmlformats.org/officeDocument/2006/relationships/tags" Target="../tags/tag82.xml" /><Relationship Id="rId6" Type="http://schemas.openxmlformats.org/officeDocument/2006/relationships/tags" Target="../tags/tag83.xml" /><Relationship Id="rId7" Type="http://schemas.openxmlformats.org/officeDocument/2006/relationships/slideMaster" Target="../slideMasters/slideMaster4.xml" /></Relationships>
</file>

<file path=ppt/slideLayouts/_rels/slideLayout24.xml.rels>&#65279;<?xml version="1.0" encoding="utf-8" standalone="yes"?><Relationships xmlns="http://schemas.openxmlformats.org/package/2006/relationships"><Relationship Id="rId1" Type="http://schemas.openxmlformats.org/officeDocument/2006/relationships/tags" Target="../tags/tag84.xml" /><Relationship Id="rId2" Type="http://schemas.openxmlformats.org/officeDocument/2006/relationships/tags" Target="../tags/tag85.xml" /><Relationship Id="rId3" Type="http://schemas.openxmlformats.org/officeDocument/2006/relationships/tags" Target="../tags/tag86.xml" /><Relationship Id="rId4" Type="http://schemas.openxmlformats.org/officeDocument/2006/relationships/tags" Target="../tags/tag87.xml" /><Relationship Id="rId5" Type="http://schemas.openxmlformats.org/officeDocument/2006/relationships/tags" Target="../tags/tag88.xml" /><Relationship Id="rId6" Type="http://schemas.openxmlformats.org/officeDocument/2006/relationships/tags" Target="../tags/tag89.xml" /><Relationship Id="rId7" Type="http://schemas.openxmlformats.org/officeDocument/2006/relationships/tags" Target="../tags/tag90.xml" /><Relationship Id="rId8" Type="http://schemas.openxmlformats.org/officeDocument/2006/relationships/tags" Target="../tags/tag91.xml" /><Relationship Id="rId9" Type="http://schemas.openxmlformats.org/officeDocument/2006/relationships/slideMaster" Target="../slideMasters/slideMaster4.xml" /></Relationships>
</file>

<file path=ppt/slideLayouts/_rels/slideLayout25.xml.rels>&#65279;<?xml version="1.0" encoding="utf-8" standalone="yes"?><Relationships xmlns="http://schemas.openxmlformats.org/package/2006/relationships"><Relationship Id="rId1" Type="http://schemas.openxmlformats.org/officeDocument/2006/relationships/tags" Target="../tags/tag92.xml" /><Relationship Id="rId2" Type="http://schemas.openxmlformats.org/officeDocument/2006/relationships/tags" Target="../tags/tag93.xml" /><Relationship Id="rId3" Type="http://schemas.openxmlformats.org/officeDocument/2006/relationships/tags" Target="../tags/tag94.xml" /><Relationship Id="rId4" Type="http://schemas.openxmlformats.org/officeDocument/2006/relationships/tags" Target="../tags/tag95.xml" /><Relationship Id="rId5" Type="http://schemas.openxmlformats.org/officeDocument/2006/relationships/slideMaster" Target="../slideMasters/slideMaster4.xml" /></Relationships>
</file>

<file path=ppt/slideLayouts/_rels/slideLayout26.xml.rels>&#65279;<?xml version="1.0" encoding="utf-8" standalone="yes"?><Relationships xmlns="http://schemas.openxmlformats.org/package/2006/relationships"><Relationship Id="rId1" Type="http://schemas.openxmlformats.org/officeDocument/2006/relationships/tags" Target="../tags/tag96.xml" /><Relationship Id="rId2" Type="http://schemas.openxmlformats.org/officeDocument/2006/relationships/tags" Target="../tags/tag97.xml" /><Relationship Id="rId3" Type="http://schemas.openxmlformats.org/officeDocument/2006/relationships/tags" Target="../tags/tag98.xml" /><Relationship Id="rId4" Type="http://schemas.openxmlformats.org/officeDocument/2006/relationships/slideMaster" Target="../slideMasters/slideMaster4.xml" /></Relationships>
</file>

<file path=ppt/slideLayouts/_rels/slideLayout27.xml.rels>&#65279;<?xml version="1.0" encoding="utf-8" standalone="yes"?><Relationships xmlns="http://schemas.openxmlformats.org/package/2006/relationships"><Relationship Id="rId1" Type="http://schemas.openxmlformats.org/officeDocument/2006/relationships/tags" Target="../tags/tag99.xml" /><Relationship Id="rId2" Type="http://schemas.openxmlformats.org/officeDocument/2006/relationships/tags" Target="../tags/tag100.xml" /><Relationship Id="rId3" Type="http://schemas.openxmlformats.org/officeDocument/2006/relationships/tags" Target="../tags/tag101.xml" /><Relationship Id="rId4" Type="http://schemas.openxmlformats.org/officeDocument/2006/relationships/tags" Target="../tags/tag102.xml" /><Relationship Id="rId5" Type="http://schemas.openxmlformats.org/officeDocument/2006/relationships/tags" Target="../tags/tag103.xml" /><Relationship Id="rId6" Type="http://schemas.openxmlformats.org/officeDocument/2006/relationships/tags" Target="../tags/tag104.xml" /><Relationship Id="rId7" Type="http://schemas.openxmlformats.org/officeDocument/2006/relationships/slideMaster" Target="../slideMasters/slideMaster4.xml" /></Relationships>
</file>

<file path=ppt/slideLayouts/_rels/slideLayout28.xml.rels>&#65279;<?xml version="1.0" encoding="utf-8" standalone="yes"?><Relationships xmlns="http://schemas.openxmlformats.org/package/2006/relationships"><Relationship Id="rId1" Type="http://schemas.openxmlformats.org/officeDocument/2006/relationships/tags" Target="../tags/tag105.xml" /><Relationship Id="rId2" Type="http://schemas.openxmlformats.org/officeDocument/2006/relationships/tags" Target="../tags/tag106.xml" /><Relationship Id="rId3" Type="http://schemas.openxmlformats.org/officeDocument/2006/relationships/tags" Target="../tags/tag107.xml" /><Relationship Id="rId4" Type="http://schemas.openxmlformats.org/officeDocument/2006/relationships/tags" Target="../tags/tag108.xml" /><Relationship Id="rId5" Type="http://schemas.openxmlformats.org/officeDocument/2006/relationships/tags" Target="../tags/tag109.xml" /><Relationship Id="rId6" Type="http://schemas.openxmlformats.org/officeDocument/2006/relationships/slideMaster" Target="../slideMasters/slideMaster4.xml" /></Relationships>
</file>

<file path=ppt/slideLayouts/_rels/slideLayout29.xml.rels>&#65279;<?xml version="1.0" encoding="utf-8" standalone="yes"?><Relationships xmlns="http://schemas.openxmlformats.org/package/2006/relationships"><Relationship Id="rId1" Type="http://schemas.openxmlformats.org/officeDocument/2006/relationships/tags" Target="../tags/tag110.xml" /><Relationship Id="rId2" Type="http://schemas.openxmlformats.org/officeDocument/2006/relationships/tags" Target="../tags/tag111.xml" /><Relationship Id="rId3" Type="http://schemas.openxmlformats.org/officeDocument/2006/relationships/tags" Target="../tags/tag112.xml" /><Relationship Id="rId4" Type="http://schemas.openxmlformats.org/officeDocument/2006/relationships/tags" Target="../tags/tag113.xml" /><Relationship Id="rId5" Type="http://schemas.openxmlformats.org/officeDocument/2006/relationships/slideMaster" Target="../slideMasters/slideMaster4.xml" /></Relationships>
</file>

<file path=ppt/slideLayouts/_rels/slideLayout30.xml.rels>&#65279;<?xml version="1.0" encoding="utf-8" standalone="yes"?><Relationships xmlns="http://schemas.openxmlformats.org/package/2006/relationships"><Relationship Id="rId1" Type="http://schemas.openxmlformats.org/officeDocument/2006/relationships/tags" Target="../tags/tag114.xml" /><Relationship Id="rId2" Type="http://schemas.openxmlformats.org/officeDocument/2006/relationships/tags" Target="../tags/tag115.xml" /><Relationship Id="rId3" Type="http://schemas.openxmlformats.org/officeDocument/2006/relationships/tags" Target="../tags/tag116.xml" /><Relationship Id="rId4" Type="http://schemas.openxmlformats.org/officeDocument/2006/relationships/tags" Target="../tags/tag117.xml" /><Relationship Id="rId5" Type="http://schemas.openxmlformats.org/officeDocument/2006/relationships/tags" Target="../tags/tag118.xml" /><Relationship Id="rId6" Type="http://schemas.openxmlformats.org/officeDocument/2006/relationships/slideMaster" Target="../slideMasters/slideMaster4.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2.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3.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4.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5.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56.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57.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58.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59.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60.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61.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62.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63.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64.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65.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66.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67.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68.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69.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70.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71.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72.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73.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74.xml.rels>&#65279;<?xml version="1.0" encoding="utf-8" standalone="yes"?><Relationships xmlns="http://schemas.openxmlformats.org/package/2006/relationships"><Relationship Id="rId1" Type="http://schemas.openxmlformats.org/officeDocument/2006/relationships/image" Target="../media/image4.jpeg" /><Relationship Id="rId2" Type="http://schemas.openxmlformats.org/officeDocument/2006/relationships/slideMaster" Target="../slideMasters/slideMaster9.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bg>
      <p:bgPr>
        <a:solidFill>
          <a:srgbClr val="FFFFFF"/>
        </a:solidFill>
        <a:effectLst/>
      </p:bgPr>
    </p:bg>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endParaRPr lang="zh-CN" altLang="en-US"/>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 preserve="1">
  <p:cSld name="标题和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vl6pPr marL="2286000" indent="0">
              <a:buNone/>
              <a:defRPr/>
            </a:lvl6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secHead" preserve="1">
  <p:cSld name="节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endParaRPr lang="zh-CN" altLang="en-US"/>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Obj" preserve="1">
  <p:cSld name="两栏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1pPr>
            <a:lvl2pPr marL="685800" indent="-228600" defTabSz="914400" eaLnBrk="1" fontAlgn="auto" latinLnBrk="0" hangingPunct="1">
              <a:lnSpc>
                <a:spcPct val="120000"/>
              </a:lnSpc>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2pPr>
            <a:lvl3pPr marL="1143000" indent="-228600" eaLnBrk="1" fontAlgn="auto" latinLnBrk="0" hangingPunct="1">
              <a:lnSpc>
                <a:spcPct val="120000"/>
              </a:lnSpc>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3pPr>
            <a:lvl4pPr marL="1600200" indent="-228600" eaLnBrk="1" fontAlgn="auto" latinLnBrk="0" hangingPunct="1">
              <a:lnSpc>
                <a:spcPct val="120000"/>
              </a:lnSpc>
              <a:buFont typeface="Wingdings" panose="05000000000000000000" charset="0"/>
              <a:buChar char=""/>
              <a:defRPr sz="14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anose="020b0604020202020204" pitchFamily="34" charset="0"/>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TxTwoObj" preserve="1">
  <p:cSld name="比较">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Only" preserve="1">
  <p:cSld name="仅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blank" preserve="1">
  <p:cSld name="空白">
    <p:bg>
      <p:bgPr>
        <a:solidFill>
          <a:srgbClr val="FFFFFF"/>
        </a:solidFill>
        <a:effectLst/>
      </p:bgPr>
    </p:bg>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图片与标题">
    <p:bg>
      <p:bgPr>
        <a:solidFill>
          <a:srgbClr val="FFFFFF"/>
        </a:solidFill>
        <a:effectLst/>
      </p:bgPr>
    </p:bg>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400" y="1555200"/>
            <a:ext cx="5233077"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anose="020b0604020202020204" pitchFamily="34" charset="0"/>
              <a:buNone/>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defTabSz="914400" eaLnBrk="1" fontAlgn="auto" latinLnBrk="0" hangingPunct="1">
              <a:buFont typeface="Arial" panose="020b0604020202020204" pitchFamily="34" charset="0"/>
              <a:buNone/>
              <a:tabLst>
                <a:tab pos="1609725"/>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2pPr>
            <a:lvl3pPr eaLnBrk="1" fontAlgn="auto" latinLnBrk="0" hangingPunct="1">
              <a:buFont typeface="Arial" panose="020b0604020202020204" pitchFamily="34" charset="0"/>
              <a:buChar char="●"/>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5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itleAndTx" preserve="1">
  <p:cSld name="竖排标题与文本">
    <p:bg>
      <p:bgPr>
        <a:solidFill>
          <a:srgbClr val="FFFFFF"/>
        </a:solidFill>
        <a:effectLst/>
      </p:bgPr>
    </p:bg>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3" name="竖排文字占位符 2"/>
          <p:cNvSpPr>
            <a:spLocks noGrp="1"/>
          </p:cNvSpPr>
          <p:nvPr>
            <p:ph type="body" orient="vert" idx="1"/>
            <p:custDataLst>
              <p:tags r:id="rId2"/>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内容">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lvl1pPr marL="228600" indent="-22860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末尾幻灯片">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标题幻灯片">
    <p:bg>
      <p:bgPr>
        <a:solidFill>
          <a:schemeClr val="bg1"/>
        </a:solidFill>
        <a:effectLst/>
      </p:bgPr>
    </p:bg>
    <p:spTree>
      <p:nvGrpSpPr>
        <p:cNvPr id="1" name=""/>
        <p:cNvGrpSpPr/>
        <p:nvPr/>
      </p:nvGrpSpPr>
      <p:grpSpPr>
        <a:xfrm>
          <a:off x="0" y="0"/>
          <a:ext cx="0" cy="0"/>
        </a:xfrm>
      </p:grpSpPr>
      <p:sp>
        <p:nvSpPr>
          <p:cNvPr id="5" name="矩形 4"/>
          <p:cNvSpPr/>
          <p:nvPr/>
        </p:nvSpPr>
        <p:spPr>
          <a:xfrm>
            <a:off x="2117" y="1930400"/>
            <a:ext cx="12192000" cy="2484438"/>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 name="矩形 5"/>
          <p:cNvSpPr/>
          <p:nvPr/>
        </p:nvSpPr>
        <p:spPr>
          <a:xfrm>
            <a:off x="0" y="4524375"/>
            <a:ext cx="12192000" cy="53975"/>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 name="矩形 6"/>
          <p:cNvSpPr/>
          <p:nvPr/>
        </p:nvSpPr>
        <p:spPr>
          <a:xfrm>
            <a:off x="0" y="1779588"/>
            <a:ext cx="12192000" cy="53975"/>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pic>
        <p:nvPicPr>
          <p:cNvPr id="2056" name="图片 7"/>
          <p:cNvPicPr>
            <a:picLocks noChangeAspect="1"/>
          </p:cNvPicPr>
          <p:nvPr/>
        </p:nvPicPr>
        <p:blipFill>
          <a:blip r:embed="rId1"/>
          <a:stretch>
            <a:fillRect/>
          </a:stretch>
        </p:blipFill>
        <p:spPr>
          <a:xfrm>
            <a:off x="334433" y="-26987"/>
            <a:ext cx="2112433" cy="1584325"/>
          </a:xfrm>
          <a:prstGeom prst="rect">
            <a:avLst/>
          </a:prstGeom>
          <a:noFill/>
          <a:ln w="9525">
            <a:noFill/>
          </a:ln>
        </p:spPr>
      </p:pic>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1_自定义版式">
    <p:bg>
      <p:bgPr>
        <a:solidFill>
          <a:schemeClr val="bg1"/>
        </a:solidFill>
        <a:effectLst/>
      </p:bgPr>
    </p:bg>
    <p:spTree>
      <p:nvGrpSpPr>
        <p:cNvPr id="1" name=""/>
        <p:cNvGrpSpPr/>
        <p:nvPr/>
      </p:nvGrpSpPr>
      <p:grpSpPr>
        <a:xfrm>
          <a:off x="0" y="0"/>
          <a:ext cx="0" cy="0"/>
        </a:xfrm>
      </p:grpSpPr>
      <p:sp>
        <p:nvSpPr>
          <p:cNvPr id="3" name="矩形 2"/>
          <p:cNvSpPr/>
          <p:nvPr/>
        </p:nvSpPr>
        <p:spPr>
          <a:xfrm>
            <a:off x="0" y="0"/>
            <a:ext cx="12192000" cy="69215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cxnSp>
        <p:nvCxnSpPr>
          <p:cNvPr id="25" name="直接连接符 24"/>
          <p:cNvCxnSpPr/>
          <p:nvPr/>
        </p:nvCxnSpPr>
        <p:spPr>
          <a:xfrm>
            <a:off x="0" y="6272213"/>
            <a:ext cx="12192000" cy="0"/>
          </a:xfrm>
          <a:prstGeom prst="line">
            <a:avLst/>
          </a:prstGeom>
          <a:ln w="25400">
            <a:solidFill>
              <a:srgbClr val="0070C0"/>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a:spLocks noChangeArrowheads="1"/>
          </p:cNvSpPr>
          <p:nvPr/>
        </p:nvSpPr>
        <p:spPr bwMode="auto">
          <a:xfrm>
            <a:off x="831851" y="6280150"/>
            <a:ext cx="278384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800" b="0" i="0" u="none" strike="noStrike" kern="1200" cap="none" spc="0" normalizeH="0" baseline="0" noProof="0" smtClean="0">
                <a:ln>
                  <a:noFill/>
                </a:ln>
                <a:solidFill>
                  <a:schemeClr val="tx1"/>
                </a:solidFill>
                <a:effectLst/>
                <a:uLnTx/>
                <a:uFillTx/>
                <a:latin typeface="华文行楷" pitchFamily="2" charset="-122"/>
                <a:ea typeface="华文行楷" pitchFamily="2" charset="-122"/>
                <a:cs typeface="+mn-cs"/>
              </a:rPr>
              <a:t>山 东 省 宁 阳 第 四 中 学</a:t>
            </a:r>
            <a:endParaRPr kumimoji="0" lang="zh-CN" altLang="en-US" sz="1800" b="0" i="0" u="none" strike="noStrike" kern="1200" cap="none" spc="0" normalizeH="0" baseline="0" noProof="0" smtClean="0">
              <a:ln>
                <a:noFill/>
              </a:ln>
              <a:solidFill>
                <a:schemeClr val="tx1"/>
              </a:solidFill>
              <a:effectLst/>
              <a:uLnTx/>
              <a:uFillTx/>
              <a:latin typeface="华文行楷" pitchFamily="2" charset="-122"/>
              <a:ea typeface="华文行楷" pitchFamily="2" charset="-122"/>
              <a:cs typeface="+mn-cs"/>
            </a:endParaRPr>
          </a:p>
        </p:txBody>
      </p:sp>
      <p:sp>
        <p:nvSpPr>
          <p:cNvPr id="27" name="TextBox 26"/>
          <p:cNvSpPr txBox="1">
            <a:spLocks noChangeArrowheads="1"/>
          </p:cNvSpPr>
          <p:nvPr/>
        </p:nvSpPr>
        <p:spPr bwMode="auto">
          <a:xfrm>
            <a:off x="831851" y="6496050"/>
            <a:ext cx="404558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err="1" smtClean="0">
                <a:ln>
                  <a:noFill/>
                </a:ln>
                <a:solidFill>
                  <a:schemeClr val="tx1"/>
                </a:solidFill>
                <a:effectLst/>
                <a:uLnTx/>
                <a:uFillTx/>
                <a:latin typeface="Times New Roman" panose="02020603050405020304" pitchFamily="18" charset="0"/>
                <a:ea typeface="宋体" panose="02010600030101010101" pitchFamily="2" charset="-122"/>
                <a:cs typeface="Times New Roman" panose="02020603050405020304" pitchFamily="18" charset="0"/>
              </a:rPr>
              <a:t>ShanDongShengNingYangDiSiZhongXue</a:t>
            </a:r>
            <a:endParaRPr kumimoji="0" lang="zh-CN" altLang="en-US" sz="1800" b="0" i="0" u="none" strike="noStrike" kern="1200" cap="none" spc="0" normalizeH="0" baseline="0" noProof="0" smtClean="0">
              <a:ln>
                <a:noFill/>
              </a:ln>
              <a:solidFill>
                <a:schemeClr val="tx1"/>
              </a:solidFill>
              <a:effectLst/>
              <a:uLnTx/>
              <a:uFillTx/>
              <a:latin typeface="Calibri"/>
              <a:ea typeface="宋体" pitchFamily="2" charset="-122"/>
              <a:cs typeface="+mn-cs"/>
            </a:endParaRPr>
          </a:p>
        </p:txBody>
      </p:sp>
      <p:pic>
        <p:nvPicPr>
          <p:cNvPr id="4105" name="图片 27"/>
          <p:cNvPicPr>
            <a:picLocks noChangeAspect="1"/>
          </p:cNvPicPr>
          <p:nvPr/>
        </p:nvPicPr>
        <p:blipFill>
          <a:blip r:embed="rId1"/>
          <a:stretch>
            <a:fillRect/>
          </a:stretch>
        </p:blipFill>
        <p:spPr>
          <a:xfrm>
            <a:off x="59267" y="6248400"/>
            <a:ext cx="804333" cy="603250"/>
          </a:xfrm>
          <a:prstGeom prst="rect">
            <a:avLst/>
          </a:prstGeom>
          <a:noFill/>
          <a:ln w="9525">
            <a:noFill/>
          </a:ln>
        </p:spPr>
      </p:pic>
      <p:sp>
        <p:nvSpPr>
          <p:cNvPr id="29" name="矩形 28"/>
          <p:cNvSpPr/>
          <p:nvPr/>
        </p:nvSpPr>
        <p:spPr>
          <a:xfrm>
            <a:off x="7824192" y="37120"/>
            <a:ext cx="4416491" cy="521970"/>
          </a:xfrm>
          <a:prstGeom prst="rect">
            <a:avLst/>
          </a:prstGeom>
          <a:noFill/>
        </p:spPr>
        <p:txBody>
          <a:bodyPr wrap="squar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marL="0" marR="0" lvl="0" indent="0" algn="ctr" defTabSz="914400" rtl="0" eaLnBrk="0" fontAlgn="auto" latinLnBrk="0" hangingPunct="0">
              <a:lnSpc>
                <a:spcPct val="100000"/>
              </a:lnSpc>
              <a:spcBef>
                <a:spcPct val="0"/>
              </a:spcBef>
              <a:spcAft>
                <a:spcPct val="0"/>
              </a:spcAft>
              <a:buClrTx/>
              <a:buSzTx/>
              <a:buFontTx/>
              <a:buNone/>
              <a:defRPr/>
            </a:pPr>
            <a:r>
              <a:rPr kumimoji="0" lang="zh-CN" altLang="en-US" sz="2800" b="1" i="0" u="none" strike="noStrike" kern="1200" cap="all" spc="0" normalizeH="0" baseline="0" noProof="0">
                <a:solidFill>
                  <a:schemeClr val="bg1"/>
                </a:solidFill>
                <a:effectLst>
                  <a:reflection blurRad="10000" stA="55000" endPos="48000" dist="500" dir="5400000" sy="-100000" algn="bl" rotWithShape="0"/>
                </a:effectLst>
                <a:uLnTx/>
                <a:uFillTx/>
                <a:latin typeface="隶书" pitchFamily="49" charset="-122"/>
                <a:ea typeface="隶书" pitchFamily="49" charset="-122"/>
                <a:cs typeface="+mn-cs"/>
              </a:rPr>
              <a:t>诱思导学</a:t>
            </a:r>
            <a:r>
              <a:rPr kumimoji="0" lang="en-US" altLang="zh-CN" sz="2800" b="1" i="0" u="none" strike="noStrike" kern="1200" cap="all" spc="0" normalizeH="0" baseline="0" noProof="0">
                <a:solidFill>
                  <a:schemeClr val="bg1"/>
                </a:solidFill>
                <a:effectLst>
                  <a:reflection blurRad="10000" stA="55000" endPos="48000" dist="500" dir="5400000" sy="-100000" algn="bl" rotWithShape="0"/>
                </a:effectLst>
                <a:uLnTx/>
                <a:uFillTx/>
                <a:latin typeface="隶书" pitchFamily="49" charset="-122"/>
                <a:ea typeface="隶书" pitchFamily="49" charset="-122"/>
                <a:cs typeface="+mn-cs"/>
              </a:rPr>
              <a:t>*</a:t>
            </a:r>
            <a:r>
              <a:rPr kumimoji="0" lang="zh-CN" altLang="en-US" sz="2800" b="1" i="0" u="none" strike="noStrike" kern="1200" cap="all" spc="0" normalizeH="0" baseline="0" noProof="0">
                <a:solidFill>
                  <a:schemeClr val="bg1"/>
                </a:solidFill>
                <a:effectLst>
                  <a:reflection blurRad="10000" stA="55000" endPos="48000" dist="500" dir="5400000" sy="-100000" algn="bl" rotWithShape="0"/>
                </a:effectLst>
                <a:uLnTx/>
                <a:uFillTx/>
                <a:latin typeface="隶书" pitchFamily="49" charset="-122"/>
                <a:ea typeface="隶书" pitchFamily="49" charset="-122"/>
                <a:cs typeface="+mn-cs"/>
              </a:rPr>
              <a:t>主体探究</a:t>
            </a:r>
            <a:endParaRPr kumimoji="0" lang="zh-CN" altLang="en-US" sz="2800" b="1" i="0" u="none" strike="noStrike" kern="1200" cap="all" spc="0" normalizeH="0" baseline="0" noProof="0">
              <a:solidFill>
                <a:schemeClr val="bg1"/>
              </a:solidFill>
              <a:effectLst>
                <a:reflection blurRad="10000" stA="55000" endPos="48000" dist="500" dir="5400000" sy="-100000" algn="bl" rotWithShape="0"/>
              </a:effectLst>
              <a:uLnTx/>
              <a:uFillTx/>
              <a:latin typeface="隶书" pitchFamily="49" charset="-122"/>
              <a:ea typeface="隶书"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a:xfrm>
            <a:off x="609600" y="6356351"/>
            <a:ext cx="2844800" cy="365125"/>
          </a:xfrm>
        </p:spPr>
        <p:txBody>
          <a:bodyPr/>
          <a:lstStyle/>
          <a:p>
            <a:fld id="{22F8FDBA-C489-4DFA-B667-3D8AF2C7CDA9}" type="datetimeFigureOut">
              <a:rPr lang="zh-CN" altLang="en-US" smtClean="0"/>
              <a:t/>
            </a:fld>
            <a:endParaRPr lang="zh-CN" altLang="en-US"/>
          </a:p>
        </p:txBody>
      </p:sp>
      <p:sp>
        <p:nvSpPr>
          <p:cNvPr id="3" name="页脚占位符 2"/>
          <p:cNvSpPr>
            <a:spLocks noGrp="1"/>
          </p:cNvSpPr>
          <p:nvPr>
            <p:ph type="ftr" sz="quarter" idx="11"/>
          </p:nvPr>
        </p:nvSpPr>
        <p:spPr>
          <a:xfrm>
            <a:off x="4165600" y="6356351"/>
            <a:ext cx="3860800" cy="365125"/>
          </a:xfrm>
        </p:spPr>
        <p:txBody>
          <a:bodyPr/>
          <a:lstStyle/>
          <a:p>
            <a:endParaRPr lang="zh-CN" altLang="en-US"/>
          </a:p>
        </p:txBody>
      </p:sp>
      <p:sp>
        <p:nvSpPr>
          <p:cNvPr id="4" name="灯片编号占位符 3"/>
          <p:cNvSpPr>
            <a:spLocks noGrp="1"/>
          </p:cNvSpPr>
          <p:nvPr>
            <p:ph type="sldNum" sz="quarter" idx="12"/>
          </p:nvPr>
        </p:nvSpPr>
        <p:spPr>
          <a:xfrm>
            <a:off x="8737600" y="6356351"/>
            <a:ext cx="2844800" cy="365125"/>
          </a:xfrm>
        </p:spPr>
        <p:txBody>
          <a:bodyPr/>
          <a:lstStyle/>
          <a:p>
            <a:fld id="{7F5C5E32-346E-4C03-B7EC-4A82EC8296F1}"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标题和内容">
    <p:bg>
      <p:bgPr>
        <a:solidFill>
          <a:schemeClr val="bg1"/>
        </a:solidFill>
        <a:effectLst/>
      </p:bgPr>
    </p:bg>
    <p:spTree>
      <p:nvGrpSpPr>
        <p:cNvPr id="1" name=""/>
        <p:cNvGrpSpPr/>
        <p:nvPr/>
      </p:nvGrpSpPr>
      <p:grpSpPr>
        <a:xfrm>
          <a:off x="0" y="0"/>
          <a:ext cx="0" cy="0"/>
        </a:xfrm>
      </p:grpSpPr>
      <p:sp>
        <p:nvSpPr>
          <p:cNvPr id="3" name="内容占位符 2"/>
          <p:cNvSpPr>
            <a:spLocks noGrp="1"/>
          </p:cNvSpPr>
          <p:nvPr>
            <p:ph idx="1"/>
          </p:nvPr>
        </p:nvSpPr>
        <p:spPr/>
        <p:txBody>
          <a:bodyPr/>
          <a:lstStyle/>
          <a:p>
            <a:pPr lvl="0" fontAlgn="auto"/>
            <a:r>
              <a:rPr lang="zh-CN" altLang="en-US" strike="noStrike" noProof="1" smtClean="0"/>
              <a:t>单击此处编辑母版文本样式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zh-CN" altLang="en-US" strike="noStrike" noProof="1"/>
          </a:p>
        </p:txBody>
      </p:sp>
      <p:sp>
        <p:nvSpPr>
          <p:cNvPr id="9" name="日期占位符 3"/>
          <p:cNvSpPr>
            <a:spLocks noGrp="1"/>
          </p:cNvSpPr>
          <p:nvPr>
            <p:ph type="dt" sz="half" idx="2"/>
          </p:nvPr>
        </p:nvSpPr>
        <p:spPr>
          <a:xfrm>
            <a:off x="610149" y="6356350"/>
            <a:ext cx="2844133" cy="365125"/>
          </a:xfrm>
          <a:prstGeom prst="rect">
            <a:avLst/>
          </a:prstGeom>
        </p:spPr>
        <p:txBody>
          <a:bodyPr vert="horz" lIns="91440" tIns="45720" rIns="91440" bIns="45720" rtlCol="0" anchor="ctr"/>
          <a:lstStyle/>
          <a:p>
            <a:pPr marL="0" marR="0" lvl="0" indent="0" algn="l" defTabSz="914400" rtl="0" eaLnBrk="1" fontAlgn="auto" latinLnBrk="0" hangingPunct="1">
              <a:lnSpc>
                <a:spcPct val="100000"/>
              </a:lnSpc>
              <a:spcBef>
                <a:spcPct val="0"/>
              </a:spcBef>
              <a:spcAft>
                <a:spcPct val="0"/>
              </a:spcAft>
              <a:buClrTx/>
              <a:buSzTx/>
              <a:buFontTx/>
              <a:buNone/>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mn-lt"/>
                <a:ea typeface="+mn-ea"/>
                <a:cs typeface="+mn-cs"/>
              </a:rPr>
              <a:t/>
            </a:fld>
            <a:endParaRPr kumimoji="0" lang="zh-CN" altLang="en-US" sz="1200" b="0" i="0" u="none" strike="noStrike" kern="1200" cap="none" spc="0" normalizeH="0" baseline="0" noProof="0" smtClean="0">
              <a:ln>
                <a:noFill/>
              </a:ln>
              <a:solidFill>
                <a:prstClr val="black">
                  <a:tint val="75000"/>
                </a:prstClr>
              </a:solidFill>
              <a:effectLst/>
              <a:uLnTx/>
              <a:uFillTx/>
              <a:latin typeface="+mn-lt"/>
              <a:ea typeface="+mn-ea"/>
              <a:cs typeface="+mn-cs"/>
            </a:endParaRPr>
          </a:p>
        </p:txBody>
      </p:sp>
      <p:sp>
        <p:nvSpPr>
          <p:cNvPr id="10" name="页脚占位符 4"/>
          <p:cNvSpPr>
            <a:spLocks noGrp="1"/>
          </p:cNvSpPr>
          <p:nvPr>
            <p:ph type="ftr" sz="quarter" idx="3"/>
          </p:nvPr>
        </p:nvSpPr>
        <p:spPr>
          <a:xfrm>
            <a:off x="4166123" y="6356350"/>
            <a:ext cx="3859433" cy="365125"/>
          </a:xfrm>
          <a:prstGeom prst="rect">
            <a:avLst/>
          </a:prstGeom>
        </p:spPr>
        <p:txBody>
          <a:bodyPr vert="horz" lIns="91440" tIns="45720" rIns="91440" bIns="45720"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11" name="灯片编号占位符 5"/>
          <p:cNvSpPr>
            <a:spLocks noGrp="1"/>
          </p:cNvSpPr>
          <p:nvPr>
            <p:ph type="sldNum" sz="quarter" idx="4"/>
          </p:nvPr>
        </p:nvSpPr>
        <p:spPr>
          <a:xfrm>
            <a:off x="8737396" y="6356350"/>
            <a:ext cx="2844133" cy="365125"/>
          </a:xfrm>
          <a:prstGeom prst="rect">
            <a:avLst/>
          </a:prstGeom>
        </p:spPr>
        <p:txBody>
          <a:bodyPr vert="horz" lIns="91440" tIns="45720" rIns="91440" bIns="45720" rtlCol="0" anchor="ctr"/>
          <a:lstStyle/>
          <a:p>
            <a:pPr algn="r"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bg>
      <p:bgPr>
        <a:solidFill>
          <a:schemeClr val="bg1"/>
        </a:solidFill>
        <a:effectLst/>
      </p:bgPr>
    </p:bg>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bg>
      <p:bgPr>
        <a:solidFill>
          <a:schemeClr val="bg1"/>
        </a:solidFill>
        <a:effectLst/>
      </p:bgPr>
    </p:bg>
    <p:spTree>
      <p:nvGrpSpPr>
        <p:cNvPr id="1" name=""/>
        <p:cNvGrpSpPr/>
        <p:nvPr/>
      </p:nvGrpSpPr>
      <p:grpSpPr>
        <a:xfrm>
          <a:off x="0" y="0"/>
          <a:ext cx="0" cy="0"/>
        </a:xfrm>
      </p:grpSpPr>
      <p:sp>
        <p:nvSpPr>
          <p:cNvPr id="3" name="矩形 2"/>
          <p:cNvSpPr/>
          <p:nvPr/>
        </p:nvSpPr>
        <p:spPr>
          <a:xfrm>
            <a:off x="0" y="0"/>
            <a:ext cx="12192000" cy="69215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cxnSp>
        <p:nvCxnSpPr>
          <p:cNvPr id="25" name="直接连接符 24"/>
          <p:cNvCxnSpPr/>
          <p:nvPr/>
        </p:nvCxnSpPr>
        <p:spPr>
          <a:xfrm>
            <a:off x="0" y="6272213"/>
            <a:ext cx="12192000" cy="0"/>
          </a:xfrm>
          <a:prstGeom prst="line">
            <a:avLst/>
          </a:prstGeom>
          <a:ln w="25400">
            <a:solidFill>
              <a:srgbClr val="0070C0"/>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a:spLocks noChangeArrowheads="1"/>
          </p:cNvSpPr>
          <p:nvPr/>
        </p:nvSpPr>
        <p:spPr bwMode="auto">
          <a:xfrm>
            <a:off x="831851" y="6280150"/>
            <a:ext cx="278384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800" b="0" i="0" u="none" strike="noStrike" kern="1200" cap="none" spc="0" normalizeH="0" baseline="0" noProof="0" smtClean="0">
                <a:ln>
                  <a:noFill/>
                </a:ln>
                <a:solidFill>
                  <a:schemeClr val="tx1"/>
                </a:solidFill>
                <a:effectLst/>
                <a:uLnTx/>
                <a:uFillTx/>
                <a:latin typeface="华文行楷" pitchFamily="2" charset="-122"/>
                <a:ea typeface="华文行楷" pitchFamily="2" charset="-122"/>
                <a:cs typeface="+mn-cs"/>
              </a:rPr>
              <a:t>山 东 省 宁 阳 第 四 中 学</a:t>
            </a:r>
            <a:endParaRPr kumimoji="0" lang="zh-CN" altLang="en-US" sz="1800" b="0" i="0" u="none" strike="noStrike" kern="1200" cap="none" spc="0" normalizeH="0" baseline="0" noProof="0" smtClean="0">
              <a:ln>
                <a:noFill/>
              </a:ln>
              <a:solidFill>
                <a:schemeClr val="tx1"/>
              </a:solidFill>
              <a:effectLst/>
              <a:uLnTx/>
              <a:uFillTx/>
              <a:latin typeface="华文行楷" pitchFamily="2" charset="-122"/>
              <a:ea typeface="华文行楷" pitchFamily="2" charset="-122"/>
              <a:cs typeface="+mn-cs"/>
            </a:endParaRPr>
          </a:p>
        </p:txBody>
      </p:sp>
      <p:sp>
        <p:nvSpPr>
          <p:cNvPr id="27" name="TextBox 26"/>
          <p:cNvSpPr txBox="1">
            <a:spLocks noChangeArrowheads="1"/>
          </p:cNvSpPr>
          <p:nvPr/>
        </p:nvSpPr>
        <p:spPr bwMode="auto">
          <a:xfrm>
            <a:off x="831851" y="6496050"/>
            <a:ext cx="404558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err="1" smtClean="0">
                <a:ln>
                  <a:noFill/>
                </a:ln>
                <a:solidFill>
                  <a:schemeClr val="tx1"/>
                </a:solidFill>
                <a:effectLst/>
                <a:uLnTx/>
                <a:uFillTx/>
                <a:latin typeface="Times New Roman" panose="02020603050405020304" pitchFamily="18" charset="0"/>
                <a:ea typeface="宋体" panose="02010600030101010101" pitchFamily="2" charset="-122"/>
                <a:cs typeface="Times New Roman" panose="02020603050405020304" pitchFamily="18" charset="0"/>
              </a:rPr>
              <a:t>ShanDongShengNingYangDiSiZhongXue</a:t>
            </a:r>
            <a:endParaRPr kumimoji="0" lang="zh-CN" altLang="en-US" sz="1800" b="0" i="0" u="none" strike="noStrike" kern="1200" cap="none" spc="0" normalizeH="0" baseline="0" noProof="0" smtClean="0">
              <a:ln>
                <a:noFill/>
              </a:ln>
              <a:solidFill>
                <a:schemeClr val="tx1"/>
              </a:solidFill>
              <a:effectLst/>
              <a:uLnTx/>
              <a:uFillTx/>
              <a:latin typeface="Calibri" panose="020f0502020204030204" charset="0"/>
              <a:ea typeface="宋体" panose="02010600030101010101" pitchFamily="2" charset="-122"/>
              <a:cs typeface="+mn-cs"/>
            </a:endParaRPr>
          </a:p>
        </p:txBody>
      </p:sp>
      <p:pic>
        <p:nvPicPr>
          <p:cNvPr id="4105" name="图片 27"/>
          <p:cNvPicPr>
            <a:picLocks noChangeAspect="1"/>
          </p:cNvPicPr>
          <p:nvPr/>
        </p:nvPicPr>
        <p:blipFill>
          <a:blip r:embed="rId1"/>
          <a:stretch>
            <a:fillRect/>
          </a:stretch>
        </p:blipFill>
        <p:spPr>
          <a:xfrm>
            <a:off x="59267" y="6248400"/>
            <a:ext cx="804333" cy="603250"/>
          </a:xfrm>
          <a:prstGeom prst="rect">
            <a:avLst/>
          </a:prstGeom>
          <a:noFill/>
          <a:ln w="9525">
            <a:noFill/>
          </a:ln>
        </p:spPr>
      </p:pic>
      <p:sp>
        <p:nvSpPr>
          <p:cNvPr id="29" name="矩形 28"/>
          <p:cNvSpPr/>
          <p:nvPr/>
        </p:nvSpPr>
        <p:spPr>
          <a:xfrm>
            <a:off x="7824192" y="37120"/>
            <a:ext cx="4416491" cy="521970"/>
          </a:xfrm>
          <a:prstGeom prst="rect">
            <a:avLst/>
          </a:prstGeom>
          <a:noFill/>
        </p:spPr>
        <p:txBody>
          <a:bodyPr wrap="squar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marL="0" marR="0" lvl="0" indent="0" algn="ctr" defTabSz="914400" rtl="0" eaLnBrk="0" fontAlgn="auto" latinLnBrk="0" hangingPunct="0">
              <a:lnSpc>
                <a:spcPct val="100000"/>
              </a:lnSpc>
              <a:spcBef>
                <a:spcPct val="0"/>
              </a:spcBef>
              <a:spcAft>
                <a:spcPct val="0"/>
              </a:spcAft>
              <a:buClrTx/>
              <a:buSzTx/>
              <a:buFontTx/>
              <a:buNone/>
              <a:defRPr/>
            </a:pPr>
            <a:r>
              <a:rPr kumimoji="0" lang="zh-CN" altLang="en-US" sz="2800" b="1" i="0" u="none" strike="noStrike" kern="1200" cap="all" spc="0" normalizeH="0" baseline="0" noProof="0">
                <a:solidFill>
                  <a:schemeClr val="bg1"/>
                </a:solidFill>
                <a:effectLst>
                  <a:reflection blurRad="10000" stA="55000" endPos="48000" dist="500" dir="5400000" sy="-100000" algn="bl" rotWithShape="0"/>
                </a:effectLst>
                <a:uLnTx/>
                <a:uFillTx/>
                <a:latin typeface="隶书" pitchFamily="49" charset="-122"/>
                <a:ea typeface="隶书" pitchFamily="49" charset="-122"/>
                <a:cs typeface="+mn-cs"/>
              </a:rPr>
              <a:t>诱思导学</a:t>
            </a:r>
            <a:r>
              <a:rPr kumimoji="0" lang="en-US" altLang="zh-CN" sz="2800" b="1" i="0" u="none" strike="noStrike" kern="1200" cap="all" spc="0" normalizeH="0" baseline="0" noProof="0">
                <a:solidFill>
                  <a:schemeClr val="bg1"/>
                </a:solidFill>
                <a:effectLst>
                  <a:reflection blurRad="10000" stA="55000" endPos="48000" dist="500" dir="5400000" sy="-100000" algn="bl" rotWithShape="0"/>
                </a:effectLst>
                <a:uLnTx/>
                <a:uFillTx/>
                <a:latin typeface="隶书" pitchFamily="49" charset="-122"/>
                <a:ea typeface="隶书" pitchFamily="49" charset="-122"/>
                <a:cs typeface="+mn-cs"/>
              </a:rPr>
              <a:t>*</a:t>
            </a:r>
            <a:r>
              <a:rPr kumimoji="0" lang="zh-CN" altLang="en-US" sz="2800" b="1" i="0" u="none" strike="noStrike" kern="1200" cap="all" spc="0" normalizeH="0" baseline="0" noProof="0">
                <a:solidFill>
                  <a:schemeClr val="bg1"/>
                </a:solidFill>
                <a:effectLst>
                  <a:reflection blurRad="10000" stA="55000" endPos="48000" dist="500" dir="5400000" sy="-100000" algn="bl" rotWithShape="0"/>
                </a:effectLst>
                <a:uLnTx/>
                <a:uFillTx/>
                <a:latin typeface="隶书" pitchFamily="49" charset="-122"/>
                <a:ea typeface="隶书" pitchFamily="49" charset="-122"/>
                <a:cs typeface="+mn-cs"/>
              </a:rPr>
              <a:t>主体探究</a:t>
            </a:r>
            <a:endParaRPr kumimoji="0" lang="zh-CN" altLang="en-US" sz="2800" b="1" i="0" u="none" strike="noStrike" kern="1200" cap="all" spc="0" normalizeH="0" baseline="0" noProof="0">
              <a:solidFill>
                <a:schemeClr val="bg1"/>
              </a:solidFill>
              <a:effectLst>
                <a:reflection blurRad="10000" stA="55000" endPos="48000" dist="500" dir="5400000" sy="-100000" algn="bl" rotWithShape="0"/>
              </a:effectLst>
              <a:uLnTx/>
              <a:uFillTx/>
              <a:latin typeface="隶书" pitchFamily="49" charset="-122"/>
              <a:ea typeface="隶书"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a:xfrm>
            <a:off x="609600" y="6356351"/>
            <a:ext cx="2844800" cy="365125"/>
          </a:xfrm>
        </p:spPr>
        <p:txBody>
          <a:bodyPr/>
          <a:lstStyle/>
          <a:p>
            <a:fld id="{22F8FDBA-C489-4DFA-B667-3D8AF2C7CDA9}" type="datetimeFigureOut">
              <a:rPr lang="zh-CN" altLang="en-US" smtClean="0"/>
              <a:t/>
            </a:fld>
            <a:endParaRPr lang="zh-CN" altLang="en-US"/>
          </a:p>
        </p:txBody>
      </p:sp>
      <p:sp>
        <p:nvSpPr>
          <p:cNvPr id="3" name="页脚占位符 2"/>
          <p:cNvSpPr>
            <a:spLocks noGrp="1"/>
          </p:cNvSpPr>
          <p:nvPr>
            <p:ph type="ftr" sz="quarter" idx="11"/>
          </p:nvPr>
        </p:nvSpPr>
        <p:spPr>
          <a:xfrm>
            <a:off x="4165600" y="6356351"/>
            <a:ext cx="3860800" cy="365125"/>
          </a:xfrm>
        </p:spPr>
        <p:txBody>
          <a:bodyPr/>
          <a:lstStyle/>
          <a:p>
            <a:endParaRPr lang="zh-CN" altLang="en-US"/>
          </a:p>
        </p:txBody>
      </p:sp>
      <p:sp>
        <p:nvSpPr>
          <p:cNvPr id="4" name="灯片编号占位符 3"/>
          <p:cNvSpPr>
            <a:spLocks noGrp="1"/>
          </p:cNvSpPr>
          <p:nvPr>
            <p:ph type="sldNum" sz="quarter" idx="12"/>
          </p:nvPr>
        </p:nvSpPr>
        <p:spPr>
          <a:xfrm>
            <a:off x="8737600" y="6356351"/>
            <a:ext cx="2844800" cy="365125"/>
          </a:xfrm>
        </p:spPr>
        <p:txBody>
          <a:bodyPr/>
          <a:lstStyle/>
          <a:p>
            <a:fld id="{7F5C5E32-346E-4C03-B7EC-4A82EC8296F1}"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和内容">
    <p:bg>
      <p:bgPr>
        <a:solidFill>
          <a:schemeClr val="bg1"/>
        </a:solidFill>
        <a:effectLst/>
      </p:bgPr>
    </p:bg>
    <p:spTree>
      <p:nvGrpSpPr>
        <p:cNvPr id="1" name=""/>
        <p:cNvGrpSpPr/>
        <p:nvPr/>
      </p:nvGrpSpPr>
      <p:grpSpPr>
        <a:xfrm>
          <a:off x="0" y="0"/>
          <a:ext cx="0" cy="0"/>
        </a:xfrm>
      </p:grpSpPr>
      <p:sp>
        <p:nvSpPr>
          <p:cNvPr id="3" name="内容占位符 2"/>
          <p:cNvSpPr>
            <a:spLocks noGrp="1"/>
          </p:cNvSpPr>
          <p:nvPr>
            <p:ph idx="1"/>
          </p:nvPr>
        </p:nvSpPr>
        <p:spPr/>
        <p:txBody>
          <a:bodyPr/>
          <a:lstStyle/>
          <a:p>
            <a:pPr lvl="0" fontAlgn="auto"/>
            <a:r>
              <a:rPr lang="zh-CN" altLang="en-US" strike="noStrike" noProof="1" smtClean="0"/>
              <a:t>单击此处编辑母版文本样式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zh-CN" altLang="en-US" strike="noStrike" noProof="1"/>
          </a:p>
        </p:txBody>
      </p:sp>
      <p:sp>
        <p:nvSpPr>
          <p:cNvPr id="9" name="日期占位符 3"/>
          <p:cNvSpPr>
            <a:spLocks noGrp="1"/>
          </p:cNvSpPr>
          <p:nvPr>
            <p:ph type="dt" sz="half" idx="2"/>
          </p:nvPr>
        </p:nvSpPr>
        <p:spPr>
          <a:xfrm>
            <a:off x="610149" y="6356350"/>
            <a:ext cx="2844133" cy="365125"/>
          </a:xfrm>
          <a:prstGeom prst="rect">
            <a:avLst/>
          </a:prstGeom>
        </p:spPr>
        <p:txBody>
          <a:bodyPr vert="horz" lIns="91440" tIns="45720" rIns="91440" bIns="45720" rtlCol="0" anchor="ctr"/>
          <a:lstStyle/>
          <a:p>
            <a:pPr marL="0" marR="0" lvl="0" indent="0" algn="l" defTabSz="914400" rtl="0" eaLnBrk="1" fontAlgn="auto" latinLnBrk="0" hangingPunct="1">
              <a:lnSpc>
                <a:spcPct val="100000"/>
              </a:lnSpc>
              <a:spcBef>
                <a:spcPct val="0"/>
              </a:spcBef>
              <a:spcAft>
                <a:spcPct val="0"/>
              </a:spcAft>
              <a:buClrTx/>
              <a:buSzTx/>
              <a:buFontTx/>
              <a:buNone/>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mn-lt"/>
                <a:ea typeface="+mn-ea"/>
                <a:cs typeface="+mn-cs"/>
              </a:rPr>
              <a:t/>
            </a:fld>
            <a:endParaRPr kumimoji="0" lang="zh-CN" altLang="en-US" sz="1200" b="0" i="0" u="none" strike="noStrike" kern="1200" cap="none" spc="0" normalizeH="0" baseline="0" noProof="0" smtClean="0">
              <a:ln>
                <a:noFill/>
              </a:ln>
              <a:solidFill>
                <a:prstClr val="black">
                  <a:tint val="75000"/>
                </a:prstClr>
              </a:solidFill>
              <a:effectLst/>
              <a:uLnTx/>
              <a:uFillTx/>
              <a:latin typeface="+mn-lt"/>
              <a:ea typeface="+mn-ea"/>
              <a:cs typeface="+mn-cs"/>
            </a:endParaRPr>
          </a:p>
        </p:txBody>
      </p:sp>
      <p:sp>
        <p:nvSpPr>
          <p:cNvPr id="10" name="页脚占位符 4"/>
          <p:cNvSpPr>
            <a:spLocks noGrp="1"/>
          </p:cNvSpPr>
          <p:nvPr>
            <p:ph type="ftr" sz="quarter" idx="3"/>
          </p:nvPr>
        </p:nvSpPr>
        <p:spPr>
          <a:xfrm>
            <a:off x="4166123" y="6356350"/>
            <a:ext cx="3859433" cy="365125"/>
          </a:xfrm>
          <a:prstGeom prst="rect">
            <a:avLst/>
          </a:prstGeom>
        </p:spPr>
        <p:txBody>
          <a:bodyPr vert="horz" lIns="91440" tIns="45720" rIns="91440" bIns="45720"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11" name="灯片编号占位符 5"/>
          <p:cNvSpPr>
            <a:spLocks noGrp="1"/>
          </p:cNvSpPr>
          <p:nvPr>
            <p:ph type="sldNum" sz="quarter" idx="4"/>
          </p:nvPr>
        </p:nvSpPr>
        <p:spPr>
          <a:xfrm>
            <a:off x="8737396" y="6356350"/>
            <a:ext cx="2844133" cy="365125"/>
          </a:xfrm>
          <a:prstGeom prst="rect">
            <a:avLst/>
          </a:prstGeom>
        </p:spPr>
        <p:txBody>
          <a:bodyPr vert="horz" lIns="91440" tIns="45720" rIns="91440" bIns="45720" rtlCol="0" anchor="ctr"/>
          <a:lstStyle/>
          <a:p>
            <a:pPr algn="r"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endParaRPr lang="zh-CN" altLang="en-US"/>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endParaRPr lang="zh-CN" altLang="en-US"/>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1pPr>
            <a:lvl2pPr marL="685800" indent="-228600" defTabSz="914400" eaLnBrk="1" fontAlgn="auto" latinLnBrk="0" hangingPunct="1">
              <a:lnSpc>
                <a:spcPct val="120000"/>
              </a:lnSpc>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2pPr>
            <a:lvl3pPr marL="1143000" indent="-228600" eaLnBrk="1" fontAlgn="auto" latinLnBrk="0" hangingPunct="1">
              <a:lnSpc>
                <a:spcPct val="120000"/>
              </a:lnSpc>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3pPr>
            <a:lvl4pPr marL="1600200" indent="-228600" eaLnBrk="1" fontAlgn="auto" latinLnBrk="0" hangingPunct="1">
              <a:lnSpc>
                <a:spcPct val="120000"/>
              </a:lnSpc>
              <a:buFont typeface="Wingdings" panose="05000000000000000000" charset="0"/>
              <a:buChar char=""/>
              <a:defRPr sz="14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anose="020b0604020202020204" pitchFamily="34" charset="0"/>
                <a:ea typeface="微软雅黑" panose="020b0503020204020204" pitchFamily="3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330" y="1555115"/>
            <a:ext cx="5233035" cy="4608195"/>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anose="020b0604020202020204" pitchFamily="34" charset="0"/>
              <a:buNone/>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defTabSz="914400" eaLnBrk="1" fontAlgn="auto" latinLnBrk="0" hangingPunct="1">
              <a:buNone/>
              <a:tabLst>
                <a:tab pos="1609725"/>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2pPr>
            <a:lvl3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5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3" name="竖排文字占位符 2"/>
          <p:cNvSpPr>
            <a:spLocks noGrp="1"/>
          </p:cNvSpPr>
          <p:nvPr>
            <p:ph type="body" orient="vert" idx="1"/>
            <p:custDataLst>
              <p:tags r:id="rId2"/>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lvl1pPr marL="228600" indent="-22860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a:xfrm>
            <a:off x="838200" y="6356350"/>
            <a:ext cx="2743200" cy="365125"/>
          </a:xfrm>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a:xfrm>
            <a:off x="838200" y="6356350"/>
            <a:ext cx="2743200" cy="365125"/>
          </a:xfrm>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a:xfrm>
            <a:off x="838200" y="6356350"/>
            <a:ext cx="2743200" cy="365125"/>
          </a:xfrm>
        </p:spPr>
        <p:txBody>
          <a:bodyPr/>
          <a:lstStyle/>
          <a:p>
            <a:fld id="{D997B5FA-0921-464F-AAE1-844C04324D75}" type="datetimeFigureOut">
              <a:rPr lang="zh-CN" altLang="en-US" smtClean="0"/>
              <a:t/>
            </a:fld>
            <a:endParaRPr lang="zh-CN" altLang="en-US"/>
          </a:p>
        </p:txBody>
      </p:sp>
      <p:sp>
        <p:nvSpPr>
          <p:cNvPr id="8" name="页脚占位符 7"/>
          <p:cNvSpPr>
            <a:spLocks noGrp="1"/>
          </p:cNvSpPr>
          <p:nvPr>
            <p:ph type="ftr" sz="quarter" idx="11"/>
          </p:nvPr>
        </p:nvSpPr>
        <p:spPr>
          <a:xfrm>
            <a:off x="4038600" y="6356350"/>
            <a:ext cx="4114800" cy="365125"/>
          </a:xfr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38200" y="6356350"/>
            <a:ext cx="2743200" cy="365125"/>
          </a:xfrm>
        </p:spPr>
        <p:txBody>
          <a:bodyPr/>
          <a:lstStyle/>
          <a:p>
            <a:fld id="{D997B5FA-0921-464F-AAE1-844C04324D75}" type="datetimeFigureOut">
              <a:rPr lang="zh-CN" altLang="en-US" smtClean="0"/>
              <a:t/>
            </a:fld>
            <a:endParaRPr lang="zh-CN" altLang="en-US"/>
          </a:p>
        </p:txBody>
      </p:sp>
      <p:sp>
        <p:nvSpPr>
          <p:cNvPr id="4" name="页脚占位符 3"/>
          <p:cNvSpPr>
            <a:spLocks noGrp="1"/>
          </p:cNvSpPr>
          <p:nvPr>
            <p:ph type="ftr" sz="quarter" idx="11"/>
          </p:nvPr>
        </p:nvSpPr>
        <p:spPr>
          <a:xfrm>
            <a:off x="4038600" y="6356350"/>
            <a:ext cx="4114800" cy="365125"/>
          </a:xfr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a:xfrm>
            <a:off x="838200" y="6356350"/>
            <a:ext cx="2743200" cy="365125"/>
          </a:xfrm>
        </p:spPr>
        <p:txBody>
          <a:bodyPr/>
          <a:lstStyle/>
          <a:p>
            <a:fld id="{D997B5FA-0921-464F-AAE1-844C04324D75}" type="datetimeFigureOut">
              <a:rPr lang="zh-CN" altLang="en-US" smtClean="0"/>
              <a:t/>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3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a:xfrm>
            <a:off x="838200" y="6356350"/>
            <a:ext cx="2743200" cy="365125"/>
          </a:xfrm>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3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a:xfrm>
            <a:off x="838200" y="6356350"/>
            <a:ext cx="2743200" cy="365125"/>
          </a:xfrm>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4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1825625"/>
            <a:ext cx="10515600" cy="43513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4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4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4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4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4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4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4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4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4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7_自定义版式">
    <p:spTree>
      <p:nvGrpSpPr>
        <p:cNvPr id="1" name=""/>
        <p:cNvGrpSpPr/>
        <p:nvPr/>
      </p:nvGrpSpPr>
      <p:grpSpPr>
        <a:xfrm>
          <a:off x="0" y="0"/>
          <a: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38200" y="6356350"/>
            <a:ext cx="2743200" cy="365125"/>
          </a:xfrm>
        </p:spPr>
        <p:txBody>
          <a:bodyPr/>
          <a:lstStyle/>
          <a:p>
            <a:fld id="{263DB197-84B0-484E-9C0F-88358ECCB797}" type="datetimeFigureOut">
              <a:rPr lang="zh-CN" altLang="en-US" smtClean="0"/>
              <a:t/>
            </a:fld>
            <a:endParaRPr lang="zh-CN" altLang="en-US"/>
          </a:p>
        </p:txBody>
      </p:sp>
      <p:sp>
        <p:nvSpPr>
          <p:cNvPr id="4" name="页脚占位符 3"/>
          <p:cNvSpPr>
            <a:spLocks noGrp="1"/>
          </p:cNvSpPr>
          <p:nvPr>
            <p:ph type="ftr" sz="quarter" idx="11"/>
          </p:nvPr>
        </p:nvSpPr>
        <p:spPr>
          <a:xfrm>
            <a:off x="4038600" y="6356350"/>
            <a:ext cx="4114800" cy="365125"/>
          </a:xfr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p:spPr>
        <p:txBody>
          <a:bodyPr/>
          <a:lstStyle/>
          <a:p>
            <a:fld id="{E077DA78-E013-4A8C-AD75-63A150561B10}"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6_自定义版式">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bg>
      <p:bgPr>
        <a:solidFill>
          <a:schemeClr val="bg1"/>
        </a:solidFill>
        <a:effectLst/>
      </p:bgPr>
    </p:bg>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bg>
      <p:bgPr>
        <a:solidFill>
          <a:schemeClr val="bg1"/>
        </a:solidFill>
        <a:effectLst/>
      </p:bgPr>
    </p:bg>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bg>
      <p:bgPr>
        <a:solidFill>
          <a:schemeClr val="bg1"/>
        </a:solidFill>
        <a:effectLst/>
      </p:bgPr>
    </p:bg>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bg>
      <p:bgPr>
        <a:solidFill>
          <a:schemeClr val="bg1"/>
        </a:solidFill>
        <a:effectLst/>
      </p:bgPr>
    </p:bg>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封面或封底">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6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6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6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914424" y="2130428"/>
            <a:ext cx="1036347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48" y="3886200"/>
            <a:ext cx="853462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609616" y="6356353"/>
            <a:ext cx="2844875" cy="365125"/>
          </a:xfrm>
        </p:spPr>
        <p:txBody>
          <a:bodyPr/>
          <a:lstStyle/>
          <a:p>
            <a:fld id="{C5747591-F526-4F5B-8C97-5D833C5D81CA}" type="datetimeFigureOut">
              <a:rPr lang="zh-CN" altLang="en-US" smtClean="0"/>
              <a:t/>
            </a:fld>
            <a:endParaRPr lang="zh-CN" altLang="en-US"/>
          </a:p>
        </p:txBody>
      </p:sp>
      <p:sp>
        <p:nvSpPr>
          <p:cNvPr id="5" name="页脚占位符 4"/>
          <p:cNvSpPr>
            <a:spLocks noGrp="1"/>
          </p:cNvSpPr>
          <p:nvPr>
            <p:ph type="ftr" sz="quarter" idx="11"/>
          </p:nvPr>
        </p:nvSpPr>
        <p:spPr>
          <a:xfrm>
            <a:off x="4165709" y="6356353"/>
            <a:ext cx="3860900" cy="365125"/>
          </a:xfrm>
        </p:spPr>
        <p:txBody>
          <a:bodyPr/>
          <a:lstStyle/>
          <a:p>
            <a:endParaRPr lang="zh-CN" altLang="en-US"/>
          </a:p>
        </p:txBody>
      </p:sp>
      <p:sp>
        <p:nvSpPr>
          <p:cNvPr id="6" name="灯片编号占位符 5"/>
          <p:cNvSpPr>
            <a:spLocks noGrp="1"/>
          </p:cNvSpPr>
          <p:nvPr>
            <p:ph type="sldNum" sz="quarter" idx="12"/>
          </p:nvPr>
        </p:nvSpPr>
        <p:spPr>
          <a:xfrm>
            <a:off x="8737828" y="6356353"/>
            <a:ext cx="2844875" cy="365125"/>
          </a:xfrm>
        </p:spPr>
        <p:txBody>
          <a:bodyPr/>
          <a:lstStyle/>
          <a:p>
            <a:fld id="{038ADCE6-86CA-4E1E-A2C6-4B5095569F4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6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914424" y="2130428"/>
            <a:ext cx="1036347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48" y="3886200"/>
            <a:ext cx="853462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C5747591-F526-4F5B-8C97-5D833C5D81CA}"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38ADCE6-86CA-4E1E-A2C6-4B5095569F44}" type="slidenum">
              <a:rPr lang="zh-CN" altLang="en-US" smtClean="0"/>
              <a:t/>
            </a:fld>
            <a:endParaRPr lang="zh-CN" altLang="en-US"/>
          </a:p>
        </p:txBody>
      </p:sp>
    </p:spTree>
  </p:cSld>
  <p:clrMapOvr>
    <a:masterClrMapping/>
  </p:clrMapOvr>
  <p:transition/>
  <p:timing/>
</p:sldLayout>
</file>

<file path=ppt/slideLayouts/slideLayout6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5747591-F526-4F5B-8C97-5D833C5D81CA}"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38ADCE6-86CA-4E1E-A2C6-4B5095569F44}" type="slidenum">
              <a:rPr lang="zh-CN" altLang="en-US" smtClean="0"/>
              <a:t/>
            </a:fld>
            <a:endParaRPr lang="zh-CN" altLang="en-US"/>
          </a:p>
        </p:txBody>
      </p:sp>
    </p:spTree>
  </p:cSld>
  <p:clrMapOvr>
    <a:masterClrMapping/>
  </p:clrMapOvr>
  <p:transition/>
  <p:timing/>
</p:sldLayout>
</file>

<file path=ppt/slideLayouts/slideLayout6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963110" y="4406903"/>
            <a:ext cx="1036347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110" y="2906713"/>
            <a:ext cx="1036347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C5747591-F526-4F5B-8C97-5D833C5D81CA}"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38ADCE6-86CA-4E1E-A2C6-4B5095569F44}" type="slidenum">
              <a:rPr lang="zh-CN" altLang="en-US" smtClean="0"/>
              <a:t/>
            </a:fld>
            <a:endParaRPr lang="zh-CN" altLang="en-US"/>
          </a:p>
        </p:txBody>
      </p:sp>
    </p:spTree>
  </p:cSld>
  <p:clrMapOvr>
    <a:masterClrMapping/>
  </p:clrMapOvr>
  <p:transition/>
  <p:timing/>
</p:sldLayout>
</file>

<file path=ppt/slideLayouts/slideLayout6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12823" y="1600203"/>
            <a:ext cx="721167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8227699" y="1600203"/>
            <a:ext cx="721378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5747591-F526-4F5B-8C97-5D833C5D81CA}"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38ADCE6-86CA-4E1E-A2C6-4B5095569F44}" type="slidenum">
              <a:rPr lang="zh-CN" altLang="en-US" smtClean="0"/>
              <a:t/>
            </a:fld>
            <a:endParaRPr lang="zh-CN" altLang="en-US"/>
          </a:p>
        </p:txBody>
      </p:sp>
    </p:spTree>
  </p:cSld>
  <p:clrMapOvr>
    <a:masterClrMapping/>
  </p:clrMapOvr>
  <p:transition/>
  <p:timing/>
</p:sldLayout>
</file>

<file path=ppt/slideLayouts/slideLayout6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09616" y="274638"/>
            <a:ext cx="10973087"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16" y="1535113"/>
            <a:ext cx="538705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16" y="2174875"/>
            <a:ext cx="538705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529" y="1535113"/>
            <a:ext cx="538917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529" y="2174875"/>
            <a:ext cx="538917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5747591-F526-4F5B-8C97-5D833C5D81CA}"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38ADCE6-86CA-4E1E-A2C6-4B5095569F44}" type="slidenum">
              <a:rPr lang="zh-CN" altLang="en-US" smtClean="0"/>
              <a:t/>
            </a:fld>
            <a:endParaRPr lang="zh-CN" altLang="en-US"/>
          </a:p>
        </p:txBody>
      </p:sp>
    </p:spTree>
  </p:cSld>
  <p:clrMapOvr>
    <a:masterClrMapping/>
  </p:clrMapOvr>
  <p:transition/>
  <p:timing/>
</p:sldLayout>
</file>

<file path=ppt/slideLayouts/slideLayout6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5747591-F526-4F5B-8C97-5D833C5D81CA}"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38ADCE6-86CA-4E1E-A2C6-4B5095569F44}" type="slidenum">
              <a:rPr lang="zh-CN" altLang="en-US" smtClean="0"/>
              <a:t/>
            </a:fld>
            <a:endParaRPr lang="zh-CN" altLang="en-US"/>
          </a:p>
        </p:txBody>
      </p:sp>
    </p:spTree>
  </p:cSld>
  <p:clrMapOvr>
    <a:masterClrMapping/>
  </p:clrMapOvr>
  <p:transition/>
  <p:timing/>
</p:sldLayout>
</file>

<file path=ppt/slideLayouts/slideLayout6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C5747591-F526-4F5B-8C97-5D833C5D81CA}"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38ADCE6-86CA-4E1E-A2C6-4B5095569F44}" type="slidenum">
              <a:rPr lang="zh-CN" altLang="en-US" smtClean="0"/>
              <a:t/>
            </a:fld>
            <a:endParaRPr lang="zh-CN" altLang="en-US"/>
          </a:p>
        </p:txBody>
      </p:sp>
    </p:spTree>
  </p:cSld>
  <p:clrMapOvr>
    <a:masterClrMapping/>
  </p:clrMapOvr>
  <p:transition/>
  <p:timing/>
</p:sldLayout>
</file>

<file path=ppt/slideLayouts/slideLayout7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09616" y="273050"/>
            <a:ext cx="4011189"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858" y="273053"/>
            <a:ext cx="6815844"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16" y="1435103"/>
            <a:ext cx="4011189"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C5747591-F526-4F5B-8C97-5D833C5D81CA}"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38ADCE6-86CA-4E1E-A2C6-4B5095569F44}" type="slidenum">
              <a:rPr lang="zh-CN" altLang="en-US" smtClean="0"/>
              <a:t/>
            </a:fld>
            <a:endParaRPr lang="zh-CN" altLang="en-US"/>
          </a:p>
        </p:txBody>
      </p:sp>
    </p:spTree>
  </p:cSld>
  <p:clrMapOvr>
    <a:masterClrMapping/>
  </p:clrMapOvr>
  <p:transition/>
  <p:timing/>
</p:sldLayout>
</file>

<file path=ppt/slideLayouts/slideLayout7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2389779" y="4800600"/>
            <a:ext cx="7315391"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79" y="612775"/>
            <a:ext cx="7315391"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79" y="5367338"/>
            <a:ext cx="7315391"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C5747591-F526-4F5B-8C97-5D833C5D81CA}"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38ADCE6-86CA-4E1E-A2C6-4B5095569F44}" type="slidenum">
              <a:rPr lang="zh-CN" altLang="en-US" smtClean="0"/>
              <a:t/>
            </a:fld>
            <a:endParaRPr lang="zh-CN" altLang="en-US"/>
          </a:p>
        </p:txBody>
      </p:sp>
    </p:spTree>
  </p:cSld>
  <p:clrMapOvr>
    <a:masterClrMapping/>
  </p:clrMapOvr>
  <p:transition/>
  <p:timing/>
</p:sldLayout>
</file>

<file path=ppt/slideLayouts/slideLayout7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5747591-F526-4F5B-8C97-5D833C5D81CA}"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38ADCE6-86CA-4E1E-A2C6-4B5095569F44}" type="slidenum">
              <a:rPr lang="zh-CN" altLang="en-US" smtClean="0"/>
              <a:t/>
            </a:fld>
            <a:endParaRPr lang="zh-CN" altLang="en-US"/>
          </a:p>
        </p:txBody>
      </p:sp>
    </p:spTree>
  </p:cSld>
  <p:clrMapOvr>
    <a:masterClrMapping/>
  </p:clrMapOvr>
  <p:transition/>
  <p:timing/>
</p:sldLayout>
</file>

<file path=ppt/slideLayouts/slideLayout7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11785910" y="274641"/>
            <a:ext cx="3655579"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12821" y="274641"/>
            <a:ext cx="10769881"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5747591-F526-4F5B-8C97-5D833C5D81CA}"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38ADCE6-86CA-4E1E-A2C6-4B5095569F44}" type="slidenum">
              <a:rPr lang="zh-CN" altLang="en-US" smtClean="0"/>
              <a:t/>
            </a:fld>
            <a:endParaRPr lang="zh-CN" altLang="en-US"/>
          </a:p>
        </p:txBody>
      </p:sp>
    </p:spTree>
  </p:cSld>
  <p:clrMapOvr>
    <a:masterClrMapping/>
  </p:clrMapOvr>
  <p:transition/>
  <p:timing/>
</p:sldLayout>
</file>

<file path=ppt/slideLayouts/slideLayout7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bg>
      <p:bgPr>
        <a:blipFill dpi="0" rotWithShape="1">
          <a:blip r:embed="rId1">
            <a:lum/>
          </a:blip>
          <a:stretch>
            <a:fillRect/>
          </a:stretch>
        </a:blipFill>
        <a:effectLst/>
      </p:bgPr>
    </p:bg>
    <p:spTree>
      <p:nvGrpSpPr>
        <p:cNvPr id="1" name=""/>
        <p:cNvGrpSpPr/>
        <p:nvPr/>
      </p:nvGrpSpPr>
      <p:grpSpPr>
        <a:xfrm>
          <a:off x="0" y="0"/>
          <a:ext cx="0" cy="0"/>
        </a:xfrm>
      </p:grpSpPr>
    </p:spTree>
  </p:cSld>
  <p:clrMapOvr>
    <a:masterClrMapping/>
  </p:clrMapOvr>
  <p:transition spd="slow" advTm="4111">
    <p:random/>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57.xml" /><Relationship Id="rId13" Type="http://schemas.openxmlformats.org/officeDocument/2006/relationships/tags" Target="../tags/tag58.xml" /><Relationship Id="rId14" Type="http://schemas.openxmlformats.org/officeDocument/2006/relationships/tags" Target="../tags/tag59.xml" /><Relationship Id="rId15" Type="http://schemas.openxmlformats.org/officeDocument/2006/relationships/tags" Target="../tags/tag60.xml" /><Relationship Id="rId16" Type="http://schemas.openxmlformats.org/officeDocument/2006/relationships/tags" Target="../tags/tag61.xml" /><Relationship Id="rId17" Type="http://schemas.openxmlformats.org/officeDocument/2006/relationships/tags" Target="../tags/tag62.xml" /><Relationship Id="rId18"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image" Target="../media/image3.jpeg" /><Relationship Id="rId6" Type="http://schemas.openxmlformats.org/officeDocument/2006/relationships/theme" Target="../theme/theme2.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16.xml" /><Relationship Id="rId2" Type="http://schemas.openxmlformats.org/officeDocument/2006/relationships/slideLayout" Target="../slideLayouts/slideLayout17.xml" /><Relationship Id="rId3" Type="http://schemas.openxmlformats.org/officeDocument/2006/relationships/slideLayout" Target="../slideLayouts/slideLayout18.xml" /><Relationship Id="rId4" Type="http://schemas.openxmlformats.org/officeDocument/2006/relationships/slideLayout" Target="../slideLayouts/slideLayout19.xml" /><Relationship Id="rId5" Type="http://schemas.openxmlformats.org/officeDocument/2006/relationships/theme" Target="../theme/theme3.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20.xml" /><Relationship Id="rId10" Type="http://schemas.openxmlformats.org/officeDocument/2006/relationships/slideLayout" Target="../slideLayouts/slideLayout29.xml" /><Relationship Id="rId11" Type="http://schemas.openxmlformats.org/officeDocument/2006/relationships/slideLayout" Target="../slideLayouts/slideLayout30.xml" /><Relationship Id="rId12" Type="http://schemas.openxmlformats.org/officeDocument/2006/relationships/tags" Target="../tags/tag119.xml" /><Relationship Id="rId13" Type="http://schemas.openxmlformats.org/officeDocument/2006/relationships/tags" Target="../tags/tag120.xml" /><Relationship Id="rId14" Type="http://schemas.openxmlformats.org/officeDocument/2006/relationships/tags" Target="../tags/tag121.xml" /><Relationship Id="rId15" Type="http://schemas.openxmlformats.org/officeDocument/2006/relationships/tags" Target="../tags/tag122.xml" /><Relationship Id="rId16" Type="http://schemas.openxmlformats.org/officeDocument/2006/relationships/tags" Target="../tags/tag123.xml" /><Relationship Id="rId17" Type="http://schemas.openxmlformats.org/officeDocument/2006/relationships/tags" Target="../tags/tag124.xml" /><Relationship Id="rId18" Type="http://schemas.openxmlformats.org/officeDocument/2006/relationships/theme" Target="../theme/theme4.xml" /><Relationship Id="rId2" Type="http://schemas.openxmlformats.org/officeDocument/2006/relationships/slideLayout" Target="../slideLayouts/slideLayout21.xml" /><Relationship Id="rId3" Type="http://schemas.openxmlformats.org/officeDocument/2006/relationships/slideLayout" Target="../slideLayouts/slideLayout22.xml" /><Relationship Id="rId4" Type="http://schemas.openxmlformats.org/officeDocument/2006/relationships/slideLayout" Target="../slideLayouts/slideLayout23.xml" /><Relationship Id="rId5" Type="http://schemas.openxmlformats.org/officeDocument/2006/relationships/slideLayout" Target="../slideLayouts/slideLayout24.xml" /><Relationship Id="rId6" Type="http://schemas.openxmlformats.org/officeDocument/2006/relationships/slideLayout" Target="../slideLayouts/slideLayout25.xml" /><Relationship Id="rId7" Type="http://schemas.openxmlformats.org/officeDocument/2006/relationships/slideLayout" Target="../slideLayouts/slideLayout26.xml" /><Relationship Id="rId8" Type="http://schemas.openxmlformats.org/officeDocument/2006/relationships/slideLayout" Target="../slideLayouts/slideLayout27.xml" /><Relationship Id="rId9" Type="http://schemas.openxmlformats.org/officeDocument/2006/relationships/slideLayout" Target="../slideLayouts/slideLayout28.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31.xml" /><Relationship Id="rId10" Type="http://schemas.openxmlformats.org/officeDocument/2006/relationships/slideLayout" Target="../slideLayouts/slideLayout40.xml" /><Relationship Id="rId11" Type="http://schemas.openxmlformats.org/officeDocument/2006/relationships/slideLayout" Target="../slideLayouts/slideLayout41.xml" /><Relationship Id="rId12" Type="http://schemas.openxmlformats.org/officeDocument/2006/relationships/theme" Target="../theme/theme5.xml" /><Relationship Id="rId2" Type="http://schemas.openxmlformats.org/officeDocument/2006/relationships/slideLayout" Target="../slideLayouts/slideLayout32.xml" /><Relationship Id="rId3" Type="http://schemas.openxmlformats.org/officeDocument/2006/relationships/slideLayout" Target="../slideLayouts/slideLayout33.xml" /><Relationship Id="rId4" Type="http://schemas.openxmlformats.org/officeDocument/2006/relationships/slideLayout" Target="../slideLayouts/slideLayout34.xml" /><Relationship Id="rId5" Type="http://schemas.openxmlformats.org/officeDocument/2006/relationships/slideLayout" Target="../slideLayouts/slideLayout35.xml" /><Relationship Id="rId6" Type="http://schemas.openxmlformats.org/officeDocument/2006/relationships/slideLayout" Target="../slideLayouts/slideLayout36.xml" /><Relationship Id="rId7" Type="http://schemas.openxmlformats.org/officeDocument/2006/relationships/slideLayout" Target="../slideLayouts/slideLayout37.xml" /><Relationship Id="rId8" Type="http://schemas.openxmlformats.org/officeDocument/2006/relationships/slideLayout" Target="../slideLayouts/slideLayout38.xml" /><Relationship Id="rId9" Type="http://schemas.openxmlformats.org/officeDocument/2006/relationships/slideLayout" Target="../slideLayouts/slideLayout39.xml" /></Relationships>
</file>

<file path=ppt/slideMasters/_rels/slideMaster6.xml.rels>&#65279;<?xml version="1.0" encoding="utf-8" standalone="yes"?><Relationships xmlns="http://schemas.openxmlformats.org/package/2006/relationships"><Relationship Id="rId1" Type="http://schemas.openxmlformats.org/officeDocument/2006/relationships/slideLayout" Target="../slideLayouts/slideLayout42.xml" /><Relationship Id="rId10" Type="http://schemas.openxmlformats.org/officeDocument/2006/relationships/slideLayout" Target="../slideLayouts/slideLayout51.xml" /><Relationship Id="rId11" Type="http://schemas.openxmlformats.org/officeDocument/2006/relationships/slideLayout" Target="../slideLayouts/slideLayout52.xml" /><Relationship Id="rId12" Type="http://schemas.openxmlformats.org/officeDocument/2006/relationships/slideLayout" Target="../slideLayouts/slideLayout53.xml" /><Relationship Id="rId13" Type="http://schemas.openxmlformats.org/officeDocument/2006/relationships/slideLayout" Target="../slideLayouts/slideLayout54.xml" /><Relationship Id="rId14" Type="http://schemas.openxmlformats.org/officeDocument/2006/relationships/theme" Target="../theme/theme6.xml" /><Relationship Id="rId2" Type="http://schemas.openxmlformats.org/officeDocument/2006/relationships/slideLayout" Target="../slideLayouts/slideLayout43.xml" /><Relationship Id="rId3" Type="http://schemas.openxmlformats.org/officeDocument/2006/relationships/slideLayout" Target="../slideLayouts/slideLayout44.xml" /><Relationship Id="rId4" Type="http://schemas.openxmlformats.org/officeDocument/2006/relationships/slideLayout" Target="../slideLayouts/slideLayout45.xml" /><Relationship Id="rId5" Type="http://schemas.openxmlformats.org/officeDocument/2006/relationships/slideLayout" Target="../slideLayouts/slideLayout46.xml" /><Relationship Id="rId6" Type="http://schemas.openxmlformats.org/officeDocument/2006/relationships/slideLayout" Target="../slideLayouts/slideLayout47.xml" /><Relationship Id="rId7" Type="http://schemas.openxmlformats.org/officeDocument/2006/relationships/slideLayout" Target="../slideLayouts/slideLayout48.xml" /><Relationship Id="rId8" Type="http://schemas.openxmlformats.org/officeDocument/2006/relationships/slideLayout" Target="../slideLayouts/slideLayout49.xml" /><Relationship Id="rId9" Type="http://schemas.openxmlformats.org/officeDocument/2006/relationships/slideLayout" Target="../slideLayouts/slideLayout50.xml" /></Relationships>
</file>

<file path=ppt/slideMasters/_rels/slideMaster7.xml.rels>&#65279;<?xml version="1.0" encoding="utf-8" standalone="yes"?><Relationships xmlns="http://schemas.openxmlformats.org/package/2006/relationships"><Relationship Id="rId1" Type="http://schemas.openxmlformats.org/officeDocument/2006/relationships/slideLayout" Target="../slideLayouts/slideLayout55.xml" /><Relationship Id="rId2" Type="http://schemas.openxmlformats.org/officeDocument/2006/relationships/slideLayout" Target="../slideLayouts/slideLayout56.xml" /><Relationship Id="rId3" Type="http://schemas.openxmlformats.org/officeDocument/2006/relationships/slideLayout" Target="../slideLayouts/slideLayout57.xml" /><Relationship Id="rId4" Type="http://schemas.openxmlformats.org/officeDocument/2006/relationships/slideLayout" Target="../slideLayouts/slideLayout58.xml" /><Relationship Id="rId5" Type="http://schemas.openxmlformats.org/officeDocument/2006/relationships/theme" Target="../theme/theme7.xml" /></Relationships>
</file>

<file path=ppt/slideMasters/_rels/slideMaster8.xml.rels>&#65279;<?xml version="1.0" encoding="utf-8" standalone="yes"?><Relationships xmlns="http://schemas.openxmlformats.org/package/2006/relationships"><Relationship Id="rId1" Type="http://schemas.openxmlformats.org/officeDocument/2006/relationships/slideLayout" Target="../slideLayouts/slideLayout59.xml" /><Relationship Id="rId2" Type="http://schemas.openxmlformats.org/officeDocument/2006/relationships/slideLayout" Target="../slideLayouts/slideLayout60.xml" /><Relationship Id="rId3" Type="http://schemas.openxmlformats.org/officeDocument/2006/relationships/slideLayout" Target="../slideLayouts/slideLayout61.xml" /><Relationship Id="rId4" Type="http://schemas.openxmlformats.org/officeDocument/2006/relationships/slideLayout" Target="../slideLayouts/slideLayout62.xml" /><Relationship Id="rId5" Type="http://schemas.openxmlformats.org/officeDocument/2006/relationships/theme" Target="../theme/theme8.xml" /></Relationships>
</file>

<file path=ppt/slideMasters/_rels/slideMaster9.xml.rels>&#65279;<?xml version="1.0" encoding="utf-8" standalone="yes"?><Relationships xmlns="http://schemas.openxmlformats.org/package/2006/relationships"><Relationship Id="rId1" Type="http://schemas.openxmlformats.org/officeDocument/2006/relationships/slideLayout" Target="../slideLayouts/slideLayout63.xml" /><Relationship Id="rId10" Type="http://schemas.openxmlformats.org/officeDocument/2006/relationships/slideLayout" Target="../slideLayouts/slideLayout72.xml" /><Relationship Id="rId11" Type="http://schemas.openxmlformats.org/officeDocument/2006/relationships/slideLayout" Target="../slideLayouts/slideLayout73.xml" /><Relationship Id="rId12" Type="http://schemas.openxmlformats.org/officeDocument/2006/relationships/slideLayout" Target="../slideLayouts/slideLayout74.xml" /><Relationship Id="rId13" Type="http://schemas.openxmlformats.org/officeDocument/2006/relationships/theme" Target="../theme/theme9.xml" /><Relationship Id="rId2" Type="http://schemas.openxmlformats.org/officeDocument/2006/relationships/slideLayout" Target="../slideLayouts/slideLayout64.xml" /><Relationship Id="rId3" Type="http://schemas.openxmlformats.org/officeDocument/2006/relationships/slideLayout" Target="../slideLayouts/slideLayout65.xml" /><Relationship Id="rId4" Type="http://schemas.openxmlformats.org/officeDocument/2006/relationships/slideLayout" Target="../slideLayouts/slideLayout66.xml" /><Relationship Id="rId5" Type="http://schemas.openxmlformats.org/officeDocument/2006/relationships/slideLayout" Target="../slideLayouts/slideLayout67.xml" /><Relationship Id="rId6" Type="http://schemas.openxmlformats.org/officeDocument/2006/relationships/slideLayout" Target="../slideLayouts/slideLayout68.xml" /><Relationship Id="rId7" Type="http://schemas.openxmlformats.org/officeDocument/2006/relationships/slideLayout" Target="../slideLayouts/slideLayout69.xml" /><Relationship Id="rId8" Type="http://schemas.openxmlformats.org/officeDocument/2006/relationships/slideLayout" Target="../slideLayouts/slideLayout70.xml" /><Relationship Id="rId9" Type="http://schemas.openxmlformats.org/officeDocument/2006/relationships/slideLayout" Target="../slideLayouts/slideLayout71.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FFFFFF"/>
        </a:solidFill>
        <a:effectLst/>
      </p:bgPr>
    </p:bg>
    <p:spTree>
      <p:nvGrpSpPr>
        <p:cNvPr id="1" name=""/>
        <p:cNvGrpSpPr/>
        <p:nvPr/>
      </p:nvGrpSpPr>
      <p:grpSpPr>
        <a:xfrm>
          <a:off x="0" y="0"/>
          <a: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
        <p:nvSpPr>
          <p:cNvPr id="7" name="KSO_TEMPLATE" hidden="1"/>
          <p:cNvSpPr/>
          <p:nvPr>
            <p:custDataLst>
              <p:tags r:id="rId1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mc:Choice xmlns:p14="http://schemas.microsoft.com/office/powerpoint/2010/main" Requires="p14">
      <p:transition p14:dur="500"/>
    </mc:Choice>
    <mc:Fallback>
      <p:transition/>
    </mc:Fallback>
  </mc:AlternateContent>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ct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ct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ct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p:pic>
        <p:nvPicPr>
          <p:cNvPr id="2" name="图片 1"/>
          <p:cNvPicPr>
            <a:picLocks noChangeAspect="1"/>
          </p:cNvPicPr>
          <p:nvPr/>
        </p:nvPicPr>
        <p:blipFill>
          <a:blip r:embed="rId5">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103445" y="0"/>
            <a:ext cx="9793088" cy="6858000"/>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mc:AlternateContent>
    <mc:Choice xmlns:p14="http://schemas.microsoft.com/office/powerpoint/2010/main" Requires="p14">
      <p:transition p14:dur="500"/>
    </mc:Choice>
    <mc:Fallback>
      <p:transition/>
    </mc:Fallback>
  </mc:AlternateConten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Lst>
  <mc:AlternateContent>
    <mc:Choice xmlns:p14="http://schemas.microsoft.com/office/powerpoint/2010/main" Requires="p14">
      <p:transition p14:dur="500"/>
    </mc:Choice>
    <mc:Fallback>
      <p:transition/>
    </mc:Fallback>
  </mc:AlternateConten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a:gsLst>
            <a:gs pos="0">
              <a:srgbClr val="FFFFFF"/>
            </a:gs>
            <a:gs pos="100000">
              <a:srgbClr val="D9D9D9"/>
            </a:gs>
          </a:gsLst>
          <a:lin ang="5400000" scaled="0"/>
        </a:gradFill>
        <a:effectLst/>
      </p:bgPr>
    </p:bg>
    <p:spTree>
      <p:nvGrpSpPr>
        <p:cNvPr id="1" name=""/>
        <p:cNvGrpSpPr/>
        <p:nvPr/>
      </p:nvGrpSpPr>
      <p:grpSpPr>
        <a:xfrm>
          <a:off x="0" y="0"/>
          <a: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
        <p:nvSpPr>
          <p:cNvPr id="7" name="KSO_TEMPLATE" hidden="1"/>
          <p:cNvSpPr/>
          <p:nvPr>
            <p:custDataLst>
              <p:tags r:id="rId1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mc:AlternateContent>
    <mc:Choice xmlns:p14="http://schemas.microsoft.com/office/powerpoint/2010/main" Requires="p14">
      <p:transition p14:dur="500"/>
    </mc:Choice>
    <mc:Fallback>
      <p:transition/>
    </mc:Fallback>
  </mc:AlternateContent>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ct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ct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ct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mc:AlternateContent>
    <mc:Choice xmlns:p14="http://schemas.microsoft.com/office/powerpoint/2010/main" Requires="p14">
      <p:transition p14:dur="500"/>
    </mc:Choice>
    <mc:Fallback>
      <p:transition/>
    </mc:Fallback>
  </mc:AlternateConten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just"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方正清刻本悦宋简体" panose="02000000000000000000" charset="-122"/>
          <a:ea typeface="方正清刻本悦宋简体" panose="02000000000000000000"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Lst>
  <mc:AlternateContent>
    <mc:Choice xmlns:p14="http://schemas.microsoft.com/office/powerpoint/2010/main" Requires="p14">
      <p:transition p14:dur="500"/>
    </mc:Choice>
    <mc:Fallback>
      <p:transition/>
    </mc:Fallback>
  </mc:AlternateConten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Lst>
  <mc:AlternateContent>
    <mc:Choice xmlns:p14="http://schemas.microsoft.com/office/powerpoint/2010/main" Requires="p14">
      <p:transition p14:dur="500"/>
    </mc:Choice>
    <mc:Fallback>
      <p:transition/>
    </mc:Fallback>
  </mc:AlternateConten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noFill/>
        <a:effectLst/>
      </p:bgPr>
    </p:bg>
    <p:spTree>
      <p:nvGrpSpPr>
        <p:cNvPr id="1" name=""/>
        <p:cNvGrpSpPr/>
        <p:nvPr/>
      </p:nvGrpSpPr>
      <p:grpSpPr>
        <a:xfrm>
          <a:off x="0" y="0"/>
          <a:ext cx="0" cy="0"/>
        </a:xfrm>
      </p:grpSpPr>
    </p:spTree>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Lst>
  <mc:AlternateContent>
    <mc:Choice xmlns:p14="http://schemas.microsoft.com/office/powerpoint/2010/main" Requires="p14">
      <p:transition p14:dur="500"/>
    </mc:Choice>
    <mc:Fallback>
      <p:transition/>
    </mc:Fallback>
  </mc:AlternateConten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609616" y="274638"/>
            <a:ext cx="10973087"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16" y="1600203"/>
            <a:ext cx="10973087"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609616" y="6356353"/>
            <a:ext cx="2844875"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747591-F526-4F5B-8C97-5D833C5D81CA}" type="datetimeFigureOut">
              <a:rPr lang="zh-CN" altLang="en-US" smtClean="0"/>
              <a:t/>
            </a:fld>
            <a:endParaRPr lang="zh-CN" altLang="en-US"/>
          </a:p>
        </p:txBody>
      </p:sp>
      <p:sp>
        <p:nvSpPr>
          <p:cNvPr id="5" name="页脚占位符 4"/>
          <p:cNvSpPr>
            <a:spLocks noGrp="1"/>
          </p:cNvSpPr>
          <p:nvPr>
            <p:ph type="ftr" sz="quarter" idx="3"/>
          </p:nvPr>
        </p:nvSpPr>
        <p:spPr>
          <a:xfrm>
            <a:off x="4165709" y="6356353"/>
            <a:ext cx="3860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828" y="6356353"/>
            <a:ext cx="2844875"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8ADCE6-86CA-4E1E-A2C6-4B5095569F44}"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png" /><Relationship Id="rId3" Type="http://schemas.openxmlformats.org/officeDocument/2006/relationships/image" Target="../media/image6.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42.xml" /><Relationship Id="rId2" Type="http://schemas.openxmlformats.org/officeDocument/2006/relationships/notesSlide" Target="../notesSlides/notesSlide1.xml" /><Relationship Id="rId3" Type="http://schemas.openxmlformats.org/officeDocument/2006/relationships/tags" Target="../tags/tag125.xml" /><Relationship Id="rId4" Type="http://schemas.openxmlformats.org/officeDocument/2006/relationships/image" Target="../media/image7.png" /><Relationship Id="rId5" Type="http://schemas.openxmlformats.org/officeDocument/2006/relationships/image" Target="../media/image8.png" /><Relationship Id="rId6" Type="http://schemas.openxmlformats.org/officeDocument/2006/relationships/image" Target="../media/image9.png" /><Relationship Id="rId7" Type="http://schemas.openxmlformats.org/officeDocument/2006/relationships/image" Target="../media/image10.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1.png" /><Relationship Id="rId3" Type="http://schemas.openxmlformats.org/officeDocument/2006/relationships/tags" Target="../tags/tag126.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57.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59.xml" /><Relationship Id="rId2" Type="http://schemas.openxmlformats.org/officeDocument/2006/relationships/image" Target="../media/image13.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61.xml" /><Relationship Id="rId2" Type="http://schemas.openxmlformats.org/officeDocument/2006/relationships/image" Target="../media/image14.jpeg" /><Relationship Id="rId3" Type="http://schemas.openxmlformats.org/officeDocument/2006/relationships/image" Target="../media/image15.png" /><Relationship Id="rId4" Type="http://schemas.openxmlformats.org/officeDocument/2006/relationships/image" Target="../media/image16.jpeg" /><Relationship Id="rId5" Type="http://schemas.openxmlformats.org/officeDocument/2006/relationships/tags" Target="../tags/tag127.xml" /><Relationship Id="rId6" Type="http://schemas.openxmlformats.org/officeDocument/2006/relationships/tags" Target="../tags/tag128.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61.xml" /><Relationship Id="rId2" Type="http://schemas.openxmlformats.org/officeDocument/2006/relationships/image" Target="../media/image17.jpeg" /><Relationship Id="rId3" Type="http://schemas.openxmlformats.org/officeDocument/2006/relationships/image" Target="../media/image18.jpeg" /><Relationship Id="rId4" Type="http://schemas.openxmlformats.org/officeDocument/2006/relationships/image" Target="../media/image19.jpeg" /><Relationship Id="rId5" Type="http://schemas.openxmlformats.org/officeDocument/2006/relationships/image" Target="../media/image20.jpeg" /><Relationship Id="rId6" Type="http://schemas.openxmlformats.org/officeDocument/2006/relationships/tags" Target="../tags/tag129.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59.xml" /><Relationship Id="rId10" Type="http://schemas.openxmlformats.org/officeDocument/2006/relationships/image" Target="../media/image25.png" /><Relationship Id="rId11" Type="http://schemas.openxmlformats.org/officeDocument/2006/relationships/tags" Target="../tags/tag133.xml" /><Relationship Id="rId12" Type="http://schemas.openxmlformats.org/officeDocument/2006/relationships/image" Target="../media/image26.png" /><Relationship Id="rId13" Type="http://schemas.openxmlformats.org/officeDocument/2006/relationships/tags" Target="../tags/tag134.xml" /><Relationship Id="rId14" Type="http://schemas.openxmlformats.org/officeDocument/2006/relationships/image" Target="../media/image27.png" /><Relationship Id="rId15" Type="http://schemas.openxmlformats.org/officeDocument/2006/relationships/tags" Target="../tags/tag135.xml" /><Relationship Id="rId2" Type="http://schemas.openxmlformats.org/officeDocument/2006/relationships/image" Target="../media/image21.jpeg" /><Relationship Id="rId3" Type="http://schemas.openxmlformats.org/officeDocument/2006/relationships/tags" Target="../tags/tag130.xml" /><Relationship Id="rId4" Type="http://schemas.openxmlformats.org/officeDocument/2006/relationships/image" Target="../media/image22.jpeg" /><Relationship Id="rId5" Type="http://schemas.openxmlformats.org/officeDocument/2006/relationships/tags" Target="../tags/tag131.xml" /><Relationship Id="rId6" Type="http://schemas.openxmlformats.org/officeDocument/2006/relationships/hyperlink" Target="&#26031;&#22823;&#26519;&#32463;&#27982;&#20307;&#21046;&#30340;&#24314;&#31435;&#35270;&#39057;.swf" TargetMode="External" /><Relationship Id="rId7" Type="http://schemas.openxmlformats.org/officeDocument/2006/relationships/image" Target="../media/image23.jpeg" /><Relationship Id="rId8" Type="http://schemas.openxmlformats.org/officeDocument/2006/relationships/tags" Target="../tags/tag132.xml" /><Relationship Id="rId9" Type="http://schemas.openxmlformats.org/officeDocument/2006/relationships/image" Target="../media/image24.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62.xml" /><Relationship Id="rId2" Type="http://schemas.openxmlformats.org/officeDocument/2006/relationships/image" Target="../media/image28.png" /><Relationship Id="rId3" Type="http://schemas.openxmlformats.org/officeDocument/2006/relationships/image" Target="../media/image29.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60.xml" /><Relationship Id="rId2" Type="http://schemas.openxmlformats.org/officeDocument/2006/relationships/image" Target="../media/image30.png" /><Relationship Id="rId3" Type="http://schemas.microsoft.com/office/2007/relationships/hdphoto" Target="../media/image31.wdp"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69.xml" /><Relationship Id="rId2" Type="http://schemas.openxmlformats.org/officeDocument/2006/relationships/notesSlide" Target="../notesSlides/notesSlide2.xml" /><Relationship Id="rId3" Type="http://schemas.openxmlformats.org/officeDocument/2006/relationships/image" Target="../media/image32.png" /><Relationship Id="rId4" Type="http://schemas.openxmlformats.org/officeDocument/2006/relationships/image" Target="../media/image33.png" /><Relationship Id="rId5" Type="http://schemas.openxmlformats.org/officeDocument/2006/relationships/image" Target="../media/image34.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5.jpeg" /><Relationship Id="rId3" Type="http://schemas.openxmlformats.org/officeDocument/2006/relationships/tags" Target="../tags/tag136.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6.png" /><Relationship Id="rId3" Type="http://schemas.openxmlformats.org/officeDocument/2006/relationships/image" Target="../media/image37.png" /><Relationship Id="rId4" Type="http://schemas.openxmlformats.org/officeDocument/2006/relationships/image" Target="../media/image38.png" /><Relationship Id="rId5" Type="http://schemas.openxmlformats.org/officeDocument/2006/relationships/image" Target="../media/image39.jpeg" /><Relationship Id="rId6" Type="http://schemas.openxmlformats.org/officeDocument/2006/relationships/tags" Target="../tags/tag13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40.jpeg" /><Relationship Id="rId3" Type="http://schemas.openxmlformats.org/officeDocument/2006/relationships/image" Target="../media/image41.jpeg" /><Relationship Id="rId4" Type="http://schemas.openxmlformats.org/officeDocument/2006/relationships/slide" Target="slide3.xml" TargetMode="Internal" /><Relationship Id="rId5" Type="http://schemas.openxmlformats.org/officeDocument/2006/relationships/image" Target="../media/image42.jpeg" /><Relationship Id="rId6" Type="http://schemas.openxmlformats.org/officeDocument/2006/relationships/image" Target="../media/image43.jpeg" /><Relationship Id="rId7" Type="http://schemas.openxmlformats.org/officeDocument/2006/relationships/tags" Target="../tags/tag138.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69.xml" /><Relationship Id="rId2" Type="http://schemas.openxmlformats.org/officeDocument/2006/relationships/tags" Target="../tags/tag139.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69.xml" /><Relationship Id="rId2" Type="http://schemas.openxmlformats.org/officeDocument/2006/relationships/notesSlide" Target="../notesSlides/notesSlide3.xml" /><Relationship Id="rId3" Type="http://schemas.openxmlformats.org/officeDocument/2006/relationships/image" Target="../media/image44.png" /><Relationship Id="rId4" Type="http://schemas.openxmlformats.org/officeDocument/2006/relationships/image" Target="../media/image45.jpeg" /><Relationship Id="rId5" Type="http://schemas.openxmlformats.org/officeDocument/2006/relationships/image" Target="../media/image46.jpeg" /><Relationship Id="rId6" Type="http://schemas.openxmlformats.org/officeDocument/2006/relationships/image" Target="../media/image47.jpeg" /><Relationship Id="rId7" Type="http://schemas.openxmlformats.org/officeDocument/2006/relationships/image" Target="../media/image48.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69.xml" /><Relationship Id="rId2" Type="http://schemas.openxmlformats.org/officeDocument/2006/relationships/tags" Target="../tags/tag140.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64.xml" /><Relationship Id="rId2" Type="http://schemas.openxmlformats.org/officeDocument/2006/relationships/image" Target="../media/image49.jpeg" /><Relationship Id="rId3" Type="http://schemas.openxmlformats.org/officeDocument/2006/relationships/image" Target="../media/image50.jpeg" /><Relationship Id="rId4" Type="http://schemas.openxmlformats.org/officeDocument/2006/relationships/tags" Target="../tags/tag141.xml" /><Relationship Id="rId5" Type="http://schemas.openxmlformats.org/officeDocument/2006/relationships/image" Target="../media/image51.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69.xml" /><Relationship Id="rId2" Type="http://schemas.openxmlformats.org/officeDocument/2006/relationships/notesSlide" Target="../notesSlides/notesSlide4.xml" /><Relationship Id="rId3" Type="http://schemas.openxmlformats.org/officeDocument/2006/relationships/image" Target="../media/image52.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69.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69.xml" /><Relationship Id="rId2" Type="http://schemas.openxmlformats.org/officeDocument/2006/relationships/tags" Target="../tags/tag14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53.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69.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69.xml" /><Relationship Id="rId2" Type="http://schemas.openxmlformats.org/officeDocument/2006/relationships/image" Target="../media/image54.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image" Target="../media/image55.jpe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image" Target="../media/image56.png" /><Relationship Id="rId3" Type="http://schemas.openxmlformats.org/officeDocument/2006/relationships/image" Target="../media/image57.jpeg" /><Relationship Id="rId4" Type="http://schemas.openxmlformats.org/officeDocument/2006/relationships/tags" Target="../tags/tag143.xml" /><Relationship Id="rId5" Type="http://schemas.openxmlformats.org/officeDocument/2006/relationships/image" Target="../media/image58.png" /><Relationship Id="rId6" Type="http://schemas.openxmlformats.org/officeDocument/2006/relationships/tags" Target="../tags/tag144.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image" Target="../media/image59.png" /><Relationship Id="rId3" Type="http://schemas.openxmlformats.org/officeDocument/2006/relationships/tags" Target="../tags/tag145.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tags" Target="../tags/tag146.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69.xml" /><Relationship Id="rId2" Type="http://schemas.openxmlformats.org/officeDocument/2006/relationships/image" Target="../media/image60.png" /><Relationship Id="rId3" Type="http://schemas.openxmlformats.org/officeDocument/2006/relationships/tags" Target="../tags/tag147.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66.xml" /><Relationship Id="rId2" Type="http://schemas.openxmlformats.org/officeDocument/2006/relationships/hyperlink" Target="https://www.baidu.com/s?wd=%E4%B8%8D%E6%88%98%E8%80%8C%E5%B1%88%E4%BA%BA%E4%B9%8B%E5%85%B5&amp;tn=SE_PcZhidaonwhc_ngpagmjz&amp;rsv_dl=gh_pc_zhidao" TargetMode="External" /><Relationship Id="rId3" Type="http://schemas.openxmlformats.org/officeDocument/2006/relationships/hyperlink" Target="https://www.baidu.com/s?wd=%E6%96%87%E5%8C%96%E5%85%A5%E4%BE%B5&amp;tn=SE_PcZhidaonwhc_ngpagmjz&amp;rsv_dl=gh_pc_zhidao" TargetMode="Externa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image" Target="../media/image61.png" /><Relationship Id="rId3" Type="http://schemas.openxmlformats.org/officeDocument/2006/relationships/tags" Target="../tags/tag148.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tags" Target="../tags/tag149.xml" /><Relationship Id="rId3" Type="http://schemas.openxmlformats.org/officeDocument/2006/relationships/image" Target="../media/image62.jpe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64.xml" /><Relationship Id="rId2" Type="http://schemas.openxmlformats.org/officeDocument/2006/relationships/image" Target="../media/image63.jpe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64.xml" /><Relationship Id="rId2" Type="http://schemas.openxmlformats.org/officeDocument/2006/relationships/image" Target="../media/image64.jpeg" /><Relationship Id="rId3" Type="http://schemas.openxmlformats.org/officeDocument/2006/relationships/image" Target="../media/image65.jpeg" /><Relationship Id="rId4" Type="http://schemas.openxmlformats.org/officeDocument/2006/relationships/image" Target="../media/image66.pn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64.xml" /><Relationship Id="rId10" Type="http://schemas.openxmlformats.org/officeDocument/2006/relationships/image" Target="../media/image75.png" /><Relationship Id="rId11" Type="http://schemas.openxmlformats.org/officeDocument/2006/relationships/image" Target="../media/image76.png" /><Relationship Id="rId2" Type="http://schemas.openxmlformats.org/officeDocument/2006/relationships/image" Target="../media/image67.png" /><Relationship Id="rId3" Type="http://schemas.openxmlformats.org/officeDocument/2006/relationships/image" Target="../media/image68.jpeg" /><Relationship Id="rId4" Type="http://schemas.openxmlformats.org/officeDocument/2006/relationships/image" Target="../media/image69.jpeg" /><Relationship Id="rId5" Type="http://schemas.openxmlformats.org/officeDocument/2006/relationships/image" Target="../media/image70.jpeg" /><Relationship Id="rId6" Type="http://schemas.openxmlformats.org/officeDocument/2006/relationships/image" Target="../media/image71.png" /><Relationship Id="rId7" Type="http://schemas.openxmlformats.org/officeDocument/2006/relationships/image" Target="../media/image72.png" /><Relationship Id="rId8" Type="http://schemas.openxmlformats.org/officeDocument/2006/relationships/image" Target="../media/image73.png" /><Relationship Id="rId9" Type="http://schemas.openxmlformats.org/officeDocument/2006/relationships/image" Target="../media/image74.png"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64.xml" /><Relationship Id="rId2" Type="http://schemas.openxmlformats.org/officeDocument/2006/relationships/image" Target="../media/image77.jpeg" /><Relationship Id="rId3" Type="http://schemas.openxmlformats.org/officeDocument/2006/relationships/tags" Target="../tags/tag150.xml" /><Relationship Id="rId4" Type="http://schemas.openxmlformats.org/officeDocument/2006/relationships/image" Target="../media/image78.png" /><Relationship Id="rId5" Type="http://schemas.openxmlformats.org/officeDocument/2006/relationships/image" Target="../media/image79.pn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64.xml" /><Relationship Id="rId10" Type="http://schemas.openxmlformats.org/officeDocument/2006/relationships/hyperlink" Target="https://baike.baidu.com/item/%E4%BC%8F%E4%BC%8A%E4%BC%8F%E4%B8%81%E9%82%A3/3897066" TargetMode="External" /><Relationship Id="rId11" Type="http://schemas.openxmlformats.org/officeDocument/2006/relationships/image" Target="../media/image80.jpeg" /><Relationship Id="rId12" Type="http://schemas.openxmlformats.org/officeDocument/2006/relationships/image" Target="../media/image81.png" /><Relationship Id="rId2" Type="http://schemas.openxmlformats.org/officeDocument/2006/relationships/hyperlink" Target="https://baike.baidu.com/item/%E5%8D%97%E6%96%AF%E6%8B%89%E5%A4%AB%E7%A4%BE%E4%BC%9A%E4%B8%BB%E4%B9%89%E8%81%94%E9%82%A6%E5%85%B1%E5%92%8C%E5%9B%BD" TargetMode="External" /><Relationship Id="rId3" Type="http://schemas.openxmlformats.org/officeDocument/2006/relationships/hyperlink" Target="https://baike.baidu.com/item/%E6%96%AF%E6%B4%9B%E6%96%87%E5%B0%BC%E4%BA%9A" TargetMode="External" /><Relationship Id="rId4" Type="http://schemas.openxmlformats.org/officeDocument/2006/relationships/hyperlink" Target="https://baike.baidu.com/item/%E5%85%8B%E7%BD%97%E5%9C%B0%E4%BA%9A" TargetMode="External" /><Relationship Id="rId5" Type="http://schemas.openxmlformats.org/officeDocument/2006/relationships/hyperlink" Target="https://baike.baidu.com/item/%E6%B3%A2%E6%96%AF%E5%B0%BC%E4%BA%9A%E5%92%8C%E9%BB%91%E5%A1%9E%E5%93%A5%E7%BB%B4%E7%BA%B3" TargetMode="External" /><Relationship Id="rId6" Type="http://schemas.openxmlformats.org/officeDocument/2006/relationships/hyperlink" Target="https://baike.baidu.com/item/%E9%A9%AC%E5%85%B6%E9%A1%BF" TargetMode="External" /><Relationship Id="rId7" Type="http://schemas.openxmlformats.org/officeDocument/2006/relationships/hyperlink" Target="https://baike.baidu.com/item/%E9%BB%91%E5%B1%B1" TargetMode="External" /><Relationship Id="rId8" Type="http://schemas.openxmlformats.org/officeDocument/2006/relationships/hyperlink" Target="https://baike.baidu.com/item/%E5%A1%9E%E5%B0%94%E7%BB%B4%E4%BA%9A" TargetMode="External" /><Relationship Id="rId9" Type="http://schemas.openxmlformats.org/officeDocument/2006/relationships/hyperlink" Target="https://baike.baidu.com/item/%E7%A7%91%E7%B4%A2%E6%B2%83" TargetMode="Externa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64.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image" Target="../media/image82.jpeg" /><Relationship Id="rId3" Type="http://schemas.openxmlformats.org/officeDocument/2006/relationships/image" Target="../media/image83.jpeg" /><Relationship Id="rId4" Type="http://schemas.openxmlformats.org/officeDocument/2006/relationships/image" Target="../media/image84.jpeg" /><Relationship Id="rId5" Type="http://schemas.openxmlformats.org/officeDocument/2006/relationships/tags" Target="../tags/tag151.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notesSlide" Target="../notesSlides/notesSlide5.xml" /><Relationship Id="rId3" Type="http://schemas.openxmlformats.org/officeDocument/2006/relationships/image" Target="../media/image85.png" /><Relationship Id="rId4" Type="http://schemas.openxmlformats.org/officeDocument/2006/relationships/image" Target="../media/image86.png" /><Relationship Id="rId5" Type="http://schemas.openxmlformats.org/officeDocument/2006/relationships/image" Target="../media/image87.pn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image" Target="../media/image88.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73729" name="文本框 4"/>
          <p:cNvSpPr txBox="1"/>
          <p:nvPr/>
        </p:nvSpPr>
        <p:spPr>
          <a:xfrm>
            <a:off x="234950" y="0"/>
            <a:ext cx="4751388" cy="738188"/>
          </a:xfrm>
          <a:prstGeom prst="rect">
            <a:avLst/>
          </a:prstGeom>
          <a:noFill/>
          <a:ln w="9525">
            <a:noFill/>
          </a:ln>
        </p:spPr>
        <p:txBody>
          <a:bodyPr lIns="121909" tIns="60954" rIns="121909" bIns="60954" anchor="t">
            <a:spAutoFit/>
          </a:bodyPr>
          <a:lstStyle/>
          <a:p>
            <a:r>
              <a:rPr lang="zh-CN" altLang="en-US" sz="4000" b="1">
                <a:solidFill>
                  <a:srgbClr val="FF0000"/>
                </a:solidFill>
                <a:latin typeface="黑体" panose="02010609060101010101" pitchFamily="49" charset="-122"/>
                <a:ea typeface="黑体" panose="02010609060101010101" pitchFamily="49" charset="-122"/>
              </a:rPr>
              <a:t>课堂导入</a:t>
            </a:r>
            <a:endParaRPr lang="zh-CN" altLang="en-US" sz="4000" b="1">
              <a:solidFill>
                <a:srgbClr val="FF0000"/>
              </a:solidFill>
              <a:latin typeface="黑体" panose="02010609060101010101" pitchFamily="49" charset="-122"/>
              <a:ea typeface="黑体" pitchFamily="49" charset="-122"/>
            </a:endParaRPr>
          </a:p>
        </p:txBody>
      </p:sp>
      <p:sp>
        <p:nvSpPr>
          <p:cNvPr id="73730" name="矩形 8"/>
          <p:cNvSpPr/>
          <p:nvPr/>
        </p:nvSpPr>
        <p:spPr>
          <a:xfrm>
            <a:off x="842010" y="6236970"/>
            <a:ext cx="3079115" cy="397510"/>
          </a:xfrm>
          <a:prstGeom prst="rect">
            <a:avLst/>
          </a:prstGeom>
          <a:solidFill>
            <a:srgbClr val="793738"/>
          </a:solidFill>
          <a:ln w="9525">
            <a:noFill/>
          </a:ln>
        </p:spPr>
        <p:txBody>
          <a:bodyPr wrap="square" lIns="121917" tIns="60958" rIns="121917" bIns="60958" anchor="t">
            <a:spAutoFit/>
          </a:bodyPr>
          <a:lstStyle/>
          <a:p>
            <a:r>
              <a:rPr lang="zh-CN" altLang="en-US" b="1">
                <a:solidFill>
                  <a:schemeClr val="bg1"/>
                </a:solidFill>
                <a:latin typeface="黑体" panose="02010609060101010101" pitchFamily="49" charset="-122"/>
                <a:ea typeface="黑体" panose="02010609060101010101" pitchFamily="49" charset="-122"/>
              </a:rPr>
              <a:t>二战后社会主义阵营示意图</a:t>
            </a:r>
            <a:endParaRPr lang="zh-CN" altLang="en-US" b="1">
              <a:solidFill>
                <a:schemeClr val="bg1"/>
              </a:solidFill>
              <a:latin typeface="黑体" panose="02010609060101010101" pitchFamily="49" charset="-122"/>
              <a:ea typeface="黑体" pitchFamily="49" charset="-122"/>
            </a:endParaRPr>
          </a:p>
        </p:txBody>
      </p:sp>
      <p:pic>
        <p:nvPicPr>
          <p:cNvPr id="6146" name="Picture 2"/>
          <p:cNvPicPr>
            <a:picLocks noChangeAspect="1" noChangeArrowheads="1"/>
          </p:cNvPicPr>
          <p:nvPr/>
        </p:nvPicPr>
        <p:blipFill>
          <a:blip r:embed="rId2"/>
          <a:stretch>
            <a:fillRect/>
          </a:stretch>
        </p:blipFill>
        <p:spPr bwMode="auto">
          <a:xfrm>
            <a:off x="115570" y="2002155"/>
            <a:ext cx="5627370" cy="4053205"/>
          </a:xfrm>
          <a:prstGeom prst="rect">
            <a:avLst/>
          </a:prstGeom>
        </p:spPr>
        <p:style>
          <a:lnRef idx="2">
            <a:schemeClr val="dk1"/>
          </a:lnRef>
          <a:fillRef idx="1">
            <a:schemeClr val="lt1"/>
          </a:fillRef>
          <a:effectRef idx="0">
            <a:schemeClr val="dk1"/>
          </a:effectRef>
          <a:fontRef idx="minor">
            <a:schemeClr val="dk1"/>
          </a:fontRef>
        </p:style>
      </p:pic>
      <p:pic>
        <p:nvPicPr>
          <p:cNvPr id="2" name="图片 1"/>
          <p:cNvPicPr>
            <a:picLocks noChangeAspect="1"/>
          </p:cNvPicPr>
          <p:nvPr/>
        </p:nvPicPr>
        <p:blipFill>
          <a:blip r:embed="rId3"/>
          <a:stretch>
            <a:fillRect/>
          </a:stretch>
        </p:blipFill>
        <p:spPr>
          <a:xfrm>
            <a:off x="5840730" y="879475"/>
            <a:ext cx="6072505" cy="4256405"/>
          </a:xfrm>
          <a:prstGeom prst="rect">
            <a:avLst/>
          </a:prstGeom>
        </p:spPr>
      </p:pic>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blinds(horizontal)">
                                      <p:cBhvr>
                                        <p:cTn id="7" dur="500"/>
                                        <p:tgtEl>
                                          <p:spTgt spid="614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73730"/>
                                        </p:tgtEl>
                                        <p:attrNameLst>
                                          <p:attrName>style.visibility</p:attrName>
                                        </p:attrNameLst>
                                      </p:cBhvr>
                                      <p:to>
                                        <p:strVal val="visible"/>
                                      </p:to>
                                    </p:set>
                                    <p:animEffect transition="in" filter="blinds(horizontal)">
                                      <p:cBhvr>
                                        <p:cTn id="10" dur="500"/>
                                        <p:tgtEl>
                                          <p:spTgt spid="7373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0" grpId="0"/>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custDataLst>
              <p:tags r:id="rId3"/>
            </p:custDataLst>
          </p:nvPr>
        </p:nvSpPr>
        <p:spPr>
          <a:xfrm>
            <a:off x="176530" y="521970"/>
            <a:ext cx="11838305" cy="1014730"/>
          </a:xfrm>
          <a:prstGeom prst="rect">
            <a:avLst/>
          </a:prstGeom>
          <a:noFill/>
        </p:spPr>
        <p:txBody>
          <a:bodyPr wrap="square" rtlCol="0">
            <a:spAutoFit/>
          </a:bodyPr>
          <a:lstStyle/>
          <a:p>
            <a:pPr algn="just">
              <a:lnSpc>
                <a:spcPct val="125000"/>
              </a:lnSpc>
              <a:spcBef>
                <a:spcPct val="0"/>
              </a:spcBef>
              <a:spcAft>
                <a:spcPct val="0"/>
              </a:spcAft>
            </a:pPr>
            <a:r>
              <a:rPr lang="en-US" sz="2400">
                <a:solidFill>
                  <a:schemeClr val="tx1"/>
                </a:solidFill>
                <a:latin typeface="黑体" panose="02010609060101010101" pitchFamily="49" charset="-122"/>
                <a:ea typeface="黑体" panose="02010609060101010101" pitchFamily="49" charset="-122"/>
                <a:cs typeface="黑体" panose="02010609060101010101" pitchFamily="49" charset="-122"/>
              </a:rPr>
              <a:t>    </a:t>
            </a:r>
            <a:r>
              <a:rPr lang="zh-CN" altLang="en-US" sz="2400">
                <a:solidFill>
                  <a:schemeClr val="tx1"/>
                </a:solidFill>
                <a:latin typeface="黑体" panose="02010609060101010101" pitchFamily="49" charset="-122"/>
                <a:ea typeface="黑体" panose="02010609060101010101" pitchFamily="49" charset="-122"/>
                <a:cs typeface="黑体" panose="02010609060101010101" pitchFamily="49" charset="-122"/>
              </a:rPr>
              <a:t>苏联放任西方对东欧的</a:t>
            </a:r>
            <a:r>
              <a:rPr lang="en-US" altLang="zh-CN" sz="2400">
                <a:solidFill>
                  <a:schemeClr val="tx1"/>
                </a:solidFill>
                <a:latin typeface="黑体" panose="02010609060101010101" pitchFamily="49" charset="-122"/>
                <a:ea typeface="黑体" panose="02010609060101010101" pitchFamily="49" charset="-122"/>
                <a:cs typeface="黑体" panose="02010609060101010101" pitchFamily="49" charset="-122"/>
              </a:rPr>
              <a:t>“</a:t>
            </a:r>
            <a:r>
              <a:rPr lang="zh-CN" altLang="en-US" sz="2400">
                <a:solidFill>
                  <a:schemeClr val="tx1"/>
                </a:solidFill>
                <a:latin typeface="黑体" panose="02010609060101010101" pitchFamily="49" charset="-122"/>
                <a:ea typeface="黑体" panose="02010609060101010101" pitchFamily="49" charset="-122"/>
                <a:cs typeface="黑体" panose="02010609060101010101" pitchFamily="49" charset="-122"/>
              </a:rPr>
              <a:t>和平演变</a:t>
            </a:r>
            <a:r>
              <a:rPr lang="en-US" altLang="zh-CN" sz="2400">
                <a:solidFill>
                  <a:schemeClr val="tx1"/>
                </a:solidFill>
                <a:latin typeface="黑体" panose="02010609060101010101" pitchFamily="49" charset="-122"/>
                <a:ea typeface="黑体" panose="02010609060101010101" pitchFamily="49" charset="-122"/>
                <a:cs typeface="黑体" panose="02010609060101010101" pitchFamily="49" charset="-122"/>
              </a:rPr>
              <a:t>”</a:t>
            </a:r>
            <a:r>
              <a:rPr lang="zh-CN" altLang="en-US" sz="2400">
                <a:solidFill>
                  <a:schemeClr val="tx1"/>
                </a:solidFill>
                <a:latin typeface="黑体" panose="02010609060101010101" pitchFamily="49" charset="-122"/>
                <a:ea typeface="黑体" panose="02010609060101010101" pitchFamily="49" charset="-122"/>
                <a:cs typeface="黑体" panose="02010609060101010101" pitchFamily="49" charset="-122"/>
              </a:rPr>
              <a:t>攻势，国内改革背离了社会主义方向，放弃共产党的领导地位，最终形成东欧剧变、苏联解体的局面。</a:t>
            </a:r>
            <a:endParaRPr lang="zh-CN" altLang="en-US" sz="2400">
              <a:solidFill>
                <a:schemeClr val="tx1"/>
              </a:solidFill>
              <a:latin typeface="黑体" panose="02010609060101010101" pitchFamily="49" charset="-122"/>
              <a:ea typeface="黑体" pitchFamily="49" charset="-122"/>
              <a:cs typeface="黑体" panose="02010609060101010101" pitchFamily="49" charset="-122"/>
            </a:endParaRPr>
          </a:p>
        </p:txBody>
      </p:sp>
      <p:sp>
        <p:nvSpPr>
          <p:cNvPr id="7" name="文本框 6"/>
          <p:cNvSpPr txBox="1"/>
          <p:nvPr/>
        </p:nvSpPr>
        <p:spPr>
          <a:xfrm>
            <a:off x="6336030" y="0"/>
            <a:ext cx="5923280" cy="1014730"/>
          </a:xfrm>
          <a:prstGeom prst="rect">
            <a:avLst/>
          </a:prstGeom>
          <a:solidFill>
            <a:schemeClr val="accent4">
              <a:lumMod val="40000"/>
              <a:lumOff val="60000"/>
            </a:schemeClr>
          </a:solidFill>
        </p:spPr>
        <p:txBody>
          <a:bodyPr wrap="square" rtlCol="0" anchor="t">
            <a:spAutoFit/>
          </a:bodyPr>
          <a:lstStyle/>
          <a:p>
            <a:r>
              <a:rPr lang="zh-CN" altLang="en-US" sz="2000" b="1">
                <a:solidFill>
                  <a:srgbClr val="FF0000"/>
                </a:solidFill>
                <a:latin typeface="黑体" panose="02010609060101010101" pitchFamily="49" charset="-122"/>
                <a:ea typeface="黑体" panose="02010609060101010101" pitchFamily="49" charset="-122"/>
                <a:cs typeface="黑体" panose="02010609060101010101" pitchFamily="49" charset="-122"/>
              </a:rPr>
              <a:t>和平演变是指西方国家通过政治、经济、文化渗透，对苏联、东欧等社会主义国家进行一场“没有硝烟的战争”，促使他们向资本主义“和平演变”。</a:t>
            </a:r>
            <a:endParaRPr lang="zh-CN" altLang="en-US" sz="2000" b="1">
              <a:solidFill>
                <a:srgbClr val="FF0000"/>
              </a:solidFill>
              <a:latin typeface="黑体" panose="02010609060101010101" pitchFamily="49" charset="-122"/>
              <a:ea typeface="黑体" pitchFamily="49" charset="-122"/>
              <a:cs typeface="黑体" panose="02010609060101010101" pitchFamily="49" charset="-122"/>
            </a:endParaRPr>
          </a:p>
        </p:txBody>
      </p:sp>
      <p:pic>
        <p:nvPicPr>
          <p:cNvPr id="8" name="图片 7"/>
          <p:cNvPicPr>
            <a:picLocks noChangeAspect="1"/>
          </p:cNvPicPr>
          <p:nvPr/>
        </p:nvPicPr>
        <p:blipFill>
          <a:blip r:embed="rId4"/>
          <a:stretch>
            <a:fillRect/>
          </a:stretch>
        </p:blipFill>
        <p:spPr>
          <a:xfrm>
            <a:off x="552450" y="1454150"/>
            <a:ext cx="11462385" cy="5462270"/>
          </a:xfrm>
          <a:prstGeom prst="rect">
            <a:avLst/>
          </a:prstGeom>
        </p:spPr>
      </p:pic>
      <p:pic>
        <p:nvPicPr>
          <p:cNvPr id="9" name="图片 8"/>
          <p:cNvPicPr>
            <a:picLocks noChangeAspect="1"/>
          </p:cNvPicPr>
          <p:nvPr/>
        </p:nvPicPr>
        <p:blipFill>
          <a:blip r:embed="rId5"/>
          <a:stretch>
            <a:fillRect/>
          </a:stretch>
        </p:blipFill>
        <p:spPr>
          <a:xfrm>
            <a:off x="220345" y="3298190"/>
            <a:ext cx="5594350" cy="3180080"/>
          </a:xfrm>
          <a:prstGeom prst="rect">
            <a:avLst/>
          </a:prstGeom>
        </p:spPr>
      </p:pic>
      <p:pic>
        <p:nvPicPr>
          <p:cNvPr id="11" name="Picture 3" descr="1991年12月25日苏联国旗从克里姆林宫悄然降下，俄罗斯国旗缓缓升起，标志着一个旧时代的结束和新时代的开始"/>
          <p:cNvPicPr>
            <a:picLocks noChangeAspect="1" noChangeArrowheads="1"/>
          </p:cNvPicPr>
          <p:nvPr/>
        </p:nvPicPr>
        <p:blipFill>
          <a:blip r:embed="rId6">
            <a:extLst>
              <a:ext uri="{28A0092B-C50C-407E-A947-70E740481C1C}">
                <a14:useLocalDpi xmlns:a14="http://schemas.microsoft.com/office/drawing/2010/main" val="0"/>
              </a:ext>
            </a:extLst>
          </a:blip>
          <a:srcRect b="18388"/>
          <a:stretch>
            <a:fillRect/>
          </a:stretch>
        </p:blipFill>
        <p:spPr bwMode="auto">
          <a:xfrm>
            <a:off x="7285990" y="2817495"/>
            <a:ext cx="4834255" cy="3488690"/>
          </a:xfrm>
          <a:prstGeom prst="rect">
            <a:avLst/>
          </a:prstGeom>
          <a:noFill/>
          <a:extLst>
            <a:ext uri="{909E8E84-426E-40DD-AFC4-6F175D3DCCD1}">
              <a14:hiddenFill xmlns:a14="http://schemas.microsoft.com/office/drawing/2010/main">
                <a:solidFill>
                  <a:srgbClr val="FFFFFF"/>
                </a:solidFill>
              </a14:hiddenFill>
            </a:ext>
          </a:extLst>
        </p:spPr>
      </p:pic>
      <p:pic>
        <p:nvPicPr>
          <p:cNvPr id="10" name="图片 9" descr="C:/Users/ADMINI~1/AppData/Local/Temp/kaimatting/20200331195643/output_aiMatting_20200331195648.pngoutput_aiMatting_20200331195648"/>
          <p:cNvPicPr>
            <a:picLocks noChangeAspect="1"/>
          </p:cNvPicPr>
          <p:nvPr/>
        </p:nvPicPr>
        <p:blipFill>
          <a:blip r:embed="rId7"/>
          <a:stretch>
            <a:fillRect/>
          </a:stretch>
        </p:blipFill>
        <p:spPr>
          <a:xfrm>
            <a:off x="1799590" y="1454150"/>
            <a:ext cx="8779510" cy="4808855"/>
          </a:xfrm>
          <a:prstGeom prst="rect">
            <a:avLst/>
          </a:prstGeom>
        </p:spPr>
      </p:pic>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linds(horizontal)">
                                      <p:cBhvr>
                                        <p:cTn id="27" dur="500"/>
                                        <p:tgtEl>
                                          <p:spTgt spid="11"/>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xit" presetSubtype="10" fill="hold" nodeType="clickEffect">
                                  <p:stCondLst>
                                    <p:cond delay="0"/>
                                  </p:stCondLst>
                                  <p:childTnLst>
                                    <p:animEffect transition="out" filter="blinds(horizontal)">
                                      <p:cBhvr>
                                        <p:cTn id="31" dur="500"/>
                                        <p:tgtEl>
                                          <p:spTgt spid="9"/>
                                        </p:tgtEl>
                                      </p:cBhvr>
                                    </p:animEffect>
                                    <p:set>
                                      <p:cBhvr>
                                        <p:cTn id="32" dur="1" fill="hold">
                                          <p:stCondLst>
                                            <p:cond delay="499"/>
                                          </p:stCondLst>
                                        </p:cTn>
                                        <p:tgtEl>
                                          <p:spTgt spid="9"/>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xit" presetSubtype="10" fill="hold" nodeType="clickEffect">
                                  <p:stCondLst>
                                    <p:cond delay="0"/>
                                  </p:stCondLst>
                                  <p:childTnLst>
                                    <p:animEffect transition="out" filter="blinds(horizontal)">
                                      <p:cBhvr>
                                        <p:cTn id="36" dur="500"/>
                                        <p:tgtEl>
                                          <p:spTgt spid="11"/>
                                        </p:tgtEl>
                                      </p:cBhvr>
                                    </p:animEffect>
                                    <p:set>
                                      <p:cBhvr>
                                        <p:cTn id="37" dur="1" fill="hold">
                                          <p:stCondLst>
                                            <p:cond delay="499"/>
                                          </p:stCondLst>
                                        </p:cTn>
                                        <p:tgtEl>
                                          <p:spTgt spid="11"/>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linds(horizontal)">
                                      <p:cBhvr>
                                        <p:cTn id="4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6" name="图片 5" descr="图片1_副本"/>
          <p:cNvPicPr>
            <a:picLocks noChangeAspect="1"/>
          </p:cNvPicPr>
          <p:nvPr/>
        </p:nvPicPr>
        <p:blipFill>
          <a:blip r:embed="rId2"/>
          <a:stretch>
            <a:fillRect/>
          </a:stretch>
        </p:blipFill>
        <p:spPr>
          <a:xfrm>
            <a:off x="0" y="0"/>
            <a:ext cx="12192000" cy="6858000"/>
          </a:xfrm>
          <a:prstGeom prst="rect">
            <a:avLst/>
          </a:prstGeom>
        </p:spPr>
      </p:pic>
    </p:spTree>
    <p:custDataLst>
      <p:tags r:id="rId3"/>
    </p:custDataLst>
  </p:cSld>
  <p:clrMapOvr>
    <a:masterClrMapping/>
  </p:clrMapOvr>
  <mc:AlternateContent>
    <mc:Choice xmlns:p14="http://schemas.microsoft.com/office/powerpoint/2010/main" Requires="p14">
      <p:transition p14:dur="500"/>
    </mc:Choice>
    <mc:Fallback>
      <p:transition/>
    </mc:Fallback>
  </mc:AlternateConten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100" name="文本框 99"/>
          <p:cNvSpPr txBox="1"/>
          <p:nvPr/>
        </p:nvSpPr>
        <p:spPr>
          <a:xfrm>
            <a:off x="-635" y="5715635"/>
            <a:ext cx="9227185" cy="1124585"/>
          </a:xfrm>
          <a:prstGeom prst="rect">
            <a:avLst/>
          </a:prstGeom>
          <a:noFill/>
          <a:ln w="9525">
            <a:noFill/>
          </a:ln>
        </p:spPr>
        <p:txBody>
          <a:bodyPr wrap="square">
            <a:spAutoFit/>
          </a:bodyPr>
          <a:lstStyle/>
          <a:p>
            <a:pPr indent="0" algn="just">
              <a:lnSpc>
                <a:spcPct val="120000"/>
              </a:lnSpc>
            </a:pPr>
            <a:r>
              <a:rPr lang="zh-CN" sz="2800" b="0">
                <a:latin typeface="黑体" panose="02010609060101010101" pitchFamily="49" charset="-122"/>
                <a:ea typeface="黑体" panose="02010609060101010101" pitchFamily="49" charset="-122"/>
              </a:rPr>
              <a:t>【课程标准】通过了解第二次世界大战后</a:t>
            </a:r>
            <a:r>
              <a:rPr lang="zh-CN" sz="2800" b="0">
                <a:solidFill>
                  <a:srgbClr val="FF0000"/>
                </a:solidFill>
                <a:latin typeface="黑体" panose="02010609060101010101" pitchFamily="49" charset="-122"/>
                <a:ea typeface="黑体" panose="02010609060101010101" pitchFamily="49" charset="-122"/>
              </a:rPr>
              <a:t>社会主义国家的</a:t>
            </a:r>
            <a:r>
              <a:rPr lang="zh-CN" sz="2800" b="0">
                <a:latin typeface="黑体" panose="02010609060101010101" pitchFamily="49" charset="-122"/>
                <a:ea typeface="黑体" panose="02010609060101010101" pitchFamily="49" charset="-122"/>
              </a:rPr>
              <a:t>变化，认识其发展中的成就与问题。</a:t>
            </a:r>
            <a:endParaRPr lang="zh-CN" altLang="en-US" sz="2800" b="0">
              <a:latin typeface="黑体" panose="02010609060101010101" pitchFamily="49" charset="-122"/>
              <a:ea typeface="黑体" pitchFamily="49" charset="-122"/>
            </a:endParaRPr>
          </a:p>
        </p:txBody>
      </p:sp>
      <p:pic>
        <p:nvPicPr>
          <p:cNvPr id="5" name="图片 4" descr="&amp;pky8067779293&amp;"/>
          <p:cNvPicPr>
            <a:picLocks noChangeAspect="1"/>
          </p:cNvPicPr>
          <p:nvPr/>
        </p:nvPicPr>
        <p:blipFill>
          <a:blip r:embed="rId2">
            <a:clrChange>
              <a:clrFrom>
                <a:srgbClr val="FFFFFF">
                  <a:alpha val="100000"/>
                </a:srgbClr>
              </a:clrFrom>
              <a:clrTo>
                <a:srgbClr val="FFFFFF">
                  <a:alpha val="100000"/>
                  <a:alpha val="0"/>
                </a:srgbClr>
              </a:clrTo>
            </a:clrChange>
          </a:blip>
          <a:stretch>
            <a:fillRect/>
          </a:stretch>
        </p:blipFill>
        <p:spPr>
          <a:xfrm>
            <a:off x="8893175" y="3260090"/>
            <a:ext cx="3689350" cy="3597910"/>
          </a:xfrm>
          <a:prstGeom prst="rect">
            <a:avLst/>
          </a:prstGeom>
        </p:spPr>
      </p:pic>
      <p:sp>
        <p:nvSpPr>
          <p:cNvPr id="6" name="椭圆 5"/>
          <p:cNvSpPr/>
          <p:nvPr/>
        </p:nvSpPr>
        <p:spPr>
          <a:xfrm>
            <a:off x="425112" y="1534808"/>
            <a:ext cx="3284115" cy="3284115"/>
          </a:xfrm>
          <a:prstGeom prst="ellipse">
            <a:avLst/>
          </a:prstGeom>
          <a:noFill/>
          <a:ln w="57150">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8号-创中黑" panose="00000500000000000000" pitchFamily="2" charset="-122"/>
              <a:ea typeface="字魂58号-创中黑" panose="00000500000000000000" pitchFamily="2" charset="-122"/>
            </a:endParaRPr>
          </a:p>
        </p:txBody>
      </p:sp>
      <p:grpSp>
        <p:nvGrpSpPr>
          <p:cNvPr id="7" name="组合 6"/>
          <p:cNvGrpSpPr/>
          <p:nvPr/>
        </p:nvGrpSpPr>
        <p:grpSpPr>
          <a:xfrm>
            <a:off x="5411197" y="1579529"/>
            <a:ext cx="4904105" cy="645160"/>
            <a:chOff x="7220041" y="2128611"/>
            <a:chExt cx="4904105" cy="645160"/>
          </a:xfrm>
        </p:grpSpPr>
        <p:sp>
          <p:nvSpPr>
            <p:cNvPr id="8" name="文本框 7"/>
            <p:cNvSpPr txBox="1"/>
            <p:nvPr/>
          </p:nvSpPr>
          <p:spPr>
            <a:xfrm>
              <a:off x="7794081" y="2128611"/>
              <a:ext cx="4330065" cy="521970"/>
            </a:xfrm>
            <a:prstGeom prst="rect">
              <a:avLst/>
            </a:prstGeom>
            <a:noFill/>
          </p:spPr>
          <p:txBody>
            <a:bodyPr wrap="square" rtlCol="0">
              <a:spAutoFit/>
            </a:bodyPr>
            <a:lstStyle/>
            <a:p>
              <a:r>
                <a:rPr lang="zh-CN" altLang="en-US" sz="2800">
                  <a:solidFill>
                    <a:schemeClr val="tx1"/>
                  </a:solidFill>
                  <a:latin typeface="米开软笔行楷" panose="03000600000000000000" charset="-122"/>
                  <a:ea typeface="米开软笔行楷" panose="03000600000000000000" charset="-122"/>
                </a:rPr>
                <a:t>苏联的发展、改革与解体</a:t>
              </a:r>
              <a:endParaRPr lang="zh-CN" altLang="en-US" sz="2800">
                <a:solidFill>
                  <a:schemeClr val="tx1"/>
                </a:solidFill>
                <a:latin typeface="米开软笔行楷" panose="03000600000000000000" charset="-122"/>
                <a:ea typeface="米开软笔行楷" panose="03000600000000000000" charset="-122"/>
              </a:endParaRPr>
            </a:p>
          </p:txBody>
        </p:sp>
        <p:sp>
          <p:nvSpPr>
            <p:cNvPr id="9" name="文本框 8"/>
            <p:cNvSpPr txBox="1"/>
            <p:nvPr/>
          </p:nvSpPr>
          <p:spPr>
            <a:xfrm>
              <a:off x="7220041" y="2128611"/>
              <a:ext cx="417195" cy="645160"/>
            </a:xfrm>
            <a:prstGeom prst="rect">
              <a:avLst/>
            </a:prstGeom>
            <a:noFill/>
          </p:spPr>
          <p:txBody>
            <a:bodyPr wrap="square" rtlCol="0">
              <a:spAutoFit/>
            </a:bodyPr>
            <a:lstStyle/>
            <a:p>
              <a:r>
                <a:rPr lang="en-US" altLang="zh-CN" sz="3600" b="1">
                  <a:solidFill>
                    <a:schemeClr val="tx1"/>
                  </a:solidFill>
                  <a:latin typeface="字魂58号-创中黑" panose="00000500000000000000" pitchFamily="2" charset="-122"/>
                  <a:ea typeface="字魂58号-创中黑" panose="00000500000000000000" pitchFamily="2" charset="-122"/>
                </a:rPr>
                <a:t>1</a:t>
              </a:r>
              <a:endParaRPr lang="en-US" altLang="zh-CN" sz="3600" b="1">
                <a:solidFill>
                  <a:schemeClr val="tx1"/>
                </a:solidFill>
                <a:latin typeface="字魂58号-创中黑" panose="00000500000000000000" pitchFamily="2" charset="-122"/>
                <a:ea typeface="字魂58号-创中黑" panose="00000500000000000000" pitchFamily="2" charset="-122"/>
              </a:endParaRPr>
            </a:p>
          </p:txBody>
        </p:sp>
      </p:grpSp>
      <p:grpSp>
        <p:nvGrpSpPr>
          <p:cNvPr id="11" name="组合 10"/>
          <p:cNvGrpSpPr/>
          <p:nvPr/>
        </p:nvGrpSpPr>
        <p:grpSpPr>
          <a:xfrm>
            <a:off x="5411197" y="2768742"/>
            <a:ext cx="6194425" cy="645160"/>
            <a:chOff x="7220041" y="3006965"/>
            <a:chExt cx="6194425" cy="645160"/>
          </a:xfrm>
        </p:grpSpPr>
        <p:sp>
          <p:nvSpPr>
            <p:cNvPr id="12" name="文本框 11"/>
            <p:cNvSpPr txBox="1"/>
            <p:nvPr/>
          </p:nvSpPr>
          <p:spPr>
            <a:xfrm>
              <a:off x="7794081" y="3068411"/>
              <a:ext cx="5620385" cy="521970"/>
            </a:xfrm>
            <a:prstGeom prst="rect">
              <a:avLst/>
            </a:prstGeom>
            <a:noFill/>
          </p:spPr>
          <p:txBody>
            <a:bodyPr wrap="square" rtlCol="0">
              <a:spAutoFit/>
            </a:bodyPr>
            <a:lstStyle/>
            <a:p>
              <a:r>
                <a:rPr lang="zh-CN" altLang="en-US" sz="2800">
                  <a:solidFill>
                    <a:schemeClr val="tx1"/>
                  </a:solidFill>
                  <a:latin typeface="米开软笔行楷" panose="03000600000000000000" charset="-122"/>
                  <a:ea typeface="米开软笔行楷" panose="03000600000000000000" charset="-122"/>
                </a:rPr>
                <a:t>东欧的社会主义建设、改革和剧变</a:t>
              </a:r>
              <a:endParaRPr lang="zh-CN" altLang="en-US" sz="2800">
                <a:solidFill>
                  <a:schemeClr val="tx1"/>
                </a:solidFill>
                <a:latin typeface="米开软笔行楷" panose="03000600000000000000" charset="-122"/>
                <a:ea typeface="米开软笔行楷" panose="03000600000000000000" charset="-122"/>
              </a:endParaRPr>
            </a:p>
          </p:txBody>
        </p:sp>
        <p:sp>
          <p:nvSpPr>
            <p:cNvPr id="13" name="文本框 12"/>
            <p:cNvSpPr txBox="1"/>
            <p:nvPr/>
          </p:nvSpPr>
          <p:spPr>
            <a:xfrm>
              <a:off x="7220041" y="3006965"/>
              <a:ext cx="417195" cy="645160"/>
            </a:xfrm>
            <a:prstGeom prst="rect">
              <a:avLst/>
            </a:prstGeom>
            <a:noFill/>
          </p:spPr>
          <p:txBody>
            <a:bodyPr wrap="square" rtlCol="0">
              <a:spAutoFit/>
            </a:bodyPr>
            <a:lstStyle/>
            <a:p>
              <a:r>
                <a:rPr lang="en-US" altLang="zh-CN" sz="3600" b="1">
                  <a:solidFill>
                    <a:schemeClr val="tx1"/>
                  </a:solidFill>
                  <a:latin typeface="字魂58号-创中黑" panose="00000500000000000000" pitchFamily="2" charset="-122"/>
                  <a:ea typeface="字魂58号-创中黑" panose="00000500000000000000" pitchFamily="2" charset="-122"/>
                </a:rPr>
                <a:t>2</a:t>
              </a:r>
              <a:endParaRPr lang="en-US" altLang="zh-CN" sz="3600" b="1">
                <a:solidFill>
                  <a:schemeClr val="tx1"/>
                </a:solidFill>
                <a:latin typeface="字魂58号-创中黑" panose="00000500000000000000" pitchFamily="2" charset="-122"/>
                <a:ea typeface="字魂58号-创中黑" panose="00000500000000000000" pitchFamily="2" charset="-122"/>
              </a:endParaRPr>
            </a:p>
          </p:txBody>
        </p:sp>
      </p:grpSp>
      <p:grpSp>
        <p:nvGrpSpPr>
          <p:cNvPr id="19" name="组合 18"/>
          <p:cNvGrpSpPr/>
          <p:nvPr/>
        </p:nvGrpSpPr>
        <p:grpSpPr>
          <a:xfrm>
            <a:off x="5411197" y="4010932"/>
            <a:ext cx="4166870" cy="645160"/>
            <a:chOff x="7220041" y="3830411"/>
            <a:chExt cx="4166870" cy="645160"/>
          </a:xfrm>
        </p:grpSpPr>
        <p:sp>
          <p:nvSpPr>
            <p:cNvPr id="20" name="文本框 19"/>
            <p:cNvSpPr txBox="1"/>
            <p:nvPr/>
          </p:nvSpPr>
          <p:spPr>
            <a:xfrm>
              <a:off x="7794081" y="3892641"/>
              <a:ext cx="3592830" cy="521970"/>
            </a:xfrm>
            <a:prstGeom prst="rect">
              <a:avLst/>
            </a:prstGeom>
            <a:noFill/>
          </p:spPr>
          <p:txBody>
            <a:bodyPr wrap="square" rtlCol="0">
              <a:spAutoFit/>
            </a:bodyPr>
            <a:lstStyle/>
            <a:p>
              <a:r>
                <a:rPr lang="zh-CN" altLang="en-US" sz="2800">
                  <a:solidFill>
                    <a:schemeClr val="tx1"/>
                  </a:solidFill>
                  <a:latin typeface="米开软笔行楷" panose="03000600000000000000" charset="-122"/>
                  <a:ea typeface="米开软笔行楷" panose="03000600000000000000" charset="-122"/>
                </a:rPr>
                <a:t>中国社会主义的发展</a:t>
              </a:r>
              <a:endParaRPr lang="zh-CN" altLang="en-US" sz="2800">
                <a:solidFill>
                  <a:schemeClr val="tx1"/>
                </a:solidFill>
                <a:latin typeface="米开软笔行楷" panose="03000600000000000000" charset="-122"/>
                <a:ea typeface="米开软笔行楷" panose="03000600000000000000" charset="-122"/>
              </a:endParaRPr>
            </a:p>
          </p:txBody>
        </p:sp>
        <p:sp>
          <p:nvSpPr>
            <p:cNvPr id="21" name="文本框 20"/>
            <p:cNvSpPr txBox="1"/>
            <p:nvPr/>
          </p:nvSpPr>
          <p:spPr>
            <a:xfrm>
              <a:off x="7220041" y="3830411"/>
              <a:ext cx="417195" cy="645160"/>
            </a:xfrm>
            <a:prstGeom prst="rect">
              <a:avLst/>
            </a:prstGeom>
            <a:noFill/>
          </p:spPr>
          <p:txBody>
            <a:bodyPr wrap="square" rtlCol="0">
              <a:spAutoFit/>
            </a:bodyPr>
            <a:lstStyle/>
            <a:p>
              <a:r>
                <a:rPr lang="en-US" altLang="zh-CN" sz="3600" b="1">
                  <a:solidFill>
                    <a:schemeClr val="tx1"/>
                  </a:solidFill>
                  <a:latin typeface="字魂58号-创中黑" panose="00000500000000000000" pitchFamily="2" charset="-122"/>
                  <a:ea typeface="字魂58号-创中黑" panose="00000500000000000000" pitchFamily="2" charset="-122"/>
                </a:rPr>
                <a:t>3</a:t>
              </a:r>
              <a:endParaRPr lang="en-US" altLang="zh-CN" sz="3600" b="1">
                <a:solidFill>
                  <a:schemeClr val="tx1"/>
                </a:solidFill>
                <a:latin typeface="字魂58号-创中黑" panose="00000500000000000000" pitchFamily="2" charset="-122"/>
                <a:ea typeface="字魂58号-创中黑" panose="00000500000000000000" pitchFamily="2" charset="-122"/>
              </a:endParaRPr>
            </a:p>
          </p:txBody>
        </p:sp>
      </p:grpSp>
      <p:sp>
        <p:nvSpPr>
          <p:cNvPr id="36" name="椭圆 35"/>
          <p:cNvSpPr/>
          <p:nvPr/>
        </p:nvSpPr>
        <p:spPr>
          <a:xfrm>
            <a:off x="9756385" y="3958647"/>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3" name="椭圆 22"/>
          <p:cNvSpPr/>
          <p:nvPr/>
        </p:nvSpPr>
        <p:spPr>
          <a:xfrm>
            <a:off x="1655758" y="2065948"/>
            <a:ext cx="2221834" cy="2221834"/>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8号-创中黑" panose="00000500000000000000" pitchFamily="2" charset="-122"/>
              <a:ea typeface="字魂58号-创中黑" panose="00000500000000000000" pitchFamily="2" charset="-122"/>
            </a:endParaRPr>
          </a:p>
        </p:txBody>
      </p:sp>
      <p:sp>
        <p:nvSpPr>
          <p:cNvPr id="24" name="文本框 23"/>
          <p:cNvSpPr txBox="1"/>
          <p:nvPr/>
        </p:nvSpPr>
        <p:spPr>
          <a:xfrm>
            <a:off x="1059260" y="2631662"/>
            <a:ext cx="3942497" cy="830997"/>
          </a:xfrm>
          <a:prstGeom prst="rect">
            <a:avLst/>
          </a:prstGeom>
          <a:noFill/>
        </p:spPr>
        <p:txBody>
          <a:bodyPr wrap="square" rtlCol="0">
            <a:spAutoFit/>
          </a:bodyPr>
          <a:lstStyle/>
          <a:p>
            <a:pPr algn="ctr"/>
            <a:r>
              <a:rPr lang="zh-CN" altLang="en-US" sz="4800" b="1">
                <a:gradFill>
                  <a:gsLst>
                    <a:gs pos="2655">
                      <a:srgbClr val="83062E"/>
                    </a:gs>
                    <a:gs pos="53000">
                      <a:srgbClr val="C51F2D"/>
                    </a:gs>
                    <a:gs pos="100000">
                      <a:srgbClr val="83062E"/>
                    </a:gs>
                  </a:gsLst>
                  <a:lin ang="5400000" scaled="1"/>
                </a:gradFill>
                <a:latin typeface="字魂59号-创粗黑" panose="00000500000000000000" pitchFamily="2" charset="-122"/>
                <a:ea typeface="字魂59号-创粗黑" panose="00000500000000000000" pitchFamily="2" charset="-122"/>
              </a:rPr>
              <a:t>目录</a:t>
            </a:r>
            <a:r>
              <a:rPr lang="en-US" altLang="zh-CN" sz="4800" b="1">
                <a:gradFill>
                  <a:gsLst>
                    <a:gs pos="2655">
                      <a:srgbClr val="83062E"/>
                    </a:gs>
                    <a:gs pos="53000">
                      <a:srgbClr val="C51F2D"/>
                    </a:gs>
                    <a:gs pos="100000">
                      <a:srgbClr val="83062E"/>
                    </a:gs>
                  </a:gsLst>
                  <a:lin ang="5400000" scaled="1"/>
                </a:gradFill>
                <a:latin typeface="字魂59号-创粗黑" panose="00000500000000000000" pitchFamily="2" charset="-122"/>
                <a:ea typeface="字魂59号-创粗黑" panose="00000500000000000000" pitchFamily="2" charset="-122"/>
              </a:rPr>
              <a:t>/content</a:t>
            </a:r>
            <a:endParaRPr lang="zh-CN" altLang="en-US" sz="4800" b="1">
              <a:gradFill>
                <a:gsLst>
                  <a:gs pos="2655">
                    <a:srgbClr val="83062E"/>
                  </a:gs>
                  <a:gs pos="53000">
                    <a:srgbClr val="C51F2D"/>
                  </a:gs>
                  <a:gs pos="100000">
                    <a:srgbClr val="83062E"/>
                  </a:gs>
                </a:gsLst>
                <a:lin ang="5400000" scaled="1"/>
              </a:gradFill>
              <a:latin typeface="字魂59号-创粗黑" panose="00000500000000000000" pitchFamily="2" charset="-122"/>
              <a:ea typeface="字魂59号-创粗黑" panose="00000500000000000000"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linds(horizontal)">
                                      <p:cBhvr>
                                        <p:cTn id="17" dur="500"/>
                                        <p:tgtEl>
                                          <p:spTgt spid="19"/>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0"/>
                                        </p:tgtEl>
                                        <p:attrNameLst>
                                          <p:attrName>style.visibility</p:attrName>
                                        </p:attrNameLst>
                                      </p:cBhvr>
                                      <p:to>
                                        <p:strVal val="visible"/>
                                      </p:to>
                                    </p:set>
                                    <p:animEffect transition="in" filter="blinds(horizontal)">
                                      <p:cBhvr>
                                        <p:cTn id="22"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Text Box 3"/>
          <p:cNvSpPr txBox="1">
            <a:spLocks noChangeArrowheads="1"/>
          </p:cNvSpPr>
          <p:nvPr/>
        </p:nvSpPr>
        <p:spPr bwMode="auto">
          <a:xfrm>
            <a:off x="2263462" y="632019"/>
            <a:ext cx="2376488"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kumimoji="1" lang="zh-CN" altLang="en-US" sz="2400" b="1">
                <a:solidFill>
                  <a:srgbClr val="0000FF"/>
                </a:solidFill>
                <a:latin typeface="Times New Roman" panose="02020603050405020304" pitchFamily="18" charset="0"/>
                <a:ea typeface="黑体" panose="02010609060101010101" pitchFamily="49" charset="-122"/>
              </a:rPr>
              <a:t>二月革命</a:t>
            </a:r>
            <a:r>
              <a:rPr kumimoji="1" lang="zh-CN" altLang="en-US" sz="2400" b="1">
                <a:solidFill>
                  <a:srgbClr val="FF0000"/>
                </a:solidFill>
                <a:latin typeface="Times New Roman" panose="02020603050405020304" pitchFamily="18" charset="0"/>
                <a:ea typeface="黑体" panose="02010609060101010101" pitchFamily="49" charset="-122"/>
              </a:rPr>
              <a:t>推沙皇</a:t>
            </a:r>
            <a:endParaRPr kumimoji="1" lang="zh-CN" altLang="en-US" sz="2400" b="1">
              <a:solidFill>
                <a:srgbClr val="FF0000"/>
              </a:solidFill>
              <a:latin typeface="Times New Roman" pitchFamily="18" charset="0"/>
              <a:ea typeface="黑体" pitchFamily="49" charset="-122"/>
            </a:endParaRPr>
          </a:p>
        </p:txBody>
      </p:sp>
      <p:sp>
        <p:nvSpPr>
          <p:cNvPr id="7" name="Text Box 4"/>
          <p:cNvSpPr txBox="1">
            <a:spLocks noChangeArrowheads="1"/>
          </p:cNvSpPr>
          <p:nvPr/>
        </p:nvSpPr>
        <p:spPr bwMode="auto">
          <a:xfrm>
            <a:off x="1909449" y="2157813"/>
            <a:ext cx="3505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kumimoji="1" lang="en-US" altLang="zh-CN" sz="2400" b="1">
                <a:solidFill>
                  <a:srgbClr val="0000FF"/>
                </a:solidFill>
                <a:latin typeface="Times New Roman" panose="02020603050405020304" pitchFamily="18" charset="0"/>
                <a:ea typeface="黑体" panose="02010609060101010101" pitchFamily="49" charset="-122"/>
              </a:rPr>
              <a:t>《</a:t>
            </a:r>
            <a:r>
              <a:rPr kumimoji="1" lang="zh-CN" altLang="en-US" sz="2400" b="1">
                <a:solidFill>
                  <a:srgbClr val="0000FF"/>
                </a:solidFill>
                <a:latin typeface="Times New Roman" panose="02020603050405020304" pitchFamily="18" charset="0"/>
                <a:ea typeface="黑体" panose="02010609060101010101" pitchFamily="49" charset="-122"/>
              </a:rPr>
              <a:t>四月提纲</a:t>
            </a:r>
            <a:r>
              <a:rPr kumimoji="1" lang="en-US" altLang="zh-CN" sz="2400" b="1">
                <a:solidFill>
                  <a:srgbClr val="0000FF"/>
                </a:solidFill>
                <a:latin typeface="Times New Roman" panose="02020603050405020304" pitchFamily="18" charset="0"/>
                <a:ea typeface="黑体" panose="02010609060101010101" pitchFamily="49" charset="-122"/>
              </a:rPr>
              <a:t>》</a:t>
            </a:r>
            <a:r>
              <a:rPr kumimoji="1" lang="zh-CN" altLang="en-US" sz="2400" b="1">
                <a:solidFill>
                  <a:srgbClr val="FF0000"/>
                </a:solidFill>
                <a:latin typeface="Times New Roman" panose="02020603050405020304" pitchFamily="18" charset="0"/>
                <a:ea typeface="黑体" panose="02010609060101010101" pitchFamily="49" charset="-122"/>
              </a:rPr>
              <a:t>指方向</a:t>
            </a:r>
            <a:endParaRPr kumimoji="1" lang="zh-CN" altLang="en-US" sz="2400" b="1">
              <a:solidFill>
                <a:srgbClr val="FF0000"/>
              </a:solidFill>
              <a:latin typeface="Times New Roman" panose="02020603050405020304" pitchFamily="18" charset="0"/>
              <a:ea typeface="黑体" panose="02010609060101010101" pitchFamily="49" charset="-122"/>
            </a:endParaRPr>
          </a:p>
        </p:txBody>
      </p:sp>
      <p:sp>
        <p:nvSpPr>
          <p:cNvPr id="8" name="Text Box 5"/>
          <p:cNvSpPr txBox="1">
            <a:spLocks noChangeArrowheads="1"/>
          </p:cNvSpPr>
          <p:nvPr/>
        </p:nvSpPr>
        <p:spPr bwMode="auto">
          <a:xfrm>
            <a:off x="2263462" y="4163169"/>
            <a:ext cx="2376488"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kumimoji="1" lang="zh-CN" altLang="en-US" sz="2400" b="1">
                <a:solidFill>
                  <a:srgbClr val="0000FF"/>
                </a:solidFill>
                <a:latin typeface="Times New Roman" panose="02020603050405020304" pitchFamily="18" charset="0"/>
                <a:ea typeface="黑体" panose="02010609060101010101" pitchFamily="49" charset="-122"/>
              </a:rPr>
              <a:t>七月流血</a:t>
            </a:r>
            <a:r>
              <a:rPr kumimoji="1" lang="zh-CN" altLang="en-US" sz="2400" b="1">
                <a:solidFill>
                  <a:srgbClr val="FF0000"/>
                </a:solidFill>
                <a:latin typeface="Times New Roman" panose="02020603050405020304" pitchFamily="18" charset="0"/>
                <a:ea typeface="黑体" panose="02010609060101010101" pitchFamily="49" charset="-122"/>
              </a:rPr>
              <a:t>抛幻想</a:t>
            </a:r>
            <a:endParaRPr kumimoji="1" lang="zh-CN" altLang="en-US" sz="2400" b="1">
              <a:solidFill>
                <a:srgbClr val="FF0000"/>
              </a:solidFill>
              <a:latin typeface="Times New Roman" panose="02020603050405020304" pitchFamily="18" charset="0"/>
              <a:ea typeface="黑体" panose="02010609060101010101" pitchFamily="49" charset="-122"/>
            </a:endParaRPr>
          </a:p>
        </p:txBody>
      </p:sp>
      <p:sp>
        <p:nvSpPr>
          <p:cNvPr id="9" name="Text Box 6"/>
          <p:cNvSpPr txBox="1">
            <a:spLocks noChangeArrowheads="1"/>
          </p:cNvSpPr>
          <p:nvPr/>
        </p:nvSpPr>
        <p:spPr bwMode="auto">
          <a:xfrm>
            <a:off x="2263823" y="5548952"/>
            <a:ext cx="23764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kumimoji="1" lang="zh-CN" altLang="en-US" sz="2400" b="1">
                <a:solidFill>
                  <a:srgbClr val="0000FF"/>
                </a:solidFill>
                <a:latin typeface="Times New Roman" panose="02020603050405020304" pitchFamily="18" charset="0"/>
                <a:ea typeface="黑体" panose="02010609060101010101" pitchFamily="49" charset="-122"/>
              </a:rPr>
              <a:t>十月革命</a:t>
            </a:r>
            <a:r>
              <a:rPr kumimoji="1" lang="zh-CN" altLang="en-US" sz="2400" b="1">
                <a:solidFill>
                  <a:srgbClr val="FF0000"/>
                </a:solidFill>
                <a:latin typeface="Times New Roman" panose="02020603050405020304" pitchFamily="18" charset="0"/>
                <a:ea typeface="黑体" panose="02010609060101010101" pitchFamily="49" charset="-122"/>
              </a:rPr>
              <a:t>现曙光</a:t>
            </a:r>
            <a:endParaRPr kumimoji="1" lang="zh-CN" altLang="en-US" sz="2400" b="1">
              <a:solidFill>
                <a:srgbClr val="FF0000"/>
              </a:solidFill>
              <a:latin typeface="Times New Roman" panose="02020603050405020304" pitchFamily="18" charset="0"/>
              <a:ea typeface="黑体" panose="02010609060101010101" pitchFamily="49" charset="-122"/>
            </a:endParaRPr>
          </a:p>
        </p:txBody>
      </p:sp>
      <p:sp>
        <p:nvSpPr>
          <p:cNvPr id="10" name="Text Box 7"/>
          <p:cNvSpPr txBox="1">
            <a:spLocks noChangeArrowheads="1"/>
          </p:cNvSpPr>
          <p:nvPr/>
        </p:nvSpPr>
        <p:spPr bwMode="auto">
          <a:xfrm>
            <a:off x="3105178" y="961142"/>
            <a:ext cx="71945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latin typeface="宋体" panose="02010600030101010101" pitchFamily="2" charset="-122"/>
                <a:ea typeface="宋体" panose="02010600030101010101" pitchFamily="2" charset="-122"/>
              </a:rPr>
              <a:t>时间：</a:t>
            </a:r>
            <a:r>
              <a:rPr lang="en-US" altLang="zh-CN" sz="2400" b="1">
                <a:latin typeface="宋体" panose="02010600030101010101" pitchFamily="2" charset="-122"/>
                <a:ea typeface="宋体" panose="02010600030101010101" pitchFamily="2" charset="-122"/>
              </a:rPr>
              <a:t>1917</a:t>
            </a:r>
            <a:r>
              <a:rPr lang="zh-CN" altLang="en-US" sz="2400" b="1">
                <a:latin typeface="宋体" panose="02010600030101010101" pitchFamily="2" charset="-122"/>
                <a:ea typeface="宋体" panose="02010600030101010101" pitchFamily="2" charset="-122"/>
              </a:rPr>
              <a:t>年</a:t>
            </a:r>
            <a:r>
              <a:rPr lang="en-US" altLang="zh-CN" sz="2400" b="1">
                <a:latin typeface="宋体" panose="02010600030101010101" pitchFamily="2" charset="-122"/>
                <a:ea typeface="宋体" panose="02010600030101010101" pitchFamily="2" charset="-122"/>
              </a:rPr>
              <a:t>3</a:t>
            </a:r>
            <a:r>
              <a:rPr lang="zh-CN" altLang="en-US" sz="2400" b="1">
                <a:latin typeface="宋体" panose="02010600030101010101" pitchFamily="2" charset="-122"/>
                <a:ea typeface="宋体" panose="02010600030101010101" pitchFamily="2" charset="-122"/>
              </a:rPr>
              <a:t>月</a:t>
            </a:r>
            <a:r>
              <a:rPr lang="en-US" altLang="zh-CN" sz="2400" b="1">
                <a:latin typeface="宋体" panose="02010600030101010101" pitchFamily="2" charset="-122"/>
                <a:ea typeface="宋体" panose="02010600030101010101" pitchFamily="2" charset="-122"/>
              </a:rPr>
              <a:t>8</a:t>
            </a:r>
            <a:r>
              <a:rPr lang="zh-CN" altLang="en-US" sz="2400" b="1">
                <a:latin typeface="宋体" panose="02010600030101010101" pitchFamily="2" charset="-122"/>
                <a:ea typeface="宋体" panose="02010600030101010101" pitchFamily="2" charset="-122"/>
              </a:rPr>
              <a:t>日（俄历</a:t>
            </a:r>
            <a:r>
              <a:rPr lang="en-US" altLang="zh-CN" sz="2400" b="1">
                <a:latin typeface="宋体" panose="02010600030101010101" pitchFamily="2" charset="-122"/>
                <a:ea typeface="宋体" panose="02010600030101010101" pitchFamily="2" charset="-122"/>
              </a:rPr>
              <a:t>2</a:t>
            </a:r>
            <a:r>
              <a:rPr lang="zh-CN" altLang="en-US" sz="2400" b="1">
                <a:latin typeface="宋体" panose="02010600030101010101" pitchFamily="2" charset="-122"/>
                <a:ea typeface="宋体" panose="02010600030101010101" pitchFamily="2" charset="-122"/>
              </a:rPr>
              <a:t>月），地点：彼得格勒</a:t>
            </a:r>
            <a:endParaRPr lang="zh-CN" altLang="en-US" sz="2400" b="1">
              <a:latin typeface="宋体" pitchFamily="2" charset="-122"/>
              <a:ea typeface="宋体" pitchFamily="2" charset="-122"/>
            </a:endParaRPr>
          </a:p>
        </p:txBody>
      </p:sp>
      <p:sp>
        <p:nvSpPr>
          <p:cNvPr id="11" name="Rectangle 8"/>
          <p:cNvSpPr>
            <a:spLocks noChangeArrowheads="1"/>
          </p:cNvSpPr>
          <p:nvPr/>
        </p:nvSpPr>
        <p:spPr bwMode="auto">
          <a:xfrm>
            <a:off x="3105178" y="173275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latin typeface="宋体" panose="02010600030101010101" pitchFamily="2" charset="-122"/>
                <a:ea typeface="宋体" panose="02010600030101010101" pitchFamily="2" charset="-122"/>
              </a:rPr>
              <a:t>性质：</a:t>
            </a:r>
            <a:r>
              <a:rPr lang="zh-CN" altLang="en-US" sz="2400" b="1">
                <a:solidFill>
                  <a:srgbClr val="0033CC"/>
                </a:solidFill>
                <a:latin typeface="宋体" panose="02010600030101010101" pitchFamily="2" charset="-122"/>
                <a:ea typeface="宋体" panose="02010600030101010101" pitchFamily="2" charset="-122"/>
              </a:rPr>
              <a:t>资产阶级民主革命</a:t>
            </a:r>
            <a:r>
              <a:rPr lang="zh-CN" altLang="en-US" sz="2400" b="1">
                <a:latin typeface="宋体" panose="02010600030101010101" pitchFamily="2" charset="-122"/>
                <a:ea typeface="宋体" panose="02010600030101010101" pitchFamily="2" charset="-122"/>
              </a:rPr>
              <a:t>。</a:t>
            </a:r>
            <a:endParaRPr lang="zh-CN" altLang="en-US" sz="2400" b="1">
              <a:latin typeface="宋体" panose="02010600030101010101" pitchFamily="2" charset="-122"/>
              <a:ea typeface="宋体" panose="02010600030101010101" pitchFamily="2" charset="-122"/>
            </a:endParaRPr>
          </a:p>
        </p:txBody>
      </p:sp>
      <p:sp>
        <p:nvSpPr>
          <p:cNvPr id="12" name="Rectangle 9"/>
          <p:cNvSpPr>
            <a:spLocks noChangeArrowheads="1"/>
          </p:cNvSpPr>
          <p:nvPr/>
        </p:nvSpPr>
        <p:spPr bwMode="auto">
          <a:xfrm>
            <a:off x="3105178" y="1388179"/>
            <a:ext cx="75374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latin typeface="宋体" panose="02010600030101010101" pitchFamily="2" charset="-122"/>
                <a:ea typeface="宋体" panose="02010600030101010101" pitchFamily="2" charset="-122"/>
              </a:rPr>
              <a:t>结果：推翻了；建立了；出现了两个政权并存的局面。</a:t>
            </a:r>
            <a:endParaRPr lang="zh-CN" altLang="en-US" sz="2400" b="1">
              <a:latin typeface="宋体" panose="02010600030101010101" pitchFamily="2" charset="-122"/>
              <a:ea typeface="宋体" panose="02010600030101010101" pitchFamily="2" charset="-122"/>
            </a:endParaRPr>
          </a:p>
        </p:txBody>
      </p:sp>
      <p:sp>
        <p:nvSpPr>
          <p:cNvPr id="15" name="Rectangle 12"/>
          <p:cNvSpPr>
            <a:spLocks noChangeArrowheads="1"/>
          </p:cNvSpPr>
          <p:nvPr/>
        </p:nvSpPr>
        <p:spPr bwMode="auto">
          <a:xfrm>
            <a:off x="3085502" y="3070929"/>
            <a:ext cx="853791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latin typeface="宋体" panose="02010600030101010101" pitchFamily="2" charset="-122"/>
                <a:ea typeface="宋体" panose="02010600030101010101" pitchFamily="2" charset="-122"/>
              </a:rPr>
              <a:t>指方向：指明了从</a:t>
            </a:r>
            <a:r>
              <a:rPr lang="zh-CN" altLang="en-US" sz="2400" b="1">
                <a:solidFill>
                  <a:srgbClr val="0000FF"/>
                </a:solidFill>
                <a:latin typeface="宋体" panose="02010600030101010101" pitchFamily="2" charset="-122"/>
                <a:ea typeface="宋体" panose="02010600030101010101" pitchFamily="2" charset="-122"/>
              </a:rPr>
              <a:t>资级民主革命</a:t>
            </a:r>
            <a:r>
              <a:rPr lang="zh-CN" altLang="en-US" sz="2400" b="1">
                <a:latin typeface="宋体" panose="02010600030101010101" pitchFamily="2" charset="-122"/>
                <a:ea typeface="宋体" panose="02010600030101010101" pitchFamily="2" charset="-122"/>
              </a:rPr>
              <a:t>过渡到</a:t>
            </a:r>
            <a:r>
              <a:rPr lang="zh-CN" altLang="en-US" sz="2400" b="1">
                <a:solidFill>
                  <a:srgbClr val="0000FF"/>
                </a:solidFill>
                <a:latin typeface="宋体" panose="02010600030101010101" pitchFamily="2" charset="-122"/>
                <a:ea typeface="宋体" panose="02010600030101010101" pitchFamily="2" charset="-122"/>
              </a:rPr>
              <a:t>社会主义革命</a:t>
            </a:r>
            <a:r>
              <a:rPr lang="zh-CN" altLang="en-US" sz="2400" b="1">
                <a:latin typeface="宋体" panose="02010600030101010101" pitchFamily="2" charset="-122"/>
                <a:ea typeface="宋体" panose="02010600030101010101" pitchFamily="2" charset="-122"/>
              </a:rPr>
              <a:t>的方向。</a:t>
            </a:r>
            <a:endParaRPr lang="zh-CN" altLang="en-US" sz="2400" b="1">
              <a:latin typeface="宋体" panose="02010600030101010101" pitchFamily="2" charset="-122"/>
              <a:ea typeface="宋体" panose="02010600030101010101" pitchFamily="2" charset="-122"/>
            </a:endParaRPr>
          </a:p>
        </p:txBody>
      </p:sp>
      <p:sp>
        <p:nvSpPr>
          <p:cNvPr id="16" name="Text Box 13"/>
          <p:cNvSpPr txBox="1">
            <a:spLocks noChangeArrowheads="1"/>
          </p:cNvSpPr>
          <p:nvPr/>
        </p:nvSpPr>
        <p:spPr bwMode="auto">
          <a:xfrm>
            <a:off x="3516667" y="4620179"/>
            <a:ext cx="637225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latin typeface="宋体" panose="02010600030101010101" pitchFamily="2" charset="-122"/>
                <a:ea typeface="宋体" panose="02010600030101010101" pitchFamily="2" charset="-122"/>
              </a:rPr>
              <a:t>两个政权并存局面结束；和平夺权已不可能。</a:t>
            </a:r>
            <a:endParaRPr lang="zh-CN" altLang="en-US" sz="2400" b="1">
              <a:latin typeface="宋体" panose="02010600030101010101" pitchFamily="2" charset="-122"/>
              <a:ea typeface="宋体" panose="02010600030101010101" pitchFamily="2" charset="-122"/>
            </a:endParaRPr>
          </a:p>
        </p:txBody>
      </p:sp>
      <p:sp>
        <p:nvSpPr>
          <p:cNvPr id="17" name="Rectangle 14"/>
          <p:cNvSpPr>
            <a:spLocks noChangeArrowheads="1"/>
          </p:cNvSpPr>
          <p:nvPr/>
        </p:nvSpPr>
        <p:spPr bwMode="auto">
          <a:xfrm>
            <a:off x="3469803" y="5031277"/>
            <a:ext cx="6618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latin typeface="宋体" panose="02010600030101010101" pitchFamily="2" charset="-122"/>
                <a:ea typeface="宋体" panose="02010600030101010101" pitchFamily="2" charset="-122"/>
              </a:rPr>
              <a:t>抛幻想：布尔什维克党确定了武装起义的方针。</a:t>
            </a:r>
            <a:endParaRPr lang="zh-CN" altLang="en-US" sz="2400" b="1">
              <a:latin typeface="宋体" panose="02010600030101010101" pitchFamily="2" charset="-122"/>
              <a:ea typeface="宋体" panose="02010600030101010101" pitchFamily="2" charset="-122"/>
            </a:endParaRPr>
          </a:p>
        </p:txBody>
      </p:sp>
      <p:sp>
        <p:nvSpPr>
          <p:cNvPr id="18" name="Rectangle 15"/>
          <p:cNvSpPr>
            <a:spLocks noChangeArrowheads="1"/>
          </p:cNvSpPr>
          <p:nvPr/>
        </p:nvSpPr>
        <p:spPr bwMode="auto">
          <a:xfrm>
            <a:off x="3808767" y="5933300"/>
            <a:ext cx="44735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latin typeface="宋体" panose="02010600030101010101" pitchFamily="2" charset="-122"/>
                <a:ea typeface="宋体" panose="02010600030101010101" pitchFamily="2" charset="-122"/>
              </a:rPr>
              <a:t>性质：</a:t>
            </a:r>
            <a:r>
              <a:rPr lang="zh-CN" altLang="en-US" sz="2400" b="1">
                <a:solidFill>
                  <a:srgbClr val="0033CC"/>
                </a:solidFill>
                <a:latin typeface="宋体" panose="02010600030101010101" pitchFamily="2" charset="-122"/>
                <a:ea typeface="宋体" panose="02010600030101010101" pitchFamily="2" charset="-122"/>
              </a:rPr>
              <a:t>无产阶级社会主义革命</a:t>
            </a:r>
            <a:r>
              <a:rPr lang="zh-CN" altLang="en-US" sz="2400" b="1">
                <a:latin typeface="宋体" panose="02010600030101010101" pitchFamily="2" charset="-122"/>
                <a:ea typeface="宋体" panose="02010600030101010101" pitchFamily="2" charset="-122"/>
              </a:rPr>
              <a:t>。</a:t>
            </a:r>
            <a:endParaRPr lang="zh-CN" altLang="en-US" sz="2400" b="1">
              <a:latin typeface="宋体" panose="02010600030101010101" pitchFamily="2" charset="-122"/>
              <a:ea typeface="宋体" panose="02010600030101010101" pitchFamily="2" charset="-122"/>
            </a:endParaRPr>
          </a:p>
        </p:txBody>
      </p:sp>
      <p:sp>
        <p:nvSpPr>
          <p:cNvPr id="21" name="AutoShape 18"/>
          <p:cNvSpPr>
            <a:spLocks noChangeArrowheads="1"/>
          </p:cNvSpPr>
          <p:nvPr/>
        </p:nvSpPr>
        <p:spPr bwMode="auto">
          <a:xfrm>
            <a:off x="2782607" y="1043983"/>
            <a:ext cx="152400" cy="990600"/>
          </a:xfrm>
          <a:prstGeom prst="downArrow">
            <a:avLst>
              <a:gd name="adj1" fmla="val 50000"/>
              <a:gd name="adj2" fmla="val 162500"/>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a:p>
        </p:txBody>
      </p:sp>
      <p:sp>
        <p:nvSpPr>
          <p:cNvPr id="22" name="AutoShape 19"/>
          <p:cNvSpPr>
            <a:spLocks noChangeArrowheads="1"/>
          </p:cNvSpPr>
          <p:nvPr/>
        </p:nvSpPr>
        <p:spPr bwMode="auto">
          <a:xfrm>
            <a:off x="2782607" y="2622461"/>
            <a:ext cx="152400" cy="1286470"/>
          </a:xfrm>
          <a:prstGeom prst="downArrow">
            <a:avLst>
              <a:gd name="adj1" fmla="val 50000"/>
              <a:gd name="adj2" fmla="val 250000"/>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a:p>
        </p:txBody>
      </p:sp>
      <p:sp>
        <p:nvSpPr>
          <p:cNvPr id="23" name="AutoShape 20"/>
          <p:cNvSpPr>
            <a:spLocks noChangeArrowheads="1"/>
          </p:cNvSpPr>
          <p:nvPr/>
        </p:nvSpPr>
        <p:spPr bwMode="auto">
          <a:xfrm>
            <a:off x="2782876" y="4765212"/>
            <a:ext cx="152400" cy="762000"/>
          </a:xfrm>
          <a:prstGeom prst="downArrow">
            <a:avLst>
              <a:gd name="adj1" fmla="val 50000"/>
              <a:gd name="adj2" fmla="val 125000"/>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a:p>
        </p:txBody>
      </p:sp>
      <p:sp>
        <p:nvSpPr>
          <p:cNvPr id="24" name="Text Box 21"/>
          <p:cNvSpPr txBox="1">
            <a:spLocks noChangeArrowheads="1"/>
          </p:cNvSpPr>
          <p:nvPr/>
        </p:nvSpPr>
        <p:spPr bwMode="auto">
          <a:xfrm>
            <a:off x="629812" y="879034"/>
            <a:ext cx="1062481" cy="4399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800" b="1" smtClean="0">
                <a:ea typeface="黑体" panose="02010609060101010101" pitchFamily="49" charset="-122"/>
              </a:rPr>
              <a:t>革命</a:t>
            </a:r>
            <a:endParaRPr lang="en-US" altLang="zh-CN" sz="2800" b="1" smtClean="0">
              <a:ea typeface="黑体" pitchFamily="49" charset="-122"/>
            </a:endParaRPr>
          </a:p>
          <a:p>
            <a:r>
              <a:rPr lang="zh-CN" altLang="en-US" sz="2800" b="1" smtClean="0">
                <a:ea typeface="黑体" panose="02010609060101010101" pitchFamily="49" charset="-122"/>
              </a:rPr>
              <a:t>过程：</a:t>
            </a:r>
            <a:endParaRPr lang="en-US" altLang="zh-CN" sz="2800" b="1" smtClean="0">
              <a:ea typeface="黑体" panose="02010609060101010101" pitchFamily="49" charset="-122"/>
            </a:endParaRPr>
          </a:p>
          <a:p>
            <a:endParaRPr lang="en-US" altLang="zh-CN" sz="2800" b="1" smtClean="0">
              <a:solidFill>
                <a:srgbClr val="0033CC"/>
              </a:solidFill>
              <a:ea typeface="黑体" pitchFamily="49" charset="-122"/>
            </a:endParaRPr>
          </a:p>
          <a:p>
            <a:endParaRPr lang="zh-CN" altLang="en-US" sz="2800" b="1" smtClean="0">
              <a:solidFill>
                <a:srgbClr val="0033CC"/>
              </a:solidFill>
              <a:ea typeface="黑体" pitchFamily="49" charset="-122"/>
            </a:endParaRPr>
          </a:p>
          <a:p>
            <a:r>
              <a:rPr lang="zh-CN" altLang="en-US" sz="2800" b="1" smtClean="0">
                <a:solidFill>
                  <a:srgbClr val="0033CC"/>
                </a:solidFill>
                <a:ea typeface="黑体" panose="02010609060101010101" pitchFamily="49" charset="-122"/>
              </a:rPr>
              <a:t>社会</a:t>
            </a:r>
            <a:endParaRPr lang="en-US" altLang="zh-CN" sz="2800" b="1" smtClean="0">
              <a:solidFill>
                <a:srgbClr val="0033CC"/>
              </a:solidFill>
              <a:ea typeface="黑体" panose="02010609060101010101" pitchFamily="49" charset="-122"/>
            </a:endParaRPr>
          </a:p>
          <a:p>
            <a:r>
              <a:rPr lang="zh-CN" altLang="en-US" sz="2800" b="1" smtClean="0">
                <a:solidFill>
                  <a:srgbClr val="0033CC"/>
                </a:solidFill>
                <a:ea typeface="黑体" panose="02010609060101010101" pitchFamily="49" charset="-122"/>
              </a:rPr>
              <a:t>主义</a:t>
            </a:r>
            <a:endParaRPr lang="en-US" altLang="zh-CN" sz="2800" b="1" smtClean="0">
              <a:solidFill>
                <a:srgbClr val="0033CC"/>
              </a:solidFill>
              <a:ea typeface="黑体" panose="02010609060101010101" pitchFamily="49" charset="-122"/>
            </a:endParaRPr>
          </a:p>
          <a:p>
            <a:r>
              <a:rPr lang="zh-CN" altLang="en-US" sz="2800" b="1" smtClean="0">
                <a:solidFill>
                  <a:srgbClr val="0033CC"/>
                </a:solidFill>
                <a:ea typeface="黑体" panose="02010609060101010101" pitchFamily="49" charset="-122"/>
              </a:rPr>
              <a:t>  由</a:t>
            </a:r>
            <a:endParaRPr lang="en-US" altLang="zh-CN" sz="2800" b="1" smtClean="0">
              <a:solidFill>
                <a:srgbClr val="0033CC"/>
              </a:solidFill>
              <a:ea typeface="黑体" panose="02010609060101010101" pitchFamily="49" charset="-122"/>
            </a:endParaRPr>
          </a:p>
          <a:p>
            <a:r>
              <a:rPr lang="zh-CN" altLang="en-US" sz="2800" b="1" smtClean="0">
                <a:solidFill>
                  <a:srgbClr val="FF0000"/>
                </a:solidFill>
                <a:ea typeface="黑体" panose="02010609060101010101" pitchFamily="49" charset="-122"/>
              </a:rPr>
              <a:t>理想</a:t>
            </a:r>
            <a:endParaRPr lang="en-US" altLang="zh-CN" sz="2800" b="1" smtClean="0">
              <a:solidFill>
                <a:srgbClr val="0033CC"/>
              </a:solidFill>
              <a:ea typeface="黑体" panose="02010609060101010101" pitchFamily="49" charset="-122"/>
            </a:endParaRPr>
          </a:p>
          <a:p>
            <a:r>
              <a:rPr lang="zh-CN" altLang="en-US" sz="2800" b="1" smtClean="0">
                <a:solidFill>
                  <a:srgbClr val="0033CC"/>
                </a:solidFill>
                <a:ea typeface="黑体" panose="02010609060101010101" pitchFamily="49" charset="-122"/>
              </a:rPr>
              <a:t>变为</a:t>
            </a:r>
            <a:endParaRPr lang="en-US" altLang="zh-CN" sz="2800" b="1" smtClean="0">
              <a:solidFill>
                <a:srgbClr val="0033CC"/>
              </a:solidFill>
              <a:ea typeface="黑体" panose="02010609060101010101" pitchFamily="49" charset="-122"/>
            </a:endParaRPr>
          </a:p>
          <a:p>
            <a:r>
              <a:rPr lang="zh-CN" altLang="en-US" sz="2800" b="1" smtClean="0">
                <a:solidFill>
                  <a:srgbClr val="FF0000"/>
                </a:solidFill>
                <a:ea typeface="黑体" panose="02010609060101010101" pitchFamily="49" charset="-122"/>
              </a:rPr>
              <a:t>现</a:t>
            </a:r>
            <a:r>
              <a:rPr lang="zh-CN" altLang="en-US" sz="2800" b="1">
                <a:solidFill>
                  <a:srgbClr val="FF0000"/>
                </a:solidFill>
                <a:ea typeface="黑体" panose="02010609060101010101" pitchFamily="49" charset="-122"/>
              </a:rPr>
              <a:t>实</a:t>
            </a:r>
            <a:endParaRPr lang="zh-CN" altLang="en-US" sz="2800" b="1">
              <a:solidFill>
                <a:srgbClr val="FF0000"/>
              </a:solidFill>
              <a:ea typeface="黑体" pitchFamily="49" charset="-122"/>
            </a:endParaRPr>
          </a:p>
        </p:txBody>
      </p:sp>
      <p:sp>
        <p:nvSpPr>
          <p:cNvPr id="2" name="文本框 1"/>
          <p:cNvSpPr txBox="1"/>
          <p:nvPr/>
        </p:nvSpPr>
        <p:spPr>
          <a:xfrm>
            <a:off x="3091815" y="6240145"/>
            <a:ext cx="6974840" cy="645160"/>
          </a:xfrm>
          <a:prstGeom prst="rect">
            <a:avLst/>
          </a:prstGeom>
          <a:noFill/>
          <a:ln w="9525">
            <a:noFill/>
          </a:ln>
        </p:spPr>
        <p:txBody>
          <a:bodyPr wrap="square">
            <a:spAutoFit/>
          </a:bodyPr>
          <a:lstStyle/>
          <a:p>
            <a:pPr indent="520700">
              <a:lnSpc>
                <a:spcPct val="150000"/>
              </a:lnSpc>
              <a:spcBef>
                <a:spcPct val="0"/>
              </a:spcBef>
              <a:spcAft>
                <a:spcPct val="0"/>
              </a:spcAft>
            </a:pPr>
            <a:r>
              <a:rPr lang="zh-CN" sz="2400" b="0" u="sng">
                <a:solidFill>
                  <a:srgbClr val="FF0000"/>
                </a:solidFill>
                <a:latin typeface="黑体" panose="02010609060101010101" pitchFamily="49" charset="-122"/>
                <a:ea typeface="黑体" panose="02010609060101010101" pitchFamily="49" charset="-122"/>
                <a:cs typeface="黑体" panose="02010609060101010101" pitchFamily="49" charset="-122"/>
              </a:rPr>
              <a:t>宣告了世界上第一个社会主义国家的诞生。</a:t>
            </a:r>
            <a:endParaRPr lang="zh-CN" altLang="en-US" sz="2400" b="0" u="sng">
              <a:solidFill>
                <a:srgbClr val="FF0000"/>
              </a:solidFill>
              <a:latin typeface="黑体" panose="02010609060101010101" pitchFamily="49" charset="-122"/>
              <a:ea typeface="黑体" pitchFamily="49" charset="-122"/>
              <a:cs typeface="黑体" panose="02010609060101010101" pitchFamily="49"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blinds(horizontal)">
                                      <p:cBhvr>
                                        <p:cTn id="23" dur="500"/>
                                        <p:tgtEl>
                                          <p:spTgt spid="18"/>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blinds(horizontal)">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5" grpId="0"/>
      <p:bldP spid="16" grpId="0"/>
      <p:bldP spid="17" grpId="0"/>
      <p:bldP spid="2" grpId="0"/>
      <p:bldP spid="18"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p:cNvPicPr>
            <a:picLocks noChangeAspect="1"/>
          </p:cNvPicPr>
          <p:nvPr/>
        </p:nvPicPr>
        <p:blipFill>
          <a:blip r:embed="rId2"/>
          <a:stretch>
            <a:fillRect/>
          </a:stretch>
        </p:blipFill>
        <p:spPr>
          <a:xfrm>
            <a:off x="1294765" y="97155"/>
            <a:ext cx="9088755" cy="6649085"/>
          </a:xfrm>
          <a:prstGeom prst="rect">
            <a:avLst/>
          </a:prstGeom>
        </p:spPr>
      </p:pic>
    </p:spTree>
  </p:cSld>
  <p:clrMapOvr>
    <a:masterClrMapping/>
  </p:clrMapOvr>
  <mc:AlternateContent>
    <mc:Choice xmlns:p14="http://schemas.microsoft.com/office/powerpoint/2010/main" Requires="p14">
      <p:transition p14:dur="500"/>
    </mc:Choice>
    <mc:Fallback>
      <p:transition/>
    </mc:Fallback>
  </mc:AlternateConten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8133" name="Picture 5" descr="2015c5b04ee41748082302bb"/>
          <p:cNvPicPr>
            <a:picLocks noChangeAspect="1"/>
          </p:cNvPicPr>
          <p:nvPr/>
        </p:nvPicPr>
        <p:blipFill>
          <a:blip r:embed="rId2"/>
          <a:stretch>
            <a:fillRect/>
          </a:stretch>
        </p:blipFill>
        <p:spPr>
          <a:xfrm>
            <a:off x="8736965" y="1370331"/>
            <a:ext cx="2520950" cy="2447925"/>
          </a:xfrm>
          <a:prstGeom prst="rect">
            <a:avLst/>
          </a:prstGeom>
          <a:noFill/>
          <a:ln w="9525">
            <a:noFill/>
          </a:ln>
        </p:spPr>
      </p:pic>
      <p:sp>
        <p:nvSpPr>
          <p:cNvPr id="12290" name="Rectangle 4"/>
          <p:cNvSpPr/>
          <p:nvPr/>
        </p:nvSpPr>
        <p:spPr>
          <a:xfrm>
            <a:off x="7966074" y="3470408"/>
            <a:ext cx="4106545" cy="2092561"/>
          </a:xfrm>
          <a:prstGeom prst="rect">
            <a:avLst/>
          </a:prstGeom>
          <a:noFill/>
          <a:ln w="9525">
            <a:noFill/>
          </a:ln>
        </p:spPr>
        <p:txBody>
          <a:bodyPr wrap="square" anchor="ctr">
            <a:spAutoFit/>
          </a:bodyPr>
          <a:lstStyle/>
          <a:p>
            <a:pPr>
              <a:lnSpc>
                <a:spcPts val="5500"/>
              </a:lnSpc>
            </a:pPr>
            <a:r>
              <a:rPr lang="en-US" altLang="zh-CN" sz="3200" b="1">
                <a:solidFill>
                  <a:srgbClr val="303030"/>
                </a:solidFill>
                <a:latin typeface="宋体" panose="02010600030101010101" pitchFamily="2" charset="-122"/>
                <a:ea typeface="宋体" panose="02010600030101010101" pitchFamily="2" charset="-122"/>
              </a:rPr>
              <a:t>  </a:t>
            </a:r>
            <a:r>
              <a:rPr lang="en-US" altLang="en-US" sz="2800">
                <a:latin typeface="黑体" panose="02010609060101010101" pitchFamily="49" charset="-122"/>
                <a:ea typeface="黑体" panose="02010609060101010101" pitchFamily="49" charset="-122"/>
              </a:rPr>
              <a:t> </a:t>
            </a:r>
            <a:r>
              <a:rPr lang="en-US" altLang="en-US" sz="2800">
                <a:solidFill>
                  <a:srgbClr val="FF0000"/>
                </a:solidFill>
                <a:latin typeface="黑体" panose="02010609060101010101" pitchFamily="49" charset="-122"/>
                <a:ea typeface="黑体" panose="02010609060101010101" pitchFamily="49" charset="-122"/>
              </a:rPr>
              <a:t>1922</a:t>
            </a:r>
            <a:r>
              <a:rPr lang="en-US" altLang="en-US" sz="2800">
                <a:latin typeface="黑体" panose="02010609060101010101" pitchFamily="49" charset="-122"/>
                <a:ea typeface="黑体" panose="02010609060101010101" pitchFamily="49" charset="-122"/>
              </a:rPr>
              <a:t>年底，</a:t>
            </a:r>
            <a:r>
              <a:rPr lang="en-US" altLang="en-US" sz="2800">
                <a:solidFill>
                  <a:schemeClr val="tx1"/>
                </a:solidFill>
                <a:latin typeface="黑体" panose="02010609060101010101" pitchFamily="49" charset="-122"/>
                <a:ea typeface="黑体" panose="02010609060101010101" pitchFamily="49" charset="-122"/>
              </a:rPr>
              <a:t>苏维埃社会主义</a:t>
            </a:r>
            <a:r>
              <a:rPr lang="en-US" altLang="en-US" sz="2800">
                <a:latin typeface="黑体" panose="02010609060101010101" pitchFamily="49" charset="-122"/>
                <a:ea typeface="黑体" panose="02010609060101010101" pitchFamily="49" charset="-122"/>
              </a:rPr>
              <a:t>共和国联盟成立。简称“</a:t>
            </a:r>
            <a:r>
              <a:rPr lang="en-US" altLang="en-US" sz="2800">
                <a:solidFill>
                  <a:srgbClr val="FF0000"/>
                </a:solidFill>
                <a:latin typeface="黑体" panose="02010609060101010101" pitchFamily="49" charset="-122"/>
                <a:ea typeface="黑体" panose="02010609060101010101" pitchFamily="49" charset="-122"/>
              </a:rPr>
              <a:t>苏联</a:t>
            </a:r>
            <a:r>
              <a:rPr lang="en-US" altLang="en-US" sz="2800">
                <a:latin typeface="黑体" panose="02010609060101010101" pitchFamily="49" charset="-122"/>
                <a:ea typeface="黑体" panose="02010609060101010101" pitchFamily="49" charset="-122"/>
              </a:rPr>
              <a:t>”</a:t>
            </a:r>
            <a:r>
              <a:rPr lang="zh-CN" altLang="en-US" sz="2800">
                <a:latin typeface="黑体" panose="02010609060101010101" pitchFamily="49" charset="-122"/>
                <a:ea typeface="黑体" panose="02010609060101010101" pitchFamily="49" charset="-122"/>
              </a:rPr>
              <a:t>。</a:t>
            </a:r>
            <a:endParaRPr lang="en-US" altLang="en-US" sz="2800">
              <a:latin typeface="黑体" panose="02010609060101010101" pitchFamily="49" charset="-122"/>
              <a:ea typeface="黑体" pitchFamily="49" charset="-122"/>
            </a:endParaRPr>
          </a:p>
        </p:txBody>
      </p:sp>
      <p:pic>
        <p:nvPicPr>
          <p:cNvPr id="119" name="Picture 17" descr="sun"/>
          <p:cNvPicPr>
            <a:picLocks noChangeAspect="1"/>
          </p:cNvPicPr>
          <p:nvPr/>
        </p:nvPicPr>
        <p:blipFill>
          <a:blip r:embed="rId3"/>
          <a:stretch>
            <a:fillRect/>
          </a:stretch>
        </p:blipFill>
        <p:spPr>
          <a:xfrm>
            <a:off x="8795385" y="56403"/>
            <a:ext cx="2270760" cy="1188766"/>
          </a:xfrm>
          <a:prstGeom prst="rect">
            <a:avLst/>
          </a:prstGeom>
          <a:noFill/>
          <a:ln w="9525">
            <a:noFill/>
          </a:ln>
        </p:spPr>
      </p:pic>
      <p:pic>
        <p:nvPicPr>
          <p:cNvPr id="13314" name="图片 43011" descr="苏联的成立与发展"/>
          <p:cNvPicPr>
            <a:picLocks noChangeAspect="1"/>
          </p:cNvPicPr>
          <p:nvPr/>
        </p:nvPicPr>
        <p:blipFill>
          <a:blip r:embed="rId4"/>
          <a:stretch>
            <a:fillRect/>
          </a:stretch>
        </p:blipFill>
        <p:spPr>
          <a:xfrm>
            <a:off x="22860" y="986769"/>
            <a:ext cx="7973060" cy="4825365"/>
          </a:xfrm>
          <a:prstGeom prst="rect">
            <a:avLst/>
          </a:prstGeom>
          <a:noFill/>
          <a:ln w="9525">
            <a:noFill/>
          </a:ln>
        </p:spPr>
      </p:pic>
      <p:sp>
        <p:nvSpPr>
          <p:cNvPr id="3" name="TextBox 2"/>
          <p:cNvSpPr txBox="1"/>
          <p:nvPr/>
        </p:nvSpPr>
        <p:spPr>
          <a:xfrm>
            <a:off x="2105559" y="6090264"/>
            <a:ext cx="3515710" cy="523220"/>
          </a:xfrm>
          <a:prstGeom prst="rect">
            <a:avLst/>
          </a:prstGeom>
          <a:noFill/>
        </p:spPr>
        <p:txBody>
          <a:bodyPr wrap="square" rtlCol="0">
            <a:spAutoFit/>
          </a:bodyPr>
          <a:lstStyle/>
          <a:p>
            <a:r>
              <a:rPr lang="zh-CN" altLang="en-US" sz="2800">
                <a:latin typeface="楷体" panose="02010609060101010101" charset="-122"/>
                <a:ea typeface="楷体" panose="02010609060101010101" charset="-122"/>
              </a:rPr>
              <a:t>苏联地图（</a:t>
            </a:r>
            <a:r>
              <a:rPr lang="en-US" altLang="zh-CN" sz="2800">
                <a:latin typeface="楷体" panose="02010609060101010101" charset="-122"/>
                <a:ea typeface="楷体" panose="02010609060101010101" charset="-122"/>
              </a:rPr>
              <a:t>1940</a:t>
            </a:r>
            <a:r>
              <a:rPr lang="zh-CN" altLang="en-US" sz="2800">
                <a:latin typeface="楷体" panose="02010609060101010101" charset="-122"/>
                <a:ea typeface="楷体" panose="02010609060101010101" charset="-122"/>
              </a:rPr>
              <a:t>年）</a:t>
            </a:r>
            <a:endParaRPr lang="zh-CN" altLang="en-US" sz="2800">
              <a:latin typeface="楷体" panose="02010609060101010101" charset="-122"/>
              <a:ea typeface="楷体" panose="02010609060101010101" charset="-122"/>
            </a:endParaRPr>
          </a:p>
        </p:txBody>
      </p:sp>
      <p:graphicFrame>
        <p:nvGraphicFramePr>
          <p:cNvPr id="5" name="表格 4"/>
          <p:cNvGraphicFramePr>
            <a:graphicFrameLocks noGrp="1"/>
          </p:cNvGraphicFramePr>
          <p:nvPr>
            <p:custDataLst>
              <p:tags r:id="rId5"/>
            </p:custDataLst>
          </p:nvPr>
        </p:nvGraphicFramePr>
        <p:xfrm>
          <a:off x="7950835" y="212725"/>
          <a:ext cx="4064000" cy="6263641"/>
        </p:xfrm>
        <a:graphic>
          <a:graphicData uri="http://schemas.openxmlformats.org/drawingml/2006/table">
            <a:tbl>
              <a:tblPr firstRow="1" bandRow="1">
                <a:tableStyleId>{5C22544A-7EE6-4342-B048-85BDC9FD1C3A}</a:tableStyleId>
              </a:tblPr>
              <a:tblGrid>
                <a:gridCol w="1016000"/>
                <a:gridCol w="1016000"/>
                <a:gridCol w="1016000"/>
                <a:gridCol w="1016000"/>
              </a:tblGrid>
              <a:tr h="480060">
                <a:tc gridSpan="4">
                  <a:txBody>
                    <a:bodyPr vert="horz" wrap="square"/>
                    <a:lstStyle/>
                    <a:p>
                      <a:pPr indent="0" algn="ctr">
                        <a:lnSpc>
                          <a:spcPct val="120000"/>
                        </a:lnSpc>
                        <a:spcBef>
                          <a:spcPct val="0"/>
                        </a:spcBef>
                        <a:spcAft>
                          <a:spcPct val="0"/>
                        </a:spcAft>
                        <a:buNone/>
                      </a:pPr>
                      <a:r>
                        <a:rPr lang="zh-CN" altLang="en-US" sz="2000" b="1" spc="120">
                          <a:solidFill>
                            <a:schemeClr val="tx1"/>
                          </a:solidFill>
                          <a:latin typeface="黑体" panose="02010609060101010101" pitchFamily="49" charset="-122"/>
                          <a:ea typeface="黑体" panose="02010609060101010101" pitchFamily="49" charset="-122"/>
                        </a:rPr>
                        <a:t>苏联的加盟共和国</a:t>
                      </a:r>
                      <a:endParaRPr lang="zh-CN" altLang="en-US" sz="2000" b="1" spc="120">
                        <a:solidFill>
                          <a:schemeClr val="tx1"/>
                        </a:solidFill>
                        <a:latin typeface="黑体" panose="02010609060101010101" pitchFamily="49" charset="-122"/>
                        <a:ea typeface="黑体" pitchFamily="49"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hMerge="1">
                  <a:txBody>
                    <a:bodyPr vert="horz" wrap="square"/>
                    <a:lstStyle/>
                    <a:p/>
                  </a:txBody>
                  <a:tcPr>
                    <a:lnT w="9525">
                      <a:solidFill>
                        <a:srgbClr val="646464"/>
                      </a:solidFill>
                      <a:prstDash val="sysDash"/>
                    </a:lnT>
                    <a:lnB w="28575">
                      <a:solidFill>
                        <a:srgbClr val="646464"/>
                      </a:solidFill>
                      <a:prstDash val="solid"/>
                    </a:lnB>
                  </a:tcPr>
                </a:tc>
                <a:tc hMerge="1">
                  <a:txBody>
                    <a:bodyPr vert="horz" wrap="square"/>
                    <a:lstStyle/>
                    <a:p/>
                  </a:txBody>
                  <a:tcPr>
                    <a:lnT w="9525">
                      <a:solidFill>
                        <a:srgbClr val="646464"/>
                      </a:solidFill>
                      <a:prstDash val="sysDash"/>
                    </a:lnT>
                    <a:lnB w="28575">
                      <a:solidFill>
                        <a:srgbClr val="646464"/>
                      </a:solidFill>
                      <a:prstDash val="solid"/>
                    </a:lnB>
                  </a:tcPr>
                </a:tc>
                <a:tc hMerge="1">
                  <a:txBody>
                    <a:bodyPr vert="horz" wrap="square"/>
                    <a:lstStyle/>
                    <a:p/>
                  </a:txBody>
                  <a:tcPr>
                    <a:lnR w="9525">
                      <a:solidFill>
                        <a:srgbClr val="646464"/>
                      </a:solidFill>
                      <a:prstDash val="sysDash"/>
                    </a:lnR>
                    <a:lnT w="9525">
                      <a:solidFill>
                        <a:srgbClr val="646464"/>
                      </a:solidFill>
                      <a:prstDash val="sysDash"/>
                    </a:lnT>
                    <a:lnB w="28575">
                      <a:solidFill>
                        <a:srgbClr val="646464"/>
                      </a:solidFill>
                      <a:prstDash val="solid"/>
                    </a:lnB>
                  </a:tcPr>
                </a:tc>
              </a:tr>
              <a:tr h="772160">
                <a:tc>
                  <a:txBody>
                    <a:bodyPr vert="horz" wrap="square"/>
                    <a:lstStyle/>
                    <a:p>
                      <a:pPr indent="0" algn="ctr">
                        <a:lnSpc>
                          <a:spcPct val="120000"/>
                        </a:lnSpc>
                        <a:spcBef>
                          <a:spcPct val="0"/>
                        </a:spcBef>
                        <a:spcAft>
                          <a:spcPct val="0"/>
                        </a:spcAft>
                        <a:buNone/>
                      </a:pPr>
                      <a:r>
                        <a:rPr lang="zh-CN" altLang="en-US" sz="1800" b="1" spc="120">
                          <a:solidFill>
                            <a:schemeClr val="tx1"/>
                          </a:solidFill>
                          <a:latin typeface="黑体" panose="02010609060101010101" pitchFamily="49" charset="-122"/>
                          <a:ea typeface="黑体" panose="02010609060101010101" pitchFamily="49" charset="-122"/>
                        </a:rPr>
                        <a:t>共和国</a:t>
                      </a:r>
                      <a:endParaRPr lang="zh-CN" altLang="en-US" sz="1800" b="1" spc="120">
                        <a:solidFill>
                          <a:schemeClr val="tx1"/>
                        </a:solidFill>
                        <a:latin typeface="黑体" panose="02010609060101010101" pitchFamily="49" charset="-122"/>
                        <a:ea typeface="黑体" panose="02010609060101010101" pitchFamily="49" charset="-122"/>
                      </a:endParaRP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zh-CN" altLang="en-US" sz="1800" b="1" spc="120">
                          <a:solidFill>
                            <a:schemeClr val="tx1"/>
                          </a:solidFill>
                          <a:latin typeface="黑体" panose="02010609060101010101" pitchFamily="49" charset="-122"/>
                          <a:ea typeface="黑体" panose="02010609060101010101" pitchFamily="49" charset="-122"/>
                        </a:rPr>
                        <a:t>加盟时间</a:t>
                      </a:r>
                      <a:endParaRPr lang="zh-CN" altLang="en-US" sz="1800" b="1" spc="120">
                        <a:solidFill>
                          <a:schemeClr val="tx1"/>
                        </a:solidFill>
                        <a:latin typeface="黑体" panose="02010609060101010101" pitchFamily="49" charset="-122"/>
                        <a:ea typeface="黑体" panose="02010609060101010101" pitchFamily="49" charset="-122"/>
                      </a:endParaRP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zh-CN" altLang="en-US" sz="1800" b="1" spc="120">
                          <a:solidFill>
                            <a:schemeClr val="tx1"/>
                          </a:solidFill>
                          <a:latin typeface="黑体" panose="02010609060101010101" pitchFamily="49" charset="-122"/>
                          <a:ea typeface="黑体" panose="02010609060101010101" pitchFamily="49" charset="-122"/>
                        </a:rPr>
                        <a:t>共和国</a:t>
                      </a:r>
                      <a:endParaRPr lang="zh-CN" altLang="en-US" sz="1800" b="1" spc="120">
                        <a:solidFill>
                          <a:schemeClr val="tx1"/>
                        </a:solidFill>
                        <a:latin typeface="黑体" panose="02010609060101010101" pitchFamily="49" charset="-122"/>
                        <a:ea typeface="黑体" panose="02010609060101010101" pitchFamily="49" charset="-122"/>
                      </a:endParaRP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zh-CN" altLang="en-US" sz="1800" b="1" spc="120">
                          <a:solidFill>
                            <a:schemeClr val="tx1"/>
                          </a:solidFill>
                          <a:latin typeface="黑体" panose="02010609060101010101" pitchFamily="49" charset="-122"/>
                          <a:ea typeface="黑体" panose="02010609060101010101" pitchFamily="49" charset="-122"/>
                        </a:rPr>
                        <a:t>加盟时间</a:t>
                      </a:r>
                      <a:endParaRPr lang="zh-CN" altLang="en-US" sz="1800" b="1" spc="120">
                        <a:solidFill>
                          <a:schemeClr val="tx1"/>
                        </a:solidFill>
                        <a:latin typeface="黑体" panose="02010609060101010101" pitchFamily="49" charset="-122"/>
                        <a:ea typeface="黑体" pitchFamily="49" charset="-122"/>
                      </a:endParaRP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r>
              <a:tr h="626110">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俄罗斯联邦</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b="0" spc="120">
                          <a:solidFill>
                            <a:schemeClr val="tx1"/>
                          </a:solidFill>
                          <a:latin typeface="微软雅黑" panose="020b0503020204020204" pitchFamily="34" charset="-122"/>
                          <a:ea typeface="微软雅黑" panose="020b0503020204020204" pitchFamily="34" charset="-122"/>
                        </a:rPr>
                        <a:t>1922.12.30</a:t>
                      </a:r>
                      <a:endParaRPr lang="en-US" altLang="zh-CN"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阿塞拜疆</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1936.12.</a:t>
                      </a:r>
                      <a:r>
                        <a:rPr lang="en-US" sz="1400" spc="120">
                          <a:solidFill>
                            <a:schemeClr val="tx1"/>
                          </a:solidFill>
                          <a:latin typeface="微软雅黑" panose="020b0503020204020204" pitchFamily="34" charset="-122"/>
                          <a:ea typeface="微软雅黑" panose="020b0503020204020204" pitchFamily="34" charset="-122"/>
                          <a:sym typeface="+mn-ea"/>
                        </a:rPr>
                        <a:t>05</a:t>
                      </a:r>
                      <a:endParaRPr lang="en-US" altLang="en-US"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r>
              <a:tr h="626110">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乌克兰</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1922.12.30</a:t>
                      </a:r>
                      <a:endParaRPr lang="en-US" altLang="zh-CN"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亚美尼亚</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1936.12.</a:t>
                      </a:r>
                      <a:r>
                        <a:rPr lang="en-US" sz="1400" spc="120">
                          <a:solidFill>
                            <a:schemeClr val="tx1"/>
                          </a:solidFill>
                          <a:latin typeface="微软雅黑" panose="020b0503020204020204" pitchFamily="34" charset="-122"/>
                          <a:ea typeface="微软雅黑" panose="020b0503020204020204" pitchFamily="34" charset="-122"/>
                          <a:sym typeface="+mn-ea"/>
                        </a:rPr>
                        <a:t>05</a:t>
                      </a:r>
                      <a:endParaRPr lang="en-US" altLang="en-US"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r>
              <a:tr h="626110">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白俄罗斯</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1922.12.30</a:t>
                      </a:r>
                      <a:endParaRPr lang="en-US" altLang="zh-CN"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哈萨克</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1936.12.</a:t>
                      </a:r>
                      <a:r>
                        <a:rPr lang="en-US" sz="1400" spc="120">
                          <a:solidFill>
                            <a:schemeClr val="tx1"/>
                          </a:solidFill>
                          <a:latin typeface="微软雅黑" panose="020b0503020204020204" pitchFamily="34" charset="-122"/>
                          <a:ea typeface="微软雅黑" panose="020b0503020204020204" pitchFamily="34" charset="-122"/>
                          <a:sym typeface="+mn-ea"/>
                        </a:rPr>
                        <a:t>05</a:t>
                      </a:r>
                      <a:endParaRPr lang="en-US" altLang="en-US"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r>
              <a:tr h="626110">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爱沙尼亚</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1940.08.</a:t>
                      </a:r>
                      <a:r>
                        <a:rPr lang="en-US" sz="1400" spc="120">
                          <a:solidFill>
                            <a:schemeClr val="tx1"/>
                          </a:solidFill>
                          <a:latin typeface="微软雅黑" panose="020b0503020204020204" pitchFamily="34" charset="-122"/>
                          <a:ea typeface="微软雅黑" panose="020b0503020204020204" pitchFamily="34" charset="-122"/>
                          <a:sym typeface="+mn-ea"/>
                        </a:rPr>
                        <a:t>06</a:t>
                      </a:r>
                      <a:endParaRPr lang="en-US"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乌兹别克</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1924.10.27</a:t>
                      </a:r>
                      <a:endParaRPr lang="en-US" altLang="zh-CN"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r>
              <a:tr h="626110">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拉脱维亚</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1940.08.</a:t>
                      </a:r>
                      <a:r>
                        <a:rPr lang="en-US" sz="1400" spc="120">
                          <a:solidFill>
                            <a:schemeClr val="tx1"/>
                          </a:solidFill>
                          <a:latin typeface="微软雅黑" panose="020b0503020204020204" pitchFamily="34" charset="-122"/>
                          <a:ea typeface="微软雅黑" panose="020b0503020204020204" pitchFamily="34" charset="-122"/>
                          <a:sym typeface="+mn-ea"/>
                        </a:rPr>
                        <a:t>05</a:t>
                      </a:r>
                      <a:endParaRPr lang="en-US" altLang="en-US"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土库曼</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1924.10.27</a:t>
                      </a:r>
                      <a:endParaRPr lang="en-US" altLang="zh-CN"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r>
              <a:tr h="626110">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立陶宛</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1940.08.</a:t>
                      </a:r>
                      <a:r>
                        <a:rPr lang="en-US" sz="1400" spc="120">
                          <a:solidFill>
                            <a:schemeClr val="tx1"/>
                          </a:solidFill>
                          <a:latin typeface="微软雅黑" panose="020b0503020204020204" pitchFamily="34" charset="-122"/>
                          <a:ea typeface="微软雅黑" panose="020b0503020204020204" pitchFamily="34" charset="-122"/>
                          <a:sym typeface="+mn-ea"/>
                        </a:rPr>
                        <a:t>03</a:t>
                      </a:r>
                      <a:endParaRPr lang="en-US" altLang="en-US"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吉尔吉斯</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1936.12.</a:t>
                      </a:r>
                      <a:r>
                        <a:rPr lang="en-US" sz="1400" spc="120">
                          <a:solidFill>
                            <a:schemeClr val="tx1"/>
                          </a:solidFill>
                          <a:latin typeface="微软雅黑" panose="020b0503020204020204" pitchFamily="34" charset="-122"/>
                          <a:ea typeface="微软雅黑" panose="020b0503020204020204" pitchFamily="34" charset="-122"/>
                          <a:sym typeface="+mn-ea"/>
                        </a:rPr>
                        <a:t>05</a:t>
                      </a:r>
                      <a:endParaRPr lang="en-US" altLang="en-US"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r>
              <a:tr h="626110">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摩尔达维亚</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1940.08.</a:t>
                      </a:r>
                      <a:r>
                        <a:rPr lang="en-US" sz="1400" spc="120">
                          <a:solidFill>
                            <a:schemeClr val="tx1"/>
                          </a:solidFill>
                          <a:latin typeface="微软雅黑" panose="020b0503020204020204" pitchFamily="34" charset="-122"/>
                          <a:ea typeface="微软雅黑" panose="020b0503020204020204" pitchFamily="34" charset="-122"/>
                          <a:sym typeface="+mn-ea"/>
                        </a:rPr>
                        <a:t>02</a:t>
                      </a:r>
                      <a:endParaRPr lang="en-US" altLang="en-US"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塔吉克</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1929.10.</a:t>
                      </a:r>
                      <a:r>
                        <a:rPr lang="en-US" sz="1400" spc="120">
                          <a:solidFill>
                            <a:schemeClr val="tx1"/>
                          </a:solidFill>
                          <a:latin typeface="微软雅黑" panose="020b0503020204020204" pitchFamily="34" charset="-122"/>
                          <a:ea typeface="微软雅黑" panose="020b0503020204020204" pitchFamily="34" charset="-122"/>
                          <a:sym typeface="+mn-ea"/>
                        </a:rPr>
                        <a:t>16</a:t>
                      </a:r>
                      <a:endParaRPr lang="en-US" altLang="en-US"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r>
              <a:tr h="626110">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格鲁吉亚</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1936.12.</a:t>
                      </a:r>
                      <a:r>
                        <a:rPr lang="en-US" sz="1400" spc="120">
                          <a:solidFill>
                            <a:schemeClr val="tx1"/>
                          </a:solidFill>
                          <a:latin typeface="微软雅黑" panose="020b0503020204020204" pitchFamily="34" charset="-122"/>
                          <a:ea typeface="微软雅黑" panose="020b0503020204020204" pitchFamily="34" charset="-122"/>
                          <a:sym typeface="+mn-ea"/>
                        </a:rPr>
                        <a:t>05</a:t>
                      </a:r>
                      <a:endParaRPr lang="en-US" altLang="en-US"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r>
            </a:tbl>
          </a:graphicData>
        </a:graphic>
      </p:graphicFrame>
      <p:sp>
        <p:nvSpPr>
          <p:cNvPr id="6" name="文本框 5"/>
          <p:cNvSpPr txBox="1"/>
          <p:nvPr/>
        </p:nvSpPr>
        <p:spPr>
          <a:xfrm>
            <a:off x="0" y="-9525"/>
            <a:ext cx="3208655" cy="521970"/>
          </a:xfrm>
          <a:prstGeom prst="rect">
            <a:avLst/>
          </a:prstGeom>
          <a:solidFill>
            <a:srgbClr val="A2F0EF"/>
          </a:solidFill>
        </p:spPr>
        <p:txBody>
          <a:bodyPr wrap="square" rtlCol="0">
            <a:spAutoFit/>
          </a:bodyPr>
          <a:lstStyle/>
          <a:p>
            <a:r>
              <a:rPr lang="zh-CN" altLang="en-US" sz="2800" b="1">
                <a:solidFill>
                  <a:srgbClr val="FF0000"/>
                </a:solidFill>
                <a:latin typeface="楷体" panose="02010609060101010101" charset="-122"/>
                <a:ea typeface="楷体" panose="02010609060101010101" charset="-122"/>
              </a:rPr>
              <a:t>苏联的成立与发展</a:t>
            </a:r>
            <a:endParaRPr lang="zh-CN" altLang="en-US" sz="2800" b="1">
              <a:solidFill>
                <a:srgbClr val="FF0000"/>
              </a:solidFill>
              <a:latin typeface="楷体" panose="02010609060101010101" charset="-122"/>
              <a:ea typeface="楷体" panose="02010609060101010101" charset="-122"/>
            </a:endParaRPr>
          </a:p>
        </p:txBody>
      </p:sp>
    </p:spTree>
    <p:custDataLst>
      <p:tags r:id="rId6"/>
    </p:custDataLst>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19"/>
                                        </p:tgtEl>
                                        <p:attrNameLst>
                                          <p:attrName>style.visibility</p:attrName>
                                        </p:attrNameLst>
                                      </p:cBhvr>
                                      <p:to>
                                        <p:strVal val="visible"/>
                                      </p:to>
                                    </p:set>
                                    <p:animEffect transition="in" filter="blinds(horizontal)">
                                      <p:cBhvr>
                                        <p:cTn id="7" dur="500"/>
                                        <p:tgtEl>
                                          <p:spTgt spid="11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48133"/>
                                        </p:tgtEl>
                                        <p:attrNameLst>
                                          <p:attrName>style.visibility</p:attrName>
                                        </p:attrNameLst>
                                      </p:cBhvr>
                                      <p:to>
                                        <p:strVal val="visible"/>
                                      </p:to>
                                    </p:set>
                                    <p:animEffect transition="in" filter="blinds(horizontal)">
                                      <p:cBhvr>
                                        <p:cTn id="12" dur="500"/>
                                        <p:tgtEl>
                                          <p:spTgt spid="4813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7" presetClass="entr" presetSubtype="2" fill="hold" nodeType="clickEffect">
                                  <p:stCondLst>
                                    <p:cond delay="0"/>
                                  </p:stCondLst>
                                  <p:childTnLst>
                                    <p:set>
                                      <p:cBhvr>
                                        <p:cTn id="16" dur="500"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7" presetClass="exit" presetSubtype="8" fill="hold" nodeType="clickEffect">
                                  <p:stCondLst>
                                    <p:cond delay="0"/>
                                  </p:stCondLst>
                                  <p:childTnLst>
                                    <p:anim calcmode="lin" valueType="num">
                                      <p:cBhvr additive="base">
                                        <p:cTn id="22" dur="500"/>
                                        <p:tgtEl>
                                          <p:spTgt spid="5"/>
                                        </p:tgtEl>
                                        <p:attrNameLst>
                                          <p:attrName>ppt_x</p:attrName>
                                        </p:attrNameLst>
                                      </p:cBhvr>
                                      <p:tavLst>
                                        <p:tav tm="0">
                                          <p:val>
                                            <p:strVal val="ppt_x"/>
                                          </p:val>
                                        </p:tav>
                                        <p:tav tm="100000">
                                          <p:val>
                                            <p:strVal val="0-ppt_w/2"/>
                                          </p:val>
                                        </p:tav>
                                      </p:tavLst>
                                    </p:anim>
                                    <p:anim calcmode="lin" valueType="num">
                                      <p:cBhvr additive="base">
                                        <p:cTn id="23" dur="500"/>
                                        <p:tgtEl>
                                          <p:spTgt spid="5"/>
                                        </p:tgtEl>
                                        <p:attrNameLst>
                                          <p:attrName>ppt_y</p:attrName>
                                        </p:attrNameLst>
                                      </p:cBhvr>
                                      <p:tavLst>
                                        <p:tav tm="0">
                                          <p:val>
                                            <p:strVal val="ppt_y"/>
                                          </p:val>
                                        </p:tav>
                                        <p:tav tm="100000">
                                          <p:val>
                                            <p:strVal val="ppt_y"/>
                                          </p:val>
                                        </p:tav>
                                      </p:tavLst>
                                    </p:anim>
                                    <p:set>
                                      <p:cBhvr>
                                        <p:cTn id="24" dur="1" fill="hold">
                                          <p:stCondLst>
                                            <p:cond delay="50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2"/>
          <p:cNvGrpSpPr/>
          <p:nvPr/>
        </p:nvGrpSpPr>
        <p:grpSpPr>
          <a:xfrm>
            <a:off x="461645" y="1400175"/>
            <a:ext cx="11031855" cy="4730750"/>
            <a:chOff x="179512" y="2118707"/>
            <a:chExt cx="8712968" cy="2966477"/>
          </a:xfrm>
        </p:grpSpPr>
        <p:pic>
          <p:nvPicPr>
            <p:cNvPr id="14343" name="Picture 15" descr="u=2952019589,1892443617&amp;fm=23&amp;gp=0"/>
            <p:cNvPicPr>
              <a:picLocks noChangeAspect="1"/>
            </p:cNvPicPr>
            <p:nvPr/>
          </p:nvPicPr>
          <p:blipFill>
            <a:blip r:embed="rId2"/>
            <a:srcRect b="3960"/>
            <a:stretch>
              <a:fillRect/>
            </a:stretch>
          </p:blipFill>
          <p:spPr>
            <a:xfrm>
              <a:off x="2775500" y="2118709"/>
              <a:ext cx="3671830" cy="2966475"/>
            </a:xfrm>
            <a:prstGeom prst="rect">
              <a:avLst/>
            </a:prstGeom>
            <a:noFill/>
            <a:ln w="9525">
              <a:noFill/>
            </a:ln>
          </p:spPr>
        </p:pic>
        <p:pic>
          <p:nvPicPr>
            <p:cNvPr id="14344" name="Picture 17" descr="dbb44aed2e738bd40ec5d3cba18b87d6267ff960"/>
            <p:cNvPicPr>
              <a:picLocks noChangeAspect="1"/>
            </p:cNvPicPr>
            <p:nvPr/>
          </p:nvPicPr>
          <p:blipFill>
            <a:blip r:embed="rId3"/>
            <a:stretch>
              <a:fillRect/>
            </a:stretch>
          </p:blipFill>
          <p:spPr>
            <a:xfrm>
              <a:off x="6447908" y="2118707"/>
              <a:ext cx="2444572" cy="2966476"/>
            </a:xfrm>
            <a:prstGeom prst="rect">
              <a:avLst/>
            </a:prstGeom>
            <a:noFill/>
            <a:ln w="9525">
              <a:noFill/>
            </a:ln>
          </p:spPr>
        </p:pic>
        <p:pic>
          <p:nvPicPr>
            <p:cNvPr id="14345" name="Picture 19" descr="u=2348359713,1135131374&amp;fm=23&amp;gp=0"/>
            <p:cNvPicPr>
              <a:picLocks noChangeAspect="1"/>
            </p:cNvPicPr>
            <p:nvPr/>
          </p:nvPicPr>
          <p:blipFill>
            <a:blip r:embed="rId4"/>
            <a:stretch>
              <a:fillRect/>
            </a:stretch>
          </p:blipFill>
          <p:spPr>
            <a:xfrm>
              <a:off x="179512" y="2118708"/>
              <a:ext cx="2636545" cy="2966476"/>
            </a:xfrm>
            <a:prstGeom prst="rect">
              <a:avLst/>
            </a:prstGeom>
            <a:noFill/>
            <a:ln w="9525">
              <a:noFill/>
            </a:ln>
          </p:spPr>
        </p:pic>
      </p:grpSp>
      <p:sp>
        <p:nvSpPr>
          <p:cNvPr id="3" name="Text Box 5"/>
          <p:cNvSpPr txBox="1"/>
          <p:nvPr/>
        </p:nvSpPr>
        <p:spPr>
          <a:xfrm>
            <a:off x="233680" y="274320"/>
            <a:ext cx="11407775" cy="1076325"/>
          </a:xfrm>
          <a:prstGeom prst="rect">
            <a:avLst/>
          </a:prstGeom>
          <a:solidFill>
            <a:schemeClr val="bg1"/>
          </a:solidFill>
          <a:ln w="63500">
            <a:noFill/>
          </a:ln>
        </p:spPr>
        <p:txBody>
          <a:bodyPr wrap="square">
            <a:spAutoFit/>
          </a:bodyPr>
          <a:lstStyle/>
          <a:p>
            <a:r>
              <a:rPr lang="en-US" altLang="zh-CN" sz="3200" b="1">
                <a:solidFill>
                  <a:srgbClr val="C00000"/>
                </a:solidFill>
                <a:latin typeface="黑体" panose="02010609060101010101" pitchFamily="49" charset="-122"/>
                <a:ea typeface="黑体" panose="02010609060101010101" pitchFamily="49" charset="-122"/>
              </a:rPr>
              <a:t>    1924</a:t>
            </a:r>
            <a:r>
              <a:rPr lang="zh-CN" altLang="en-US" sz="3200" b="1">
                <a:solidFill>
                  <a:srgbClr val="C00000"/>
                </a:solidFill>
                <a:latin typeface="黑体" panose="02010609060101010101" pitchFamily="49" charset="-122"/>
                <a:ea typeface="黑体" panose="02010609060101010101" pitchFamily="49" charset="-122"/>
              </a:rPr>
              <a:t>年列宁逝世，苏联社会主义建设的接力棒交到了斯大林手中。</a:t>
            </a:r>
            <a:endParaRPr lang="zh-CN" altLang="en-US" sz="3200" b="1">
              <a:solidFill>
                <a:srgbClr val="C00000"/>
              </a:solidFill>
              <a:latin typeface="黑体" panose="02010609060101010101" pitchFamily="49" charset="-122"/>
              <a:ea typeface="黑体" pitchFamily="49" charset="-122"/>
            </a:endParaRPr>
          </a:p>
        </p:txBody>
      </p:sp>
      <p:sp>
        <p:nvSpPr>
          <p:cNvPr id="69638" name="Text Box 6"/>
          <p:cNvSpPr txBox="1"/>
          <p:nvPr/>
        </p:nvSpPr>
        <p:spPr>
          <a:xfrm>
            <a:off x="6405880" y="5202555"/>
            <a:ext cx="5499735" cy="1568450"/>
          </a:xfrm>
          <a:prstGeom prst="rect">
            <a:avLst/>
          </a:prstGeom>
          <a:solidFill>
            <a:srgbClr val="FFFF66"/>
          </a:solidFill>
          <a:ln w="9525">
            <a:noFill/>
          </a:ln>
        </p:spPr>
        <p:txBody>
          <a:bodyPr wrap="square" anchor="t">
            <a:spAutoFit/>
          </a:bodyPr>
          <a:lstStyle/>
          <a:p>
            <a:pPr eaLnBrk="0" hangingPunct="0">
              <a:spcBef>
                <a:spcPct val="50000"/>
              </a:spcBef>
            </a:pPr>
            <a:r>
              <a:rPr lang="en-US" altLang="zh-CN" sz="3200" b="1">
                <a:solidFill>
                  <a:srgbClr val="FF0000"/>
                </a:solidFill>
                <a:latin typeface="黑体" panose="02010609060101010101" pitchFamily="49" charset="-122"/>
                <a:ea typeface="黑体" panose="02010609060101010101" pitchFamily="49" charset="-122"/>
              </a:rPr>
              <a:t>    </a:t>
            </a:r>
            <a:r>
              <a:rPr lang="zh-CN" altLang="en-US" sz="3200" b="1">
                <a:solidFill>
                  <a:srgbClr val="FF0000"/>
                </a:solidFill>
                <a:latin typeface="黑体" panose="02010609060101010101" pitchFamily="49" charset="-122"/>
                <a:ea typeface="黑体" panose="02010609060101010101" pitchFamily="49" charset="-122"/>
              </a:rPr>
              <a:t>他接过的是一个扶木犁的穷国，他留下的却是一个拥有核武器的强国。</a:t>
            </a:r>
            <a:r>
              <a:rPr lang="en-US" altLang="zh-CN" sz="3200" b="1">
                <a:solidFill>
                  <a:srgbClr val="FF0000"/>
                </a:solidFill>
                <a:latin typeface="黑体" panose="02010609060101010101" pitchFamily="49" charset="-122"/>
                <a:ea typeface="黑体" panose="02010609060101010101" pitchFamily="49" charset="-122"/>
                <a:sym typeface="+mn-ea"/>
              </a:rPr>
              <a:t>——</a:t>
            </a:r>
            <a:r>
              <a:rPr lang="zh-CN" altLang="en-US" sz="3200" b="1">
                <a:solidFill>
                  <a:srgbClr val="FF0000"/>
                </a:solidFill>
                <a:latin typeface="黑体" panose="02010609060101010101" pitchFamily="49" charset="-122"/>
                <a:ea typeface="黑体" panose="02010609060101010101" pitchFamily="49" charset="-122"/>
                <a:sym typeface="+mn-ea"/>
              </a:rPr>
              <a:t>丘吉尔</a:t>
            </a:r>
            <a:r>
              <a:rPr lang="zh-CN" altLang="en-US" sz="3200" b="1">
                <a:solidFill>
                  <a:srgbClr val="FF0000"/>
                </a:solidFill>
                <a:latin typeface="黑体" panose="02010609060101010101" pitchFamily="49" charset="-122"/>
                <a:ea typeface="黑体" panose="02010609060101010101" pitchFamily="49" charset="-122"/>
              </a:rPr>
              <a:t>                          </a:t>
            </a:r>
            <a:endParaRPr lang="zh-CN" altLang="en-US" sz="3200" b="1">
              <a:solidFill>
                <a:srgbClr val="FF0000"/>
              </a:solidFill>
              <a:latin typeface="黑体" panose="02010609060101010101" pitchFamily="49" charset="-122"/>
              <a:ea typeface="黑体" pitchFamily="49" charset="-122"/>
            </a:endParaRPr>
          </a:p>
        </p:txBody>
      </p:sp>
      <p:pic>
        <p:nvPicPr>
          <p:cNvPr id="69636" name="Picture 4" descr="20110725130500-13986457"/>
          <p:cNvPicPr>
            <a:picLocks noChangeAspect="1"/>
          </p:cNvPicPr>
          <p:nvPr/>
        </p:nvPicPr>
        <p:blipFill>
          <a:blip r:embed="rId5"/>
          <a:stretch>
            <a:fillRect/>
          </a:stretch>
        </p:blipFill>
        <p:spPr>
          <a:xfrm>
            <a:off x="2299970" y="1350010"/>
            <a:ext cx="4366260" cy="4939665"/>
          </a:xfrm>
          <a:prstGeom prst="rect">
            <a:avLst/>
          </a:prstGeom>
          <a:noFill/>
          <a:ln w="9525">
            <a:noFill/>
          </a:ln>
        </p:spPr>
      </p:pic>
    </p:spTree>
    <p:custDataLst>
      <p:tags r:id="rId6"/>
    </p:custDataLst>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9638"/>
                                        </p:tgtEl>
                                        <p:attrNameLst>
                                          <p:attrName>style.visibility</p:attrName>
                                        </p:attrNameLst>
                                      </p:cBhvr>
                                      <p:to>
                                        <p:strVal val="visible"/>
                                      </p:to>
                                    </p:set>
                                    <p:animEffect transition="in" filter="blinds(horizontal)">
                                      <p:cBhvr>
                                        <p:cTn id="17" dur="500"/>
                                        <p:tgtEl>
                                          <p:spTgt spid="6963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69636"/>
                                        </p:tgtEl>
                                        <p:attrNameLst>
                                          <p:attrName>style.visibility</p:attrName>
                                        </p:attrNameLst>
                                      </p:cBhvr>
                                      <p:to>
                                        <p:strVal val="visible"/>
                                      </p:to>
                                    </p:set>
                                    <p:animEffect transition="in" filter="blinds(horizontal)">
                                      <p:cBhvr>
                                        <p:cTn id="22" dur="500"/>
                                        <p:tgtEl>
                                          <p:spTgt spid="696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9638"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4273" name="Text Box 4"/>
          <p:cNvSpPr txBox="1"/>
          <p:nvPr/>
        </p:nvSpPr>
        <p:spPr>
          <a:xfrm>
            <a:off x="221933" y="5926138"/>
            <a:ext cx="3735387" cy="831850"/>
          </a:xfrm>
          <a:prstGeom prst="rect">
            <a:avLst/>
          </a:prstGeom>
          <a:noFill/>
          <a:ln w="9525">
            <a:noFill/>
          </a:ln>
        </p:spPr>
        <p:txBody>
          <a:bodyPr wrap="square" anchor="t">
            <a:spAutoFit/>
          </a:bodyPr>
          <a:lstStyle/>
          <a:p>
            <a:pPr algn="ctr"/>
            <a:r>
              <a:rPr lang="zh-CN" altLang="en-US" sz="2400">
                <a:solidFill>
                  <a:srgbClr val="FF0000"/>
                </a:solidFill>
                <a:latin typeface="Arial" panose="020b0604020202020204" pitchFamily="34" charset="0"/>
                <a:ea typeface="微软雅黑" panose="020b0503020204020204" pitchFamily="34" charset="-122"/>
              </a:rPr>
              <a:t>工业化</a:t>
            </a:r>
            <a:r>
              <a:rPr lang="en-US" altLang="zh-CN" sz="2400">
                <a:solidFill>
                  <a:srgbClr val="FF0000"/>
                </a:solidFill>
                <a:latin typeface="Arial" panose="020b0604020202020204" pitchFamily="34" charset="0"/>
                <a:ea typeface="微软雅黑" panose="020b0503020204020204" pitchFamily="34" charset="-122"/>
              </a:rPr>
              <a:t>——</a:t>
            </a:r>
            <a:r>
              <a:rPr lang="zh-CN" altLang="en-US" sz="2400">
                <a:solidFill>
                  <a:srgbClr val="FF0000"/>
                </a:solidFill>
                <a:latin typeface="Arial" panose="020b0604020202020204" pitchFamily="34" charset="0"/>
                <a:ea typeface="微软雅黑" panose="020b0503020204020204" pitchFamily="34" charset="-122"/>
              </a:rPr>
              <a:t>核心目标，</a:t>
            </a:r>
            <a:endParaRPr lang="en-US" altLang="zh-CN" sz="2400">
              <a:solidFill>
                <a:srgbClr val="FF0000"/>
              </a:solidFill>
              <a:latin typeface="Arial" pitchFamily="34" charset="0"/>
              <a:ea typeface="微软雅黑" panose="020b0503020204020204" pitchFamily="34" charset="-122"/>
            </a:endParaRPr>
          </a:p>
          <a:p>
            <a:pPr algn="ctr"/>
            <a:r>
              <a:rPr lang="en-US" altLang="zh-CN" sz="2400">
                <a:solidFill>
                  <a:srgbClr val="FF0000"/>
                </a:solidFill>
                <a:latin typeface="Arial" panose="020b0604020202020204" pitchFamily="34" charset="0"/>
                <a:ea typeface="微软雅黑" panose="020b0503020204020204" pitchFamily="34" charset="-122"/>
              </a:rPr>
              <a:t>1925</a:t>
            </a:r>
            <a:r>
              <a:rPr lang="zh-CN" altLang="en-US" sz="2400">
                <a:solidFill>
                  <a:srgbClr val="FF0000"/>
                </a:solidFill>
                <a:latin typeface="Arial" panose="020b0604020202020204" pitchFamily="34" charset="0"/>
                <a:ea typeface="微软雅黑" panose="020b0503020204020204" pitchFamily="34" charset="-122"/>
              </a:rPr>
              <a:t>年开始</a:t>
            </a:r>
            <a:endParaRPr lang="zh-CN" altLang="en-US" sz="2400">
              <a:solidFill>
                <a:srgbClr val="FF0000"/>
              </a:solidFill>
              <a:latin typeface="Arial" pitchFamily="34" charset="0"/>
              <a:ea typeface="微软雅黑" panose="020b0503020204020204" pitchFamily="34" charset="-122"/>
            </a:endParaRPr>
          </a:p>
        </p:txBody>
      </p:sp>
      <p:pic>
        <p:nvPicPr>
          <p:cNvPr id="54274" name="Picture 12" descr="ironsu"/>
          <p:cNvPicPr>
            <a:picLocks noChangeAspect="1"/>
          </p:cNvPicPr>
          <p:nvPr>
            <p:custDataLst>
              <p:tags r:id="rId3"/>
            </p:custDataLst>
          </p:nvPr>
        </p:nvPicPr>
        <p:blipFill>
          <a:blip r:embed="rId2"/>
          <a:stretch>
            <a:fillRect/>
          </a:stretch>
        </p:blipFill>
        <p:spPr>
          <a:xfrm>
            <a:off x="242253" y="1238250"/>
            <a:ext cx="3565525" cy="4333875"/>
          </a:xfrm>
          <a:prstGeom prst="rect">
            <a:avLst/>
          </a:prstGeom>
          <a:noFill/>
          <a:ln w="9525">
            <a:noFill/>
          </a:ln>
        </p:spPr>
      </p:pic>
      <p:pic>
        <p:nvPicPr>
          <p:cNvPr id="14" name="Picture 7" descr="010504.jpg (54737 bytes)"/>
          <p:cNvPicPr>
            <a:picLocks noChangeAspect="1"/>
          </p:cNvPicPr>
          <p:nvPr>
            <p:custDataLst>
              <p:tags r:id="rId5"/>
            </p:custDataLst>
          </p:nvPr>
        </p:nvPicPr>
        <p:blipFill>
          <a:blip r:embed="rId4"/>
          <a:stretch>
            <a:fillRect/>
          </a:stretch>
        </p:blipFill>
        <p:spPr>
          <a:xfrm>
            <a:off x="4360228" y="1068070"/>
            <a:ext cx="4208462" cy="4308475"/>
          </a:xfrm>
          <a:prstGeom prst="rect">
            <a:avLst/>
          </a:prstGeom>
          <a:noFill/>
          <a:ln w="9525">
            <a:noFill/>
          </a:ln>
        </p:spPr>
      </p:pic>
      <p:sp>
        <p:nvSpPr>
          <p:cNvPr id="15" name="Rectangle 9"/>
          <p:cNvSpPr/>
          <p:nvPr/>
        </p:nvSpPr>
        <p:spPr>
          <a:xfrm>
            <a:off x="4232910" y="5668645"/>
            <a:ext cx="4286885" cy="460375"/>
          </a:xfrm>
          <a:prstGeom prst="rect">
            <a:avLst/>
          </a:prstGeom>
          <a:noFill/>
          <a:ln w="9525">
            <a:noFill/>
          </a:ln>
        </p:spPr>
        <p:txBody>
          <a:bodyPr wrap="square" anchor="t">
            <a:spAutoFit/>
          </a:bodyPr>
          <a:lstStyle/>
          <a:p>
            <a:r>
              <a:rPr lang="zh-CN" altLang="en-US" sz="2400">
                <a:solidFill>
                  <a:srgbClr val="FF0000"/>
                </a:solidFill>
                <a:latin typeface="Arial" panose="020b0604020202020204" pitchFamily="34" charset="0"/>
                <a:ea typeface="微软雅黑" panose="020b0503020204020204" pitchFamily="34" charset="-122"/>
              </a:rPr>
              <a:t>农业集体化，</a:t>
            </a:r>
            <a:r>
              <a:rPr lang="en-US" altLang="zh-CN" sz="2400">
                <a:solidFill>
                  <a:srgbClr val="FF0000"/>
                </a:solidFill>
                <a:latin typeface="Arial" panose="020b0604020202020204" pitchFamily="34" charset="0"/>
                <a:ea typeface="微软雅黑" panose="020b0503020204020204" pitchFamily="34" charset="-122"/>
              </a:rPr>
              <a:t>1930</a:t>
            </a:r>
            <a:r>
              <a:rPr lang="zh-CN" altLang="en-US" sz="2400">
                <a:solidFill>
                  <a:srgbClr val="FF0000"/>
                </a:solidFill>
                <a:latin typeface="Arial" panose="020b0604020202020204" pitchFamily="34" charset="0"/>
                <a:ea typeface="微软雅黑" panose="020b0503020204020204" pitchFamily="34" charset="-122"/>
              </a:rPr>
              <a:t>年左右开始</a:t>
            </a:r>
            <a:endParaRPr lang="zh-CN" altLang="en-US" sz="2400">
              <a:solidFill>
                <a:srgbClr val="FF0000"/>
              </a:solidFill>
              <a:latin typeface="Arial" panose="020b0604020202020204" pitchFamily="34" charset="0"/>
              <a:ea typeface="微软雅黑" panose="020b0503020204020204" pitchFamily="34" charset="-122"/>
            </a:endParaRPr>
          </a:p>
        </p:txBody>
      </p:sp>
      <p:sp>
        <p:nvSpPr>
          <p:cNvPr id="16" name="Text Box 6">
            <a:hlinkClick r:id="rId6" action="ppaction://hlinkfile"/>
          </p:cNvPr>
          <p:cNvSpPr txBox="1"/>
          <p:nvPr/>
        </p:nvSpPr>
        <p:spPr>
          <a:xfrm>
            <a:off x="8568690" y="5668645"/>
            <a:ext cx="3889375" cy="831850"/>
          </a:xfrm>
          <a:prstGeom prst="rect">
            <a:avLst/>
          </a:prstGeom>
          <a:noFill/>
          <a:ln w="9525">
            <a:noFill/>
          </a:ln>
        </p:spPr>
        <p:txBody>
          <a:bodyPr wrap="square" anchor="t">
            <a:spAutoFit/>
          </a:bodyPr>
          <a:lstStyle/>
          <a:p>
            <a:pPr algn="ctr"/>
            <a:r>
              <a:rPr lang="zh-CN" altLang="en-US" sz="2400">
                <a:solidFill>
                  <a:srgbClr val="FF0000"/>
                </a:solidFill>
                <a:latin typeface="Arial" panose="020b0604020202020204" pitchFamily="34" charset="0"/>
                <a:ea typeface="微软雅黑" panose="020b0503020204020204" pitchFamily="34" charset="-122"/>
              </a:rPr>
              <a:t>五年计划，与此同时西</a:t>
            </a:r>
            <a:endParaRPr lang="en-US" altLang="zh-CN" sz="2400">
              <a:solidFill>
                <a:srgbClr val="FF0000"/>
              </a:solidFill>
              <a:latin typeface="Arial" panose="020b0604020202020204" pitchFamily="34" charset="0"/>
              <a:ea typeface="微软雅黑" panose="020b0503020204020204" pitchFamily="34" charset="-122"/>
            </a:endParaRPr>
          </a:p>
          <a:p>
            <a:pPr algn="ctr"/>
            <a:r>
              <a:rPr lang="zh-CN" altLang="en-US" sz="2400">
                <a:solidFill>
                  <a:srgbClr val="FF0000"/>
                </a:solidFill>
                <a:latin typeface="Arial" panose="020b0604020202020204" pitchFamily="34" charset="0"/>
                <a:ea typeface="微软雅黑" panose="020b0503020204020204" pitchFamily="34" charset="-122"/>
              </a:rPr>
              <a:t>方处于经济大危机时期</a:t>
            </a:r>
            <a:endParaRPr lang="zh-CN" altLang="en-US" sz="2400">
              <a:solidFill>
                <a:srgbClr val="FF0000"/>
              </a:solidFill>
              <a:latin typeface="Arial" panose="020b0604020202020204" pitchFamily="34" charset="0"/>
              <a:ea typeface="微软雅黑" panose="020b0503020204020204" pitchFamily="34" charset="-122"/>
            </a:endParaRPr>
          </a:p>
        </p:txBody>
      </p:sp>
      <p:pic>
        <p:nvPicPr>
          <p:cNvPr id="17" name="Picture 8" descr="rm-195 海报：《完成五年计划》（苏联在20世纪30年代为宣传国民经济发展的五年计划而绘制）"/>
          <p:cNvPicPr>
            <a:picLocks noChangeAspect="1"/>
          </p:cNvPicPr>
          <p:nvPr>
            <p:custDataLst>
              <p:tags r:id="rId8"/>
            </p:custDataLst>
          </p:nvPr>
        </p:nvPicPr>
        <p:blipFill>
          <a:blip r:embed="rId7"/>
          <a:srcRect l="1526" t="1996" r="3120" b="17317"/>
          <a:stretch>
            <a:fillRect/>
          </a:stretch>
        </p:blipFill>
        <p:spPr>
          <a:xfrm>
            <a:off x="8951278" y="1068070"/>
            <a:ext cx="3125787" cy="4340225"/>
          </a:xfrm>
          <a:prstGeom prst="rect">
            <a:avLst/>
          </a:prstGeom>
          <a:noFill/>
          <a:ln w="9525">
            <a:noFill/>
          </a:ln>
        </p:spPr>
      </p:pic>
      <p:sp>
        <p:nvSpPr>
          <p:cNvPr id="6" name="文本框 5"/>
          <p:cNvSpPr txBox="1"/>
          <p:nvPr/>
        </p:nvSpPr>
        <p:spPr>
          <a:xfrm>
            <a:off x="0" y="-9525"/>
            <a:ext cx="3208655" cy="521970"/>
          </a:xfrm>
          <a:prstGeom prst="rect">
            <a:avLst/>
          </a:prstGeom>
          <a:solidFill>
            <a:srgbClr val="A2F0EF"/>
          </a:solidFill>
        </p:spPr>
        <p:txBody>
          <a:bodyPr wrap="square" rtlCol="0">
            <a:spAutoFit/>
          </a:bodyPr>
          <a:lstStyle/>
          <a:p>
            <a:r>
              <a:rPr lang="zh-CN" altLang="en-US" sz="2800" b="1">
                <a:solidFill>
                  <a:srgbClr val="FF0000"/>
                </a:solidFill>
                <a:latin typeface="楷体" panose="02010609060101010101" charset="-122"/>
                <a:ea typeface="楷体" panose="02010609060101010101" charset="-122"/>
              </a:rPr>
              <a:t>（三）斯大林模式</a:t>
            </a:r>
            <a:endParaRPr lang="zh-CN" altLang="en-US" sz="2800" b="1">
              <a:solidFill>
                <a:srgbClr val="FF0000"/>
              </a:solidFill>
              <a:latin typeface="楷体" panose="02010609060101010101" charset="-122"/>
              <a:ea typeface="楷体" panose="02010609060101010101" charset="-122"/>
            </a:endParaRPr>
          </a:p>
        </p:txBody>
      </p:sp>
      <p:pic>
        <p:nvPicPr>
          <p:cNvPr id="4" name="图片 3"/>
          <p:cNvPicPr>
            <a:picLocks noChangeAspect="1"/>
          </p:cNvPicPr>
          <p:nvPr/>
        </p:nvPicPr>
        <p:blipFill>
          <a:blip r:embed="rId9"/>
          <a:stretch>
            <a:fillRect/>
          </a:stretch>
        </p:blipFill>
        <p:spPr>
          <a:xfrm>
            <a:off x="2905125" y="690245"/>
            <a:ext cx="7486650" cy="5476875"/>
          </a:xfrm>
          <a:prstGeom prst="rect">
            <a:avLst/>
          </a:prstGeom>
        </p:spPr>
      </p:pic>
      <p:pic>
        <p:nvPicPr>
          <p:cNvPr id="12" name="图片 11" descr="C:/Users/ADMINI~1/AppData/Local/Temp/kaimatting/20200318091244/output_aiMatting_20200318091251.pngoutput_aiMatting_20200318091251"/>
          <p:cNvPicPr>
            <a:picLocks noChangeAspect="1"/>
          </p:cNvPicPr>
          <p:nvPr>
            <p:custDataLst>
              <p:tags r:id="rId11"/>
            </p:custDataLst>
          </p:nvPr>
        </p:nvPicPr>
        <p:blipFill>
          <a:blip r:embed="rId10"/>
          <a:stretch>
            <a:fillRect/>
          </a:stretch>
        </p:blipFill>
        <p:spPr>
          <a:xfrm>
            <a:off x="2609850" y="268605"/>
            <a:ext cx="9349105" cy="5898515"/>
          </a:xfrm>
          <a:prstGeom prst="rect">
            <a:avLst/>
          </a:prstGeom>
        </p:spPr>
      </p:pic>
      <p:pic>
        <p:nvPicPr>
          <p:cNvPr id="3" name="图片 2"/>
          <p:cNvPicPr>
            <a:picLocks noChangeAspect="1"/>
          </p:cNvPicPr>
          <p:nvPr>
            <p:custDataLst>
              <p:tags r:id="rId13"/>
            </p:custDataLst>
          </p:nvPr>
        </p:nvPicPr>
        <p:blipFill>
          <a:blip r:embed="rId12"/>
          <a:stretch>
            <a:fillRect/>
          </a:stretch>
        </p:blipFill>
        <p:spPr>
          <a:xfrm>
            <a:off x="594995" y="993140"/>
            <a:ext cx="7477125" cy="4457700"/>
          </a:xfrm>
          <a:prstGeom prst="rect">
            <a:avLst/>
          </a:prstGeom>
        </p:spPr>
      </p:pic>
      <p:pic>
        <p:nvPicPr>
          <p:cNvPr id="5" name="图片 4"/>
          <p:cNvPicPr>
            <a:picLocks noChangeAspect="1"/>
          </p:cNvPicPr>
          <p:nvPr/>
        </p:nvPicPr>
        <p:blipFill>
          <a:blip r:embed="rId14"/>
          <a:stretch>
            <a:fillRect/>
          </a:stretch>
        </p:blipFill>
        <p:spPr>
          <a:xfrm>
            <a:off x="3409950" y="1068070"/>
            <a:ext cx="6981825" cy="4152265"/>
          </a:xfrm>
          <a:prstGeom prst="rect">
            <a:avLst/>
          </a:prstGeom>
        </p:spPr>
      </p:pic>
      <p:sp>
        <p:nvSpPr>
          <p:cNvPr id="2" name="文本框 1"/>
          <p:cNvSpPr txBox="1"/>
          <p:nvPr/>
        </p:nvSpPr>
        <p:spPr>
          <a:xfrm>
            <a:off x="3808095" y="6390005"/>
            <a:ext cx="4983480" cy="368300"/>
          </a:xfrm>
          <a:prstGeom prst="rect">
            <a:avLst/>
          </a:prstGeom>
          <a:noFill/>
        </p:spPr>
        <p:txBody>
          <a:bodyPr wrap="none" rtlCol="0" anchor="t">
            <a:spAutoFit/>
          </a:bodyPr>
          <a:lstStyle/>
          <a:p>
            <a:r>
              <a:rPr lang="en-US" altLang="zh-CN">
                <a:solidFill>
                  <a:srgbClr val="FF0000"/>
                </a:solidFill>
                <a:latin typeface="Arial" panose="020b0604020202020204" pitchFamily="34" charset="0"/>
                <a:ea typeface="微软雅黑" panose="020b0503020204020204" pitchFamily="34" charset="-122"/>
                <a:sym typeface="+mn-ea"/>
              </a:rPr>
              <a:t>——</a:t>
            </a:r>
            <a:r>
              <a:rPr lang="zh-CN" altLang="en-US">
                <a:solidFill>
                  <a:srgbClr val="FF0000"/>
                </a:solidFill>
                <a:latin typeface="Arial" panose="020b0604020202020204" pitchFamily="34" charset="0"/>
                <a:ea typeface="微软雅黑" panose="020b0503020204020204" pitchFamily="34" charset="-122"/>
                <a:sym typeface="+mn-ea"/>
              </a:rPr>
              <a:t>满足了工业化需要，但损害了农民的利益。</a:t>
            </a:r>
            <a:endParaRPr lang="zh-CN" altLang="en-US"/>
          </a:p>
        </p:txBody>
      </p:sp>
    </p:spTree>
    <p:custDataLst>
      <p:tags r:id="rId15"/>
    </p:custDataLst>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linds(horizontal)">
                                      <p:cBhvr>
                                        <p:cTn id="13" dur="500"/>
                                        <p:tgtEl>
                                          <p:spTgt spid="2"/>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500"/>
                                        <p:tgtEl>
                                          <p:spTgt spid="4"/>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3" presetClass="exit" presetSubtype="10" fill="hold" nodeType="clickEffect">
                                  <p:stCondLst>
                                    <p:cond delay="0"/>
                                  </p:stCondLst>
                                  <p:childTnLst>
                                    <p:animEffect transition="out" filter="blinds(horizontal)">
                                      <p:cBhvr>
                                        <p:cTn id="22" dur="500"/>
                                        <p:tgtEl>
                                          <p:spTgt spid="4"/>
                                        </p:tgtEl>
                                      </p:cBhvr>
                                    </p:animEffect>
                                    <p:set>
                                      <p:cBhvr>
                                        <p:cTn id="23" dur="1" fill="hold">
                                          <p:stCondLst>
                                            <p:cond delay="499"/>
                                          </p:stCondLst>
                                        </p:cTn>
                                        <p:tgtEl>
                                          <p:spTgt spid="4"/>
                                        </p:tgtEl>
                                        <p:attrNameLst>
                                          <p:attrName>style.visibility</p:attrName>
                                        </p:attrNameLst>
                                      </p:cBhvr>
                                      <p:to>
                                        <p:strVal val="hidden"/>
                                      </p:to>
                                    </p:set>
                                  </p:childTnLst>
                                </p:cTn>
                              </p:par>
                            </p:childTnLst>
                          </p:cTn>
                        </p:par>
                      </p:childTnLst>
                    </p:cTn>
                  </p:par>
                  <p:par>
                    <p:cTn id="24" fill="hold" nodeType="clickPar">
                      <p:stCondLst>
                        <p:cond delay="indefinite"/>
                      </p:stCondLst>
                      <p:childTnLst>
                        <p:par>
                          <p:cTn id="25" fill="hold" nodeType="afterGroup">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childTnLst>
                                </p:cTn>
                              </p:par>
                            </p:childTnLst>
                          </p:cTn>
                        </p:par>
                      </p:childTnLst>
                    </p:cTn>
                  </p:par>
                  <p:par>
                    <p:cTn id="30" fill="hold" nodeType="clickPar">
                      <p:stCondLst>
                        <p:cond delay="indefinite"/>
                      </p:stCondLst>
                      <p:childTnLst>
                        <p:par>
                          <p:cTn id="31" fill="hold" nodeType="afterGroup">
                            <p:stCondLst>
                              <p:cond delay="0"/>
                            </p:stCondLst>
                            <p:childTnLst>
                              <p:par>
                                <p:cTn id="32" presetID="3" presetClass="entr" presetSubtype="10" fill="hold"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linds(horizontal)">
                                      <p:cBhvr>
                                        <p:cTn id="34" dur="500"/>
                                        <p:tgtEl>
                                          <p:spTgt spid="12"/>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3" presetClass="entr" presetSubtype="10" fill="hold" nodeType="click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blinds(horizontal)">
                                      <p:cBhvr>
                                        <p:cTn id="39" dur="500"/>
                                        <p:tgtEl>
                                          <p:spTgt spid="3"/>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3" presetClass="entr" presetSubtype="10" fill="hold" nodeType="click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blinds(horizontal)">
                                      <p:cBhvr>
                                        <p:cTn id="4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2"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p:cNvPicPr>
            <a:picLocks noChangeAspect="1"/>
          </p:cNvPicPr>
          <p:nvPr/>
        </p:nvPicPr>
        <p:blipFill>
          <a:blip r:embed="rId2"/>
          <a:stretch>
            <a:fillRect/>
          </a:stretch>
        </p:blipFill>
        <p:spPr>
          <a:xfrm>
            <a:off x="953" y="260648"/>
            <a:ext cx="5985679" cy="4145099"/>
          </a:xfrm>
          <a:prstGeom prst="rect">
            <a:avLst/>
          </a:prstGeom>
          <a:solidFill>
            <a:srgbClr val="FFFF00"/>
          </a:solidFill>
        </p:spPr>
      </p:pic>
      <p:pic>
        <p:nvPicPr>
          <p:cNvPr id="5" name="图片 4"/>
          <p:cNvPicPr>
            <a:picLocks noChangeAspect="1"/>
          </p:cNvPicPr>
          <p:nvPr/>
        </p:nvPicPr>
        <p:blipFill>
          <a:blip r:embed="rId3"/>
          <a:stretch>
            <a:fillRect/>
          </a:stretch>
        </p:blipFill>
        <p:spPr>
          <a:xfrm>
            <a:off x="5669496" y="188640"/>
            <a:ext cx="6521870" cy="3552035"/>
          </a:xfrm>
          <a:prstGeom prst="rect">
            <a:avLst/>
          </a:prstGeom>
        </p:spPr>
      </p:pic>
      <p:sp>
        <p:nvSpPr>
          <p:cNvPr id="6" name="文本框 5"/>
          <p:cNvSpPr txBox="1"/>
          <p:nvPr/>
        </p:nvSpPr>
        <p:spPr>
          <a:xfrm>
            <a:off x="6384191" y="3717032"/>
            <a:ext cx="5552179" cy="36830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rPr>
              <a:t>当今社会主义国家：中国、朝鲜、越南、古巴、老挝</a:t>
            </a:r>
            <a:endParaRPr kumimoji="0" lang="zh-CN" altLang="en-US" sz="1800" b="1"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
        <p:nvSpPr>
          <p:cNvPr id="9" name="矩形 8"/>
          <p:cNvSpPr/>
          <p:nvPr/>
        </p:nvSpPr>
        <p:spPr>
          <a:xfrm>
            <a:off x="407527" y="4653136"/>
            <a:ext cx="11377264" cy="1938020"/>
          </a:xfrm>
          <a:prstGeom prst="rect">
            <a:avLst/>
          </a:prstGeom>
        </p:spPr>
        <p:txBody>
          <a:bodyPr wrap="square">
            <a:spAutoFit/>
          </a:bodyPr>
          <a:lstStyle/>
          <a:p>
            <a:r>
              <a:rPr lang="zh-CN" altLang="en-US" sz="2400" b="1" smtClean="0"/>
              <a:t>          </a:t>
            </a:r>
            <a:r>
              <a:rPr lang="zh-CN" altLang="en-US" sz="2400" b="1" smtClean="0">
                <a:latin typeface="楷体_GB2312" pitchFamily="49" charset="-122"/>
                <a:ea typeface="楷体_GB2312" pitchFamily="49" charset="-122"/>
              </a:rPr>
              <a:t>封建社会</a:t>
            </a:r>
            <a:r>
              <a:rPr lang="zh-CN" altLang="en-US" sz="2400" b="1">
                <a:latin typeface="楷体_GB2312" pitchFamily="49" charset="-122"/>
                <a:ea typeface="楷体_GB2312" pitchFamily="49" charset="-122"/>
              </a:rPr>
              <a:t>代替奴隶社会，资本主义代替封建社会，社会主义经历一个长过程发展后必然代替资本主义。这是历史发展不可逆转的总趋势，但道路是曲折的</a:t>
            </a:r>
            <a:r>
              <a:rPr lang="en-US" altLang="zh-CN" sz="2400" b="1">
                <a:latin typeface="楷体_GB2312" pitchFamily="49" charset="-122"/>
                <a:ea typeface="楷体_GB2312" pitchFamily="49" charset="-122"/>
              </a:rPr>
              <a:t>……</a:t>
            </a:r>
            <a:r>
              <a:rPr lang="zh-CN" altLang="en-US" sz="2400" b="1">
                <a:latin typeface="楷体_GB2312" pitchFamily="49" charset="-122"/>
                <a:ea typeface="楷体_GB2312" pitchFamily="49" charset="-122"/>
              </a:rPr>
              <a:t>一些国家出现严重曲折，社会主义好像被削弱了，但人民经受锻炼，从中吸取教训，将促使社会主义向着更加健康的方向发展。”</a:t>
            </a:r>
            <a:endParaRPr lang="zh-CN" altLang="en-US" sz="2400" b="1">
              <a:latin typeface="楷体_GB2312" pitchFamily="49" charset="-122"/>
              <a:ea typeface="楷体_GB2312" panose="02010609030101010101" pitchFamily="49" charset="-122"/>
            </a:endParaRPr>
          </a:p>
          <a:p>
            <a:r>
              <a:rPr lang="en-US" altLang="zh-CN" sz="2400" b="1" smtClean="0"/>
              <a:t>                         ——</a:t>
            </a:r>
            <a:r>
              <a:rPr lang="zh-CN" altLang="en-US" sz="2400" b="1"/>
              <a:t>邓小平</a:t>
            </a:r>
            <a:r>
              <a:rPr lang="en-US" altLang="zh-CN" sz="2400" b="1"/>
              <a:t>《</a:t>
            </a:r>
            <a:r>
              <a:rPr lang="zh-CN" altLang="en-US" sz="2400" b="1"/>
              <a:t>武昌、深圳、珠海、上海等地的谈话要点</a:t>
            </a:r>
            <a:r>
              <a:rPr lang="en-US" altLang="zh-CN" sz="2400" b="1"/>
              <a:t>》</a:t>
            </a:r>
            <a:r>
              <a:rPr lang="zh-CN" altLang="en-US" sz="2400" b="1"/>
              <a:t>（</a:t>
            </a:r>
            <a:r>
              <a:rPr lang="en-US" altLang="zh-CN" sz="2400" b="1"/>
              <a:t>1992</a:t>
            </a:r>
            <a:r>
              <a:rPr lang="zh-CN" altLang="en-US" sz="2400" b="1"/>
              <a:t>年）</a:t>
            </a:r>
            <a:endParaRPr lang="zh-CN" altLang="en-US" sz="2400" b="1"/>
          </a:p>
        </p:txBody>
      </p:sp>
      <p:sp>
        <p:nvSpPr>
          <p:cNvPr id="10" name="文本框 6"/>
          <p:cNvSpPr txBox="1"/>
          <p:nvPr/>
        </p:nvSpPr>
        <p:spPr>
          <a:xfrm>
            <a:off x="335518" y="4221088"/>
            <a:ext cx="11333018" cy="460375"/>
          </a:xfrm>
          <a:prstGeom prst="rect">
            <a:avLst/>
          </a:prstGeom>
          <a:solidFill>
            <a:srgbClr val="FFFF00"/>
          </a:solidFill>
          <a:ln w="34925">
            <a:solidFill>
              <a:srgbClr val="00B0F0"/>
            </a:solidFill>
          </a:ln>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zh-CN" altLang="en-US" sz="2400" b="1" smtClean="0">
                <a:solidFill>
                  <a:prstClr val="black"/>
                </a:solidFill>
                <a:latin typeface="等线" panose="02010600030101010101" charset="-122"/>
                <a:ea typeface="等线" panose="02010600030101010101" charset="-122"/>
              </a:rPr>
              <a:t>依据图一、图二说明社会主义国家发生了怎样的变化？你如何看待这种变化？</a:t>
            </a:r>
            <a:endParaRPr kumimoji="0" lang="zh-CN" altLang="en-US" sz="2400" b="1"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cxnSp>
        <p:nvCxnSpPr>
          <p:cNvPr id="12" name="直接连接符 11"/>
          <p:cNvCxnSpPr/>
          <p:nvPr/>
        </p:nvCxnSpPr>
        <p:spPr>
          <a:xfrm flipV="1">
            <a:off x="1271623" y="5013176"/>
            <a:ext cx="10081120" cy="72008"/>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839576" y="5373216"/>
            <a:ext cx="10081120" cy="72008"/>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7536319" y="5877272"/>
            <a:ext cx="3240359" cy="0"/>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199616" y="6165304"/>
            <a:ext cx="4536504" cy="0"/>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20" name="线形标注 1(带强调线) 19"/>
          <p:cNvSpPr/>
          <p:nvPr/>
        </p:nvSpPr>
        <p:spPr>
          <a:xfrm>
            <a:off x="5808127" y="4653136"/>
            <a:ext cx="3096344" cy="792088"/>
          </a:xfrm>
          <a:prstGeom prst="accentCallout1">
            <a:avLst>
              <a:gd name="adj1" fmla="val 18750"/>
              <a:gd name="adj2" fmla="val -8333"/>
              <a:gd name="adj3" fmla="val 162104"/>
              <a:gd name="adj4" fmla="val -37199"/>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smtClean="0">
                <a:solidFill>
                  <a:srgbClr val="FF0000"/>
                </a:solidFill>
              </a:rPr>
              <a:t>把握社会主义的本质</a:t>
            </a:r>
            <a:endParaRPr lang="zh-CN" altLang="en-US" b="1">
              <a:solidFill>
                <a:srgbClr val="FF0000"/>
              </a:solidFill>
            </a:endParaRPr>
          </a:p>
        </p:txBody>
      </p:sp>
      <p:sp>
        <p:nvSpPr>
          <p:cNvPr id="14" name="标题 1"/>
          <p:cNvSpPr>
            <a:spLocks noGrp="1"/>
          </p:cNvSpPr>
          <p:nvPr/>
        </p:nvSpPr>
        <p:spPr>
          <a:xfrm>
            <a:off x="953" y="0"/>
            <a:ext cx="9820909" cy="540385"/>
          </a:xfrm>
          <a:prstGeom prst="rect">
            <a:avLst/>
          </a:prstGeom>
          <a:solidFill>
            <a:srgbClr val="FFFF00"/>
          </a:solidFill>
        </p:spPr>
        <p:txBody>
          <a:bodyPr vert="horz" lIns="101600" tIns="38100" rIns="76200" bIns="38100" rtlCol="0" anchor="t" anchorCtr="0">
            <a:noAutofit/>
          </a:bodyPr>
          <a:lstStyle>
            <a:lvl1pPr marL="0" marR="0" algn="l" defTabSz="914400" rtl="0" eaLnBrk="1" fontAlgn="auto" latinLnBrk="0" hangingPunct="1">
              <a:lnSpc>
                <a:spcPct val="100000"/>
              </a:lnSpc>
              <a:spcBef>
                <a:spcPct val="0"/>
              </a:spcBef>
              <a:buNone/>
              <a:defRPr kumimoji="0" lang="zh-CN" altLang="en-US" sz="1800" b="1" i="0" u="none" strike="noStrike" kern="1200" cap="none" spc="0" normalizeH="0" baseline="0" noProof="1">
                <a:solidFill>
                  <a:schemeClr val="tx1">
                    <a:lumMod val="75000"/>
                    <a:lumOff val="2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sz="3200" smtClean="0">
                <a:solidFill>
                  <a:srgbClr val="FF0000"/>
                </a:solidFill>
                <a:latin typeface="黑体" panose="02010609060101010101" pitchFamily="49" charset="-122"/>
                <a:ea typeface="黑体" panose="02010609060101010101" pitchFamily="49" charset="-122"/>
              </a:rPr>
              <a:t>科学把握什么是社会主义，如何建设社会主义？</a:t>
            </a:r>
            <a:endParaRPr lang="zh-CN" altLang="en-US" sz="3200">
              <a:solidFill>
                <a:srgbClr val="FF0000"/>
              </a:solidFill>
              <a:latin typeface="黑体" panose="02010609060101010101" pitchFamily="49" charset="-122"/>
              <a:ea typeface="黑体" pitchFamily="49"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0.70"/>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55" presetClass="entr" presetSubtype="0"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1000" fill="hold"/>
                                        <p:tgtEl>
                                          <p:spTgt spid="12"/>
                                        </p:tgtEl>
                                        <p:attrNameLst>
                                          <p:attrName>ppt_w</p:attrName>
                                        </p:attrNameLst>
                                      </p:cBhvr>
                                      <p:tavLst>
                                        <p:tav tm="0">
                                          <p:val>
                                            <p:strVal val="#ppt_w*0.70"/>
                                          </p:val>
                                        </p:tav>
                                        <p:tav tm="100000">
                                          <p:val>
                                            <p:strVal val="#ppt_w"/>
                                          </p:val>
                                        </p:tav>
                                      </p:tavLst>
                                    </p:anim>
                                    <p:anim calcmode="lin" valueType="num">
                                      <p:cBhvr>
                                        <p:cTn id="15" dur="1000" fill="hold"/>
                                        <p:tgtEl>
                                          <p:spTgt spid="12"/>
                                        </p:tgtEl>
                                        <p:attrNameLst>
                                          <p:attrName>ppt_h</p:attrName>
                                        </p:attrNameLst>
                                      </p:cBhvr>
                                      <p:tavLst>
                                        <p:tav tm="0">
                                          <p:val>
                                            <p:strVal val="#ppt_h"/>
                                          </p:val>
                                        </p:tav>
                                        <p:tav tm="100000">
                                          <p:val>
                                            <p:strVal val="#ppt_h"/>
                                          </p:val>
                                        </p:tav>
                                      </p:tavLst>
                                    </p:anim>
                                    <p:animEffect transition="in" filter="fade">
                                      <p:cBhvr>
                                        <p:cTn id="16" dur="1000"/>
                                        <p:tgtEl>
                                          <p:spTgt spid="12"/>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55" presetClass="entr" presetSubtype="0"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1000" fill="hold"/>
                                        <p:tgtEl>
                                          <p:spTgt spid="13"/>
                                        </p:tgtEl>
                                        <p:attrNameLst>
                                          <p:attrName>ppt_w</p:attrName>
                                        </p:attrNameLst>
                                      </p:cBhvr>
                                      <p:tavLst>
                                        <p:tav tm="0">
                                          <p:val>
                                            <p:strVal val="#ppt_w*0.70"/>
                                          </p:val>
                                        </p:tav>
                                        <p:tav tm="100000">
                                          <p:val>
                                            <p:strVal val="#ppt_w"/>
                                          </p:val>
                                        </p:tav>
                                      </p:tavLst>
                                    </p:anim>
                                    <p:anim calcmode="lin" valueType="num">
                                      <p:cBhvr>
                                        <p:cTn id="22" dur="1000" fill="hold"/>
                                        <p:tgtEl>
                                          <p:spTgt spid="13"/>
                                        </p:tgtEl>
                                        <p:attrNameLst>
                                          <p:attrName>ppt_h</p:attrName>
                                        </p:attrNameLst>
                                      </p:cBhvr>
                                      <p:tavLst>
                                        <p:tav tm="0">
                                          <p:val>
                                            <p:strVal val="#ppt_h"/>
                                          </p:val>
                                        </p:tav>
                                        <p:tav tm="100000">
                                          <p:val>
                                            <p:strVal val="#ppt_h"/>
                                          </p:val>
                                        </p:tav>
                                      </p:tavLst>
                                    </p:anim>
                                    <p:animEffect transition="in" filter="fade">
                                      <p:cBhvr>
                                        <p:cTn id="23" dur="1000"/>
                                        <p:tgtEl>
                                          <p:spTgt spid="13"/>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55" presetClass="entr" presetSubtype="0" fill="hold"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1000" fill="hold"/>
                                        <p:tgtEl>
                                          <p:spTgt spid="15"/>
                                        </p:tgtEl>
                                        <p:attrNameLst>
                                          <p:attrName>ppt_w</p:attrName>
                                        </p:attrNameLst>
                                      </p:cBhvr>
                                      <p:tavLst>
                                        <p:tav tm="0">
                                          <p:val>
                                            <p:strVal val="#ppt_w*0.70"/>
                                          </p:val>
                                        </p:tav>
                                        <p:tav tm="100000">
                                          <p:val>
                                            <p:strVal val="#ppt_w"/>
                                          </p:val>
                                        </p:tav>
                                      </p:tavLst>
                                    </p:anim>
                                    <p:anim calcmode="lin" valueType="num">
                                      <p:cBhvr>
                                        <p:cTn id="29" dur="1000" fill="hold"/>
                                        <p:tgtEl>
                                          <p:spTgt spid="15"/>
                                        </p:tgtEl>
                                        <p:attrNameLst>
                                          <p:attrName>ppt_h</p:attrName>
                                        </p:attrNameLst>
                                      </p:cBhvr>
                                      <p:tavLst>
                                        <p:tav tm="0">
                                          <p:val>
                                            <p:strVal val="#ppt_h"/>
                                          </p:val>
                                        </p:tav>
                                        <p:tav tm="100000">
                                          <p:val>
                                            <p:strVal val="#ppt_h"/>
                                          </p:val>
                                        </p:tav>
                                      </p:tavLst>
                                    </p:anim>
                                    <p:animEffect transition="in" filter="fade">
                                      <p:cBhvr>
                                        <p:cTn id="30" dur="1000"/>
                                        <p:tgtEl>
                                          <p:spTgt spid="15"/>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55" presetClass="entr" presetSubtype="0" fill="hold"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1000" fill="hold"/>
                                        <p:tgtEl>
                                          <p:spTgt spid="16"/>
                                        </p:tgtEl>
                                        <p:attrNameLst>
                                          <p:attrName>ppt_w</p:attrName>
                                        </p:attrNameLst>
                                      </p:cBhvr>
                                      <p:tavLst>
                                        <p:tav tm="0">
                                          <p:val>
                                            <p:strVal val="#ppt_w*0.70"/>
                                          </p:val>
                                        </p:tav>
                                        <p:tav tm="100000">
                                          <p:val>
                                            <p:strVal val="#ppt_w"/>
                                          </p:val>
                                        </p:tav>
                                      </p:tavLst>
                                    </p:anim>
                                    <p:anim calcmode="lin" valueType="num">
                                      <p:cBhvr>
                                        <p:cTn id="36" dur="1000" fill="hold"/>
                                        <p:tgtEl>
                                          <p:spTgt spid="16"/>
                                        </p:tgtEl>
                                        <p:attrNameLst>
                                          <p:attrName>ppt_h</p:attrName>
                                        </p:attrNameLst>
                                      </p:cBhvr>
                                      <p:tavLst>
                                        <p:tav tm="0">
                                          <p:val>
                                            <p:strVal val="#ppt_h"/>
                                          </p:val>
                                        </p:tav>
                                        <p:tav tm="100000">
                                          <p:val>
                                            <p:strVal val="#ppt_h"/>
                                          </p:val>
                                        </p:tav>
                                      </p:tavLst>
                                    </p:anim>
                                    <p:animEffect transition="in" filter="fade">
                                      <p:cBhvr>
                                        <p:cTn id="37" dur="1000"/>
                                        <p:tgtEl>
                                          <p:spTgt spid="16"/>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p:cTn id="42" dur="1000" fill="hold"/>
                                        <p:tgtEl>
                                          <p:spTgt spid="20"/>
                                        </p:tgtEl>
                                        <p:attrNameLst>
                                          <p:attrName>ppt_w</p:attrName>
                                        </p:attrNameLst>
                                      </p:cBhvr>
                                      <p:tavLst>
                                        <p:tav tm="0">
                                          <p:val>
                                            <p:strVal val="#ppt_w*0.70"/>
                                          </p:val>
                                        </p:tav>
                                        <p:tav tm="100000">
                                          <p:val>
                                            <p:strVal val="#ppt_w"/>
                                          </p:val>
                                        </p:tav>
                                      </p:tavLst>
                                    </p:anim>
                                    <p:anim calcmode="lin" valueType="num">
                                      <p:cBhvr>
                                        <p:cTn id="43" dur="1000" fill="hold"/>
                                        <p:tgtEl>
                                          <p:spTgt spid="20"/>
                                        </p:tgtEl>
                                        <p:attrNameLst>
                                          <p:attrName>ppt_h</p:attrName>
                                        </p:attrNameLst>
                                      </p:cBhvr>
                                      <p:tavLst>
                                        <p:tav tm="0">
                                          <p:val>
                                            <p:strVal val="#ppt_h"/>
                                          </p:val>
                                        </p:tav>
                                        <p:tav tm="100000">
                                          <p:val>
                                            <p:strVal val="#ppt_h"/>
                                          </p:val>
                                        </p:tav>
                                      </p:tavLst>
                                    </p:anim>
                                    <p:animEffect transition="in" filter="fade">
                                      <p:cBhvr>
                                        <p:cTn id="44" dur="1000"/>
                                        <p:tgtEl>
                                          <p:spTgt spid="20"/>
                                        </p:tgtEl>
                                      </p:cBhvr>
                                    </p:animEffect>
                                  </p:childTnLst>
                                </p:cTn>
                              </p:par>
                            </p:childTnLst>
                          </p:cTn>
                        </p:par>
                      </p:childTnLst>
                    </p:cTn>
                  </p:par>
                  <p:par>
                    <p:cTn id="45" fill="hold" nodeType="clickPar">
                      <p:stCondLst>
                        <p:cond delay="indefinite"/>
                      </p:stCondLst>
                      <p:childTnLst>
                        <p:par>
                          <p:cTn id="46" fill="hold" nodeType="afterGroup">
                            <p:stCondLst>
                              <p:cond delay="0"/>
                            </p:stCondLst>
                            <p:childTnLst>
                              <p:par>
                                <p:cTn id="47" presetID="55" presetClass="entr" presetSubtype="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1000" fill="hold"/>
                                        <p:tgtEl>
                                          <p:spTgt spid="14"/>
                                        </p:tgtEl>
                                        <p:attrNameLst>
                                          <p:attrName>ppt_w</p:attrName>
                                        </p:attrNameLst>
                                      </p:cBhvr>
                                      <p:tavLst>
                                        <p:tav tm="0">
                                          <p:val>
                                            <p:strVal val="#ppt_w*0.70"/>
                                          </p:val>
                                        </p:tav>
                                        <p:tav tm="100000">
                                          <p:val>
                                            <p:strVal val="#ppt_w"/>
                                          </p:val>
                                        </p:tav>
                                      </p:tavLst>
                                    </p:anim>
                                    <p:anim calcmode="lin" valueType="num">
                                      <p:cBhvr>
                                        <p:cTn id="50" dur="1000" fill="hold"/>
                                        <p:tgtEl>
                                          <p:spTgt spid="14"/>
                                        </p:tgtEl>
                                        <p:attrNameLst>
                                          <p:attrName>ppt_h</p:attrName>
                                        </p:attrNameLst>
                                      </p:cBhvr>
                                      <p:tavLst>
                                        <p:tav tm="0">
                                          <p:val>
                                            <p:strVal val="#ppt_h"/>
                                          </p:val>
                                        </p:tav>
                                        <p:tav tm="100000">
                                          <p:val>
                                            <p:strVal val="#ppt_h"/>
                                          </p:val>
                                        </p:tav>
                                      </p:tavLst>
                                    </p:anim>
                                    <p:animEffect transition="in" filter="fade">
                                      <p:cBhvr>
                                        <p:cTn id="51"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0" grpId="0"/>
      <p:bldP spid="14"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4" name="矩形 13"/>
          <p:cNvSpPr>
            <a:spLocks noChangeArrowheads="1"/>
          </p:cNvSpPr>
          <p:nvPr/>
        </p:nvSpPr>
        <p:spPr bwMode="auto">
          <a:xfrm>
            <a:off x="953" y="1772816"/>
            <a:ext cx="11903773" cy="1567180"/>
          </a:xfrm>
          <a:prstGeom prst="rect">
            <a:avLst/>
          </a:prstGeom>
          <a:noFill/>
          <a:ln w="19050">
            <a:solidFill>
              <a:srgbClr val="FF0000"/>
            </a:solidFill>
            <a:miter lim="800000"/>
          </a:ln>
        </p:spPr>
        <p:txBody>
          <a:bodyPr wrap="square" lIns="91431" tIns="45715" rIns="91431" bIns="45715">
            <a:spAutoFit/>
          </a:bodyPr>
          <a:lstStyle/>
          <a:p>
            <a:r>
              <a:rPr lang="zh-CN" altLang="en-US" sz="2400" smtClean="0"/>
              <a:t>           计划</a:t>
            </a:r>
            <a:r>
              <a:rPr lang="zh-CN" altLang="en-US" sz="2400"/>
              <a:t>多一点还是市场多一点，不是社会主义与资本主义的本质区别。计划经济不等于社会主义，资本主义也有计划；市场经济不等于资本主义，社会主义也有市场</a:t>
            </a:r>
            <a:r>
              <a:rPr lang="zh-CN" altLang="en-US" sz="2400" smtClean="0"/>
              <a:t>。</a:t>
            </a:r>
            <a:endParaRPr lang="en-US" altLang="zh-CN" sz="2400" smtClean="0"/>
          </a:p>
          <a:p>
            <a:r>
              <a:rPr lang="zh-CN" altLang="en-US" sz="2400" smtClean="0"/>
              <a:t>计划</a:t>
            </a:r>
            <a:r>
              <a:rPr lang="zh-CN" altLang="en-US" sz="2400"/>
              <a:t>和市场都是经济手段。社会主义的本质，是解放生产力，发展生产力，消灭剥削，消除两极分化，最终达到共同富裕。</a:t>
            </a:r>
            <a:endParaRPr lang="zh-CN" altLang="en-US" sz="2400">
              <a:latin typeface="微软雅黑" panose="020b0503020204020204" pitchFamily="34" charset="-122"/>
              <a:ea typeface="微软雅黑" panose="020b0503020204020204" pitchFamily="34" charset="-122"/>
            </a:endParaRPr>
          </a:p>
        </p:txBody>
      </p:sp>
      <p:pic>
        <p:nvPicPr>
          <p:cNvPr id="11" name="Y19SBX2RJXJCLS7.eps"/>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bwMode="auto">
          <a:xfrm>
            <a:off x="336269" y="3861050"/>
            <a:ext cx="11855097" cy="249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标题 1"/>
          <p:cNvSpPr>
            <a:spLocks noGrp="1"/>
          </p:cNvSpPr>
          <p:nvPr/>
        </p:nvSpPr>
        <p:spPr>
          <a:xfrm>
            <a:off x="623551" y="548680"/>
            <a:ext cx="9820909" cy="540385"/>
          </a:xfrm>
          <a:prstGeom prst="rect">
            <a:avLst/>
          </a:prstGeom>
          <a:solidFill>
            <a:srgbClr val="FFFF00"/>
          </a:solidFill>
        </p:spPr>
        <p:txBody>
          <a:bodyPr vert="horz" lIns="101600" tIns="38100" rIns="76200" bIns="38100" rtlCol="0" anchor="t" anchorCtr="0">
            <a:noAutofit/>
          </a:bodyPr>
          <a:lstStyle>
            <a:lvl1pPr marL="0" marR="0" algn="l" defTabSz="914400" rtl="0" eaLnBrk="1" fontAlgn="auto" latinLnBrk="0" hangingPunct="1">
              <a:lnSpc>
                <a:spcPct val="100000"/>
              </a:lnSpc>
              <a:spcBef>
                <a:spcPct val="0"/>
              </a:spcBef>
              <a:buNone/>
              <a:defRPr kumimoji="0" lang="zh-CN" altLang="en-US" sz="1800" b="1" i="0" u="none" strike="noStrike" kern="1200" cap="none" spc="0" normalizeH="0" baseline="0" noProof="1">
                <a:solidFill>
                  <a:schemeClr val="tx1">
                    <a:lumMod val="75000"/>
                    <a:lumOff val="2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sz="3200" smtClean="0">
                <a:solidFill>
                  <a:srgbClr val="0000FF"/>
                </a:solidFill>
                <a:latin typeface="黑体" panose="02010609060101010101" pitchFamily="49" charset="-122"/>
                <a:ea typeface="黑体" panose="02010609060101010101" pitchFamily="49" charset="-122"/>
              </a:rPr>
              <a:t>永恒的追问：</a:t>
            </a:r>
            <a:r>
              <a:rPr lang="zh-CN" altLang="en-US" sz="3200" smtClean="0">
                <a:solidFill>
                  <a:srgbClr val="FF0000"/>
                </a:solidFill>
                <a:latin typeface="黑体" panose="02010609060101010101" pitchFamily="49" charset="-122"/>
                <a:ea typeface="黑体" panose="02010609060101010101" pitchFamily="49" charset="-122"/>
              </a:rPr>
              <a:t>什么是社会主义，如何建设社会主义？</a:t>
            </a:r>
            <a:endParaRPr lang="zh-CN" altLang="en-US" sz="3200">
              <a:solidFill>
                <a:srgbClr val="FF0000"/>
              </a:solidFill>
              <a:latin typeface="黑体" panose="02010609060101010101" pitchFamily="49" charset="-122"/>
              <a:ea typeface="黑体" panose="02010609060101010101" pitchFamily="49" charset="-122"/>
            </a:endParaRPr>
          </a:p>
        </p:txBody>
      </p:sp>
      <p:cxnSp>
        <p:nvCxnSpPr>
          <p:cNvPr id="7" name="直接连接符 6"/>
          <p:cNvCxnSpPr/>
          <p:nvPr/>
        </p:nvCxnSpPr>
        <p:spPr>
          <a:xfrm>
            <a:off x="3359855" y="2924944"/>
            <a:ext cx="8280921"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954" y="3356992"/>
            <a:ext cx="4943078"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954" y="2924944"/>
            <a:ext cx="3430909" cy="0"/>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911583" y="2132856"/>
            <a:ext cx="8568952" cy="7200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55"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1000" fill="hold"/>
                                        <p:tgtEl>
                                          <p:spTgt spid="8"/>
                                        </p:tgtEl>
                                        <p:attrNameLst>
                                          <p:attrName>ppt_w</p:attrName>
                                        </p:attrNameLst>
                                      </p:cBhvr>
                                      <p:tavLst>
                                        <p:tav tm="0">
                                          <p:val>
                                            <p:strVal val="#ppt_w*0.70"/>
                                          </p:val>
                                        </p:tav>
                                        <p:tav tm="100000">
                                          <p:val>
                                            <p:strVal val="#ppt_w"/>
                                          </p:val>
                                        </p:tav>
                                      </p:tavLst>
                                    </p:anim>
                                    <p:anim calcmode="lin" valueType="num">
                                      <p:cBhvr>
                                        <p:cTn id="13" dur="1000" fill="hold"/>
                                        <p:tgtEl>
                                          <p:spTgt spid="8"/>
                                        </p:tgtEl>
                                        <p:attrNameLst>
                                          <p:attrName>ppt_h</p:attrName>
                                        </p:attrNameLst>
                                      </p:cBhvr>
                                      <p:tavLst>
                                        <p:tav tm="0">
                                          <p:val>
                                            <p:strVal val="#ppt_h"/>
                                          </p:val>
                                        </p:tav>
                                        <p:tav tm="100000">
                                          <p:val>
                                            <p:strVal val="#ppt_h"/>
                                          </p:val>
                                        </p:tav>
                                      </p:tavLst>
                                    </p:anim>
                                    <p:animEffect transition="in" filter="fade">
                                      <p:cBhvr>
                                        <p:cTn id="14" dur="1000"/>
                                        <p:tgtEl>
                                          <p:spTgt spid="8"/>
                                        </p:tgtEl>
                                      </p:cBhvr>
                                    </p:animEffect>
                                  </p:childTnLst>
                                </p:cTn>
                              </p:par>
                            </p:childTnLst>
                          </p:cTn>
                        </p:par>
                      </p:childTnLst>
                    </p:cTn>
                  </p:par>
                  <p:par>
                    <p:cTn id="15" fill="hold" nodeType="clickPar">
                      <p:stCondLst>
                        <p:cond delay="indefinite"/>
                        <p:cond evt="onBegin" delay="0">
                          <p:tn val="14"/>
                        </p:cond>
                      </p:stCondLst>
                      <p:childTnLst>
                        <p:par>
                          <p:cTn id="16" fill="hold" nodeType="afterGroup">
                            <p:stCondLst>
                              <p:cond delay="0"/>
                            </p:stCondLst>
                            <p:childTnLst>
                              <p:par>
                                <p:cTn id="17" presetID="55"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1000" fill="hold"/>
                                        <p:tgtEl>
                                          <p:spTgt spid="12"/>
                                        </p:tgtEl>
                                        <p:attrNameLst>
                                          <p:attrName>ppt_w</p:attrName>
                                        </p:attrNameLst>
                                      </p:cBhvr>
                                      <p:tavLst>
                                        <p:tav tm="0">
                                          <p:val>
                                            <p:strVal val="#ppt_w*0.70"/>
                                          </p:val>
                                        </p:tav>
                                        <p:tav tm="100000">
                                          <p:val>
                                            <p:strVal val="#ppt_w"/>
                                          </p:val>
                                        </p:tav>
                                      </p:tavLst>
                                    </p:anim>
                                    <p:anim calcmode="lin" valueType="num">
                                      <p:cBhvr>
                                        <p:cTn id="20" dur="1000" fill="hold"/>
                                        <p:tgtEl>
                                          <p:spTgt spid="12"/>
                                        </p:tgtEl>
                                        <p:attrNameLst>
                                          <p:attrName>ppt_h</p:attrName>
                                        </p:attrNameLst>
                                      </p:cBhvr>
                                      <p:tavLst>
                                        <p:tav tm="0">
                                          <p:val>
                                            <p:strVal val="#ppt_h"/>
                                          </p:val>
                                        </p:tav>
                                        <p:tav tm="100000">
                                          <p:val>
                                            <p:strVal val="#ppt_h"/>
                                          </p:val>
                                        </p:tav>
                                      </p:tavLst>
                                    </p:anim>
                                    <p:animEffect transition="in" filter="fade">
                                      <p:cBhvr>
                                        <p:cTn id="21" dur="1000"/>
                                        <p:tgtEl>
                                          <p:spTgt spid="12"/>
                                        </p:tgtEl>
                                      </p:cBhvr>
                                    </p:animEffect>
                                  </p:childTnLst>
                                </p:cTn>
                              </p:par>
                            </p:childTnLst>
                          </p:cTn>
                        </p:par>
                      </p:childTnLst>
                    </p:cTn>
                  </p:par>
                  <p:par>
                    <p:cTn id="22" fill="hold" nodeType="clickPar">
                      <p:stCondLst>
                        <p:cond delay="indefinite"/>
                        <p:cond evt="onBegin" delay="0">
                          <p:tn val="21"/>
                        </p:cond>
                      </p:stCondLst>
                      <p:childTnLst>
                        <p:par>
                          <p:cTn id="23" fill="hold" nodeType="afterGroup">
                            <p:stCondLst>
                              <p:cond delay="0"/>
                            </p:stCondLst>
                            <p:childTnLst>
                              <p:par>
                                <p:cTn id="24" presetID="55"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1000" fill="hold"/>
                                        <p:tgtEl>
                                          <p:spTgt spid="7"/>
                                        </p:tgtEl>
                                        <p:attrNameLst>
                                          <p:attrName>ppt_w</p:attrName>
                                        </p:attrNameLst>
                                      </p:cBhvr>
                                      <p:tavLst>
                                        <p:tav tm="0">
                                          <p:val>
                                            <p:strVal val="#ppt_w*0.70"/>
                                          </p:val>
                                        </p:tav>
                                        <p:tav tm="100000">
                                          <p:val>
                                            <p:strVal val="#ppt_w"/>
                                          </p:val>
                                        </p:tav>
                                      </p:tavLst>
                                    </p:anim>
                                    <p:anim calcmode="lin" valueType="num">
                                      <p:cBhvr>
                                        <p:cTn id="27" dur="1000" fill="hold"/>
                                        <p:tgtEl>
                                          <p:spTgt spid="7"/>
                                        </p:tgtEl>
                                        <p:attrNameLst>
                                          <p:attrName>ppt_h</p:attrName>
                                        </p:attrNameLst>
                                      </p:cBhvr>
                                      <p:tavLst>
                                        <p:tav tm="0">
                                          <p:val>
                                            <p:strVal val="#ppt_h"/>
                                          </p:val>
                                        </p:tav>
                                        <p:tav tm="100000">
                                          <p:val>
                                            <p:strVal val="#ppt_h"/>
                                          </p:val>
                                        </p:tav>
                                      </p:tavLst>
                                    </p:anim>
                                    <p:animEffect transition="in" filter="fade">
                                      <p:cBhvr>
                                        <p:cTn id="28" dur="1000"/>
                                        <p:tgtEl>
                                          <p:spTgt spid="7"/>
                                        </p:tgtEl>
                                      </p:cBhvr>
                                    </p:animEffect>
                                  </p:childTnLst>
                                </p:cTn>
                              </p:par>
                            </p:childTnLst>
                          </p:cTn>
                        </p:par>
                      </p:childTnLst>
                    </p:cTn>
                  </p:par>
                  <p:par>
                    <p:cTn id="29" fill="hold" nodeType="clickPar">
                      <p:stCondLst>
                        <p:cond delay="indefinite"/>
                        <p:cond evt="onBegin" delay="0">
                          <p:tn val="28"/>
                        </p:cond>
                      </p:stCondLst>
                      <p:childTnLst>
                        <p:par>
                          <p:cTn id="30" fill="hold" nodeType="afterGroup">
                            <p:stCondLst>
                              <p:cond delay="0"/>
                            </p:stCondLst>
                            <p:childTnLst>
                              <p:par>
                                <p:cTn id="31" presetID="55" presetClass="entr" presetSubtype="0"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1000" fill="hold"/>
                                        <p:tgtEl>
                                          <p:spTgt spid="9"/>
                                        </p:tgtEl>
                                        <p:attrNameLst>
                                          <p:attrName>ppt_w</p:attrName>
                                        </p:attrNameLst>
                                      </p:cBhvr>
                                      <p:tavLst>
                                        <p:tav tm="0">
                                          <p:val>
                                            <p:strVal val="#ppt_w*0.70"/>
                                          </p:val>
                                        </p:tav>
                                        <p:tav tm="100000">
                                          <p:val>
                                            <p:strVal val="#ppt_w"/>
                                          </p:val>
                                        </p:tav>
                                      </p:tavLst>
                                    </p:anim>
                                    <p:anim calcmode="lin" valueType="num">
                                      <p:cBhvr>
                                        <p:cTn id="34" dur="1000" fill="hold"/>
                                        <p:tgtEl>
                                          <p:spTgt spid="9"/>
                                        </p:tgtEl>
                                        <p:attrNameLst>
                                          <p:attrName>ppt_h</p:attrName>
                                        </p:attrNameLst>
                                      </p:cBhvr>
                                      <p:tavLst>
                                        <p:tav tm="0">
                                          <p:val>
                                            <p:strVal val="#ppt_h"/>
                                          </p:val>
                                        </p:tav>
                                        <p:tav tm="100000">
                                          <p:val>
                                            <p:strVal val="#ppt_h"/>
                                          </p:val>
                                        </p:tav>
                                      </p:tavLst>
                                    </p:anim>
                                    <p:animEffect transition="in" filter="fade">
                                      <p:cBhvr>
                                        <p:cTn id="35"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右箭头 1"/>
          <p:cNvSpPr/>
          <p:nvPr/>
        </p:nvSpPr>
        <p:spPr>
          <a:xfrm>
            <a:off x="836505" y="3961768"/>
            <a:ext cx="10718675" cy="3930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 name="直接连接符 2"/>
          <p:cNvCxnSpPr/>
          <p:nvPr/>
        </p:nvCxnSpPr>
        <p:spPr>
          <a:xfrm flipH="1">
            <a:off x="9465667" y="3888106"/>
            <a:ext cx="2540" cy="16446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a:off x="1181265" y="3888106"/>
            <a:ext cx="2540" cy="16446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1983166" y="3888106"/>
            <a:ext cx="2540" cy="16446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3785695" y="3888106"/>
            <a:ext cx="2540" cy="16446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6094891" y="3888106"/>
            <a:ext cx="2540" cy="16446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6960255" y="2636912"/>
            <a:ext cx="2376264" cy="460375"/>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zh-CN" altLang="en-US" sz="2400">
                <a:latin typeface="黑体" panose="02010609060101010101" pitchFamily="49" charset="-122"/>
                <a:ea typeface="黑体" panose="02010609060101010101" pitchFamily="49" charset="-122"/>
              </a:rPr>
              <a:t>斯大林</a:t>
            </a:r>
            <a:r>
              <a:rPr lang="zh-CN" altLang="en-US" sz="2400" smtClean="0">
                <a:latin typeface="黑体" panose="02010609060101010101" pitchFamily="49" charset="-122"/>
                <a:ea typeface="黑体" panose="02010609060101010101" pitchFamily="49" charset="-122"/>
              </a:rPr>
              <a:t>模式</a:t>
            </a:r>
            <a:endParaRPr lang="zh-CN" altLang="en-US" sz="2400">
              <a:latin typeface="黑体" panose="02010609060101010101" pitchFamily="49" charset="-122"/>
              <a:ea typeface="黑体" pitchFamily="49" charset="-122"/>
            </a:endParaRPr>
          </a:p>
        </p:txBody>
      </p:sp>
      <p:sp>
        <p:nvSpPr>
          <p:cNvPr id="17" name="文本框 16"/>
          <p:cNvSpPr txBox="1"/>
          <p:nvPr/>
        </p:nvSpPr>
        <p:spPr>
          <a:xfrm>
            <a:off x="4367967" y="2780930"/>
            <a:ext cx="1184121" cy="829945"/>
          </a:xfrm>
          <a:prstGeom prst="rect">
            <a:avLst/>
          </a:prstGeom>
          <a:noFill/>
          <a:ln w="19050">
            <a:solidFill>
              <a:srgbClr val="002060"/>
            </a:solidFill>
          </a:ln>
        </p:spPr>
        <p:txBody>
          <a:bodyPr wrap="square" rtlCol="0" anchor="t">
            <a:spAutoFit/>
          </a:bodyPr>
          <a:lstStyle/>
          <a:p>
            <a:pPr algn="ctr"/>
            <a:r>
              <a:rPr lang="zh-CN" altLang="en-US" sz="2400">
                <a:sym typeface="+mn-ea"/>
              </a:rPr>
              <a:t>新经济政策</a:t>
            </a:r>
            <a:endParaRPr lang="zh-CN" altLang="en-US" sz="2400"/>
          </a:p>
        </p:txBody>
      </p:sp>
      <p:sp>
        <p:nvSpPr>
          <p:cNvPr id="18" name="文本框 17"/>
          <p:cNvSpPr txBox="1"/>
          <p:nvPr/>
        </p:nvSpPr>
        <p:spPr>
          <a:xfrm>
            <a:off x="2140624" y="2808607"/>
            <a:ext cx="1406342" cy="829945"/>
          </a:xfrm>
          <a:prstGeom prst="rect">
            <a:avLst/>
          </a:prstGeom>
          <a:noFill/>
          <a:ln w="19050">
            <a:solidFill>
              <a:schemeClr val="tx1"/>
            </a:solidFill>
          </a:ln>
        </p:spPr>
        <p:txBody>
          <a:bodyPr wrap="square" rtlCol="0" anchor="t">
            <a:spAutoFit/>
          </a:bodyPr>
          <a:lstStyle/>
          <a:p>
            <a:r>
              <a:rPr lang="zh-CN" altLang="zh-CN" sz="2400">
                <a:sym typeface="+mn-ea"/>
              </a:rPr>
              <a:t>战时共产主义政策</a:t>
            </a:r>
            <a:endParaRPr lang="zh-CN" altLang="en-US" sz="2400"/>
          </a:p>
        </p:txBody>
      </p:sp>
      <p:sp>
        <p:nvSpPr>
          <p:cNvPr id="19" name="文本框 18"/>
          <p:cNvSpPr txBox="1"/>
          <p:nvPr/>
        </p:nvSpPr>
        <p:spPr>
          <a:xfrm>
            <a:off x="698095" y="2808607"/>
            <a:ext cx="968249" cy="829945"/>
          </a:xfrm>
          <a:prstGeom prst="rect">
            <a:avLst/>
          </a:prstGeom>
          <a:noFill/>
          <a:ln w="19050">
            <a:solidFill>
              <a:srgbClr val="C00000"/>
            </a:solidFill>
          </a:ln>
        </p:spPr>
        <p:txBody>
          <a:bodyPr wrap="square" rtlCol="0" anchor="t">
            <a:spAutoFit/>
          </a:bodyPr>
          <a:lstStyle/>
          <a:p>
            <a:r>
              <a:rPr lang="zh-CN" altLang="zh-CN" sz="2400">
                <a:sym typeface="+mn-ea"/>
              </a:rPr>
              <a:t>十 月 革 命</a:t>
            </a:r>
            <a:endParaRPr lang="zh-CN" altLang="en-US" sz="2400"/>
          </a:p>
        </p:txBody>
      </p:sp>
      <p:sp>
        <p:nvSpPr>
          <p:cNvPr id="20" name="文本框 19"/>
          <p:cNvSpPr txBox="1"/>
          <p:nvPr/>
        </p:nvSpPr>
        <p:spPr>
          <a:xfrm>
            <a:off x="771744" y="4278631"/>
            <a:ext cx="820948" cy="368300"/>
          </a:xfrm>
          <a:prstGeom prst="rect">
            <a:avLst/>
          </a:prstGeom>
          <a:noFill/>
        </p:spPr>
        <p:txBody>
          <a:bodyPr wrap="square" rtlCol="0">
            <a:spAutoFit/>
          </a:bodyPr>
          <a:lstStyle/>
          <a:p>
            <a:r>
              <a:rPr lang="en-US" altLang="zh-CN"/>
              <a:t>1917</a:t>
            </a:r>
            <a:endParaRPr lang="en-US" altLang="zh-CN"/>
          </a:p>
        </p:txBody>
      </p:sp>
      <p:sp>
        <p:nvSpPr>
          <p:cNvPr id="21" name="文本框 20"/>
          <p:cNvSpPr txBox="1"/>
          <p:nvPr/>
        </p:nvSpPr>
        <p:spPr>
          <a:xfrm>
            <a:off x="1592691" y="4278631"/>
            <a:ext cx="820948" cy="368300"/>
          </a:xfrm>
          <a:prstGeom prst="rect">
            <a:avLst/>
          </a:prstGeom>
          <a:noFill/>
        </p:spPr>
        <p:txBody>
          <a:bodyPr wrap="square" rtlCol="0">
            <a:spAutoFit/>
          </a:bodyPr>
          <a:lstStyle/>
          <a:p>
            <a:r>
              <a:rPr lang="en-US" altLang="zh-CN"/>
              <a:t>1918</a:t>
            </a:r>
            <a:endParaRPr lang="en-US" altLang="zh-CN"/>
          </a:p>
        </p:txBody>
      </p:sp>
      <p:sp>
        <p:nvSpPr>
          <p:cNvPr id="22" name="文本框 21"/>
          <p:cNvSpPr txBox="1"/>
          <p:nvPr/>
        </p:nvSpPr>
        <p:spPr>
          <a:xfrm>
            <a:off x="3376810" y="4278631"/>
            <a:ext cx="820948" cy="368300"/>
          </a:xfrm>
          <a:prstGeom prst="rect">
            <a:avLst/>
          </a:prstGeom>
          <a:noFill/>
        </p:spPr>
        <p:txBody>
          <a:bodyPr wrap="square" rtlCol="0">
            <a:spAutoFit/>
          </a:bodyPr>
          <a:lstStyle/>
          <a:p>
            <a:r>
              <a:rPr lang="en-US" altLang="zh-CN"/>
              <a:t>1921</a:t>
            </a:r>
            <a:endParaRPr lang="en-US" altLang="zh-CN"/>
          </a:p>
        </p:txBody>
      </p:sp>
      <p:sp>
        <p:nvSpPr>
          <p:cNvPr id="23" name="文本框 22"/>
          <p:cNvSpPr txBox="1"/>
          <p:nvPr/>
        </p:nvSpPr>
        <p:spPr>
          <a:xfrm>
            <a:off x="5910764" y="4278631"/>
            <a:ext cx="656505" cy="368300"/>
          </a:xfrm>
          <a:prstGeom prst="rect">
            <a:avLst/>
          </a:prstGeom>
          <a:noFill/>
        </p:spPr>
        <p:txBody>
          <a:bodyPr wrap="square" rtlCol="0">
            <a:spAutoFit/>
          </a:bodyPr>
          <a:lstStyle/>
          <a:p>
            <a:r>
              <a:rPr lang="en-US" altLang="zh-CN" smtClean="0"/>
              <a:t>1925</a:t>
            </a:r>
            <a:endParaRPr lang="en-US" altLang="zh-CN"/>
          </a:p>
        </p:txBody>
      </p:sp>
      <p:sp>
        <p:nvSpPr>
          <p:cNvPr id="24" name="文本框 23"/>
          <p:cNvSpPr txBox="1"/>
          <p:nvPr/>
        </p:nvSpPr>
        <p:spPr>
          <a:xfrm>
            <a:off x="211111" y="4885690"/>
            <a:ext cx="1146025" cy="1568450"/>
          </a:xfrm>
          <a:prstGeom prst="rect">
            <a:avLst/>
          </a:prstGeom>
          <a:noFill/>
          <a:ln w="19050">
            <a:solidFill>
              <a:srgbClr val="C00000"/>
            </a:solidFill>
          </a:ln>
        </p:spPr>
        <p:txBody>
          <a:bodyPr wrap="square" rtlCol="0">
            <a:spAutoFit/>
          </a:bodyPr>
          <a:lstStyle/>
          <a:p>
            <a:r>
              <a:rPr lang="zh-CN" altLang="en-US" sz="2400">
                <a:latin typeface="黑体" panose="02010609060101010101" pitchFamily="49" charset="-122"/>
                <a:ea typeface="黑体" panose="02010609060101010101" pitchFamily="49" charset="-122"/>
              </a:rPr>
              <a:t>建立了第一个社会主义国家</a:t>
            </a:r>
            <a:endParaRPr lang="zh-CN" altLang="en-US" sz="2400">
              <a:latin typeface="黑体" panose="02010609060101010101" pitchFamily="49" charset="-122"/>
              <a:ea typeface="黑体" panose="02010609060101010101" pitchFamily="49" charset="-122"/>
            </a:endParaRPr>
          </a:p>
        </p:txBody>
      </p:sp>
      <p:sp>
        <p:nvSpPr>
          <p:cNvPr id="25" name="文本框 24"/>
          <p:cNvSpPr txBox="1"/>
          <p:nvPr/>
        </p:nvSpPr>
        <p:spPr>
          <a:xfrm>
            <a:off x="1786339" y="4606291"/>
            <a:ext cx="2149579" cy="2306955"/>
          </a:xfrm>
          <a:prstGeom prst="rect">
            <a:avLst/>
          </a:prstGeom>
          <a:noFill/>
          <a:ln w="19050">
            <a:solidFill>
              <a:schemeClr val="tx1"/>
            </a:solidFill>
          </a:ln>
        </p:spPr>
        <p:txBody>
          <a:bodyPr wrap="square" rtlCol="0">
            <a:spAutoFit/>
          </a:bodyPr>
          <a:lstStyle/>
          <a:p>
            <a:pPr algn="l"/>
            <a:r>
              <a:rPr lang="zh-CN" altLang="en-US" sz="2400">
                <a:solidFill>
                  <a:srgbClr val="FF0000"/>
                </a:solidFill>
                <a:latin typeface="黑体" panose="02010609060101010101" pitchFamily="49" charset="-122"/>
                <a:ea typeface="黑体" panose="02010609060101010101" pitchFamily="49" charset="-122"/>
              </a:rPr>
              <a:t>余粮征集制</a:t>
            </a:r>
            <a:endParaRPr lang="zh-CN" altLang="en-US" sz="2400">
              <a:solidFill>
                <a:srgbClr val="FF0000"/>
              </a:solidFill>
              <a:latin typeface="黑体" panose="02010609060101010101" pitchFamily="49" charset="-122"/>
              <a:ea typeface="黑体" pitchFamily="49" charset="-122"/>
            </a:endParaRPr>
          </a:p>
          <a:p>
            <a:pPr algn="l"/>
            <a:r>
              <a:rPr lang="zh-CN" altLang="en-US" sz="2400">
                <a:latin typeface="黑体" panose="02010609060101010101" pitchFamily="49" charset="-122"/>
                <a:ea typeface="黑体" panose="02010609060101010101" pitchFamily="49" charset="-122"/>
              </a:rPr>
              <a:t>国有化</a:t>
            </a:r>
            <a:endParaRPr lang="zh-CN" altLang="en-US" sz="2400">
              <a:latin typeface="黑体" panose="02010609060101010101" pitchFamily="49" charset="-122"/>
              <a:ea typeface="黑体" panose="02010609060101010101" pitchFamily="49" charset="-122"/>
            </a:endParaRPr>
          </a:p>
          <a:p>
            <a:pPr algn="l"/>
            <a:r>
              <a:rPr lang="zh-CN" altLang="en-US" sz="2400">
                <a:latin typeface="黑体" panose="02010609060101010101" pitchFamily="49" charset="-122"/>
                <a:ea typeface="黑体" panose="02010609060101010101" pitchFamily="49" charset="-122"/>
              </a:rPr>
              <a:t>排斥市场商品货币关系，</a:t>
            </a:r>
            <a:endParaRPr lang="zh-CN" altLang="en-US" sz="2400">
              <a:latin typeface="黑体" panose="02010609060101010101" pitchFamily="49" charset="-122"/>
              <a:ea typeface="黑体" panose="02010609060101010101" pitchFamily="49" charset="-122"/>
            </a:endParaRPr>
          </a:p>
          <a:p>
            <a:pPr algn="l"/>
            <a:r>
              <a:rPr lang="zh-CN" altLang="en-US" sz="2400">
                <a:latin typeface="黑体" panose="02010609060101010101" pitchFamily="49" charset="-122"/>
                <a:ea typeface="黑体" panose="02010609060101010101" pitchFamily="49" charset="-122"/>
              </a:rPr>
              <a:t>行政命令</a:t>
            </a:r>
            <a:endParaRPr lang="zh-CN" altLang="en-US" sz="2400">
              <a:latin typeface="黑体" panose="02010609060101010101" pitchFamily="49" charset="-122"/>
              <a:ea typeface="黑体" panose="02010609060101010101" pitchFamily="49" charset="-122"/>
            </a:endParaRPr>
          </a:p>
          <a:p>
            <a:pPr algn="l"/>
            <a:r>
              <a:rPr lang="zh-CN" altLang="en-US" sz="2400" smtClean="0">
                <a:solidFill>
                  <a:srgbClr val="FF0000"/>
                </a:solidFill>
                <a:latin typeface="黑体" panose="02010609060101010101" pitchFamily="49" charset="-122"/>
                <a:ea typeface="黑体" panose="02010609060101010101" pitchFamily="49" charset="-122"/>
              </a:rPr>
              <a:t>尝试直接</a:t>
            </a:r>
            <a:r>
              <a:rPr lang="zh-CN" altLang="en-US" sz="2400">
                <a:solidFill>
                  <a:srgbClr val="FF0000"/>
                </a:solidFill>
                <a:latin typeface="黑体" panose="02010609060101010101" pitchFamily="49" charset="-122"/>
                <a:ea typeface="黑体" panose="02010609060101010101" pitchFamily="49" charset="-122"/>
              </a:rPr>
              <a:t>过</a:t>
            </a:r>
            <a:r>
              <a:rPr lang="zh-CN" altLang="en-US" sz="2400">
                <a:solidFill>
                  <a:srgbClr val="FF0000"/>
                </a:solidFill>
                <a:latin typeface="黑体" panose="02010609060101010101" pitchFamily="49" charset="-122"/>
                <a:ea typeface="黑体" panose="02010609060101010101" pitchFamily="49" charset="-122"/>
                <a:sym typeface="+mn-ea"/>
              </a:rPr>
              <a:t>渡</a:t>
            </a:r>
            <a:endParaRPr lang="zh-CN" altLang="en-US" sz="2400">
              <a:solidFill>
                <a:srgbClr val="FF0000"/>
              </a:solidFill>
              <a:latin typeface="黑体" panose="02010609060101010101" pitchFamily="49" charset="-122"/>
              <a:ea typeface="黑体" panose="02010609060101010101" pitchFamily="49" charset="-122"/>
            </a:endParaRPr>
          </a:p>
        </p:txBody>
      </p:sp>
      <p:sp>
        <p:nvSpPr>
          <p:cNvPr id="26" name="文本框 25"/>
          <p:cNvSpPr txBox="1"/>
          <p:nvPr/>
        </p:nvSpPr>
        <p:spPr>
          <a:xfrm>
            <a:off x="4033948" y="4483103"/>
            <a:ext cx="1876816" cy="2306955"/>
          </a:xfrm>
          <a:prstGeom prst="rect">
            <a:avLst/>
          </a:prstGeom>
          <a:noFill/>
          <a:ln w="19050">
            <a:solidFill>
              <a:srgbClr val="002060"/>
            </a:solidFill>
          </a:ln>
        </p:spPr>
        <p:txBody>
          <a:bodyPr wrap="square" rtlCol="0">
            <a:spAutoFit/>
          </a:bodyPr>
          <a:lstStyle/>
          <a:p>
            <a:r>
              <a:rPr lang="zh-CN" altLang="en-US" sz="2400">
                <a:solidFill>
                  <a:srgbClr val="FF0000"/>
                </a:solidFill>
                <a:latin typeface="黑体" panose="02010609060101010101" pitchFamily="49" charset="-122"/>
                <a:ea typeface="黑体" panose="02010609060101010101" pitchFamily="49" charset="-122"/>
              </a:rPr>
              <a:t>粮食税</a:t>
            </a:r>
            <a:endParaRPr lang="zh-CN" altLang="en-US" sz="2400">
              <a:solidFill>
                <a:srgbClr val="FF0000"/>
              </a:solidFill>
              <a:latin typeface="黑体" panose="02010609060101010101" pitchFamily="49" charset="-122"/>
              <a:ea typeface="黑体" panose="02010609060101010101" pitchFamily="49" charset="-122"/>
            </a:endParaRPr>
          </a:p>
          <a:p>
            <a:r>
              <a:rPr lang="zh-CN" altLang="en-US" sz="2400">
                <a:latin typeface="黑体" panose="02010609060101010101" pitchFamily="49" charset="-122"/>
                <a:ea typeface="黑体" panose="02010609060101010101" pitchFamily="49" charset="-122"/>
              </a:rPr>
              <a:t>租赁制</a:t>
            </a:r>
            <a:endParaRPr lang="zh-CN" altLang="en-US" sz="2400">
              <a:latin typeface="黑体" panose="02010609060101010101" pitchFamily="49" charset="-122"/>
              <a:ea typeface="黑体" panose="02010609060101010101" pitchFamily="49" charset="-122"/>
            </a:endParaRPr>
          </a:p>
          <a:p>
            <a:r>
              <a:rPr lang="zh-CN" altLang="en-US" sz="2400">
                <a:latin typeface="黑体" panose="02010609060101010101" pitchFamily="49" charset="-122"/>
                <a:ea typeface="黑体" panose="02010609060101010101" pitchFamily="49" charset="-122"/>
              </a:rPr>
              <a:t>利用市场、商品、货币关系；</a:t>
            </a:r>
            <a:endParaRPr lang="zh-CN" altLang="en-US" sz="2400">
              <a:latin typeface="黑体" panose="02010609060101010101" pitchFamily="49" charset="-122"/>
              <a:ea typeface="黑体" panose="02010609060101010101" pitchFamily="49" charset="-122"/>
            </a:endParaRPr>
          </a:p>
          <a:p>
            <a:r>
              <a:rPr lang="zh-CN" altLang="en-US" sz="2400">
                <a:solidFill>
                  <a:srgbClr val="FF0000"/>
                </a:solidFill>
                <a:latin typeface="黑体" panose="02010609060101010101" pitchFamily="49" charset="-122"/>
                <a:ea typeface="黑体" panose="02010609060101010101" pitchFamily="49" charset="-122"/>
              </a:rPr>
              <a:t>间接过</a:t>
            </a:r>
            <a:r>
              <a:rPr lang="zh-CN" altLang="en-US" sz="2400">
                <a:solidFill>
                  <a:srgbClr val="FF0000"/>
                </a:solidFill>
                <a:latin typeface="黑体" panose="02010609060101010101" pitchFamily="49" charset="-122"/>
                <a:ea typeface="黑体" panose="02010609060101010101" pitchFamily="49" charset="-122"/>
                <a:sym typeface="+mn-ea"/>
              </a:rPr>
              <a:t>渡</a:t>
            </a:r>
            <a:endParaRPr lang="zh-CN" altLang="en-US" sz="2400">
              <a:solidFill>
                <a:srgbClr val="FF0000"/>
              </a:solidFill>
              <a:latin typeface="黑体" panose="02010609060101010101" pitchFamily="49" charset="-122"/>
              <a:ea typeface="黑体" panose="02010609060101010101" pitchFamily="49" charset="-122"/>
            </a:endParaRPr>
          </a:p>
        </p:txBody>
      </p:sp>
      <p:sp>
        <p:nvSpPr>
          <p:cNvPr id="27" name="文本框 26"/>
          <p:cNvSpPr txBox="1"/>
          <p:nvPr/>
        </p:nvSpPr>
        <p:spPr>
          <a:xfrm>
            <a:off x="8616440" y="4293097"/>
            <a:ext cx="656505" cy="368300"/>
          </a:xfrm>
          <a:prstGeom prst="rect">
            <a:avLst/>
          </a:prstGeom>
          <a:noFill/>
        </p:spPr>
        <p:txBody>
          <a:bodyPr wrap="square" rtlCol="0">
            <a:spAutoFit/>
          </a:bodyPr>
          <a:lstStyle/>
          <a:p>
            <a:r>
              <a:rPr lang="en-US" altLang="zh-CN"/>
              <a:t>1936</a:t>
            </a:r>
            <a:endParaRPr lang="en-US" altLang="zh-CN"/>
          </a:p>
        </p:txBody>
      </p:sp>
      <p:sp>
        <p:nvSpPr>
          <p:cNvPr id="28" name="文本框 27"/>
          <p:cNvSpPr txBox="1"/>
          <p:nvPr/>
        </p:nvSpPr>
        <p:spPr>
          <a:xfrm>
            <a:off x="9277097" y="4278631"/>
            <a:ext cx="656505" cy="368300"/>
          </a:xfrm>
          <a:prstGeom prst="rect">
            <a:avLst/>
          </a:prstGeom>
          <a:noFill/>
        </p:spPr>
        <p:txBody>
          <a:bodyPr wrap="square" rtlCol="0">
            <a:spAutoFit/>
          </a:bodyPr>
          <a:lstStyle/>
          <a:p>
            <a:r>
              <a:rPr lang="en-US" altLang="zh-CN"/>
              <a:t>1937</a:t>
            </a:r>
            <a:endParaRPr lang="en-US" altLang="zh-CN"/>
          </a:p>
        </p:txBody>
      </p:sp>
      <p:sp>
        <p:nvSpPr>
          <p:cNvPr id="29" name="文本框 28"/>
          <p:cNvSpPr txBox="1"/>
          <p:nvPr/>
        </p:nvSpPr>
        <p:spPr>
          <a:xfrm>
            <a:off x="7608327" y="4581130"/>
            <a:ext cx="523172" cy="2245360"/>
          </a:xfrm>
          <a:prstGeom prst="rect">
            <a:avLst/>
          </a:prstGeom>
          <a:noFill/>
          <a:ln w="19050">
            <a:solidFill>
              <a:srgbClr val="FF0000"/>
            </a:solidFill>
          </a:ln>
        </p:spPr>
        <p:txBody>
          <a:bodyPr wrap="square" rtlCol="0">
            <a:spAutoFit/>
          </a:bodyPr>
          <a:lstStyle/>
          <a:p>
            <a:r>
              <a:rPr lang="zh-CN" altLang="en-US" sz="2000" smtClean="0">
                <a:latin typeface="黑体" panose="02010609060101010101" pitchFamily="49" charset="-122"/>
                <a:ea typeface="黑体" panose="02010609060101010101" pitchFamily="49" charset="-122"/>
              </a:rPr>
              <a:t>第一个五年计划</a:t>
            </a:r>
            <a:endParaRPr lang="zh-CN" altLang="en-US" sz="2000">
              <a:latin typeface="黑体" panose="02010609060101010101" pitchFamily="49" charset="-122"/>
              <a:ea typeface="黑体" pitchFamily="49" charset="-122"/>
            </a:endParaRPr>
          </a:p>
        </p:txBody>
      </p:sp>
      <p:sp>
        <p:nvSpPr>
          <p:cNvPr id="32" name="文本框 31"/>
          <p:cNvSpPr txBox="1"/>
          <p:nvPr/>
        </p:nvSpPr>
        <p:spPr>
          <a:xfrm>
            <a:off x="8760455" y="4653139"/>
            <a:ext cx="792088" cy="163004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sz="2000" smtClean="0">
                <a:solidFill>
                  <a:srgbClr val="FF0000"/>
                </a:solidFill>
                <a:latin typeface="黑体" panose="02010609060101010101" pitchFamily="49" charset="-122"/>
                <a:ea typeface="黑体" panose="02010609060101010101" pitchFamily="49" charset="-122"/>
              </a:rPr>
              <a:t>确立标志</a:t>
            </a:r>
            <a:r>
              <a:rPr lang="en-US" altLang="zh-CN" sz="2000" smtClean="0">
                <a:solidFill>
                  <a:srgbClr val="FF0000"/>
                </a:solidFill>
                <a:latin typeface="黑体" panose="02010609060101010101" pitchFamily="49" charset="-122"/>
                <a:ea typeface="黑体" panose="02010609060101010101" pitchFamily="49" charset="-122"/>
              </a:rPr>
              <a:t>1936</a:t>
            </a:r>
            <a:r>
              <a:rPr lang="zh-CN" altLang="en-US" sz="2000" smtClean="0">
                <a:solidFill>
                  <a:srgbClr val="FF0000"/>
                </a:solidFill>
                <a:latin typeface="黑体" panose="02010609060101010101" pitchFamily="49" charset="-122"/>
                <a:ea typeface="黑体" panose="02010609060101010101" pitchFamily="49" charset="-122"/>
              </a:rPr>
              <a:t>年</a:t>
            </a:r>
            <a:r>
              <a:rPr lang="zh-CN" altLang="en-US" sz="2000" smtClean="0">
                <a:solidFill>
                  <a:schemeClr val="tx1"/>
                </a:solidFill>
                <a:latin typeface="黑体" panose="02010609060101010101" pitchFamily="49" charset="-122"/>
                <a:ea typeface="黑体" panose="02010609060101010101" pitchFamily="49" charset="-122"/>
              </a:rPr>
              <a:t>新宪法</a:t>
            </a:r>
            <a:endParaRPr lang="zh-CN" altLang="en-US" sz="2000">
              <a:solidFill>
                <a:schemeClr val="tx1"/>
              </a:solidFill>
              <a:latin typeface="黑体" panose="02010609060101010101" pitchFamily="49" charset="-122"/>
              <a:ea typeface="黑体" pitchFamily="49" charset="-122"/>
            </a:endParaRPr>
          </a:p>
        </p:txBody>
      </p:sp>
      <p:cxnSp>
        <p:nvCxnSpPr>
          <p:cNvPr id="6" name="直接连接符 5"/>
          <p:cNvCxnSpPr/>
          <p:nvPr/>
        </p:nvCxnSpPr>
        <p:spPr>
          <a:xfrm flipH="1">
            <a:off x="8905034" y="3888106"/>
            <a:ext cx="2540" cy="16446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文本框 1"/>
          <p:cNvSpPr txBox="1"/>
          <p:nvPr/>
        </p:nvSpPr>
        <p:spPr>
          <a:xfrm>
            <a:off x="-317" y="131745"/>
            <a:ext cx="6307455" cy="583565"/>
          </a:xfrm>
          <a:prstGeom prst="rect">
            <a:avLst/>
          </a:prstGeom>
          <a:solidFill>
            <a:srgbClr val="FFFF00"/>
          </a:solidFill>
          <a:ln w="19050">
            <a:solidFill>
              <a:srgbClr val="FF0000"/>
            </a:solidFill>
          </a:ln>
        </p:spPr>
        <p:txBody>
          <a:bodyPr wrap="none">
            <a:spAutoFit/>
          </a:bodyPr>
          <a:lstStyle/>
          <a:p>
            <a:pPr eaLnBrk="0" hangingPunct="0">
              <a:defRPr/>
            </a:pPr>
            <a:r>
              <a:rPr lang="zh-CN" altLang="en-US" sz="3200" b="1" smtClean="0">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sym typeface="+mn-ea"/>
              </a:rPr>
              <a:t>苏俄（联）的社会主义革命和建设</a:t>
            </a:r>
            <a:endParaRPr lang="zh-CN" altLang="en-US" sz="3200" noProof="1">
              <a:latin typeface="黑体" panose="02010609060101010101" pitchFamily="49" charset="-122"/>
              <a:ea typeface="黑体" pitchFamily="49" charset="-122"/>
              <a:sym typeface="+mn-ea"/>
            </a:endParaRPr>
          </a:p>
        </p:txBody>
      </p:sp>
      <p:sp>
        <p:nvSpPr>
          <p:cNvPr id="34" name="文本框 12"/>
          <p:cNvSpPr txBox="1"/>
          <p:nvPr/>
        </p:nvSpPr>
        <p:spPr>
          <a:xfrm>
            <a:off x="1559655" y="1628800"/>
            <a:ext cx="3888432" cy="706755"/>
          </a:xfrm>
          <a:prstGeom prst="rect">
            <a:avLst/>
          </a:prstGeom>
          <a:noFill/>
        </p:spPr>
        <p:txBody>
          <a:bodyPr wrap="square" rtlCol="0">
            <a:spAutoFit/>
          </a:bodyPr>
          <a:lstStyle/>
          <a:p>
            <a:pPr>
              <a:lnSpc>
                <a:spcPct val="100000"/>
              </a:lnSpc>
            </a:pPr>
            <a:r>
              <a:rPr sz="2000" err="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列宁对社会主义建设道路的探索</a:t>
            </a:r>
            <a:endParaRPr sz="2000">
              <a:solidFill>
                <a:schemeClr val="tx1"/>
              </a:solidFill>
              <a:latin typeface="黑体" panose="02010609060101010101" pitchFamily="49" charset="-122"/>
              <a:ea typeface="黑体" pitchFamily="49" charset="-122"/>
              <a:cs typeface="黑体" panose="02010609060101010101" pitchFamily="49" charset="-122"/>
              <a:sym typeface="+mn-ea"/>
            </a:endParaRPr>
          </a:p>
          <a:p>
            <a:pPr algn="ctr">
              <a:lnSpc>
                <a:spcPct val="100000"/>
              </a:lnSpc>
            </a:pPr>
            <a:r>
              <a:rPr sz="20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（1918-1924）</a:t>
            </a:r>
            <a:endParaRPr sz="2000">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35" name="文本框 14"/>
          <p:cNvSpPr txBox="1"/>
          <p:nvPr/>
        </p:nvSpPr>
        <p:spPr>
          <a:xfrm>
            <a:off x="6456199" y="2060848"/>
            <a:ext cx="5184576" cy="398780"/>
          </a:xfrm>
          <a:prstGeom prst="rect">
            <a:avLst/>
          </a:prstGeom>
          <a:noFill/>
        </p:spPr>
        <p:txBody>
          <a:bodyPr wrap="square" rtlCol="0">
            <a:spAutoFit/>
          </a:bodyPr>
          <a:lstStyle/>
          <a:p>
            <a:pPr>
              <a:lnSpc>
                <a:spcPct val="100000"/>
              </a:lnSpc>
            </a:pPr>
            <a:r>
              <a:rPr sz="2000"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斯大林时期的社会主义建设（</a:t>
            </a:r>
            <a:r>
              <a:rPr sz="20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19</a:t>
            </a:r>
            <a:r>
              <a:rPr lang="en-US" sz="20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2</a:t>
            </a:r>
            <a:r>
              <a:rPr sz="20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8-19</a:t>
            </a:r>
            <a:r>
              <a:rPr lang="en-US" sz="20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37</a:t>
            </a:r>
            <a:r>
              <a:rPr sz="20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a:t>
            </a:r>
            <a:endParaRPr sz="2000">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38" name="右大括号 37"/>
          <p:cNvSpPr/>
          <p:nvPr/>
        </p:nvSpPr>
        <p:spPr>
          <a:xfrm rot="16200000">
            <a:off x="3095090" y="1173485"/>
            <a:ext cx="529530" cy="2592288"/>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9" name="右大括号 38"/>
          <p:cNvSpPr/>
          <p:nvPr/>
        </p:nvSpPr>
        <p:spPr>
          <a:xfrm rot="16200000">
            <a:off x="8063643" y="1461517"/>
            <a:ext cx="529530" cy="432048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0" name="文本框 22"/>
          <p:cNvSpPr txBox="1"/>
          <p:nvPr/>
        </p:nvSpPr>
        <p:spPr>
          <a:xfrm>
            <a:off x="7536321" y="4293097"/>
            <a:ext cx="656505" cy="368300"/>
          </a:xfrm>
          <a:prstGeom prst="rect">
            <a:avLst/>
          </a:prstGeom>
          <a:noFill/>
        </p:spPr>
        <p:txBody>
          <a:bodyPr wrap="square" rtlCol="0">
            <a:spAutoFit/>
          </a:bodyPr>
          <a:lstStyle/>
          <a:p>
            <a:r>
              <a:rPr lang="en-US" altLang="zh-CN" smtClean="0"/>
              <a:t>1928</a:t>
            </a:r>
            <a:endParaRPr lang="en-US" altLang="zh-CN"/>
          </a:p>
        </p:txBody>
      </p:sp>
      <p:sp>
        <p:nvSpPr>
          <p:cNvPr id="41" name="文本框 28"/>
          <p:cNvSpPr txBox="1"/>
          <p:nvPr/>
        </p:nvSpPr>
        <p:spPr>
          <a:xfrm>
            <a:off x="6096159" y="4581130"/>
            <a:ext cx="523172" cy="2245360"/>
          </a:xfrm>
          <a:prstGeom prst="rect">
            <a:avLst/>
          </a:prstGeom>
          <a:noFill/>
          <a:ln w="19050">
            <a:solidFill>
              <a:srgbClr val="FF0000"/>
            </a:solidFill>
          </a:ln>
        </p:spPr>
        <p:txBody>
          <a:bodyPr wrap="square" rtlCol="0">
            <a:spAutoFit/>
          </a:bodyPr>
          <a:lstStyle/>
          <a:p>
            <a:r>
              <a:rPr lang="zh-CN" altLang="en-US" sz="2000" smtClean="0">
                <a:latin typeface="黑体" panose="02010609060101010101" pitchFamily="49" charset="-122"/>
                <a:ea typeface="黑体" panose="02010609060101010101" pitchFamily="49" charset="-122"/>
              </a:rPr>
              <a:t>提出</a:t>
            </a:r>
            <a:endParaRPr lang="en-US" altLang="zh-CN" sz="2000" smtClean="0">
              <a:latin typeface="黑体" panose="02010609060101010101" pitchFamily="49" charset="-122"/>
              <a:ea typeface="黑体" pitchFamily="49" charset="-122"/>
            </a:endParaRPr>
          </a:p>
          <a:p>
            <a:r>
              <a:rPr lang="zh-CN" altLang="en-US" sz="2000" smtClean="0">
                <a:latin typeface="黑体" panose="02010609060101010101" pitchFamily="49" charset="-122"/>
                <a:ea typeface="黑体" panose="02010609060101010101" pitchFamily="49" charset="-122"/>
              </a:rPr>
              <a:t>工业化</a:t>
            </a:r>
            <a:endParaRPr lang="en-US" altLang="zh-CN" sz="2000" smtClean="0">
              <a:latin typeface="黑体" panose="02010609060101010101" pitchFamily="49" charset="-122"/>
              <a:ea typeface="黑体" panose="02010609060101010101" pitchFamily="49" charset="-122"/>
            </a:endParaRPr>
          </a:p>
          <a:p>
            <a:r>
              <a:rPr lang="zh-CN" altLang="en-US" sz="2000">
                <a:latin typeface="黑体" panose="02010609060101010101" pitchFamily="49" charset="-122"/>
                <a:ea typeface="黑体" panose="02010609060101010101" pitchFamily="49" charset="-122"/>
              </a:rPr>
              <a:t>战略</a:t>
            </a:r>
            <a:endParaRPr lang="zh-CN" altLang="en-US" sz="2000">
              <a:latin typeface="黑体" panose="02010609060101010101" pitchFamily="49" charset="-122"/>
              <a:ea typeface="黑体" panose="02010609060101010101" pitchFamily="49" charset="-122"/>
            </a:endParaRPr>
          </a:p>
        </p:txBody>
      </p:sp>
      <p:sp>
        <p:nvSpPr>
          <p:cNvPr id="42" name="文本框 28"/>
          <p:cNvSpPr txBox="1"/>
          <p:nvPr/>
        </p:nvSpPr>
        <p:spPr>
          <a:xfrm>
            <a:off x="8184392" y="4581129"/>
            <a:ext cx="523172" cy="1938020"/>
          </a:xfrm>
          <a:prstGeom prst="rect">
            <a:avLst/>
          </a:prstGeom>
          <a:noFill/>
          <a:ln w="19050">
            <a:solidFill>
              <a:srgbClr val="FF0000"/>
            </a:solidFill>
          </a:ln>
        </p:spPr>
        <p:txBody>
          <a:bodyPr wrap="square" rtlCol="0">
            <a:spAutoFit/>
          </a:bodyPr>
          <a:lstStyle/>
          <a:p>
            <a:r>
              <a:rPr lang="zh-CN" altLang="en-US" sz="2000" smtClean="0">
                <a:solidFill>
                  <a:srgbClr val="FF0000"/>
                </a:solidFill>
                <a:latin typeface="黑体" panose="02010609060101010101" pitchFamily="49" charset="-122"/>
                <a:ea typeface="黑体" panose="02010609060101010101" pitchFamily="49" charset="-122"/>
              </a:rPr>
              <a:t>农业集体化</a:t>
            </a:r>
            <a:br>
              <a:rPr lang="en-US" altLang="zh-CN" sz="2000" smtClean="0">
                <a:solidFill>
                  <a:srgbClr val="FF0000"/>
                </a:solidFill>
                <a:latin typeface="黑体" panose="02010609060101010101" pitchFamily="49" charset="-122"/>
                <a:ea typeface="黑体" panose="02010609060101010101" pitchFamily="49" charset="-122"/>
              </a:rPr>
            </a:br>
            <a:endParaRPr lang="zh-CN" altLang="en-US" sz="2000">
              <a:latin typeface="黑体" panose="02010609060101010101" pitchFamily="49" charset="-122"/>
              <a:ea typeface="黑体" panose="02010609060101010101" pitchFamily="49" charset="-122"/>
            </a:endParaRPr>
          </a:p>
        </p:txBody>
      </p:sp>
      <p:sp>
        <p:nvSpPr>
          <p:cNvPr id="43" name="文本框 3"/>
          <p:cNvSpPr txBox="1"/>
          <p:nvPr/>
        </p:nvSpPr>
        <p:spPr>
          <a:xfrm>
            <a:off x="6312184" y="0"/>
            <a:ext cx="5879182" cy="1938020"/>
          </a:xfrm>
          <a:prstGeom prst="rect">
            <a:avLst/>
          </a:prstGeom>
          <a:solidFill>
            <a:srgbClr val="FFFF00"/>
          </a:solidFill>
          <a:ln w="9525">
            <a:noFill/>
          </a:ln>
        </p:spPr>
        <p:txBody>
          <a:bodyPr wrap="square" anchor="t">
            <a:spAutoFit/>
          </a:bodyPr>
          <a:lstStyle/>
          <a:p>
            <a:pPr eaLnBrk="0" hangingPunct="0"/>
            <a:r>
              <a:rPr lang="zh-CN" altLang="zh-CN" sz="2000" b="1">
                <a:latin typeface="黑体" panose="02010609060101010101" pitchFamily="49" charset="-122"/>
                <a:ea typeface="黑体" panose="02010609060101010101" pitchFamily="49" charset="-122"/>
              </a:rPr>
              <a:t>①经济</a:t>
            </a:r>
            <a:r>
              <a:rPr lang="zh-CN" altLang="zh-CN" sz="2000" b="1" smtClean="0">
                <a:latin typeface="黑体" panose="02010609060101010101" pitchFamily="49" charset="-122"/>
                <a:ea typeface="黑体" panose="02010609060101010101" pitchFamily="49" charset="-122"/>
              </a:rPr>
              <a:t>：生产资料</a:t>
            </a:r>
            <a:r>
              <a:rPr lang="zh-CN" altLang="zh-CN" sz="2000" b="1" smtClean="0">
                <a:solidFill>
                  <a:srgbClr val="FF0000"/>
                </a:solidFill>
                <a:latin typeface="黑体" panose="02010609060101010101" pitchFamily="49" charset="-122"/>
                <a:ea typeface="黑体" panose="02010609060101010101" pitchFamily="49" charset="-122"/>
              </a:rPr>
              <a:t>公有制</a:t>
            </a:r>
            <a:r>
              <a:rPr lang="zh-CN" altLang="en-US" sz="2000" b="1" smtClean="0">
                <a:latin typeface="黑体" panose="02010609060101010101" pitchFamily="49" charset="-122"/>
                <a:ea typeface="黑体" panose="02010609060101010101" pitchFamily="49" charset="-122"/>
              </a:rPr>
              <a:t>；</a:t>
            </a:r>
            <a:endParaRPr lang="en-US" altLang="zh-CN" sz="2000" b="1" smtClean="0">
              <a:latin typeface="黑体" panose="02010609060101010101" pitchFamily="49" charset="-122"/>
              <a:ea typeface="黑体" pitchFamily="49" charset="-122"/>
            </a:endParaRPr>
          </a:p>
          <a:p>
            <a:pPr eaLnBrk="0" hangingPunct="0"/>
            <a:r>
              <a:rPr lang="zh-CN" altLang="en-US" sz="2000" b="1" smtClean="0">
                <a:latin typeface="黑体" panose="02010609060101010101" pitchFamily="49" charset="-122"/>
                <a:ea typeface="黑体" panose="02010609060101010101" pitchFamily="49" charset="-122"/>
              </a:rPr>
              <a:t>       高度</a:t>
            </a:r>
            <a:r>
              <a:rPr lang="zh-CN" altLang="en-US" sz="2000" b="1">
                <a:latin typeface="黑体" panose="02010609060101010101" pitchFamily="49" charset="-122"/>
                <a:ea typeface="黑体" panose="02010609060101010101" pitchFamily="49" charset="-122"/>
              </a:rPr>
              <a:t>集中的</a:t>
            </a:r>
            <a:r>
              <a:rPr lang="zh-CN" altLang="zh-CN" sz="2000" b="1">
                <a:latin typeface="黑体" panose="02010609060101010101" pitchFamily="49" charset="-122"/>
                <a:ea typeface="黑体" panose="02010609060101010101" pitchFamily="49" charset="-122"/>
              </a:rPr>
              <a:t>指令性</a:t>
            </a:r>
            <a:r>
              <a:rPr lang="zh-CN" altLang="zh-CN" sz="2000" b="1">
                <a:solidFill>
                  <a:srgbClr val="FF0000"/>
                </a:solidFill>
                <a:latin typeface="黑体" panose="02010609060101010101" pitchFamily="49" charset="-122"/>
                <a:ea typeface="黑体" panose="02010609060101010101" pitchFamily="49" charset="-122"/>
              </a:rPr>
              <a:t>计划</a:t>
            </a:r>
            <a:r>
              <a:rPr lang="zh-CN" altLang="zh-CN" sz="2000" b="1" smtClean="0">
                <a:solidFill>
                  <a:srgbClr val="FF0000"/>
                </a:solidFill>
                <a:latin typeface="黑体" panose="02010609060101010101" pitchFamily="49" charset="-122"/>
                <a:ea typeface="黑体" panose="02010609060101010101" pitchFamily="49" charset="-122"/>
              </a:rPr>
              <a:t>经济</a:t>
            </a:r>
            <a:r>
              <a:rPr lang="zh-CN" altLang="en-US" sz="2000" b="1" smtClean="0">
                <a:solidFill>
                  <a:srgbClr val="FF0000"/>
                </a:solidFill>
                <a:latin typeface="黑体" panose="02010609060101010101" pitchFamily="49" charset="-122"/>
                <a:ea typeface="黑体" panose="02010609060101010101" pitchFamily="49" charset="-122"/>
              </a:rPr>
              <a:t>，用行政命令管理经济；</a:t>
            </a:r>
            <a:endParaRPr lang="en-US" altLang="zh-CN" sz="2000" b="1" smtClean="0">
              <a:latin typeface="黑体" panose="02010609060101010101" pitchFamily="49" charset="-122"/>
              <a:ea typeface="黑体" panose="02010609060101010101" pitchFamily="49" charset="-122"/>
            </a:endParaRPr>
          </a:p>
          <a:p>
            <a:pPr eaLnBrk="0" hangingPunct="0"/>
            <a:r>
              <a:rPr lang="zh-CN" altLang="en-US" sz="2000" b="1" smtClean="0">
                <a:latin typeface="黑体" panose="02010609060101010101" pitchFamily="49" charset="-122"/>
                <a:ea typeface="黑体" panose="02010609060101010101" pitchFamily="49" charset="-122"/>
              </a:rPr>
              <a:t>       </a:t>
            </a:r>
            <a:r>
              <a:rPr lang="zh-CN" altLang="en-US" sz="2000" b="1" smtClean="0">
                <a:solidFill>
                  <a:srgbClr val="FF0000"/>
                </a:solidFill>
                <a:latin typeface="黑体" panose="02010609060101010101" pitchFamily="49" charset="-122"/>
                <a:ea typeface="黑体" panose="02010609060101010101" pitchFamily="49" charset="-122"/>
              </a:rPr>
              <a:t>排斥</a:t>
            </a:r>
            <a:r>
              <a:rPr lang="zh-CN" altLang="en-US" sz="2000" b="1" smtClean="0">
                <a:latin typeface="黑体" panose="02010609060101010101" pitchFamily="49" charset="-122"/>
                <a:ea typeface="黑体" panose="02010609060101010101" pitchFamily="49" charset="-122"/>
              </a:rPr>
              <a:t>市场和商品货币关系</a:t>
            </a:r>
            <a:r>
              <a:rPr lang="zh-CN" altLang="zh-CN" sz="2000" b="1" smtClean="0">
                <a:latin typeface="黑体" panose="02010609060101010101" pitchFamily="49" charset="-122"/>
                <a:ea typeface="黑体" panose="02010609060101010101" pitchFamily="49" charset="-122"/>
              </a:rPr>
              <a:t>；</a:t>
            </a:r>
            <a:r>
              <a:rPr lang="en-US" altLang="zh-CN" sz="2000" b="1" smtClean="0">
                <a:latin typeface="黑体" panose="02010609060101010101" pitchFamily="49" charset="-122"/>
                <a:ea typeface="黑体" panose="02010609060101010101" pitchFamily="49" charset="-122"/>
              </a:rPr>
              <a:t>   </a:t>
            </a:r>
            <a:br>
              <a:rPr lang="en-US" altLang="zh-CN" sz="2000" b="1" smtClean="0">
                <a:latin typeface="黑体" panose="02010609060101010101" pitchFamily="49" charset="-122"/>
                <a:ea typeface="黑体" panose="02010609060101010101" pitchFamily="49" charset="-122"/>
              </a:rPr>
            </a:br>
            <a:r>
              <a:rPr lang="zh-CN" altLang="en-US" sz="2000" b="1" smtClean="0">
                <a:latin typeface="黑体" panose="02010609060101010101" pitchFamily="49" charset="-122"/>
                <a:ea typeface="黑体" panose="02010609060101010101" pitchFamily="49" charset="-122"/>
              </a:rPr>
              <a:t>       优先发展</a:t>
            </a:r>
            <a:r>
              <a:rPr lang="zh-CN" altLang="en-US" sz="2000" b="1" smtClean="0">
                <a:solidFill>
                  <a:srgbClr val="FF0000"/>
                </a:solidFill>
                <a:latin typeface="黑体" panose="02010609060101010101" pitchFamily="49" charset="-122"/>
                <a:ea typeface="黑体" panose="02010609060101010101" pitchFamily="49" charset="-122"/>
              </a:rPr>
              <a:t>重工业</a:t>
            </a:r>
            <a:r>
              <a:rPr lang="zh-CN" altLang="en-US" sz="2000" b="1" smtClean="0">
                <a:latin typeface="黑体" panose="02010609060101010101" pitchFamily="49" charset="-122"/>
                <a:ea typeface="黑体" panose="02010609060101010101" pitchFamily="49" charset="-122"/>
              </a:rPr>
              <a:t>；</a:t>
            </a:r>
            <a:endParaRPr lang="zh-CN" altLang="zh-CN" sz="2000" b="1">
              <a:latin typeface="黑体" panose="02010609060101010101" pitchFamily="49" charset="-122"/>
              <a:ea typeface="黑体" pitchFamily="49" charset="-122"/>
            </a:endParaRPr>
          </a:p>
          <a:p>
            <a:pPr eaLnBrk="0" hangingPunct="0"/>
            <a:r>
              <a:rPr lang="zh-CN" altLang="zh-CN" sz="2000" b="1">
                <a:latin typeface="黑体" panose="02010609060101010101" pitchFamily="49" charset="-122"/>
                <a:ea typeface="黑体" panose="02010609060101010101" pitchFamily="49" charset="-122"/>
              </a:rPr>
              <a:t>②政治：权力高度集中。</a:t>
            </a:r>
            <a:endParaRPr lang="zh-CN" altLang="zh-CN" sz="2000" b="1">
              <a:latin typeface="黑体" panose="02010609060101010101" pitchFamily="49" charset="-122"/>
              <a:ea typeface="黑体" panose="02010609060101010101" pitchFamily="49" charset="-122"/>
            </a:endParaRPr>
          </a:p>
        </p:txBody>
      </p:sp>
      <p:pic>
        <p:nvPicPr>
          <p:cNvPr id="9217" name="Picture 1" descr="C:\Documents and Settings\Administrator\Application Data\Tencent\Users\1392136368\QQ\WinTemp\RichOle\T`6MX[GC0}X]TJ{@6}$UC]X.png"/>
          <p:cNvPicPr>
            <a:picLocks noChangeAspect="1" noChangeArrowheads="1"/>
          </p:cNvPicPr>
          <p:nvPr/>
        </p:nvPicPr>
        <p:blipFill>
          <a:blip r:embed="rId3"/>
          <a:stretch>
            <a:fillRect/>
          </a:stretch>
        </p:blipFill>
        <p:spPr bwMode="auto">
          <a:xfrm>
            <a:off x="12432863" y="4725144"/>
            <a:ext cx="6912767" cy="2880320"/>
          </a:xfrm>
          <a:prstGeom prst="rect">
            <a:avLst/>
          </a:prstGeom>
          <a:noFill/>
        </p:spPr>
      </p:pic>
      <p:pic>
        <p:nvPicPr>
          <p:cNvPr id="9218" name="Picture 2"/>
          <p:cNvPicPr>
            <a:picLocks noChangeAspect="1" noChangeArrowheads="1"/>
          </p:cNvPicPr>
          <p:nvPr/>
        </p:nvPicPr>
        <p:blipFill>
          <a:blip r:embed="rId4"/>
          <a:stretch>
            <a:fillRect/>
          </a:stretch>
        </p:blipFill>
        <p:spPr bwMode="auto">
          <a:xfrm>
            <a:off x="12432863" y="2708920"/>
            <a:ext cx="6370637" cy="1933575"/>
          </a:xfrm>
          <a:prstGeom prst="rect">
            <a:avLst/>
          </a:prstGeom>
          <a:noFill/>
          <a:ln w="9525">
            <a:noFill/>
            <a:miter lim="800000"/>
          </a:ln>
        </p:spPr>
      </p:pic>
      <p:pic>
        <p:nvPicPr>
          <p:cNvPr id="9219" name="Picture 3"/>
          <p:cNvPicPr>
            <a:picLocks noChangeAspect="1" noChangeArrowheads="1"/>
          </p:cNvPicPr>
          <p:nvPr/>
        </p:nvPicPr>
        <p:blipFill>
          <a:blip r:embed="rId5"/>
          <a:stretch>
            <a:fillRect/>
          </a:stretch>
        </p:blipFill>
        <p:spPr bwMode="auto">
          <a:xfrm>
            <a:off x="12432863" y="0"/>
            <a:ext cx="6465887" cy="2609850"/>
          </a:xfrm>
          <a:prstGeom prst="rect">
            <a:avLst/>
          </a:prstGeom>
          <a:noFill/>
          <a:ln w="9525">
            <a:noFill/>
            <a:miter lim="800000"/>
          </a:ln>
        </p:spPr>
      </p:pic>
      <p:sp>
        <p:nvSpPr>
          <p:cNvPr id="4" name="文本框 3"/>
          <p:cNvSpPr txBox="1"/>
          <p:nvPr/>
        </p:nvSpPr>
        <p:spPr>
          <a:xfrm>
            <a:off x="1094740" y="972185"/>
            <a:ext cx="4999990" cy="521970"/>
          </a:xfrm>
          <a:prstGeom prst="rect">
            <a:avLst/>
          </a:prstGeom>
          <a:solidFill>
            <a:srgbClr val="C3F6F1"/>
          </a:solidFill>
        </p:spPr>
        <p:txBody>
          <a:bodyPr wrap="square" rtlCol="0">
            <a:spAutoFit/>
          </a:bodyPr>
          <a:lstStyle/>
          <a:p>
            <a:r>
              <a:rPr lang="en-US" altLang="zh-CN" sz="2800" b="1">
                <a:solidFill>
                  <a:srgbClr val="FF0000"/>
                </a:solidFill>
                <a:latin typeface="楷体" panose="02010609060101010101" charset="-122"/>
                <a:ea typeface="楷体" panose="02010609060101010101" charset="-122"/>
              </a:rPr>
              <a:t>——</a:t>
            </a:r>
            <a:r>
              <a:rPr lang="zh-CN" altLang="en-US" sz="2800" b="1">
                <a:solidFill>
                  <a:srgbClr val="FF0000"/>
                </a:solidFill>
                <a:latin typeface="楷体" panose="02010609060101010101" charset="-122"/>
                <a:ea typeface="楷体" panose="02010609060101010101" charset="-122"/>
              </a:rPr>
              <a:t>高度集中的政治经济体制</a:t>
            </a:r>
            <a:endParaRPr lang="zh-CN" altLang="en-US" sz="2800" b="1">
              <a:solidFill>
                <a:srgbClr val="FF0000"/>
              </a:solidFill>
              <a:latin typeface="楷体" panose="02010609060101010101" charset="-122"/>
              <a:ea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1000" fill="hold"/>
                                        <p:tgtEl>
                                          <p:spTgt spid="43"/>
                                        </p:tgtEl>
                                        <p:attrNameLst>
                                          <p:attrName>ppt_w</p:attrName>
                                        </p:attrNameLst>
                                      </p:cBhvr>
                                      <p:tavLst>
                                        <p:tav tm="0">
                                          <p:val>
                                            <p:strVal val="#ppt_w*0.70"/>
                                          </p:val>
                                        </p:tav>
                                        <p:tav tm="100000">
                                          <p:val>
                                            <p:strVal val="#ppt_w"/>
                                          </p:val>
                                        </p:tav>
                                      </p:tavLst>
                                    </p:anim>
                                    <p:anim calcmode="lin" valueType="num">
                                      <p:cBhvr>
                                        <p:cTn id="8" dur="1000" fill="hold"/>
                                        <p:tgtEl>
                                          <p:spTgt spid="43"/>
                                        </p:tgtEl>
                                        <p:attrNameLst>
                                          <p:attrName>ppt_h</p:attrName>
                                        </p:attrNameLst>
                                      </p:cBhvr>
                                      <p:tavLst>
                                        <p:tav tm="0">
                                          <p:val>
                                            <p:strVal val="#ppt_h"/>
                                          </p:val>
                                        </p:tav>
                                        <p:tav tm="100000">
                                          <p:val>
                                            <p:strVal val="#ppt_h"/>
                                          </p:val>
                                        </p:tav>
                                      </p:tavLst>
                                    </p:anim>
                                    <p:animEffect transition="in" filter="fade">
                                      <p:cBhvr>
                                        <p:cTn id="9" dur="1000"/>
                                        <p:tgtEl>
                                          <p:spTgt spid="43"/>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horizontal)">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TextBox 8"/>
          <p:cNvSpPr txBox="1"/>
          <p:nvPr/>
        </p:nvSpPr>
        <p:spPr>
          <a:xfrm>
            <a:off x="327660" y="543560"/>
            <a:ext cx="11120755" cy="3486785"/>
          </a:xfrm>
          <a:prstGeom prst="rect">
            <a:avLst/>
          </a:prstGeom>
          <a:noFill/>
        </p:spPr>
        <p:txBody>
          <a:bodyPr wrap="square" rtlCol="0">
            <a:spAutoFit/>
          </a:bodyPr>
          <a:lstStyle/>
          <a:p>
            <a:pPr>
              <a:lnSpc>
                <a:spcPct val="120000"/>
              </a:lnSpc>
            </a:pPr>
            <a:r>
              <a:rPr lang="zh-CN" altLang="en-US" sz="2300">
                <a:latin typeface="黑体" panose="02010609060101010101" pitchFamily="49" charset="-122"/>
                <a:ea typeface="黑体" panose="02010609060101010101" pitchFamily="49" charset="-122"/>
              </a:rPr>
              <a:t> </a:t>
            </a:r>
            <a:r>
              <a:rPr lang="en-US" altLang="zh-CN" sz="2300">
                <a:latin typeface="楷体_GB2312" pitchFamily="49" charset="-122"/>
                <a:ea typeface="楷体_GB2312" pitchFamily="49" charset="-122"/>
              </a:rPr>
              <a:t>1946</a:t>
            </a:r>
            <a:r>
              <a:rPr lang="zh-CN" altLang="en-US" sz="2300">
                <a:latin typeface="楷体_GB2312" pitchFamily="49" charset="-122"/>
                <a:ea typeface="楷体_GB2312" pitchFamily="49" charset="-122"/>
              </a:rPr>
              <a:t>年</a:t>
            </a:r>
            <a:r>
              <a:rPr lang="en-US" altLang="zh-CN" sz="2300">
                <a:latin typeface="楷体_GB2312" pitchFamily="49" charset="-122"/>
                <a:ea typeface="楷体_GB2312" pitchFamily="49" charset="-122"/>
              </a:rPr>
              <a:t>3</a:t>
            </a:r>
            <a:r>
              <a:rPr lang="zh-CN" altLang="en-US" sz="2300">
                <a:latin typeface="楷体_GB2312" pitchFamily="49" charset="-122"/>
                <a:ea typeface="楷体_GB2312" pitchFamily="49" charset="-122"/>
              </a:rPr>
              <a:t>月，苏联通过恢复和发展国民经济的第四个五年计划，计划要求首先恢复、发展重工业和铁路运输业，其次大量生产主要消费品，并使国民经济各部门的技术不断取得进步。到</a:t>
            </a:r>
            <a:r>
              <a:rPr lang="en-US" altLang="zh-CN" sz="2300">
                <a:latin typeface="楷体_GB2312" pitchFamily="49" charset="-122"/>
                <a:ea typeface="楷体_GB2312" pitchFamily="49" charset="-122"/>
              </a:rPr>
              <a:t>1950</a:t>
            </a:r>
            <a:r>
              <a:rPr lang="zh-CN" altLang="en-US" sz="2300">
                <a:latin typeface="楷体_GB2312" pitchFamily="49" charset="-122"/>
                <a:ea typeface="楷体_GB2312" pitchFamily="49" charset="-122"/>
              </a:rPr>
              <a:t>年，苏联共恢复和新建成</a:t>
            </a:r>
            <a:r>
              <a:rPr lang="en-US" altLang="zh-CN" sz="2300">
                <a:latin typeface="楷体_GB2312" pitchFamily="49" charset="-122"/>
                <a:ea typeface="楷体_GB2312" pitchFamily="49" charset="-122"/>
              </a:rPr>
              <a:t>6200</a:t>
            </a:r>
            <a:r>
              <a:rPr lang="zh-CN" altLang="en-US" sz="2300">
                <a:latin typeface="楷体_GB2312" pitchFamily="49" charset="-122"/>
                <a:ea typeface="楷体_GB2312" pitchFamily="49" charset="-122"/>
              </a:rPr>
              <a:t>个</a:t>
            </a:r>
            <a:r>
              <a:rPr lang="zh-CN" altLang="en-US" sz="2300">
                <a:solidFill>
                  <a:srgbClr val="FF0000"/>
                </a:solidFill>
                <a:latin typeface="楷体_GB2312" pitchFamily="49" charset="-122"/>
                <a:ea typeface="楷体_GB2312" pitchFamily="49" charset="-122"/>
              </a:rPr>
              <a:t>大企业</a:t>
            </a:r>
            <a:r>
              <a:rPr lang="zh-CN" altLang="en-US" sz="2300">
                <a:latin typeface="楷体_GB2312" pitchFamily="49" charset="-122"/>
                <a:ea typeface="楷体_GB2312" pitchFamily="49" charset="-122"/>
              </a:rPr>
              <a:t>，工业总产值比</a:t>
            </a:r>
            <a:r>
              <a:rPr lang="en-US" altLang="zh-CN" sz="2300">
                <a:latin typeface="楷体_GB2312" pitchFamily="49" charset="-122"/>
                <a:ea typeface="楷体_GB2312" pitchFamily="49" charset="-122"/>
              </a:rPr>
              <a:t>1940</a:t>
            </a:r>
            <a:r>
              <a:rPr lang="zh-CN" altLang="en-US" sz="2300">
                <a:latin typeface="楷体_GB2312" pitchFamily="49" charset="-122"/>
                <a:ea typeface="楷体_GB2312" pitchFamily="49" charset="-122"/>
              </a:rPr>
              <a:t>年增加</a:t>
            </a:r>
            <a:r>
              <a:rPr lang="en-US" altLang="zh-CN" sz="2300">
                <a:latin typeface="楷体_GB2312" pitchFamily="49" charset="-122"/>
                <a:ea typeface="楷体_GB2312" pitchFamily="49" charset="-122"/>
              </a:rPr>
              <a:t>73%</a:t>
            </a:r>
            <a:r>
              <a:rPr lang="zh-CN" altLang="en-US" sz="2300">
                <a:latin typeface="楷体_GB2312" pitchFamily="49" charset="-122"/>
                <a:ea typeface="楷体_GB2312" pitchFamily="49" charset="-122"/>
              </a:rPr>
              <a:t>，</a:t>
            </a:r>
            <a:r>
              <a:rPr lang="zh-CN" altLang="en-US" sz="2300">
                <a:solidFill>
                  <a:srgbClr val="FF0000"/>
                </a:solidFill>
                <a:latin typeface="楷体_GB2312" pitchFamily="49" charset="-122"/>
                <a:ea typeface="楷体_GB2312" pitchFamily="49" charset="-122"/>
              </a:rPr>
              <a:t>国防工业</a:t>
            </a:r>
            <a:r>
              <a:rPr lang="zh-CN" altLang="en-US" sz="2300">
                <a:latin typeface="楷体_GB2312" pitchFamily="49" charset="-122"/>
                <a:ea typeface="楷体_GB2312" pitchFamily="49" charset="-122"/>
              </a:rPr>
              <a:t>获得重大突破，但</a:t>
            </a:r>
            <a:r>
              <a:rPr lang="zh-CN" altLang="en-US" sz="2300">
                <a:solidFill>
                  <a:srgbClr val="FF0000"/>
                </a:solidFill>
                <a:latin typeface="楷体_GB2312" pitchFamily="49" charset="-122"/>
                <a:ea typeface="楷体_GB2312" pitchFamily="49" charset="-122"/>
              </a:rPr>
              <a:t>轻工业</a:t>
            </a:r>
            <a:r>
              <a:rPr lang="zh-CN" altLang="en-US" sz="2300">
                <a:latin typeface="楷体_GB2312" pitchFamily="49" charset="-122"/>
                <a:ea typeface="楷体_GB2312" pitchFamily="49" charset="-122"/>
              </a:rPr>
              <a:t>的生产只增加了</a:t>
            </a:r>
            <a:r>
              <a:rPr lang="en-US" altLang="zh-CN" sz="2300">
                <a:latin typeface="楷体_GB2312" pitchFamily="49" charset="-122"/>
                <a:ea typeface="楷体_GB2312" pitchFamily="49" charset="-122"/>
              </a:rPr>
              <a:t>22%</a:t>
            </a:r>
            <a:r>
              <a:rPr lang="zh-CN" altLang="en-US" sz="2300">
                <a:latin typeface="楷体_GB2312" pitchFamily="49" charset="-122"/>
                <a:ea typeface="楷体_GB2312" pitchFamily="49" charset="-122"/>
              </a:rPr>
              <a:t>，</a:t>
            </a:r>
            <a:r>
              <a:rPr lang="zh-CN" altLang="en-US" sz="2300">
                <a:solidFill>
                  <a:srgbClr val="FF0000"/>
                </a:solidFill>
                <a:latin typeface="楷体_GB2312" pitchFamily="49" charset="-122"/>
                <a:ea typeface="楷体_GB2312" pitchFamily="49" charset="-122"/>
              </a:rPr>
              <a:t>农业</a:t>
            </a:r>
            <a:r>
              <a:rPr lang="zh-CN" altLang="en-US" sz="2300">
                <a:latin typeface="楷体_GB2312" pitchFamily="49" charset="-122"/>
                <a:ea typeface="楷体_GB2312" pitchFamily="49" charset="-122"/>
              </a:rPr>
              <a:t>总产值恢复到</a:t>
            </a:r>
            <a:r>
              <a:rPr lang="en-US" altLang="zh-CN" sz="2300">
                <a:latin typeface="楷体_GB2312" pitchFamily="49" charset="-122"/>
                <a:ea typeface="楷体_GB2312" pitchFamily="49" charset="-122"/>
              </a:rPr>
              <a:t>1940</a:t>
            </a:r>
            <a:r>
              <a:rPr lang="zh-CN" altLang="en-US" sz="2300">
                <a:latin typeface="楷体_GB2312" pitchFamily="49" charset="-122"/>
                <a:ea typeface="楷体_GB2312" pitchFamily="49" charset="-122"/>
              </a:rPr>
              <a:t>年的</a:t>
            </a:r>
            <a:r>
              <a:rPr lang="en-US" altLang="zh-CN" sz="2300">
                <a:latin typeface="楷体_GB2312" pitchFamily="49" charset="-122"/>
                <a:ea typeface="楷体_GB2312" pitchFamily="49" charset="-122"/>
              </a:rPr>
              <a:t>99%</a:t>
            </a:r>
            <a:r>
              <a:rPr lang="zh-CN" altLang="en-US" sz="2300">
                <a:latin typeface="楷体_GB2312" pitchFamily="49" charset="-122"/>
                <a:ea typeface="楷体_GB2312" pitchFamily="49" charset="-122"/>
              </a:rPr>
              <a:t>，其中</a:t>
            </a:r>
            <a:r>
              <a:rPr lang="zh-CN" altLang="en-US" sz="2300">
                <a:solidFill>
                  <a:srgbClr val="FF0000"/>
                </a:solidFill>
                <a:latin typeface="楷体_GB2312" pitchFamily="49" charset="-122"/>
                <a:ea typeface="楷体_GB2312" pitchFamily="49" charset="-122"/>
              </a:rPr>
              <a:t>籽棉、甜菜、肉、蛋、奶的产量超过战前</a:t>
            </a:r>
            <a:r>
              <a:rPr lang="zh-CN" altLang="en-US" sz="2300">
                <a:latin typeface="楷体_GB2312" pitchFamily="49" charset="-122"/>
                <a:ea typeface="楷体_GB2312" pitchFamily="49" charset="-122"/>
              </a:rPr>
              <a:t>。</a:t>
            </a:r>
            <a:r>
              <a:rPr lang="en-US" altLang="zh-CN" sz="2300">
                <a:latin typeface="楷体_GB2312" pitchFamily="49" charset="-122"/>
                <a:ea typeface="楷体_GB2312" pitchFamily="49" charset="-122"/>
              </a:rPr>
              <a:t>5</a:t>
            </a:r>
            <a:r>
              <a:rPr lang="zh-CN" altLang="en-US" sz="2300">
                <a:latin typeface="楷体_GB2312" pitchFamily="49" charset="-122"/>
                <a:ea typeface="楷体_GB2312" pitchFamily="49" charset="-122"/>
              </a:rPr>
              <a:t>年中，国家</a:t>
            </a:r>
            <a:r>
              <a:rPr lang="en-US" altLang="zh-CN" sz="2300">
                <a:latin typeface="楷体_GB2312" pitchFamily="49" charset="-122"/>
                <a:ea typeface="楷体_GB2312" pitchFamily="49" charset="-122"/>
              </a:rPr>
              <a:t>3</a:t>
            </a:r>
            <a:r>
              <a:rPr lang="zh-CN" altLang="en-US" sz="2300">
                <a:latin typeface="楷体_GB2312" pitchFamily="49" charset="-122"/>
                <a:ea typeface="楷体_GB2312" pitchFamily="49" charset="-122"/>
              </a:rPr>
              <a:t>次</a:t>
            </a:r>
            <a:r>
              <a:rPr lang="zh-CN" altLang="en-US" sz="2300">
                <a:solidFill>
                  <a:srgbClr val="FF0000"/>
                </a:solidFill>
                <a:latin typeface="楷体_GB2312" pitchFamily="49" charset="-122"/>
                <a:ea typeface="楷体_GB2312" pitchFamily="49" charset="-122"/>
              </a:rPr>
              <a:t>降低日用工业品零售价格</a:t>
            </a:r>
            <a:r>
              <a:rPr lang="zh-CN" altLang="en-US" sz="2300">
                <a:latin typeface="楷体_GB2312" pitchFamily="49" charset="-122"/>
                <a:ea typeface="楷体_GB2312" pitchFamily="49" charset="-122"/>
              </a:rPr>
              <a:t>，在城市和工人区</a:t>
            </a:r>
            <a:r>
              <a:rPr lang="zh-CN" altLang="en-US" sz="2300">
                <a:solidFill>
                  <a:srgbClr val="FF0000"/>
                </a:solidFill>
                <a:latin typeface="楷体_GB2312" pitchFamily="49" charset="-122"/>
                <a:ea typeface="楷体_GB2312" pitchFamily="49" charset="-122"/>
              </a:rPr>
              <a:t>修建住宅</a:t>
            </a:r>
            <a:r>
              <a:rPr lang="en-US" altLang="zh-CN" sz="2300">
                <a:latin typeface="楷体_GB2312" pitchFamily="49" charset="-122"/>
                <a:ea typeface="楷体_GB2312" pitchFamily="49" charset="-122"/>
              </a:rPr>
              <a:t>1</a:t>
            </a:r>
            <a:r>
              <a:rPr lang="zh-CN" altLang="en-US" sz="2300">
                <a:latin typeface="楷体_GB2312" pitchFamily="49" charset="-122"/>
                <a:ea typeface="楷体_GB2312" pitchFamily="49" charset="-122"/>
              </a:rPr>
              <a:t>亿多平方米，在</a:t>
            </a:r>
            <a:r>
              <a:rPr lang="zh-CN" altLang="en-US" sz="2300">
                <a:solidFill>
                  <a:srgbClr val="FF0000"/>
                </a:solidFill>
                <a:latin typeface="楷体_GB2312" pitchFamily="49" charset="-122"/>
                <a:ea typeface="楷体_GB2312" pitchFamily="49" charset="-122"/>
              </a:rPr>
              <a:t>农村建房</a:t>
            </a:r>
            <a:r>
              <a:rPr lang="en-US" altLang="zh-CN" sz="2300">
                <a:latin typeface="楷体_GB2312" pitchFamily="49" charset="-122"/>
                <a:ea typeface="楷体_GB2312" pitchFamily="49" charset="-122"/>
              </a:rPr>
              <a:t>270</a:t>
            </a:r>
            <a:r>
              <a:rPr lang="zh-CN" altLang="en-US" sz="2300">
                <a:latin typeface="楷体_GB2312" pitchFamily="49" charset="-122"/>
                <a:ea typeface="楷体_GB2312" pitchFamily="49" charset="-122"/>
              </a:rPr>
              <a:t>万所。</a:t>
            </a:r>
            <a:r>
              <a:rPr lang="zh-CN" altLang="en-US" sz="2300">
                <a:solidFill>
                  <a:srgbClr val="FF0000"/>
                </a:solidFill>
                <a:latin typeface="楷体_GB2312" pitchFamily="49" charset="-122"/>
                <a:ea typeface="楷体_GB2312" pitchFamily="49" charset="-122"/>
              </a:rPr>
              <a:t>文教科技事业</a:t>
            </a:r>
            <a:r>
              <a:rPr lang="zh-CN" altLang="en-US" sz="2300">
                <a:latin typeface="楷体_GB2312" pitchFamily="49" charset="-122"/>
                <a:ea typeface="楷体_GB2312" pitchFamily="49" charset="-122"/>
              </a:rPr>
              <a:t>也有较大发展。</a:t>
            </a:r>
            <a:endParaRPr lang="en-US" altLang="zh-CN" sz="2300">
              <a:latin typeface="楷体_GB2312" pitchFamily="49" charset="-122"/>
              <a:ea typeface="楷体_GB2312" panose="02010609030101010101" pitchFamily="49" charset="-122"/>
            </a:endParaRPr>
          </a:p>
          <a:p>
            <a:pPr algn="r">
              <a:lnSpc>
                <a:spcPct val="120000"/>
              </a:lnSpc>
            </a:pPr>
            <a:r>
              <a:rPr lang="en-US" altLang="zh-CN" sz="2300">
                <a:latin typeface="楷体_GB2312" pitchFamily="49" charset="-122"/>
                <a:ea typeface="楷体_GB2312" pitchFamily="49" charset="-122"/>
              </a:rPr>
              <a:t>——</a:t>
            </a:r>
            <a:r>
              <a:rPr lang="zh-CN" altLang="en-US" sz="2300">
                <a:latin typeface="楷体_GB2312" pitchFamily="49" charset="-122"/>
                <a:ea typeface="楷体_GB2312" pitchFamily="49" charset="-122"/>
              </a:rPr>
              <a:t>吴于廑 齐世荣</a:t>
            </a:r>
            <a:r>
              <a:rPr lang="en-US" altLang="zh-CN" sz="2300">
                <a:latin typeface="楷体_GB2312" pitchFamily="49" charset="-122"/>
                <a:ea typeface="楷体_GB2312" pitchFamily="49" charset="-122"/>
              </a:rPr>
              <a:t>《</a:t>
            </a:r>
            <a:r>
              <a:rPr lang="zh-CN" altLang="en-US" sz="2300">
                <a:latin typeface="楷体_GB2312" pitchFamily="49" charset="-122"/>
                <a:ea typeface="楷体_GB2312" pitchFamily="49" charset="-122"/>
              </a:rPr>
              <a:t>世界史</a:t>
            </a:r>
            <a:r>
              <a:rPr lang="en-US" altLang="zh-CN" sz="2300">
                <a:latin typeface="楷体_GB2312" pitchFamily="49" charset="-122"/>
                <a:ea typeface="楷体_GB2312" pitchFamily="49" charset="-122"/>
              </a:rPr>
              <a:t>·</a:t>
            </a:r>
            <a:r>
              <a:rPr lang="zh-CN" altLang="en-US" sz="2300">
                <a:latin typeface="楷体_GB2312" pitchFamily="49" charset="-122"/>
                <a:ea typeface="楷体_GB2312" pitchFamily="49" charset="-122"/>
              </a:rPr>
              <a:t>现代史编</a:t>
            </a:r>
            <a:r>
              <a:rPr lang="en-US" altLang="zh-CN" sz="2300">
                <a:latin typeface="楷体_GB2312" pitchFamily="49" charset="-122"/>
                <a:ea typeface="楷体_GB2312" pitchFamily="49" charset="-122"/>
              </a:rPr>
              <a:t>》</a:t>
            </a:r>
            <a:endParaRPr lang="zh-CN" altLang="en-US" sz="2300">
              <a:latin typeface="楷体_GB2312" pitchFamily="49" charset="-122"/>
              <a:ea typeface="楷体_GB2312" panose="02010609030101010101" pitchFamily="49" charset="-122"/>
            </a:endParaRPr>
          </a:p>
        </p:txBody>
      </p:sp>
      <p:sp>
        <p:nvSpPr>
          <p:cNvPr id="6" name="矩形 5"/>
          <p:cNvSpPr/>
          <p:nvPr/>
        </p:nvSpPr>
        <p:spPr>
          <a:xfrm>
            <a:off x="608499" y="4283940"/>
            <a:ext cx="4572000" cy="737189"/>
          </a:xfrm>
          <a:prstGeom prst="rect">
            <a:avLst/>
          </a:prstGeom>
        </p:spPr>
        <p:txBody>
          <a:bodyPr>
            <a:spAutoFit/>
          </a:bodyPr>
          <a:lstStyle/>
          <a:p>
            <a:pPr algn="just">
              <a:lnSpc>
                <a:spcPct val="125000"/>
              </a:lnSpc>
              <a:spcBef>
                <a:spcPct val="0"/>
              </a:spcBef>
              <a:spcAft>
                <a:spcPct val="0"/>
              </a:spcAft>
            </a:pPr>
            <a:r>
              <a:rPr lang="zh-CN" altLang="en-US">
                <a:latin typeface="黑体" panose="02010609060101010101" pitchFamily="49" charset="-122"/>
                <a:ea typeface="黑体" panose="02010609060101010101" pitchFamily="49" charset="-122"/>
                <a:cs typeface="黑体" panose="02010609060101010101" pitchFamily="49" charset="-122"/>
              </a:rPr>
              <a:t>巨大成就：相继爆炸了原子弹和氢弹，人民的教育和生活水平有很大提高。</a:t>
            </a:r>
            <a:endParaRPr lang="zh-CN" altLang="en-US">
              <a:latin typeface="黑体" panose="02010609060101010101" pitchFamily="49" charset="-122"/>
              <a:ea typeface="黑体" pitchFamily="49" charset="-122"/>
              <a:cs typeface="黑体" panose="02010609060101010101" pitchFamily="49" charset="-122"/>
            </a:endParaRPr>
          </a:p>
        </p:txBody>
      </p:sp>
      <p:sp>
        <p:nvSpPr>
          <p:cNvPr id="7170" name="Text Box 9"/>
          <p:cNvSpPr txBox="1"/>
          <p:nvPr/>
        </p:nvSpPr>
        <p:spPr>
          <a:xfrm>
            <a:off x="130175" y="5201285"/>
            <a:ext cx="11636375" cy="1460500"/>
          </a:xfrm>
          <a:prstGeom prst="rect">
            <a:avLst/>
          </a:prstGeom>
          <a:solidFill>
            <a:schemeClr val="bg1"/>
          </a:solidFill>
          <a:ln w="3175" cap="flat" cmpd="thickThin">
            <a:solidFill>
              <a:srgbClr val="0000CC"/>
            </a:solidFill>
            <a:prstDash val="solid"/>
            <a:miter/>
            <a:headEnd type="none" w="med" len="med"/>
            <a:tailEnd type="none" w="med" len="med"/>
          </a:ln>
        </p:spPr>
        <p:txBody>
          <a:bodyPr wrap="square" anchor="t">
            <a:spAutoFit/>
          </a:bodyPr>
          <a:lstStyle/>
          <a:p>
            <a:pPr>
              <a:lnSpc>
                <a:spcPct val="110000"/>
              </a:lnSpc>
              <a:spcBef>
                <a:spcPct val="0"/>
              </a:spcBef>
            </a:pPr>
            <a:r>
              <a:rPr lang="en-US" altLang="zh-CN" sz="2700" b="1">
                <a:solidFill>
                  <a:sysClr val="windowText" lastClr="000000"/>
                </a:solidFill>
                <a:uFillTx/>
                <a:latin typeface="黑体" panose="02010609060101010101" pitchFamily="49" charset="-122"/>
                <a:ea typeface="黑体" panose="02010609060101010101" pitchFamily="49" charset="-122"/>
              </a:rPr>
              <a:t>1932</a:t>
            </a:r>
            <a:r>
              <a:rPr lang="zh-CN" altLang="en-US" sz="2700" b="1">
                <a:solidFill>
                  <a:sysClr val="windowText" lastClr="000000"/>
                </a:solidFill>
                <a:uFillTx/>
                <a:latin typeface="黑体" panose="02010609060101010101" pitchFamily="49" charset="-122"/>
                <a:ea typeface="黑体" panose="02010609060101010101" pitchFamily="49" charset="-122"/>
              </a:rPr>
              <a:t>年，苏联从农业国转变为工业国。</a:t>
            </a:r>
            <a:endParaRPr lang="zh-CN" altLang="en-US" sz="2700" b="1">
              <a:solidFill>
                <a:sysClr val="windowText" lastClr="000000"/>
              </a:solidFill>
              <a:uFillTx/>
              <a:latin typeface="黑体" panose="02010609060101010101" pitchFamily="49" charset="-122"/>
              <a:ea typeface="黑体" pitchFamily="49" charset="-122"/>
            </a:endParaRPr>
          </a:p>
          <a:p>
            <a:pPr>
              <a:lnSpc>
                <a:spcPct val="110000"/>
              </a:lnSpc>
              <a:spcBef>
                <a:spcPct val="0"/>
              </a:spcBef>
            </a:pPr>
            <a:r>
              <a:rPr lang="en-US" altLang="zh-CN" sz="2700" b="1">
                <a:solidFill>
                  <a:sysClr val="windowText" lastClr="000000"/>
                </a:solidFill>
                <a:uFillTx/>
                <a:latin typeface="黑体" panose="02010609060101010101" pitchFamily="49" charset="-122"/>
                <a:ea typeface="黑体" panose="02010609060101010101" pitchFamily="49" charset="-122"/>
              </a:rPr>
              <a:t>1937</a:t>
            </a:r>
            <a:r>
              <a:rPr lang="zh-CN" altLang="en-US" sz="2700" b="1">
                <a:solidFill>
                  <a:sysClr val="windowText" lastClr="000000"/>
                </a:solidFill>
                <a:uFillTx/>
                <a:latin typeface="黑体" panose="02010609060101010101" pitchFamily="49" charset="-122"/>
                <a:ea typeface="黑体" panose="02010609060101010101" pitchFamily="49" charset="-122"/>
              </a:rPr>
              <a:t>年，苏联工业总产值位居欧洲第一，世界第二。</a:t>
            </a:r>
            <a:endParaRPr lang="zh-CN" altLang="en-US" sz="2700" b="1">
              <a:solidFill>
                <a:sysClr val="windowText" lastClr="000000"/>
              </a:solidFill>
              <a:uFillTx/>
              <a:latin typeface="黑体" panose="02010609060101010101" pitchFamily="49" charset="-122"/>
              <a:ea typeface="黑体" panose="02010609060101010101" pitchFamily="49" charset="-122"/>
            </a:endParaRPr>
          </a:p>
          <a:p>
            <a:pPr>
              <a:lnSpc>
                <a:spcPct val="110000"/>
              </a:lnSpc>
              <a:spcBef>
                <a:spcPct val="0"/>
              </a:spcBef>
            </a:pPr>
            <a:r>
              <a:rPr lang="en-US" altLang="zh-CN" sz="2700" b="1">
                <a:solidFill>
                  <a:sysClr val="windowText" lastClr="000000"/>
                </a:solidFill>
                <a:uFillTx/>
                <a:latin typeface="黑体" panose="02010609060101010101" pitchFamily="49" charset="-122"/>
                <a:ea typeface="黑体" panose="02010609060101010101" pitchFamily="49" charset="-122"/>
              </a:rPr>
              <a:t>1949</a:t>
            </a:r>
            <a:r>
              <a:rPr lang="zh-CN" altLang="en-US" sz="2700" b="1">
                <a:solidFill>
                  <a:sysClr val="windowText" lastClr="000000"/>
                </a:solidFill>
                <a:uFillTx/>
                <a:latin typeface="黑体" panose="02010609060101010101" pitchFamily="49" charset="-122"/>
                <a:ea typeface="黑体" panose="02010609060101010101" pitchFamily="49" charset="-122"/>
              </a:rPr>
              <a:t>年，苏联爆炸第一颗原子弹，为世界第二核大国。</a:t>
            </a:r>
            <a:endParaRPr lang="zh-CN" altLang="en-US" sz="2700" b="1">
              <a:solidFill>
                <a:sysClr val="windowText" lastClr="000000"/>
              </a:solidFill>
              <a:uFillTx/>
              <a:latin typeface="黑体" panose="02010609060101010101" pitchFamily="49" charset="-122"/>
              <a:ea typeface="黑体" panose="02010609060101010101" pitchFamily="49" charset="-122"/>
            </a:endParaRPr>
          </a:p>
        </p:txBody>
      </p:sp>
      <p:pic>
        <p:nvPicPr>
          <p:cNvPr id="10" name="Picture 2" descr="http://photocdn.sohu.com/20150827/mp29495019_1440646657585_2.jpe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67396" y="3967134"/>
            <a:ext cx="2520280" cy="2095201"/>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组合 11"/>
          <p:cNvGrpSpPr/>
          <p:nvPr/>
        </p:nvGrpSpPr>
        <p:grpSpPr>
          <a:xfrm>
            <a:off x="549540" y="1477010"/>
            <a:ext cx="10502083" cy="1654175"/>
            <a:chOff x="-1538" y="3786"/>
            <a:chExt cx="13932" cy="2605"/>
          </a:xfrm>
          <a:solidFill>
            <a:schemeClr val="bg1"/>
          </a:solidFill>
        </p:grpSpPr>
        <p:sp>
          <p:nvSpPr>
            <p:cNvPr id="8" name="矩形 7"/>
            <p:cNvSpPr/>
            <p:nvPr/>
          </p:nvSpPr>
          <p:spPr>
            <a:xfrm>
              <a:off x="-1538" y="4939"/>
              <a:ext cx="13802" cy="1452"/>
            </a:xfrm>
            <a:prstGeom prst="rect">
              <a:avLst/>
            </a:prstGeom>
            <a:grpFill/>
          </p:spPr>
          <p:txBody>
            <a:bodyPr wrap="square">
              <a:spAutoFit/>
            </a:bodyPr>
            <a:lstStyle/>
            <a:p>
              <a:pPr indent="457200"/>
              <a:r>
                <a:rPr lang="en-US" altLang="zh-CN" b="1">
                  <a:solidFill>
                    <a:schemeClr val="tx1">
                      <a:lumMod val="75000"/>
                      <a:lumOff val="25000"/>
                    </a:schemeClr>
                  </a:solidFill>
                  <a:latin typeface="黑体" panose="02010609060101010101" pitchFamily="49" charset="-122"/>
                  <a:ea typeface="黑体" panose="02010609060101010101" pitchFamily="49" charset="-122"/>
                  <a:cs typeface="黑体" panose="02010609060101010101" pitchFamily="49" charset="-122"/>
                </a:rPr>
                <a:t>1949</a:t>
              </a:r>
              <a:r>
                <a:rPr lang="zh-CN" altLang="en-US" b="1">
                  <a:solidFill>
                    <a:schemeClr val="tx1">
                      <a:lumMod val="75000"/>
                      <a:lumOff val="25000"/>
                    </a:schemeClr>
                  </a:solidFill>
                  <a:latin typeface="黑体" panose="02010609060101010101" pitchFamily="49" charset="-122"/>
                  <a:ea typeface="黑体" panose="02010609060101010101" pitchFamily="49" charset="-122"/>
                  <a:cs typeface="黑体" panose="02010609060101010101" pitchFamily="49" charset="-122"/>
                </a:rPr>
                <a:t>年，当苏联爆炸了第一颗原子弹，成为世界第二核大国，其钢铁和电力发展水平也跃居世界前列之时，而皮鞋产量仅</a:t>
              </a:r>
              <a:r>
                <a:rPr lang="en-US" altLang="zh-CN" b="1">
                  <a:solidFill>
                    <a:schemeClr val="tx1">
                      <a:lumMod val="75000"/>
                      <a:lumOff val="25000"/>
                    </a:schemeClr>
                  </a:solidFill>
                  <a:latin typeface="黑体" panose="02010609060101010101" pitchFamily="49" charset="-122"/>
                  <a:ea typeface="黑体" panose="02010609060101010101" pitchFamily="49" charset="-122"/>
                  <a:cs typeface="黑体" panose="02010609060101010101" pitchFamily="49" charset="-122"/>
                </a:rPr>
                <a:t>163.6</a:t>
              </a:r>
              <a:r>
                <a:rPr lang="zh-CN" altLang="en-US" b="1">
                  <a:solidFill>
                    <a:schemeClr val="tx1">
                      <a:lumMod val="75000"/>
                      <a:lumOff val="25000"/>
                    </a:schemeClr>
                  </a:solidFill>
                  <a:latin typeface="黑体" panose="02010609060101010101" pitchFamily="49" charset="-122"/>
                  <a:ea typeface="黑体" panose="02010609060101010101" pitchFamily="49" charset="-122"/>
                  <a:cs typeface="黑体" panose="02010609060101010101" pitchFamily="49" charset="-122"/>
                </a:rPr>
                <a:t>百万双，全国一亿七千万人口平均每人不到一双皮鞋。</a:t>
              </a:r>
              <a:endParaRPr lang="zh-CN" altLang="en-US" b="1">
                <a:solidFill>
                  <a:schemeClr val="tx1">
                    <a:lumMod val="75000"/>
                    <a:lumOff val="25000"/>
                  </a:schemeClr>
                </a:solidFill>
                <a:latin typeface="黑体" panose="02010609060101010101" pitchFamily="49" charset="-122"/>
                <a:ea typeface="黑体" pitchFamily="49" charset="-122"/>
                <a:cs typeface="黑体" panose="02010609060101010101" pitchFamily="49" charset="-122"/>
              </a:endParaRPr>
            </a:p>
            <a:p>
              <a:pPr algn="r"/>
              <a:r>
                <a:rPr lang="zh-CN" altLang="en-US" b="1">
                  <a:solidFill>
                    <a:schemeClr val="tx1">
                      <a:lumMod val="75000"/>
                      <a:lumOff val="25000"/>
                    </a:schemeClr>
                  </a:solidFill>
                  <a:latin typeface="黑体" panose="02010609060101010101" pitchFamily="49" charset="-122"/>
                  <a:ea typeface="黑体" panose="02010609060101010101" pitchFamily="49" charset="-122"/>
                  <a:cs typeface="黑体" panose="02010609060101010101" pitchFamily="49" charset="-122"/>
                </a:rPr>
                <a:t>                   </a:t>
              </a:r>
              <a:r>
                <a:rPr lang="en-US" altLang="zh-CN" b="1">
                  <a:solidFill>
                    <a:schemeClr val="tx1">
                      <a:lumMod val="75000"/>
                      <a:lumOff val="25000"/>
                    </a:schemeClr>
                  </a:solidFill>
                  <a:latin typeface="黑体" panose="02010609060101010101" pitchFamily="49" charset="-122"/>
                  <a:ea typeface="黑体" panose="02010609060101010101" pitchFamily="49" charset="-122"/>
                  <a:cs typeface="黑体" panose="02010609060101010101" pitchFamily="49" charset="-122"/>
                </a:rPr>
                <a:t>——《</a:t>
              </a:r>
              <a:r>
                <a:rPr lang="zh-CN" altLang="en-US" b="1">
                  <a:solidFill>
                    <a:schemeClr val="tx1">
                      <a:lumMod val="75000"/>
                      <a:lumOff val="25000"/>
                    </a:schemeClr>
                  </a:solidFill>
                  <a:latin typeface="黑体" panose="02010609060101010101" pitchFamily="49" charset="-122"/>
                  <a:ea typeface="黑体" panose="02010609060101010101" pitchFamily="49" charset="-122"/>
                  <a:cs typeface="黑体" panose="02010609060101010101" pitchFamily="49" charset="-122"/>
                </a:rPr>
                <a:t>苏联国民经济</a:t>
              </a:r>
              <a:r>
                <a:rPr lang="en-US" altLang="zh-CN" b="1">
                  <a:solidFill>
                    <a:schemeClr val="tx1">
                      <a:lumMod val="75000"/>
                      <a:lumOff val="25000"/>
                    </a:schemeClr>
                  </a:solidFill>
                  <a:latin typeface="黑体" panose="02010609060101010101" pitchFamily="49" charset="-122"/>
                  <a:ea typeface="黑体" panose="02010609060101010101" pitchFamily="49" charset="-122"/>
                  <a:cs typeface="黑体" panose="02010609060101010101" pitchFamily="49" charset="-122"/>
                </a:rPr>
                <a:t>》</a:t>
              </a:r>
              <a:endParaRPr lang="zh-CN" altLang="en-US" b="1">
                <a:solidFill>
                  <a:schemeClr val="tx1">
                    <a:lumMod val="75000"/>
                    <a:lumOff val="25000"/>
                  </a:schemeClr>
                </a:solidFill>
                <a:latin typeface="黑体" panose="02010609060101010101" pitchFamily="49" charset="-122"/>
                <a:ea typeface="黑体" panose="02010609060101010101" pitchFamily="49" charset="-122"/>
                <a:cs typeface="黑体" panose="02010609060101010101" pitchFamily="49" charset="-122"/>
              </a:endParaRPr>
            </a:p>
          </p:txBody>
        </p:sp>
        <p:sp>
          <p:nvSpPr>
            <p:cNvPr id="11" name="矩形 10"/>
            <p:cNvSpPr/>
            <p:nvPr/>
          </p:nvSpPr>
          <p:spPr>
            <a:xfrm>
              <a:off x="-1537" y="3786"/>
              <a:ext cx="13931" cy="1016"/>
            </a:xfrm>
            <a:prstGeom prst="rect">
              <a:avLst/>
            </a:prstGeom>
            <a:grpFill/>
          </p:spPr>
          <p:txBody>
            <a:bodyPr wrap="square">
              <a:spAutoFit/>
            </a:bodyPr>
            <a:lstStyle/>
            <a:p>
              <a:r>
                <a:rPr lang="zh-CN" altLang="en-US" b="1">
                  <a:solidFill>
                    <a:srgbClr val="00B0F0"/>
                  </a:solidFill>
                  <a:latin typeface="宋体" panose="02010600030101010101" pitchFamily="2" charset="-122"/>
                </a:rPr>
                <a:t>二战后苏联的农业却徘徊不前，只提高了</a:t>
              </a:r>
              <a:r>
                <a:rPr lang="en-US" altLang="zh-CN" b="1">
                  <a:solidFill>
                    <a:srgbClr val="00B0F0"/>
                  </a:solidFill>
                  <a:latin typeface="宋体" panose="02010600030101010101" pitchFamily="2" charset="-122"/>
                </a:rPr>
                <a:t>40%</a:t>
              </a:r>
              <a:r>
                <a:rPr lang="zh-CN" altLang="en-US" b="1">
                  <a:solidFill>
                    <a:srgbClr val="00B0F0"/>
                  </a:solidFill>
                  <a:latin typeface="宋体" panose="02010600030101010101" pitchFamily="2" charset="-122"/>
                </a:rPr>
                <a:t>，</a:t>
              </a:r>
              <a:r>
                <a:rPr lang="en-US" altLang="zh-CN" b="1">
                  <a:solidFill>
                    <a:srgbClr val="00B0F0"/>
                  </a:solidFill>
                  <a:latin typeface="宋体" panose="02010600030101010101" pitchFamily="2" charset="-122"/>
                </a:rPr>
                <a:t>1953</a:t>
              </a:r>
              <a:r>
                <a:rPr lang="zh-CN" altLang="en-US" b="1">
                  <a:solidFill>
                    <a:srgbClr val="00B0F0"/>
                  </a:solidFill>
                  <a:latin typeface="宋体" panose="02010600030101010101" pitchFamily="2" charset="-122"/>
                </a:rPr>
                <a:t>年全苏人均的粮食低于</a:t>
              </a:r>
              <a:r>
                <a:rPr lang="en-US" altLang="zh-CN" b="1">
                  <a:solidFill>
                    <a:srgbClr val="00B0F0"/>
                  </a:solidFill>
                  <a:latin typeface="宋体" panose="02010600030101010101" pitchFamily="2" charset="-122"/>
                </a:rPr>
                <a:t>1913</a:t>
              </a:r>
              <a:r>
                <a:rPr lang="zh-CN" altLang="en-US" b="1">
                  <a:solidFill>
                    <a:srgbClr val="00B0F0"/>
                  </a:solidFill>
                  <a:latin typeface="宋体" panose="02010600030101010101" pitchFamily="2" charset="-122"/>
                </a:rPr>
                <a:t>年，而苏联人口比</a:t>
              </a:r>
              <a:r>
                <a:rPr lang="en-US" altLang="zh-CN" b="1">
                  <a:solidFill>
                    <a:srgbClr val="00B0F0"/>
                  </a:solidFill>
                  <a:latin typeface="宋体" panose="02010600030101010101" pitchFamily="2" charset="-122"/>
                </a:rPr>
                <a:t>1913</a:t>
              </a:r>
              <a:r>
                <a:rPr lang="zh-CN" altLang="en-US" b="1">
                  <a:solidFill>
                    <a:srgbClr val="00B0F0"/>
                  </a:solidFill>
                  <a:latin typeface="宋体" panose="02010600030101010101" pitchFamily="2" charset="-122"/>
                </a:rPr>
                <a:t>年增加了</a:t>
              </a:r>
              <a:r>
                <a:rPr lang="en-US" altLang="zh-CN" b="1">
                  <a:solidFill>
                    <a:srgbClr val="00B0F0"/>
                  </a:solidFill>
                  <a:latin typeface="宋体" panose="02010600030101010101" pitchFamily="2" charset="-122"/>
                </a:rPr>
                <a:t>20%</a:t>
              </a:r>
              <a:endParaRPr lang="zh-CN" altLang="en-US"/>
            </a:p>
          </p:txBody>
        </p:sp>
      </p:grpSp>
    </p:spTree>
    <p:custDataLst>
      <p:tags r:id="rId3"/>
    </p:custDataLst>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170"/>
                                        </p:tgtEl>
                                        <p:attrNameLst>
                                          <p:attrName>style.visibility</p:attrName>
                                        </p:attrNameLst>
                                      </p:cBhvr>
                                      <p:to>
                                        <p:strVal val="visible"/>
                                      </p:to>
                                    </p:set>
                                    <p:animEffect transition="in" filter="blinds(horizontal)">
                                      <p:cBhvr>
                                        <p:cTn id="22" dur="500"/>
                                        <p:tgtEl>
                                          <p:spTgt spid="7170"/>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linds(horizontal)">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 grpId="0"/>
      <p:bldP spid="7170"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11268" name="图片 1"/>
          <p:cNvPicPr>
            <a:picLocks noChangeAspect="1"/>
          </p:cNvPicPr>
          <p:nvPr/>
        </p:nvPicPr>
        <p:blipFill>
          <a:blip r:embed="rId2"/>
          <a:stretch>
            <a:fillRect/>
          </a:stretch>
        </p:blipFill>
        <p:spPr>
          <a:xfrm>
            <a:off x="891540" y="60960"/>
            <a:ext cx="2236470" cy="2183765"/>
          </a:xfrm>
          <a:prstGeom prst="rect">
            <a:avLst/>
          </a:prstGeom>
          <a:noFill/>
          <a:ln w="9525">
            <a:noFill/>
          </a:ln>
        </p:spPr>
      </p:pic>
      <p:sp>
        <p:nvSpPr>
          <p:cNvPr id="4102" name="Text Box 6"/>
          <p:cNvSpPr txBox="1"/>
          <p:nvPr/>
        </p:nvSpPr>
        <p:spPr>
          <a:xfrm>
            <a:off x="553616" y="2244570"/>
            <a:ext cx="3115310" cy="384810"/>
          </a:xfrm>
          <a:prstGeom prst="rect">
            <a:avLst/>
          </a:prstGeom>
          <a:noFill/>
          <a:ln w="9525">
            <a:noFill/>
          </a:ln>
        </p:spPr>
        <p:txBody>
          <a:bodyPr wrap="none" anchor="t">
            <a:spAutoFit/>
          </a:bodyPr>
          <a:lstStyle/>
          <a:p>
            <a:r>
              <a:rPr lang="zh-CN" altLang="en-US" sz="1905" b="1">
                <a:solidFill>
                  <a:schemeClr val="tx1"/>
                </a:solidFill>
                <a:latin typeface="黑体" panose="02010609060101010101" pitchFamily="49" charset="-122"/>
                <a:ea typeface="黑体" panose="02010609060101010101" pitchFamily="49" charset="-122"/>
                <a:cs typeface="黑体" panose="02010609060101010101" pitchFamily="49" charset="-122"/>
              </a:rPr>
              <a:t>斯大林（</a:t>
            </a:r>
            <a:r>
              <a:rPr lang="zh-CN" altLang="zh-CN" sz="1905" b="1">
                <a:solidFill>
                  <a:schemeClr val="tx1"/>
                </a:solidFill>
                <a:latin typeface="黑体" panose="02010609060101010101" pitchFamily="49" charset="-122"/>
                <a:ea typeface="黑体" panose="02010609060101010101" pitchFamily="49" charset="-122"/>
                <a:cs typeface="黑体" panose="02010609060101010101" pitchFamily="49" charset="-122"/>
              </a:rPr>
              <a:t> 1878年-1953年</a:t>
            </a:r>
            <a:r>
              <a:rPr lang="zh-CN" altLang="en-US" sz="1905" b="1">
                <a:solidFill>
                  <a:schemeClr val="tx1"/>
                </a:solidFill>
                <a:latin typeface="黑体" panose="02010609060101010101" pitchFamily="49" charset="-122"/>
                <a:ea typeface="黑体" panose="02010609060101010101" pitchFamily="49" charset="-122"/>
                <a:cs typeface="黑体" panose="02010609060101010101" pitchFamily="49" charset="-122"/>
              </a:rPr>
              <a:t>）</a:t>
            </a:r>
            <a:endParaRPr lang="zh-CN" altLang="en-US" sz="1905" b="1">
              <a:solidFill>
                <a:schemeClr val="tx1"/>
              </a:solidFill>
              <a:latin typeface="黑体" panose="02010609060101010101" pitchFamily="49" charset="-122"/>
              <a:ea typeface="黑体" pitchFamily="49" charset="-122"/>
              <a:cs typeface="黑体" panose="02010609060101010101" pitchFamily="49" charset="-122"/>
            </a:endParaRPr>
          </a:p>
        </p:txBody>
      </p:sp>
      <p:pic>
        <p:nvPicPr>
          <p:cNvPr id="4" name="图片 3"/>
          <p:cNvPicPr>
            <a:picLocks noChangeAspect="1"/>
          </p:cNvPicPr>
          <p:nvPr/>
        </p:nvPicPr>
        <p:blipFill>
          <a:blip r:embed="rId3"/>
          <a:stretch>
            <a:fillRect/>
          </a:stretch>
        </p:blipFill>
        <p:spPr>
          <a:xfrm>
            <a:off x="3855720" y="60960"/>
            <a:ext cx="4688840" cy="2426335"/>
          </a:xfrm>
          <a:prstGeom prst="rect">
            <a:avLst/>
          </a:prstGeom>
        </p:spPr>
      </p:pic>
      <p:pic>
        <p:nvPicPr>
          <p:cNvPr id="6" name="图片 5"/>
          <p:cNvPicPr>
            <a:picLocks noChangeAspect="1"/>
          </p:cNvPicPr>
          <p:nvPr/>
        </p:nvPicPr>
        <p:blipFill>
          <a:blip r:embed="rId4"/>
          <a:stretch>
            <a:fillRect/>
          </a:stretch>
        </p:blipFill>
        <p:spPr>
          <a:xfrm>
            <a:off x="4068445" y="2629535"/>
            <a:ext cx="4476115" cy="3728085"/>
          </a:xfrm>
          <a:prstGeom prst="rect">
            <a:avLst/>
          </a:prstGeom>
        </p:spPr>
      </p:pic>
      <p:sp>
        <p:nvSpPr>
          <p:cNvPr id="7" name="文本框 6"/>
          <p:cNvSpPr txBox="1"/>
          <p:nvPr/>
        </p:nvSpPr>
        <p:spPr>
          <a:xfrm>
            <a:off x="4137025" y="6284595"/>
            <a:ext cx="4541520" cy="462915"/>
          </a:xfrm>
          <a:prstGeom prst="rect">
            <a:avLst/>
          </a:prstGeom>
          <a:solidFill>
            <a:schemeClr val="accent3">
              <a:lumMod val="40000"/>
              <a:lumOff val="60000"/>
            </a:schemeClr>
          </a:solidFill>
          <a:ln w="15875">
            <a:solidFill>
              <a:srgbClr val="FF0000"/>
            </a:solidFill>
          </a:ln>
        </p:spPr>
        <p:txBody>
          <a:bodyPr wrap="square" rtlCol="0">
            <a:spAutoFit/>
          </a:bodyPr>
          <a:lstStyle/>
          <a:p>
            <a:pPr>
              <a:lnSpc>
                <a:spcPct val="110000"/>
              </a:lnSpc>
            </a:pPr>
            <a:r>
              <a:rPr lang="zh-CN" sz="2200" b="1">
                <a:solidFill>
                  <a:schemeClr val="tx1"/>
                </a:solidFill>
                <a:uFillTx/>
                <a:latin typeface="黑体" panose="02010609060101010101" pitchFamily="49" charset="-122"/>
                <a:ea typeface="黑体" panose="02010609060101010101" pitchFamily="49" charset="-122"/>
              </a:rPr>
              <a:t>莫斯科市民排队购买生活必需用品</a:t>
            </a:r>
            <a:endParaRPr lang="zh-CN" sz="2200" b="1">
              <a:solidFill>
                <a:schemeClr val="tx1"/>
              </a:solidFill>
              <a:uFillTx/>
              <a:latin typeface="黑体" panose="02010609060101010101" pitchFamily="49" charset="-122"/>
              <a:ea typeface="黑体" pitchFamily="49" charset="-122"/>
            </a:endParaRPr>
          </a:p>
        </p:txBody>
      </p:sp>
      <p:sp>
        <p:nvSpPr>
          <p:cNvPr id="2" name="文本框 1"/>
          <p:cNvSpPr txBox="1"/>
          <p:nvPr/>
        </p:nvSpPr>
        <p:spPr>
          <a:xfrm>
            <a:off x="8519795" y="316230"/>
            <a:ext cx="3588385" cy="6092825"/>
          </a:xfrm>
          <a:prstGeom prst="rect">
            <a:avLst/>
          </a:prstGeom>
          <a:noFill/>
        </p:spPr>
        <p:txBody>
          <a:bodyPr wrap="square" rtlCol="0" anchor="t">
            <a:spAutoFit/>
          </a:bodyPr>
          <a:lstStyle/>
          <a:p>
            <a:pPr algn="just">
              <a:lnSpc>
                <a:spcPct val="125000"/>
              </a:lnSpc>
              <a:spcBef>
                <a:spcPct val="0"/>
              </a:spcBef>
              <a:spcAft>
                <a:spcPct val="0"/>
              </a:spcAft>
            </a:pPr>
            <a:r>
              <a:rPr sz="2400" b="1">
                <a:latin typeface="黑体" panose="02010609060101010101" pitchFamily="49" charset="-122"/>
                <a:ea typeface="黑体" panose="02010609060101010101" pitchFamily="49" charset="-122"/>
                <a:cs typeface="黑体" panose="02010609060101010101" pitchFamily="49" charset="-122"/>
                <a:sym typeface="+mn-ea"/>
              </a:rPr>
              <a:t>斯大林晚年，“</a:t>
            </a:r>
            <a:r>
              <a:rPr lang="zh-CN" sz="2400" b="1">
                <a:latin typeface="黑体" panose="02010609060101010101" pitchFamily="49" charset="-122"/>
                <a:ea typeface="黑体" panose="02010609060101010101" pitchFamily="49" charset="-122"/>
                <a:cs typeface="黑体" panose="02010609060101010101" pitchFamily="49" charset="-122"/>
                <a:sym typeface="+mn-ea"/>
              </a:rPr>
              <a:t>领</a:t>
            </a:r>
            <a:r>
              <a:rPr sz="2400" b="1">
                <a:latin typeface="黑体" panose="02010609060101010101" pitchFamily="49" charset="-122"/>
                <a:ea typeface="黑体" panose="02010609060101010101" pitchFamily="49" charset="-122"/>
                <a:cs typeface="黑体" panose="02010609060101010101" pitchFamily="49" charset="-122"/>
                <a:sym typeface="+mn-ea"/>
              </a:rPr>
              <a:t>袖意志”即“国家意志”，</a:t>
            </a:r>
            <a:r>
              <a:rPr sz="2400"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国家的发展路线完全取决于斯大林的个人决策</a:t>
            </a:r>
            <a:r>
              <a:rPr sz="2400" b="1">
                <a:latin typeface="黑体" panose="02010609060101010101" pitchFamily="49" charset="-122"/>
                <a:ea typeface="黑体" panose="02010609060101010101" pitchFamily="49" charset="-122"/>
                <a:cs typeface="黑体" panose="02010609060101010101" pitchFamily="49" charset="-122"/>
                <a:sym typeface="+mn-ea"/>
              </a:rPr>
              <a:t>，而斯大林在领导国家</a:t>
            </a:r>
            <a:r>
              <a:rPr lang="zh-CN" sz="2400" b="1">
                <a:latin typeface="黑体" panose="02010609060101010101" pitchFamily="49" charset="-122"/>
                <a:ea typeface="黑体" panose="02010609060101010101" pitchFamily="49" charset="-122"/>
                <a:cs typeface="黑体" panose="02010609060101010101" pitchFamily="49" charset="-122"/>
                <a:sym typeface="+mn-ea"/>
              </a:rPr>
              <a:t>取</a:t>
            </a:r>
            <a:r>
              <a:rPr sz="2400" b="1">
                <a:latin typeface="黑体" panose="02010609060101010101" pitchFamily="49" charset="-122"/>
                <a:ea typeface="黑体" panose="02010609060101010101" pitchFamily="49" charset="-122"/>
                <a:cs typeface="黑体" panose="02010609060101010101" pitchFamily="49" charset="-122"/>
                <a:sym typeface="+mn-ea"/>
              </a:rPr>
              <a:t>得历史性胜利后日益趋向于保守，他把自己建立的体制模式看作</a:t>
            </a:r>
            <a:r>
              <a:rPr lang="zh-CN" sz="2400" b="1">
                <a:latin typeface="黑体" panose="02010609060101010101" pitchFamily="49" charset="-122"/>
                <a:ea typeface="黑体" panose="02010609060101010101" pitchFamily="49" charset="-122"/>
                <a:cs typeface="黑体" panose="02010609060101010101" pitchFamily="49" charset="-122"/>
                <a:sym typeface="+mn-ea"/>
              </a:rPr>
              <a:t>唯</a:t>
            </a:r>
            <a:r>
              <a:rPr sz="2400" b="1">
                <a:latin typeface="黑体" panose="02010609060101010101" pitchFamily="49" charset="-122"/>
                <a:ea typeface="黑体" panose="02010609060101010101" pitchFamily="49" charset="-122"/>
                <a:cs typeface="黑体" panose="02010609060101010101" pitchFamily="49" charset="-122"/>
                <a:sym typeface="+mn-ea"/>
              </a:rPr>
              <a:t>一正确的社会主义模式，</a:t>
            </a:r>
            <a:r>
              <a:rPr sz="2400"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不允许</a:t>
            </a:r>
            <a:r>
              <a:rPr lang="zh-CN" sz="2400"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揭露</a:t>
            </a:r>
            <a:r>
              <a:rPr sz="2400"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这种体制模式的弊端，更不允许对这种体制模式进行改革</a:t>
            </a:r>
            <a:r>
              <a:rPr sz="2400" b="1">
                <a:latin typeface="黑体" panose="02010609060101010101" pitchFamily="49" charset="-122"/>
                <a:ea typeface="黑体" panose="02010609060101010101" pitchFamily="49" charset="-122"/>
                <a:cs typeface="黑体" panose="02010609060101010101" pitchFamily="49" charset="-122"/>
                <a:sym typeface="+mn-ea"/>
              </a:rPr>
              <a:t>。                                    </a:t>
            </a:r>
            <a:endParaRPr sz="2400" b="1">
              <a:latin typeface="黑体" panose="02010609060101010101" pitchFamily="49" charset="-122"/>
              <a:ea typeface="黑体" pitchFamily="49" charset="-122"/>
              <a:cs typeface="黑体" panose="02010609060101010101" pitchFamily="49" charset="-122"/>
            </a:endParaRPr>
          </a:p>
          <a:p>
            <a:pPr algn="r">
              <a:lnSpc>
                <a:spcPct val="125000"/>
              </a:lnSpc>
              <a:spcBef>
                <a:spcPct val="0"/>
              </a:spcBef>
              <a:spcAft>
                <a:spcPct val="0"/>
              </a:spcAft>
            </a:pPr>
            <a:r>
              <a:rPr lang="en-US" sz="2400" b="1">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400" b="1">
                <a:latin typeface="黑体" panose="02010609060101010101" pitchFamily="49" charset="-122"/>
                <a:ea typeface="黑体" panose="02010609060101010101" pitchFamily="49" charset="-122"/>
                <a:cs typeface="黑体" panose="02010609060101010101" pitchFamily="49" charset="-122"/>
                <a:sym typeface="+mn-ea"/>
              </a:rPr>
              <a:t>王斯德主编《世界通史》（第三编）</a:t>
            </a:r>
            <a:endParaRPr lang="zh-CN" altLang="en-US" sz="2400" b="1">
              <a:latin typeface="黑体" panose="02010609060101010101" pitchFamily="49" charset="-122"/>
              <a:ea typeface="黑体" pitchFamily="49" charset="-122"/>
              <a:cs typeface="黑体" panose="02010609060101010101" pitchFamily="49" charset="-122"/>
            </a:endParaRPr>
          </a:p>
        </p:txBody>
      </p:sp>
      <p:pic>
        <p:nvPicPr>
          <p:cNvPr id="37" name="图片 36" descr="125221382"/>
          <p:cNvPicPr>
            <a:picLocks noChangeAspect="1"/>
          </p:cNvPicPr>
          <p:nvPr/>
        </p:nvPicPr>
        <p:blipFill>
          <a:blip r:embed="rId5"/>
          <a:stretch>
            <a:fillRect/>
          </a:stretch>
        </p:blipFill>
        <p:spPr>
          <a:xfrm>
            <a:off x="3855720" y="1724025"/>
            <a:ext cx="3469640" cy="3060700"/>
          </a:xfrm>
          <a:prstGeom prst="rect">
            <a:avLst/>
          </a:prstGeom>
        </p:spPr>
      </p:pic>
      <p:sp>
        <p:nvSpPr>
          <p:cNvPr id="3" name="矩形 2"/>
          <p:cNvSpPr/>
          <p:nvPr/>
        </p:nvSpPr>
        <p:spPr>
          <a:xfrm>
            <a:off x="119310" y="4005064"/>
            <a:ext cx="3816424" cy="2529923"/>
          </a:xfrm>
          <a:prstGeom prst="rect">
            <a:avLst/>
          </a:prstGeom>
          <a:solidFill>
            <a:schemeClr val="bg1"/>
          </a:solidFill>
          <a:ln>
            <a:solidFill>
              <a:srgbClr val="00FF00"/>
            </a:solidFill>
            <a:prstDash val="sysDot"/>
          </a:ln>
        </p:spPr>
        <p:txBody>
          <a:bodyPr wrap="square">
            <a:spAutoFit/>
          </a:bodyPr>
          <a:lstStyle/>
          <a:p>
            <a:pPr indent="539750">
              <a:lnSpc>
                <a:spcPct val="120000"/>
              </a:lnSpc>
            </a:pPr>
            <a:r>
              <a:rPr lang="en-US" altLang="zh-CN" sz="2200">
                <a:latin typeface="楷体_GB2312" pitchFamily="49" charset="-122"/>
                <a:ea typeface="楷体_GB2312" pitchFamily="49" charset="-122"/>
              </a:rPr>
              <a:t>1937</a:t>
            </a:r>
            <a:r>
              <a:rPr lang="zh-CN" altLang="en-US" sz="2200">
                <a:latin typeface="楷体_GB2312" pitchFamily="49" charset="-122"/>
                <a:ea typeface="楷体_GB2312" pitchFamily="49" charset="-122"/>
              </a:rPr>
              <a:t>年，苏联全国党代表有</a:t>
            </a:r>
            <a:r>
              <a:rPr lang="en-US" altLang="zh-CN" sz="2200">
                <a:latin typeface="楷体_GB2312" pitchFamily="49" charset="-122"/>
                <a:ea typeface="楷体_GB2312" pitchFamily="49" charset="-122"/>
              </a:rPr>
              <a:t>1966</a:t>
            </a:r>
            <a:r>
              <a:rPr lang="zh-CN" altLang="en-US" sz="2200">
                <a:latin typeface="楷体_GB2312" pitchFamily="49" charset="-122"/>
                <a:ea typeface="楷体_GB2312" pitchFamily="49" charset="-122"/>
              </a:rPr>
              <a:t>人，有</a:t>
            </a:r>
            <a:r>
              <a:rPr lang="en-US" altLang="zh-CN" sz="2200">
                <a:latin typeface="楷体_GB2312" pitchFamily="49" charset="-122"/>
                <a:ea typeface="楷体_GB2312" pitchFamily="49" charset="-122"/>
              </a:rPr>
              <a:t>1108</a:t>
            </a:r>
            <a:r>
              <a:rPr lang="zh-CN" altLang="en-US" sz="2200">
                <a:latin typeface="楷体_GB2312" pitchFamily="49" charset="-122"/>
                <a:ea typeface="楷体_GB2312" pitchFamily="49" charset="-122"/>
              </a:rPr>
              <a:t>位被秘密消失，全国</a:t>
            </a:r>
            <a:r>
              <a:rPr lang="en-US" altLang="zh-CN" sz="2200">
                <a:latin typeface="楷体_GB2312" pitchFamily="49" charset="-122"/>
                <a:ea typeface="楷体_GB2312" pitchFamily="49" charset="-122"/>
              </a:rPr>
              <a:t>5</a:t>
            </a:r>
            <a:r>
              <a:rPr lang="zh-CN" altLang="en-US" sz="2200">
                <a:latin typeface="楷体_GB2312" pitchFamily="49" charset="-122"/>
                <a:ea typeface="楷体_GB2312" pitchFamily="49" charset="-122"/>
              </a:rPr>
              <a:t>个元帅有</a:t>
            </a:r>
            <a:r>
              <a:rPr lang="en-US" altLang="zh-CN" sz="2200">
                <a:latin typeface="楷体_GB2312" pitchFamily="49" charset="-122"/>
                <a:ea typeface="楷体_GB2312" pitchFamily="49" charset="-122"/>
              </a:rPr>
              <a:t>3</a:t>
            </a:r>
            <a:r>
              <a:rPr lang="zh-CN" altLang="en-US" sz="2200">
                <a:latin typeface="楷体_GB2312" pitchFamily="49" charset="-122"/>
                <a:ea typeface="楷体_GB2312" pitchFamily="49" charset="-122"/>
              </a:rPr>
              <a:t>个被直接杀掉，一位被折磨致死，</a:t>
            </a:r>
            <a:r>
              <a:rPr lang="en-US" altLang="zh-CN" sz="2200">
                <a:latin typeface="楷体_GB2312" pitchFamily="49" charset="-122"/>
                <a:ea typeface="楷体_GB2312" pitchFamily="49" charset="-122"/>
              </a:rPr>
              <a:t>1936</a:t>
            </a:r>
            <a:r>
              <a:rPr lang="zh-CN" altLang="en-US" sz="2200">
                <a:latin typeface="楷体_GB2312" pitchFamily="49" charset="-122"/>
                <a:ea typeface="楷体_GB2312" pitchFamily="49" charset="-122"/>
              </a:rPr>
              <a:t>到</a:t>
            </a:r>
            <a:r>
              <a:rPr lang="en-US" altLang="zh-CN" sz="2200">
                <a:latin typeface="楷体_GB2312" pitchFamily="49" charset="-122"/>
                <a:ea typeface="楷体_GB2312" pitchFamily="49" charset="-122"/>
              </a:rPr>
              <a:t>1938</a:t>
            </a:r>
            <a:r>
              <a:rPr lang="zh-CN" altLang="en-US" sz="2200">
                <a:latin typeface="楷体_GB2312" pitchFamily="49" charset="-122"/>
                <a:ea typeface="楷体_GB2312" pitchFamily="49" charset="-122"/>
              </a:rPr>
              <a:t>年间，苏共一半的党员</a:t>
            </a:r>
            <a:r>
              <a:rPr lang="en-US" altLang="zh-CN" sz="2200">
                <a:latin typeface="楷体_GB2312" pitchFamily="49" charset="-122"/>
                <a:ea typeface="楷体_GB2312" pitchFamily="49" charset="-122"/>
              </a:rPr>
              <a:t>——</a:t>
            </a:r>
            <a:r>
              <a:rPr lang="zh-CN" altLang="en-US" sz="2200">
                <a:latin typeface="楷体_GB2312" pitchFamily="49" charset="-122"/>
                <a:ea typeface="楷体_GB2312" pitchFamily="49" charset="-122"/>
              </a:rPr>
              <a:t>约</a:t>
            </a:r>
            <a:r>
              <a:rPr lang="en-US" altLang="zh-CN" sz="2200">
                <a:latin typeface="楷体_GB2312" pitchFamily="49" charset="-122"/>
                <a:ea typeface="楷体_GB2312" pitchFamily="49" charset="-122"/>
              </a:rPr>
              <a:t>120</a:t>
            </a:r>
            <a:r>
              <a:rPr lang="zh-CN" altLang="en-US" sz="2200">
                <a:latin typeface="楷体_GB2312" pitchFamily="49" charset="-122"/>
                <a:ea typeface="楷体_GB2312" pitchFamily="49" charset="-122"/>
              </a:rPr>
              <a:t>万人被逮捕。</a:t>
            </a:r>
            <a:endParaRPr lang="zh-CN" altLang="en-US" sz="2200">
              <a:latin typeface="楷体_GB2312" pitchFamily="49" charset="-122"/>
              <a:ea typeface="楷体_GB2312" panose="02010609030101010101" pitchFamily="49" charset="-122"/>
            </a:endParaRPr>
          </a:p>
        </p:txBody>
      </p:sp>
      <p:sp>
        <p:nvSpPr>
          <p:cNvPr id="8" name="Rectangle 20"/>
          <p:cNvSpPr txBox="1">
            <a:spLocks noChangeArrowheads="1"/>
          </p:cNvSpPr>
          <p:nvPr/>
        </p:nvSpPr>
        <p:spPr>
          <a:xfrm>
            <a:off x="268605" y="3982720"/>
            <a:ext cx="3685540" cy="2552065"/>
          </a:xfrm>
          <a:prstGeom prst="rect">
            <a:avLst/>
          </a:prstGeom>
          <a:solidFill>
            <a:schemeClr val="bg1"/>
          </a:solidFill>
          <a:ln w="31750" cap="flat">
            <a:solidFill>
              <a:srgbClr val="FF3300"/>
            </a:solidFill>
            <a:prstDash val="sysDot"/>
            <a:miter lim="800000"/>
          </a:ln>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Font typeface="Wingdings" panose="05000000000000000000" pitchFamily="2" charset="2"/>
              <a:buNone/>
            </a:pPr>
            <a:r>
              <a:rPr lang="zh-CN" altLang="en-US" sz="2400" b="1" smtClean="0">
                <a:solidFill>
                  <a:srgbClr val="FF0000"/>
                </a:solidFill>
                <a:uFillTx/>
                <a:latin typeface="华文中宋" charset="0"/>
                <a:ea typeface="华文中宋" pitchFamily="2" charset="-122"/>
              </a:rPr>
              <a:t>（</a:t>
            </a:r>
            <a:r>
              <a:rPr lang="en-US" altLang="zh-CN" sz="2400" b="1" smtClean="0">
                <a:solidFill>
                  <a:srgbClr val="FF0000"/>
                </a:solidFill>
                <a:uFillTx/>
                <a:latin typeface="华文中宋" charset="0"/>
                <a:ea typeface="华文中宋" pitchFamily="2" charset="-122"/>
              </a:rPr>
              <a:t>1</a:t>
            </a:r>
            <a:r>
              <a:rPr lang="zh-CN" altLang="en-US" sz="2400" b="1" smtClean="0">
                <a:solidFill>
                  <a:srgbClr val="FF0000"/>
                </a:solidFill>
                <a:uFillTx/>
                <a:latin typeface="华文中宋" charset="0"/>
                <a:ea typeface="华文中宋" pitchFamily="2" charset="-122"/>
              </a:rPr>
              <a:t>）但是，优先发展重工业的政策没有变化；</a:t>
            </a:r>
            <a:endParaRPr lang="zh-CN" altLang="en-US" sz="2400" b="1" smtClean="0">
              <a:solidFill>
                <a:srgbClr val="FF0000"/>
              </a:solidFill>
              <a:uFillTx/>
              <a:latin typeface="华文中宋" charset="0"/>
              <a:ea typeface="华文中宋" pitchFamily="2" charset="-122"/>
            </a:endParaRPr>
          </a:p>
          <a:p>
            <a:pPr>
              <a:lnSpc>
                <a:spcPct val="100000"/>
              </a:lnSpc>
              <a:buFont typeface="Wingdings" panose="05000000000000000000" pitchFamily="2" charset="2"/>
              <a:buNone/>
            </a:pPr>
            <a:r>
              <a:rPr sz="2400" b="1" smtClean="0">
                <a:solidFill>
                  <a:srgbClr val="FF0000"/>
                </a:solidFill>
                <a:latin typeface="华文中宋" charset="0"/>
                <a:ea typeface="华文中宋" pitchFamily="2" charset="-122"/>
                <a:sym typeface="+mn-ea"/>
              </a:rPr>
              <a:t>（</a:t>
            </a:r>
            <a:r>
              <a:rPr lang="en-US" altLang="zh-CN" sz="2400" b="1" smtClean="0">
                <a:solidFill>
                  <a:srgbClr val="FF0000"/>
                </a:solidFill>
                <a:latin typeface="华文中宋" charset="0"/>
                <a:ea typeface="华文中宋" pitchFamily="2" charset="-122"/>
                <a:sym typeface="+mn-ea"/>
              </a:rPr>
              <a:t>2</a:t>
            </a:r>
            <a:r>
              <a:rPr sz="2400" b="1" smtClean="0">
                <a:solidFill>
                  <a:srgbClr val="FF0000"/>
                </a:solidFill>
                <a:latin typeface="华文中宋" charset="0"/>
                <a:ea typeface="华文中宋" pitchFamily="2" charset="-122"/>
                <a:sym typeface="+mn-ea"/>
              </a:rPr>
              <a:t>）</a:t>
            </a:r>
            <a:r>
              <a:rPr lang="zh-CN" altLang="en-US" sz="2400" b="1" smtClean="0">
                <a:solidFill>
                  <a:srgbClr val="FF0000"/>
                </a:solidFill>
                <a:uFillTx/>
                <a:latin typeface="华文中宋" charset="0"/>
                <a:ea typeface="华文中宋" pitchFamily="2" charset="-122"/>
              </a:rPr>
              <a:t>农业和轻工业落后的局面没有改观；</a:t>
            </a:r>
            <a:endParaRPr lang="zh-CN" altLang="en-US" sz="2400" b="1" smtClean="0">
              <a:solidFill>
                <a:srgbClr val="FF0000"/>
              </a:solidFill>
              <a:uFillTx/>
              <a:latin typeface="华文中宋" charset="0"/>
              <a:ea typeface="华文中宋" pitchFamily="2" charset="-122"/>
            </a:endParaRPr>
          </a:p>
          <a:p>
            <a:pPr>
              <a:lnSpc>
                <a:spcPct val="100000"/>
              </a:lnSpc>
              <a:buFont typeface="Wingdings" panose="05000000000000000000" pitchFamily="2" charset="2"/>
              <a:buNone/>
            </a:pPr>
            <a:r>
              <a:rPr sz="2400" b="1" smtClean="0">
                <a:solidFill>
                  <a:srgbClr val="FF0000"/>
                </a:solidFill>
                <a:latin typeface="华文中宋" charset="0"/>
                <a:ea typeface="华文中宋" pitchFamily="2" charset="-122"/>
                <a:sym typeface="+mn-ea"/>
              </a:rPr>
              <a:t>（</a:t>
            </a:r>
            <a:r>
              <a:rPr lang="en-US" altLang="zh-CN" sz="2400" b="1" smtClean="0">
                <a:solidFill>
                  <a:srgbClr val="FF0000"/>
                </a:solidFill>
                <a:latin typeface="华文中宋" charset="0"/>
                <a:ea typeface="华文中宋" pitchFamily="2" charset="-122"/>
                <a:sym typeface="+mn-ea"/>
              </a:rPr>
              <a:t>3</a:t>
            </a:r>
            <a:r>
              <a:rPr sz="2400" b="1" smtClean="0">
                <a:solidFill>
                  <a:srgbClr val="FF0000"/>
                </a:solidFill>
                <a:latin typeface="华文中宋" charset="0"/>
                <a:ea typeface="华文中宋" pitchFamily="2" charset="-122"/>
                <a:sym typeface="+mn-ea"/>
              </a:rPr>
              <a:t>）人民生活水平提高缓慢</a:t>
            </a:r>
            <a:endParaRPr sz="2400" b="1" smtClean="0">
              <a:solidFill>
                <a:srgbClr val="FF0000"/>
              </a:solidFill>
              <a:uFillTx/>
              <a:latin typeface="华文中宋" charset="0"/>
              <a:ea typeface="华文中宋" pitchFamily="2" charset="-122"/>
              <a:sym typeface="+mn-ea"/>
            </a:endParaRPr>
          </a:p>
        </p:txBody>
      </p:sp>
    </p:spTree>
    <p:custDataLst>
      <p:tags r:id="rId6"/>
    </p:custDataLst>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1268"/>
                                        </p:tgtEl>
                                        <p:attrNameLst>
                                          <p:attrName>style.visibility</p:attrName>
                                        </p:attrNameLst>
                                      </p:cBhvr>
                                      <p:to>
                                        <p:strVal val="visible"/>
                                      </p:to>
                                    </p:set>
                                    <p:animEffect transition="in" filter="blinds(horizontal)">
                                      <p:cBhvr>
                                        <p:cTn id="7" dur="500"/>
                                        <p:tgtEl>
                                          <p:spTgt spid="1126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102"/>
                                        </p:tgtEl>
                                        <p:attrNameLst>
                                          <p:attrName>style.visibility</p:attrName>
                                        </p:attrNameLst>
                                      </p:cBhvr>
                                      <p:to>
                                        <p:strVal val="visible"/>
                                      </p:to>
                                    </p:set>
                                    <p:animEffect transition="in" filter="blinds(horizontal)">
                                      <p:cBhvr>
                                        <p:cTn id="10" dur="500"/>
                                        <p:tgtEl>
                                          <p:spTgt spid="410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horizontal)">
                                      <p:cBhvr>
                                        <p:cTn id="15" dur="500"/>
                                        <p:tgtEl>
                                          <p:spTgt spid="4"/>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blinds(horizontal)">
                                      <p:cBhvr>
                                        <p:cTn id="20" dur="500"/>
                                        <p:tgtEl>
                                          <p:spTgt spid="6"/>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linds(horizontal)">
                                      <p:cBhvr>
                                        <p:cTn id="23" dur="500"/>
                                        <p:tgtEl>
                                          <p:spTgt spid="7"/>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blinds(horizontal)">
                                      <p:cBhvr>
                                        <p:cTn id="28" dur="500"/>
                                        <p:tgtEl>
                                          <p:spTgt spid="2"/>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blinds(horizontal)">
                                      <p:cBhvr>
                                        <p:cTn id="33" dur="500"/>
                                        <p:tgtEl>
                                          <p:spTgt spid="8"/>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3" presetClass="entr" presetSubtype="10" fill="hold" nodeType="click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blinds(horizontal)">
                                      <p:cBhvr>
                                        <p:cTn id="3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2" grpId="0"/>
      <p:bldP spid="7" grpId="0"/>
      <p:bldP spid="2" grpId="0"/>
      <p:bldP spid="8"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84706" name="Text Box 2"/>
          <p:cNvSpPr txBox="1">
            <a:spLocks noChangeArrowheads="1"/>
          </p:cNvSpPr>
          <p:nvPr/>
        </p:nvSpPr>
        <p:spPr bwMode="auto">
          <a:xfrm>
            <a:off x="5920740" y="1149350"/>
            <a:ext cx="5536565" cy="5106670"/>
          </a:xfrm>
          <a:prstGeom prst="rect">
            <a:avLst/>
          </a:prstGeom>
          <a:noFill/>
          <a:ln>
            <a:noFill/>
          </a:ln>
          <a:effectLst/>
        </p:spPr>
        <p:txBody>
          <a:bodyPr wrap="square" lIns="89834" tIns="44917" rIns="89834" bIns="44917">
            <a:spAutoFit/>
          </a:bodyPr>
          <a:lstStyle>
            <a:lvl1pPr algn="l" defTabSz="1386205">
              <a:defRPr sz="2400">
                <a:solidFill>
                  <a:schemeClr val="tx1"/>
                </a:solidFill>
                <a:latin typeface="Times New Roman" panose="02020603050405020304" pitchFamily="18" charset="0"/>
              </a:defRPr>
            </a:lvl1pPr>
            <a:lvl2pPr marL="694055" algn="l" defTabSz="1386205">
              <a:defRPr sz="2400">
                <a:solidFill>
                  <a:schemeClr val="tx1"/>
                </a:solidFill>
                <a:latin typeface="Times New Roman" panose="02020603050405020304" pitchFamily="18" charset="0"/>
              </a:defRPr>
            </a:lvl2pPr>
            <a:lvl3pPr marL="1386205" algn="l" defTabSz="1386205">
              <a:defRPr sz="2400">
                <a:solidFill>
                  <a:schemeClr val="tx1"/>
                </a:solidFill>
                <a:latin typeface="Times New Roman" panose="02020603050405020304" pitchFamily="18" charset="0"/>
              </a:defRPr>
            </a:lvl3pPr>
            <a:lvl4pPr marL="2079625" algn="l" defTabSz="1386205">
              <a:defRPr sz="2400">
                <a:solidFill>
                  <a:schemeClr val="tx1"/>
                </a:solidFill>
                <a:latin typeface="Times New Roman" panose="02020603050405020304" pitchFamily="18" charset="0"/>
              </a:defRPr>
            </a:lvl4pPr>
            <a:lvl5pPr marL="2773680" algn="l" defTabSz="1386205">
              <a:defRPr sz="2400">
                <a:solidFill>
                  <a:schemeClr val="tx1"/>
                </a:solidFill>
                <a:latin typeface="Times New Roman" panose="02020603050405020304" pitchFamily="18" charset="0"/>
              </a:defRPr>
            </a:lvl5pPr>
            <a:lvl6pPr marL="3230880" defTabSz="1386205" fontAlgn="base">
              <a:spcBef>
                <a:spcPct val="0"/>
              </a:spcBef>
              <a:spcAft>
                <a:spcPct val="0"/>
              </a:spcAft>
              <a:defRPr sz="2400">
                <a:solidFill>
                  <a:schemeClr val="tx1"/>
                </a:solidFill>
                <a:latin typeface="Times New Roman" panose="02020603050405020304" pitchFamily="18" charset="0"/>
              </a:defRPr>
            </a:lvl6pPr>
            <a:lvl7pPr marL="3688080" defTabSz="1386205" fontAlgn="base">
              <a:spcBef>
                <a:spcPct val="0"/>
              </a:spcBef>
              <a:spcAft>
                <a:spcPct val="0"/>
              </a:spcAft>
              <a:defRPr sz="2400">
                <a:solidFill>
                  <a:schemeClr val="tx1"/>
                </a:solidFill>
                <a:latin typeface="Times New Roman" panose="02020603050405020304" pitchFamily="18" charset="0"/>
              </a:defRPr>
            </a:lvl7pPr>
            <a:lvl8pPr marL="4145280" defTabSz="1386205" fontAlgn="base">
              <a:spcBef>
                <a:spcPct val="0"/>
              </a:spcBef>
              <a:spcAft>
                <a:spcPct val="0"/>
              </a:spcAft>
              <a:defRPr sz="2400">
                <a:solidFill>
                  <a:schemeClr val="tx1"/>
                </a:solidFill>
                <a:latin typeface="Times New Roman" panose="02020603050405020304" pitchFamily="18" charset="0"/>
              </a:defRPr>
            </a:lvl8pPr>
            <a:lvl9pPr marL="4602480" defTabSz="1386205" fontAlgn="base">
              <a:spcBef>
                <a:spcPct val="0"/>
              </a:spcBef>
              <a:spcAft>
                <a:spcPct val="0"/>
              </a:spcAft>
              <a:defRPr sz="2400">
                <a:solidFill>
                  <a:schemeClr val="tx1"/>
                </a:solidFill>
                <a:latin typeface="Times New Roman" panose="02020603050405020304" pitchFamily="18" charset="0"/>
              </a:defRPr>
            </a:lvl9pPr>
          </a:lstStyle>
          <a:p>
            <a:pPr marL="0" marR="0" lvl="0" indent="0" algn="l" defTabSz="1386205" rtl="0" eaLnBrk="1" fontAlgn="auto" latinLnBrk="0" hangingPunct="1">
              <a:lnSpc>
                <a:spcPct val="100000"/>
              </a:lnSpc>
              <a:spcBef>
                <a:spcPct val="0"/>
              </a:spcBef>
              <a:spcAft>
                <a:spcPct val="0"/>
              </a:spcAft>
              <a:buClrTx/>
              <a:buSzTx/>
              <a:buFontTx/>
              <a:buNone/>
              <a:defRPr/>
            </a:pPr>
            <a:r>
              <a:rPr kumimoji="1" lang="zh-CN" altLang="en-US" sz="233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t>   尼基塔</a:t>
            </a:r>
            <a:r>
              <a:rPr kumimoji="1" lang="en-US" altLang="zh-CN" sz="233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t>·</a:t>
            </a:r>
            <a:r>
              <a:rPr kumimoji="1" lang="zh-CN" altLang="en-US" sz="233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t>谢尔盖耶维奇</a:t>
            </a:r>
            <a:r>
              <a:rPr kumimoji="1" lang="en-US" altLang="zh-CN" sz="233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t>·</a:t>
            </a:r>
            <a:r>
              <a:rPr kumimoji="1" lang="zh-CN" altLang="en-US" sz="233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t>赫鲁晓夫，原苏联领导人。</a:t>
            </a:r>
            <a:r>
              <a:rPr kumimoji="1" lang="zh-CN" altLang="en-US" sz="2330" b="1" i="0" u="none" strike="noStrike" kern="1200" cap="none" spc="0" normalizeH="0" baseline="0" noProof="0">
                <a:ln>
                  <a:noFill/>
                </a:ln>
                <a:solidFill>
                  <a:srgbClr val="FF0000"/>
                </a:solidFill>
                <a:effectLst/>
                <a:uLnTx/>
                <a:uFillTx/>
                <a:latin typeface="华文中宋" pitchFamily="2" charset="-122"/>
                <a:ea typeface="华文中宋" pitchFamily="2" charset="-122"/>
                <a:cs typeface="+mn-cs"/>
              </a:rPr>
              <a:t>从</a:t>
            </a:r>
            <a:r>
              <a:rPr kumimoji="1" lang="en-US" altLang="zh-CN" sz="2330" b="1" i="0" u="none" strike="noStrike" kern="1200" cap="none" spc="0" normalizeH="0" baseline="0" noProof="0">
                <a:ln>
                  <a:noFill/>
                </a:ln>
                <a:solidFill>
                  <a:srgbClr val="FF0000"/>
                </a:solidFill>
                <a:effectLst/>
                <a:uLnTx/>
                <a:uFillTx/>
                <a:latin typeface="华文中宋" pitchFamily="2" charset="-122"/>
                <a:ea typeface="华文中宋" pitchFamily="2" charset="-122"/>
                <a:cs typeface="+mn-cs"/>
              </a:rPr>
              <a:t>1953</a:t>
            </a:r>
            <a:r>
              <a:rPr kumimoji="1" lang="zh-CN" altLang="en-US" sz="2330" b="1" i="0" u="none" strike="noStrike" kern="1200" cap="none" spc="0" normalizeH="0" baseline="0" noProof="0">
                <a:ln>
                  <a:noFill/>
                </a:ln>
                <a:solidFill>
                  <a:srgbClr val="FF0000"/>
                </a:solidFill>
                <a:effectLst/>
                <a:uLnTx/>
                <a:uFillTx/>
                <a:latin typeface="华文中宋" pitchFamily="2" charset="-122"/>
                <a:ea typeface="华文中宋" pitchFamily="2" charset="-122"/>
                <a:cs typeface="+mn-cs"/>
              </a:rPr>
              <a:t>年</a:t>
            </a:r>
            <a:r>
              <a:rPr kumimoji="1" lang="en-US" altLang="zh-CN" sz="2330" b="1" i="0" u="none" strike="noStrike" kern="1200" cap="none" spc="0" normalizeH="0" baseline="0" noProof="0">
                <a:ln>
                  <a:noFill/>
                </a:ln>
                <a:solidFill>
                  <a:srgbClr val="FF0000"/>
                </a:solidFill>
                <a:effectLst/>
                <a:uLnTx/>
                <a:uFillTx/>
                <a:latin typeface="华文中宋" pitchFamily="2" charset="-122"/>
                <a:ea typeface="华文中宋" pitchFamily="2" charset="-122"/>
                <a:cs typeface="+mn-cs"/>
              </a:rPr>
              <a:t>9</a:t>
            </a:r>
            <a:r>
              <a:rPr kumimoji="1" lang="zh-CN" altLang="en-US" sz="2330" b="1" i="0" u="none" strike="noStrike" kern="1200" cap="none" spc="0" normalizeH="0" baseline="0" noProof="0">
                <a:ln>
                  <a:noFill/>
                </a:ln>
                <a:solidFill>
                  <a:srgbClr val="FF0000"/>
                </a:solidFill>
                <a:effectLst/>
                <a:uLnTx/>
                <a:uFillTx/>
                <a:latin typeface="华文中宋" pitchFamily="2" charset="-122"/>
                <a:ea typeface="华文中宋" pitchFamily="2" charset="-122"/>
                <a:cs typeface="+mn-cs"/>
              </a:rPr>
              <a:t>月</a:t>
            </a:r>
            <a:r>
              <a:rPr kumimoji="1" lang="en-US" altLang="zh-CN" sz="2330" b="1" i="0" u="none" strike="noStrike" kern="1200" cap="none" spc="0" normalizeH="0" baseline="0" noProof="0">
                <a:ln>
                  <a:noFill/>
                </a:ln>
                <a:solidFill>
                  <a:srgbClr val="FF0000"/>
                </a:solidFill>
                <a:effectLst/>
                <a:uLnTx/>
                <a:uFillTx/>
                <a:latin typeface="华文中宋" pitchFamily="2" charset="-122"/>
                <a:ea typeface="华文中宋" pitchFamily="2" charset="-122"/>
                <a:cs typeface="+mn-cs"/>
              </a:rPr>
              <a:t>7</a:t>
            </a:r>
            <a:r>
              <a:rPr kumimoji="1" lang="zh-CN" altLang="en-US" sz="2330" b="1" i="0" u="none" strike="noStrike" kern="1200" cap="none" spc="0" normalizeH="0" baseline="0" noProof="0">
                <a:ln>
                  <a:noFill/>
                </a:ln>
                <a:solidFill>
                  <a:srgbClr val="FF0000"/>
                </a:solidFill>
                <a:effectLst/>
                <a:uLnTx/>
                <a:uFillTx/>
                <a:latin typeface="华文中宋" pitchFamily="2" charset="-122"/>
                <a:ea typeface="华文中宋" pitchFamily="2" charset="-122"/>
                <a:cs typeface="+mn-cs"/>
              </a:rPr>
              <a:t>日至</a:t>
            </a:r>
            <a:r>
              <a:rPr kumimoji="1" lang="en-US" altLang="zh-CN" sz="2330" b="1" i="0" u="none" strike="noStrike" kern="1200" cap="none" spc="0" normalizeH="0" baseline="0" noProof="0">
                <a:ln>
                  <a:noFill/>
                </a:ln>
                <a:solidFill>
                  <a:srgbClr val="FF0000"/>
                </a:solidFill>
                <a:effectLst/>
                <a:uLnTx/>
                <a:uFillTx/>
                <a:latin typeface="华文中宋" pitchFamily="2" charset="-122"/>
                <a:ea typeface="华文中宋" pitchFamily="2" charset="-122"/>
                <a:cs typeface="+mn-cs"/>
              </a:rPr>
              <a:t>1964</a:t>
            </a:r>
            <a:r>
              <a:rPr kumimoji="1" lang="zh-CN" altLang="en-US" sz="2330" b="1" i="0" u="none" strike="noStrike" kern="1200" cap="none" spc="0" normalizeH="0" baseline="0" noProof="0">
                <a:ln>
                  <a:noFill/>
                </a:ln>
                <a:solidFill>
                  <a:srgbClr val="FF0000"/>
                </a:solidFill>
                <a:effectLst/>
                <a:uLnTx/>
                <a:uFillTx/>
                <a:latin typeface="华文中宋" pitchFamily="2" charset="-122"/>
                <a:ea typeface="华文中宋" pitchFamily="2" charset="-122"/>
                <a:cs typeface="+mn-cs"/>
              </a:rPr>
              <a:t>年</a:t>
            </a:r>
            <a:r>
              <a:rPr kumimoji="1" lang="en-US" altLang="zh-CN" sz="2330" b="1" i="0" u="none" strike="noStrike" kern="1200" cap="none" spc="0" normalizeH="0" baseline="0" noProof="0">
                <a:ln>
                  <a:noFill/>
                </a:ln>
                <a:solidFill>
                  <a:srgbClr val="FF0000"/>
                </a:solidFill>
                <a:effectLst/>
                <a:uLnTx/>
                <a:uFillTx/>
                <a:latin typeface="华文中宋" pitchFamily="2" charset="-122"/>
                <a:ea typeface="华文中宋" pitchFamily="2" charset="-122"/>
                <a:cs typeface="+mn-cs"/>
              </a:rPr>
              <a:t>10</a:t>
            </a:r>
            <a:r>
              <a:rPr kumimoji="1" lang="zh-CN" altLang="en-US" sz="2330" b="1" i="0" u="none" strike="noStrike" kern="1200" cap="none" spc="0" normalizeH="0" baseline="0" noProof="0">
                <a:ln>
                  <a:noFill/>
                </a:ln>
                <a:solidFill>
                  <a:srgbClr val="FF0000"/>
                </a:solidFill>
                <a:effectLst/>
                <a:uLnTx/>
                <a:uFillTx/>
                <a:latin typeface="华文中宋" pitchFamily="2" charset="-122"/>
                <a:ea typeface="华文中宋" pitchFamily="2" charset="-122"/>
                <a:cs typeface="+mn-cs"/>
              </a:rPr>
              <a:t>月</a:t>
            </a:r>
            <a:r>
              <a:rPr kumimoji="1" lang="en-US" altLang="zh-CN" sz="2330" b="1" i="0" u="none" strike="noStrike" kern="1200" cap="none" spc="0" normalizeH="0" baseline="0" noProof="0">
                <a:ln>
                  <a:noFill/>
                </a:ln>
                <a:solidFill>
                  <a:srgbClr val="FF0000"/>
                </a:solidFill>
                <a:effectLst/>
                <a:uLnTx/>
                <a:uFillTx/>
                <a:latin typeface="华文中宋" pitchFamily="2" charset="-122"/>
                <a:ea typeface="华文中宋" pitchFamily="2" charset="-122"/>
                <a:cs typeface="+mn-cs"/>
              </a:rPr>
              <a:t>14</a:t>
            </a:r>
            <a:r>
              <a:rPr kumimoji="1" lang="zh-CN" altLang="en-US" sz="2330" b="1" i="0" u="none" strike="noStrike" kern="1200" cap="none" spc="0" normalizeH="0" baseline="0" noProof="0">
                <a:ln>
                  <a:noFill/>
                </a:ln>
                <a:solidFill>
                  <a:srgbClr val="FF0000"/>
                </a:solidFill>
                <a:effectLst/>
                <a:uLnTx/>
                <a:uFillTx/>
                <a:latin typeface="华文中宋" pitchFamily="2" charset="-122"/>
                <a:ea typeface="华文中宋" pitchFamily="2" charset="-122"/>
                <a:cs typeface="+mn-cs"/>
              </a:rPr>
              <a:t>日，任苏共中央第一书记</a:t>
            </a:r>
            <a:r>
              <a:rPr kumimoji="1" lang="zh-CN" altLang="en-US" sz="233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t>。苏联部长会议主席（</a:t>
            </a:r>
            <a:r>
              <a:rPr kumimoji="1" lang="en-US" altLang="zh-CN" sz="233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t>1958</a:t>
            </a:r>
            <a:r>
              <a:rPr kumimoji="1" lang="zh-CN" altLang="en-US" sz="233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t>年</a:t>
            </a:r>
            <a:r>
              <a:rPr kumimoji="1" lang="en-US" altLang="zh-CN" sz="233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t>--1964</a:t>
            </a:r>
            <a:r>
              <a:rPr kumimoji="1" lang="zh-CN" altLang="en-US" sz="233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t>年）。美苏核对抗，</a:t>
            </a:r>
            <a:r>
              <a:rPr kumimoji="1" lang="zh-CN" altLang="en-US" sz="2330" b="1" i="0" u="none" strike="noStrike" kern="1200" cap="none" spc="0" normalizeH="0" baseline="0" noProof="0">
                <a:ln>
                  <a:noFill/>
                </a:ln>
                <a:solidFill>
                  <a:srgbClr val="FF0000"/>
                </a:solidFill>
                <a:effectLst/>
                <a:uLnTx/>
                <a:uFillTx/>
                <a:latin typeface="华文中宋" pitchFamily="2" charset="-122"/>
                <a:ea typeface="华文中宋" pitchFamily="2" charset="-122"/>
                <a:cs typeface="+mn-cs"/>
              </a:rPr>
              <a:t>冷战期间的苏联主要领导人。第二次柏林危机，古巴导弹危机等事件的主要策划者</a:t>
            </a:r>
            <a:r>
              <a:rPr kumimoji="1" lang="zh-CN" altLang="en-US" sz="233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t>。在苏共二十大上，赫鲁晓夫通过秘密报告的方式，揭露了斯大林在大清洗中的行为，引起震惊。</a:t>
            </a:r>
            <a:r>
              <a:rPr kumimoji="1" lang="en-US" altLang="zh-CN" sz="233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t>1971</a:t>
            </a:r>
            <a:r>
              <a:rPr kumimoji="1" lang="zh-CN" altLang="en-US" sz="233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t>年</a:t>
            </a:r>
            <a:r>
              <a:rPr kumimoji="1" lang="en-US" altLang="zh-CN" sz="233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t>9</a:t>
            </a:r>
            <a:r>
              <a:rPr kumimoji="1" lang="zh-CN" altLang="en-US" sz="233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t>月</a:t>
            </a:r>
            <a:r>
              <a:rPr kumimoji="1" lang="en-US" altLang="zh-CN" sz="233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t>11</a:t>
            </a:r>
            <a:r>
              <a:rPr kumimoji="1" lang="zh-CN" altLang="en-US" sz="233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t>日，曾经叱咤一时、下台后郁郁寡欢的苏联前领导人赫鲁晓夫在沉寂中病逝，当时的俄罗斯各大报纸在报道中甚至没有明显突出他的名字。</a:t>
            </a:r>
            <a:endParaRPr kumimoji="1" lang="zh-CN" altLang="en-US" sz="233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endParaRPr>
          </a:p>
          <a:p>
            <a:pPr marL="0" marR="0" lvl="0" indent="0" algn="l" defTabSz="1386205" rtl="0" eaLnBrk="1" fontAlgn="auto" latinLnBrk="0" hangingPunct="1">
              <a:lnSpc>
                <a:spcPct val="100000"/>
              </a:lnSpc>
              <a:spcBef>
                <a:spcPct val="0"/>
              </a:spcBef>
              <a:spcAft>
                <a:spcPct val="0"/>
              </a:spcAft>
              <a:buClrTx/>
              <a:buSzTx/>
              <a:buFontTx/>
              <a:buNone/>
              <a:defRPr/>
            </a:pPr>
            <a:r>
              <a:rPr kumimoji="1" lang="zh-CN" altLang="en-US" sz="233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t>        有人说他是</a:t>
            </a:r>
            <a:r>
              <a:rPr kumimoji="1" lang="zh-CN" altLang="en-US" sz="2330" b="1" i="0" u="none" strike="noStrike" kern="1200" cap="none" spc="0" normalizeH="0" baseline="0" noProof="0">
                <a:ln>
                  <a:noFill/>
                </a:ln>
                <a:solidFill>
                  <a:srgbClr val="FF0000"/>
                </a:solidFill>
                <a:effectLst/>
                <a:uLnTx/>
                <a:uFillTx/>
                <a:latin typeface="华文中宋" pitchFamily="2" charset="-122"/>
                <a:ea typeface="华文中宋" pitchFamily="2" charset="-122"/>
                <a:cs typeface="+mn-cs"/>
              </a:rPr>
              <a:t>“鲁莽的改革家”</a:t>
            </a:r>
            <a:r>
              <a:rPr kumimoji="1" lang="zh-CN" altLang="en-US" sz="233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t>。</a:t>
            </a:r>
            <a:endParaRPr kumimoji="1" lang="zh-CN" altLang="en-US" sz="233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endParaRPr>
          </a:p>
        </p:txBody>
      </p:sp>
      <p:grpSp>
        <p:nvGrpSpPr>
          <p:cNvPr id="2" name="组合 14"/>
          <p:cNvGrpSpPr/>
          <p:nvPr/>
        </p:nvGrpSpPr>
        <p:grpSpPr>
          <a:xfrm>
            <a:off x="191135" y="962025"/>
            <a:ext cx="3762375" cy="2734310"/>
            <a:chOff x="383803" y="3462035"/>
            <a:chExt cx="3344862" cy="3185877"/>
          </a:xfrm>
        </p:grpSpPr>
        <p:pic>
          <p:nvPicPr>
            <p:cNvPr id="10244" name="图片 10" descr="522c79d653c4eafa2a6.jpg"/>
            <p:cNvPicPr>
              <a:picLocks noChangeAspect="1"/>
            </p:cNvPicPr>
            <p:nvPr/>
          </p:nvPicPr>
          <p:blipFill>
            <a:blip r:embed="rId2"/>
            <a:stretch>
              <a:fillRect/>
            </a:stretch>
          </p:blipFill>
          <p:spPr>
            <a:xfrm>
              <a:off x="383803" y="3462035"/>
              <a:ext cx="3344862" cy="2642407"/>
            </a:xfrm>
            <a:prstGeom prst="rect">
              <a:avLst/>
            </a:prstGeom>
            <a:noFill/>
            <a:ln w="9525">
              <a:noFill/>
            </a:ln>
          </p:spPr>
        </p:pic>
        <p:sp>
          <p:nvSpPr>
            <p:cNvPr id="10245" name="TextBox 12"/>
            <p:cNvSpPr txBox="1"/>
            <p:nvPr/>
          </p:nvSpPr>
          <p:spPr>
            <a:xfrm>
              <a:off x="383803" y="6093750"/>
              <a:ext cx="3011787" cy="554162"/>
            </a:xfrm>
            <a:prstGeom prst="rect">
              <a:avLst/>
            </a:prstGeom>
            <a:noFill/>
            <a:ln w="9525">
              <a:noFill/>
            </a:ln>
          </p:spPr>
          <p:txBody>
            <a:bodyPr wrap="square" anchor="t">
              <a:spAutoFit/>
            </a:bodyPr>
            <a:lstStyle/>
            <a:p>
              <a:r>
                <a:rPr lang="en-US" altLang="zh-CN" b="1">
                  <a:latin typeface="Arial" panose="020b0604020202020204" pitchFamily="34" charset="0"/>
                  <a:ea typeface="宋体" panose="02010600030101010101" pitchFamily="2" charset="-122"/>
                </a:rPr>
                <a:t> </a:t>
              </a:r>
              <a:r>
                <a:rPr lang="en-US" altLang="zh-CN" sz="2500" b="1">
                  <a:solidFill>
                    <a:schemeClr val="tx1"/>
                  </a:solidFill>
                  <a:uFillTx/>
                  <a:latin typeface="黑体" panose="02010609060101010101" pitchFamily="49" charset="-122"/>
                  <a:ea typeface="黑体" panose="02010609060101010101" pitchFamily="49" charset="-122"/>
                </a:rPr>
                <a:t>1953</a:t>
              </a:r>
              <a:r>
                <a:rPr lang="zh-CN" altLang="en-US" sz="2500" b="1">
                  <a:solidFill>
                    <a:schemeClr val="tx1"/>
                  </a:solidFill>
                  <a:uFillTx/>
                  <a:latin typeface="黑体" panose="02010609060101010101" pitchFamily="49" charset="-122"/>
                  <a:ea typeface="黑体" panose="02010609060101010101" pitchFamily="49" charset="-122"/>
                </a:rPr>
                <a:t>年，斯大林逝世</a:t>
              </a:r>
              <a:endParaRPr lang="zh-CN" altLang="en-US" sz="2500" b="1">
                <a:solidFill>
                  <a:schemeClr val="tx1"/>
                </a:solidFill>
                <a:uFillTx/>
                <a:latin typeface="黑体" panose="02010609060101010101" pitchFamily="49" charset="-122"/>
                <a:ea typeface="黑体" pitchFamily="49" charset="-122"/>
              </a:endParaRPr>
            </a:p>
          </p:txBody>
        </p:sp>
      </p:grpSp>
      <p:sp>
        <p:nvSpPr>
          <p:cNvPr id="39" name="矩形 38"/>
          <p:cNvSpPr/>
          <p:nvPr/>
        </p:nvSpPr>
        <p:spPr>
          <a:xfrm>
            <a:off x="0" y="61595"/>
            <a:ext cx="4523105" cy="469265"/>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2400" b="1">
                <a:solidFill>
                  <a:schemeClr val="tx1"/>
                </a:solidFill>
              </a:rPr>
              <a:t>2</a:t>
            </a:r>
            <a:r>
              <a:rPr lang="zh-CN" altLang="en-US" sz="2400" b="1">
                <a:solidFill>
                  <a:schemeClr val="tx1"/>
                </a:solidFill>
              </a:rPr>
              <a:t>、赫鲁晓夫改革（1953~1964）</a:t>
            </a:r>
            <a:endParaRPr lang="zh-CN" altLang="en-US" sz="2400" b="1">
              <a:solidFill>
                <a:schemeClr val="tx1"/>
              </a:solidFill>
            </a:endParaRPr>
          </a:p>
        </p:txBody>
      </p:sp>
      <p:sp>
        <p:nvSpPr>
          <p:cNvPr id="18435" name="Rectangle 6"/>
          <p:cNvSpPr/>
          <p:nvPr/>
        </p:nvSpPr>
        <p:spPr>
          <a:xfrm>
            <a:off x="4806315" y="200025"/>
            <a:ext cx="6850380" cy="521970"/>
          </a:xfrm>
          <a:prstGeom prst="rect">
            <a:avLst/>
          </a:prstGeom>
          <a:solidFill>
            <a:srgbClr val="FFFF00"/>
          </a:solidFill>
          <a:ln w="15875" cap="flat" cmpd="sng">
            <a:solidFill>
              <a:srgbClr val="FF0000"/>
            </a:solidFill>
            <a:prstDash val="solid"/>
            <a:miter/>
            <a:headEnd type="none" w="med" len="med"/>
            <a:tailEnd type="none" w="med" len="med"/>
          </a:ln>
        </p:spPr>
        <p:txBody>
          <a:bodyPr wrap="square" anchor="t">
            <a:spAutoFit/>
          </a:bodyPr>
          <a:lstStyle/>
          <a:p>
            <a:r>
              <a:rPr lang="zh-CN" altLang="en-US" sz="2800" b="1">
                <a:solidFill>
                  <a:schemeClr val="tx1"/>
                </a:solidFill>
                <a:uFillTx/>
                <a:latin typeface="宋体" panose="02010600030101010101" pitchFamily="2" charset="-122"/>
              </a:rPr>
              <a:t>改革的背景：斯大林</a:t>
            </a:r>
            <a:r>
              <a:rPr lang="zh-CN" sz="2800" b="1">
                <a:solidFill>
                  <a:schemeClr val="tx1"/>
                </a:solidFill>
                <a:uFillTx/>
                <a:latin typeface="宋体" panose="02010600030101010101" pitchFamily="2" charset="-122"/>
              </a:rPr>
              <a:t>体制的弊端日益显露</a:t>
            </a:r>
            <a:endParaRPr lang="zh-CN" sz="2800" b="1">
              <a:solidFill>
                <a:schemeClr val="tx1"/>
              </a:solidFill>
              <a:uFillTx/>
              <a:latin typeface="宋体" pitchFamily="2" charset="-122"/>
            </a:endParaRPr>
          </a:p>
        </p:txBody>
      </p:sp>
      <p:grpSp>
        <p:nvGrpSpPr>
          <p:cNvPr id="3" name="组合 2"/>
          <p:cNvGrpSpPr/>
          <p:nvPr/>
        </p:nvGrpSpPr>
        <p:grpSpPr>
          <a:xfrm>
            <a:off x="1762760" y="883285"/>
            <a:ext cx="4058920" cy="4843145"/>
            <a:chOff x="1795" y="2145"/>
            <a:chExt cx="6392" cy="7627"/>
          </a:xfrm>
        </p:grpSpPr>
        <p:pic>
          <p:nvPicPr>
            <p:cNvPr id="81922" name="Picture 3" descr="hlxf">
              <a:hlinkClick r:id="rId4" action="ppaction://hlinksldjump"/>
            </p:cNvPr>
            <p:cNvPicPr>
              <a:picLocks noChangeAspect="1"/>
            </p:cNvPicPr>
            <p:nvPr/>
          </p:nvPicPr>
          <p:blipFill>
            <a:blip r:embed="rId3"/>
            <a:stretch>
              <a:fillRect/>
            </a:stretch>
          </p:blipFill>
          <p:spPr>
            <a:xfrm>
              <a:off x="2245" y="2145"/>
              <a:ext cx="4560" cy="6155"/>
            </a:xfrm>
            <a:prstGeom prst="rect">
              <a:avLst/>
            </a:prstGeom>
            <a:noFill/>
            <a:ln w="9525">
              <a:noFill/>
            </a:ln>
          </p:spPr>
        </p:pic>
        <p:sp>
          <p:nvSpPr>
            <p:cNvPr id="584709" name="Text Box 5"/>
            <p:cNvSpPr txBox="1">
              <a:spLocks noChangeArrowheads="1"/>
            </p:cNvSpPr>
            <p:nvPr/>
          </p:nvSpPr>
          <p:spPr bwMode="auto">
            <a:xfrm>
              <a:off x="1795" y="8688"/>
              <a:ext cx="6393" cy="1085"/>
            </a:xfrm>
            <a:prstGeom prst="rect">
              <a:avLst/>
            </a:prstGeom>
            <a:noFill/>
            <a:ln>
              <a:noFill/>
            </a:ln>
            <a:effectLst/>
          </p:spPr>
          <p:txBody>
            <a:bodyPr lIns="89834" tIns="44917" rIns="89834" bIns="44917">
              <a:spAutoFit/>
            </a:bodyPr>
            <a:lstStyle>
              <a:lvl1pPr algn="l" defTabSz="1386205">
                <a:defRPr sz="2400">
                  <a:solidFill>
                    <a:schemeClr val="tx1"/>
                  </a:solidFill>
                  <a:latin typeface="Times New Roman" panose="02020603050405020304" pitchFamily="18" charset="0"/>
                </a:defRPr>
              </a:lvl1pPr>
              <a:lvl2pPr marL="694055" algn="l" defTabSz="1386205">
                <a:defRPr sz="2400">
                  <a:solidFill>
                    <a:schemeClr val="tx1"/>
                  </a:solidFill>
                  <a:latin typeface="Times New Roman" panose="02020603050405020304" pitchFamily="18" charset="0"/>
                </a:defRPr>
              </a:lvl2pPr>
              <a:lvl3pPr marL="1386205" algn="l" defTabSz="1386205">
                <a:defRPr sz="2400">
                  <a:solidFill>
                    <a:schemeClr val="tx1"/>
                  </a:solidFill>
                  <a:latin typeface="Times New Roman" panose="02020603050405020304" pitchFamily="18" charset="0"/>
                </a:defRPr>
              </a:lvl3pPr>
              <a:lvl4pPr marL="2079625" algn="l" defTabSz="1386205">
                <a:defRPr sz="2400">
                  <a:solidFill>
                    <a:schemeClr val="tx1"/>
                  </a:solidFill>
                  <a:latin typeface="Times New Roman" panose="02020603050405020304" pitchFamily="18" charset="0"/>
                </a:defRPr>
              </a:lvl4pPr>
              <a:lvl5pPr marL="2773680" algn="l" defTabSz="1386205">
                <a:defRPr sz="2400">
                  <a:solidFill>
                    <a:schemeClr val="tx1"/>
                  </a:solidFill>
                  <a:latin typeface="Times New Roman" panose="02020603050405020304" pitchFamily="18" charset="0"/>
                </a:defRPr>
              </a:lvl5pPr>
              <a:lvl6pPr marL="3230880" defTabSz="1386205" fontAlgn="base">
                <a:spcBef>
                  <a:spcPct val="0"/>
                </a:spcBef>
                <a:spcAft>
                  <a:spcPct val="0"/>
                </a:spcAft>
                <a:defRPr sz="2400">
                  <a:solidFill>
                    <a:schemeClr val="tx1"/>
                  </a:solidFill>
                  <a:latin typeface="Times New Roman" panose="02020603050405020304" pitchFamily="18" charset="0"/>
                </a:defRPr>
              </a:lvl6pPr>
              <a:lvl7pPr marL="3688080" defTabSz="1386205" fontAlgn="base">
                <a:spcBef>
                  <a:spcPct val="0"/>
                </a:spcBef>
                <a:spcAft>
                  <a:spcPct val="0"/>
                </a:spcAft>
                <a:defRPr sz="2400">
                  <a:solidFill>
                    <a:schemeClr val="tx1"/>
                  </a:solidFill>
                  <a:latin typeface="Times New Roman" panose="02020603050405020304" pitchFamily="18" charset="0"/>
                </a:defRPr>
              </a:lvl7pPr>
              <a:lvl8pPr marL="4145280" defTabSz="1386205" fontAlgn="base">
                <a:spcBef>
                  <a:spcPct val="0"/>
                </a:spcBef>
                <a:spcAft>
                  <a:spcPct val="0"/>
                </a:spcAft>
                <a:defRPr sz="2400">
                  <a:solidFill>
                    <a:schemeClr val="tx1"/>
                  </a:solidFill>
                  <a:latin typeface="Times New Roman" panose="02020603050405020304" pitchFamily="18" charset="0"/>
                </a:defRPr>
              </a:lvl8pPr>
              <a:lvl9pPr marL="4602480" defTabSz="1386205" fontAlgn="base">
                <a:spcBef>
                  <a:spcPct val="0"/>
                </a:spcBef>
                <a:spcAft>
                  <a:spcPct val="0"/>
                </a:spcAft>
                <a:defRPr sz="2400">
                  <a:solidFill>
                    <a:schemeClr val="tx1"/>
                  </a:solidFill>
                  <a:latin typeface="Times New Roman" panose="02020603050405020304" pitchFamily="18" charset="0"/>
                </a:defRPr>
              </a:lvl9pPr>
            </a:lstStyle>
            <a:p>
              <a:pPr marL="0" marR="0" lvl="0" indent="0" algn="l" defTabSz="1386205" rtl="0" eaLnBrk="1" fontAlgn="auto" latinLnBrk="0" hangingPunct="1">
                <a:lnSpc>
                  <a:spcPct val="100000"/>
                </a:lnSpc>
                <a:spcBef>
                  <a:spcPct val="0"/>
                </a:spcBef>
                <a:spcAft>
                  <a:spcPct val="0"/>
                </a:spcAft>
                <a:buClrTx/>
                <a:buSzTx/>
                <a:buFontTx/>
                <a:buNone/>
                <a:defRPr/>
              </a:pPr>
              <a:r>
                <a:rPr kumimoji="1" lang="en-US" altLang="zh-CN" sz="3885" b="1" i="0" u="none" strike="noStrike" kern="1200" cap="none" spc="0" normalizeH="0" baseline="0" noProof="0">
                  <a:ln>
                    <a:noFill/>
                  </a:ln>
                  <a:solidFill>
                    <a:srgbClr val="520BD1"/>
                  </a:solidFill>
                  <a:effectLst/>
                  <a:uLnTx/>
                  <a:uFillTx/>
                  <a:latin typeface="Times New Roman" panose="02020603050405020304" pitchFamily="18" charset="0"/>
                  <a:ea typeface="宋体" panose="02010600030101010101" pitchFamily="2" charset="-122"/>
                  <a:cs typeface="+mn-cs"/>
                </a:rPr>
                <a:t>1953.9-1964.10</a:t>
              </a:r>
              <a:endParaRPr kumimoji="1" lang="en-US" altLang="zh-CN" sz="3885" b="1" i="0" u="none" strike="noStrike" kern="1200" cap="none" spc="0" normalizeH="0" baseline="0" noProof="0">
                <a:ln>
                  <a:noFill/>
                </a:ln>
                <a:solidFill>
                  <a:srgbClr val="520BD1"/>
                </a:solidFill>
                <a:effectLst/>
                <a:uLnTx/>
                <a:uFillTx/>
                <a:latin typeface="Times New Roman" pitchFamily="18" charset="0"/>
                <a:ea typeface="宋体" pitchFamily="2" charset="-122"/>
                <a:cs typeface="+mn-cs"/>
              </a:endParaRPr>
            </a:p>
          </p:txBody>
        </p:sp>
      </p:grpSp>
      <p:pic>
        <p:nvPicPr>
          <p:cNvPr id="9219" name="Picture 4" descr="前苏联领导人赫鲁晓夫"/>
          <p:cNvPicPr>
            <a:picLocks noChangeAspect="1"/>
          </p:cNvPicPr>
          <p:nvPr/>
        </p:nvPicPr>
        <p:blipFill>
          <a:blip r:embed="rId5"/>
          <a:stretch>
            <a:fillRect/>
          </a:stretch>
        </p:blipFill>
        <p:spPr>
          <a:xfrm>
            <a:off x="99060" y="3556000"/>
            <a:ext cx="2898775" cy="3200400"/>
          </a:xfrm>
          <a:prstGeom prst="rect">
            <a:avLst/>
          </a:prstGeom>
          <a:noFill/>
          <a:ln w="9525">
            <a:noFill/>
          </a:ln>
        </p:spPr>
      </p:pic>
      <p:grpSp>
        <p:nvGrpSpPr>
          <p:cNvPr id="5" name="组合 15"/>
          <p:cNvGrpSpPr/>
          <p:nvPr/>
        </p:nvGrpSpPr>
        <p:grpSpPr>
          <a:xfrm>
            <a:off x="3026410" y="4508500"/>
            <a:ext cx="4111625" cy="2353542"/>
            <a:chOff x="4173570" y="3381375"/>
            <a:chExt cx="5389959" cy="3694473"/>
          </a:xfrm>
        </p:grpSpPr>
        <p:pic>
          <p:nvPicPr>
            <p:cNvPr id="11267" name="图片 11" descr="DFB6B07C68B1A9F184E9AEE59D7709ED.jpg"/>
            <p:cNvPicPr>
              <a:picLocks noChangeAspect="1"/>
            </p:cNvPicPr>
            <p:nvPr/>
          </p:nvPicPr>
          <p:blipFill>
            <a:blip r:embed="rId6"/>
            <a:stretch>
              <a:fillRect/>
            </a:stretch>
          </p:blipFill>
          <p:spPr>
            <a:xfrm>
              <a:off x="4819650" y="3381375"/>
              <a:ext cx="3887368" cy="2743200"/>
            </a:xfrm>
            <a:prstGeom prst="rect">
              <a:avLst/>
            </a:prstGeom>
            <a:noFill/>
            <a:ln w="9525">
              <a:noFill/>
            </a:ln>
          </p:spPr>
        </p:pic>
        <p:sp>
          <p:nvSpPr>
            <p:cNvPr id="11268" name="TextBox 13"/>
            <p:cNvSpPr txBox="1"/>
            <p:nvPr/>
          </p:nvSpPr>
          <p:spPr>
            <a:xfrm>
              <a:off x="4173570" y="6353174"/>
              <a:ext cx="5389959" cy="722674"/>
            </a:xfrm>
            <a:prstGeom prst="rect">
              <a:avLst/>
            </a:prstGeom>
            <a:noFill/>
            <a:ln w="9525">
              <a:noFill/>
            </a:ln>
          </p:spPr>
          <p:txBody>
            <a:bodyPr anchor="t">
              <a:spAutoFit/>
            </a:bodyPr>
            <a:lstStyle/>
            <a:p>
              <a:r>
                <a:rPr lang="en-US" altLang="zh-CN" b="1">
                  <a:latin typeface="Arial" panose="020b0604020202020204" pitchFamily="34" charset="0"/>
                  <a:ea typeface="宋体" panose="02010600030101010101" pitchFamily="2" charset="-122"/>
                </a:rPr>
                <a:t> </a:t>
              </a:r>
              <a:r>
                <a:rPr lang="en-US" altLang="zh-CN" sz="2400" b="1">
                  <a:latin typeface="黑体" panose="02010609060101010101" pitchFamily="49" charset="-122"/>
                  <a:ea typeface="黑体" panose="02010609060101010101" pitchFamily="49" charset="-122"/>
                </a:rPr>
                <a:t>1956</a:t>
              </a:r>
              <a:r>
                <a:rPr lang="zh-CN" altLang="en-US" sz="2400" b="1">
                  <a:latin typeface="黑体" panose="02010609060101010101" pitchFamily="49" charset="-122"/>
                  <a:ea typeface="黑体" panose="02010609060101010101" pitchFamily="49" charset="-122"/>
                </a:rPr>
                <a:t>年，苏共二十大召开</a:t>
              </a:r>
              <a:endParaRPr lang="zh-CN" altLang="en-US" sz="2400" b="1">
                <a:latin typeface="黑体" panose="02010609060101010101" pitchFamily="49" charset="-122"/>
                <a:ea typeface="黑体" pitchFamily="49" charset="-122"/>
              </a:endParaRPr>
            </a:p>
          </p:txBody>
        </p:sp>
      </p:grpSp>
    </p:spTree>
    <p:custDataLst>
      <p:tags r:id="rId7"/>
    </p:custDataLst>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84706"/>
                                        </p:tgtEl>
                                        <p:attrNameLst>
                                          <p:attrName>style.visibility</p:attrName>
                                        </p:attrNameLst>
                                      </p:cBhvr>
                                      <p:to>
                                        <p:strVal val="visible"/>
                                      </p:to>
                                    </p:set>
                                    <p:animEffect transition="in" filter="blinds(horizontal)">
                                      <p:cBhvr>
                                        <p:cTn id="17" dur="500"/>
                                        <p:tgtEl>
                                          <p:spTgt spid="58470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 presetClass="entr" presetSubtype="0" fill="hold" nodeType="clickEffect">
                                  <p:stCondLst>
                                    <p:cond delay="0"/>
                                  </p:stCondLst>
                                  <p:childTnLst>
                                    <p:set>
                                      <p:cBhvr>
                                        <p:cTn id="21" dur="1" fill="hold">
                                          <p:stCondLst>
                                            <p:cond delay="0"/>
                                          </p:stCondLst>
                                        </p:cTn>
                                        <p:tgtEl>
                                          <p:spTgt spid="9219"/>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afterGroup">
                            <p:stCondLst>
                              <p:cond delay="0"/>
                            </p:stCondLst>
                            <p:childTnLst>
                              <p:par>
                                <p:cTn id="24" presetID="3" presetClass="entr" presetSubtype="10"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linds(horizontal)">
                                      <p:cBhvr>
                                        <p:cTn id="26" dur="500"/>
                                        <p:tgtEl>
                                          <p:spTgt spid="5"/>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18435"/>
                                        </p:tgtEl>
                                        <p:attrNameLst>
                                          <p:attrName>style.visibility</p:attrName>
                                        </p:attrNameLst>
                                      </p:cBhvr>
                                      <p:to>
                                        <p:strVal val="visible"/>
                                      </p:to>
                                    </p:set>
                                    <p:animEffect transition="in" filter="blinds(horizontal)">
                                      <p:cBhvr>
                                        <p:cTn id="31" dur="500"/>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4706" grpId="0"/>
      <p:bldP spid="18435"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7" name="表格 6"/>
          <p:cNvGraphicFramePr>
            <a:graphicFrameLocks noGrp="1"/>
          </p:cNvGraphicFramePr>
          <p:nvPr>
            <p:custDataLst>
              <p:tags r:id="rId2"/>
            </p:custDataLst>
          </p:nvPr>
        </p:nvGraphicFramePr>
        <p:xfrm>
          <a:off x="952" y="1648381"/>
          <a:ext cx="12190095" cy="5092987"/>
        </p:xfrm>
        <a:graphic>
          <a:graphicData uri="http://schemas.openxmlformats.org/drawingml/2006/table">
            <a:tbl>
              <a:tblPr firstRow="1" bandRow="1">
                <a:tableStyleId>{00A15C55-8517-42AA-B614-E9B94910E393}</a:tableStyleId>
              </a:tblPr>
              <a:tblGrid>
                <a:gridCol w="1383665"/>
                <a:gridCol w="5502910"/>
                <a:gridCol w="3024505"/>
                <a:gridCol w="2279015"/>
              </a:tblGrid>
              <a:tr h="731520">
                <a:tc>
                  <a:txBody>
                    <a:bodyPr vert="horz" wrap="square"/>
                    <a:lstStyle/>
                    <a:p>
                      <a:endParaRPr lang="zh-CN" altLang="en-US" sz="2400"/>
                    </a:p>
                  </a:txBody>
                  <a:tcPr marL="121904" marR="121904" marT="60960" marB="60960">
                    <a:solidFill>
                      <a:schemeClr val="accent1">
                        <a:lumMod val="60000"/>
                        <a:lumOff val="40000"/>
                      </a:schemeClr>
                    </a:solidFill>
                  </a:tcPr>
                </a:tc>
                <a:tc>
                  <a:txBody>
                    <a:bodyPr vert="horz" wrap="square"/>
                    <a:lstStyle/>
                    <a:p>
                      <a:pPr algn="ctr">
                        <a:buClrTx/>
                        <a:buSzTx/>
                        <a:buFontTx/>
                      </a:pPr>
                      <a:r>
                        <a:rPr lang="zh-CN" altLang="en-US" sz="2400" b="0" smtClean="0">
                          <a:solidFill>
                            <a:schemeClr val="dk1"/>
                          </a:solidFill>
                        </a:rPr>
                        <a:t>赫鲁晓夫改革措施</a:t>
                      </a:r>
                      <a:r>
                        <a:rPr kumimoji="0" lang="en-US" altLang="zh-CN"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1953-1964</a:t>
                      </a:r>
                      <a:endParaRPr lang="zh-CN" altLang="en-US" sz="2400" b="0" smtClean="0">
                        <a:solidFill>
                          <a:schemeClr val="dk1"/>
                        </a:solidFill>
                      </a:endParaRPr>
                    </a:p>
                  </a:txBody>
                  <a:tcPr marL="121904" marR="121904" marT="60960" marB="60960" anchor="ctr">
                    <a:solidFill>
                      <a:schemeClr val="accent1">
                        <a:lumMod val="60000"/>
                        <a:lumOff val="40000"/>
                      </a:schemeClr>
                    </a:solidFill>
                  </a:tcPr>
                </a:tc>
                <a:tc>
                  <a:txBody>
                    <a:bodyPr vert="horz" wrap="square"/>
                    <a:lstStyle/>
                    <a:p>
                      <a:r>
                        <a:rPr lang="zh-CN" altLang="en-US" sz="2000" smtClean="0">
                          <a:solidFill>
                            <a:srgbClr val="FF0000"/>
                          </a:solidFill>
                        </a:rPr>
                        <a:t> 成就</a:t>
                      </a:r>
                      <a:endParaRPr lang="zh-CN" altLang="en-US" sz="2000">
                        <a:solidFill>
                          <a:srgbClr val="FF0000"/>
                        </a:solidFill>
                      </a:endParaRPr>
                    </a:p>
                  </a:txBody>
                  <a:tcPr marL="121904" marR="121904" marT="60960" marB="60960">
                    <a:lnR w="12700" cap="flat" cmpd="sng" algn="ctr">
                      <a:solidFill>
                        <a:schemeClr val="tx1"/>
                      </a:solidFill>
                      <a:prstDash val="solid"/>
                      <a:round/>
                      <a:headEnd type="none" w="med" len="med"/>
                      <a:tailEnd type="none" w="med" len="med"/>
                    </a:lnR>
                    <a:solidFill>
                      <a:schemeClr val="accent1">
                        <a:lumMod val="60000"/>
                        <a:lumOff val="40000"/>
                      </a:schemeClr>
                    </a:solidFill>
                  </a:tcPr>
                </a:tc>
                <a:tc>
                  <a:txBody>
                    <a:bodyPr vert="horz" wrap="square"/>
                    <a:lstStyle/>
                    <a:p>
                      <a:r>
                        <a:rPr lang="zh-CN" altLang="en-US" sz="2000" smtClean="0">
                          <a:solidFill>
                            <a:srgbClr val="FF0000"/>
                          </a:solidFill>
                        </a:rPr>
                        <a:t>问题</a:t>
                      </a:r>
                      <a:endParaRPr lang="zh-CN" altLang="en-US" sz="2000">
                        <a:solidFill>
                          <a:srgbClr val="FF0000"/>
                        </a:solidFill>
                      </a:endParaRPr>
                    </a:p>
                  </a:txBody>
                  <a:tcPr marL="121904" marR="121904" marT="60960" marB="60960">
                    <a:lnL w="12700" cap="flat" cmpd="sng" algn="ctr">
                      <a:solidFill>
                        <a:schemeClr val="tx1"/>
                      </a:solidFill>
                      <a:prstDash val="solid"/>
                      <a:round/>
                      <a:headEnd type="none" w="med" len="med"/>
                      <a:tailEnd type="none" w="med" len="med"/>
                    </a:lnL>
                    <a:solidFill>
                      <a:schemeClr val="accent1">
                        <a:lumMod val="60000"/>
                        <a:lumOff val="40000"/>
                      </a:schemeClr>
                    </a:solidFill>
                  </a:tcPr>
                </a:tc>
              </a:tr>
              <a:tr h="853440">
                <a:tc>
                  <a:txBody>
                    <a:bodyPr vert="horz" wrap="square"/>
                    <a:lstStyle/>
                    <a:p>
                      <a:r>
                        <a:rPr lang="zh-CN" altLang="en-US" sz="2400" smtClean="0"/>
                        <a:t>农业</a:t>
                      </a:r>
                      <a:endParaRPr lang="zh-CN" altLang="en-US" sz="2400"/>
                    </a:p>
                  </a:txBody>
                  <a:tcPr marL="121904" marR="121904" marT="60960" marB="60960" anchor="ctr">
                    <a:solidFill>
                      <a:schemeClr val="accent2">
                        <a:lumMod val="40000"/>
                        <a:lumOff val="60000"/>
                      </a:schemeClr>
                    </a:solidFill>
                  </a:tcPr>
                </a:tc>
                <a:tc>
                  <a:txBody>
                    <a:bodyPr vert="horz" wrap="square"/>
                    <a:lstStyle/>
                    <a:p>
                      <a:pPr marL="0" marR="0" lvl="0" indent="0" algn="l" defTabSz="685800" rtl="0" eaLnBrk="1" fontAlgn="auto" latinLnBrk="0" hangingPunct="1">
                        <a:lnSpc>
                          <a:spcPct val="100000"/>
                        </a:lnSpc>
                        <a:spcBef>
                          <a:spcPct val="0"/>
                        </a:spcBef>
                        <a:spcAft>
                          <a:spcPct val="0"/>
                        </a:spcAft>
                        <a:buClrTx/>
                        <a:buSzTx/>
                        <a:buFontTx/>
                        <a:buNone/>
                        <a:defRPr/>
                      </a:pPr>
                      <a:endParaRPr lang="zh-CN" altLang="en-US" sz="2400" b="1" smtClean="0">
                        <a:solidFill>
                          <a:srgbClr val="FF0000"/>
                        </a:solidFill>
                        <a:latin typeface="黑体" panose="02010609060101010101" pitchFamily="49" charset="-122"/>
                        <a:ea typeface="黑体" pitchFamily="49" charset="-122"/>
                        <a:cs typeface="楷体" panose="02010609060101010101" charset="-122"/>
                        <a:sym typeface="+mn-ea"/>
                      </a:endParaRPr>
                    </a:p>
                  </a:txBody>
                  <a:tcPr marL="121904" marR="121904" marT="60960" marB="60960" anchor="ctr">
                    <a:lnB w="12700" cap="flat" cmpd="sng" algn="ctr">
                      <a:solidFill>
                        <a:schemeClr val="tx1"/>
                      </a:solidFill>
                      <a:prstDash val="solid"/>
                      <a:round/>
                      <a:headEnd type="none" w="med" len="med"/>
                      <a:tailEnd type="none" w="med" len="med"/>
                    </a:lnB>
                    <a:solidFill>
                      <a:schemeClr val="accent2">
                        <a:lumMod val="40000"/>
                        <a:lumOff val="60000"/>
                      </a:schemeClr>
                    </a:solidFill>
                  </a:tcPr>
                </a:tc>
                <a:tc rowSpan="2">
                  <a:txBody>
                    <a:bodyPr vert="horz" wrap="square"/>
                    <a:lstStyle/>
                    <a:p>
                      <a:endParaRPr kumimoji="1" lang="zh-CN" altLang="en-US" sz="2400" b="1" noProof="0">
                        <a:ln>
                          <a:noFill/>
                        </a:ln>
                        <a:solidFill>
                          <a:schemeClr val="tx1"/>
                        </a:solidFill>
                        <a:effectLst/>
                        <a:uLnTx/>
                        <a:uFillTx/>
                        <a:latin typeface="华文中宋" pitchFamily="2" charset="-122"/>
                        <a:ea typeface="华文中宋" pitchFamily="2" charset="-122"/>
                        <a:sym typeface="+mn-ea"/>
                      </a:endParaRPr>
                    </a:p>
                  </a:txBody>
                  <a:tcPr marL="121904" marR="121904" marT="60960" marB="6096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rowSpan="2">
                  <a:txBody>
                    <a:bodyPr vert="horz" wrap="square"/>
                    <a:lstStyle/>
                    <a:p>
                      <a:endParaRPr kumimoji="1" lang="zh-CN" altLang="en-US" sz="2400" b="1" noProof="0">
                        <a:ln>
                          <a:noFill/>
                        </a:ln>
                        <a:solidFill>
                          <a:schemeClr val="tx1"/>
                        </a:solidFill>
                        <a:effectLst/>
                        <a:uLnTx/>
                        <a:uFillTx/>
                        <a:latin typeface="华文中宋" pitchFamily="2" charset="-122"/>
                        <a:ea typeface="华文中宋" pitchFamily="2" charset="-122"/>
                        <a:sym typeface="+mn-ea"/>
                      </a:endParaRPr>
                    </a:p>
                  </a:txBody>
                  <a:tcPr marL="121904" marR="121904" marT="60960" marB="60960"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r>
              <a:tr h="662940">
                <a:tc>
                  <a:txBody>
                    <a:bodyPr vert="horz" wrap="square"/>
                    <a:lstStyle/>
                    <a:p>
                      <a:r>
                        <a:rPr lang="zh-CN" altLang="en-US" sz="2400" smtClean="0"/>
                        <a:t>工业</a:t>
                      </a:r>
                      <a:endParaRPr lang="zh-CN" altLang="en-US" sz="2400"/>
                    </a:p>
                  </a:txBody>
                  <a:tcPr marL="121904" marR="121904" marT="60960" marB="60960" anchor="ctr">
                    <a:solidFill>
                      <a:schemeClr val="accent1">
                        <a:lumMod val="20000"/>
                        <a:lumOff val="80000"/>
                      </a:schemeClr>
                    </a:solidFill>
                  </a:tcPr>
                </a:tc>
                <a:tc>
                  <a:txBody>
                    <a:bodyPr vert="horz" wrap="square"/>
                    <a:lstStyle/>
                    <a:p>
                      <a:pPr marL="0" marR="0" lvl="0" indent="0" algn="l" defTabSz="685800" rtl="0" eaLnBrk="1" fontAlgn="auto" latinLnBrk="0" hangingPunct="1">
                        <a:lnSpc>
                          <a:spcPct val="100000"/>
                        </a:lnSpc>
                        <a:spcBef>
                          <a:spcPct val="0"/>
                        </a:spcBef>
                        <a:spcAft>
                          <a:spcPct val="0"/>
                        </a:spcAft>
                        <a:buClrTx/>
                        <a:buSzTx/>
                        <a:buFontTx/>
                        <a:buNone/>
                        <a:defRPr/>
                      </a:pPr>
                      <a:endParaRPr lang="zh-CN" altLang="en-US" sz="2400" b="1" smtClean="0">
                        <a:latin typeface="黑体" panose="02010609060101010101" pitchFamily="49" charset="-122"/>
                        <a:ea typeface="黑体" panose="02010609060101010101" pitchFamily="49" charset="-122"/>
                        <a:cs typeface="楷体" panose="02010609060101010101" charset="-122"/>
                        <a:sym typeface="+mn-ea"/>
                      </a:endParaRPr>
                    </a:p>
                  </a:txBody>
                  <a:tcPr marL="121904" marR="121904" marT="60960" marB="6096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vert="horz" wrap="square"/>
                    <a:lstStyle/>
                    <a:p/>
                  </a:txBody>
                  <a:tcPr marL="121904" marR="121904" marT="60960" marB="6096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vert="horz" wrap="square"/>
                    <a:lstStyle/>
                    <a:p/>
                  </a:txBody>
                  <a:tcPr/>
                </a:tc>
              </a:tr>
              <a:tr h="853440">
                <a:tc>
                  <a:txBody>
                    <a:bodyPr vert="horz" wrap="square"/>
                    <a:lstStyle/>
                    <a:p>
                      <a:r>
                        <a:rPr lang="zh-CN" altLang="en-US" sz="2400" smtClean="0"/>
                        <a:t>民生</a:t>
                      </a:r>
                      <a:endParaRPr lang="zh-CN" altLang="en-US" sz="2400"/>
                    </a:p>
                  </a:txBody>
                  <a:tcPr marL="121904" marR="121904" marT="60960" marB="60960" anchor="ctr">
                    <a:solidFill>
                      <a:schemeClr val="accent4">
                        <a:lumMod val="60000"/>
                        <a:lumOff val="40000"/>
                      </a:schemeClr>
                    </a:solidFill>
                  </a:tcPr>
                </a:tc>
                <a:tc>
                  <a:txBody>
                    <a:bodyPr vert="horz" wrap="square"/>
                    <a:lstStyle/>
                    <a:p>
                      <a:pPr marL="0" marR="0" lvl="0" indent="0" algn="l" defTabSz="685800" rtl="0" eaLnBrk="1" fontAlgn="auto" latinLnBrk="0" hangingPunct="1">
                        <a:lnSpc>
                          <a:spcPct val="100000"/>
                        </a:lnSpc>
                        <a:spcBef>
                          <a:spcPct val="0"/>
                        </a:spcBef>
                        <a:spcAft>
                          <a:spcPct val="0"/>
                        </a:spcAft>
                        <a:buClrTx/>
                        <a:buSzTx/>
                        <a:buFontTx/>
                        <a:buNone/>
                        <a:defRPr/>
                      </a:pPr>
                      <a:endParaRPr lang="zh-CN" altLang="en-US" sz="2400" b="1" smtClean="0">
                        <a:latin typeface="黑体" panose="02010609060101010101" pitchFamily="49" charset="-122"/>
                        <a:ea typeface="黑体" panose="02010609060101010101" pitchFamily="49" charset="-122"/>
                        <a:cs typeface="楷体" panose="02010609060101010101" charset="-122"/>
                        <a:sym typeface="+mn-ea"/>
                      </a:endParaRPr>
                    </a:p>
                  </a:txBody>
                  <a:tcPr marL="121904" marR="121904" marT="60960" marB="6096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vert="horz" wrap="square"/>
                    <a:lstStyle/>
                    <a:p>
                      <a:endParaRPr kumimoji="1" lang="zh-CN" altLang="en-US" sz="2400" b="1" noProof="0">
                        <a:ln>
                          <a:noFill/>
                        </a:ln>
                        <a:solidFill>
                          <a:schemeClr val="tx1"/>
                        </a:solidFill>
                        <a:effectLst/>
                        <a:uLnTx/>
                        <a:uFillTx/>
                        <a:latin typeface="华文中宋" pitchFamily="2" charset="-122"/>
                        <a:ea typeface="华文中宋" pitchFamily="2" charset="-122"/>
                        <a:sym typeface="+mn-ea"/>
                      </a:endParaRPr>
                    </a:p>
                  </a:txBody>
                  <a:tcPr marL="121904" marR="121904" marT="60960" marB="6096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endParaRPr kumimoji="1" lang="zh-CN" altLang="en-US" sz="2400" b="1" noProof="0">
                        <a:ln>
                          <a:noFill/>
                        </a:ln>
                        <a:solidFill>
                          <a:schemeClr val="tx1"/>
                        </a:solidFill>
                        <a:effectLst/>
                        <a:uLnTx/>
                        <a:uFillTx/>
                        <a:latin typeface="华文中宋" pitchFamily="2" charset="-122"/>
                        <a:ea typeface="华文中宋" pitchFamily="2" charset="-122"/>
                        <a:sym typeface="+mn-ea"/>
                      </a:endParaRPr>
                    </a:p>
                  </a:txBody>
                  <a:tcPr marL="121904" marR="121904" marT="60960" marB="6096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83285">
                <a:tc>
                  <a:txBody>
                    <a:bodyPr vert="horz" wrap="square"/>
                    <a:lstStyle/>
                    <a:p>
                      <a:r>
                        <a:rPr lang="zh-CN" altLang="en-US" sz="2400" smtClean="0"/>
                        <a:t>政治</a:t>
                      </a:r>
                      <a:endParaRPr lang="en-US" altLang="zh-CN" sz="2400" smtClean="0"/>
                    </a:p>
                    <a:p>
                      <a:r>
                        <a:rPr lang="zh-CN" altLang="en-US" sz="2400" smtClean="0"/>
                        <a:t>思想</a:t>
                      </a:r>
                      <a:endParaRPr lang="zh-CN" altLang="en-US" sz="2400"/>
                    </a:p>
                  </a:txBody>
                  <a:tcPr marL="121904" marR="121904" marT="60960" marB="60960" anchor="ctr">
                    <a:solidFill>
                      <a:schemeClr val="bg2">
                        <a:lumMod val="75000"/>
                      </a:schemeClr>
                    </a:solidFill>
                  </a:tcPr>
                </a:tc>
                <a:tc>
                  <a:txBody>
                    <a:bodyPr vert="horz" wrap="square"/>
                    <a:lstStyle/>
                    <a:p>
                      <a:pPr marL="0" marR="0" lvl="0" indent="0" algn="l" defTabSz="685800" rtl="0" eaLnBrk="1" fontAlgn="auto" latinLnBrk="0" hangingPunct="1">
                        <a:lnSpc>
                          <a:spcPct val="100000"/>
                        </a:lnSpc>
                        <a:spcBef>
                          <a:spcPct val="0"/>
                        </a:spcBef>
                        <a:spcAft>
                          <a:spcPct val="0"/>
                        </a:spcAft>
                        <a:buClrTx/>
                        <a:buSzTx/>
                        <a:buFontTx/>
                        <a:buNone/>
                        <a:defRPr/>
                      </a:pPr>
                      <a:endParaRPr lang="zh-CN" altLang="en-US" sz="2400" b="1" smtClean="0">
                        <a:latin typeface="黑体" panose="02010609060101010101" pitchFamily="49" charset="-122"/>
                        <a:ea typeface="黑体" panose="02010609060101010101" pitchFamily="49" charset="-122"/>
                        <a:cs typeface="楷体" panose="02010609060101010101" charset="-122"/>
                        <a:sym typeface="+mn-ea"/>
                      </a:endParaRPr>
                    </a:p>
                  </a:txBody>
                  <a:tcPr marL="121904" marR="121904" marT="60960" marB="6096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vert="horz" wrap="square"/>
                    <a:lstStyle/>
                    <a:p>
                      <a:endParaRPr kumimoji="1" lang="zh-CN" altLang="en-US" sz="2400" b="1" noProof="0">
                        <a:ln>
                          <a:noFill/>
                        </a:ln>
                        <a:solidFill>
                          <a:schemeClr val="tx1"/>
                        </a:solidFill>
                        <a:effectLst/>
                        <a:uLnTx/>
                        <a:uFillTx/>
                        <a:latin typeface="华文中宋" pitchFamily="2" charset="-122"/>
                        <a:ea typeface="华文中宋" pitchFamily="2" charset="-122"/>
                        <a:sym typeface="+mn-ea"/>
                      </a:endParaRPr>
                    </a:p>
                  </a:txBody>
                  <a:tcPr marL="121904" marR="121904" marT="60960" marB="6096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endParaRPr kumimoji="1" lang="zh-CN" altLang="en-US" sz="2400" b="1" noProof="0">
                        <a:ln>
                          <a:noFill/>
                        </a:ln>
                        <a:solidFill>
                          <a:schemeClr val="tx1"/>
                        </a:solidFill>
                        <a:effectLst/>
                        <a:uLnTx/>
                        <a:uFillTx/>
                        <a:latin typeface="华文中宋" pitchFamily="2" charset="-122"/>
                        <a:ea typeface="华文中宋" pitchFamily="2" charset="-122"/>
                        <a:sym typeface="+mn-ea"/>
                      </a:endParaRPr>
                    </a:p>
                  </a:txBody>
                  <a:tcPr marL="121904" marR="121904" marT="60960" marB="6096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108362">
                <a:tc>
                  <a:txBody>
                    <a:bodyPr vert="horz" wrap="square"/>
                    <a:lstStyle/>
                    <a:p>
                      <a:r>
                        <a:rPr lang="zh-CN" altLang="en-US" sz="2400" smtClean="0"/>
                        <a:t>外交</a:t>
                      </a:r>
                      <a:endParaRPr lang="zh-CN" altLang="en-US" sz="2400"/>
                    </a:p>
                  </a:txBody>
                  <a:tcPr marL="121904" marR="121904" marT="60960" marB="60960" anchor="ctr">
                    <a:solidFill>
                      <a:schemeClr val="accent6">
                        <a:lumMod val="60000"/>
                        <a:lumOff val="40000"/>
                      </a:schemeClr>
                    </a:solidFill>
                  </a:tcPr>
                </a:tc>
                <a:tc>
                  <a:txBody>
                    <a:bodyPr vert="horz" wrap="square"/>
                    <a:lstStyle/>
                    <a:p>
                      <a:pPr marL="0" marR="0" lvl="0" indent="0" algn="l" defTabSz="685800" rtl="0" eaLnBrk="1" fontAlgn="auto" latinLnBrk="0" hangingPunct="1">
                        <a:lnSpc>
                          <a:spcPct val="100000"/>
                        </a:lnSpc>
                        <a:spcBef>
                          <a:spcPct val="0"/>
                        </a:spcBef>
                        <a:spcAft>
                          <a:spcPct val="0"/>
                        </a:spcAft>
                        <a:buClrTx/>
                        <a:buSzTx/>
                        <a:buFontTx/>
                        <a:buNone/>
                        <a:defRPr/>
                      </a:pPr>
                      <a:endParaRPr lang="zh-CN" altLang="en-US" sz="2400" b="1" smtClean="0">
                        <a:latin typeface="黑体" panose="02010609060101010101" pitchFamily="49" charset="-122"/>
                        <a:ea typeface="黑体" pitchFamily="49" charset="-122"/>
                        <a:cs typeface="楷体" panose="02010609060101010101" charset="-122"/>
                        <a:sym typeface="+mn-ea"/>
                      </a:endParaRPr>
                    </a:p>
                  </a:txBody>
                  <a:tcPr marL="121904" marR="121904" marT="60960" marB="60960" anchor="ctr">
                    <a:lnT w="12700" cap="flat" cmpd="sng" algn="ctr">
                      <a:solidFill>
                        <a:schemeClr val="tx1"/>
                      </a:solidFill>
                      <a:prstDash val="solid"/>
                      <a:round/>
                      <a:headEnd type="none" w="med" len="med"/>
                      <a:tailEnd type="none" w="med" len="med"/>
                    </a:lnT>
                    <a:solidFill>
                      <a:schemeClr val="accent6">
                        <a:lumMod val="60000"/>
                        <a:lumOff val="40000"/>
                      </a:schemeClr>
                    </a:solidFill>
                  </a:tcPr>
                </a:tc>
                <a:tc>
                  <a:txBody>
                    <a:bodyPr vert="horz" wrap="square"/>
                    <a:lstStyle/>
                    <a:p>
                      <a:endParaRPr kumimoji="1" lang="zh-CN" altLang="en-US" sz="2400" b="1" noProof="0">
                        <a:ln>
                          <a:noFill/>
                        </a:ln>
                        <a:solidFill>
                          <a:schemeClr val="tx1"/>
                        </a:solidFill>
                        <a:effectLst/>
                        <a:uLnTx/>
                        <a:uFillTx/>
                        <a:latin typeface="华文中宋" pitchFamily="2" charset="-122"/>
                        <a:ea typeface="华文中宋" pitchFamily="2" charset="-122"/>
                        <a:sym typeface="+mn-ea"/>
                      </a:endParaRPr>
                    </a:p>
                  </a:txBody>
                  <a:tcPr marL="121904" marR="121904" marT="60960" marB="6096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vert="horz" wrap="square"/>
                    <a:lstStyle/>
                    <a:p>
                      <a:endParaRPr kumimoji="1" lang="zh-CN" altLang="en-US" sz="2400" b="1" noProof="0">
                        <a:ln>
                          <a:noFill/>
                        </a:ln>
                        <a:solidFill>
                          <a:schemeClr val="tx1"/>
                        </a:solidFill>
                        <a:effectLst/>
                        <a:uLnTx/>
                        <a:uFillTx/>
                        <a:latin typeface="华文中宋" pitchFamily="2" charset="-122"/>
                        <a:ea typeface="华文中宋" pitchFamily="2" charset="-122"/>
                        <a:sym typeface="+mn-ea"/>
                      </a:endParaRPr>
                    </a:p>
                  </a:txBody>
                  <a:tcPr marL="121904" marR="121904" marT="60960" marB="6096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r>
            </a:tbl>
          </a:graphicData>
        </a:graphic>
      </p:graphicFrame>
      <p:sp>
        <p:nvSpPr>
          <p:cNvPr id="2" name="Text Box 2"/>
          <p:cNvSpPr txBox="1">
            <a:spLocks noChangeArrowheads="1"/>
          </p:cNvSpPr>
          <p:nvPr/>
        </p:nvSpPr>
        <p:spPr bwMode="auto">
          <a:xfrm>
            <a:off x="953" y="0"/>
            <a:ext cx="1270669" cy="491490"/>
          </a:xfrm>
          <a:prstGeom prst="rect">
            <a:avLst/>
          </a:prstGeom>
          <a:solidFill>
            <a:srgbClr val="FFFF00"/>
          </a:solidFill>
          <a:ln w="9525">
            <a:noFill/>
            <a:miter lim="800000"/>
          </a:ln>
          <a:effectLst/>
        </p:spPr>
        <p:txBody>
          <a:bodyPr wrap="square">
            <a:spAutoFit/>
          </a:bodyPr>
          <a:lstStyle/>
          <a:p>
            <a:r>
              <a:rPr lang="en-US" altLang="zh-CN" sz="2600" b="1" smtClean="0">
                <a:solidFill>
                  <a:schemeClr val="tx1"/>
                </a:solidFill>
              </a:rPr>
              <a:t>2.</a:t>
            </a:r>
            <a:r>
              <a:rPr lang="zh-CN" altLang="en-US" sz="2600" b="1" smtClean="0">
                <a:solidFill>
                  <a:schemeClr val="tx1"/>
                </a:solidFill>
              </a:rPr>
              <a:t>措施：</a:t>
            </a:r>
            <a:endParaRPr lang="zh-CN" altLang="en-US" sz="2600" b="1" smtClean="0">
              <a:solidFill>
                <a:schemeClr val="tx1"/>
              </a:solidFill>
            </a:endParaRPr>
          </a:p>
        </p:txBody>
      </p:sp>
      <p:sp>
        <p:nvSpPr>
          <p:cNvPr id="16" name="文本框 15"/>
          <p:cNvSpPr txBox="1"/>
          <p:nvPr/>
        </p:nvSpPr>
        <p:spPr>
          <a:xfrm>
            <a:off x="3647887" y="2276872"/>
            <a:ext cx="1728192" cy="521970"/>
          </a:xfrm>
          <a:prstGeom prst="rect">
            <a:avLst/>
          </a:prstGeom>
          <a:noFill/>
          <a:ln w="9525">
            <a:noFill/>
          </a:ln>
        </p:spPr>
        <p:txBody>
          <a:bodyPr wrap="square" anchor="t">
            <a:spAutoFit/>
          </a:bodyPr>
          <a:lstStyle/>
          <a:p>
            <a:pPr>
              <a:buSzTx/>
            </a:pPr>
            <a:r>
              <a:rPr lang="zh-CN" altLang="en-US" sz="2800" b="1" smtClean="0">
                <a:solidFill>
                  <a:srgbClr val="FF0000"/>
                </a:solidFill>
                <a:latin typeface="微软雅黑" panose="020b0503020204020204" pitchFamily="34" charset="-122"/>
                <a:ea typeface="微软雅黑" panose="020b0503020204020204" pitchFamily="34" charset="-122"/>
              </a:rPr>
              <a:t>突破口</a:t>
            </a:r>
            <a:endParaRPr lang="zh-CN" altLang="en-US" sz="2800" b="1">
              <a:solidFill>
                <a:srgbClr val="FF0000"/>
              </a:solidFill>
              <a:latin typeface="微软雅黑" panose="020b0503020204020204" pitchFamily="34" charset="-122"/>
              <a:ea typeface="微软雅黑" panose="020b0503020204020204" pitchFamily="34" charset="-122"/>
            </a:endParaRPr>
          </a:p>
        </p:txBody>
      </p:sp>
      <p:sp>
        <p:nvSpPr>
          <p:cNvPr id="9" name="矩形 8"/>
          <p:cNvSpPr>
            <a:spLocks noChangeArrowheads="1"/>
          </p:cNvSpPr>
          <p:nvPr/>
        </p:nvSpPr>
        <p:spPr bwMode="auto">
          <a:xfrm>
            <a:off x="1415639" y="0"/>
            <a:ext cx="10775727" cy="1536700"/>
          </a:xfrm>
          <a:prstGeom prst="rect">
            <a:avLst/>
          </a:prstGeom>
          <a:noFill/>
          <a:ln w="19050">
            <a:solidFill>
              <a:srgbClr val="FF0000"/>
            </a:solidFill>
            <a:miter lim="800000"/>
          </a:ln>
        </p:spPr>
        <p:txBody>
          <a:bodyPr wrap="square" lIns="91431" tIns="45715" rIns="91431" bIns="45715">
            <a:spAutoFit/>
          </a:bodyPr>
          <a:lstStyle/>
          <a:p>
            <a:pPr>
              <a:lnSpc>
                <a:spcPct val="98000"/>
              </a:lnSpc>
            </a:pPr>
            <a:r>
              <a:rPr lang="zh-CN" altLang="en-US" sz="2400" smtClean="0"/>
              <a:t>正如</a:t>
            </a:r>
            <a:r>
              <a:rPr lang="zh-CN" altLang="en-US" sz="2400"/>
              <a:t>苏联著名政论家费奥多尔</a:t>
            </a:r>
            <a:r>
              <a:rPr lang="en-US" altLang="zh-CN" sz="2400"/>
              <a:t>·</a:t>
            </a:r>
            <a:r>
              <a:rPr lang="zh-CN" altLang="en-US" sz="2400"/>
              <a:t>布尔拉茨基指出的，放在当时赫鲁晓夫面前的斯大林所留下的苏联是：“越来越贫困的、实际上半崩溃的农村、技术上落后的工业、最尖锐的住房短缺、居民生活的低水平、数百万人被关押在监狱和集中营、国家与外部各界的隔绝</a:t>
            </a:r>
            <a:r>
              <a:rPr lang="en-US" altLang="zh-CN" sz="2400"/>
              <a:t>——</a:t>
            </a:r>
            <a:r>
              <a:rPr lang="zh-CN" altLang="en-US" sz="2400"/>
              <a:t>所有这一切都要求有新的政策和彻底的变革。”</a:t>
            </a:r>
            <a:endParaRPr lang="zh-CN" altLang="en-US" sz="2400" b="1">
              <a:latin typeface="楷体" panose="02010609060101010101" charset="-122"/>
              <a:ea typeface="楷体" panose="02010609060101010101" charset="-122"/>
              <a:cs typeface="楷体" panose="02010609060101010101" charset="-122"/>
            </a:endParaRPr>
          </a:p>
        </p:txBody>
      </p:sp>
      <p:sp>
        <p:nvSpPr>
          <p:cNvPr id="10" name="矩形 9"/>
          <p:cNvSpPr/>
          <p:nvPr/>
        </p:nvSpPr>
        <p:spPr>
          <a:xfrm>
            <a:off x="1559655" y="6309320"/>
            <a:ext cx="4414520" cy="368300"/>
          </a:xfrm>
          <a:prstGeom prst="rect">
            <a:avLst/>
          </a:prstGeom>
        </p:spPr>
        <p:txBody>
          <a:bodyPr wrap="none">
            <a:spAutoFit/>
          </a:bodyPr>
          <a:lstStyle/>
          <a:p>
            <a:r>
              <a:rPr lang="zh-CN" altLang="zh-CN" b="1" spc="150" smtClean="0">
                <a:ln>
                  <a:noFill/>
                </a:ln>
                <a:solidFill>
                  <a:srgbClr val="0000FF"/>
                </a:solidFill>
                <a:effectLst/>
                <a:uLnTx/>
                <a:uFillTx/>
                <a:latin typeface="楷体" panose="02010609060101010101" charset="-122"/>
                <a:ea typeface="楷体" panose="02010609060101010101" charset="-122"/>
                <a:cs typeface="楷体" panose="02010609060101010101" charset="-122"/>
                <a:sym typeface="+mn-ea"/>
              </a:rPr>
              <a:t>和平过渡</a:t>
            </a:r>
            <a:r>
              <a:rPr lang="en-US" altLang="zh-CN" b="1" spc="150" smtClean="0">
                <a:ln>
                  <a:noFill/>
                </a:ln>
                <a:solidFill>
                  <a:srgbClr val="0000FF"/>
                </a:solidFill>
                <a:effectLst/>
                <a:uLnTx/>
                <a:uFillTx/>
                <a:latin typeface="楷体" panose="02010609060101010101" charset="-122"/>
                <a:ea typeface="楷体" panose="02010609060101010101" charset="-122"/>
                <a:cs typeface="楷体" panose="02010609060101010101" charset="-122"/>
                <a:sym typeface="+mn-ea"/>
              </a:rPr>
              <a:t>”“</a:t>
            </a:r>
            <a:r>
              <a:rPr lang="zh-CN" altLang="zh-CN" b="1" spc="150" smtClean="0">
                <a:ln>
                  <a:noFill/>
                </a:ln>
                <a:solidFill>
                  <a:srgbClr val="0000FF"/>
                </a:solidFill>
                <a:effectLst/>
                <a:uLnTx/>
                <a:uFillTx/>
                <a:latin typeface="楷体" panose="02010609060101010101" charset="-122"/>
                <a:ea typeface="楷体" panose="02010609060101010101" charset="-122"/>
                <a:cs typeface="楷体" panose="02010609060101010101" charset="-122"/>
                <a:sym typeface="+mn-ea"/>
              </a:rPr>
              <a:t>和平竞赛</a:t>
            </a:r>
            <a:r>
              <a:rPr lang="en-US" altLang="zh-CN" b="1" spc="150" smtClean="0">
                <a:ln>
                  <a:noFill/>
                </a:ln>
                <a:solidFill>
                  <a:srgbClr val="0000FF"/>
                </a:solidFill>
                <a:effectLst/>
                <a:uLnTx/>
                <a:uFillTx/>
                <a:latin typeface="楷体" panose="02010609060101010101" charset="-122"/>
                <a:ea typeface="楷体" panose="02010609060101010101" charset="-122"/>
                <a:cs typeface="楷体" panose="02010609060101010101" charset="-122"/>
                <a:sym typeface="+mn-ea"/>
              </a:rPr>
              <a:t>”“</a:t>
            </a:r>
            <a:r>
              <a:rPr lang="zh-CN" altLang="zh-CN" b="1" spc="150" smtClean="0">
                <a:ln>
                  <a:noFill/>
                </a:ln>
                <a:solidFill>
                  <a:srgbClr val="0000FF"/>
                </a:solidFill>
                <a:effectLst/>
                <a:uLnTx/>
                <a:uFillTx/>
                <a:latin typeface="楷体" panose="02010609060101010101" charset="-122"/>
                <a:ea typeface="楷体" panose="02010609060101010101" charset="-122"/>
                <a:cs typeface="楷体" panose="02010609060101010101" charset="-122"/>
                <a:sym typeface="+mn-ea"/>
              </a:rPr>
              <a:t>和平共处</a:t>
            </a:r>
            <a:r>
              <a:rPr lang="en-US" altLang="zh-CN" b="1" spc="150" smtClean="0">
                <a:ln>
                  <a:noFill/>
                </a:ln>
                <a:solidFill>
                  <a:schemeClr val="tx1">
                    <a:lumMod val="75000"/>
                    <a:lumOff val="25000"/>
                  </a:schemeClr>
                </a:solidFill>
                <a:effectLst/>
                <a:uLnTx/>
                <a:uFillTx/>
                <a:latin typeface="楷体" panose="02010609060101010101" charset="-122"/>
                <a:ea typeface="楷体" panose="02010609060101010101" charset="-122"/>
                <a:cs typeface="楷体" panose="02010609060101010101" charset="-122"/>
                <a:sym typeface="+mn-ea"/>
              </a:rPr>
              <a:t>”</a:t>
            </a:r>
            <a:endParaRPr lang="zh-CN" altLang="en-US"/>
          </a:p>
        </p:txBody>
      </p:sp>
      <p:sp>
        <p:nvSpPr>
          <p:cNvPr id="14" name="矩形 13"/>
          <p:cNvSpPr/>
          <p:nvPr/>
        </p:nvSpPr>
        <p:spPr>
          <a:xfrm>
            <a:off x="1343631" y="2420888"/>
            <a:ext cx="6092825" cy="829945"/>
          </a:xfrm>
          <a:prstGeom prst="rect">
            <a:avLst/>
          </a:prstGeom>
        </p:spPr>
        <p:txBody>
          <a:bodyPr>
            <a:spAutoFit/>
          </a:bodyPr>
          <a:lstStyle/>
          <a:p>
            <a:pPr lvl="0" defTabSz="685800">
              <a:defRPr/>
            </a:pPr>
            <a:r>
              <a:rPr lang="zh-CN" altLang="en-US" sz="2400" b="1" smtClean="0">
                <a:latin typeface="黑体" panose="02010609060101010101" pitchFamily="49" charset="-122"/>
                <a:ea typeface="黑体" panose="02010609060101010101" pitchFamily="49" charset="-122"/>
                <a:cs typeface="楷体" panose="02010609060101010101" charset="-122"/>
                <a:sym typeface="+mn-ea"/>
              </a:rPr>
              <a:t>加大农业投入、</a:t>
            </a:r>
            <a:endParaRPr lang="zh-CN" altLang="en-US" sz="2400" b="1" smtClean="0">
              <a:latin typeface="黑体" panose="02010609060101010101" pitchFamily="49" charset="-122"/>
              <a:ea typeface="黑体" panose="02010609060101010101" pitchFamily="49" charset="-122"/>
              <a:cs typeface="楷体" panose="02010609060101010101" charset="-122"/>
              <a:sym typeface="+mn-ea"/>
            </a:endParaRPr>
          </a:p>
          <a:p>
            <a:pPr lvl="0" defTabSz="685800">
              <a:defRPr/>
            </a:pPr>
            <a:r>
              <a:rPr lang="zh-CN" altLang="en-US" sz="2400" b="1" smtClean="0">
                <a:latin typeface="黑体" panose="02010609060101010101" pitchFamily="49" charset="-122"/>
                <a:ea typeface="黑体" panose="02010609060101010101" pitchFamily="49" charset="-122"/>
                <a:cs typeface="楷体" panose="02010609060101010101" charset="-122"/>
                <a:sym typeface="+mn-ea"/>
              </a:rPr>
              <a:t>将农产品义务交售制改为</a:t>
            </a:r>
            <a:r>
              <a:rPr lang="zh-CN" altLang="en-US" sz="2400" b="1" smtClean="0">
                <a:solidFill>
                  <a:srgbClr val="FF0000"/>
                </a:solidFill>
                <a:latin typeface="黑体" panose="02010609060101010101" pitchFamily="49" charset="-122"/>
                <a:ea typeface="黑体" panose="02010609060101010101" pitchFamily="49" charset="-122"/>
                <a:cs typeface="楷体" panose="02010609060101010101" charset="-122"/>
                <a:sym typeface="+mn-ea"/>
              </a:rPr>
              <a:t>收购制</a:t>
            </a:r>
            <a:endParaRPr lang="zh-CN" altLang="en-US" sz="2400"/>
          </a:p>
        </p:txBody>
      </p:sp>
      <p:sp>
        <p:nvSpPr>
          <p:cNvPr id="19" name="矩形 18"/>
          <p:cNvSpPr/>
          <p:nvPr/>
        </p:nvSpPr>
        <p:spPr>
          <a:xfrm>
            <a:off x="1487647" y="3356992"/>
            <a:ext cx="4773930" cy="460375"/>
          </a:xfrm>
          <a:prstGeom prst="rect">
            <a:avLst/>
          </a:prstGeom>
        </p:spPr>
        <p:txBody>
          <a:bodyPr wrap="none">
            <a:spAutoFit/>
          </a:bodyPr>
          <a:lstStyle/>
          <a:p>
            <a:pPr lvl="0" defTabSz="685800">
              <a:defRPr/>
            </a:pPr>
            <a:r>
              <a:rPr lang="zh-CN" altLang="en-US" sz="2400" b="1" smtClean="0">
                <a:latin typeface="黑体" panose="02010609060101010101" pitchFamily="49" charset="-122"/>
                <a:ea typeface="黑体" panose="02010609060101010101" pitchFamily="49" charset="-122"/>
                <a:cs typeface="楷体" panose="02010609060101010101" charset="-122"/>
                <a:sym typeface="+mn-ea"/>
              </a:rPr>
              <a:t>改革工业管理体制，下放部分权力</a:t>
            </a:r>
            <a:endParaRPr lang="zh-CN" altLang="en-US" sz="2400" b="1" smtClean="0">
              <a:latin typeface="黑体" panose="02010609060101010101" pitchFamily="49" charset="-122"/>
              <a:ea typeface="黑体" panose="02010609060101010101" pitchFamily="49" charset="-122"/>
              <a:cs typeface="楷体" panose="02010609060101010101" charset="-122"/>
              <a:sym typeface="+mn-ea"/>
            </a:endParaRPr>
          </a:p>
        </p:txBody>
      </p:sp>
      <p:sp>
        <p:nvSpPr>
          <p:cNvPr id="20" name="矩形 19"/>
          <p:cNvSpPr/>
          <p:nvPr/>
        </p:nvSpPr>
        <p:spPr>
          <a:xfrm>
            <a:off x="1415639" y="4653136"/>
            <a:ext cx="5328592" cy="829945"/>
          </a:xfrm>
          <a:prstGeom prst="rect">
            <a:avLst/>
          </a:prstGeom>
        </p:spPr>
        <p:txBody>
          <a:bodyPr wrap="square">
            <a:spAutoFit/>
          </a:bodyPr>
          <a:lstStyle/>
          <a:p>
            <a:pPr lvl="0" defTabSz="685800">
              <a:defRPr/>
            </a:pPr>
            <a:r>
              <a:rPr lang="zh-CN" altLang="en-US" sz="2400" b="1" smtClean="0">
                <a:latin typeface="黑体" panose="02010609060101010101" pitchFamily="49" charset="-122"/>
                <a:ea typeface="黑体" panose="02010609060101010101" pitchFamily="49" charset="-122"/>
                <a:cs typeface="楷体" panose="02010609060101010101" charset="-122"/>
                <a:sym typeface="+mn-ea"/>
              </a:rPr>
              <a:t>平反冤假错案</a:t>
            </a:r>
            <a:r>
              <a:rPr lang="en-US" altLang="zh-CN" sz="2400" b="1" smtClean="0">
                <a:latin typeface="黑体" panose="02010609060101010101" pitchFamily="49" charset="-122"/>
                <a:ea typeface="黑体" panose="02010609060101010101" pitchFamily="49" charset="-122"/>
                <a:cs typeface="楷体" panose="02010609060101010101" charset="-122"/>
                <a:sym typeface="+mn-ea"/>
              </a:rPr>
              <a:t>;</a:t>
            </a:r>
            <a:r>
              <a:rPr lang="zh-CN" altLang="en-US" sz="2400" b="1" smtClean="0">
                <a:latin typeface="黑体" panose="02010609060101010101" pitchFamily="49" charset="-122"/>
                <a:ea typeface="黑体" panose="02010609060101010101" pitchFamily="49" charset="-122"/>
                <a:cs typeface="楷体" panose="02010609060101010101" charset="-122"/>
                <a:sym typeface="+mn-ea"/>
              </a:rPr>
              <a:t>批判斯大林个人崇拜，强调集体领导，改革干部制度</a:t>
            </a:r>
            <a:endParaRPr lang="zh-CN" altLang="en-US" sz="2400" b="1" smtClean="0">
              <a:latin typeface="黑体" panose="02010609060101010101" pitchFamily="49" charset="-122"/>
              <a:ea typeface="黑体" panose="02010609060101010101" pitchFamily="49" charset="-122"/>
              <a:cs typeface="楷体" panose="02010609060101010101" charset="-122"/>
              <a:sym typeface="+mn-ea"/>
            </a:endParaRPr>
          </a:p>
        </p:txBody>
      </p:sp>
      <p:sp>
        <p:nvSpPr>
          <p:cNvPr id="21" name="矩形 20"/>
          <p:cNvSpPr/>
          <p:nvPr/>
        </p:nvSpPr>
        <p:spPr>
          <a:xfrm>
            <a:off x="1631663" y="5733256"/>
            <a:ext cx="4773930" cy="460375"/>
          </a:xfrm>
          <a:prstGeom prst="rect">
            <a:avLst/>
          </a:prstGeom>
        </p:spPr>
        <p:txBody>
          <a:bodyPr wrap="none">
            <a:spAutoFit/>
          </a:bodyPr>
          <a:lstStyle/>
          <a:p>
            <a:r>
              <a:rPr lang="zh-CN" altLang="en-US" sz="2400" b="1" smtClean="0">
                <a:latin typeface="黑体" panose="02010609060101010101" pitchFamily="49" charset="-122"/>
                <a:ea typeface="黑体" panose="02010609060101010101" pitchFamily="49" charset="-122"/>
                <a:cs typeface="楷体" panose="02010609060101010101" charset="-122"/>
                <a:sym typeface="+mn-ea"/>
              </a:rPr>
              <a:t>提出“三和路线”，首次访问美国</a:t>
            </a:r>
            <a:endParaRPr lang="zh-CN" altLang="en-US" sz="2400"/>
          </a:p>
        </p:txBody>
      </p:sp>
      <p:sp>
        <p:nvSpPr>
          <p:cNvPr id="22" name="矩形 21"/>
          <p:cNvSpPr/>
          <p:nvPr/>
        </p:nvSpPr>
        <p:spPr>
          <a:xfrm>
            <a:off x="1775679" y="4149080"/>
            <a:ext cx="3243580" cy="460375"/>
          </a:xfrm>
          <a:prstGeom prst="rect">
            <a:avLst/>
          </a:prstGeom>
        </p:spPr>
        <p:txBody>
          <a:bodyPr wrap="none">
            <a:spAutoFit/>
          </a:bodyPr>
          <a:lstStyle/>
          <a:p>
            <a:r>
              <a:rPr lang="zh-CN" altLang="en-US" sz="2400" b="1" smtClean="0">
                <a:latin typeface="黑体" panose="02010609060101010101" pitchFamily="49" charset="-122"/>
                <a:ea typeface="黑体" panose="02010609060101010101" pitchFamily="49" charset="-122"/>
                <a:cs typeface="楷体" panose="02010609060101010101" charset="-122"/>
                <a:sym typeface="+mn-ea"/>
              </a:rPr>
              <a:t>兴建“极简主义楼房”</a:t>
            </a:r>
            <a:endParaRPr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strVal val="#ppt_w*0.70"/>
                                          </p:val>
                                        </p:tav>
                                        <p:tav tm="100000">
                                          <p:val>
                                            <p:strVal val="#ppt_w"/>
                                          </p:val>
                                        </p:tav>
                                      </p:tavLst>
                                    </p:anim>
                                    <p:anim calcmode="lin" valueType="num">
                                      <p:cBhvr>
                                        <p:cTn id="8" dur="1000" fill="hold"/>
                                        <p:tgtEl>
                                          <p:spTgt spid="14"/>
                                        </p:tgtEl>
                                        <p:attrNameLst>
                                          <p:attrName>ppt_h</p:attrName>
                                        </p:attrNameLst>
                                      </p:cBhvr>
                                      <p:tavLst>
                                        <p:tav tm="0">
                                          <p:val>
                                            <p:strVal val="#ppt_h"/>
                                          </p:val>
                                        </p:tav>
                                        <p:tav tm="100000">
                                          <p:val>
                                            <p:strVal val="#ppt_h"/>
                                          </p:val>
                                        </p:tav>
                                      </p:tavLst>
                                    </p:anim>
                                    <p:animEffect transition="in" filter="fade">
                                      <p:cBhvr>
                                        <p:cTn id="9" dur="1000"/>
                                        <p:tgtEl>
                                          <p:spTgt spid="14"/>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1000" fill="hold"/>
                                        <p:tgtEl>
                                          <p:spTgt spid="16"/>
                                        </p:tgtEl>
                                        <p:attrNameLst>
                                          <p:attrName>ppt_w</p:attrName>
                                        </p:attrNameLst>
                                      </p:cBhvr>
                                      <p:tavLst>
                                        <p:tav tm="0">
                                          <p:val>
                                            <p:strVal val="#ppt_w*0.70"/>
                                          </p:val>
                                        </p:tav>
                                        <p:tav tm="100000">
                                          <p:val>
                                            <p:strVal val="#ppt_w"/>
                                          </p:val>
                                        </p:tav>
                                      </p:tavLst>
                                    </p:anim>
                                    <p:anim calcmode="lin" valueType="num">
                                      <p:cBhvr>
                                        <p:cTn id="15" dur="1000" fill="hold"/>
                                        <p:tgtEl>
                                          <p:spTgt spid="16"/>
                                        </p:tgtEl>
                                        <p:attrNameLst>
                                          <p:attrName>ppt_h</p:attrName>
                                        </p:attrNameLst>
                                      </p:cBhvr>
                                      <p:tavLst>
                                        <p:tav tm="0">
                                          <p:val>
                                            <p:strVal val="#ppt_h"/>
                                          </p:val>
                                        </p:tav>
                                        <p:tav tm="100000">
                                          <p:val>
                                            <p:strVal val="#ppt_h"/>
                                          </p:val>
                                        </p:tav>
                                      </p:tavLst>
                                    </p:anim>
                                    <p:animEffect transition="in" filter="fade">
                                      <p:cBhvr>
                                        <p:cTn id="16" dur="1000"/>
                                        <p:tgtEl>
                                          <p:spTgt spid="16"/>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p:cTn id="21" dur="1000" fill="hold"/>
                                        <p:tgtEl>
                                          <p:spTgt spid="19"/>
                                        </p:tgtEl>
                                        <p:attrNameLst>
                                          <p:attrName>ppt_w</p:attrName>
                                        </p:attrNameLst>
                                      </p:cBhvr>
                                      <p:tavLst>
                                        <p:tav tm="0">
                                          <p:val>
                                            <p:strVal val="#ppt_w*0.70"/>
                                          </p:val>
                                        </p:tav>
                                        <p:tav tm="100000">
                                          <p:val>
                                            <p:strVal val="#ppt_w"/>
                                          </p:val>
                                        </p:tav>
                                      </p:tavLst>
                                    </p:anim>
                                    <p:anim calcmode="lin" valueType="num">
                                      <p:cBhvr>
                                        <p:cTn id="22" dur="1000" fill="hold"/>
                                        <p:tgtEl>
                                          <p:spTgt spid="19"/>
                                        </p:tgtEl>
                                        <p:attrNameLst>
                                          <p:attrName>ppt_h</p:attrName>
                                        </p:attrNameLst>
                                      </p:cBhvr>
                                      <p:tavLst>
                                        <p:tav tm="0">
                                          <p:val>
                                            <p:strVal val="#ppt_h"/>
                                          </p:val>
                                        </p:tav>
                                        <p:tav tm="100000">
                                          <p:val>
                                            <p:strVal val="#ppt_h"/>
                                          </p:val>
                                        </p:tav>
                                      </p:tavLst>
                                    </p:anim>
                                    <p:animEffect transition="in" filter="fade">
                                      <p:cBhvr>
                                        <p:cTn id="23" dur="1000"/>
                                        <p:tgtEl>
                                          <p:spTgt spid="19"/>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55" presetClass="entr" presetSubtype="0" fill="hold" nodeType="clickEffect">
                                  <p:stCondLst>
                                    <p:cond delay="0"/>
                                  </p:stCondLst>
                                  <p:childTnLst>
                                    <p:set>
                                      <p:cBhvr>
                                        <p:cTn id="27" dur="1" fill="hold">
                                          <p:stCondLst>
                                            <p:cond delay="0"/>
                                          </p:stCondLst>
                                        </p:cTn>
                                        <p:tgtEl>
                                          <p:spTgt spid="22">
                                            <p:txEl>
                                              <p:pRg st="0" end="0"/>
                                            </p:txEl>
                                          </p:spTgt>
                                        </p:tgtEl>
                                        <p:attrNameLst>
                                          <p:attrName>style.visibility</p:attrName>
                                        </p:attrNameLst>
                                      </p:cBhvr>
                                      <p:to>
                                        <p:strVal val="visible"/>
                                      </p:to>
                                    </p:set>
                                    <p:anim calcmode="lin" valueType="num">
                                      <p:cBhvr>
                                        <p:cTn id="28" dur="1000" fill="hold"/>
                                        <p:tgtEl>
                                          <p:spTgt spid="22">
                                            <p:txEl>
                                              <p:pRg st="0" end="0"/>
                                            </p:txEl>
                                          </p:spTgt>
                                        </p:tgtEl>
                                        <p:attrNameLst>
                                          <p:attrName>ppt_w</p:attrName>
                                        </p:attrNameLst>
                                      </p:cBhvr>
                                      <p:tavLst>
                                        <p:tav tm="0">
                                          <p:val>
                                            <p:strVal val="#ppt_w*0.70"/>
                                          </p:val>
                                        </p:tav>
                                        <p:tav tm="100000">
                                          <p:val>
                                            <p:strVal val="#ppt_w"/>
                                          </p:val>
                                        </p:tav>
                                      </p:tavLst>
                                    </p:anim>
                                    <p:anim calcmode="lin" valueType="num">
                                      <p:cBhvr>
                                        <p:cTn id="29" dur="1000" fill="hold"/>
                                        <p:tgtEl>
                                          <p:spTgt spid="22">
                                            <p:txEl>
                                              <p:pRg st="0" end="0"/>
                                            </p:txEl>
                                          </p:spTgt>
                                        </p:tgtEl>
                                        <p:attrNameLst>
                                          <p:attrName>ppt_h</p:attrName>
                                        </p:attrNameLst>
                                      </p:cBhvr>
                                      <p:tavLst>
                                        <p:tav tm="0">
                                          <p:val>
                                            <p:strVal val="#ppt_h"/>
                                          </p:val>
                                        </p:tav>
                                        <p:tav tm="100000">
                                          <p:val>
                                            <p:strVal val="#ppt_h"/>
                                          </p:val>
                                        </p:tav>
                                      </p:tavLst>
                                    </p:anim>
                                    <p:animEffect transition="in" filter="fade">
                                      <p:cBhvr>
                                        <p:cTn id="30" dur="1000"/>
                                        <p:tgtEl>
                                          <p:spTgt spid="22">
                                            <p:txEl>
                                              <p:pRg st="0" end="0"/>
                                            </p:txEl>
                                          </p:spTgt>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p:cTn id="35" dur="1000" fill="hold"/>
                                        <p:tgtEl>
                                          <p:spTgt spid="20"/>
                                        </p:tgtEl>
                                        <p:attrNameLst>
                                          <p:attrName>ppt_w</p:attrName>
                                        </p:attrNameLst>
                                      </p:cBhvr>
                                      <p:tavLst>
                                        <p:tav tm="0">
                                          <p:val>
                                            <p:strVal val="#ppt_w*0.70"/>
                                          </p:val>
                                        </p:tav>
                                        <p:tav tm="100000">
                                          <p:val>
                                            <p:strVal val="#ppt_w"/>
                                          </p:val>
                                        </p:tav>
                                      </p:tavLst>
                                    </p:anim>
                                    <p:anim calcmode="lin" valueType="num">
                                      <p:cBhvr>
                                        <p:cTn id="36" dur="1000" fill="hold"/>
                                        <p:tgtEl>
                                          <p:spTgt spid="20"/>
                                        </p:tgtEl>
                                        <p:attrNameLst>
                                          <p:attrName>ppt_h</p:attrName>
                                        </p:attrNameLst>
                                      </p:cBhvr>
                                      <p:tavLst>
                                        <p:tav tm="0">
                                          <p:val>
                                            <p:strVal val="#ppt_h"/>
                                          </p:val>
                                        </p:tav>
                                        <p:tav tm="100000">
                                          <p:val>
                                            <p:strVal val="#ppt_h"/>
                                          </p:val>
                                        </p:tav>
                                      </p:tavLst>
                                    </p:anim>
                                    <p:animEffect transition="in" filter="fade">
                                      <p:cBhvr>
                                        <p:cTn id="37" dur="1000"/>
                                        <p:tgtEl>
                                          <p:spTgt spid="20"/>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p:cTn id="42" dur="1000" fill="hold"/>
                                        <p:tgtEl>
                                          <p:spTgt spid="21"/>
                                        </p:tgtEl>
                                        <p:attrNameLst>
                                          <p:attrName>ppt_w</p:attrName>
                                        </p:attrNameLst>
                                      </p:cBhvr>
                                      <p:tavLst>
                                        <p:tav tm="0">
                                          <p:val>
                                            <p:strVal val="#ppt_w*0.70"/>
                                          </p:val>
                                        </p:tav>
                                        <p:tav tm="100000">
                                          <p:val>
                                            <p:strVal val="#ppt_w"/>
                                          </p:val>
                                        </p:tav>
                                      </p:tavLst>
                                    </p:anim>
                                    <p:anim calcmode="lin" valueType="num">
                                      <p:cBhvr>
                                        <p:cTn id="43" dur="1000" fill="hold"/>
                                        <p:tgtEl>
                                          <p:spTgt spid="21"/>
                                        </p:tgtEl>
                                        <p:attrNameLst>
                                          <p:attrName>ppt_h</p:attrName>
                                        </p:attrNameLst>
                                      </p:cBhvr>
                                      <p:tavLst>
                                        <p:tav tm="0">
                                          <p:val>
                                            <p:strVal val="#ppt_h"/>
                                          </p:val>
                                        </p:tav>
                                        <p:tav tm="100000">
                                          <p:val>
                                            <p:strVal val="#ppt_h"/>
                                          </p:val>
                                        </p:tav>
                                      </p:tavLst>
                                    </p:anim>
                                    <p:animEffect transition="in" filter="fade">
                                      <p:cBhvr>
                                        <p:cTn id="44" dur="1000"/>
                                        <p:tgtEl>
                                          <p:spTgt spid="21"/>
                                        </p:tgtEl>
                                      </p:cBhvr>
                                    </p:animEffect>
                                  </p:childTnLst>
                                </p:cTn>
                              </p:par>
                            </p:childTnLst>
                          </p:cTn>
                        </p:par>
                      </p:childTnLst>
                    </p:cTn>
                  </p:par>
                  <p:par>
                    <p:cTn id="45" fill="hold" nodeType="clickPar">
                      <p:stCondLst>
                        <p:cond delay="indefinite"/>
                      </p:stCondLst>
                      <p:childTnLst>
                        <p:par>
                          <p:cTn id="46" fill="hold" nodeType="afterGroup">
                            <p:stCondLst>
                              <p:cond delay="0"/>
                            </p:stCondLst>
                            <p:childTnLst>
                              <p:par>
                                <p:cTn id="47" presetID="55" presetClass="entr" presetSubtype="0"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1000" fill="hold"/>
                                        <p:tgtEl>
                                          <p:spTgt spid="10"/>
                                        </p:tgtEl>
                                        <p:attrNameLst>
                                          <p:attrName>ppt_w</p:attrName>
                                        </p:attrNameLst>
                                      </p:cBhvr>
                                      <p:tavLst>
                                        <p:tav tm="0">
                                          <p:val>
                                            <p:strVal val="#ppt_w*0.70"/>
                                          </p:val>
                                        </p:tav>
                                        <p:tav tm="100000">
                                          <p:val>
                                            <p:strVal val="#ppt_w"/>
                                          </p:val>
                                        </p:tav>
                                      </p:tavLst>
                                    </p:anim>
                                    <p:anim calcmode="lin" valueType="num">
                                      <p:cBhvr>
                                        <p:cTn id="50" dur="1000" fill="hold"/>
                                        <p:tgtEl>
                                          <p:spTgt spid="10"/>
                                        </p:tgtEl>
                                        <p:attrNameLst>
                                          <p:attrName>ppt_h</p:attrName>
                                        </p:attrNameLst>
                                      </p:cBhvr>
                                      <p:tavLst>
                                        <p:tav tm="0">
                                          <p:val>
                                            <p:strVal val="#ppt_h"/>
                                          </p:val>
                                        </p:tav>
                                        <p:tav tm="100000">
                                          <p:val>
                                            <p:strVal val="#ppt_h"/>
                                          </p:val>
                                        </p:tav>
                                      </p:tavLst>
                                    </p:anim>
                                    <p:animEffect transition="in" filter="fade">
                                      <p:cBhvr>
                                        <p:cTn id="51"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0" grpId="0"/>
      <p:bldP spid="14" grpId="0"/>
      <p:bldP spid="19" grpId="0"/>
      <p:bldP spid="20" grpId="0"/>
      <p:bldP spid="21"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文本框 7"/>
          <p:cNvSpPr txBox="1"/>
          <p:nvPr/>
        </p:nvSpPr>
        <p:spPr>
          <a:xfrm>
            <a:off x="953" y="0"/>
            <a:ext cx="12938675" cy="491490"/>
          </a:xfrm>
          <a:prstGeom prst="rect">
            <a:avLst/>
          </a:prstGeom>
          <a:solidFill>
            <a:srgbClr val="FFFF00"/>
          </a:solidFill>
        </p:spPr>
        <p:txBody>
          <a:bodyPr wrap="square" rtlCol="0" anchor="t">
            <a:spAutoFit/>
          </a:bodyPr>
          <a:lstStyle/>
          <a:p>
            <a:r>
              <a:rPr lang="en-US" altLang="zh-CN" sz="2600" b="1"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3.</a:t>
            </a:r>
            <a:r>
              <a:rPr lang="zh-CN" altLang="en-US" sz="2600" b="1"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改革成果与问题</a:t>
            </a:r>
            <a:r>
              <a:rPr lang="zh-CN" altLang="en-US" sz="2400" b="1" smtClean="0">
                <a:latin typeface="黑体" panose="02010609060101010101" pitchFamily="49" charset="-122"/>
                <a:ea typeface="黑体" panose="02010609060101010101" pitchFamily="49" charset="-122"/>
                <a:cs typeface="黑体" panose="02010609060101010101" pitchFamily="49" charset="-122"/>
                <a:sym typeface="Wingdings" panose="05000000000000000000" pitchFamily="2" charset="2"/>
              </a:rPr>
              <a:t>（积极性：局限性（经济、思想、政治</a:t>
            </a:r>
            <a:r>
              <a:rPr lang="en-US" altLang="zh-CN" sz="2400" b="1" smtClean="0">
                <a:latin typeface="黑体" panose="02010609060101010101" pitchFamily="49" charset="-122"/>
                <a:ea typeface="黑体" panose="02010609060101010101" pitchFamily="49" charset="-122"/>
                <a:cs typeface="黑体" panose="02010609060101010101" pitchFamily="49" charset="-122"/>
                <a:sym typeface="Wingdings" panose="05000000000000000000" pitchFamily="2" charset="2"/>
              </a:rPr>
              <a:t>\</a:t>
            </a:r>
            <a:r>
              <a:rPr lang="zh-CN" altLang="en-US" sz="2400" b="1" smtClean="0">
                <a:latin typeface="黑体" panose="02010609060101010101" pitchFamily="49" charset="-122"/>
                <a:ea typeface="黑体" panose="02010609060101010101" pitchFamily="49" charset="-122"/>
                <a:cs typeface="黑体" panose="02010609060101010101" pitchFamily="49" charset="-122"/>
                <a:sym typeface="Wingdings" panose="05000000000000000000" pitchFamily="2" charset="2"/>
              </a:rPr>
              <a:t>历史地位等</a:t>
            </a:r>
            <a:r>
              <a:rPr lang="zh-CN" altLang="en-US" sz="2400" b="1"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a:t>
            </a:r>
            <a:endParaRPr lang="zh-CN" altLang="en-US" sz="2400" b="1" smtClean="0">
              <a:solidFill>
                <a:schemeClr val="tx1"/>
              </a:solidFill>
              <a:latin typeface="黑体" panose="02010609060101010101" pitchFamily="49" charset="-122"/>
              <a:ea typeface="黑体" pitchFamily="49" charset="-122"/>
              <a:cs typeface="黑体" panose="02010609060101010101" pitchFamily="49" charset="-122"/>
              <a:sym typeface="+mn-ea"/>
            </a:endParaRPr>
          </a:p>
        </p:txBody>
      </p:sp>
      <p:grpSp>
        <p:nvGrpSpPr>
          <p:cNvPr id="2" name="组合 9"/>
          <p:cNvGrpSpPr/>
          <p:nvPr/>
        </p:nvGrpSpPr>
        <p:grpSpPr>
          <a:xfrm>
            <a:off x="953" y="764704"/>
            <a:ext cx="3270459" cy="2780430"/>
            <a:chOff x="1100" y="2189"/>
            <a:chExt cx="7502" cy="6452"/>
          </a:xfrm>
        </p:grpSpPr>
        <p:grpSp>
          <p:nvGrpSpPr>
            <p:cNvPr id="4" name="组合 8"/>
            <p:cNvGrpSpPr/>
            <p:nvPr/>
          </p:nvGrpSpPr>
          <p:grpSpPr>
            <a:xfrm>
              <a:off x="1100" y="2189"/>
              <a:ext cx="7502" cy="4955"/>
              <a:chOff x="1100" y="2189"/>
              <a:chExt cx="7502" cy="4955"/>
            </a:xfrm>
          </p:grpSpPr>
          <p:pic>
            <p:nvPicPr>
              <p:cNvPr id="11" name="图片 10" descr="52fcb9c7ef694"/>
              <p:cNvPicPr>
                <a:picLocks noChangeAspect="1"/>
              </p:cNvPicPr>
              <p:nvPr/>
            </p:nvPicPr>
            <p:blipFill>
              <a:blip r:embed="rId3"/>
              <a:srcRect r="68906" b="9991"/>
              <a:stretch>
                <a:fillRect/>
              </a:stretch>
            </p:blipFill>
            <p:spPr>
              <a:xfrm>
                <a:off x="1100" y="2189"/>
                <a:ext cx="4980" cy="4955"/>
              </a:xfrm>
              <a:prstGeom prst="rect">
                <a:avLst/>
              </a:prstGeom>
            </p:spPr>
          </p:pic>
          <p:pic>
            <p:nvPicPr>
              <p:cNvPr id="12" name="图片 11" descr="52fcb9c7ef694"/>
              <p:cNvPicPr>
                <a:picLocks noChangeAspect="1"/>
              </p:cNvPicPr>
              <p:nvPr/>
            </p:nvPicPr>
            <p:blipFill>
              <a:blip r:embed="rId3"/>
              <a:srcRect l="80712" b="12276"/>
              <a:stretch>
                <a:fillRect/>
              </a:stretch>
            </p:blipFill>
            <p:spPr>
              <a:xfrm>
                <a:off x="6080" y="2189"/>
                <a:ext cx="2522" cy="4851"/>
              </a:xfrm>
              <a:prstGeom prst="rect">
                <a:avLst/>
              </a:prstGeom>
            </p:spPr>
          </p:pic>
        </p:grpSp>
        <p:sp>
          <p:nvSpPr>
            <p:cNvPr id="14" name="文本框 13"/>
            <p:cNvSpPr txBox="1"/>
            <p:nvPr/>
          </p:nvSpPr>
          <p:spPr>
            <a:xfrm>
              <a:off x="1335" y="7144"/>
              <a:ext cx="7267" cy="1497"/>
            </a:xfrm>
            <a:prstGeom prst="rect">
              <a:avLst/>
            </a:prstGeom>
            <a:noFill/>
          </p:spPr>
          <p:txBody>
            <a:bodyPr wrap="square" rtlCol="0" anchor="t">
              <a:spAutoFit/>
            </a:bodyPr>
            <a:lstStyle/>
            <a:p>
              <a:r>
                <a:rPr lang="zh-CN" altLang="en-US" b="1">
                  <a:latin typeface="宋体" panose="02010600030101010101" pitchFamily="2" charset="-122"/>
                  <a:ea typeface="宋体" panose="02010600030101010101" pitchFamily="2" charset="-122"/>
                  <a:cs typeface="宋体" panose="02010600030101010101" pitchFamily="2" charset="-122"/>
                </a:rPr>
                <a:t>1953~19</a:t>
              </a:r>
              <a:r>
                <a:rPr lang="en-US" altLang="zh-CN" b="1">
                  <a:latin typeface="宋体" panose="02010600030101010101" pitchFamily="2" charset="-122"/>
                  <a:ea typeface="宋体" panose="02010600030101010101" pitchFamily="2" charset="-122"/>
                  <a:cs typeface="宋体" panose="02010600030101010101" pitchFamily="2" charset="-122"/>
                </a:rPr>
                <a:t>58</a:t>
              </a:r>
              <a:r>
                <a:rPr lang="zh-CN" altLang="en-US" b="1">
                  <a:latin typeface="宋体" panose="02010600030101010101" pitchFamily="2" charset="-122"/>
                  <a:ea typeface="宋体" panose="02010600030101010101" pitchFamily="2" charset="-122"/>
                  <a:cs typeface="宋体" panose="02010600030101010101" pitchFamily="2" charset="-122"/>
                </a:rPr>
                <a:t>年苏联与世界实际GDP平均增长率对比示意图</a:t>
              </a:r>
              <a:endParaRPr lang="zh-CN" altLang="en-US" b="1">
                <a:latin typeface="宋体" pitchFamily="2" charset="-122"/>
                <a:ea typeface="宋体" pitchFamily="2" charset="-122"/>
                <a:cs typeface="宋体" pitchFamily="2" charset="-122"/>
              </a:endParaRPr>
            </a:p>
          </p:txBody>
        </p:sp>
      </p:grpSp>
      <p:grpSp>
        <p:nvGrpSpPr>
          <p:cNvPr id="5" name="组合 14"/>
          <p:cNvGrpSpPr/>
          <p:nvPr/>
        </p:nvGrpSpPr>
        <p:grpSpPr>
          <a:xfrm>
            <a:off x="3359855" y="620688"/>
            <a:ext cx="3744416" cy="3151625"/>
            <a:chOff x="9331" y="3287"/>
            <a:chExt cx="9387" cy="6083"/>
          </a:xfrm>
        </p:grpSpPr>
        <p:pic>
          <p:nvPicPr>
            <p:cNvPr id="16" name="图片 15" descr="1530528921746a4d81025f5"/>
            <p:cNvPicPr>
              <a:picLocks noChangeAspect="1"/>
            </p:cNvPicPr>
            <p:nvPr/>
          </p:nvPicPr>
          <p:blipFill>
            <a:blip r:embed="rId4"/>
            <a:stretch>
              <a:fillRect/>
            </a:stretch>
          </p:blipFill>
          <p:spPr>
            <a:xfrm>
              <a:off x="9545" y="3287"/>
              <a:ext cx="9173" cy="4887"/>
            </a:xfrm>
            <a:prstGeom prst="rect">
              <a:avLst/>
            </a:prstGeom>
          </p:spPr>
        </p:pic>
        <p:sp>
          <p:nvSpPr>
            <p:cNvPr id="17" name="文本框 16"/>
            <p:cNvSpPr txBox="1"/>
            <p:nvPr/>
          </p:nvSpPr>
          <p:spPr>
            <a:xfrm>
              <a:off x="9331" y="8125"/>
              <a:ext cx="9383" cy="1245"/>
            </a:xfrm>
            <a:prstGeom prst="rect">
              <a:avLst/>
            </a:prstGeom>
            <a:noFill/>
          </p:spPr>
          <p:txBody>
            <a:bodyPr wrap="square" rtlCol="0" anchor="t">
              <a:spAutoFit/>
            </a:bodyPr>
            <a:lstStyle/>
            <a:p>
              <a:pPr lvl="0" algn="ctr">
                <a:buClrTx/>
                <a:buSzTx/>
                <a:buFontTx/>
              </a:pPr>
              <a:r>
                <a:rPr lang="zh-CN" altLang="en-US" b="1">
                  <a:latin typeface="宋体" panose="02010600030101010101" pitchFamily="2" charset="-122"/>
                  <a:ea typeface="宋体" panose="02010600030101010101" pitchFamily="2" charset="-122"/>
                  <a:cs typeface="宋体" panose="02010600030101010101" pitchFamily="2" charset="-122"/>
                  <a:sym typeface="+mn-ea"/>
                </a:rPr>
                <a:t>1958 年，莫斯（Maryinaroshcha）</a:t>
              </a:r>
              <a:endParaRPr lang="zh-CN" altLang="en-US" b="1">
                <a:latin typeface="宋体" pitchFamily="2" charset="-122"/>
                <a:ea typeface="宋体" pitchFamily="2" charset="-122"/>
                <a:cs typeface="宋体" pitchFamily="2" charset="-122"/>
                <a:sym typeface="+mn-ea"/>
              </a:endParaRPr>
            </a:p>
            <a:p>
              <a:pPr lvl="0" algn="ctr">
                <a:buClrTx/>
                <a:buSzTx/>
                <a:buFontTx/>
              </a:pPr>
              <a:r>
                <a:rPr lang="zh-CN" altLang="en-US" b="1">
                  <a:latin typeface="宋体" panose="02010600030101010101" pitchFamily="2" charset="-122"/>
                  <a:ea typeface="宋体" panose="02010600030101010101" pitchFamily="2" charset="-122"/>
                  <a:cs typeface="宋体" panose="02010600030101010101" pitchFamily="2" charset="-122"/>
                  <a:sym typeface="+mn-ea"/>
                </a:rPr>
                <a:t>地区正在修建赫鲁晓夫楼时的场景</a:t>
              </a:r>
              <a:endParaRPr lang="zh-CN" altLang="en-US" b="1">
                <a:latin typeface="宋体" panose="02010600030101010101" pitchFamily="2" charset="-122"/>
                <a:ea typeface="宋体" panose="02010600030101010101" pitchFamily="2" charset="-122"/>
                <a:cs typeface="宋体" panose="02010600030101010101" pitchFamily="2" charset="-122"/>
                <a:sym typeface="+mn-ea"/>
              </a:endParaRPr>
            </a:p>
          </p:txBody>
        </p:sp>
      </p:grpSp>
      <p:grpSp>
        <p:nvGrpSpPr>
          <p:cNvPr id="6" name="组合 17"/>
          <p:cNvGrpSpPr/>
          <p:nvPr/>
        </p:nvGrpSpPr>
        <p:grpSpPr>
          <a:xfrm>
            <a:off x="7104271" y="620688"/>
            <a:ext cx="2542844" cy="3272687"/>
            <a:chOff x="14428" y="1927"/>
            <a:chExt cx="4924" cy="8970"/>
          </a:xfrm>
        </p:grpSpPr>
        <p:pic>
          <p:nvPicPr>
            <p:cNvPr id="19" name="图片 18" descr="dc25dd50e0a2f4e1cdb2f1b24b84bdae"/>
            <p:cNvPicPr>
              <a:picLocks noChangeAspect="1"/>
            </p:cNvPicPr>
            <p:nvPr/>
          </p:nvPicPr>
          <p:blipFill>
            <a:blip r:embed="rId5"/>
            <a:stretch>
              <a:fillRect/>
            </a:stretch>
          </p:blipFill>
          <p:spPr>
            <a:xfrm>
              <a:off x="14428" y="1927"/>
              <a:ext cx="4924" cy="7202"/>
            </a:xfrm>
            <a:prstGeom prst="rect">
              <a:avLst/>
            </a:prstGeom>
          </p:spPr>
        </p:pic>
        <p:sp>
          <p:nvSpPr>
            <p:cNvPr id="20" name="文本框 19"/>
            <p:cNvSpPr txBox="1"/>
            <p:nvPr/>
          </p:nvSpPr>
          <p:spPr>
            <a:xfrm>
              <a:off x="14428" y="9129"/>
              <a:ext cx="4923" cy="1768"/>
            </a:xfrm>
            <a:prstGeom prst="rect">
              <a:avLst/>
            </a:prstGeom>
            <a:noFill/>
          </p:spPr>
          <p:txBody>
            <a:bodyPr wrap="square" rtlCol="0" anchor="t">
              <a:spAutoFit/>
            </a:bodyPr>
            <a:lstStyle/>
            <a:p>
              <a:pPr lvl="0" algn="l">
                <a:buClrTx/>
                <a:buSzTx/>
                <a:buFontTx/>
              </a:pPr>
              <a:r>
                <a:rPr lang="zh-CN" altLang="en-US" b="1">
                  <a:latin typeface="宋体" panose="02010600030101010101" pitchFamily="2" charset="-122"/>
                  <a:ea typeface="宋体" panose="02010600030101010101" pitchFamily="2" charset="-122"/>
                  <a:cs typeface="宋体" panose="02010600030101010101" pitchFamily="2" charset="-122"/>
                  <a:sym typeface="+mn-ea"/>
                </a:rPr>
                <a:t>1957年成功发射了世界上第一颗人造地球卫星</a:t>
              </a:r>
              <a:endParaRPr lang="zh-CN" altLang="en-US" b="1">
                <a:latin typeface="宋体" panose="02010600030101010101" pitchFamily="2" charset="-122"/>
                <a:ea typeface="宋体" panose="02010600030101010101" pitchFamily="2" charset="-122"/>
                <a:cs typeface="宋体" panose="02010600030101010101" pitchFamily="2" charset="-122"/>
                <a:sym typeface="+mn-ea"/>
              </a:endParaRPr>
            </a:p>
          </p:txBody>
        </p:sp>
      </p:grpSp>
      <p:pic>
        <p:nvPicPr>
          <p:cNvPr id="1028" name="Picture 4" descr="http://img.kongzhong.com/mil/news/2014/03/10/f816f3cb101394417248.jpg"/>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9768567" y="548680"/>
            <a:ext cx="2422799" cy="251714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1" name="文本框 20"/>
          <p:cNvSpPr txBox="1"/>
          <p:nvPr/>
        </p:nvSpPr>
        <p:spPr>
          <a:xfrm>
            <a:off x="9682173" y="6858000"/>
            <a:ext cx="2509193" cy="2030095"/>
          </a:xfrm>
          <a:prstGeom prst="rect">
            <a:avLst/>
          </a:prstGeom>
          <a:solidFill>
            <a:schemeClr val="bg1"/>
          </a:solidFill>
        </p:spPr>
        <p:txBody>
          <a:bodyPr wrap="square" rtlCol="0" anchor="t">
            <a:spAutoFit/>
          </a:bodyPr>
          <a:lstStyle/>
          <a:p>
            <a:r>
              <a:rPr lang="zh-CN" altLang="en-US" b="1">
                <a:latin typeface="宋体" panose="02010600030101010101" pitchFamily="2" charset="-122"/>
                <a:ea typeface="宋体" panose="02010600030101010101" pitchFamily="2" charset="-122"/>
                <a:cs typeface="宋体" panose="02010600030101010101" pitchFamily="2" charset="-122"/>
              </a:rPr>
              <a:t>1961年4月12日加加林乘坐东方1号宇宙飞船在最大高度为301公里的轨道上绕地球一周完成了世界上首次载人宇宙飞行，实现了人类进入太空的愿望。</a:t>
            </a:r>
            <a:endParaRPr lang="zh-CN" altLang="en-US" b="1">
              <a:latin typeface="宋体" panose="02010600030101010101" pitchFamily="2" charset="-122"/>
              <a:ea typeface="宋体" panose="02010600030101010101" pitchFamily="2" charset="-122"/>
              <a:cs typeface="宋体" panose="02010600030101010101" pitchFamily="2" charset="-122"/>
            </a:endParaRPr>
          </a:p>
        </p:txBody>
      </p:sp>
      <p:sp>
        <p:nvSpPr>
          <p:cNvPr id="22" name="矩形 21"/>
          <p:cNvSpPr/>
          <p:nvPr/>
        </p:nvSpPr>
        <p:spPr>
          <a:xfrm>
            <a:off x="9768567" y="3140968"/>
            <a:ext cx="2422799" cy="645160"/>
          </a:xfrm>
          <a:prstGeom prst="rect">
            <a:avLst/>
          </a:prstGeom>
        </p:spPr>
        <p:txBody>
          <a:bodyPr wrap="square">
            <a:spAutoFit/>
          </a:bodyPr>
          <a:lstStyle/>
          <a:p>
            <a:r>
              <a:rPr lang="zh-CN" altLang="en-US" b="1" smtClean="0">
                <a:solidFill>
                  <a:prstClr val="black"/>
                </a:solidFill>
                <a:latin typeface="宋体" panose="02010600030101010101" pitchFamily="2" charset="-122"/>
                <a:ea typeface="宋体" panose="02010600030101010101" pitchFamily="2" charset="-122"/>
                <a:cs typeface="宋体" panose="02010600030101010101" pitchFamily="2" charset="-122"/>
              </a:rPr>
              <a:t>1961年4月12日加加林乘坐东方1号宇宙飞船</a:t>
            </a:r>
            <a:endParaRPr lang="zh-CN" altLang="en-US"/>
          </a:p>
        </p:txBody>
      </p:sp>
      <p:sp>
        <p:nvSpPr>
          <p:cNvPr id="23" name="矩形 22"/>
          <p:cNvSpPr/>
          <p:nvPr/>
        </p:nvSpPr>
        <p:spPr>
          <a:xfrm>
            <a:off x="953" y="7461448"/>
            <a:ext cx="11521280" cy="1568450"/>
          </a:xfrm>
          <a:prstGeom prst="rect">
            <a:avLst/>
          </a:prstGeom>
        </p:spPr>
        <p:txBody>
          <a:bodyPr wrap="square">
            <a:spAutoFit/>
          </a:bodyPr>
          <a:lstStyle/>
          <a:p>
            <a:r>
              <a:rPr lang="zh-CN" altLang="en-US" sz="2400" smtClean="0"/>
              <a:t>苏联共产党</a:t>
            </a:r>
            <a:r>
              <a:rPr lang="en-US" altLang="zh-CN" sz="2400" smtClean="0"/>
              <a:t>……</a:t>
            </a:r>
            <a:r>
              <a:rPr lang="zh-CN" altLang="en-US" sz="2400" smtClean="0"/>
              <a:t>一直关心重工业的优先发展，因为重工业是发展社 会主义经济一切部门、加强我们祖国的国防、增进人民福利的基础。 这就是我们党的总路线。它经过苏维埃国家发展的一切经验的考 验，符合人民的切身利益。苏联共产党今后也要十分坚定地贯彻这条总 路线。 </a:t>
            </a:r>
            <a:r>
              <a:rPr lang="en-US" altLang="zh-CN" sz="2400" smtClean="0"/>
              <a:t>…………</a:t>
            </a:r>
            <a:endParaRPr lang="zh-CN" altLang="en-US" sz="2400"/>
          </a:p>
        </p:txBody>
      </p:sp>
      <p:sp>
        <p:nvSpPr>
          <p:cNvPr id="24" name="矩形 23"/>
          <p:cNvSpPr/>
          <p:nvPr/>
        </p:nvSpPr>
        <p:spPr>
          <a:xfrm>
            <a:off x="191502" y="3717032"/>
            <a:ext cx="11737304" cy="1938020"/>
          </a:xfrm>
          <a:prstGeom prst="rect">
            <a:avLst/>
          </a:prstGeom>
        </p:spPr>
        <p:txBody>
          <a:bodyPr wrap="square">
            <a:spAutoFit/>
          </a:bodyPr>
          <a:lstStyle/>
          <a:p>
            <a:r>
              <a:rPr lang="zh-CN" altLang="en-US" sz="2400" b="1" smtClean="0">
                <a:solidFill>
                  <a:srgbClr val="0070C0"/>
                </a:solidFill>
                <a:latin typeface="黑体" panose="02010609060101010101" pitchFamily="49" charset="-122"/>
                <a:ea typeface="黑体" panose="02010609060101010101" pitchFamily="49" charset="-122"/>
                <a:cs typeface="黑体" panose="02010609060101010101" pitchFamily="49" charset="-122"/>
              </a:rPr>
              <a:t>积极：</a:t>
            </a:r>
            <a:endParaRPr lang="en-US" altLang="zh-CN" sz="2400" b="1" smtClean="0">
              <a:latin typeface="黑体" panose="02010609060101010101" pitchFamily="49" charset="-122"/>
              <a:ea typeface="黑体" pitchFamily="49" charset="-122"/>
              <a:cs typeface="黑体" panose="02010609060101010101" pitchFamily="49" charset="-122"/>
            </a:endParaRPr>
          </a:p>
          <a:p>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r>
              <a:rPr lang="en-US" altLang="zh-CN" sz="2400" b="1"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1</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）经济：</a:t>
            </a:r>
            <a:r>
              <a:rPr lang="zh-CN" altLang="en-US" sz="2400" b="1" smtClean="0">
                <a:latin typeface="黑体" panose="02010609060101010101" pitchFamily="49" charset="-122"/>
                <a:ea typeface="黑体" panose="02010609060101010101" pitchFamily="49" charset="-122"/>
                <a:cs typeface="黑体" panose="02010609060101010101" pitchFamily="49" charset="-122"/>
              </a:rPr>
              <a:t>改革注入了</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某些市场经济成</a:t>
            </a:r>
            <a:r>
              <a:rPr lang="zh-CN" altLang="en-US" sz="2400" b="1" smtClean="0">
                <a:latin typeface="黑体" panose="02010609060101010101" pitchFamily="49" charset="-122"/>
                <a:ea typeface="黑体" panose="02010609060101010101" pitchFamily="49" charset="-122"/>
                <a:cs typeface="黑体" panose="02010609060101010101" pitchFamily="49" charset="-122"/>
              </a:rPr>
              <a:t>分，取得了一些</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成效</a:t>
            </a:r>
            <a:r>
              <a:rPr lang="zh-CN" altLang="en-US" sz="2400" b="1" smtClean="0">
                <a:latin typeface="黑体" panose="02010609060101010101" pitchFamily="49" charset="-122"/>
                <a:ea typeface="黑体" panose="02010609060101010101" pitchFamily="49" charset="-122"/>
                <a:cs typeface="黑体" panose="02010609060101010101" pitchFamily="49" charset="-122"/>
              </a:rPr>
              <a:t>。改革推进了农业的发展，耕地面积和粮食产量有所增加。</a:t>
            </a:r>
            <a:endParaRPr lang="zh-CN" altLang="en-US" sz="2400" b="1" smtClean="0">
              <a:latin typeface="黑体" panose="02010609060101010101" pitchFamily="49" charset="-122"/>
              <a:ea typeface="黑体" pitchFamily="49" charset="-122"/>
              <a:cs typeface="黑体" panose="02010609060101010101" pitchFamily="49" charset="-122"/>
            </a:endParaRPr>
          </a:p>
          <a:p>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r>
              <a:rPr lang="en-US" altLang="zh-CN" sz="2400" b="1"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2</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）思想和政治：</a:t>
            </a:r>
            <a:r>
              <a:rPr lang="zh-CN" altLang="en-US" sz="2400" b="1" smtClean="0">
                <a:latin typeface="黑体" panose="02010609060101010101" pitchFamily="49" charset="-122"/>
                <a:ea typeface="黑体" panose="02010609060101010101" pitchFamily="49" charset="-122"/>
                <a:cs typeface="黑体" panose="02010609060101010101" pitchFamily="49" charset="-122"/>
              </a:rPr>
              <a:t>打破了对斯大林的个人崇拜，在一定程度上思想解放作用，促进民主化；</a:t>
            </a:r>
            <a:endParaRPr lang="en-US" altLang="zh-CN" sz="2400" b="1" smtClean="0">
              <a:latin typeface="黑体" panose="02010609060101010101" pitchFamily="49" charset="-122"/>
              <a:ea typeface="黑体" panose="02010609060101010101" pitchFamily="49" charset="-122"/>
              <a:cs typeface="黑体" panose="02010609060101010101" pitchFamily="49" charset="-122"/>
            </a:endParaRPr>
          </a:p>
        </p:txBody>
      </p:sp>
      <p:sp>
        <p:nvSpPr>
          <p:cNvPr id="25" name="矩形 24"/>
          <p:cNvSpPr/>
          <p:nvPr/>
        </p:nvSpPr>
        <p:spPr>
          <a:xfrm>
            <a:off x="191502" y="5589240"/>
            <a:ext cx="11737304" cy="829945"/>
          </a:xfrm>
          <a:prstGeom prst="rect">
            <a:avLst/>
          </a:prstGeom>
        </p:spPr>
        <p:txBody>
          <a:bodyPr wrap="square">
            <a:spAutoFit/>
          </a:bodyPr>
          <a:lstStyle/>
          <a:p>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en-US" altLang="zh-CN"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3</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）民生：</a:t>
            </a:r>
            <a:r>
              <a:rPr lang="zh-CN" altLang="en-US" sz="2400" b="1" smtClean="0">
                <a:latin typeface="黑体" panose="02010609060101010101" pitchFamily="49" charset="-122"/>
                <a:ea typeface="黑体" panose="02010609060101010101" pitchFamily="49" charset="-122"/>
                <a:cs typeface="黑体" panose="02010609060101010101" pitchFamily="49" charset="-122"/>
              </a:rPr>
              <a:t>人民生活有所改善</a:t>
            </a:r>
            <a:endParaRPr lang="en-US" altLang="zh-CN" sz="2400" b="1" smtClean="0">
              <a:latin typeface="黑体" panose="02010609060101010101" pitchFamily="49" charset="-122"/>
              <a:ea typeface="黑体" panose="02010609060101010101" pitchFamily="49" charset="-122"/>
              <a:cs typeface="黑体" panose="02010609060101010101" pitchFamily="49" charset="-122"/>
            </a:endParaRPr>
          </a:p>
          <a:p>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en-US" altLang="zh-CN"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4</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）国防科技：</a:t>
            </a:r>
            <a:r>
              <a:rPr lang="zh-CN" altLang="en-US" sz="2400" b="1" smtClean="0">
                <a:latin typeface="黑体" panose="02010609060101010101" pitchFamily="49" charset="-122"/>
                <a:ea typeface="黑体" panose="02010609060101010101" pitchFamily="49" charset="-122"/>
                <a:cs typeface="黑体" panose="02010609060101010101" pitchFamily="49" charset="-122"/>
              </a:rPr>
              <a:t>宇宙航空技术发展；</a:t>
            </a:r>
            <a:endParaRPr lang="en-US" altLang="zh-CN" sz="2400" b="1" smtClean="0">
              <a:latin typeface="黑体" panose="02010609060101010101" pitchFamily="49" charset="-122"/>
              <a:ea typeface="黑体" panose="02010609060101010101" pitchFamily="49" charset="-122"/>
              <a:cs typeface="黑体" panose="02010609060101010101" pitchFamily="49" charset="-122"/>
            </a:endParaRPr>
          </a:p>
        </p:txBody>
      </p:sp>
      <p:pic>
        <p:nvPicPr>
          <p:cNvPr id="3" name="图片 2"/>
          <p:cNvPicPr>
            <a:picLocks noChangeAspect="1"/>
          </p:cNvPicPr>
          <p:nvPr/>
        </p:nvPicPr>
        <p:blipFill>
          <a:blip r:embed="rId7"/>
          <a:stretch>
            <a:fillRect/>
          </a:stretch>
        </p:blipFill>
        <p:spPr>
          <a:xfrm>
            <a:off x="7367270" y="553085"/>
            <a:ext cx="4561840" cy="603504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1000" fill="hold"/>
                                        <p:tgtEl>
                                          <p:spTgt spid="24"/>
                                        </p:tgtEl>
                                        <p:attrNameLst>
                                          <p:attrName>ppt_w</p:attrName>
                                        </p:attrNameLst>
                                      </p:cBhvr>
                                      <p:tavLst>
                                        <p:tav tm="0">
                                          <p:val>
                                            <p:strVal val="#ppt_w*0.70"/>
                                          </p:val>
                                        </p:tav>
                                        <p:tav tm="100000">
                                          <p:val>
                                            <p:strVal val="#ppt_w"/>
                                          </p:val>
                                        </p:tav>
                                      </p:tavLst>
                                    </p:anim>
                                    <p:anim calcmode="lin" valueType="num">
                                      <p:cBhvr>
                                        <p:cTn id="8" dur="1000" fill="hold"/>
                                        <p:tgtEl>
                                          <p:spTgt spid="24"/>
                                        </p:tgtEl>
                                        <p:attrNameLst>
                                          <p:attrName>ppt_h</p:attrName>
                                        </p:attrNameLst>
                                      </p:cBhvr>
                                      <p:tavLst>
                                        <p:tav tm="0">
                                          <p:val>
                                            <p:strVal val="#ppt_h"/>
                                          </p:val>
                                        </p:tav>
                                        <p:tav tm="100000">
                                          <p:val>
                                            <p:strVal val="#ppt_h"/>
                                          </p:val>
                                        </p:tav>
                                      </p:tavLst>
                                    </p:anim>
                                    <p:animEffect transition="in" filter="fade">
                                      <p:cBhvr>
                                        <p:cTn id="9" dur="1000"/>
                                        <p:tgtEl>
                                          <p:spTgt spid="24"/>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1000" fill="hold"/>
                                        <p:tgtEl>
                                          <p:spTgt spid="25"/>
                                        </p:tgtEl>
                                        <p:attrNameLst>
                                          <p:attrName>ppt_w</p:attrName>
                                        </p:attrNameLst>
                                      </p:cBhvr>
                                      <p:tavLst>
                                        <p:tav tm="0">
                                          <p:val>
                                            <p:strVal val="#ppt_w*0.70"/>
                                          </p:val>
                                        </p:tav>
                                        <p:tav tm="100000">
                                          <p:val>
                                            <p:strVal val="#ppt_w"/>
                                          </p:val>
                                        </p:tav>
                                      </p:tavLst>
                                    </p:anim>
                                    <p:anim calcmode="lin" valueType="num">
                                      <p:cBhvr>
                                        <p:cTn id="15" dur="1000" fill="hold"/>
                                        <p:tgtEl>
                                          <p:spTgt spid="25"/>
                                        </p:tgtEl>
                                        <p:attrNameLst>
                                          <p:attrName>ppt_h</p:attrName>
                                        </p:attrNameLst>
                                      </p:cBhvr>
                                      <p:tavLst>
                                        <p:tav tm="0">
                                          <p:val>
                                            <p:strVal val="#ppt_h"/>
                                          </p:val>
                                        </p:tav>
                                        <p:tav tm="100000">
                                          <p:val>
                                            <p:strVal val="#ppt_h"/>
                                          </p:val>
                                        </p:tav>
                                      </p:tavLst>
                                    </p:anim>
                                    <p:animEffect transition="in" filter="fade">
                                      <p:cBhvr>
                                        <p:cTn id="16" dur="1000"/>
                                        <p:tgtEl>
                                          <p:spTgt spid="25"/>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3" presetClass="entr" presetSubtype="1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blinds(horizontal)">
                                      <p:cBhvr>
                                        <p:cTn id="2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7" name="表格 6"/>
          <p:cNvGraphicFramePr>
            <a:graphicFrameLocks noGrp="1"/>
          </p:cNvGraphicFramePr>
          <p:nvPr>
            <p:custDataLst>
              <p:tags r:id="rId2"/>
            </p:custDataLst>
          </p:nvPr>
        </p:nvGraphicFramePr>
        <p:xfrm>
          <a:off x="952" y="1648381"/>
          <a:ext cx="12190095" cy="5092987"/>
        </p:xfrm>
        <a:graphic>
          <a:graphicData uri="http://schemas.openxmlformats.org/drawingml/2006/table">
            <a:tbl>
              <a:tblPr firstRow="1" bandRow="1">
                <a:tableStyleId>{00A15C55-8517-42AA-B614-E9B94910E393}</a:tableStyleId>
              </a:tblPr>
              <a:tblGrid>
                <a:gridCol w="1383665"/>
                <a:gridCol w="5502910"/>
                <a:gridCol w="3024505"/>
                <a:gridCol w="2279015"/>
              </a:tblGrid>
              <a:tr h="731520">
                <a:tc>
                  <a:txBody>
                    <a:bodyPr vert="horz" wrap="square"/>
                    <a:lstStyle/>
                    <a:p>
                      <a:endParaRPr lang="zh-CN" altLang="en-US" sz="2400"/>
                    </a:p>
                  </a:txBody>
                  <a:tcPr marL="121904" marR="121904" marT="60960" marB="60960">
                    <a:solidFill>
                      <a:schemeClr val="accent1">
                        <a:lumMod val="60000"/>
                        <a:lumOff val="40000"/>
                      </a:schemeClr>
                    </a:solidFill>
                  </a:tcPr>
                </a:tc>
                <a:tc>
                  <a:txBody>
                    <a:bodyPr vert="horz" wrap="square"/>
                    <a:lstStyle/>
                    <a:p>
                      <a:pPr algn="ctr">
                        <a:buClrTx/>
                        <a:buSzTx/>
                        <a:buFontTx/>
                      </a:pPr>
                      <a:r>
                        <a:rPr lang="zh-CN" altLang="en-US" sz="2400" b="0" smtClean="0">
                          <a:solidFill>
                            <a:schemeClr val="dk1"/>
                          </a:solidFill>
                        </a:rPr>
                        <a:t>赫鲁晓夫改革措施</a:t>
                      </a:r>
                      <a:r>
                        <a:rPr kumimoji="0" lang="en-US" altLang="zh-CN"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1953-1964</a:t>
                      </a:r>
                      <a:endParaRPr lang="zh-CN" altLang="en-US" sz="2400" b="0" smtClean="0">
                        <a:solidFill>
                          <a:schemeClr val="dk1"/>
                        </a:solidFill>
                      </a:endParaRPr>
                    </a:p>
                  </a:txBody>
                  <a:tcPr marL="121904" marR="121904" marT="60960" marB="60960" anchor="ctr">
                    <a:solidFill>
                      <a:schemeClr val="accent1">
                        <a:lumMod val="60000"/>
                        <a:lumOff val="40000"/>
                      </a:schemeClr>
                    </a:solidFill>
                  </a:tcPr>
                </a:tc>
                <a:tc>
                  <a:txBody>
                    <a:bodyPr vert="horz" wrap="square"/>
                    <a:lstStyle/>
                    <a:p>
                      <a:r>
                        <a:rPr lang="zh-CN" altLang="en-US" sz="2000" smtClean="0">
                          <a:solidFill>
                            <a:srgbClr val="FF0000"/>
                          </a:solidFill>
                        </a:rPr>
                        <a:t> 成就</a:t>
                      </a:r>
                      <a:endParaRPr lang="zh-CN" altLang="en-US" sz="2000">
                        <a:solidFill>
                          <a:srgbClr val="FF0000"/>
                        </a:solidFill>
                      </a:endParaRPr>
                    </a:p>
                  </a:txBody>
                  <a:tcPr marL="121904" marR="121904" marT="60960" marB="60960">
                    <a:lnR w="12700" cap="flat" cmpd="sng" algn="ctr">
                      <a:solidFill>
                        <a:schemeClr val="tx1"/>
                      </a:solidFill>
                      <a:prstDash val="solid"/>
                      <a:round/>
                      <a:headEnd type="none" w="med" len="med"/>
                      <a:tailEnd type="none" w="med" len="med"/>
                    </a:lnR>
                    <a:solidFill>
                      <a:schemeClr val="accent1">
                        <a:lumMod val="60000"/>
                        <a:lumOff val="40000"/>
                      </a:schemeClr>
                    </a:solidFill>
                  </a:tcPr>
                </a:tc>
                <a:tc>
                  <a:txBody>
                    <a:bodyPr vert="horz" wrap="square"/>
                    <a:lstStyle/>
                    <a:p>
                      <a:r>
                        <a:rPr lang="zh-CN" altLang="en-US" sz="2000" smtClean="0">
                          <a:solidFill>
                            <a:srgbClr val="FF0000"/>
                          </a:solidFill>
                        </a:rPr>
                        <a:t>问题</a:t>
                      </a:r>
                      <a:endParaRPr lang="zh-CN" altLang="en-US" sz="2000">
                        <a:solidFill>
                          <a:srgbClr val="FF0000"/>
                        </a:solidFill>
                      </a:endParaRPr>
                    </a:p>
                  </a:txBody>
                  <a:tcPr marL="121904" marR="121904" marT="60960" marB="60960">
                    <a:lnL w="12700" cap="flat" cmpd="sng" algn="ctr">
                      <a:solidFill>
                        <a:schemeClr val="tx1"/>
                      </a:solidFill>
                      <a:prstDash val="solid"/>
                      <a:round/>
                      <a:headEnd type="none" w="med" len="med"/>
                      <a:tailEnd type="none" w="med" len="med"/>
                    </a:lnL>
                    <a:solidFill>
                      <a:schemeClr val="accent1">
                        <a:lumMod val="60000"/>
                        <a:lumOff val="40000"/>
                      </a:schemeClr>
                    </a:solidFill>
                  </a:tcPr>
                </a:tc>
              </a:tr>
              <a:tr h="853440">
                <a:tc>
                  <a:txBody>
                    <a:bodyPr vert="horz" wrap="square"/>
                    <a:lstStyle/>
                    <a:p>
                      <a:r>
                        <a:rPr lang="zh-CN" altLang="en-US" sz="2400" smtClean="0"/>
                        <a:t>农业</a:t>
                      </a:r>
                      <a:endParaRPr lang="zh-CN" altLang="en-US" sz="2400"/>
                    </a:p>
                  </a:txBody>
                  <a:tcPr marL="121904" marR="121904" marT="60960" marB="60960" anchor="ctr">
                    <a:solidFill>
                      <a:schemeClr val="accent2">
                        <a:lumMod val="40000"/>
                        <a:lumOff val="60000"/>
                      </a:schemeClr>
                    </a:solidFill>
                  </a:tcPr>
                </a:tc>
                <a:tc>
                  <a:txBody>
                    <a:bodyPr vert="horz" wrap="square"/>
                    <a:lstStyle/>
                    <a:p>
                      <a:pPr marL="0" marR="0" lvl="0" indent="0" algn="l" defTabSz="685800" rtl="0" eaLnBrk="1" fontAlgn="auto" latinLnBrk="0" hangingPunct="1">
                        <a:lnSpc>
                          <a:spcPct val="100000"/>
                        </a:lnSpc>
                        <a:spcBef>
                          <a:spcPct val="0"/>
                        </a:spcBef>
                        <a:spcAft>
                          <a:spcPct val="0"/>
                        </a:spcAft>
                        <a:buClrTx/>
                        <a:buSzTx/>
                        <a:buFontTx/>
                        <a:buNone/>
                        <a:defRPr/>
                      </a:pPr>
                      <a:r>
                        <a:rPr lang="zh-CN" altLang="en-US" sz="2400" b="1" smtClean="0">
                          <a:latin typeface="黑体" panose="02010609060101010101" pitchFamily="49" charset="-122"/>
                          <a:ea typeface="黑体" panose="02010609060101010101" pitchFamily="49" charset="-122"/>
                          <a:cs typeface="楷体" panose="02010609060101010101" charset="-122"/>
                          <a:sym typeface="+mn-ea"/>
                        </a:rPr>
                        <a:t>加大农业投入、</a:t>
                      </a:r>
                      <a:endParaRPr lang="zh-CN" altLang="en-US" sz="2400" b="1" smtClean="0">
                        <a:latin typeface="黑体" panose="02010609060101010101" pitchFamily="49" charset="-122"/>
                        <a:ea typeface="黑体" panose="02010609060101010101" pitchFamily="49" charset="-122"/>
                        <a:cs typeface="楷体" panose="02010609060101010101" charset="-122"/>
                        <a:sym typeface="+mn-ea"/>
                      </a:endParaRPr>
                    </a:p>
                    <a:p>
                      <a:pPr marL="0" marR="0" lvl="0" indent="0" algn="l" defTabSz="685800" rtl="0" eaLnBrk="1" fontAlgn="auto" latinLnBrk="0" hangingPunct="1">
                        <a:lnSpc>
                          <a:spcPct val="100000"/>
                        </a:lnSpc>
                        <a:spcBef>
                          <a:spcPct val="0"/>
                        </a:spcBef>
                        <a:spcAft>
                          <a:spcPct val="0"/>
                        </a:spcAft>
                        <a:buClrTx/>
                        <a:buSzTx/>
                        <a:buFontTx/>
                        <a:buNone/>
                        <a:defRPr/>
                      </a:pPr>
                      <a:r>
                        <a:rPr lang="zh-CN" altLang="en-US" sz="2400" b="1" smtClean="0">
                          <a:latin typeface="黑体" panose="02010609060101010101" pitchFamily="49" charset="-122"/>
                          <a:ea typeface="黑体" panose="02010609060101010101" pitchFamily="49" charset="-122"/>
                          <a:cs typeface="楷体" panose="02010609060101010101" charset="-122"/>
                          <a:sym typeface="+mn-ea"/>
                        </a:rPr>
                        <a:t>将农产品义务交售制改为</a:t>
                      </a:r>
                      <a:r>
                        <a:rPr lang="zh-CN" altLang="en-US" sz="2400" b="1" smtClean="0">
                          <a:solidFill>
                            <a:srgbClr val="FF0000"/>
                          </a:solidFill>
                          <a:latin typeface="黑体" panose="02010609060101010101" pitchFamily="49" charset="-122"/>
                          <a:ea typeface="黑体" panose="02010609060101010101" pitchFamily="49" charset="-122"/>
                          <a:cs typeface="楷体" panose="02010609060101010101" charset="-122"/>
                          <a:sym typeface="+mn-ea"/>
                        </a:rPr>
                        <a:t>收购制</a:t>
                      </a:r>
                      <a:endParaRPr lang="zh-CN" altLang="en-US" sz="2400" b="1" smtClean="0">
                        <a:solidFill>
                          <a:srgbClr val="FF0000"/>
                        </a:solidFill>
                        <a:latin typeface="黑体" panose="02010609060101010101" pitchFamily="49" charset="-122"/>
                        <a:ea typeface="黑体" panose="02010609060101010101" pitchFamily="49" charset="-122"/>
                        <a:cs typeface="楷体" panose="02010609060101010101" charset="-122"/>
                        <a:sym typeface="+mn-ea"/>
                      </a:endParaRPr>
                    </a:p>
                  </a:txBody>
                  <a:tcPr marL="121904" marR="121904" marT="60960" marB="60960" anchor="ctr">
                    <a:lnB w="12700" cap="flat" cmpd="sng" algn="ctr">
                      <a:solidFill>
                        <a:schemeClr val="tx1"/>
                      </a:solidFill>
                      <a:prstDash val="solid"/>
                      <a:round/>
                      <a:headEnd type="none" w="med" len="med"/>
                      <a:tailEnd type="none" w="med" len="med"/>
                    </a:lnB>
                    <a:solidFill>
                      <a:schemeClr val="accent2">
                        <a:lumMod val="40000"/>
                        <a:lumOff val="60000"/>
                      </a:schemeClr>
                    </a:solidFill>
                  </a:tcPr>
                </a:tc>
                <a:tc rowSpan="2">
                  <a:txBody>
                    <a:bodyPr vert="horz" wrap="square"/>
                    <a:lstStyle/>
                    <a:p>
                      <a:endParaRPr kumimoji="1" lang="zh-CN" altLang="en-US" sz="2400" b="1" noProof="0">
                        <a:ln>
                          <a:noFill/>
                        </a:ln>
                        <a:solidFill>
                          <a:schemeClr val="tx1"/>
                        </a:solidFill>
                        <a:effectLst/>
                        <a:uLnTx/>
                        <a:uFillTx/>
                        <a:latin typeface="华文中宋" pitchFamily="2" charset="-122"/>
                        <a:ea typeface="华文中宋" pitchFamily="2" charset="-122"/>
                        <a:sym typeface="+mn-ea"/>
                      </a:endParaRPr>
                    </a:p>
                  </a:txBody>
                  <a:tcPr marL="121904" marR="121904" marT="60960" marB="6096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rowSpan="2">
                  <a:txBody>
                    <a:bodyPr vert="horz" wrap="square"/>
                    <a:lstStyle/>
                    <a:p>
                      <a:endParaRPr kumimoji="1" lang="zh-CN" altLang="en-US" sz="2400" b="1" noProof="0">
                        <a:ln>
                          <a:noFill/>
                        </a:ln>
                        <a:solidFill>
                          <a:schemeClr val="tx1"/>
                        </a:solidFill>
                        <a:effectLst/>
                        <a:uLnTx/>
                        <a:uFillTx/>
                        <a:latin typeface="华文中宋" pitchFamily="2" charset="-122"/>
                        <a:ea typeface="华文中宋" pitchFamily="2" charset="-122"/>
                        <a:sym typeface="+mn-ea"/>
                      </a:endParaRPr>
                    </a:p>
                  </a:txBody>
                  <a:tcPr marL="121904" marR="121904" marT="60960" marB="60960"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r>
              <a:tr h="662940">
                <a:tc>
                  <a:txBody>
                    <a:bodyPr vert="horz" wrap="square"/>
                    <a:lstStyle/>
                    <a:p>
                      <a:r>
                        <a:rPr lang="zh-CN" altLang="en-US" sz="2400" smtClean="0"/>
                        <a:t>工业</a:t>
                      </a:r>
                      <a:endParaRPr lang="zh-CN" altLang="en-US" sz="2400"/>
                    </a:p>
                  </a:txBody>
                  <a:tcPr marL="121904" marR="121904" marT="60960" marB="60960" anchor="ctr">
                    <a:solidFill>
                      <a:schemeClr val="accent1">
                        <a:lumMod val="20000"/>
                        <a:lumOff val="80000"/>
                      </a:schemeClr>
                    </a:solidFill>
                  </a:tcPr>
                </a:tc>
                <a:tc>
                  <a:txBody>
                    <a:bodyPr vert="horz" wrap="square"/>
                    <a:lstStyle/>
                    <a:p>
                      <a:pPr marL="0" marR="0" lvl="0" indent="0" algn="l" defTabSz="685800" rtl="0" eaLnBrk="1" fontAlgn="auto" latinLnBrk="0" hangingPunct="1">
                        <a:lnSpc>
                          <a:spcPct val="100000"/>
                        </a:lnSpc>
                        <a:spcBef>
                          <a:spcPct val="0"/>
                        </a:spcBef>
                        <a:spcAft>
                          <a:spcPct val="0"/>
                        </a:spcAft>
                        <a:buClrTx/>
                        <a:buSzTx/>
                        <a:buFontTx/>
                        <a:buNone/>
                        <a:defRPr/>
                      </a:pPr>
                      <a:r>
                        <a:rPr lang="zh-CN" altLang="en-US" sz="2400" b="1" smtClean="0">
                          <a:latin typeface="黑体" panose="02010609060101010101" pitchFamily="49" charset="-122"/>
                          <a:ea typeface="黑体" panose="02010609060101010101" pitchFamily="49" charset="-122"/>
                          <a:cs typeface="楷体" panose="02010609060101010101" charset="-122"/>
                          <a:sym typeface="+mn-ea"/>
                        </a:rPr>
                        <a:t>改革工业管理体制，下放部分权力</a:t>
                      </a:r>
                      <a:endParaRPr lang="zh-CN" altLang="en-US" sz="2400" b="1" smtClean="0">
                        <a:latin typeface="黑体" panose="02010609060101010101" pitchFamily="49" charset="-122"/>
                        <a:ea typeface="黑体" panose="02010609060101010101" pitchFamily="49" charset="-122"/>
                        <a:cs typeface="楷体" panose="02010609060101010101" charset="-122"/>
                        <a:sym typeface="+mn-ea"/>
                      </a:endParaRPr>
                    </a:p>
                  </a:txBody>
                  <a:tcPr marL="121904" marR="121904" marT="60960" marB="6096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vert="horz" wrap="square"/>
                    <a:lstStyle/>
                    <a:p/>
                  </a:txBody>
                  <a:tcPr marL="121904" marR="121904" marT="60960" marB="6096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vert="horz" wrap="square"/>
                    <a:lstStyle/>
                    <a:p/>
                  </a:txBody>
                  <a:tcPr/>
                </a:tc>
              </a:tr>
              <a:tr h="853440">
                <a:tc>
                  <a:txBody>
                    <a:bodyPr vert="horz" wrap="square"/>
                    <a:lstStyle/>
                    <a:p>
                      <a:r>
                        <a:rPr lang="zh-CN" altLang="en-US" sz="2400" smtClean="0"/>
                        <a:t>民生</a:t>
                      </a:r>
                      <a:endParaRPr lang="zh-CN" altLang="en-US" sz="2400"/>
                    </a:p>
                  </a:txBody>
                  <a:tcPr marL="121904" marR="121904" marT="60960" marB="60960" anchor="ctr">
                    <a:solidFill>
                      <a:schemeClr val="accent4">
                        <a:lumMod val="60000"/>
                        <a:lumOff val="40000"/>
                      </a:schemeClr>
                    </a:solidFill>
                  </a:tcPr>
                </a:tc>
                <a:tc>
                  <a:txBody>
                    <a:bodyPr vert="horz" wrap="square"/>
                    <a:lstStyle/>
                    <a:p>
                      <a:pPr marL="0" marR="0" lvl="0" indent="0" algn="l" defTabSz="685800" rtl="0" eaLnBrk="1" fontAlgn="auto" latinLnBrk="0" hangingPunct="1">
                        <a:lnSpc>
                          <a:spcPct val="100000"/>
                        </a:lnSpc>
                        <a:spcBef>
                          <a:spcPct val="0"/>
                        </a:spcBef>
                        <a:spcAft>
                          <a:spcPct val="0"/>
                        </a:spcAft>
                        <a:buClrTx/>
                        <a:buSzTx/>
                        <a:buFontTx/>
                        <a:buNone/>
                        <a:defRPr/>
                      </a:pPr>
                      <a:r>
                        <a:rPr lang="zh-CN" altLang="en-US" sz="2400" b="1" smtClean="0">
                          <a:latin typeface="黑体" panose="02010609060101010101" pitchFamily="49" charset="-122"/>
                          <a:ea typeface="黑体" panose="02010609060101010101" pitchFamily="49" charset="-122"/>
                          <a:cs typeface="楷体" panose="02010609060101010101" charset="-122"/>
                          <a:sym typeface="+mn-ea"/>
                        </a:rPr>
                        <a:t>兴建“极简主义楼房”</a:t>
                      </a:r>
                      <a:endParaRPr lang="zh-CN" altLang="en-US" sz="2400" b="1" smtClean="0">
                        <a:latin typeface="黑体" panose="02010609060101010101" pitchFamily="49" charset="-122"/>
                        <a:ea typeface="黑体" panose="02010609060101010101" pitchFamily="49" charset="-122"/>
                        <a:cs typeface="楷体" panose="02010609060101010101" charset="-122"/>
                        <a:sym typeface="+mn-ea"/>
                      </a:endParaRPr>
                    </a:p>
                  </a:txBody>
                  <a:tcPr marL="121904" marR="121904" marT="60960" marB="6096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vert="horz" wrap="square"/>
                    <a:lstStyle/>
                    <a:p>
                      <a:endParaRPr kumimoji="1" lang="zh-CN" altLang="en-US" sz="2400" b="1" noProof="0">
                        <a:ln>
                          <a:noFill/>
                        </a:ln>
                        <a:solidFill>
                          <a:schemeClr val="tx1"/>
                        </a:solidFill>
                        <a:effectLst/>
                        <a:uLnTx/>
                        <a:uFillTx/>
                        <a:latin typeface="华文中宋" pitchFamily="2" charset="-122"/>
                        <a:ea typeface="华文中宋" pitchFamily="2" charset="-122"/>
                        <a:sym typeface="+mn-ea"/>
                      </a:endParaRPr>
                    </a:p>
                  </a:txBody>
                  <a:tcPr marL="121904" marR="121904" marT="60960" marB="6096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endParaRPr kumimoji="1" lang="zh-CN" altLang="en-US" sz="2400" b="1" noProof="0">
                        <a:ln>
                          <a:noFill/>
                        </a:ln>
                        <a:solidFill>
                          <a:schemeClr val="tx1"/>
                        </a:solidFill>
                        <a:effectLst/>
                        <a:uLnTx/>
                        <a:uFillTx/>
                        <a:latin typeface="华文中宋" pitchFamily="2" charset="-122"/>
                        <a:ea typeface="华文中宋" pitchFamily="2" charset="-122"/>
                        <a:sym typeface="+mn-ea"/>
                      </a:endParaRPr>
                    </a:p>
                  </a:txBody>
                  <a:tcPr marL="121904" marR="121904" marT="60960" marB="6096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83285">
                <a:tc>
                  <a:txBody>
                    <a:bodyPr vert="horz" wrap="square"/>
                    <a:lstStyle/>
                    <a:p>
                      <a:r>
                        <a:rPr lang="zh-CN" altLang="en-US" sz="2400" smtClean="0"/>
                        <a:t>政治</a:t>
                      </a:r>
                      <a:endParaRPr lang="en-US" altLang="zh-CN" sz="2400" smtClean="0"/>
                    </a:p>
                    <a:p>
                      <a:r>
                        <a:rPr lang="zh-CN" altLang="en-US" sz="2400" smtClean="0"/>
                        <a:t>思想</a:t>
                      </a:r>
                      <a:endParaRPr lang="zh-CN" altLang="en-US" sz="2400"/>
                    </a:p>
                  </a:txBody>
                  <a:tcPr marL="121904" marR="121904" marT="60960" marB="60960" anchor="ctr">
                    <a:solidFill>
                      <a:schemeClr val="bg2">
                        <a:lumMod val="75000"/>
                      </a:schemeClr>
                    </a:solidFill>
                  </a:tcPr>
                </a:tc>
                <a:tc>
                  <a:txBody>
                    <a:bodyPr vert="horz" wrap="square"/>
                    <a:lstStyle/>
                    <a:p>
                      <a:pPr marL="0" marR="0" lvl="0" indent="0" algn="l" defTabSz="685800" rtl="0" eaLnBrk="1" fontAlgn="auto" latinLnBrk="0" hangingPunct="1">
                        <a:lnSpc>
                          <a:spcPct val="100000"/>
                        </a:lnSpc>
                        <a:spcBef>
                          <a:spcPct val="0"/>
                        </a:spcBef>
                        <a:spcAft>
                          <a:spcPct val="0"/>
                        </a:spcAft>
                        <a:buClrTx/>
                        <a:buSzTx/>
                        <a:buFontTx/>
                        <a:buNone/>
                        <a:defRPr/>
                      </a:pPr>
                      <a:r>
                        <a:rPr lang="zh-CN" altLang="en-US" sz="2400" b="1" smtClean="0">
                          <a:latin typeface="黑体" panose="02010609060101010101" pitchFamily="49" charset="-122"/>
                          <a:ea typeface="黑体" panose="02010609060101010101" pitchFamily="49" charset="-122"/>
                          <a:cs typeface="楷体" panose="02010609060101010101" charset="-122"/>
                          <a:sym typeface="+mn-ea"/>
                        </a:rPr>
                        <a:t>平反冤假错案</a:t>
                      </a:r>
                      <a:r>
                        <a:rPr lang="en-US" altLang="zh-CN" sz="2400" b="1" smtClean="0">
                          <a:latin typeface="黑体" panose="02010609060101010101" pitchFamily="49" charset="-122"/>
                          <a:ea typeface="黑体" panose="02010609060101010101" pitchFamily="49" charset="-122"/>
                          <a:cs typeface="楷体" panose="02010609060101010101" charset="-122"/>
                          <a:sym typeface="+mn-ea"/>
                        </a:rPr>
                        <a:t>;</a:t>
                      </a:r>
                      <a:r>
                        <a:rPr lang="zh-CN" altLang="en-US" sz="2400" b="1" smtClean="0">
                          <a:latin typeface="黑体" panose="02010609060101010101" pitchFamily="49" charset="-122"/>
                          <a:ea typeface="黑体" panose="02010609060101010101" pitchFamily="49" charset="-122"/>
                          <a:cs typeface="楷体" panose="02010609060101010101" charset="-122"/>
                          <a:sym typeface="+mn-ea"/>
                        </a:rPr>
                        <a:t>批判斯大林个人崇拜，强调集体领导，改革干部制度</a:t>
                      </a:r>
                      <a:endParaRPr lang="zh-CN" altLang="en-US" sz="2400" b="1" smtClean="0">
                        <a:latin typeface="黑体" panose="02010609060101010101" pitchFamily="49" charset="-122"/>
                        <a:ea typeface="黑体" panose="02010609060101010101" pitchFamily="49" charset="-122"/>
                        <a:cs typeface="楷体" panose="02010609060101010101" charset="-122"/>
                        <a:sym typeface="+mn-ea"/>
                      </a:endParaRPr>
                    </a:p>
                  </a:txBody>
                  <a:tcPr marL="121904" marR="121904" marT="60960" marB="6096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vert="horz" wrap="square"/>
                    <a:lstStyle/>
                    <a:p>
                      <a:endParaRPr kumimoji="1" lang="zh-CN" altLang="en-US" sz="2400" b="1" noProof="0">
                        <a:ln>
                          <a:noFill/>
                        </a:ln>
                        <a:solidFill>
                          <a:schemeClr val="tx1"/>
                        </a:solidFill>
                        <a:effectLst/>
                        <a:uLnTx/>
                        <a:uFillTx/>
                        <a:latin typeface="华文中宋" pitchFamily="2" charset="-122"/>
                        <a:ea typeface="华文中宋" pitchFamily="2" charset="-122"/>
                        <a:sym typeface="+mn-ea"/>
                      </a:endParaRPr>
                    </a:p>
                  </a:txBody>
                  <a:tcPr marL="121904" marR="121904" marT="60960" marB="6096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endParaRPr kumimoji="1" lang="zh-CN" altLang="en-US" sz="2400" b="1" noProof="0">
                        <a:ln>
                          <a:noFill/>
                        </a:ln>
                        <a:solidFill>
                          <a:schemeClr val="tx1"/>
                        </a:solidFill>
                        <a:effectLst/>
                        <a:uLnTx/>
                        <a:uFillTx/>
                        <a:latin typeface="华文中宋" pitchFamily="2" charset="-122"/>
                        <a:ea typeface="华文中宋" pitchFamily="2" charset="-122"/>
                        <a:sym typeface="+mn-ea"/>
                      </a:endParaRPr>
                    </a:p>
                  </a:txBody>
                  <a:tcPr marL="121904" marR="121904" marT="60960" marB="6096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108362">
                <a:tc>
                  <a:txBody>
                    <a:bodyPr vert="horz" wrap="square"/>
                    <a:lstStyle/>
                    <a:p>
                      <a:r>
                        <a:rPr lang="zh-CN" altLang="en-US" sz="2400" smtClean="0"/>
                        <a:t>外交</a:t>
                      </a:r>
                      <a:endParaRPr lang="zh-CN" altLang="en-US" sz="2400"/>
                    </a:p>
                  </a:txBody>
                  <a:tcPr marL="121904" marR="121904" marT="60960" marB="60960" anchor="ctr">
                    <a:solidFill>
                      <a:schemeClr val="accent6">
                        <a:lumMod val="60000"/>
                        <a:lumOff val="40000"/>
                      </a:schemeClr>
                    </a:solidFill>
                  </a:tcPr>
                </a:tc>
                <a:tc>
                  <a:txBody>
                    <a:bodyPr vert="horz" wrap="square"/>
                    <a:lstStyle/>
                    <a:p>
                      <a:pPr marL="0" marR="0" lvl="0" indent="0" algn="l" defTabSz="685800" rtl="0" eaLnBrk="1" fontAlgn="auto" latinLnBrk="0" hangingPunct="1">
                        <a:lnSpc>
                          <a:spcPct val="100000"/>
                        </a:lnSpc>
                        <a:spcBef>
                          <a:spcPct val="0"/>
                        </a:spcBef>
                        <a:spcAft>
                          <a:spcPct val="0"/>
                        </a:spcAft>
                        <a:buClrTx/>
                        <a:buSzTx/>
                        <a:buFontTx/>
                        <a:buNone/>
                        <a:defRPr/>
                      </a:pPr>
                      <a:r>
                        <a:rPr lang="zh-CN" altLang="en-US" sz="2400" b="1" smtClean="0">
                          <a:latin typeface="黑体" panose="02010609060101010101" pitchFamily="49" charset="-122"/>
                          <a:ea typeface="黑体" panose="02010609060101010101" pitchFamily="49" charset="-122"/>
                          <a:cs typeface="楷体" panose="02010609060101010101" charset="-122"/>
                          <a:sym typeface="+mn-ea"/>
                        </a:rPr>
                        <a:t>提出“三和路线”，首次访问美国</a:t>
                      </a:r>
                      <a:endParaRPr lang="zh-CN" altLang="en-US" sz="2400" b="1" smtClean="0">
                        <a:latin typeface="黑体" panose="02010609060101010101" pitchFamily="49" charset="-122"/>
                        <a:ea typeface="黑体" panose="02010609060101010101" pitchFamily="49" charset="-122"/>
                        <a:cs typeface="楷体" panose="02010609060101010101" charset="-122"/>
                        <a:sym typeface="+mn-ea"/>
                      </a:endParaRPr>
                    </a:p>
                  </a:txBody>
                  <a:tcPr marL="121904" marR="121904" marT="60960" marB="60960" anchor="ctr">
                    <a:lnT w="12700" cap="flat" cmpd="sng" algn="ctr">
                      <a:solidFill>
                        <a:schemeClr val="tx1"/>
                      </a:solidFill>
                      <a:prstDash val="solid"/>
                      <a:round/>
                      <a:headEnd type="none" w="med" len="med"/>
                      <a:tailEnd type="none" w="med" len="med"/>
                    </a:lnT>
                    <a:solidFill>
                      <a:schemeClr val="accent6">
                        <a:lumMod val="60000"/>
                        <a:lumOff val="40000"/>
                      </a:schemeClr>
                    </a:solidFill>
                  </a:tcPr>
                </a:tc>
                <a:tc>
                  <a:txBody>
                    <a:bodyPr vert="horz" wrap="square"/>
                    <a:lstStyle/>
                    <a:p>
                      <a:endParaRPr kumimoji="1" lang="zh-CN" altLang="en-US" sz="2400" b="1" noProof="0">
                        <a:ln>
                          <a:noFill/>
                        </a:ln>
                        <a:solidFill>
                          <a:schemeClr val="tx1"/>
                        </a:solidFill>
                        <a:effectLst/>
                        <a:uLnTx/>
                        <a:uFillTx/>
                        <a:latin typeface="华文中宋" pitchFamily="2" charset="-122"/>
                        <a:ea typeface="华文中宋" pitchFamily="2" charset="-122"/>
                        <a:sym typeface="+mn-ea"/>
                      </a:endParaRPr>
                    </a:p>
                  </a:txBody>
                  <a:tcPr marL="121904" marR="121904" marT="60960" marB="6096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vert="horz" wrap="square"/>
                    <a:lstStyle/>
                    <a:p>
                      <a:endParaRPr kumimoji="1" lang="zh-CN" altLang="en-US" sz="2400" b="1" noProof="0">
                        <a:ln>
                          <a:noFill/>
                        </a:ln>
                        <a:solidFill>
                          <a:schemeClr val="tx1"/>
                        </a:solidFill>
                        <a:effectLst/>
                        <a:uLnTx/>
                        <a:uFillTx/>
                        <a:latin typeface="华文中宋" pitchFamily="2" charset="-122"/>
                        <a:ea typeface="华文中宋" pitchFamily="2" charset="-122"/>
                        <a:sym typeface="+mn-ea"/>
                      </a:endParaRPr>
                    </a:p>
                  </a:txBody>
                  <a:tcPr marL="121904" marR="121904" marT="60960" marB="6096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r>
            </a:tbl>
          </a:graphicData>
        </a:graphic>
      </p:graphicFrame>
      <p:sp>
        <p:nvSpPr>
          <p:cNvPr id="2" name="Text Box 2"/>
          <p:cNvSpPr txBox="1">
            <a:spLocks noChangeArrowheads="1"/>
          </p:cNvSpPr>
          <p:nvPr/>
        </p:nvSpPr>
        <p:spPr bwMode="auto">
          <a:xfrm>
            <a:off x="953" y="0"/>
            <a:ext cx="1270669" cy="491490"/>
          </a:xfrm>
          <a:prstGeom prst="rect">
            <a:avLst/>
          </a:prstGeom>
          <a:solidFill>
            <a:srgbClr val="FFFF00"/>
          </a:solidFill>
          <a:ln w="9525">
            <a:noFill/>
            <a:miter lim="800000"/>
          </a:ln>
          <a:effectLst/>
        </p:spPr>
        <p:txBody>
          <a:bodyPr wrap="square">
            <a:spAutoFit/>
          </a:bodyPr>
          <a:lstStyle/>
          <a:p>
            <a:r>
              <a:rPr lang="en-US" altLang="zh-CN" sz="2600" b="1" smtClean="0">
                <a:solidFill>
                  <a:schemeClr val="tx1"/>
                </a:solidFill>
              </a:rPr>
              <a:t>2.</a:t>
            </a:r>
            <a:r>
              <a:rPr lang="zh-CN" altLang="en-US" sz="2600" b="1" smtClean="0">
                <a:solidFill>
                  <a:schemeClr val="tx1"/>
                </a:solidFill>
              </a:rPr>
              <a:t>措施：</a:t>
            </a:r>
            <a:endParaRPr lang="zh-CN" altLang="en-US" sz="2600" b="1" smtClean="0">
              <a:solidFill>
                <a:schemeClr val="tx1"/>
              </a:solidFill>
            </a:endParaRPr>
          </a:p>
        </p:txBody>
      </p:sp>
      <p:sp>
        <p:nvSpPr>
          <p:cNvPr id="16" name="文本框 15"/>
          <p:cNvSpPr txBox="1"/>
          <p:nvPr/>
        </p:nvSpPr>
        <p:spPr>
          <a:xfrm>
            <a:off x="3647887" y="2276872"/>
            <a:ext cx="1728192" cy="521970"/>
          </a:xfrm>
          <a:prstGeom prst="rect">
            <a:avLst/>
          </a:prstGeom>
          <a:noFill/>
          <a:ln w="9525">
            <a:noFill/>
          </a:ln>
        </p:spPr>
        <p:txBody>
          <a:bodyPr wrap="square" anchor="t">
            <a:spAutoFit/>
          </a:bodyPr>
          <a:lstStyle/>
          <a:p>
            <a:pPr>
              <a:buSzTx/>
            </a:pPr>
            <a:r>
              <a:rPr lang="zh-CN" altLang="en-US" sz="2800" b="1" smtClean="0">
                <a:solidFill>
                  <a:srgbClr val="FF0000"/>
                </a:solidFill>
                <a:latin typeface="微软雅黑" panose="020b0503020204020204" pitchFamily="34" charset="-122"/>
                <a:ea typeface="微软雅黑" panose="020b0503020204020204" pitchFamily="34" charset="-122"/>
              </a:rPr>
              <a:t>突破口</a:t>
            </a:r>
            <a:endParaRPr lang="zh-CN" altLang="en-US" sz="2800" b="1">
              <a:solidFill>
                <a:srgbClr val="FF0000"/>
              </a:solidFill>
              <a:latin typeface="微软雅黑" panose="020b0503020204020204" pitchFamily="34" charset="-122"/>
              <a:ea typeface="微软雅黑" panose="020b0503020204020204" pitchFamily="34" charset="-122"/>
            </a:endParaRPr>
          </a:p>
        </p:txBody>
      </p:sp>
      <p:sp>
        <p:nvSpPr>
          <p:cNvPr id="9" name="矩形 8"/>
          <p:cNvSpPr>
            <a:spLocks noChangeArrowheads="1"/>
          </p:cNvSpPr>
          <p:nvPr/>
        </p:nvSpPr>
        <p:spPr bwMode="auto">
          <a:xfrm>
            <a:off x="1415639" y="0"/>
            <a:ext cx="10775727" cy="1536700"/>
          </a:xfrm>
          <a:prstGeom prst="rect">
            <a:avLst/>
          </a:prstGeom>
          <a:noFill/>
          <a:ln w="19050">
            <a:solidFill>
              <a:srgbClr val="FF0000"/>
            </a:solidFill>
            <a:miter lim="800000"/>
          </a:ln>
        </p:spPr>
        <p:txBody>
          <a:bodyPr wrap="square" lIns="91431" tIns="45715" rIns="91431" bIns="45715">
            <a:spAutoFit/>
          </a:bodyPr>
          <a:lstStyle/>
          <a:p>
            <a:pPr>
              <a:lnSpc>
                <a:spcPct val="98000"/>
              </a:lnSpc>
            </a:pPr>
            <a:r>
              <a:rPr lang="zh-CN" altLang="en-US" sz="2400" smtClean="0"/>
              <a:t>正如</a:t>
            </a:r>
            <a:r>
              <a:rPr lang="zh-CN" altLang="en-US" sz="2400"/>
              <a:t>苏联著名政论家费奥多尔</a:t>
            </a:r>
            <a:r>
              <a:rPr lang="en-US" altLang="zh-CN" sz="2400"/>
              <a:t>·</a:t>
            </a:r>
            <a:r>
              <a:rPr lang="zh-CN" altLang="en-US" sz="2400"/>
              <a:t>布尔拉茨基指出的，放在当时赫鲁晓夫面前的斯大林所留下的苏联是：“越来越贫困的、实际上半崩溃的农村、技术上落后的工业、最尖锐的住房短缺、居民生活的低水平、数百万人被关押在监狱和集中营、国家与外部各界的隔绝</a:t>
            </a:r>
            <a:r>
              <a:rPr lang="en-US" altLang="zh-CN" sz="2400"/>
              <a:t>——</a:t>
            </a:r>
            <a:r>
              <a:rPr lang="zh-CN" altLang="en-US" sz="2400"/>
              <a:t>所有这一切都要求有新的政策和彻底的变革。”</a:t>
            </a:r>
            <a:endParaRPr lang="zh-CN" altLang="en-US" sz="2400" b="1">
              <a:latin typeface="楷体" panose="02010609060101010101" charset="-122"/>
              <a:ea typeface="楷体" panose="02010609060101010101" charset="-122"/>
              <a:cs typeface="楷体" panose="02010609060101010101" charset="-122"/>
            </a:endParaRPr>
          </a:p>
        </p:txBody>
      </p:sp>
      <p:sp>
        <p:nvSpPr>
          <p:cNvPr id="10" name="矩形 9"/>
          <p:cNvSpPr/>
          <p:nvPr/>
        </p:nvSpPr>
        <p:spPr>
          <a:xfrm>
            <a:off x="1559655" y="6309320"/>
            <a:ext cx="4414520" cy="368300"/>
          </a:xfrm>
          <a:prstGeom prst="rect">
            <a:avLst/>
          </a:prstGeom>
        </p:spPr>
        <p:txBody>
          <a:bodyPr wrap="none">
            <a:spAutoFit/>
          </a:bodyPr>
          <a:lstStyle/>
          <a:p>
            <a:r>
              <a:rPr lang="zh-CN" altLang="zh-CN" b="1" spc="150" smtClean="0">
                <a:ln>
                  <a:noFill/>
                </a:ln>
                <a:solidFill>
                  <a:srgbClr val="0000FF"/>
                </a:solidFill>
                <a:effectLst/>
                <a:uLnTx/>
                <a:uFillTx/>
                <a:latin typeface="楷体" panose="02010609060101010101" charset="-122"/>
                <a:ea typeface="楷体" panose="02010609060101010101" charset="-122"/>
                <a:cs typeface="楷体" panose="02010609060101010101" charset="-122"/>
                <a:sym typeface="+mn-ea"/>
              </a:rPr>
              <a:t>和平过渡</a:t>
            </a:r>
            <a:r>
              <a:rPr lang="en-US" altLang="zh-CN" b="1" spc="150" smtClean="0">
                <a:ln>
                  <a:noFill/>
                </a:ln>
                <a:solidFill>
                  <a:srgbClr val="0000FF"/>
                </a:solidFill>
                <a:effectLst/>
                <a:uLnTx/>
                <a:uFillTx/>
                <a:latin typeface="楷体" panose="02010609060101010101" charset="-122"/>
                <a:ea typeface="楷体" panose="02010609060101010101" charset="-122"/>
                <a:cs typeface="楷体" panose="02010609060101010101" charset="-122"/>
                <a:sym typeface="+mn-ea"/>
              </a:rPr>
              <a:t>”“</a:t>
            </a:r>
            <a:r>
              <a:rPr lang="zh-CN" altLang="zh-CN" b="1" spc="150" smtClean="0">
                <a:ln>
                  <a:noFill/>
                </a:ln>
                <a:solidFill>
                  <a:srgbClr val="0000FF"/>
                </a:solidFill>
                <a:effectLst/>
                <a:uLnTx/>
                <a:uFillTx/>
                <a:latin typeface="楷体" panose="02010609060101010101" charset="-122"/>
                <a:ea typeface="楷体" panose="02010609060101010101" charset="-122"/>
                <a:cs typeface="楷体" panose="02010609060101010101" charset="-122"/>
                <a:sym typeface="+mn-ea"/>
              </a:rPr>
              <a:t>和平竞赛</a:t>
            </a:r>
            <a:r>
              <a:rPr lang="en-US" altLang="zh-CN" b="1" spc="150" smtClean="0">
                <a:ln>
                  <a:noFill/>
                </a:ln>
                <a:solidFill>
                  <a:srgbClr val="0000FF"/>
                </a:solidFill>
                <a:effectLst/>
                <a:uLnTx/>
                <a:uFillTx/>
                <a:latin typeface="楷体" panose="02010609060101010101" charset="-122"/>
                <a:ea typeface="楷体" panose="02010609060101010101" charset="-122"/>
                <a:cs typeface="楷体" panose="02010609060101010101" charset="-122"/>
                <a:sym typeface="+mn-ea"/>
              </a:rPr>
              <a:t>”“</a:t>
            </a:r>
            <a:r>
              <a:rPr lang="zh-CN" altLang="zh-CN" b="1" spc="150" smtClean="0">
                <a:ln>
                  <a:noFill/>
                </a:ln>
                <a:solidFill>
                  <a:srgbClr val="0000FF"/>
                </a:solidFill>
                <a:effectLst/>
                <a:uLnTx/>
                <a:uFillTx/>
                <a:latin typeface="楷体" panose="02010609060101010101" charset="-122"/>
                <a:ea typeface="楷体" panose="02010609060101010101" charset="-122"/>
                <a:cs typeface="楷体" panose="02010609060101010101" charset="-122"/>
                <a:sym typeface="+mn-ea"/>
              </a:rPr>
              <a:t>和平共处</a:t>
            </a:r>
            <a:r>
              <a:rPr lang="en-US" altLang="zh-CN" b="1" spc="150" smtClean="0">
                <a:ln>
                  <a:noFill/>
                </a:ln>
                <a:solidFill>
                  <a:schemeClr val="tx1">
                    <a:lumMod val="75000"/>
                    <a:lumOff val="25000"/>
                  </a:schemeClr>
                </a:solidFill>
                <a:effectLst/>
                <a:uLnTx/>
                <a:uFillTx/>
                <a:latin typeface="楷体" panose="02010609060101010101" charset="-122"/>
                <a:ea typeface="楷体" panose="02010609060101010101" charset="-122"/>
                <a:cs typeface="楷体" panose="02010609060101010101" charset="-122"/>
                <a:sym typeface="+mn-ea"/>
              </a:rPr>
              <a:t>”</a:t>
            </a:r>
            <a:endParaRPr lang="zh-CN" altLang="en-US"/>
          </a:p>
        </p:txBody>
      </p:sp>
      <p:sp>
        <p:nvSpPr>
          <p:cNvPr id="12" name="矩形 11"/>
          <p:cNvSpPr/>
          <p:nvPr/>
        </p:nvSpPr>
        <p:spPr>
          <a:xfrm>
            <a:off x="6960254" y="2348880"/>
            <a:ext cx="3096344" cy="1198880"/>
          </a:xfrm>
          <a:prstGeom prst="rect">
            <a:avLst/>
          </a:prstGeom>
        </p:spPr>
        <p:txBody>
          <a:bodyPr wrap="square">
            <a:spAutoFit/>
          </a:bodyPr>
          <a:lstStyle/>
          <a:p>
            <a:r>
              <a:rPr lang="zh-CN" altLang="en-US" sz="2400" smtClean="0">
                <a:latin typeface="黑体" panose="02010609060101010101" pitchFamily="49" charset="-122"/>
                <a:ea typeface="黑体" panose="02010609060101010101" pitchFamily="49" charset="-122"/>
                <a:cs typeface="黑体" panose="02010609060101010101" pitchFamily="49" charset="-122"/>
              </a:rPr>
              <a:t>改革注入了某些市场经济成分</a:t>
            </a:r>
            <a:r>
              <a:rPr lang="en-US" altLang="zh-CN" sz="2400" smtClean="0">
                <a:latin typeface="黑体" panose="02010609060101010101" pitchFamily="49" charset="-122"/>
                <a:ea typeface="黑体" panose="02010609060101010101" pitchFamily="49" charset="-122"/>
                <a:cs typeface="黑体" panose="02010609060101010101" pitchFamily="49" charset="-122"/>
              </a:rPr>
              <a:t>;</a:t>
            </a:r>
            <a:r>
              <a:rPr lang="zh-CN" altLang="en-US" sz="2400" smtClean="0">
                <a:latin typeface="黑体" panose="02010609060101010101" pitchFamily="49" charset="-122"/>
                <a:ea typeface="黑体" panose="02010609060101010101" pitchFamily="49" charset="-122"/>
                <a:cs typeface="黑体" panose="02010609060101010101" pitchFamily="49" charset="-122"/>
              </a:rPr>
              <a:t>推动农业发展和企业生产积极性</a:t>
            </a:r>
            <a:endParaRPr lang="zh-CN" altLang="en-US" sz="2400"/>
          </a:p>
        </p:txBody>
      </p:sp>
      <p:sp>
        <p:nvSpPr>
          <p:cNvPr id="15" name="矩形 14"/>
          <p:cNvSpPr/>
          <p:nvPr/>
        </p:nvSpPr>
        <p:spPr>
          <a:xfrm>
            <a:off x="7104270" y="4149080"/>
            <a:ext cx="2808312" cy="460375"/>
          </a:xfrm>
          <a:prstGeom prst="rect">
            <a:avLst/>
          </a:prstGeom>
          <a:solidFill>
            <a:schemeClr val="accent5">
              <a:lumMod val="20000"/>
              <a:lumOff val="80000"/>
            </a:schemeClr>
          </a:solidFill>
        </p:spPr>
        <p:txBody>
          <a:bodyPr wrap="square">
            <a:spAutoFit/>
          </a:bodyPr>
          <a:lstStyle/>
          <a:p>
            <a:r>
              <a:rPr lang="zh-CN" altLang="en-US" sz="2400" b="1" smtClean="0"/>
              <a:t>人民生活有所改善</a:t>
            </a:r>
            <a:endParaRPr lang="zh-CN" altLang="en-US" sz="2400" b="1"/>
          </a:p>
        </p:txBody>
      </p:sp>
      <p:sp>
        <p:nvSpPr>
          <p:cNvPr id="17" name="矩形 16"/>
          <p:cNvSpPr/>
          <p:nvPr/>
        </p:nvSpPr>
        <p:spPr>
          <a:xfrm>
            <a:off x="7248287" y="4797152"/>
            <a:ext cx="2376263" cy="829945"/>
          </a:xfrm>
          <a:prstGeom prst="rect">
            <a:avLst/>
          </a:prstGeom>
        </p:spPr>
        <p:txBody>
          <a:bodyPr wrap="square">
            <a:spAutoFit/>
          </a:bodyPr>
          <a:lstStyle/>
          <a:p>
            <a:r>
              <a:rPr lang="zh-CN" altLang="en-US" sz="2400" smtClean="0">
                <a:latin typeface="黑体" panose="02010609060101010101" pitchFamily="49" charset="-122"/>
                <a:ea typeface="黑体" panose="02010609060101010101" pitchFamily="49" charset="-122"/>
                <a:cs typeface="黑体" panose="02010609060101010101" pitchFamily="49" charset="-122"/>
              </a:rPr>
              <a:t>思想解放作用，促进民主化</a:t>
            </a:r>
            <a:endParaRPr lang="zh-CN" altLang="en-US" sz="2400"/>
          </a:p>
        </p:txBody>
      </p:sp>
      <p:sp>
        <p:nvSpPr>
          <p:cNvPr id="18" name="矩形 17"/>
          <p:cNvSpPr/>
          <p:nvPr/>
        </p:nvSpPr>
        <p:spPr>
          <a:xfrm>
            <a:off x="6960254" y="5805264"/>
            <a:ext cx="2808312" cy="460375"/>
          </a:xfrm>
          <a:prstGeom prst="rect">
            <a:avLst/>
          </a:prstGeom>
          <a:solidFill>
            <a:schemeClr val="accent5">
              <a:lumMod val="20000"/>
              <a:lumOff val="80000"/>
            </a:schemeClr>
          </a:solidFill>
        </p:spPr>
        <p:txBody>
          <a:bodyPr wrap="square">
            <a:spAutoFit/>
          </a:bodyPr>
          <a:lstStyle/>
          <a:p>
            <a:r>
              <a:rPr lang="zh-CN" altLang="en-US" sz="2400" b="1" smtClean="0"/>
              <a:t>国际关系有所缓和</a:t>
            </a:r>
            <a:endParaRPr lang="zh-CN" altLang="en-US" sz="2400" b="1"/>
          </a:p>
        </p:txBody>
      </p:sp>
      <p:sp>
        <p:nvSpPr>
          <p:cNvPr id="11" name="矩形 10"/>
          <p:cNvSpPr/>
          <p:nvPr/>
        </p:nvSpPr>
        <p:spPr>
          <a:xfrm>
            <a:off x="7032263" y="3501008"/>
            <a:ext cx="2631440" cy="460375"/>
          </a:xfrm>
          <a:prstGeom prst="rect">
            <a:avLst/>
          </a:prstGeom>
          <a:solidFill>
            <a:schemeClr val="accent5">
              <a:lumMod val="20000"/>
              <a:lumOff val="80000"/>
            </a:schemeClr>
          </a:solidFill>
        </p:spPr>
        <p:txBody>
          <a:bodyPr wrap="none">
            <a:spAutoFit/>
          </a:bodyPr>
          <a:lstStyle/>
          <a:p>
            <a:r>
              <a:rPr lang="zh-CN" altLang="en-US" sz="2400" b="1" smtClean="0">
                <a:latin typeface="黑体" panose="02010609060101010101" pitchFamily="49" charset="-122"/>
                <a:ea typeface="黑体" panose="02010609060101010101" pitchFamily="49" charset="-122"/>
                <a:cs typeface="黑体" panose="02010609060101010101" pitchFamily="49" charset="-122"/>
              </a:rPr>
              <a:t>宇宙航空技术发展</a:t>
            </a:r>
            <a:endParaRPr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strVal val="#ppt_w*0.70"/>
                                          </p:val>
                                        </p:tav>
                                        <p:tav tm="100000">
                                          <p:val>
                                            <p:strVal val="#ppt_w"/>
                                          </p:val>
                                        </p:tav>
                                      </p:tavLst>
                                    </p:anim>
                                    <p:anim calcmode="lin" valueType="num">
                                      <p:cBhvr>
                                        <p:cTn id="8" dur="1000" fill="hold"/>
                                        <p:tgtEl>
                                          <p:spTgt spid="11"/>
                                        </p:tgtEl>
                                        <p:attrNameLst>
                                          <p:attrName>ppt_h</p:attrName>
                                        </p:attrNameLst>
                                      </p:cBhvr>
                                      <p:tavLst>
                                        <p:tav tm="0">
                                          <p:val>
                                            <p:strVal val="#ppt_h"/>
                                          </p:val>
                                        </p:tav>
                                        <p:tav tm="100000">
                                          <p:val>
                                            <p:strVal val="#ppt_h"/>
                                          </p:val>
                                        </p:tav>
                                      </p:tavLst>
                                    </p:anim>
                                    <p:animEffect transition="in" filter="fade">
                                      <p:cBhvr>
                                        <p:cTn id="9" dur="1000"/>
                                        <p:tgtEl>
                                          <p:spTgt spid="11"/>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1000" fill="hold"/>
                                        <p:tgtEl>
                                          <p:spTgt spid="15"/>
                                        </p:tgtEl>
                                        <p:attrNameLst>
                                          <p:attrName>ppt_w</p:attrName>
                                        </p:attrNameLst>
                                      </p:cBhvr>
                                      <p:tavLst>
                                        <p:tav tm="0">
                                          <p:val>
                                            <p:strVal val="#ppt_w*0.70"/>
                                          </p:val>
                                        </p:tav>
                                        <p:tav tm="100000">
                                          <p:val>
                                            <p:strVal val="#ppt_w"/>
                                          </p:val>
                                        </p:tav>
                                      </p:tavLst>
                                    </p:anim>
                                    <p:anim calcmode="lin" valueType="num">
                                      <p:cBhvr>
                                        <p:cTn id="15" dur="1000" fill="hold"/>
                                        <p:tgtEl>
                                          <p:spTgt spid="15"/>
                                        </p:tgtEl>
                                        <p:attrNameLst>
                                          <p:attrName>ppt_h</p:attrName>
                                        </p:attrNameLst>
                                      </p:cBhvr>
                                      <p:tavLst>
                                        <p:tav tm="0">
                                          <p:val>
                                            <p:strVal val="#ppt_h"/>
                                          </p:val>
                                        </p:tav>
                                        <p:tav tm="100000">
                                          <p:val>
                                            <p:strVal val="#ppt_h"/>
                                          </p:val>
                                        </p:tav>
                                      </p:tavLst>
                                    </p:anim>
                                    <p:animEffect transition="in" filter="fade">
                                      <p:cBhvr>
                                        <p:cTn id="16" dur="1000"/>
                                        <p:tgtEl>
                                          <p:spTgt spid="15"/>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p:cTn id="21" dur="1000" fill="hold"/>
                                        <p:tgtEl>
                                          <p:spTgt spid="18"/>
                                        </p:tgtEl>
                                        <p:attrNameLst>
                                          <p:attrName>ppt_w</p:attrName>
                                        </p:attrNameLst>
                                      </p:cBhvr>
                                      <p:tavLst>
                                        <p:tav tm="0">
                                          <p:val>
                                            <p:strVal val="#ppt_w*0.70"/>
                                          </p:val>
                                        </p:tav>
                                        <p:tav tm="100000">
                                          <p:val>
                                            <p:strVal val="#ppt_w"/>
                                          </p:val>
                                        </p:tav>
                                      </p:tavLst>
                                    </p:anim>
                                    <p:anim calcmode="lin" valueType="num">
                                      <p:cBhvr>
                                        <p:cTn id="22" dur="1000" fill="hold"/>
                                        <p:tgtEl>
                                          <p:spTgt spid="18"/>
                                        </p:tgtEl>
                                        <p:attrNameLst>
                                          <p:attrName>ppt_h</p:attrName>
                                        </p:attrNameLst>
                                      </p:cBhvr>
                                      <p:tavLst>
                                        <p:tav tm="0">
                                          <p:val>
                                            <p:strVal val="#ppt_h"/>
                                          </p:val>
                                        </p:tav>
                                        <p:tav tm="100000">
                                          <p:val>
                                            <p:strVal val="#ppt_h"/>
                                          </p:val>
                                        </p:tav>
                                      </p:tavLst>
                                    </p:anim>
                                    <p:animEffect transition="in" filter="fade">
                                      <p:cBhvr>
                                        <p:cTn id="23"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8" grpId="0"/>
      <p:bldP spid="11"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a:spLocks noChangeArrowheads="1"/>
          </p:cNvSpPr>
          <p:nvPr/>
        </p:nvSpPr>
        <p:spPr bwMode="auto">
          <a:xfrm>
            <a:off x="191503" y="692696"/>
            <a:ext cx="7007866" cy="4706620"/>
          </a:xfrm>
          <a:prstGeom prst="rect">
            <a:avLst/>
          </a:prstGeom>
          <a:noFill/>
          <a:ln w="19050">
            <a:solidFill>
              <a:srgbClr val="FF0000"/>
            </a:solidFill>
            <a:miter lim="800000"/>
          </a:ln>
        </p:spPr>
        <p:txBody>
          <a:bodyPr wrap="square" lIns="91431" tIns="45715" rIns="91431" bIns="45715">
            <a:spAutoFit/>
          </a:bodyPr>
          <a:lstStyle/>
          <a:p>
            <a:r>
              <a:rPr lang="zh-CN" altLang="en-US" sz="2000" b="1" smtClean="0"/>
              <a:t>材料一：苏联共产党</a:t>
            </a:r>
            <a:r>
              <a:rPr lang="en-US" altLang="zh-CN" sz="2000" b="1" smtClean="0"/>
              <a:t>……</a:t>
            </a:r>
            <a:r>
              <a:rPr lang="zh-CN" altLang="en-US" sz="2000" b="1" smtClean="0"/>
              <a:t>一直关心重工业的优先发展，因为重工业是发展社 会主义经济一切部门、加强我们祖国的国防、增进人民福利的基础。 这就是我们党的总路线。它经过苏维埃国家发展的一切经验的考 验，符合人民的切身利益。</a:t>
            </a:r>
            <a:r>
              <a:rPr lang="zh-CN" altLang="en-US" sz="2000" b="1" smtClean="0">
                <a:solidFill>
                  <a:srgbClr val="FF0000"/>
                </a:solidFill>
              </a:rPr>
              <a:t>苏联共产党今后也要十分坚定地贯彻这条总 路线。 </a:t>
            </a:r>
            <a:r>
              <a:rPr lang="en-US" altLang="zh-CN" sz="2000" b="1" smtClean="0"/>
              <a:t>…………</a:t>
            </a:r>
            <a:br>
              <a:rPr lang="en-US" altLang="zh-CN" sz="2000" b="1" smtClean="0"/>
            </a:br>
            <a:endParaRPr lang="en-US" altLang="zh-CN" sz="2000" b="1" smtClean="0"/>
          </a:p>
          <a:p>
            <a:r>
              <a:rPr lang="zh-CN" altLang="en-US" sz="2000" b="1" smtClean="0"/>
              <a:t>材料二：</a:t>
            </a:r>
            <a:r>
              <a:rPr lang="zh-CN" altLang="en-US" sz="2000" b="1" smtClean="0">
                <a:solidFill>
                  <a:srgbClr val="FF0000"/>
                </a:solidFill>
              </a:rPr>
              <a:t>头几年的谷物产量增加了</a:t>
            </a:r>
            <a:r>
              <a:rPr lang="zh-CN" altLang="en-US" sz="2000" b="1" smtClean="0"/>
              <a:t>，但接着又保持不变</a:t>
            </a:r>
            <a:r>
              <a:rPr lang="en-US" altLang="zh-CN" sz="2000" b="1" smtClean="0"/>
              <a:t>……</a:t>
            </a:r>
            <a:r>
              <a:rPr lang="en-US" altLang="zh-CN" sz="2000" b="1" smtClean="0">
                <a:solidFill>
                  <a:srgbClr val="FF0000"/>
                </a:solidFill>
              </a:rPr>
              <a:t>1963</a:t>
            </a:r>
            <a:r>
              <a:rPr lang="zh-CN" altLang="en-US" sz="2000" b="1" smtClean="0">
                <a:solidFill>
                  <a:srgbClr val="FF0000"/>
                </a:solidFill>
              </a:rPr>
              <a:t>年出现了一个转折点</a:t>
            </a:r>
            <a:r>
              <a:rPr lang="zh-CN" altLang="en-US" sz="2000" b="1" smtClean="0"/>
              <a:t>：苏联停止将粮食和谷物输出到东欧附属国家。相反地，</a:t>
            </a:r>
            <a:r>
              <a:rPr lang="zh-CN" altLang="en-US" sz="2000" b="1" smtClean="0">
                <a:solidFill>
                  <a:srgbClr val="FF0000"/>
                </a:solidFill>
              </a:rPr>
              <a:t>苏联买进外国的谷物，用了</a:t>
            </a:r>
            <a:r>
              <a:rPr lang="en-US" altLang="zh-CN" sz="2000" b="1" smtClean="0">
                <a:solidFill>
                  <a:srgbClr val="FF0000"/>
                </a:solidFill>
              </a:rPr>
              <a:t>372</a:t>
            </a:r>
            <a:r>
              <a:rPr lang="zh-CN" altLang="en-US" sz="2000" b="1" smtClean="0">
                <a:solidFill>
                  <a:srgbClr val="FF0000"/>
                </a:solidFill>
              </a:rPr>
              <a:t>吨黄金来付账</a:t>
            </a:r>
            <a:r>
              <a:rPr lang="en-US" altLang="zh-CN" sz="2000" b="1" smtClean="0"/>
              <a:t>——</a:t>
            </a:r>
            <a:r>
              <a:rPr lang="zh-CN" altLang="en-US" sz="2000" b="1" smtClean="0"/>
              <a:t>超过该国黄金储备的</a:t>
            </a:r>
            <a:r>
              <a:rPr lang="en-US" altLang="zh-CN" sz="2000" b="1" smtClean="0"/>
              <a:t>1/3</a:t>
            </a:r>
            <a:r>
              <a:rPr lang="zh-CN" altLang="en-US" sz="2000" b="1" smtClean="0"/>
              <a:t>。这使苏联颜面尽失。</a:t>
            </a:r>
            <a:r>
              <a:rPr lang="en-US" altLang="zh-CN" sz="2000" b="1" smtClean="0"/>
              <a:t> </a:t>
            </a:r>
            <a:endParaRPr lang="en-US" altLang="zh-CN" sz="2000" b="1" smtClean="0"/>
          </a:p>
          <a:p>
            <a:r>
              <a:rPr lang="en-US" altLang="zh-CN" sz="2000" b="1" smtClean="0"/>
              <a:t>                                                                     ——《</a:t>
            </a:r>
            <a:r>
              <a:rPr lang="zh-CN" altLang="en-US" sz="2000" b="1" smtClean="0"/>
              <a:t>舌尖上的历史</a:t>
            </a:r>
            <a:r>
              <a:rPr lang="en-US" altLang="zh-CN" sz="2000" b="1" smtClean="0"/>
              <a:t>》</a:t>
            </a:r>
            <a:endParaRPr lang="en-US" altLang="zh-CN" sz="2000" b="1" smtClean="0"/>
          </a:p>
          <a:p>
            <a:r>
              <a:rPr lang="zh-CN" altLang="en-US" sz="2000" b="1" smtClean="0"/>
              <a:t>  材料三：</a:t>
            </a:r>
            <a:r>
              <a:rPr lang="en-US" altLang="zh-CN" sz="2000" b="1" smtClean="0"/>
              <a:t>“</a:t>
            </a:r>
            <a:r>
              <a:rPr lang="zh-CN" altLang="en-US" sz="2000" b="1" smtClean="0"/>
              <a:t>最近资产阶级报刊广泛进行污蔑性的反苏宣传，反动派企图</a:t>
            </a:r>
            <a:r>
              <a:rPr lang="zh-CN" altLang="en-US" sz="2000" b="1" smtClean="0">
                <a:solidFill>
                  <a:srgbClr val="FF0000"/>
                </a:solidFill>
              </a:rPr>
              <a:t>利用有关苏联共产党指责斯大林个人崇拜的一些事实来作为进行这种污蔑的理由”</a:t>
            </a:r>
            <a:r>
              <a:rPr lang="zh-CN" altLang="en-US" sz="2000" b="1" smtClean="0"/>
              <a:t>。</a:t>
            </a:r>
            <a:endParaRPr lang="en-US" altLang="zh-CN" sz="2000" b="1" smtClean="0"/>
          </a:p>
          <a:p>
            <a:r>
              <a:rPr lang="en-US" altLang="zh-CN" sz="2000" b="1" smtClean="0"/>
              <a:t>                     ——《</a:t>
            </a:r>
            <a:r>
              <a:rPr lang="zh-CN" altLang="en-US" sz="2000" b="1" smtClean="0"/>
              <a:t>苏共中央关于克服个人崇拜及其后果的决议</a:t>
            </a:r>
            <a:r>
              <a:rPr lang="en-US" altLang="zh-CN" sz="2000" b="1" smtClean="0"/>
              <a:t>》</a:t>
            </a:r>
            <a:endParaRPr lang="en-US" altLang="zh-CN" smtClean="0"/>
          </a:p>
        </p:txBody>
      </p:sp>
      <p:sp>
        <p:nvSpPr>
          <p:cNvPr id="5" name="Text Box 2"/>
          <p:cNvSpPr txBox="1">
            <a:spLocks noChangeArrowheads="1"/>
          </p:cNvSpPr>
          <p:nvPr/>
        </p:nvSpPr>
        <p:spPr bwMode="auto">
          <a:xfrm>
            <a:off x="335518" y="0"/>
            <a:ext cx="11135788" cy="689610"/>
          </a:xfrm>
          <a:prstGeom prst="rect">
            <a:avLst/>
          </a:prstGeom>
          <a:noFill/>
          <a:ln w="9525">
            <a:noFill/>
            <a:miter lim="800000"/>
          </a:ln>
          <a:effectLst/>
        </p:spPr>
        <p:txBody>
          <a:bodyPr wrap="square" lIns="121908" tIns="60954" rIns="121908" bIns="60954">
            <a:spAutoFit/>
          </a:bodyPr>
          <a:lstStyle/>
          <a:p>
            <a:r>
              <a:rPr lang="zh-CN" altLang="en-US" sz="3700" b="1" smtClean="0">
                <a:solidFill>
                  <a:srgbClr val="FF0000"/>
                </a:solidFill>
              </a:rPr>
              <a:t>问题探究：</a:t>
            </a:r>
            <a:r>
              <a:rPr lang="zh-CN" altLang="en-US" sz="3700" b="1" smtClean="0"/>
              <a:t>改革的另一面</a:t>
            </a:r>
            <a:r>
              <a:rPr lang="en-US" altLang="zh-CN" sz="3700" b="1" smtClean="0">
                <a:solidFill>
                  <a:srgbClr val="FF0000"/>
                </a:solidFill>
              </a:rPr>
              <a:t>-----</a:t>
            </a:r>
            <a:r>
              <a:rPr lang="zh-CN" altLang="en-US" sz="3700" b="1" smtClean="0">
                <a:solidFill>
                  <a:srgbClr val="FF0000"/>
                </a:solidFill>
              </a:rPr>
              <a:t>一些料想不到的结果</a:t>
            </a:r>
            <a:endParaRPr lang="zh-CN" altLang="en-US" sz="3700" b="1" smtClean="0">
              <a:solidFill>
                <a:srgbClr val="FF0000"/>
              </a:solidFill>
            </a:endParaRPr>
          </a:p>
        </p:txBody>
      </p:sp>
      <p:pic>
        <p:nvPicPr>
          <p:cNvPr id="16" name="图片 15" descr="C:\Users\Administrator\Desktop\t0140750b503fe148c2.jpgt0140750b503fe148c2"/>
          <p:cNvPicPr>
            <a:picLocks noChangeAspect="1"/>
          </p:cNvPicPr>
          <p:nvPr/>
        </p:nvPicPr>
        <p:blipFill>
          <a:blip r:embed="rId2"/>
          <a:stretch>
            <a:fillRect/>
          </a:stretch>
        </p:blipFill>
        <p:spPr>
          <a:xfrm>
            <a:off x="7152139" y="932723"/>
            <a:ext cx="5039227" cy="3204211"/>
          </a:xfrm>
          <a:prstGeom prst="rect">
            <a:avLst/>
          </a:prstGeom>
        </p:spPr>
      </p:pic>
      <p:pic>
        <p:nvPicPr>
          <p:cNvPr id="19" name="图片 18" descr="v2-e56fc1d2cdd12e3b43060313c2b27003_r"/>
          <p:cNvPicPr>
            <a:picLocks noChangeAspect="1"/>
          </p:cNvPicPr>
          <p:nvPr>
            <p:custDataLst>
              <p:tags r:id="rId4"/>
            </p:custDataLst>
          </p:nvPr>
        </p:nvPicPr>
        <p:blipFill>
          <a:blip r:embed="rId3"/>
          <a:srcRect b="8236"/>
          <a:stretch>
            <a:fillRect/>
          </a:stretch>
        </p:blipFill>
        <p:spPr>
          <a:xfrm>
            <a:off x="7248138" y="4293096"/>
            <a:ext cx="4943228" cy="2564904"/>
          </a:xfrm>
          <a:prstGeom prst="rect">
            <a:avLst/>
          </a:prstGeom>
        </p:spPr>
      </p:pic>
      <p:sp>
        <p:nvSpPr>
          <p:cNvPr id="6" name="矩形 5"/>
          <p:cNvSpPr>
            <a:spLocks noChangeArrowheads="1"/>
          </p:cNvSpPr>
          <p:nvPr/>
        </p:nvSpPr>
        <p:spPr bwMode="auto">
          <a:xfrm>
            <a:off x="953" y="5013176"/>
            <a:ext cx="7200800" cy="1915160"/>
          </a:xfrm>
          <a:prstGeom prst="rect">
            <a:avLst/>
          </a:prstGeom>
          <a:solidFill>
            <a:schemeClr val="accent5">
              <a:lumMod val="20000"/>
              <a:lumOff val="80000"/>
            </a:schemeClr>
          </a:solidFill>
          <a:ln w="19050">
            <a:noFill/>
            <a:miter lim="800000"/>
          </a:ln>
        </p:spPr>
        <p:txBody>
          <a:bodyPr wrap="square" lIns="68580" tIns="34290" rIns="68580" bIns="34290">
            <a:spAutoFit/>
          </a:bodyPr>
          <a:lstStyle/>
          <a:p>
            <a:r>
              <a:rPr lang="zh-CN" altLang="en-US" sz="2400" b="1" smtClean="0">
                <a:solidFill>
                  <a:srgbClr val="0070C0"/>
                </a:solidFill>
                <a:latin typeface="黑体" panose="02010609060101010101" pitchFamily="49" charset="-122"/>
                <a:ea typeface="黑体" panose="02010609060101010101" pitchFamily="49" charset="-122"/>
                <a:cs typeface="黑体" panose="02010609060101010101" pitchFamily="49" charset="-122"/>
              </a:rPr>
              <a:t>局限性：</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经济：</a:t>
            </a:r>
            <a:r>
              <a:rPr lang="zh-CN" altLang="en-US" sz="2400" b="1" smtClean="0">
                <a:latin typeface="黑体" panose="02010609060101010101" pitchFamily="49" charset="-122"/>
                <a:ea typeface="黑体" panose="02010609060101010101" pitchFamily="49" charset="-122"/>
                <a:cs typeface="黑体" panose="02010609060101010101" pitchFamily="49" charset="-122"/>
                <a:sym typeface="+mn-ea"/>
              </a:rPr>
              <a:t>改革</a:t>
            </a:r>
            <a:r>
              <a:rPr lang="zh-CN" altLang="en-US" sz="2400" b="1" smtClean="0">
                <a:solidFill>
                  <a:srgbClr val="1003BD"/>
                </a:solidFill>
                <a:latin typeface="黑体" panose="02010609060101010101" pitchFamily="49" charset="-122"/>
                <a:ea typeface="黑体" panose="02010609060101010101" pitchFamily="49" charset="-122"/>
                <a:cs typeface="黑体" panose="02010609060101010101" pitchFamily="49" charset="-122"/>
                <a:sym typeface="+mn-ea"/>
              </a:rPr>
              <a:t>没有突破计划经济体制</a:t>
            </a:r>
            <a:r>
              <a:rPr lang="zh-CN" altLang="en-US" sz="2400" b="1"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400" b="1" smtClean="0">
                <a:latin typeface="楷体" panose="02010609060101010101" charset="-122"/>
                <a:ea typeface="楷体" panose="02010609060101010101" charset="-122"/>
                <a:cs typeface="楷体" panose="02010609060101010101" charset="-122"/>
                <a:sym typeface="+mn-ea"/>
              </a:rPr>
              <a:t>只是原有经济体制的局部调整；</a:t>
            </a:r>
            <a:r>
              <a:rPr lang="zh-CN" altLang="en-US" sz="2400" b="1" smtClean="0">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2400" b="1" smtClean="0">
                <a:solidFill>
                  <a:srgbClr val="1003BD"/>
                </a:solidFill>
                <a:latin typeface="黑体" panose="02010609060101010101" pitchFamily="49" charset="-122"/>
                <a:ea typeface="黑体" panose="02010609060101010101" pitchFamily="49" charset="-122"/>
                <a:cs typeface="黑体" panose="02010609060101010101" pitchFamily="49" charset="-122"/>
                <a:sym typeface="+mn-ea"/>
              </a:rPr>
              <a:t>国民经济比例仍然严重失调。</a:t>
            </a:r>
            <a:r>
              <a:rPr lang="en-US" altLang="zh-CN" sz="2400" b="1" smtClean="0">
                <a:solidFill>
                  <a:srgbClr val="1003BD"/>
                </a:solidFill>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粮食问题没有解决；</a:t>
            </a:r>
            <a:endParaRPr lang="zh-CN" altLang="en-US" sz="2400" b="1" smtClean="0">
              <a:solidFill>
                <a:srgbClr val="FF0000"/>
              </a:solidFill>
              <a:latin typeface="黑体" panose="02010609060101010101" pitchFamily="49" charset="-122"/>
              <a:ea typeface="黑体" pitchFamily="49" charset="-122"/>
              <a:cs typeface="黑体" panose="02010609060101010101" pitchFamily="49" charset="-122"/>
              <a:sym typeface="+mn-ea"/>
            </a:endParaRPr>
          </a:p>
          <a:p>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思想：</a:t>
            </a:r>
            <a:r>
              <a:rPr lang="zh-CN" altLang="en-US" sz="2400" b="1" smtClean="0">
                <a:solidFill>
                  <a:srgbClr val="1003BD"/>
                </a:solidFill>
                <a:latin typeface="黑体" panose="02010609060101010101" pitchFamily="49" charset="-122"/>
                <a:ea typeface="黑体" panose="02010609060101010101" pitchFamily="49" charset="-122"/>
                <a:cs typeface="黑体" panose="02010609060101010101" pitchFamily="49" charset="-122"/>
              </a:rPr>
              <a:t>没有对斯大林的功过作出全面分析</a:t>
            </a:r>
            <a:r>
              <a:rPr lang="zh-CN" altLang="en-US" sz="2400" b="1" smtClean="0">
                <a:latin typeface="黑体" panose="02010609060101010101" pitchFamily="49" charset="-122"/>
                <a:ea typeface="黑体" panose="02010609060101010101" pitchFamily="49" charset="-122"/>
                <a:cs typeface="黑体" panose="02010609060101010101" pitchFamily="49" charset="-122"/>
              </a:rPr>
              <a:t>，造成严重的后遗症。</a:t>
            </a:r>
            <a:endParaRPr lang="zh-CN" altLang="en-US" sz="2400" b="1" smtClean="0">
              <a:latin typeface="黑体" panose="02010609060101010101" pitchFamily="49" charset="-122"/>
              <a:ea typeface="黑体" panose="02010609060101010101" pitchFamily="49" charset="-122"/>
              <a:cs typeface="黑体" panose="02010609060101010101" pitchFamily="49" charset="-122"/>
            </a:endParaRPr>
          </a:p>
        </p:txBody>
      </p:sp>
      <p:pic>
        <p:nvPicPr>
          <p:cNvPr id="30722" name="Picture 2"/>
          <p:cNvPicPr>
            <a:picLocks noChangeAspect="1" noChangeArrowheads="1"/>
          </p:cNvPicPr>
          <p:nvPr/>
        </p:nvPicPr>
        <p:blipFill>
          <a:blip r:embed="rId5"/>
          <a:stretch>
            <a:fillRect/>
          </a:stretch>
        </p:blipFill>
        <p:spPr bwMode="auto">
          <a:xfrm>
            <a:off x="13296959" y="2852936"/>
            <a:ext cx="6494463" cy="2495550"/>
          </a:xfrm>
          <a:prstGeom prst="rect">
            <a:avLst/>
          </a:prstGeom>
          <a:noFill/>
          <a:ln w="9525">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098" name="Picture 2" descr="Img224019213"/>
          <p:cNvPicPr>
            <a:picLocks noChangeAspect="1" noChangeArrowheads="1"/>
          </p:cNvPicPr>
          <p:nvPr/>
        </p:nvPicPr>
        <p:blipFill>
          <a:blip r:embed="rId3"/>
          <a:stretch>
            <a:fillRect/>
          </a:stretch>
        </p:blipFill>
        <p:spPr bwMode="auto">
          <a:xfrm>
            <a:off x="953" y="1052736"/>
            <a:ext cx="5649456" cy="4653186"/>
          </a:xfrm>
          <a:prstGeom prst="rect">
            <a:avLst/>
          </a:prstGeom>
          <a:noFill/>
        </p:spPr>
      </p:pic>
      <p:sp>
        <p:nvSpPr>
          <p:cNvPr id="4100" name="Rectangle 4"/>
          <p:cNvSpPr>
            <a:spLocks noChangeArrowheads="1"/>
          </p:cNvSpPr>
          <p:nvPr/>
        </p:nvSpPr>
        <p:spPr bwMode="auto">
          <a:xfrm>
            <a:off x="953" y="6027003"/>
            <a:ext cx="5472379" cy="829945"/>
          </a:xfrm>
          <a:prstGeom prst="rect">
            <a:avLst/>
          </a:prstGeom>
          <a:noFill/>
          <a:ln w="9525">
            <a:noFill/>
            <a:miter lim="800000"/>
          </a:ln>
          <a:effectLst/>
        </p:spPr>
        <p:txBody>
          <a:bodyPr wrap="square">
            <a:spAutoFit/>
          </a:bodyPr>
          <a:lstStyle/>
          <a:p>
            <a:r>
              <a:rPr lang="en-US" altLang="zh-CN" sz="2400" b="1">
                <a:latin typeface="隶书" pitchFamily="49" charset="-122"/>
                <a:ea typeface="隶书" pitchFamily="49" charset="-122"/>
              </a:rPr>
              <a:t>    </a:t>
            </a:r>
            <a:r>
              <a:rPr lang="zh-CN" altLang="en-US" sz="2400" b="1">
                <a:latin typeface="宋体" panose="02010600030101010101" pitchFamily="2" charset="-122"/>
              </a:rPr>
              <a:t>墓碑由</a:t>
            </a:r>
            <a:r>
              <a:rPr lang="en-US" altLang="zh-CN" sz="2400" b="1">
                <a:latin typeface="宋体" panose="02010600030101010101" pitchFamily="2" charset="-122"/>
              </a:rPr>
              <a:t>7</a:t>
            </a:r>
            <a:r>
              <a:rPr lang="zh-CN" altLang="en-US" sz="2400" b="1">
                <a:latin typeface="宋体" panose="02010600030101010101" pitchFamily="2" charset="-122"/>
              </a:rPr>
              <a:t>块黑白大理石相向衔接堆砌而成，象征着赫氏毁誉参半的一生。</a:t>
            </a:r>
            <a:endParaRPr lang="zh-CN" altLang="en-US" sz="2400" b="1">
              <a:latin typeface="宋体" pitchFamily="2" charset="-122"/>
            </a:endParaRPr>
          </a:p>
        </p:txBody>
      </p:sp>
      <p:sp>
        <p:nvSpPr>
          <p:cNvPr id="4101" name="Text Box 5"/>
          <p:cNvSpPr txBox="1">
            <a:spLocks noChangeArrowheads="1"/>
          </p:cNvSpPr>
          <p:nvPr/>
        </p:nvSpPr>
        <p:spPr bwMode="auto">
          <a:xfrm>
            <a:off x="5736118" y="836712"/>
            <a:ext cx="6455247" cy="2676525"/>
          </a:xfrm>
          <a:prstGeom prst="rect">
            <a:avLst/>
          </a:prstGeom>
          <a:noFill/>
          <a:ln w="9525">
            <a:noFill/>
            <a:miter lim="800000"/>
          </a:ln>
          <a:effectLst/>
        </p:spPr>
        <p:txBody>
          <a:bodyPr wrap="square">
            <a:spAutoFit/>
          </a:bodyPr>
          <a:lstStyle/>
          <a:p>
            <a:pPr>
              <a:spcBef>
                <a:spcPct val="50000"/>
              </a:spcBef>
            </a:pPr>
            <a:r>
              <a:rPr lang="en-US" altLang="zh-CN" sz="2400" b="1">
                <a:ea typeface="楷体_GB2312" pitchFamily="49" charset="-122"/>
              </a:rPr>
              <a:t>      “</a:t>
            </a:r>
            <a:r>
              <a:rPr lang="zh-CN" altLang="en-US" sz="2400" b="1">
                <a:ea typeface="楷体_GB2312" pitchFamily="49" charset="-122"/>
              </a:rPr>
              <a:t>赫鲁晓夫，这是一个无法被苏联历史遗忘的人物，尽管克里姆林宫的红墙下容不得他孤寂的灵魂。这是一个试图改写“斯大林版”苏联历史的人物，尽管他最终成了斯大林及其主义的守墓人。</a:t>
            </a:r>
            <a:r>
              <a:rPr lang="en-US" altLang="zh-CN" sz="2400" b="1">
                <a:ea typeface="楷体_GB2312" pitchFamily="49" charset="-122"/>
              </a:rPr>
              <a:t>……</a:t>
            </a:r>
            <a:r>
              <a:rPr lang="zh-CN" altLang="en-US" sz="2400" b="1">
                <a:ea typeface="楷体_GB2312" pitchFamily="49" charset="-122"/>
              </a:rPr>
              <a:t>他给后世留下的最大遗产不是深邃致远的理论，而是改造世界的勇气。”</a:t>
            </a:r>
            <a:br>
              <a:rPr lang="zh-CN" altLang="en-US" sz="2400" b="1">
                <a:ea typeface="楷体_GB2312" pitchFamily="49" charset="-122"/>
              </a:rPr>
            </a:br>
            <a:r>
              <a:rPr lang="zh-CN" altLang="en-US" sz="2400" b="1">
                <a:ea typeface="楷体_GB2312" pitchFamily="49" charset="-122"/>
              </a:rPr>
              <a:t>             </a:t>
            </a:r>
            <a:r>
              <a:rPr lang="zh-CN" altLang="en-US" sz="2400" b="1" smtClean="0">
                <a:ea typeface="楷体_GB2312" pitchFamily="49" charset="-122"/>
              </a:rPr>
              <a:t>                  </a:t>
            </a:r>
            <a:r>
              <a:rPr lang="en-US" altLang="zh-CN" sz="2400" b="1">
                <a:ea typeface="楷体_GB2312" pitchFamily="49" charset="-122"/>
              </a:rPr>
              <a:t>——</a:t>
            </a:r>
            <a:r>
              <a:rPr lang="zh-CN" altLang="en-US" sz="2400" b="1">
                <a:ea typeface="楷体_GB2312" pitchFamily="49" charset="-122"/>
              </a:rPr>
              <a:t>历史学家张建华</a:t>
            </a:r>
            <a:endParaRPr lang="zh-CN" altLang="en-US" sz="2400" b="1">
              <a:ea typeface="楷体_GB2312" panose="02010609030101010101" pitchFamily="49" charset="-122"/>
            </a:endParaRPr>
          </a:p>
        </p:txBody>
      </p:sp>
      <p:sp>
        <p:nvSpPr>
          <p:cNvPr id="4106" name="Line 10"/>
          <p:cNvSpPr>
            <a:spLocks noChangeShapeType="1"/>
          </p:cNvSpPr>
          <p:nvPr/>
        </p:nvSpPr>
        <p:spPr bwMode="auto">
          <a:xfrm>
            <a:off x="8040375" y="1916832"/>
            <a:ext cx="3453950" cy="0"/>
          </a:xfrm>
          <a:prstGeom prst="line">
            <a:avLst/>
          </a:prstGeom>
          <a:noFill/>
          <a:ln w="76200">
            <a:solidFill>
              <a:srgbClr val="FF0000"/>
            </a:solidFill>
            <a:round/>
          </a:ln>
          <a:effectLst/>
        </p:spPr>
        <p:txBody>
          <a:bodyPr/>
          <a:lstStyle/>
          <a:p>
            <a:endParaRPr lang="zh-CN" altLang="en-US"/>
          </a:p>
        </p:txBody>
      </p:sp>
      <p:sp>
        <p:nvSpPr>
          <p:cNvPr id="4107" name="Line 11"/>
          <p:cNvSpPr>
            <a:spLocks noChangeShapeType="1"/>
          </p:cNvSpPr>
          <p:nvPr/>
        </p:nvSpPr>
        <p:spPr bwMode="auto">
          <a:xfrm flipV="1">
            <a:off x="5952143" y="2276872"/>
            <a:ext cx="5472608" cy="72008"/>
          </a:xfrm>
          <a:prstGeom prst="line">
            <a:avLst/>
          </a:prstGeom>
          <a:noFill/>
          <a:ln w="76200">
            <a:solidFill>
              <a:srgbClr val="FF0000"/>
            </a:solidFill>
            <a:round/>
          </a:ln>
          <a:effectLst/>
        </p:spPr>
        <p:txBody>
          <a:bodyPr/>
          <a:lstStyle/>
          <a:p>
            <a:endParaRPr lang="zh-CN" altLang="en-US"/>
          </a:p>
        </p:txBody>
      </p:sp>
      <p:sp>
        <p:nvSpPr>
          <p:cNvPr id="4108" name="Line 12"/>
          <p:cNvSpPr>
            <a:spLocks noChangeShapeType="1"/>
          </p:cNvSpPr>
          <p:nvPr/>
        </p:nvSpPr>
        <p:spPr bwMode="auto">
          <a:xfrm>
            <a:off x="5952143" y="2636912"/>
            <a:ext cx="1656184" cy="0"/>
          </a:xfrm>
          <a:prstGeom prst="line">
            <a:avLst/>
          </a:prstGeom>
          <a:noFill/>
          <a:ln w="76200">
            <a:solidFill>
              <a:srgbClr val="FF0000"/>
            </a:solidFill>
            <a:round/>
          </a:ln>
          <a:effectLst/>
        </p:spPr>
        <p:txBody>
          <a:bodyPr/>
          <a:lstStyle/>
          <a:p>
            <a:endParaRPr lang="zh-CN" altLang="en-US"/>
          </a:p>
        </p:txBody>
      </p:sp>
      <p:sp>
        <p:nvSpPr>
          <p:cNvPr id="4109" name="Rectangle 13"/>
          <p:cNvSpPr>
            <a:spLocks noChangeArrowheads="1"/>
          </p:cNvSpPr>
          <p:nvPr/>
        </p:nvSpPr>
        <p:spPr bwMode="auto">
          <a:xfrm>
            <a:off x="953" y="0"/>
            <a:ext cx="11758669" cy="521970"/>
          </a:xfrm>
          <a:prstGeom prst="rect">
            <a:avLst/>
          </a:prstGeom>
          <a:solidFill>
            <a:schemeClr val="bg1"/>
          </a:solidFill>
          <a:ln w="9525">
            <a:noFill/>
            <a:miter lim="800000"/>
          </a:ln>
          <a:effectLst/>
        </p:spPr>
        <p:txBody>
          <a:bodyPr>
            <a:spAutoFit/>
          </a:bodyPr>
          <a:lstStyle/>
          <a:p>
            <a:r>
              <a:rPr lang="zh-CN" altLang="en-US" sz="2800" b="1">
                <a:solidFill>
                  <a:srgbClr val="FF0000"/>
                </a:solidFill>
              </a:rPr>
              <a:t>拉开改革序幕</a:t>
            </a:r>
            <a:r>
              <a:rPr lang="en-US" altLang="zh-CN" sz="2800" b="1">
                <a:solidFill>
                  <a:srgbClr val="FF0000"/>
                </a:solidFill>
              </a:rPr>
              <a:t>——</a:t>
            </a:r>
            <a:r>
              <a:rPr lang="zh-CN" altLang="en-US" sz="2800" b="1">
                <a:solidFill>
                  <a:srgbClr val="FF0000"/>
                </a:solidFill>
              </a:rPr>
              <a:t>赫 鲁 晓 夫 改 革</a:t>
            </a:r>
            <a:r>
              <a:rPr lang="zh-CN" altLang="en-US" sz="2400" b="1"/>
              <a:t>（</a:t>
            </a:r>
            <a:r>
              <a:rPr lang="en-US" altLang="zh-CN" sz="2400" b="1">
                <a:solidFill>
                  <a:srgbClr val="FF0000"/>
                </a:solidFill>
              </a:rPr>
              <a:t>1953-1964</a:t>
            </a:r>
            <a:r>
              <a:rPr lang="zh-CN" altLang="en-US" sz="2400" b="1">
                <a:solidFill>
                  <a:srgbClr val="FF0000"/>
                </a:solidFill>
              </a:rPr>
              <a:t>）</a:t>
            </a:r>
            <a:endParaRPr lang="zh-CN" altLang="en-US" sz="2400" b="1">
              <a:solidFill>
                <a:srgbClr val="FF0000"/>
              </a:solidFill>
            </a:endParaRPr>
          </a:p>
        </p:txBody>
      </p:sp>
      <p:sp>
        <p:nvSpPr>
          <p:cNvPr id="9" name="标题 1"/>
          <p:cNvSpPr>
            <a:spLocks noGrp="1"/>
          </p:cNvSpPr>
          <p:nvPr/>
        </p:nvSpPr>
        <p:spPr>
          <a:xfrm>
            <a:off x="953" y="476672"/>
            <a:ext cx="7200800" cy="468377"/>
          </a:xfrm>
          <a:prstGeom prst="rect">
            <a:avLst/>
          </a:prstGeom>
          <a:solidFill>
            <a:srgbClr val="FFFF00"/>
          </a:solidFill>
        </p:spPr>
        <p:txBody>
          <a:bodyPr vert="horz" lIns="101600" tIns="38100" rIns="76200" bIns="38100" rtlCol="0" anchor="t" anchorCtr="0">
            <a:noAutofit/>
          </a:bodyPr>
          <a:lstStyle>
            <a:lvl1pPr marL="0" marR="0" algn="l" defTabSz="914400" rtl="0" eaLnBrk="1" fontAlgn="auto" latinLnBrk="0" hangingPunct="1">
              <a:lnSpc>
                <a:spcPct val="100000"/>
              </a:lnSpc>
              <a:spcBef>
                <a:spcPct val="0"/>
              </a:spcBef>
              <a:buNone/>
              <a:defRPr kumimoji="0" lang="zh-CN" altLang="en-US" sz="1800" b="1" i="0" u="none" strike="noStrike" kern="1200" cap="none" spc="0" normalizeH="0" baseline="0" noProof="1">
                <a:solidFill>
                  <a:schemeClr val="tx1">
                    <a:lumMod val="75000"/>
                    <a:lumOff val="2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sz="3200" smtClean="0">
                <a:solidFill>
                  <a:srgbClr val="FF0000"/>
                </a:solidFill>
                <a:latin typeface="黑体" panose="02010609060101010101" pitchFamily="49" charset="-122"/>
                <a:ea typeface="黑体" panose="02010609060101010101" pitchFamily="49" charset="-122"/>
              </a:rPr>
              <a:t>什么是社会主义，如何建设社会主义？</a:t>
            </a:r>
            <a:endParaRPr lang="zh-CN" altLang="en-US" sz="3200">
              <a:solidFill>
                <a:srgbClr val="FF0000"/>
              </a:solidFill>
              <a:latin typeface="黑体" panose="02010609060101010101" pitchFamily="49" charset="-122"/>
              <a:ea typeface="黑体" panose="02010609060101010101" pitchFamily="49" charset="-122"/>
            </a:endParaRPr>
          </a:p>
        </p:txBody>
      </p:sp>
      <p:sp>
        <p:nvSpPr>
          <p:cNvPr id="10" name="矩形 9"/>
          <p:cNvSpPr>
            <a:spLocks noChangeArrowheads="1"/>
          </p:cNvSpPr>
          <p:nvPr/>
        </p:nvSpPr>
        <p:spPr bwMode="auto">
          <a:xfrm>
            <a:off x="5664111" y="3356992"/>
            <a:ext cx="6527255" cy="3823335"/>
          </a:xfrm>
          <a:prstGeom prst="rect">
            <a:avLst/>
          </a:prstGeom>
          <a:solidFill>
            <a:schemeClr val="bg2"/>
          </a:solidFill>
          <a:ln w="19050">
            <a:noFill/>
            <a:prstDash val="sysDash"/>
            <a:miter lim="800000"/>
          </a:ln>
        </p:spPr>
        <p:txBody>
          <a:bodyPr wrap="square" lIns="68580" tIns="34290" rIns="68580" bIns="34290">
            <a:spAutoFit/>
          </a:bodyPr>
          <a:lstStyle/>
          <a:p>
            <a:r>
              <a:rPr lang="zh-CN" altLang="en-US" sz="2000" b="1" smtClean="0">
                <a:ea typeface="黑体" panose="02010609060101010101" pitchFamily="49" charset="-122"/>
              </a:rPr>
              <a:t> </a:t>
            </a:r>
            <a:r>
              <a:rPr lang="zh-CN" altLang="en-US" sz="2400" smtClean="0">
                <a:solidFill>
                  <a:schemeClr val="tx1"/>
                </a:solidFill>
                <a:latin typeface="黑体" panose="02010609060101010101" pitchFamily="49" charset="-122"/>
                <a:ea typeface="黑体" panose="02010609060101010101" pitchFamily="49" charset="-122"/>
                <a:cs typeface="楷体" panose="02010609060101010101" charset="-122"/>
              </a:rPr>
              <a:t>赫鲁晓夫</a:t>
            </a:r>
            <a:r>
              <a:rPr lang="zh-CN" altLang="en-US" sz="2400" smtClean="0">
                <a:latin typeface="黑体" panose="02010609060101010101" pitchFamily="49" charset="-122"/>
                <a:ea typeface="黑体" panose="02010609060101010101" pitchFamily="49" charset="-122"/>
                <a:sym typeface="+mn-ea"/>
              </a:rPr>
              <a:t>如何认识</a:t>
            </a:r>
            <a:r>
              <a:rPr lang="zh-CN" altLang="en-US" sz="2400" smtClean="0">
                <a:solidFill>
                  <a:srgbClr val="0000FF"/>
                </a:solidFill>
                <a:latin typeface="黑体" panose="02010609060101010101" pitchFamily="49" charset="-122"/>
                <a:ea typeface="黑体" panose="02010609060101010101" pitchFamily="49" charset="-122"/>
                <a:sym typeface="+mn-ea"/>
              </a:rPr>
              <a:t>苏联国情</a:t>
            </a:r>
            <a:endParaRPr lang="en-US" altLang="zh-CN" sz="2400" smtClean="0">
              <a:solidFill>
                <a:schemeClr val="tx1"/>
              </a:solidFill>
              <a:latin typeface="黑体" panose="02010609060101010101" pitchFamily="49" charset="-122"/>
              <a:ea typeface="黑体" pitchFamily="49" charset="-122"/>
              <a:cs typeface="楷体" panose="02010609060101010101" charset="-122"/>
            </a:endParaRPr>
          </a:p>
          <a:p>
            <a:r>
              <a:rPr lang="zh-CN" altLang="en-US" sz="2400" smtClean="0">
                <a:latin typeface="黑体" panose="02010609060101010101" pitchFamily="49" charset="-122"/>
                <a:ea typeface="黑体" panose="02010609060101010101" pitchFamily="49" charset="-122"/>
                <a:cs typeface="楷体" panose="02010609060101010101" charset="-122"/>
              </a:rPr>
              <a:t>    赫鲁晓夫继承了斯大林的社会主义观，</a:t>
            </a:r>
            <a:r>
              <a:rPr lang="zh-CN" altLang="en-US" sz="2400" smtClean="0">
                <a:solidFill>
                  <a:srgbClr val="0000FF"/>
                </a:solidFill>
                <a:latin typeface="黑体" panose="02010609060101010101" pitchFamily="49" charset="-122"/>
                <a:ea typeface="黑体" panose="02010609060101010101" pitchFamily="49" charset="-122"/>
                <a:cs typeface="楷体" panose="02010609060101010101" charset="-122"/>
              </a:rPr>
              <a:t>主观地认为社会主义在苏联取得了完全和最后的胜利，苏联已进入全面开展共产主义建设的时期，</a:t>
            </a:r>
            <a:r>
              <a:rPr lang="zh-CN" altLang="en-US" sz="2400" smtClean="0">
                <a:latin typeface="黑体" panose="02010609060101010101" pitchFamily="49" charset="-122"/>
                <a:ea typeface="黑体" panose="02010609060101010101" pitchFamily="49" charset="-122"/>
                <a:cs typeface="楷体" panose="02010609060101010101" charset="-122"/>
              </a:rPr>
              <a:t>提出了到</a:t>
            </a:r>
            <a:r>
              <a:rPr lang="en-US" altLang="zh-CN" sz="2400" smtClean="0">
                <a:latin typeface="黑体" panose="02010609060101010101" pitchFamily="49" charset="-122"/>
                <a:ea typeface="黑体" panose="02010609060101010101" pitchFamily="49" charset="-122"/>
                <a:cs typeface="楷体" panose="02010609060101010101" charset="-122"/>
              </a:rPr>
              <a:t>1980</a:t>
            </a:r>
            <a:r>
              <a:rPr lang="zh-CN" altLang="en-US" sz="2400" smtClean="0">
                <a:latin typeface="黑体" panose="02010609060101010101" pitchFamily="49" charset="-122"/>
                <a:ea typeface="黑体" panose="02010609060101010101" pitchFamily="49" charset="-122"/>
                <a:cs typeface="楷体" panose="02010609060101010101" charset="-122"/>
              </a:rPr>
              <a:t>年左右“在苏联基本上建成共产主义社会”的诱人口号。</a:t>
            </a:r>
            <a:endParaRPr lang="en-US" altLang="zh-CN" sz="2400" smtClean="0">
              <a:latin typeface="黑体" panose="02010609060101010101" pitchFamily="49" charset="-122"/>
              <a:ea typeface="黑体" pitchFamily="49" charset="-122"/>
              <a:cs typeface="楷体" panose="02010609060101010101" charset="-122"/>
            </a:endParaRPr>
          </a:p>
          <a:p>
            <a:r>
              <a:rPr lang="zh-CN" altLang="en-US" sz="2400" smtClean="0">
                <a:latin typeface="楷体" panose="02010609060101010101" charset="-122"/>
                <a:ea typeface="楷体" panose="02010609060101010101" charset="-122"/>
                <a:cs typeface="楷体" panose="02010609060101010101" charset="-122"/>
                <a:sym typeface="+mn-ea"/>
              </a:rPr>
              <a:t>    他</a:t>
            </a:r>
            <a:r>
              <a:rPr lang="zh-CN" altLang="en-US" sz="2400" b="1" smtClean="0">
                <a:solidFill>
                  <a:srgbClr val="FF0000"/>
                </a:solidFill>
                <a:latin typeface="楷体" panose="02010609060101010101" charset="-122"/>
                <a:ea typeface="楷体" panose="02010609060101010101" charset="-122"/>
                <a:cs typeface="楷体" panose="02010609060101010101" charset="-122"/>
                <a:sym typeface="+mn-ea"/>
              </a:rPr>
              <a:t>以农业为突破口，采取了一系列重大改革措施</a:t>
            </a:r>
            <a:r>
              <a:rPr lang="zh-CN" altLang="en-US" sz="2400" smtClean="0">
                <a:latin typeface="楷体" panose="02010609060101010101" charset="-122"/>
                <a:ea typeface="楷体" panose="02010609060101010101" charset="-122"/>
                <a:cs typeface="楷体" panose="02010609060101010101" charset="-122"/>
                <a:sym typeface="+mn-ea"/>
              </a:rPr>
              <a:t>。接着进行了以改组上层经济管理机关为中心的工业、建筑业改革。</a:t>
            </a:r>
            <a:endParaRPr lang="en-US" altLang="zh-CN" sz="2400" smtClean="0">
              <a:latin typeface="楷体" panose="02010609060101010101" charset="-122"/>
              <a:ea typeface="楷体" panose="02010609060101010101" charset="-122"/>
              <a:cs typeface="楷体" panose="02010609060101010101" charset="-122"/>
            </a:endParaRPr>
          </a:p>
          <a:p>
            <a:r>
              <a:rPr lang="en-US" altLang="zh-CN" sz="1400" smtClean="0">
                <a:latin typeface="楷体" panose="02010609060101010101" charset="-122"/>
                <a:ea typeface="楷体" panose="02010609060101010101" charset="-122"/>
                <a:cs typeface="楷体" panose="02010609060101010101" charset="-122"/>
                <a:sym typeface="+mn-ea"/>
              </a:rPr>
              <a:t> —</a:t>
            </a:r>
            <a:r>
              <a:rPr lang="zh-CN" altLang="en-US" sz="1400" smtClean="0">
                <a:latin typeface="楷体" panose="02010609060101010101" charset="-122"/>
                <a:ea typeface="楷体" panose="02010609060101010101" charset="-122"/>
                <a:cs typeface="楷体" panose="02010609060101010101" charset="-122"/>
                <a:sym typeface="+mn-ea"/>
              </a:rPr>
              <a:t>智效和：</a:t>
            </a:r>
            <a:r>
              <a:rPr lang="en-US" altLang="zh-CN" sz="1400" smtClean="0">
                <a:latin typeface="楷体" panose="02010609060101010101" charset="-122"/>
                <a:ea typeface="楷体" panose="02010609060101010101" charset="-122"/>
                <a:cs typeface="楷体" panose="02010609060101010101" charset="-122"/>
                <a:sym typeface="+mn-ea"/>
              </a:rPr>
              <a:t>《</a:t>
            </a:r>
            <a:r>
              <a:rPr lang="zh-CN" altLang="en-US" sz="1400" smtClean="0">
                <a:latin typeface="楷体" panose="02010609060101010101" charset="-122"/>
                <a:ea typeface="楷体" panose="02010609060101010101" charset="-122"/>
                <a:cs typeface="楷体" panose="02010609060101010101" charset="-122"/>
                <a:sym typeface="+mn-ea"/>
              </a:rPr>
              <a:t>斯大林的</a:t>
            </a:r>
            <a:r>
              <a:rPr lang="zh-CN" altLang="en-US" sz="1400" b="1" smtClean="0">
                <a:latin typeface="楷体" panose="02010609060101010101" charset="-122"/>
                <a:ea typeface="楷体" panose="02010609060101010101" charset="-122"/>
                <a:cs typeface="楷体" panose="02010609060101010101" charset="-122"/>
                <a:sym typeface="+mn-ea"/>
              </a:rPr>
              <a:t>社会主义观</a:t>
            </a:r>
            <a:r>
              <a:rPr lang="zh-CN" altLang="en-US" sz="1400" smtClean="0">
                <a:latin typeface="楷体" panose="02010609060101010101" charset="-122"/>
                <a:ea typeface="楷体" panose="02010609060101010101" charset="-122"/>
                <a:cs typeface="楷体" panose="02010609060101010101" charset="-122"/>
                <a:sym typeface="+mn-ea"/>
              </a:rPr>
              <a:t>与现实社会主义</a:t>
            </a:r>
            <a:r>
              <a:rPr lang="en-US" altLang="zh-CN" sz="1400" smtClean="0">
                <a:latin typeface="楷体" panose="02010609060101010101" charset="-122"/>
                <a:ea typeface="楷体" panose="02010609060101010101" charset="-122"/>
                <a:cs typeface="楷体" panose="02010609060101010101" charset="-122"/>
                <a:sym typeface="+mn-ea"/>
              </a:rPr>
              <a:t>》</a:t>
            </a:r>
            <a:r>
              <a:rPr lang="zh-CN" altLang="en-US" sz="1400" smtClean="0">
                <a:latin typeface="楷体" panose="02010609060101010101" charset="-122"/>
                <a:ea typeface="楷体" panose="02010609060101010101" charset="-122"/>
                <a:cs typeface="楷体" panose="02010609060101010101" charset="-122"/>
                <a:sym typeface="+mn-ea"/>
              </a:rPr>
              <a:t>海派经济学 </a:t>
            </a:r>
            <a:r>
              <a:rPr lang="en-US" altLang="zh-CN" sz="1400" smtClean="0">
                <a:latin typeface="楷体" panose="02010609060101010101" charset="-122"/>
                <a:ea typeface="楷体" panose="02010609060101010101" charset="-122"/>
                <a:cs typeface="楷体" panose="02010609060101010101" charset="-122"/>
                <a:sym typeface="+mn-ea"/>
              </a:rPr>
              <a:t>2003 </a:t>
            </a:r>
            <a:r>
              <a:rPr lang="zh-CN" altLang="en-US" sz="1400" smtClean="0">
                <a:latin typeface="楷体" panose="02010609060101010101" charset="-122"/>
                <a:ea typeface="楷体" panose="02010609060101010101" charset="-122"/>
                <a:cs typeface="楷体" panose="02010609060101010101" charset="-122"/>
                <a:sym typeface="+mn-ea"/>
              </a:rPr>
              <a:t>卷第 </a:t>
            </a:r>
            <a:r>
              <a:rPr lang="en-US" altLang="zh-CN" sz="1400" smtClean="0">
                <a:latin typeface="楷体" panose="02010609060101010101" charset="-122"/>
                <a:ea typeface="楷体" panose="02010609060101010101" charset="-122"/>
                <a:cs typeface="楷体" panose="02010609060101010101" charset="-122"/>
                <a:sym typeface="+mn-ea"/>
              </a:rPr>
              <a:t>3 </a:t>
            </a:r>
            <a:r>
              <a:rPr lang="zh-CN" altLang="en-US" sz="1400" smtClean="0">
                <a:latin typeface="楷体" panose="02010609060101010101" charset="-122"/>
                <a:ea typeface="楷体" panose="02010609060101010101" charset="-122"/>
                <a:cs typeface="楷体" panose="02010609060101010101" charset="-122"/>
                <a:sym typeface="+mn-ea"/>
              </a:rPr>
              <a:t>辑</a:t>
            </a:r>
            <a:endParaRPr lang="zh-CN" altLang="en-US" sz="1400" smtClean="0">
              <a:latin typeface="黑体" panose="02010609060101010101" pitchFamily="49" charset="-122"/>
              <a:ea typeface="黑体" pitchFamily="49" charset="-122"/>
              <a:cs typeface="楷体" panose="02010609060101010101" charset="-122"/>
            </a:endParaRPr>
          </a:p>
        </p:txBody>
      </p:sp>
      <p:sp>
        <p:nvSpPr>
          <p:cNvPr id="11" name="矩形 10"/>
          <p:cNvSpPr>
            <a:spLocks noChangeArrowheads="1"/>
          </p:cNvSpPr>
          <p:nvPr/>
        </p:nvSpPr>
        <p:spPr bwMode="auto">
          <a:xfrm>
            <a:off x="12936919" y="4005064"/>
            <a:ext cx="5616624" cy="1422400"/>
          </a:xfrm>
          <a:prstGeom prst="rect">
            <a:avLst/>
          </a:prstGeom>
          <a:solidFill>
            <a:srgbClr val="FFFF00"/>
          </a:solidFill>
          <a:ln w="19050">
            <a:solidFill>
              <a:srgbClr val="0070C0"/>
            </a:solidFill>
            <a:prstDash val="sysDash"/>
            <a:miter lim="800000"/>
          </a:ln>
        </p:spPr>
        <p:txBody>
          <a:bodyPr wrap="square" lIns="68580" tIns="34290" rIns="68580" bIns="34290">
            <a:spAutoFit/>
          </a:bodyPr>
          <a:lstStyle/>
          <a:p>
            <a:r>
              <a:rPr lang="zh-CN" altLang="en-US" sz="2200" b="1" smtClean="0">
                <a:latin typeface="楷体" panose="02010609060101010101" charset="-122"/>
                <a:ea typeface="楷体" panose="02010609060101010101" charset="-122"/>
              </a:rPr>
              <a:t>错误认识苏联的国情：</a:t>
            </a:r>
            <a:r>
              <a:rPr lang="zh-CN" altLang="en-US" sz="2200" smtClean="0">
                <a:latin typeface="楷体" panose="02010609060101010101" charset="-122"/>
                <a:ea typeface="楷体" panose="02010609060101010101" charset="-122"/>
              </a:rPr>
              <a:t>赫鲁晓夫的</a:t>
            </a:r>
            <a:r>
              <a:rPr lang="zh-CN" altLang="en-US" sz="2200" b="1" smtClean="0">
                <a:solidFill>
                  <a:srgbClr val="FF0000"/>
                </a:solidFill>
                <a:latin typeface="楷体" panose="02010609060101010101" charset="-122"/>
                <a:ea typeface="楷体" panose="02010609060101010101" charset="-122"/>
              </a:rPr>
              <a:t>社会主义观和做法已经在脱离实际的基础上更加脱离实际；</a:t>
            </a:r>
            <a:endParaRPr lang="en-US" altLang="zh-CN" sz="2200" smtClean="0">
              <a:latin typeface="楷体" panose="02010609060101010101" charset="-122"/>
              <a:ea typeface="楷体" panose="02010609060101010101" charset="-122"/>
            </a:endParaRPr>
          </a:p>
          <a:p>
            <a:r>
              <a:rPr lang="zh-CN" altLang="en-US" sz="2200" b="1" smtClean="0">
                <a:latin typeface="楷体" panose="02010609060101010101" charset="-122"/>
                <a:ea typeface="楷体" panose="02010609060101010101" charset="-122"/>
              </a:rPr>
              <a:t>本质：</a:t>
            </a:r>
            <a:r>
              <a:rPr lang="zh-CN" altLang="en-US" sz="2200" smtClean="0">
                <a:latin typeface="楷体" panose="02010609060101010101" charset="-122"/>
                <a:ea typeface="楷体" panose="02010609060101010101" charset="-122"/>
              </a:rPr>
              <a:t>没有</a:t>
            </a:r>
            <a:r>
              <a:rPr lang="zh-CN" altLang="en-US" sz="2200" b="1" smtClean="0">
                <a:solidFill>
                  <a:srgbClr val="FF0000"/>
                </a:solidFill>
                <a:latin typeface="楷体" panose="02010609060101010101" charset="-122"/>
                <a:ea typeface="楷体" panose="02010609060101010101" charset="-122"/>
              </a:rPr>
              <a:t>正确认识到什么是社会主义</a:t>
            </a:r>
            <a:endParaRPr lang="en-US" altLang="zh-CN" sz="2200" smtClean="0">
              <a:latin typeface="楷体" panose="02010609060101010101" charset="-122"/>
              <a:ea typeface="楷体" panose="02010609060101010101" charset="-122"/>
            </a:endParaRPr>
          </a:p>
        </p:txBody>
      </p:sp>
      <p:cxnSp>
        <p:nvCxnSpPr>
          <p:cNvPr id="13" name="直接连接符 12"/>
          <p:cNvCxnSpPr/>
          <p:nvPr/>
        </p:nvCxnSpPr>
        <p:spPr>
          <a:xfrm>
            <a:off x="8184391" y="3068960"/>
            <a:ext cx="2736304" cy="0"/>
          </a:xfrm>
          <a:prstGeom prst="line">
            <a:avLst/>
          </a:prstGeom>
          <a:ln w="57150">
            <a:solidFill>
              <a:srgbClr val="1003BD"/>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4101"/>
                                        </p:tgtEl>
                                        <p:attrNameLst>
                                          <p:attrName>style.visibility</p:attrName>
                                        </p:attrNameLst>
                                      </p:cBhvr>
                                      <p:to>
                                        <p:strVal val="visible"/>
                                      </p:to>
                                    </p:set>
                                    <p:anim calcmode="lin" valueType="num">
                                      <p:cBhvr>
                                        <p:cTn id="7" dur="1000" fill="hold"/>
                                        <p:tgtEl>
                                          <p:spTgt spid="4101"/>
                                        </p:tgtEl>
                                        <p:attrNameLst>
                                          <p:attrName>ppt_w</p:attrName>
                                        </p:attrNameLst>
                                      </p:cBhvr>
                                      <p:tavLst>
                                        <p:tav tm="0">
                                          <p:val>
                                            <p:strVal val="#ppt_w*0.70"/>
                                          </p:val>
                                        </p:tav>
                                        <p:tav tm="100000">
                                          <p:val>
                                            <p:strVal val="#ppt_w"/>
                                          </p:val>
                                        </p:tav>
                                      </p:tavLst>
                                    </p:anim>
                                    <p:anim calcmode="lin" valueType="num">
                                      <p:cBhvr>
                                        <p:cTn id="8" dur="1000" fill="hold"/>
                                        <p:tgtEl>
                                          <p:spTgt spid="4101"/>
                                        </p:tgtEl>
                                        <p:attrNameLst>
                                          <p:attrName>ppt_h</p:attrName>
                                        </p:attrNameLst>
                                      </p:cBhvr>
                                      <p:tavLst>
                                        <p:tav tm="0">
                                          <p:val>
                                            <p:strVal val="#ppt_h"/>
                                          </p:val>
                                        </p:tav>
                                        <p:tav tm="100000">
                                          <p:val>
                                            <p:strVal val="#ppt_h"/>
                                          </p:val>
                                        </p:tav>
                                      </p:tavLst>
                                    </p:anim>
                                    <p:animEffect transition="in" filter="fade">
                                      <p:cBhvr>
                                        <p:cTn id="9" dur="1000"/>
                                        <p:tgtEl>
                                          <p:spTgt spid="4101"/>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4106"/>
                                        </p:tgtEl>
                                        <p:attrNameLst>
                                          <p:attrName>style.visibility</p:attrName>
                                        </p:attrNameLst>
                                      </p:cBhvr>
                                      <p:to>
                                        <p:strVal val="visible"/>
                                      </p:to>
                                    </p:set>
                                    <p:anim calcmode="lin" valueType="num">
                                      <p:cBhvr>
                                        <p:cTn id="14" dur="1000" fill="hold"/>
                                        <p:tgtEl>
                                          <p:spTgt spid="4106"/>
                                        </p:tgtEl>
                                        <p:attrNameLst>
                                          <p:attrName>ppt_w</p:attrName>
                                        </p:attrNameLst>
                                      </p:cBhvr>
                                      <p:tavLst>
                                        <p:tav tm="0">
                                          <p:val>
                                            <p:strVal val="#ppt_w*0.70"/>
                                          </p:val>
                                        </p:tav>
                                        <p:tav tm="100000">
                                          <p:val>
                                            <p:strVal val="#ppt_w"/>
                                          </p:val>
                                        </p:tav>
                                      </p:tavLst>
                                    </p:anim>
                                    <p:anim calcmode="lin" valueType="num">
                                      <p:cBhvr>
                                        <p:cTn id="15" dur="1000" fill="hold"/>
                                        <p:tgtEl>
                                          <p:spTgt spid="4106"/>
                                        </p:tgtEl>
                                        <p:attrNameLst>
                                          <p:attrName>ppt_h</p:attrName>
                                        </p:attrNameLst>
                                      </p:cBhvr>
                                      <p:tavLst>
                                        <p:tav tm="0">
                                          <p:val>
                                            <p:strVal val="#ppt_h"/>
                                          </p:val>
                                        </p:tav>
                                        <p:tav tm="100000">
                                          <p:val>
                                            <p:strVal val="#ppt_h"/>
                                          </p:val>
                                        </p:tav>
                                      </p:tavLst>
                                    </p:anim>
                                    <p:animEffect transition="in" filter="fade">
                                      <p:cBhvr>
                                        <p:cTn id="16" dur="1000"/>
                                        <p:tgtEl>
                                          <p:spTgt spid="4106"/>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4107"/>
                                        </p:tgtEl>
                                        <p:attrNameLst>
                                          <p:attrName>style.visibility</p:attrName>
                                        </p:attrNameLst>
                                      </p:cBhvr>
                                      <p:to>
                                        <p:strVal val="visible"/>
                                      </p:to>
                                    </p:set>
                                    <p:anim calcmode="lin" valueType="num">
                                      <p:cBhvr>
                                        <p:cTn id="21" dur="1000" fill="hold"/>
                                        <p:tgtEl>
                                          <p:spTgt spid="4107"/>
                                        </p:tgtEl>
                                        <p:attrNameLst>
                                          <p:attrName>ppt_w</p:attrName>
                                        </p:attrNameLst>
                                      </p:cBhvr>
                                      <p:tavLst>
                                        <p:tav tm="0">
                                          <p:val>
                                            <p:strVal val="#ppt_w*0.70"/>
                                          </p:val>
                                        </p:tav>
                                        <p:tav tm="100000">
                                          <p:val>
                                            <p:strVal val="#ppt_w"/>
                                          </p:val>
                                        </p:tav>
                                      </p:tavLst>
                                    </p:anim>
                                    <p:anim calcmode="lin" valueType="num">
                                      <p:cBhvr>
                                        <p:cTn id="22" dur="1000" fill="hold"/>
                                        <p:tgtEl>
                                          <p:spTgt spid="4107"/>
                                        </p:tgtEl>
                                        <p:attrNameLst>
                                          <p:attrName>ppt_h</p:attrName>
                                        </p:attrNameLst>
                                      </p:cBhvr>
                                      <p:tavLst>
                                        <p:tav tm="0">
                                          <p:val>
                                            <p:strVal val="#ppt_h"/>
                                          </p:val>
                                        </p:tav>
                                        <p:tav tm="100000">
                                          <p:val>
                                            <p:strVal val="#ppt_h"/>
                                          </p:val>
                                        </p:tav>
                                      </p:tavLst>
                                    </p:anim>
                                    <p:animEffect transition="in" filter="fade">
                                      <p:cBhvr>
                                        <p:cTn id="23" dur="1000"/>
                                        <p:tgtEl>
                                          <p:spTgt spid="4107"/>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4108"/>
                                        </p:tgtEl>
                                        <p:attrNameLst>
                                          <p:attrName>style.visibility</p:attrName>
                                        </p:attrNameLst>
                                      </p:cBhvr>
                                      <p:to>
                                        <p:strVal val="visible"/>
                                      </p:to>
                                    </p:set>
                                    <p:anim calcmode="lin" valueType="num">
                                      <p:cBhvr>
                                        <p:cTn id="28" dur="1000" fill="hold"/>
                                        <p:tgtEl>
                                          <p:spTgt spid="4108"/>
                                        </p:tgtEl>
                                        <p:attrNameLst>
                                          <p:attrName>ppt_w</p:attrName>
                                        </p:attrNameLst>
                                      </p:cBhvr>
                                      <p:tavLst>
                                        <p:tav tm="0">
                                          <p:val>
                                            <p:strVal val="#ppt_w*0.70"/>
                                          </p:val>
                                        </p:tav>
                                        <p:tav tm="100000">
                                          <p:val>
                                            <p:strVal val="#ppt_w"/>
                                          </p:val>
                                        </p:tav>
                                      </p:tavLst>
                                    </p:anim>
                                    <p:anim calcmode="lin" valueType="num">
                                      <p:cBhvr>
                                        <p:cTn id="29" dur="1000" fill="hold"/>
                                        <p:tgtEl>
                                          <p:spTgt spid="4108"/>
                                        </p:tgtEl>
                                        <p:attrNameLst>
                                          <p:attrName>ppt_h</p:attrName>
                                        </p:attrNameLst>
                                      </p:cBhvr>
                                      <p:tavLst>
                                        <p:tav tm="0">
                                          <p:val>
                                            <p:strVal val="#ppt_h"/>
                                          </p:val>
                                        </p:tav>
                                        <p:tav tm="100000">
                                          <p:val>
                                            <p:strVal val="#ppt_h"/>
                                          </p:val>
                                        </p:tav>
                                      </p:tavLst>
                                    </p:anim>
                                    <p:animEffect transition="in" filter="fade">
                                      <p:cBhvr>
                                        <p:cTn id="30" dur="1000"/>
                                        <p:tgtEl>
                                          <p:spTgt spid="4108"/>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55" presetClass="entr" presetSubtype="0"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1000" fill="hold"/>
                                        <p:tgtEl>
                                          <p:spTgt spid="13"/>
                                        </p:tgtEl>
                                        <p:attrNameLst>
                                          <p:attrName>ppt_w</p:attrName>
                                        </p:attrNameLst>
                                      </p:cBhvr>
                                      <p:tavLst>
                                        <p:tav tm="0">
                                          <p:val>
                                            <p:strVal val="#ppt_w*0.70"/>
                                          </p:val>
                                        </p:tav>
                                        <p:tav tm="100000">
                                          <p:val>
                                            <p:strVal val="#ppt_w"/>
                                          </p:val>
                                        </p:tav>
                                      </p:tavLst>
                                    </p:anim>
                                    <p:anim calcmode="lin" valueType="num">
                                      <p:cBhvr>
                                        <p:cTn id="36" dur="1000" fill="hold"/>
                                        <p:tgtEl>
                                          <p:spTgt spid="13"/>
                                        </p:tgtEl>
                                        <p:attrNameLst>
                                          <p:attrName>ppt_h</p:attrName>
                                        </p:attrNameLst>
                                      </p:cBhvr>
                                      <p:tavLst>
                                        <p:tav tm="0">
                                          <p:val>
                                            <p:strVal val="#ppt_h"/>
                                          </p:val>
                                        </p:tav>
                                        <p:tav tm="100000">
                                          <p:val>
                                            <p:strVal val="#ppt_h"/>
                                          </p:val>
                                        </p:tav>
                                      </p:tavLst>
                                    </p:anim>
                                    <p:animEffect transition="in" filter="fade">
                                      <p:cBhvr>
                                        <p:cTn id="37" dur="1000"/>
                                        <p:tgtEl>
                                          <p:spTgt spid="13"/>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4109"/>
                                        </p:tgtEl>
                                        <p:attrNameLst>
                                          <p:attrName>style.visibility</p:attrName>
                                        </p:attrNameLst>
                                      </p:cBhvr>
                                      <p:to>
                                        <p:strVal val="visible"/>
                                      </p:to>
                                    </p:set>
                                    <p:anim calcmode="lin" valueType="num">
                                      <p:cBhvr>
                                        <p:cTn id="42" dur="1000" fill="hold"/>
                                        <p:tgtEl>
                                          <p:spTgt spid="4109"/>
                                        </p:tgtEl>
                                        <p:attrNameLst>
                                          <p:attrName>ppt_w</p:attrName>
                                        </p:attrNameLst>
                                      </p:cBhvr>
                                      <p:tavLst>
                                        <p:tav tm="0">
                                          <p:val>
                                            <p:strVal val="#ppt_w*0.70"/>
                                          </p:val>
                                        </p:tav>
                                        <p:tav tm="100000">
                                          <p:val>
                                            <p:strVal val="#ppt_w"/>
                                          </p:val>
                                        </p:tav>
                                      </p:tavLst>
                                    </p:anim>
                                    <p:anim calcmode="lin" valueType="num">
                                      <p:cBhvr>
                                        <p:cTn id="43" dur="1000" fill="hold"/>
                                        <p:tgtEl>
                                          <p:spTgt spid="4109"/>
                                        </p:tgtEl>
                                        <p:attrNameLst>
                                          <p:attrName>ppt_h</p:attrName>
                                        </p:attrNameLst>
                                      </p:cBhvr>
                                      <p:tavLst>
                                        <p:tav tm="0">
                                          <p:val>
                                            <p:strVal val="#ppt_h"/>
                                          </p:val>
                                        </p:tav>
                                        <p:tav tm="100000">
                                          <p:val>
                                            <p:strVal val="#ppt_h"/>
                                          </p:val>
                                        </p:tav>
                                      </p:tavLst>
                                    </p:anim>
                                    <p:animEffect transition="in" filter="fade">
                                      <p:cBhvr>
                                        <p:cTn id="44" dur="1000"/>
                                        <p:tgtEl>
                                          <p:spTgt spid="4109"/>
                                        </p:tgtEl>
                                      </p:cBhvr>
                                    </p:animEffect>
                                  </p:childTnLst>
                                </p:cTn>
                              </p:par>
                            </p:childTnLst>
                          </p:cTn>
                        </p:par>
                      </p:childTnLst>
                    </p:cTn>
                  </p:par>
                  <p:par>
                    <p:cTn id="45" fill="hold" nodeType="clickPar">
                      <p:stCondLst>
                        <p:cond delay="indefinite"/>
                      </p:stCondLst>
                      <p:childTnLst>
                        <p:par>
                          <p:cTn id="46" fill="hold" nodeType="afterGroup">
                            <p:stCondLst>
                              <p:cond delay="0"/>
                            </p:stCondLst>
                            <p:childTnLst>
                              <p:par>
                                <p:cTn id="47" presetID="55" presetClass="entr" presetSubtype="0"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1000" fill="hold"/>
                                        <p:tgtEl>
                                          <p:spTgt spid="10"/>
                                        </p:tgtEl>
                                        <p:attrNameLst>
                                          <p:attrName>ppt_w</p:attrName>
                                        </p:attrNameLst>
                                      </p:cBhvr>
                                      <p:tavLst>
                                        <p:tav tm="0">
                                          <p:val>
                                            <p:strVal val="#ppt_w*0.70"/>
                                          </p:val>
                                        </p:tav>
                                        <p:tav tm="100000">
                                          <p:val>
                                            <p:strVal val="#ppt_w"/>
                                          </p:val>
                                        </p:tav>
                                      </p:tavLst>
                                    </p:anim>
                                    <p:anim calcmode="lin" valueType="num">
                                      <p:cBhvr>
                                        <p:cTn id="50" dur="1000" fill="hold"/>
                                        <p:tgtEl>
                                          <p:spTgt spid="10"/>
                                        </p:tgtEl>
                                        <p:attrNameLst>
                                          <p:attrName>ppt_h</p:attrName>
                                        </p:attrNameLst>
                                      </p:cBhvr>
                                      <p:tavLst>
                                        <p:tav tm="0">
                                          <p:val>
                                            <p:strVal val="#ppt_h"/>
                                          </p:val>
                                        </p:tav>
                                        <p:tav tm="100000">
                                          <p:val>
                                            <p:strVal val="#ppt_h"/>
                                          </p:val>
                                        </p:tav>
                                      </p:tavLst>
                                    </p:anim>
                                    <p:animEffect transition="in" filter="fade">
                                      <p:cBhvr>
                                        <p:cTn id="51" dur="1000"/>
                                        <p:tgtEl>
                                          <p:spTgt spid="10"/>
                                        </p:tgtEl>
                                      </p:cBhvr>
                                    </p:animEffect>
                                  </p:childTnLst>
                                </p:cTn>
                              </p:par>
                            </p:childTnLst>
                          </p:cTn>
                        </p:par>
                      </p:childTnLst>
                    </p:cTn>
                  </p:par>
                  <p:par>
                    <p:cTn id="52" fill="hold" nodeType="clickPar">
                      <p:stCondLst>
                        <p:cond delay="indefinite"/>
                      </p:stCondLst>
                      <p:childTnLst>
                        <p:par>
                          <p:cTn id="53" fill="hold" nodeType="afterGroup">
                            <p:stCondLst>
                              <p:cond delay="0"/>
                            </p:stCondLst>
                            <p:childTnLst>
                              <p:par>
                                <p:cTn id="54" presetID="55" presetClass="entr" presetSubtype="0"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1000" fill="hold"/>
                                        <p:tgtEl>
                                          <p:spTgt spid="9"/>
                                        </p:tgtEl>
                                        <p:attrNameLst>
                                          <p:attrName>ppt_w</p:attrName>
                                        </p:attrNameLst>
                                      </p:cBhvr>
                                      <p:tavLst>
                                        <p:tav tm="0">
                                          <p:val>
                                            <p:strVal val="#ppt_w*0.70"/>
                                          </p:val>
                                        </p:tav>
                                        <p:tav tm="100000">
                                          <p:val>
                                            <p:strVal val="#ppt_w"/>
                                          </p:val>
                                        </p:tav>
                                      </p:tavLst>
                                    </p:anim>
                                    <p:anim calcmode="lin" valueType="num">
                                      <p:cBhvr>
                                        <p:cTn id="57" dur="1000" fill="hold"/>
                                        <p:tgtEl>
                                          <p:spTgt spid="9"/>
                                        </p:tgtEl>
                                        <p:attrNameLst>
                                          <p:attrName>ppt_h</p:attrName>
                                        </p:attrNameLst>
                                      </p:cBhvr>
                                      <p:tavLst>
                                        <p:tav tm="0">
                                          <p:val>
                                            <p:strVal val="#ppt_h"/>
                                          </p:val>
                                        </p:tav>
                                        <p:tav tm="100000">
                                          <p:val>
                                            <p:strVal val="#ppt_h"/>
                                          </p:val>
                                        </p:tav>
                                      </p:tavLst>
                                    </p:anim>
                                    <p:animEffect transition="in" filter="fade">
                                      <p:cBhvr>
                                        <p:cTn id="58"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p:bldP spid="4106" grpId="0"/>
      <p:bldP spid="4107" grpId="0"/>
      <p:bldP spid="4108" grpId="0"/>
      <p:bldP spid="4109" grpId="0"/>
      <p:bldP spid="9" grpId="0"/>
      <p:bldP spid="10"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a:spLocks noChangeArrowheads="1"/>
          </p:cNvSpPr>
          <p:nvPr/>
        </p:nvSpPr>
        <p:spPr bwMode="auto">
          <a:xfrm>
            <a:off x="479534" y="3429000"/>
            <a:ext cx="11876764" cy="1545590"/>
          </a:xfrm>
          <a:prstGeom prst="rect">
            <a:avLst/>
          </a:prstGeom>
          <a:noFill/>
          <a:ln w="19050">
            <a:noFill/>
            <a:miter lim="800000"/>
          </a:ln>
        </p:spPr>
        <p:txBody>
          <a:bodyPr wrap="square" lIns="68580" tIns="34290" rIns="68580" bIns="34290">
            <a:spAutoFit/>
          </a:bodyPr>
          <a:lstStyle/>
          <a:p>
            <a:r>
              <a:rPr lang="zh-CN" altLang="en-US" sz="2400" smtClean="0">
                <a:solidFill>
                  <a:srgbClr val="0070C0"/>
                </a:solidFill>
                <a:latin typeface="黑体" panose="02010609060101010101" pitchFamily="49" charset="-122"/>
                <a:ea typeface="黑体" panose="02010609060101010101" pitchFamily="49" charset="-122"/>
                <a:cs typeface="黑体" panose="02010609060101010101" pitchFamily="49" charset="-122"/>
              </a:rPr>
              <a:t>局限性：</a:t>
            </a:r>
            <a:endParaRPr lang="en-US" altLang="zh-CN" sz="2400" smtClean="0">
              <a:solidFill>
                <a:srgbClr val="0070C0"/>
              </a:solidFill>
              <a:latin typeface="黑体" panose="02010609060101010101" pitchFamily="49" charset="-122"/>
              <a:ea typeface="黑体" pitchFamily="49" charset="-122"/>
              <a:cs typeface="黑体" panose="02010609060101010101" pitchFamily="49" charset="-122"/>
            </a:endParaRPr>
          </a:p>
          <a:p>
            <a:r>
              <a:rPr lang="zh-CN" altLang="en-US" sz="2400" smtClean="0">
                <a:solidFill>
                  <a:srgbClr val="FF0000"/>
                </a:solidFill>
                <a:latin typeface="黑体" panose="02010609060101010101" pitchFamily="49" charset="-122"/>
                <a:ea typeface="黑体" panose="02010609060101010101" pitchFamily="49" charset="-122"/>
                <a:cs typeface="黑体" panose="02010609060101010101" pitchFamily="49" charset="-122"/>
              </a:rPr>
              <a:t>经济：</a:t>
            </a:r>
            <a:r>
              <a:rPr lang="zh-CN" altLang="en-US" sz="2400" smtClean="0">
                <a:latin typeface="黑体" panose="02010609060101010101" pitchFamily="49" charset="-122"/>
                <a:ea typeface="黑体" panose="02010609060101010101" pitchFamily="49" charset="-122"/>
                <a:cs typeface="黑体" panose="02010609060101010101" pitchFamily="49" charset="-122"/>
                <a:sym typeface="+mn-ea"/>
              </a:rPr>
              <a:t>改革没有突破计划经济体制，</a:t>
            </a:r>
            <a:r>
              <a:rPr lang="zh-CN" altLang="en-US" sz="2400" b="1" smtClean="0">
                <a:latin typeface="楷体" panose="02010609060101010101" charset="-122"/>
                <a:ea typeface="楷体" panose="02010609060101010101" charset="-122"/>
                <a:cs typeface="楷体" panose="02010609060101010101" charset="-122"/>
                <a:sym typeface="+mn-ea"/>
              </a:rPr>
              <a:t>只是原有经济体制的局部调整；</a:t>
            </a:r>
            <a:endParaRPr lang="zh-CN" altLang="en-US" sz="2400" b="1" smtClean="0">
              <a:latin typeface="楷体" panose="02010609060101010101" charset="-122"/>
              <a:ea typeface="楷体" panose="02010609060101010101" charset="-122"/>
              <a:cs typeface="楷体" panose="02010609060101010101" charset="-122"/>
              <a:sym typeface="+mn-ea"/>
            </a:endParaRPr>
          </a:p>
          <a:p>
            <a:r>
              <a:rPr lang="zh-CN" altLang="en-US" sz="2400" smtClean="0">
                <a:latin typeface="黑体" panose="02010609060101010101" pitchFamily="49" charset="-122"/>
                <a:ea typeface="黑体" panose="02010609060101010101" pitchFamily="49" charset="-122"/>
                <a:cs typeface="黑体" panose="02010609060101010101" pitchFamily="49" charset="-122"/>
                <a:sym typeface="+mn-ea"/>
              </a:rPr>
              <a:t>      国民经济比例仍然严重失调</a:t>
            </a:r>
            <a:r>
              <a:rPr lang="zh-CN" altLang="en-US" sz="2400" smtClean="0">
                <a:solidFill>
                  <a:srgbClr val="0000FF"/>
                </a:solidFill>
                <a:latin typeface="黑体" panose="02010609060101010101" pitchFamily="49" charset="-122"/>
                <a:ea typeface="黑体" panose="02010609060101010101" pitchFamily="49" charset="-122"/>
                <a:cs typeface="黑体" panose="02010609060101010101" pitchFamily="49" charset="-122"/>
                <a:sym typeface="+mn-ea"/>
              </a:rPr>
              <a:t>。粮食问题没有得到解决；</a:t>
            </a:r>
            <a:endParaRPr lang="zh-CN" altLang="en-US" sz="2400" smtClean="0">
              <a:solidFill>
                <a:srgbClr val="0000FF"/>
              </a:solidFill>
              <a:latin typeface="黑体" panose="02010609060101010101" pitchFamily="49" charset="-122"/>
              <a:ea typeface="黑体" pitchFamily="49" charset="-122"/>
              <a:cs typeface="黑体" panose="02010609060101010101" pitchFamily="49" charset="-122"/>
              <a:sym typeface="+mn-ea"/>
            </a:endParaRPr>
          </a:p>
          <a:p>
            <a:r>
              <a:rPr lang="zh-CN" altLang="en-US" sz="2400" smtClean="0">
                <a:solidFill>
                  <a:srgbClr val="FF0000"/>
                </a:solidFill>
                <a:latin typeface="黑体" panose="02010609060101010101" pitchFamily="49" charset="-122"/>
                <a:ea typeface="黑体" panose="02010609060101010101" pitchFamily="49" charset="-122"/>
                <a:cs typeface="黑体" panose="02010609060101010101" pitchFamily="49" charset="-122"/>
              </a:rPr>
              <a:t>思想：</a:t>
            </a:r>
            <a:r>
              <a:rPr lang="zh-CN" altLang="en-US" sz="2400" smtClean="0">
                <a:latin typeface="黑体" panose="02010609060101010101" pitchFamily="49" charset="-122"/>
                <a:ea typeface="黑体" panose="02010609060101010101" pitchFamily="49" charset="-122"/>
                <a:cs typeface="黑体" panose="02010609060101010101" pitchFamily="49" charset="-122"/>
              </a:rPr>
              <a:t>没有对斯大林的功过作出全面分析，造成严重的后遗症。</a:t>
            </a:r>
            <a:endParaRPr lang="zh-CN" altLang="en-US" sz="2400" smtClean="0">
              <a:latin typeface="黑体" panose="02010609060101010101" pitchFamily="49" charset="-122"/>
              <a:ea typeface="黑体" pitchFamily="49" charset="-122"/>
              <a:cs typeface="黑体" panose="02010609060101010101" pitchFamily="49" charset="-122"/>
            </a:endParaRPr>
          </a:p>
        </p:txBody>
      </p:sp>
      <p:sp>
        <p:nvSpPr>
          <p:cNvPr id="8" name="文本框 7"/>
          <p:cNvSpPr txBox="1"/>
          <p:nvPr/>
        </p:nvSpPr>
        <p:spPr>
          <a:xfrm>
            <a:off x="953" y="0"/>
            <a:ext cx="12938675" cy="491490"/>
          </a:xfrm>
          <a:prstGeom prst="rect">
            <a:avLst/>
          </a:prstGeom>
          <a:solidFill>
            <a:srgbClr val="FFFF00"/>
          </a:solidFill>
        </p:spPr>
        <p:txBody>
          <a:bodyPr wrap="square" rtlCol="0" anchor="t">
            <a:spAutoFit/>
          </a:bodyPr>
          <a:lstStyle/>
          <a:p>
            <a:r>
              <a:rPr lang="en-US" altLang="zh-CN" sz="2600" b="1"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3.</a:t>
            </a:r>
            <a:r>
              <a:rPr lang="zh-CN" altLang="en-US" sz="2600" b="1"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改革成果与问题</a:t>
            </a:r>
            <a:r>
              <a:rPr lang="zh-CN" altLang="en-US" sz="2400" b="1" smtClean="0">
                <a:latin typeface="黑体" panose="02010609060101010101" pitchFamily="49" charset="-122"/>
                <a:ea typeface="黑体" panose="02010609060101010101" pitchFamily="49" charset="-122"/>
                <a:cs typeface="黑体" panose="02010609060101010101" pitchFamily="49" charset="-122"/>
                <a:sym typeface="Wingdings" panose="05000000000000000000" pitchFamily="2" charset="2"/>
              </a:rPr>
              <a:t>（积极性：局限性（历史地位、经济、思想、政治等</a:t>
            </a:r>
            <a:r>
              <a:rPr lang="zh-CN" altLang="en-US" sz="2400" b="1"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a:t>
            </a:r>
            <a:endParaRPr lang="zh-CN" altLang="en-US" sz="2400" b="1"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21" name="文本框 20"/>
          <p:cNvSpPr txBox="1"/>
          <p:nvPr/>
        </p:nvSpPr>
        <p:spPr>
          <a:xfrm>
            <a:off x="12191366" y="6093296"/>
            <a:ext cx="2509193" cy="2030095"/>
          </a:xfrm>
          <a:prstGeom prst="rect">
            <a:avLst/>
          </a:prstGeom>
          <a:solidFill>
            <a:schemeClr val="bg1"/>
          </a:solidFill>
        </p:spPr>
        <p:txBody>
          <a:bodyPr wrap="square" rtlCol="0" anchor="t">
            <a:spAutoFit/>
          </a:bodyPr>
          <a:lstStyle/>
          <a:p>
            <a:r>
              <a:rPr lang="zh-CN" altLang="en-US" b="1">
                <a:latin typeface="宋体" panose="02010600030101010101" pitchFamily="2" charset="-122"/>
                <a:ea typeface="宋体" panose="02010600030101010101" pitchFamily="2" charset="-122"/>
                <a:cs typeface="宋体" panose="02010600030101010101" pitchFamily="2" charset="-122"/>
              </a:rPr>
              <a:t>1961年4月12日加加林乘坐东方1号宇宙飞船在最大高度为301公里的轨道上绕地球一周完成了世界上首次载人宇宙飞行，实现了人类进入太空的愿望。</a:t>
            </a:r>
            <a:endParaRPr lang="zh-CN" altLang="en-US" b="1">
              <a:latin typeface="宋体" panose="02010600030101010101" pitchFamily="2" charset="-122"/>
              <a:ea typeface="宋体" panose="02010600030101010101" pitchFamily="2" charset="-122"/>
              <a:cs typeface="宋体" panose="02010600030101010101" pitchFamily="2" charset="-122"/>
            </a:endParaRPr>
          </a:p>
        </p:txBody>
      </p:sp>
      <p:sp>
        <p:nvSpPr>
          <p:cNvPr id="18" name="矩形 17"/>
          <p:cNvSpPr/>
          <p:nvPr/>
        </p:nvSpPr>
        <p:spPr>
          <a:xfrm>
            <a:off x="335518" y="692696"/>
            <a:ext cx="10513168" cy="2676525"/>
          </a:xfrm>
          <a:prstGeom prst="rect">
            <a:avLst/>
          </a:prstGeom>
        </p:spPr>
        <p:txBody>
          <a:bodyPr wrap="square">
            <a:spAutoFit/>
          </a:bodyPr>
          <a:lstStyle/>
          <a:p>
            <a:r>
              <a:rPr lang="zh-CN" altLang="en-US" sz="2400" smtClean="0">
                <a:solidFill>
                  <a:srgbClr val="0070C0"/>
                </a:solidFill>
                <a:latin typeface="黑体" panose="02010609060101010101" pitchFamily="49" charset="-122"/>
                <a:ea typeface="黑体" panose="02010609060101010101" pitchFamily="49" charset="-122"/>
                <a:cs typeface="黑体" panose="02010609060101010101" pitchFamily="49" charset="-122"/>
              </a:rPr>
              <a:t>积极：</a:t>
            </a:r>
            <a:endParaRPr lang="en-US" altLang="zh-CN" sz="2400" smtClean="0">
              <a:latin typeface="黑体" panose="02010609060101010101" pitchFamily="49" charset="-122"/>
              <a:ea typeface="黑体" pitchFamily="49" charset="-122"/>
              <a:cs typeface="黑体" panose="02010609060101010101" pitchFamily="49" charset="-122"/>
            </a:endParaRPr>
          </a:p>
          <a:p>
            <a:r>
              <a:rPr lang="zh-CN" altLang="en-US" sz="240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r>
              <a:rPr lang="en-US" altLang="zh-CN" sz="240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1</a:t>
            </a:r>
            <a:r>
              <a:rPr lang="zh-CN" altLang="en-US" sz="240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）经济：</a:t>
            </a:r>
            <a:r>
              <a:rPr lang="zh-CN" altLang="en-US" sz="2400" smtClean="0">
                <a:latin typeface="黑体" panose="02010609060101010101" pitchFamily="49" charset="-122"/>
                <a:ea typeface="黑体" panose="02010609060101010101" pitchFamily="49" charset="-122"/>
                <a:cs typeface="黑体" panose="02010609060101010101" pitchFamily="49" charset="-122"/>
              </a:rPr>
              <a:t>改革注入了某些市场经济成分，取得了一些成效。改革推进了农业的发展，耕地面积和粮食产量有所增加。</a:t>
            </a:r>
            <a:endParaRPr lang="zh-CN" altLang="en-US" sz="2400" smtClean="0">
              <a:latin typeface="黑体" panose="02010609060101010101" pitchFamily="49" charset="-122"/>
              <a:ea typeface="黑体" panose="02010609060101010101" pitchFamily="49" charset="-122"/>
              <a:cs typeface="黑体" panose="02010609060101010101" pitchFamily="49" charset="-122"/>
            </a:endParaRPr>
          </a:p>
          <a:p>
            <a:r>
              <a:rPr lang="zh-CN" altLang="en-US" sz="240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r>
              <a:rPr lang="en-US" altLang="zh-CN" sz="240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2</a:t>
            </a:r>
            <a:r>
              <a:rPr lang="zh-CN" altLang="en-US" sz="240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）思想和政治：</a:t>
            </a:r>
            <a:r>
              <a:rPr lang="zh-CN" altLang="en-US" sz="2400" smtClean="0">
                <a:latin typeface="黑体" panose="02010609060101010101" pitchFamily="49" charset="-122"/>
                <a:ea typeface="黑体" panose="02010609060101010101" pitchFamily="49" charset="-122"/>
                <a:cs typeface="黑体" panose="02010609060101010101" pitchFamily="49" charset="-122"/>
              </a:rPr>
              <a:t>打破了对斯大林的个人崇拜，在一定程度上思想解放作用，促进民主化；</a:t>
            </a:r>
            <a:endParaRPr lang="en-US" altLang="zh-CN" sz="2400" smtClean="0">
              <a:latin typeface="黑体" panose="02010609060101010101" pitchFamily="49" charset="-122"/>
              <a:ea typeface="黑体" panose="02010609060101010101" pitchFamily="49" charset="-122"/>
              <a:cs typeface="黑体" panose="02010609060101010101" pitchFamily="49" charset="-122"/>
            </a:endParaRPr>
          </a:p>
          <a:p>
            <a:r>
              <a:rPr lang="zh-CN" altLang="en-US" sz="2400" smtClean="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en-US" altLang="zh-CN" sz="2400" smtClean="0">
                <a:solidFill>
                  <a:srgbClr val="FF0000"/>
                </a:solidFill>
                <a:latin typeface="黑体" panose="02010609060101010101" pitchFamily="49" charset="-122"/>
                <a:ea typeface="黑体" panose="02010609060101010101" pitchFamily="49" charset="-122"/>
                <a:cs typeface="黑体" panose="02010609060101010101" pitchFamily="49" charset="-122"/>
              </a:rPr>
              <a:t>3</a:t>
            </a:r>
            <a:r>
              <a:rPr lang="zh-CN" altLang="en-US" sz="2400" smtClean="0">
                <a:solidFill>
                  <a:srgbClr val="FF0000"/>
                </a:solidFill>
                <a:latin typeface="黑体" panose="02010609060101010101" pitchFamily="49" charset="-122"/>
                <a:ea typeface="黑体" panose="02010609060101010101" pitchFamily="49" charset="-122"/>
                <a:cs typeface="黑体" panose="02010609060101010101" pitchFamily="49" charset="-122"/>
              </a:rPr>
              <a:t>）民生：</a:t>
            </a:r>
            <a:r>
              <a:rPr lang="zh-CN" altLang="en-US" sz="2400" smtClean="0">
                <a:solidFill>
                  <a:srgbClr val="1003BD"/>
                </a:solidFill>
                <a:latin typeface="黑体" panose="02010609060101010101" pitchFamily="49" charset="-122"/>
                <a:ea typeface="黑体" panose="02010609060101010101" pitchFamily="49" charset="-122"/>
                <a:cs typeface="黑体" panose="02010609060101010101" pitchFamily="49" charset="-122"/>
              </a:rPr>
              <a:t>人民生活有所改善</a:t>
            </a:r>
            <a:endParaRPr lang="en-US" altLang="zh-CN" sz="2400" smtClean="0">
              <a:solidFill>
                <a:srgbClr val="1003BD"/>
              </a:solidFill>
              <a:latin typeface="黑体" panose="02010609060101010101" pitchFamily="49" charset="-122"/>
              <a:ea typeface="黑体" pitchFamily="49" charset="-122"/>
              <a:cs typeface="黑体" panose="02010609060101010101" pitchFamily="49" charset="-122"/>
            </a:endParaRPr>
          </a:p>
          <a:p>
            <a:r>
              <a:rPr lang="zh-CN" altLang="en-US" sz="2400" smtClean="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en-US" altLang="zh-CN" sz="2400" smtClean="0">
                <a:solidFill>
                  <a:srgbClr val="FF0000"/>
                </a:solidFill>
                <a:latin typeface="黑体" panose="02010609060101010101" pitchFamily="49" charset="-122"/>
                <a:ea typeface="黑体" panose="02010609060101010101" pitchFamily="49" charset="-122"/>
                <a:cs typeface="黑体" panose="02010609060101010101" pitchFamily="49" charset="-122"/>
              </a:rPr>
              <a:t>4</a:t>
            </a:r>
            <a:r>
              <a:rPr lang="zh-CN" altLang="en-US" sz="2400" smtClean="0">
                <a:solidFill>
                  <a:srgbClr val="FF0000"/>
                </a:solidFill>
                <a:latin typeface="黑体" panose="02010609060101010101" pitchFamily="49" charset="-122"/>
                <a:ea typeface="黑体" panose="02010609060101010101" pitchFamily="49" charset="-122"/>
                <a:cs typeface="黑体" panose="02010609060101010101" pitchFamily="49" charset="-122"/>
              </a:rPr>
              <a:t>）国防科技：</a:t>
            </a:r>
            <a:r>
              <a:rPr lang="zh-CN" altLang="en-US" sz="2400" smtClean="0">
                <a:solidFill>
                  <a:srgbClr val="1003BD"/>
                </a:solidFill>
                <a:latin typeface="黑体" panose="02010609060101010101" pitchFamily="49" charset="-122"/>
                <a:ea typeface="黑体" panose="02010609060101010101" pitchFamily="49" charset="-122"/>
                <a:cs typeface="黑体" panose="02010609060101010101" pitchFamily="49" charset="-122"/>
              </a:rPr>
              <a:t>宇宙航空技术发展</a:t>
            </a:r>
            <a:r>
              <a:rPr lang="zh-CN" altLang="en-US" sz="2400" smtClean="0">
                <a:latin typeface="黑体" panose="02010609060101010101" pitchFamily="49" charset="-122"/>
                <a:ea typeface="黑体" panose="02010609060101010101" pitchFamily="49" charset="-122"/>
                <a:cs typeface="黑体" panose="02010609060101010101" pitchFamily="49" charset="-122"/>
              </a:rPr>
              <a:t>；</a:t>
            </a:r>
            <a:endParaRPr lang="en-US" altLang="zh-CN" sz="2400" smtClean="0">
              <a:latin typeface="黑体" panose="02010609060101010101" pitchFamily="49" charset="-122"/>
              <a:ea typeface="黑体" panose="02010609060101010101" pitchFamily="49" charset="-122"/>
              <a:cs typeface="黑体" panose="02010609060101010101" pitchFamily="49" charset="-122"/>
            </a:endParaRPr>
          </a:p>
        </p:txBody>
      </p:sp>
      <p:sp>
        <p:nvSpPr>
          <p:cNvPr id="22" name="矩形 21"/>
          <p:cNvSpPr/>
          <p:nvPr/>
        </p:nvSpPr>
        <p:spPr>
          <a:xfrm>
            <a:off x="407526" y="5157192"/>
            <a:ext cx="11135767" cy="829945"/>
          </a:xfrm>
          <a:prstGeom prst="rect">
            <a:avLst/>
          </a:prstGeom>
          <a:solidFill>
            <a:schemeClr val="accent5">
              <a:lumMod val="20000"/>
              <a:lumOff val="80000"/>
            </a:schemeClr>
          </a:solidFill>
        </p:spPr>
        <p:txBody>
          <a:bodyPr wrap="square">
            <a:spAutoFit/>
          </a:bodyPr>
          <a:lstStyle/>
          <a:p>
            <a:r>
              <a:rPr lang="zh-CN" altLang="en-US" sz="2400" smtClean="0">
                <a:solidFill>
                  <a:srgbClr val="FF0000"/>
                </a:solidFill>
                <a:latin typeface="黑体" panose="02010609060101010101" pitchFamily="49" charset="-122"/>
                <a:ea typeface="黑体" panose="02010609060101010101" pitchFamily="49" charset="-122"/>
                <a:cs typeface="黑体" panose="02010609060101010101" pitchFamily="49" charset="-122"/>
              </a:rPr>
              <a:t>地位：</a:t>
            </a:r>
            <a:r>
              <a:rPr lang="zh-CN" altLang="en-US" sz="2400" b="1" smtClean="0">
                <a:solidFill>
                  <a:prstClr val="black"/>
                </a:solidFill>
                <a:latin typeface="楷体" panose="02010609060101010101" charset="-122"/>
                <a:ea typeface="楷体" panose="02010609060101010101" charset="-122"/>
                <a:sym typeface="+mn-ea"/>
              </a:rPr>
              <a:t>赫氏</a:t>
            </a:r>
            <a:r>
              <a:rPr lang="zh-CN" altLang="en-US" sz="2400" smtClean="0">
                <a:solidFill>
                  <a:prstClr val="black"/>
                </a:solidFill>
                <a:latin typeface="黑体" panose="02010609060101010101" pitchFamily="49" charset="-122"/>
                <a:ea typeface="黑体" panose="02010609060101010101" pitchFamily="49" charset="-122"/>
                <a:sym typeface="+mn-ea"/>
              </a:rPr>
              <a:t>改革</a:t>
            </a:r>
            <a:r>
              <a:rPr lang="zh-CN" altLang="en-US" sz="2400" smtClean="0">
                <a:solidFill>
                  <a:srgbClr val="FF0000"/>
                </a:solidFill>
                <a:latin typeface="黑体" panose="02010609060101010101" pitchFamily="49" charset="-122"/>
                <a:ea typeface="黑体" panose="02010609060101010101" pitchFamily="49" charset="-122"/>
                <a:sym typeface="+mn-ea"/>
              </a:rPr>
              <a:t>一定程度上冲破了</a:t>
            </a:r>
            <a:r>
              <a:rPr lang="zh-CN" altLang="en-US" sz="2400" smtClean="0">
                <a:solidFill>
                  <a:prstClr val="black"/>
                </a:solidFill>
                <a:latin typeface="黑体" panose="02010609060101010101" pitchFamily="49" charset="-122"/>
                <a:ea typeface="黑体" panose="02010609060101010101" pitchFamily="49" charset="-122"/>
                <a:sym typeface="+mn-ea"/>
              </a:rPr>
              <a:t>传统观念的束缚，</a:t>
            </a:r>
            <a:r>
              <a:rPr lang="zh-CN" altLang="en-US" sz="2400" smtClean="0">
                <a:solidFill>
                  <a:srgbClr val="FF0000"/>
                </a:solidFill>
                <a:latin typeface="黑体" panose="02010609060101010101" pitchFamily="49" charset="-122"/>
                <a:ea typeface="黑体" panose="02010609060101010101" pitchFamily="49" charset="-122"/>
                <a:sym typeface="+mn-ea"/>
              </a:rPr>
              <a:t>冲击了斯大林模式</a:t>
            </a:r>
            <a:r>
              <a:rPr lang="zh-CN" altLang="en-US" sz="2400" smtClean="0">
                <a:solidFill>
                  <a:srgbClr val="1003BD"/>
                </a:solidFill>
                <a:latin typeface="黑体" panose="02010609060101010101" pitchFamily="49" charset="-122"/>
                <a:ea typeface="黑体" panose="02010609060101010101" pitchFamily="49" charset="-122"/>
                <a:sym typeface="+mn-ea"/>
              </a:rPr>
              <a:t>，</a:t>
            </a:r>
            <a:r>
              <a:rPr lang="zh-CN" altLang="en-US" sz="2400" smtClean="0">
                <a:solidFill>
                  <a:srgbClr val="FF0000"/>
                </a:solidFill>
                <a:latin typeface="黑体" panose="02010609060101010101" pitchFamily="49" charset="-122"/>
                <a:ea typeface="黑体" panose="02010609060101010101" pitchFamily="49" charset="-122"/>
                <a:sym typeface="+mn-ea"/>
              </a:rPr>
              <a:t>打开了改革的闸门</a:t>
            </a:r>
            <a:r>
              <a:rPr lang="zh-CN" altLang="en-US" sz="2400" smtClean="0">
                <a:solidFill>
                  <a:srgbClr val="1003BD"/>
                </a:solidFill>
                <a:latin typeface="黑体" panose="02010609060101010101" pitchFamily="49" charset="-122"/>
                <a:ea typeface="黑体" panose="02010609060101010101" pitchFamily="49" charset="-122"/>
                <a:sym typeface="+mn-ea"/>
              </a:rPr>
              <a:t>，</a:t>
            </a:r>
            <a:r>
              <a:rPr lang="zh-CN" altLang="en-US" sz="2400" smtClean="0">
                <a:solidFill>
                  <a:prstClr val="black"/>
                </a:solidFill>
                <a:latin typeface="黑体" panose="02010609060101010101" pitchFamily="49" charset="-122"/>
                <a:ea typeface="黑体" panose="02010609060101010101" pitchFamily="49" charset="-122"/>
                <a:sym typeface="+mn-ea"/>
              </a:rPr>
              <a:t>具有探索性和开创性</a:t>
            </a:r>
            <a:r>
              <a:rPr lang="zh-CN" altLang="en-US" sz="2000" smtClean="0">
                <a:solidFill>
                  <a:prstClr val="black"/>
                </a:solidFill>
                <a:latin typeface="黑体" panose="02010609060101010101" pitchFamily="49" charset="-122"/>
                <a:ea typeface="黑体" panose="02010609060101010101" pitchFamily="49" charset="-122"/>
                <a:sym typeface="+mn-ea"/>
              </a:rPr>
              <a:t>。</a:t>
            </a:r>
            <a:endParaRPr lang="zh-CN" altLang="en-US" sz="2000"/>
          </a:p>
        </p:txBody>
      </p:sp>
      <p:sp>
        <p:nvSpPr>
          <p:cNvPr id="7" name="Line 11"/>
          <p:cNvSpPr>
            <a:spLocks noChangeShapeType="1"/>
          </p:cNvSpPr>
          <p:nvPr/>
        </p:nvSpPr>
        <p:spPr bwMode="auto">
          <a:xfrm>
            <a:off x="1775679" y="4221088"/>
            <a:ext cx="7488832" cy="0"/>
          </a:xfrm>
          <a:prstGeom prst="line">
            <a:avLst/>
          </a:prstGeom>
          <a:noFill/>
          <a:ln w="76200">
            <a:solidFill>
              <a:srgbClr val="FF0000"/>
            </a:solidFill>
            <a:round/>
          </a:ln>
          <a:effectLst/>
        </p:spPr>
        <p:txBody>
          <a:bodyPr/>
          <a:lstStyle/>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ppt_w</p:attrName>
                                        </p:attrNameLst>
                                      </p:cBhvr>
                                      <p:tavLst>
                                        <p:tav tm="0">
                                          <p:val>
                                            <p:strVal val="#ppt_w*0.70"/>
                                          </p:val>
                                        </p:tav>
                                        <p:tav tm="100000">
                                          <p:val>
                                            <p:strVal val="#ppt_w"/>
                                          </p:val>
                                        </p:tav>
                                      </p:tavLst>
                                    </p:anim>
                                    <p:anim calcmode="lin" valueType="num">
                                      <p:cBhvr>
                                        <p:cTn id="8" dur="1000" fill="hold"/>
                                        <p:tgtEl>
                                          <p:spTgt spid="22"/>
                                        </p:tgtEl>
                                        <p:attrNameLst>
                                          <p:attrName>ppt_h</p:attrName>
                                        </p:attrNameLst>
                                      </p:cBhvr>
                                      <p:tavLst>
                                        <p:tav tm="0">
                                          <p:val>
                                            <p:strVal val="#ppt_h"/>
                                          </p:val>
                                        </p:tav>
                                        <p:tav tm="100000">
                                          <p:val>
                                            <p:strVal val="#ppt_h"/>
                                          </p:val>
                                        </p:tav>
                                      </p:tavLst>
                                    </p:anim>
                                    <p:animEffect transition="in" filter="fade">
                                      <p:cBhvr>
                                        <p:cTn id="9" dur="1000"/>
                                        <p:tgtEl>
                                          <p:spTgt spid="22"/>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1000" fill="hold"/>
                                        <p:tgtEl>
                                          <p:spTgt spid="7"/>
                                        </p:tgtEl>
                                        <p:attrNameLst>
                                          <p:attrName>ppt_w</p:attrName>
                                        </p:attrNameLst>
                                      </p:cBhvr>
                                      <p:tavLst>
                                        <p:tav tm="0">
                                          <p:val>
                                            <p:strVal val="#ppt_w*0.70"/>
                                          </p:val>
                                        </p:tav>
                                        <p:tav tm="100000">
                                          <p:val>
                                            <p:strVal val="#ppt_w"/>
                                          </p:val>
                                        </p:tav>
                                      </p:tavLst>
                                    </p:anim>
                                    <p:anim calcmode="lin" valueType="num">
                                      <p:cBhvr>
                                        <p:cTn id="15" dur="1000" fill="hold"/>
                                        <p:tgtEl>
                                          <p:spTgt spid="7"/>
                                        </p:tgtEl>
                                        <p:attrNameLst>
                                          <p:attrName>ppt_h</p:attrName>
                                        </p:attrNameLst>
                                      </p:cBhvr>
                                      <p:tavLst>
                                        <p:tav tm="0">
                                          <p:val>
                                            <p:strVal val="#ppt_h"/>
                                          </p:val>
                                        </p:tav>
                                        <p:tav tm="100000">
                                          <p:val>
                                            <p:strVal val="#ppt_h"/>
                                          </p:val>
                                        </p:tav>
                                      </p:tavLst>
                                    </p:anim>
                                    <p:animEffect transition="in" filter="fad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7"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7" name="表格 6"/>
          <p:cNvGraphicFramePr>
            <a:graphicFrameLocks noGrp="1"/>
          </p:cNvGraphicFramePr>
          <p:nvPr>
            <p:custDataLst>
              <p:tags r:id="rId2"/>
            </p:custDataLst>
          </p:nvPr>
        </p:nvGraphicFramePr>
        <p:xfrm>
          <a:off x="952" y="1648381"/>
          <a:ext cx="12190095" cy="5092987"/>
        </p:xfrm>
        <a:graphic>
          <a:graphicData uri="http://schemas.openxmlformats.org/drawingml/2006/table">
            <a:tbl>
              <a:tblPr firstRow="1" bandRow="1">
                <a:tableStyleId>{00A15C55-8517-42AA-B614-E9B94910E393}</a:tableStyleId>
              </a:tblPr>
              <a:tblGrid>
                <a:gridCol w="1383665"/>
                <a:gridCol w="5502910"/>
                <a:gridCol w="3024505"/>
                <a:gridCol w="2279015"/>
              </a:tblGrid>
              <a:tr h="731520">
                <a:tc>
                  <a:txBody>
                    <a:bodyPr vert="horz" wrap="square"/>
                    <a:lstStyle/>
                    <a:p>
                      <a:endParaRPr lang="zh-CN" altLang="en-US" sz="2400"/>
                    </a:p>
                  </a:txBody>
                  <a:tcPr marL="121904" marR="121904" marT="60960" marB="60960">
                    <a:solidFill>
                      <a:schemeClr val="accent1">
                        <a:lumMod val="60000"/>
                        <a:lumOff val="40000"/>
                      </a:schemeClr>
                    </a:solidFill>
                  </a:tcPr>
                </a:tc>
                <a:tc>
                  <a:txBody>
                    <a:bodyPr vert="horz" wrap="square"/>
                    <a:lstStyle/>
                    <a:p>
                      <a:pPr algn="ctr">
                        <a:buClrTx/>
                        <a:buSzTx/>
                        <a:buFontTx/>
                      </a:pPr>
                      <a:r>
                        <a:rPr lang="zh-CN" altLang="en-US" sz="2400" b="0" smtClean="0">
                          <a:solidFill>
                            <a:schemeClr val="dk1"/>
                          </a:solidFill>
                        </a:rPr>
                        <a:t>赫鲁晓夫改革措施</a:t>
                      </a:r>
                      <a:r>
                        <a:rPr kumimoji="0" lang="en-US" altLang="zh-CN"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1953-1964</a:t>
                      </a:r>
                      <a:endParaRPr lang="zh-CN" altLang="en-US" sz="2400" b="0" smtClean="0">
                        <a:solidFill>
                          <a:schemeClr val="dk1"/>
                        </a:solidFill>
                      </a:endParaRPr>
                    </a:p>
                  </a:txBody>
                  <a:tcPr marL="121904" marR="121904" marT="60960" marB="60960" anchor="ctr">
                    <a:solidFill>
                      <a:schemeClr val="accent1">
                        <a:lumMod val="60000"/>
                        <a:lumOff val="40000"/>
                      </a:schemeClr>
                    </a:solidFill>
                  </a:tcPr>
                </a:tc>
                <a:tc>
                  <a:txBody>
                    <a:bodyPr vert="horz" wrap="square"/>
                    <a:lstStyle/>
                    <a:p>
                      <a:r>
                        <a:rPr lang="zh-CN" altLang="en-US" sz="2000" smtClean="0">
                          <a:solidFill>
                            <a:srgbClr val="FF0000"/>
                          </a:solidFill>
                        </a:rPr>
                        <a:t> 成就</a:t>
                      </a:r>
                      <a:endParaRPr lang="zh-CN" altLang="en-US" sz="2000">
                        <a:solidFill>
                          <a:srgbClr val="FF0000"/>
                        </a:solidFill>
                      </a:endParaRPr>
                    </a:p>
                  </a:txBody>
                  <a:tcPr marL="121904" marR="121904" marT="60960" marB="60960">
                    <a:lnR w="12700" cap="flat" cmpd="sng" algn="ctr">
                      <a:solidFill>
                        <a:schemeClr val="tx1"/>
                      </a:solidFill>
                      <a:prstDash val="solid"/>
                      <a:round/>
                      <a:headEnd type="none" w="med" len="med"/>
                      <a:tailEnd type="none" w="med" len="med"/>
                    </a:lnR>
                    <a:solidFill>
                      <a:schemeClr val="accent1">
                        <a:lumMod val="60000"/>
                        <a:lumOff val="40000"/>
                      </a:schemeClr>
                    </a:solidFill>
                  </a:tcPr>
                </a:tc>
                <a:tc>
                  <a:txBody>
                    <a:bodyPr vert="horz" wrap="square"/>
                    <a:lstStyle/>
                    <a:p>
                      <a:r>
                        <a:rPr lang="zh-CN" altLang="en-US" sz="2000" smtClean="0">
                          <a:solidFill>
                            <a:srgbClr val="FF0000"/>
                          </a:solidFill>
                        </a:rPr>
                        <a:t>问题</a:t>
                      </a:r>
                      <a:endParaRPr lang="zh-CN" altLang="en-US" sz="2000">
                        <a:solidFill>
                          <a:srgbClr val="FF0000"/>
                        </a:solidFill>
                      </a:endParaRPr>
                    </a:p>
                  </a:txBody>
                  <a:tcPr marL="121904" marR="121904" marT="60960" marB="60960">
                    <a:lnL w="12700" cap="flat" cmpd="sng" algn="ctr">
                      <a:solidFill>
                        <a:schemeClr val="tx1"/>
                      </a:solidFill>
                      <a:prstDash val="solid"/>
                      <a:round/>
                      <a:headEnd type="none" w="med" len="med"/>
                      <a:tailEnd type="none" w="med" len="med"/>
                    </a:lnL>
                    <a:solidFill>
                      <a:schemeClr val="accent1">
                        <a:lumMod val="60000"/>
                        <a:lumOff val="40000"/>
                      </a:schemeClr>
                    </a:solidFill>
                  </a:tcPr>
                </a:tc>
              </a:tr>
              <a:tr h="853440">
                <a:tc>
                  <a:txBody>
                    <a:bodyPr vert="horz" wrap="square"/>
                    <a:lstStyle/>
                    <a:p>
                      <a:r>
                        <a:rPr lang="zh-CN" altLang="en-US" sz="2400" smtClean="0"/>
                        <a:t>农业</a:t>
                      </a:r>
                      <a:endParaRPr lang="zh-CN" altLang="en-US" sz="2400"/>
                    </a:p>
                  </a:txBody>
                  <a:tcPr marL="121904" marR="121904" marT="60960" marB="60960" anchor="ctr">
                    <a:solidFill>
                      <a:schemeClr val="accent2">
                        <a:lumMod val="40000"/>
                        <a:lumOff val="60000"/>
                      </a:schemeClr>
                    </a:solidFill>
                  </a:tcPr>
                </a:tc>
                <a:tc>
                  <a:txBody>
                    <a:bodyPr vert="horz" wrap="square"/>
                    <a:lstStyle/>
                    <a:p>
                      <a:pPr marL="0" marR="0" lvl="0" indent="0" algn="l" defTabSz="685800" rtl="0" eaLnBrk="1" fontAlgn="auto" latinLnBrk="0" hangingPunct="1">
                        <a:lnSpc>
                          <a:spcPct val="100000"/>
                        </a:lnSpc>
                        <a:spcBef>
                          <a:spcPct val="0"/>
                        </a:spcBef>
                        <a:spcAft>
                          <a:spcPct val="0"/>
                        </a:spcAft>
                        <a:buClrTx/>
                        <a:buSzTx/>
                        <a:buFontTx/>
                        <a:buNone/>
                        <a:defRPr/>
                      </a:pPr>
                      <a:r>
                        <a:rPr lang="zh-CN" altLang="en-US" sz="2400" b="1" smtClean="0">
                          <a:latin typeface="黑体" panose="02010609060101010101" pitchFamily="49" charset="-122"/>
                          <a:ea typeface="黑体" panose="02010609060101010101" pitchFamily="49" charset="-122"/>
                          <a:cs typeface="楷体" panose="02010609060101010101" charset="-122"/>
                          <a:sym typeface="+mn-ea"/>
                        </a:rPr>
                        <a:t>加大农业投入、</a:t>
                      </a:r>
                      <a:endParaRPr lang="zh-CN" altLang="en-US" sz="2400" b="1" smtClean="0">
                        <a:latin typeface="黑体" panose="02010609060101010101" pitchFamily="49" charset="-122"/>
                        <a:ea typeface="黑体" panose="02010609060101010101" pitchFamily="49" charset="-122"/>
                        <a:cs typeface="楷体" panose="02010609060101010101" charset="-122"/>
                        <a:sym typeface="+mn-ea"/>
                      </a:endParaRPr>
                    </a:p>
                    <a:p>
                      <a:pPr marL="0" marR="0" lvl="0" indent="0" algn="l" defTabSz="685800" rtl="0" eaLnBrk="1" fontAlgn="auto" latinLnBrk="0" hangingPunct="1">
                        <a:lnSpc>
                          <a:spcPct val="100000"/>
                        </a:lnSpc>
                        <a:spcBef>
                          <a:spcPct val="0"/>
                        </a:spcBef>
                        <a:spcAft>
                          <a:spcPct val="0"/>
                        </a:spcAft>
                        <a:buClrTx/>
                        <a:buSzTx/>
                        <a:buFontTx/>
                        <a:buNone/>
                        <a:defRPr/>
                      </a:pPr>
                      <a:r>
                        <a:rPr lang="zh-CN" altLang="en-US" sz="2400" b="1" smtClean="0">
                          <a:latin typeface="黑体" panose="02010609060101010101" pitchFamily="49" charset="-122"/>
                          <a:ea typeface="黑体" panose="02010609060101010101" pitchFamily="49" charset="-122"/>
                          <a:cs typeface="楷体" panose="02010609060101010101" charset="-122"/>
                          <a:sym typeface="+mn-ea"/>
                        </a:rPr>
                        <a:t>将农产品义务交售制改为</a:t>
                      </a:r>
                      <a:r>
                        <a:rPr lang="zh-CN" altLang="en-US" sz="2400" b="1" smtClean="0">
                          <a:solidFill>
                            <a:srgbClr val="FF0000"/>
                          </a:solidFill>
                          <a:latin typeface="黑体" panose="02010609060101010101" pitchFamily="49" charset="-122"/>
                          <a:ea typeface="黑体" panose="02010609060101010101" pitchFamily="49" charset="-122"/>
                          <a:cs typeface="楷体" panose="02010609060101010101" charset="-122"/>
                          <a:sym typeface="+mn-ea"/>
                        </a:rPr>
                        <a:t>收购制</a:t>
                      </a:r>
                      <a:endParaRPr lang="zh-CN" altLang="en-US" sz="2400" b="1" smtClean="0">
                        <a:solidFill>
                          <a:srgbClr val="FF0000"/>
                        </a:solidFill>
                        <a:latin typeface="黑体" panose="02010609060101010101" pitchFamily="49" charset="-122"/>
                        <a:ea typeface="黑体" panose="02010609060101010101" pitchFamily="49" charset="-122"/>
                        <a:cs typeface="楷体" panose="02010609060101010101" charset="-122"/>
                        <a:sym typeface="+mn-ea"/>
                      </a:endParaRPr>
                    </a:p>
                  </a:txBody>
                  <a:tcPr marL="121904" marR="121904" marT="60960" marB="60960" anchor="ctr">
                    <a:lnB w="12700" cap="flat" cmpd="sng" algn="ctr">
                      <a:solidFill>
                        <a:schemeClr val="tx1"/>
                      </a:solidFill>
                      <a:prstDash val="solid"/>
                      <a:round/>
                      <a:headEnd type="none" w="med" len="med"/>
                      <a:tailEnd type="none" w="med" len="med"/>
                    </a:lnB>
                    <a:solidFill>
                      <a:schemeClr val="accent2">
                        <a:lumMod val="40000"/>
                        <a:lumOff val="60000"/>
                      </a:schemeClr>
                    </a:solidFill>
                  </a:tcPr>
                </a:tc>
                <a:tc rowSpan="2">
                  <a:txBody>
                    <a:bodyPr vert="horz" wrap="square"/>
                    <a:lstStyle/>
                    <a:p>
                      <a:endParaRPr kumimoji="1" lang="zh-CN" altLang="en-US" sz="2400" b="1" noProof="0">
                        <a:ln>
                          <a:noFill/>
                        </a:ln>
                        <a:solidFill>
                          <a:schemeClr val="tx1"/>
                        </a:solidFill>
                        <a:effectLst/>
                        <a:uLnTx/>
                        <a:uFillTx/>
                        <a:latin typeface="华文中宋" pitchFamily="2" charset="-122"/>
                        <a:ea typeface="华文中宋" pitchFamily="2" charset="-122"/>
                        <a:sym typeface="+mn-ea"/>
                      </a:endParaRPr>
                    </a:p>
                  </a:txBody>
                  <a:tcPr marL="121904" marR="121904" marT="60960" marB="6096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rowSpan="2">
                  <a:txBody>
                    <a:bodyPr vert="horz" wrap="square"/>
                    <a:lstStyle/>
                    <a:p>
                      <a:endParaRPr kumimoji="1" lang="zh-CN" altLang="en-US" sz="2400" b="1" noProof="0">
                        <a:ln>
                          <a:noFill/>
                        </a:ln>
                        <a:solidFill>
                          <a:schemeClr val="tx1"/>
                        </a:solidFill>
                        <a:effectLst/>
                        <a:uLnTx/>
                        <a:uFillTx/>
                        <a:latin typeface="华文中宋" pitchFamily="2" charset="-122"/>
                        <a:ea typeface="华文中宋" pitchFamily="2" charset="-122"/>
                        <a:sym typeface="+mn-ea"/>
                      </a:endParaRPr>
                    </a:p>
                  </a:txBody>
                  <a:tcPr marL="121904" marR="121904" marT="60960" marB="60960"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r>
              <a:tr h="662940">
                <a:tc>
                  <a:txBody>
                    <a:bodyPr vert="horz" wrap="square"/>
                    <a:lstStyle/>
                    <a:p>
                      <a:r>
                        <a:rPr lang="zh-CN" altLang="en-US" sz="2400" smtClean="0"/>
                        <a:t>工业</a:t>
                      </a:r>
                      <a:endParaRPr lang="zh-CN" altLang="en-US" sz="2400"/>
                    </a:p>
                  </a:txBody>
                  <a:tcPr marL="121904" marR="121904" marT="60960" marB="60960" anchor="ctr">
                    <a:solidFill>
                      <a:schemeClr val="accent1">
                        <a:lumMod val="20000"/>
                        <a:lumOff val="80000"/>
                      </a:schemeClr>
                    </a:solidFill>
                  </a:tcPr>
                </a:tc>
                <a:tc>
                  <a:txBody>
                    <a:bodyPr vert="horz" wrap="square"/>
                    <a:lstStyle/>
                    <a:p>
                      <a:pPr marL="0" marR="0" lvl="0" indent="0" algn="l" defTabSz="685800" rtl="0" eaLnBrk="1" fontAlgn="auto" latinLnBrk="0" hangingPunct="1">
                        <a:lnSpc>
                          <a:spcPct val="100000"/>
                        </a:lnSpc>
                        <a:spcBef>
                          <a:spcPct val="0"/>
                        </a:spcBef>
                        <a:spcAft>
                          <a:spcPct val="0"/>
                        </a:spcAft>
                        <a:buClrTx/>
                        <a:buSzTx/>
                        <a:buFontTx/>
                        <a:buNone/>
                        <a:defRPr/>
                      </a:pPr>
                      <a:r>
                        <a:rPr lang="zh-CN" altLang="en-US" sz="2400" b="1" smtClean="0">
                          <a:latin typeface="黑体" panose="02010609060101010101" pitchFamily="49" charset="-122"/>
                          <a:ea typeface="黑体" panose="02010609060101010101" pitchFamily="49" charset="-122"/>
                          <a:cs typeface="楷体" panose="02010609060101010101" charset="-122"/>
                          <a:sym typeface="+mn-ea"/>
                        </a:rPr>
                        <a:t>改革工业管理体制，下放部分权力</a:t>
                      </a:r>
                      <a:endParaRPr lang="zh-CN" altLang="en-US" sz="2400" b="1" smtClean="0">
                        <a:latin typeface="黑体" panose="02010609060101010101" pitchFamily="49" charset="-122"/>
                        <a:ea typeface="黑体" panose="02010609060101010101" pitchFamily="49" charset="-122"/>
                        <a:cs typeface="楷体" panose="02010609060101010101" charset="-122"/>
                        <a:sym typeface="+mn-ea"/>
                      </a:endParaRPr>
                    </a:p>
                  </a:txBody>
                  <a:tcPr marL="121904" marR="121904" marT="60960" marB="6096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vert="horz" wrap="square"/>
                    <a:lstStyle/>
                    <a:p/>
                  </a:txBody>
                  <a:tcPr marL="121904" marR="121904" marT="60960" marB="6096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vert="horz" wrap="square"/>
                    <a:lstStyle/>
                    <a:p/>
                  </a:txBody>
                  <a:tcPr/>
                </a:tc>
              </a:tr>
              <a:tr h="853440">
                <a:tc>
                  <a:txBody>
                    <a:bodyPr vert="horz" wrap="square"/>
                    <a:lstStyle/>
                    <a:p>
                      <a:r>
                        <a:rPr lang="zh-CN" altLang="en-US" sz="2400" smtClean="0"/>
                        <a:t>民生</a:t>
                      </a:r>
                      <a:endParaRPr lang="zh-CN" altLang="en-US" sz="2400"/>
                    </a:p>
                  </a:txBody>
                  <a:tcPr marL="121904" marR="121904" marT="60960" marB="60960" anchor="ctr">
                    <a:solidFill>
                      <a:schemeClr val="accent4">
                        <a:lumMod val="60000"/>
                        <a:lumOff val="40000"/>
                      </a:schemeClr>
                    </a:solidFill>
                  </a:tcPr>
                </a:tc>
                <a:tc>
                  <a:txBody>
                    <a:bodyPr vert="horz" wrap="square"/>
                    <a:lstStyle/>
                    <a:p>
                      <a:pPr marL="0" marR="0" lvl="0" indent="0" algn="l" defTabSz="685800" rtl="0" eaLnBrk="1" fontAlgn="auto" latinLnBrk="0" hangingPunct="1">
                        <a:lnSpc>
                          <a:spcPct val="100000"/>
                        </a:lnSpc>
                        <a:spcBef>
                          <a:spcPct val="0"/>
                        </a:spcBef>
                        <a:spcAft>
                          <a:spcPct val="0"/>
                        </a:spcAft>
                        <a:buClrTx/>
                        <a:buSzTx/>
                        <a:buFontTx/>
                        <a:buNone/>
                        <a:defRPr/>
                      </a:pPr>
                      <a:r>
                        <a:rPr lang="zh-CN" altLang="en-US" sz="2400" b="1" smtClean="0">
                          <a:latin typeface="黑体" panose="02010609060101010101" pitchFamily="49" charset="-122"/>
                          <a:ea typeface="黑体" panose="02010609060101010101" pitchFamily="49" charset="-122"/>
                          <a:cs typeface="楷体" panose="02010609060101010101" charset="-122"/>
                          <a:sym typeface="+mn-ea"/>
                        </a:rPr>
                        <a:t>兴建“极简主义楼房”</a:t>
                      </a:r>
                      <a:endParaRPr lang="zh-CN" altLang="en-US" sz="2400" b="1" smtClean="0">
                        <a:latin typeface="黑体" panose="02010609060101010101" pitchFamily="49" charset="-122"/>
                        <a:ea typeface="黑体" panose="02010609060101010101" pitchFamily="49" charset="-122"/>
                        <a:cs typeface="楷体" panose="02010609060101010101" charset="-122"/>
                        <a:sym typeface="+mn-ea"/>
                      </a:endParaRPr>
                    </a:p>
                  </a:txBody>
                  <a:tcPr marL="121904" marR="121904" marT="60960" marB="6096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vert="horz" wrap="square"/>
                    <a:lstStyle/>
                    <a:p>
                      <a:endParaRPr kumimoji="1" lang="zh-CN" altLang="en-US" sz="2400" b="1" noProof="0">
                        <a:ln>
                          <a:noFill/>
                        </a:ln>
                        <a:solidFill>
                          <a:schemeClr val="tx1"/>
                        </a:solidFill>
                        <a:effectLst/>
                        <a:uLnTx/>
                        <a:uFillTx/>
                        <a:latin typeface="华文中宋" pitchFamily="2" charset="-122"/>
                        <a:ea typeface="华文中宋" pitchFamily="2" charset="-122"/>
                        <a:sym typeface="+mn-ea"/>
                      </a:endParaRPr>
                    </a:p>
                  </a:txBody>
                  <a:tcPr marL="121904" marR="121904" marT="60960" marB="6096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endParaRPr kumimoji="1" lang="zh-CN" altLang="en-US" sz="2400" b="1" noProof="0">
                        <a:ln>
                          <a:noFill/>
                        </a:ln>
                        <a:solidFill>
                          <a:schemeClr val="tx1"/>
                        </a:solidFill>
                        <a:effectLst/>
                        <a:uLnTx/>
                        <a:uFillTx/>
                        <a:latin typeface="华文中宋" pitchFamily="2" charset="-122"/>
                        <a:ea typeface="华文中宋" pitchFamily="2" charset="-122"/>
                        <a:sym typeface="+mn-ea"/>
                      </a:endParaRPr>
                    </a:p>
                  </a:txBody>
                  <a:tcPr marL="121904" marR="121904" marT="60960" marB="6096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83285">
                <a:tc>
                  <a:txBody>
                    <a:bodyPr vert="horz" wrap="square"/>
                    <a:lstStyle/>
                    <a:p>
                      <a:r>
                        <a:rPr lang="zh-CN" altLang="en-US" sz="2400" smtClean="0"/>
                        <a:t>政治思想</a:t>
                      </a:r>
                      <a:endParaRPr lang="zh-CN" altLang="en-US" sz="2400"/>
                    </a:p>
                  </a:txBody>
                  <a:tcPr marL="121904" marR="121904" marT="60960" marB="60960" anchor="ctr">
                    <a:solidFill>
                      <a:schemeClr val="bg2">
                        <a:lumMod val="75000"/>
                      </a:schemeClr>
                    </a:solidFill>
                  </a:tcPr>
                </a:tc>
                <a:tc>
                  <a:txBody>
                    <a:bodyPr vert="horz" wrap="square"/>
                    <a:lstStyle/>
                    <a:p>
                      <a:pPr marL="0" marR="0" lvl="0" indent="0" algn="l" defTabSz="685800" rtl="0" eaLnBrk="1" fontAlgn="auto" latinLnBrk="0" hangingPunct="1">
                        <a:lnSpc>
                          <a:spcPct val="100000"/>
                        </a:lnSpc>
                        <a:spcBef>
                          <a:spcPct val="0"/>
                        </a:spcBef>
                        <a:spcAft>
                          <a:spcPct val="0"/>
                        </a:spcAft>
                        <a:buClrTx/>
                        <a:buSzTx/>
                        <a:buFontTx/>
                        <a:buNone/>
                        <a:defRPr/>
                      </a:pPr>
                      <a:r>
                        <a:rPr lang="zh-CN" altLang="en-US" sz="2400" b="1" smtClean="0">
                          <a:latin typeface="黑体" panose="02010609060101010101" pitchFamily="49" charset="-122"/>
                          <a:ea typeface="黑体" panose="02010609060101010101" pitchFamily="49" charset="-122"/>
                          <a:cs typeface="楷体" panose="02010609060101010101" charset="-122"/>
                          <a:sym typeface="+mn-ea"/>
                        </a:rPr>
                        <a:t>平反冤假错案</a:t>
                      </a:r>
                      <a:r>
                        <a:rPr lang="en-US" altLang="zh-CN" sz="2400" b="1" smtClean="0">
                          <a:latin typeface="黑体" panose="02010609060101010101" pitchFamily="49" charset="-122"/>
                          <a:ea typeface="黑体" panose="02010609060101010101" pitchFamily="49" charset="-122"/>
                          <a:cs typeface="楷体" panose="02010609060101010101" charset="-122"/>
                          <a:sym typeface="+mn-ea"/>
                        </a:rPr>
                        <a:t>;</a:t>
                      </a:r>
                      <a:r>
                        <a:rPr lang="zh-CN" altLang="en-US" sz="2400" b="1" smtClean="0">
                          <a:latin typeface="黑体" panose="02010609060101010101" pitchFamily="49" charset="-122"/>
                          <a:ea typeface="黑体" panose="02010609060101010101" pitchFamily="49" charset="-122"/>
                          <a:cs typeface="楷体" panose="02010609060101010101" charset="-122"/>
                          <a:sym typeface="+mn-ea"/>
                        </a:rPr>
                        <a:t>批判斯大林个人崇拜，强调集体领导，改革干部制度</a:t>
                      </a:r>
                      <a:endParaRPr lang="zh-CN" altLang="en-US" sz="2400" b="1" smtClean="0">
                        <a:latin typeface="黑体" panose="02010609060101010101" pitchFamily="49" charset="-122"/>
                        <a:ea typeface="黑体" panose="02010609060101010101" pitchFamily="49" charset="-122"/>
                        <a:cs typeface="楷体" panose="02010609060101010101" charset="-122"/>
                        <a:sym typeface="+mn-ea"/>
                      </a:endParaRPr>
                    </a:p>
                  </a:txBody>
                  <a:tcPr marL="121904" marR="121904" marT="60960" marB="6096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vert="horz" wrap="square"/>
                    <a:lstStyle/>
                    <a:p>
                      <a:endParaRPr kumimoji="1" lang="zh-CN" altLang="en-US" sz="2400" b="1" noProof="0">
                        <a:ln>
                          <a:noFill/>
                        </a:ln>
                        <a:solidFill>
                          <a:schemeClr val="tx1"/>
                        </a:solidFill>
                        <a:effectLst/>
                        <a:uLnTx/>
                        <a:uFillTx/>
                        <a:latin typeface="华文中宋" pitchFamily="2" charset="-122"/>
                        <a:ea typeface="华文中宋" pitchFamily="2" charset="-122"/>
                        <a:sym typeface="+mn-ea"/>
                      </a:endParaRPr>
                    </a:p>
                  </a:txBody>
                  <a:tcPr marL="121904" marR="121904" marT="60960" marB="6096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endParaRPr kumimoji="1" lang="zh-CN" altLang="en-US" sz="2400" b="1" noProof="0">
                        <a:ln>
                          <a:noFill/>
                        </a:ln>
                        <a:solidFill>
                          <a:schemeClr val="tx1"/>
                        </a:solidFill>
                        <a:effectLst/>
                        <a:uLnTx/>
                        <a:uFillTx/>
                        <a:latin typeface="华文中宋" pitchFamily="2" charset="-122"/>
                        <a:ea typeface="华文中宋" pitchFamily="2" charset="-122"/>
                        <a:sym typeface="+mn-ea"/>
                      </a:endParaRPr>
                    </a:p>
                  </a:txBody>
                  <a:tcPr marL="121904" marR="121904" marT="60960" marB="6096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108362">
                <a:tc>
                  <a:txBody>
                    <a:bodyPr vert="horz" wrap="square"/>
                    <a:lstStyle/>
                    <a:p>
                      <a:r>
                        <a:rPr lang="zh-CN" altLang="en-US" sz="2400" smtClean="0"/>
                        <a:t>外交</a:t>
                      </a:r>
                      <a:endParaRPr lang="zh-CN" altLang="en-US" sz="2400"/>
                    </a:p>
                  </a:txBody>
                  <a:tcPr marL="121904" marR="121904" marT="60960" marB="60960" anchor="ctr">
                    <a:solidFill>
                      <a:schemeClr val="accent6">
                        <a:lumMod val="60000"/>
                        <a:lumOff val="40000"/>
                      </a:schemeClr>
                    </a:solidFill>
                  </a:tcPr>
                </a:tc>
                <a:tc>
                  <a:txBody>
                    <a:bodyPr vert="horz" wrap="square"/>
                    <a:lstStyle/>
                    <a:p>
                      <a:pPr marL="0" marR="0" lvl="0" indent="0" algn="l" defTabSz="685800" rtl="0" eaLnBrk="1" fontAlgn="auto" latinLnBrk="0" hangingPunct="1">
                        <a:lnSpc>
                          <a:spcPct val="100000"/>
                        </a:lnSpc>
                        <a:spcBef>
                          <a:spcPct val="0"/>
                        </a:spcBef>
                        <a:spcAft>
                          <a:spcPct val="0"/>
                        </a:spcAft>
                        <a:buClrTx/>
                        <a:buSzTx/>
                        <a:buFontTx/>
                        <a:buNone/>
                        <a:defRPr/>
                      </a:pPr>
                      <a:r>
                        <a:rPr lang="zh-CN" altLang="en-US" sz="2400" b="1" smtClean="0">
                          <a:latin typeface="黑体" panose="02010609060101010101" pitchFamily="49" charset="-122"/>
                          <a:ea typeface="黑体" panose="02010609060101010101" pitchFamily="49" charset="-122"/>
                          <a:cs typeface="楷体" panose="02010609060101010101" charset="-122"/>
                          <a:sym typeface="+mn-ea"/>
                        </a:rPr>
                        <a:t>提出“三和路线”，首次访问美国</a:t>
                      </a:r>
                      <a:endParaRPr lang="zh-CN" altLang="en-US" sz="2400" b="1" smtClean="0">
                        <a:latin typeface="黑体" panose="02010609060101010101" pitchFamily="49" charset="-122"/>
                        <a:ea typeface="黑体" panose="02010609060101010101" pitchFamily="49" charset="-122"/>
                        <a:cs typeface="楷体" panose="02010609060101010101" charset="-122"/>
                        <a:sym typeface="+mn-ea"/>
                      </a:endParaRPr>
                    </a:p>
                  </a:txBody>
                  <a:tcPr marL="121904" marR="121904" marT="60960" marB="60960" anchor="ctr">
                    <a:lnT w="12700" cap="flat" cmpd="sng" algn="ctr">
                      <a:solidFill>
                        <a:schemeClr val="tx1"/>
                      </a:solidFill>
                      <a:prstDash val="solid"/>
                      <a:round/>
                      <a:headEnd type="none" w="med" len="med"/>
                      <a:tailEnd type="none" w="med" len="med"/>
                    </a:lnT>
                    <a:solidFill>
                      <a:schemeClr val="accent6">
                        <a:lumMod val="60000"/>
                        <a:lumOff val="40000"/>
                      </a:schemeClr>
                    </a:solidFill>
                  </a:tcPr>
                </a:tc>
                <a:tc>
                  <a:txBody>
                    <a:bodyPr vert="horz" wrap="square"/>
                    <a:lstStyle/>
                    <a:p>
                      <a:endParaRPr kumimoji="1" lang="zh-CN" altLang="en-US" sz="2400" b="1" noProof="0">
                        <a:ln>
                          <a:noFill/>
                        </a:ln>
                        <a:solidFill>
                          <a:schemeClr val="tx1"/>
                        </a:solidFill>
                        <a:effectLst/>
                        <a:uLnTx/>
                        <a:uFillTx/>
                        <a:latin typeface="华文中宋" pitchFamily="2" charset="-122"/>
                        <a:ea typeface="华文中宋" pitchFamily="2" charset="-122"/>
                        <a:sym typeface="+mn-ea"/>
                      </a:endParaRPr>
                    </a:p>
                  </a:txBody>
                  <a:tcPr marL="121904" marR="121904" marT="60960" marB="6096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vert="horz" wrap="square"/>
                    <a:lstStyle/>
                    <a:p>
                      <a:endParaRPr kumimoji="1" lang="zh-CN" altLang="en-US" sz="2400" b="1" noProof="0">
                        <a:ln>
                          <a:noFill/>
                        </a:ln>
                        <a:solidFill>
                          <a:schemeClr val="tx1"/>
                        </a:solidFill>
                        <a:effectLst/>
                        <a:uLnTx/>
                        <a:uFillTx/>
                        <a:latin typeface="华文中宋" pitchFamily="2" charset="-122"/>
                        <a:ea typeface="华文中宋" pitchFamily="2" charset="-122"/>
                        <a:sym typeface="+mn-ea"/>
                      </a:endParaRPr>
                    </a:p>
                  </a:txBody>
                  <a:tcPr marL="121904" marR="121904" marT="60960" marB="6096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r>
            </a:tbl>
          </a:graphicData>
        </a:graphic>
      </p:graphicFrame>
      <p:sp>
        <p:nvSpPr>
          <p:cNvPr id="2" name="Text Box 2"/>
          <p:cNvSpPr txBox="1">
            <a:spLocks noChangeArrowheads="1"/>
          </p:cNvSpPr>
          <p:nvPr/>
        </p:nvSpPr>
        <p:spPr bwMode="auto">
          <a:xfrm>
            <a:off x="953" y="0"/>
            <a:ext cx="1270669" cy="491490"/>
          </a:xfrm>
          <a:prstGeom prst="rect">
            <a:avLst/>
          </a:prstGeom>
          <a:solidFill>
            <a:srgbClr val="FFFF00"/>
          </a:solidFill>
          <a:ln w="9525">
            <a:noFill/>
            <a:miter lim="800000"/>
          </a:ln>
          <a:effectLst/>
        </p:spPr>
        <p:txBody>
          <a:bodyPr wrap="square">
            <a:spAutoFit/>
          </a:bodyPr>
          <a:lstStyle/>
          <a:p>
            <a:r>
              <a:rPr lang="en-US" altLang="zh-CN" sz="2600" b="1" smtClean="0">
                <a:solidFill>
                  <a:schemeClr val="tx1"/>
                </a:solidFill>
              </a:rPr>
              <a:t>2.</a:t>
            </a:r>
            <a:r>
              <a:rPr lang="zh-CN" altLang="en-US" sz="2600" b="1" smtClean="0">
                <a:solidFill>
                  <a:schemeClr val="tx1"/>
                </a:solidFill>
              </a:rPr>
              <a:t>措施：</a:t>
            </a:r>
            <a:endParaRPr lang="zh-CN" altLang="en-US" sz="2600" b="1" smtClean="0">
              <a:solidFill>
                <a:schemeClr val="tx1"/>
              </a:solidFill>
            </a:endParaRPr>
          </a:p>
        </p:txBody>
      </p:sp>
      <p:sp>
        <p:nvSpPr>
          <p:cNvPr id="16" name="文本框 15"/>
          <p:cNvSpPr txBox="1"/>
          <p:nvPr/>
        </p:nvSpPr>
        <p:spPr>
          <a:xfrm>
            <a:off x="3647887" y="2276872"/>
            <a:ext cx="1728192" cy="521970"/>
          </a:xfrm>
          <a:prstGeom prst="rect">
            <a:avLst/>
          </a:prstGeom>
          <a:noFill/>
          <a:ln w="9525">
            <a:noFill/>
          </a:ln>
        </p:spPr>
        <p:txBody>
          <a:bodyPr wrap="square" anchor="t">
            <a:spAutoFit/>
          </a:bodyPr>
          <a:lstStyle/>
          <a:p>
            <a:pPr>
              <a:buSzTx/>
            </a:pPr>
            <a:r>
              <a:rPr lang="zh-CN" altLang="en-US" sz="2800" b="1" smtClean="0">
                <a:solidFill>
                  <a:srgbClr val="FF0000"/>
                </a:solidFill>
                <a:latin typeface="微软雅黑" panose="020b0503020204020204" pitchFamily="34" charset="-122"/>
                <a:ea typeface="微软雅黑" panose="020b0503020204020204" pitchFamily="34" charset="-122"/>
              </a:rPr>
              <a:t>突破口</a:t>
            </a:r>
            <a:endParaRPr lang="zh-CN" altLang="en-US" sz="2800" b="1">
              <a:solidFill>
                <a:srgbClr val="FF0000"/>
              </a:solidFill>
              <a:latin typeface="微软雅黑" panose="020b0503020204020204" pitchFamily="34" charset="-122"/>
              <a:ea typeface="微软雅黑" panose="020b0503020204020204" pitchFamily="34" charset="-122"/>
            </a:endParaRPr>
          </a:p>
        </p:txBody>
      </p:sp>
      <p:sp>
        <p:nvSpPr>
          <p:cNvPr id="27" name="矩形 26"/>
          <p:cNvSpPr/>
          <p:nvPr/>
        </p:nvSpPr>
        <p:spPr>
          <a:xfrm rot="20460000">
            <a:off x="2963155" y="38898"/>
            <a:ext cx="1821578" cy="521970"/>
          </a:xfrm>
          <a:prstGeom prst="rect">
            <a:avLst/>
          </a:prstGeom>
          <a:solidFill>
            <a:schemeClr val="tx1"/>
          </a:solidFill>
          <a:ln>
            <a:noFill/>
          </a:ln>
        </p:spPr>
        <p:txBody>
          <a:bodyPr>
            <a:spAutoFit/>
            <a:scene3d>
              <a:camera prst="orthographicFront"/>
              <a:lightRig rig="threePt" dir="t"/>
            </a:scene3d>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800" i="0" u="none" strike="noStrike" kern="1200" cap="none" spc="0" normalizeH="0" baseline="0" noProof="0">
                <a:ln w="9525">
                  <a:solidFill>
                    <a:schemeClr val="bg1"/>
                  </a:solidFill>
                  <a:prstDash val="solid"/>
                </a:ln>
                <a:effectLst>
                  <a:outerShdw blurRad="12700" dist="38100" dir="2700000" algn="tl" rotWithShape="0">
                    <a:schemeClr val="accent5">
                      <a:lumMod val="60000"/>
                      <a:lumOff val="40000"/>
                    </a:schemeClr>
                  </a:outerShdw>
                </a:effectLst>
                <a:uLnTx/>
                <a:uFillTx/>
                <a:latin typeface="+mn-lt"/>
                <a:ea typeface="+mn-ea"/>
                <a:cs typeface="+mn-cs"/>
              </a:rPr>
              <a:t>贫穷落后</a:t>
            </a:r>
            <a:endParaRPr kumimoji="0" lang="zh-CN" altLang="en-US" sz="2800" i="0" u="none" strike="noStrike" kern="1200" cap="none" spc="0" normalizeH="0" baseline="0" noProof="0">
              <a:ln w="9525">
                <a:solidFill>
                  <a:schemeClr val="bg1"/>
                </a:solidFill>
                <a:prstDash val="solid"/>
              </a:ln>
              <a:effectLst>
                <a:outerShdw blurRad="12700" dist="38100" dir="2700000" algn="tl" rotWithShape="0">
                  <a:schemeClr val="accent5">
                    <a:lumMod val="60000"/>
                    <a:lumOff val="40000"/>
                  </a:schemeClr>
                </a:outerShdw>
              </a:effectLst>
              <a:uLnTx/>
              <a:uFillTx/>
              <a:latin typeface="+mn-lt"/>
              <a:ea typeface="+mn-ea"/>
              <a:cs typeface="+mn-cs"/>
            </a:endParaRPr>
          </a:p>
        </p:txBody>
      </p:sp>
      <p:sp>
        <p:nvSpPr>
          <p:cNvPr id="31" name="矩形 30"/>
          <p:cNvSpPr/>
          <p:nvPr/>
        </p:nvSpPr>
        <p:spPr>
          <a:xfrm rot="20400000">
            <a:off x="7499411" y="291426"/>
            <a:ext cx="1796181" cy="521970"/>
          </a:xfrm>
          <a:prstGeom prst="rect">
            <a:avLst/>
          </a:prstGeom>
          <a:solidFill>
            <a:schemeClr val="tx1"/>
          </a:solidFill>
          <a:ln>
            <a:noFill/>
          </a:ln>
        </p:spPr>
        <p:txBody>
          <a:bodyPr>
            <a:spAutoFit/>
            <a:scene3d>
              <a:camera prst="orthographicFront"/>
              <a:lightRig rig="threePt" dir="t"/>
            </a:scene3d>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w="9525">
                  <a:solidFill>
                    <a:schemeClr val="bg1"/>
                  </a:solidFill>
                  <a:prstDash val="solid"/>
                </a:ln>
                <a:solidFill>
                  <a:srgbClr val="2C1D86"/>
                </a:solidFill>
                <a:effectLst>
                  <a:outerShdw blurRad="12700" dist="38100" dir="2700000" algn="tl" rotWithShape="0">
                    <a:schemeClr val="accent5">
                      <a:lumMod val="60000"/>
                      <a:lumOff val="40000"/>
                    </a:schemeClr>
                  </a:outerShdw>
                </a:effectLst>
                <a:uLnTx/>
                <a:uFillTx/>
                <a:latin typeface="+mn-lt"/>
                <a:ea typeface="+mn-ea"/>
                <a:cs typeface="+mn-cs"/>
                <a:sym typeface="+mn-ea"/>
              </a:rPr>
              <a:t>矛盾尖锐</a:t>
            </a:r>
            <a:endParaRPr kumimoji="0" lang="zh-CN" altLang="en-US" sz="2800" b="1" i="0" u="none" strike="noStrike" kern="1200" cap="none" spc="0" normalizeH="0" baseline="0" noProof="0">
              <a:ln w="9525">
                <a:solidFill>
                  <a:schemeClr val="bg1"/>
                </a:solidFill>
                <a:prstDash val="solid"/>
              </a:ln>
              <a:solidFill>
                <a:srgbClr val="2C1D86"/>
              </a:solidFill>
              <a:effectLst>
                <a:outerShdw blurRad="12700" dist="38100" dir="2700000" algn="tl" rotWithShape="0">
                  <a:schemeClr val="accent5">
                    <a:lumMod val="60000"/>
                    <a:lumOff val="40000"/>
                  </a:schemeClr>
                </a:outerShdw>
              </a:effectLst>
              <a:uLnTx/>
              <a:uFillTx/>
              <a:latin typeface="+mn-lt"/>
              <a:ea typeface="+mn-ea"/>
              <a:cs typeface="+mn-cs"/>
              <a:sym typeface="+mn-ea"/>
            </a:endParaRPr>
          </a:p>
        </p:txBody>
      </p:sp>
      <p:sp>
        <p:nvSpPr>
          <p:cNvPr id="29" name="矩形 28"/>
          <p:cNvSpPr/>
          <p:nvPr/>
        </p:nvSpPr>
        <p:spPr>
          <a:xfrm rot="20340000">
            <a:off x="10593669" y="497816"/>
            <a:ext cx="1822213" cy="521970"/>
          </a:xfrm>
          <a:prstGeom prst="rect">
            <a:avLst/>
          </a:prstGeom>
          <a:solidFill>
            <a:schemeClr val="tx1"/>
          </a:solidFill>
          <a:ln>
            <a:noFill/>
          </a:ln>
        </p:spPr>
        <p:txBody>
          <a:bodyPr>
            <a:spAutoFit/>
            <a:scene3d>
              <a:camera prst="orthographicFront"/>
              <a:lightRig rig="threePt" dir="t"/>
            </a:scene3d>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w="9525">
                  <a:solidFill>
                    <a:schemeClr val="bg1"/>
                  </a:solidFill>
                  <a:prstDash val="solid"/>
                </a:ln>
                <a:solidFill>
                  <a:srgbClr val="2C1D86"/>
                </a:solidFill>
                <a:effectLst>
                  <a:outerShdw blurRad="12700" dist="38100" dir="2700000" algn="tl" rotWithShape="0">
                    <a:schemeClr val="accent5">
                      <a:lumMod val="60000"/>
                      <a:lumOff val="40000"/>
                    </a:schemeClr>
                  </a:outerShdw>
                </a:effectLst>
                <a:uLnTx/>
                <a:uFillTx/>
                <a:latin typeface="+mn-lt"/>
                <a:ea typeface="+mn-ea"/>
                <a:cs typeface="+mn-cs"/>
                <a:sym typeface="+mn-ea"/>
              </a:rPr>
              <a:t>国门封闭</a:t>
            </a:r>
            <a:endParaRPr kumimoji="0" lang="zh-CN" altLang="en-US" sz="2800" b="1" i="0" u="none" strike="noStrike" kern="1200" cap="none" spc="0" normalizeH="0" baseline="0" noProof="0">
              <a:ln w="9525">
                <a:solidFill>
                  <a:schemeClr val="bg1"/>
                </a:solidFill>
                <a:prstDash val="solid"/>
              </a:ln>
              <a:solidFill>
                <a:srgbClr val="2C1D86"/>
              </a:solidFill>
              <a:effectLst>
                <a:outerShdw blurRad="12700" dist="38100" dir="2700000" algn="tl" rotWithShape="0">
                  <a:schemeClr val="accent5">
                    <a:lumMod val="60000"/>
                    <a:lumOff val="40000"/>
                  </a:schemeClr>
                </a:outerShdw>
              </a:effectLst>
              <a:uLnTx/>
              <a:uFillTx/>
              <a:latin typeface="+mn-lt"/>
              <a:ea typeface="+mn-ea"/>
              <a:cs typeface="+mn-cs"/>
              <a:sym typeface="+mn-ea"/>
            </a:endParaRPr>
          </a:p>
        </p:txBody>
      </p:sp>
      <p:sp>
        <p:nvSpPr>
          <p:cNvPr id="9" name="矩形 8"/>
          <p:cNvSpPr>
            <a:spLocks noChangeArrowheads="1"/>
          </p:cNvSpPr>
          <p:nvPr/>
        </p:nvSpPr>
        <p:spPr bwMode="auto">
          <a:xfrm>
            <a:off x="1055599" y="0"/>
            <a:ext cx="11135767" cy="1536700"/>
          </a:xfrm>
          <a:prstGeom prst="rect">
            <a:avLst/>
          </a:prstGeom>
          <a:noFill/>
          <a:ln w="19050">
            <a:solidFill>
              <a:srgbClr val="FF0000"/>
            </a:solidFill>
            <a:miter lim="800000"/>
          </a:ln>
        </p:spPr>
        <p:txBody>
          <a:bodyPr wrap="square" lIns="91431" tIns="45715" rIns="91431" bIns="45715">
            <a:spAutoFit/>
          </a:bodyPr>
          <a:lstStyle/>
          <a:p>
            <a:pPr>
              <a:lnSpc>
                <a:spcPct val="98000"/>
              </a:lnSpc>
            </a:pPr>
            <a:r>
              <a:rPr lang="zh-CN" altLang="en-US" sz="2400" smtClean="0"/>
              <a:t>正如</a:t>
            </a:r>
            <a:r>
              <a:rPr lang="zh-CN" altLang="en-US" sz="2400"/>
              <a:t>苏联著名政论家费奥多尔</a:t>
            </a:r>
            <a:r>
              <a:rPr lang="en-US" altLang="zh-CN" sz="2400"/>
              <a:t>·</a:t>
            </a:r>
            <a:r>
              <a:rPr lang="zh-CN" altLang="en-US" sz="2400"/>
              <a:t>布尔拉茨基指出的，放在当时赫鲁晓夫面前的斯大林所留下的苏联是：“越来越贫困的、实际上半崩溃的农村、技术上落后的工业、最尖锐的住房短缺、居民生活的低水平、数百万人被关押在监狱和集中营、国家与外部各界的隔绝</a:t>
            </a:r>
            <a:r>
              <a:rPr lang="en-US" altLang="zh-CN" sz="2400"/>
              <a:t>——</a:t>
            </a:r>
            <a:r>
              <a:rPr lang="zh-CN" altLang="en-US" sz="2400"/>
              <a:t>所有这一切都要求有新的政策和彻底的变革。”</a:t>
            </a:r>
            <a:endParaRPr lang="zh-CN" altLang="en-US" sz="2400" b="1">
              <a:latin typeface="楷体" panose="02010609060101010101" charset="-122"/>
              <a:ea typeface="楷体" panose="02010609060101010101" charset="-122"/>
              <a:cs typeface="楷体" panose="02010609060101010101" charset="-122"/>
            </a:endParaRPr>
          </a:p>
        </p:txBody>
      </p:sp>
      <p:sp>
        <p:nvSpPr>
          <p:cNvPr id="10" name="矩形 9"/>
          <p:cNvSpPr/>
          <p:nvPr/>
        </p:nvSpPr>
        <p:spPr>
          <a:xfrm>
            <a:off x="1559655" y="6488668"/>
            <a:ext cx="4414520" cy="368300"/>
          </a:xfrm>
          <a:prstGeom prst="rect">
            <a:avLst/>
          </a:prstGeom>
        </p:spPr>
        <p:txBody>
          <a:bodyPr wrap="none">
            <a:spAutoFit/>
          </a:bodyPr>
          <a:lstStyle/>
          <a:p>
            <a:r>
              <a:rPr lang="zh-CN" altLang="zh-CN" b="1" spc="150" smtClean="0">
                <a:ln>
                  <a:noFill/>
                </a:ln>
                <a:solidFill>
                  <a:srgbClr val="0000FF"/>
                </a:solidFill>
                <a:effectLst/>
                <a:uLnTx/>
                <a:uFillTx/>
                <a:latin typeface="楷体" panose="02010609060101010101" charset="-122"/>
                <a:ea typeface="楷体" panose="02010609060101010101" charset="-122"/>
                <a:cs typeface="楷体" panose="02010609060101010101" charset="-122"/>
                <a:sym typeface="+mn-ea"/>
              </a:rPr>
              <a:t>和平过渡</a:t>
            </a:r>
            <a:r>
              <a:rPr lang="en-US" altLang="zh-CN" b="1" spc="150" smtClean="0">
                <a:ln>
                  <a:noFill/>
                </a:ln>
                <a:solidFill>
                  <a:srgbClr val="0000FF"/>
                </a:solidFill>
                <a:effectLst/>
                <a:uLnTx/>
                <a:uFillTx/>
                <a:latin typeface="楷体" panose="02010609060101010101" charset="-122"/>
                <a:ea typeface="楷体" panose="02010609060101010101" charset="-122"/>
                <a:cs typeface="楷体" panose="02010609060101010101" charset="-122"/>
                <a:sym typeface="+mn-ea"/>
              </a:rPr>
              <a:t>”“</a:t>
            </a:r>
            <a:r>
              <a:rPr lang="zh-CN" altLang="zh-CN" b="1" spc="150" smtClean="0">
                <a:ln>
                  <a:noFill/>
                </a:ln>
                <a:solidFill>
                  <a:srgbClr val="0000FF"/>
                </a:solidFill>
                <a:effectLst/>
                <a:uLnTx/>
                <a:uFillTx/>
                <a:latin typeface="楷体" panose="02010609060101010101" charset="-122"/>
                <a:ea typeface="楷体" panose="02010609060101010101" charset="-122"/>
                <a:cs typeface="楷体" panose="02010609060101010101" charset="-122"/>
                <a:sym typeface="+mn-ea"/>
              </a:rPr>
              <a:t>和平竞赛</a:t>
            </a:r>
            <a:r>
              <a:rPr lang="en-US" altLang="zh-CN" b="1" spc="150" smtClean="0">
                <a:ln>
                  <a:noFill/>
                </a:ln>
                <a:solidFill>
                  <a:srgbClr val="0000FF"/>
                </a:solidFill>
                <a:effectLst/>
                <a:uLnTx/>
                <a:uFillTx/>
                <a:latin typeface="楷体" panose="02010609060101010101" charset="-122"/>
                <a:ea typeface="楷体" panose="02010609060101010101" charset="-122"/>
                <a:cs typeface="楷体" panose="02010609060101010101" charset="-122"/>
                <a:sym typeface="+mn-ea"/>
              </a:rPr>
              <a:t>”“</a:t>
            </a:r>
            <a:r>
              <a:rPr lang="zh-CN" altLang="zh-CN" b="1" spc="150" smtClean="0">
                <a:ln>
                  <a:noFill/>
                </a:ln>
                <a:solidFill>
                  <a:srgbClr val="0000FF"/>
                </a:solidFill>
                <a:effectLst/>
                <a:uLnTx/>
                <a:uFillTx/>
                <a:latin typeface="楷体" panose="02010609060101010101" charset="-122"/>
                <a:ea typeface="楷体" panose="02010609060101010101" charset="-122"/>
                <a:cs typeface="楷体" panose="02010609060101010101" charset="-122"/>
                <a:sym typeface="+mn-ea"/>
              </a:rPr>
              <a:t>和平共处</a:t>
            </a:r>
            <a:r>
              <a:rPr lang="en-US" altLang="zh-CN" b="1" spc="150" smtClean="0">
                <a:ln>
                  <a:noFill/>
                </a:ln>
                <a:solidFill>
                  <a:schemeClr val="tx1">
                    <a:lumMod val="75000"/>
                    <a:lumOff val="25000"/>
                  </a:schemeClr>
                </a:solidFill>
                <a:effectLst/>
                <a:uLnTx/>
                <a:uFillTx/>
                <a:latin typeface="楷体" panose="02010609060101010101" charset="-122"/>
                <a:ea typeface="楷体" panose="02010609060101010101" charset="-122"/>
                <a:cs typeface="楷体" panose="02010609060101010101" charset="-122"/>
                <a:sym typeface="+mn-ea"/>
              </a:rPr>
              <a:t>”</a:t>
            </a:r>
            <a:endParaRPr lang="zh-CN" altLang="en-US"/>
          </a:p>
        </p:txBody>
      </p:sp>
      <p:sp>
        <p:nvSpPr>
          <p:cNvPr id="11" name="矩形 10"/>
          <p:cNvSpPr/>
          <p:nvPr/>
        </p:nvSpPr>
        <p:spPr>
          <a:xfrm>
            <a:off x="9840574" y="5534561"/>
            <a:ext cx="3046413" cy="1322070"/>
          </a:xfrm>
          <a:prstGeom prst="rect">
            <a:avLst/>
          </a:prstGeom>
        </p:spPr>
        <p:txBody>
          <a:bodyPr>
            <a:spAutoFit/>
          </a:bodyPr>
          <a:lstStyle/>
          <a:p>
            <a:pPr lvl="0"/>
            <a:r>
              <a:rPr kumimoji="1" lang="zh-CN" altLang="en-US" sz="2000" b="1" smtClean="0">
                <a:solidFill>
                  <a:srgbClr val="FF0000"/>
                </a:solidFill>
                <a:latin typeface="华文中宋" pitchFamily="2" charset="-122"/>
                <a:ea typeface="华文中宋" pitchFamily="2" charset="-122"/>
                <a:sym typeface="+mn-ea"/>
              </a:rPr>
              <a:t>紧张的对峙：</a:t>
            </a:r>
            <a:endParaRPr kumimoji="1" lang="en-US" altLang="zh-CN" sz="2000" b="1" smtClean="0">
              <a:solidFill>
                <a:srgbClr val="FF0000"/>
              </a:solidFill>
              <a:latin typeface="华文中宋" pitchFamily="2" charset="-122"/>
              <a:ea typeface="华文中宋" pitchFamily="2" charset="-122"/>
              <a:sym typeface="+mn-ea"/>
            </a:endParaRPr>
          </a:p>
          <a:p>
            <a:pPr lvl="0"/>
            <a:r>
              <a:rPr kumimoji="1" lang="zh-CN" altLang="en-US" sz="2000" b="1" smtClean="0">
                <a:solidFill>
                  <a:srgbClr val="FF0000"/>
                </a:solidFill>
                <a:latin typeface="华文中宋" pitchFamily="2" charset="-122"/>
                <a:ea typeface="华文中宋" pitchFamily="2" charset="-122"/>
                <a:sym typeface="+mn-ea"/>
              </a:rPr>
              <a:t>建立华约；</a:t>
            </a:r>
            <a:endParaRPr kumimoji="1" lang="zh-CN" altLang="en-US" sz="2000" b="1" smtClean="0">
              <a:solidFill>
                <a:srgbClr val="FF0000"/>
              </a:solidFill>
              <a:latin typeface="华文中宋" pitchFamily="2" charset="-122"/>
              <a:ea typeface="华文中宋" pitchFamily="2" charset="-122"/>
              <a:sym typeface="+mn-ea"/>
            </a:endParaRPr>
          </a:p>
          <a:p>
            <a:pPr lvl="0"/>
            <a:r>
              <a:rPr kumimoji="1" lang="zh-CN" altLang="en-US" sz="2000" b="1" smtClean="0">
                <a:solidFill>
                  <a:srgbClr val="FF0000"/>
                </a:solidFill>
                <a:latin typeface="华文中宋" pitchFamily="2" charset="-122"/>
                <a:ea typeface="华文中宋" pitchFamily="2" charset="-122"/>
                <a:sym typeface="+mn-ea"/>
              </a:rPr>
              <a:t>第二次柏林危机；</a:t>
            </a:r>
            <a:endParaRPr kumimoji="1" lang="en-US" altLang="zh-CN" sz="2000" b="1" smtClean="0">
              <a:solidFill>
                <a:srgbClr val="FF0000"/>
              </a:solidFill>
              <a:latin typeface="华文中宋" pitchFamily="2" charset="-122"/>
              <a:ea typeface="华文中宋" pitchFamily="2" charset="-122"/>
              <a:sym typeface="+mn-ea"/>
            </a:endParaRPr>
          </a:p>
          <a:p>
            <a:pPr lvl="0"/>
            <a:r>
              <a:rPr kumimoji="1" lang="zh-CN" altLang="en-US" sz="2000" b="1" smtClean="0">
                <a:solidFill>
                  <a:srgbClr val="FF0000"/>
                </a:solidFill>
                <a:latin typeface="华文中宋" pitchFamily="2" charset="-122"/>
                <a:ea typeface="华文中宋" pitchFamily="2" charset="-122"/>
                <a:sym typeface="+mn-ea"/>
              </a:rPr>
              <a:t>古巴导弹危机等事件</a:t>
            </a:r>
            <a:endParaRPr kumimoji="1" lang="zh-CN" altLang="en-US" sz="2000" b="1">
              <a:solidFill>
                <a:srgbClr val="FF0000"/>
              </a:solidFill>
              <a:latin typeface="华文中宋" pitchFamily="2" charset="-122"/>
              <a:ea typeface="华文中宋" pitchFamily="2" charset="-122"/>
              <a:sym typeface="+mn-ea"/>
            </a:endParaRPr>
          </a:p>
        </p:txBody>
      </p:sp>
      <p:sp>
        <p:nvSpPr>
          <p:cNvPr id="12" name="矩形 11"/>
          <p:cNvSpPr/>
          <p:nvPr/>
        </p:nvSpPr>
        <p:spPr>
          <a:xfrm>
            <a:off x="6960254" y="2420888"/>
            <a:ext cx="2880320" cy="1568450"/>
          </a:xfrm>
          <a:prstGeom prst="rect">
            <a:avLst/>
          </a:prstGeom>
        </p:spPr>
        <p:txBody>
          <a:bodyPr wrap="square">
            <a:spAutoFit/>
          </a:bodyPr>
          <a:lstStyle/>
          <a:p>
            <a:r>
              <a:rPr lang="zh-CN" altLang="en-US" sz="2400" smtClean="0">
                <a:latin typeface="黑体" panose="02010609060101010101" pitchFamily="49" charset="-122"/>
                <a:ea typeface="黑体" panose="02010609060101010101" pitchFamily="49" charset="-122"/>
                <a:cs typeface="黑体" panose="02010609060101010101" pitchFamily="49" charset="-122"/>
              </a:rPr>
              <a:t>改革注入了某些市场经济成分</a:t>
            </a:r>
            <a:r>
              <a:rPr lang="en-US" altLang="zh-CN" sz="2400" smtClean="0">
                <a:latin typeface="黑体" panose="02010609060101010101" pitchFamily="49" charset="-122"/>
                <a:ea typeface="黑体" panose="02010609060101010101" pitchFamily="49" charset="-122"/>
                <a:cs typeface="黑体" panose="02010609060101010101" pitchFamily="49" charset="-122"/>
              </a:rPr>
              <a:t>;</a:t>
            </a:r>
            <a:r>
              <a:rPr lang="zh-CN" altLang="en-US" sz="2400" smtClean="0">
                <a:latin typeface="黑体" panose="02010609060101010101" pitchFamily="49" charset="-122"/>
                <a:ea typeface="黑体" panose="02010609060101010101" pitchFamily="49" charset="-122"/>
                <a:cs typeface="黑体" panose="02010609060101010101" pitchFamily="49" charset="-122"/>
              </a:rPr>
              <a:t>推动农业发展和企业生产积极性</a:t>
            </a:r>
            <a:endParaRPr lang="zh-CN" altLang="en-US" sz="2400"/>
          </a:p>
        </p:txBody>
      </p:sp>
      <p:sp>
        <p:nvSpPr>
          <p:cNvPr id="15" name="矩形 14"/>
          <p:cNvSpPr/>
          <p:nvPr/>
        </p:nvSpPr>
        <p:spPr>
          <a:xfrm>
            <a:off x="6960254" y="4077072"/>
            <a:ext cx="2736304" cy="460375"/>
          </a:xfrm>
          <a:prstGeom prst="rect">
            <a:avLst/>
          </a:prstGeom>
        </p:spPr>
        <p:txBody>
          <a:bodyPr wrap="square">
            <a:spAutoFit/>
          </a:bodyPr>
          <a:lstStyle/>
          <a:p>
            <a:r>
              <a:rPr lang="zh-CN" altLang="en-US" sz="2400" b="1" smtClean="0"/>
              <a:t>人民生活有所改善</a:t>
            </a:r>
            <a:endParaRPr lang="zh-CN" altLang="en-US" sz="2400" b="1"/>
          </a:p>
        </p:txBody>
      </p:sp>
      <p:sp>
        <p:nvSpPr>
          <p:cNvPr id="17" name="矩形 16"/>
          <p:cNvSpPr/>
          <p:nvPr/>
        </p:nvSpPr>
        <p:spPr>
          <a:xfrm>
            <a:off x="7248287" y="4797152"/>
            <a:ext cx="2376263" cy="829945"/>
          </a:xfrm>
          <a:prstGeom prst="rect">
            <a:avLst/>
          </a:prstGeom>
        </p:spPr>
        <p:txBody>
          <a:bodyPr wrap="square">
            <a:spAutoFit/>
          </a:bodyPr>
          <a:lstStyle/>
          <a:p>
            <a:r>
              <a:rPr lang="zh-CN" altLang="en-US" sz="2400" smtClean="0">
                <a:latin typeface="黑体" panose="02010609060101010101" pitchFamily="49" charset="-122"/>
                <a:ea typeface="黑体" panose="02010609060101010101" pitchFamily="49" charset="-122"/>
                <a:cs typeface="黑体" panose="02010609060101010101" pitchFamily="49" charset="-122"/>
              </a:rPr>
              <a:t>思想解放作用，促进民主化</a:t>
            </a:r>
            <a:endParaRPr lang="zh-CN" altLang="en-US" sz="2400"/>
          </a:p>
        </p:txBody>
      </p:sp>
      <p:sp>
        <p:nvSpPr>
          <p:cNvPr id="18" name="矩形 17"/>
          <p:cNvSpPr/>
          <p:nvPr/>
        </p:nvSpPr>
        <p:spPr>
          <a:xfrm>
            <a:off x="7032262" y="5949280"/>
            <a:ext cx="2736304" cy="460375"/>
          </a:xfrm>
          <a:prstGeom prst="rect">
            <a:avLst/>
          </a:prstGeom>
        </p:spPr>
        <p:txBody>
          <a:bodyPr wrap="square">
            <a:spAutoFit/>
          </a:bodyPr>
          <a:lstStyle/>
          <a:p>
            <a:r>
              <a:rPr lang="zh-CN" altLang="en-US" sz="2400" smtClean="0">
                <a:latin typeface="黑体" panose="02010609060101010101" pitchFamily="49" charset="-122"/>
                <a:ea typeface="黑体" panose="02010609060101010101" pitchFamily="49" charset="-122"/>
              </a:rPr>
              <a:t>国际关系有所缓和</a:t>
            </a:r>
            <a:endParaRPr lang="zh-CN" altLang="en-US" sz="2400">
              <a:latin typeface="黑体" panose="02010609060101010101" pitchFamily="49" charset="-122"/>
              <a:ea typeface="黑体" panose="02010609060101010101" pitchFamily="49" charset="-122"/>
            </a:endParaRPr>
          </a:p>
        </p:txBody>
      </p:sp>
      <p:sp>
        <p:nvSpPr>
          <p:cNvPr id="20" name="矩形 19"/>
          <p:cNvSpPr/>
          <p:nvPr/>
        </p:nvSpPr>
        <p:spPr>
          <a:xfrm>
            <a:off x="10056599" y="4869160"/>
            <a:ext cx="2376263" cy="460375"/>
          </a:xfrm>
          <a:prstGeom prst="rect">
            <a:avLst/>
          </a:prstGeom>
        </p:spPr>
        <p:txBody>
          <a:bodyPr wrap="square">
            <a:spAutoFit/>
          </a:bodyPr>
          <a:lstStyle/>
          <a:p>
            <a:r>
              <a:rPr lang="zh-CN" altLang="en-US" sz="2400" smtClean="0"/>
              <a:t>思想混乱</a:t>
            </a:r>
            <a:endParaRPr lang="zh-CN" altLang="en-US" sz="2400"/>
          </a:p>
        </p:txBody>
      </p:sp>
      <p:sp>
        <p:nvSpPr>
          <p:cNvPr id="21" name="矩形 20"/>
          <p:cNvSpPr/>
          <p:nvPr/>
        </p:nvSpPr>
        <p:spPr>
          <a:xfrm>
            <a:off x="10077660" y="3933056"/>
            <a:ext cx="2113706" cy="829945"/>
          </a:xfrm>
          <a:prstGeom prst="rect">
            <a:avLst/>
          </a:prstGeom>
        </p:spPr>
        <p:txBody>
          <a:bodyPr wrap="square">
            <a:spAutoFit/>
          </a:bodyPr>
          <a:lstStyle/>
          <a:p>
            <a:r>
              <a:rPr lang="zh-CN" altLang="en-US" sz="2400" b="1" smtClean="0">
                <a:solidFill>
                  <a:srgbClr val="FF0000"/>
                </a:solidFill>
              </a:rPr>
              <a:t>粮食问题依然没有解决</a:t>
            </a:r>
            <a:endParaRPr lang="zh-CN" altLang="en-US" sz="2400" b="1">
              <a:solidFill>
                <a:srgbClr val="FF0000"/>
              </a:solidFill>
            </a:endParaRPr>
          </a:p>
        </p:txBody>
      </p:sp>
      <p:sp>
        <p:nvSpPr>
          <p:cNvPr id="22" name="矩形 21"/>
          <p:cNvSpPr/>
          <p:nvPr/>
        </p:nvSpPr>
        <p:spPr>
          <a:xfrm>
            <a:off x="9840575" y="2348880"/>
            <a:ext cx="2350791" cy="1476375"/>
          </a:xfrm>
          <a:prstGeom prst="rect">
            <a:avLst/>
          </a:prstGeom>
        </p:spPr>
        <p:txBody>
          <a:bodyPr wrap="square">
            <a:spAutoFit/>
          </a:bodyPr>
          <a:lstStyle/>
          <a:p>
            <a:r>
              <a:rPr lang="zh-CN" altLang="en-US" smtClean="0">
                <a:latin typeface="黑体" panose="02010609060101010101" pitchFamily="49" charset="-122"/>
                <a:ea typeface="黑体" panose="02010609060101010101" pitchFamily="49" charset="-122"/>
                <a:cs typeface="黑体" panose="02010609060101010101" pitchFamily="49" charset="-122"/>
                <a:sym typeface="+mn-ea"/>
              </a:rPr>
              <a:t>没有突破计划经济体制，</a:t>
            </a:r>
            <a:r>
              <a:rPr lang="zh-CN" altLang="en-US" b="1" smtClean="0">
                <a:latin typeface="楷体" panose="02010609060101010101" charset="-122"/>
                <a:ea typeface="楷体" panose="02010609060101010101" charset="-122"/>
                <a:cs typeface="楷体" panose="02010609060101010101" charset="-122"/>
                <a:sym typeface="+mn-ea"/>
              </a:rPr>
              <a:t>只是原有经济体制的局部调整；</a:t>
            </a:r>
            <a:endParaRPr lang="zh-CN" altLang="en-US" b="1" smtClean="0">
              <a:latin typeface="楷体" panose="02010609060101010101" charset="-122"/>
              <a:ea typeface="楷体" panose="02010609060101010101" charset="-122"/>
              <a:cs typeface="楷体" panose="02010609060101010101" charset="-122"/>
              <a:sym typeface="+mn-ea"/>
            </a:endParaRPr>
          </a:p>
          <a:p>
            <a:r>
              <a:rPr lang="zh-CN" altLang="en-US" smtClean="0">
                <a:latin typeface="黑体" panose="02010609060101010101" pitchFamily="49" charset="-122"/>
                <a:ea typeface="黑体" panose="02010609060101010101" pitchFamily="49" charset="-122"/>
                <a:cs typeface="黑体" panose="02010609060101010101" pitchFamily="49" charset="-122"/>
                <a:sym typeface="+mn-ea"/>
              </a:rPr>
              <a:t>国民经济比例仍然严重失调</a:t>
            </a:r>
            <a:r>
              <a:rPr lang="zh-CN" altLang="en-US" smtClean="0">
                <a:solidFill>
                  <a:srgbClr val="0000FF"/>
                </a:solidFill>
                <a:latin typeface="黑体" panose="02010609060101010101" pitchFamily="49" charset="-122"/>
                <a:ea typeface="黑体" panose="02010609060101010101" pitchFamily="49" charset="-122"/>
                <a:cs typeface="黑体" panose="02010609060101010101" pitchFamily="49" charset="-122"/>
                <a:sym typeface="+mn-ea"/>
              </a:rPr>
              <a:t>。</a:t>
            </a:r>
            <a:endParaRPr lang="zh-CN" altLang="en-US" smtClean="0">
              <a:solidFill>
                <a:srgbClr val="0000FF"/>
              </a:solidFill>
              <a:latin typeface="黑体" panose="02010609060101010101" pitchFamily="49" charset="-122"/>
              <a:ea typeface="黑体" pitchFamily="49" charset="-122"/>
              <a:cs typeface="黑体" panose="02010609060101010101" pitchFamily="49"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1000" fill="hold"/>
                                        <p:tgtEl>
                                          <p:spTgt spid="21"/>
                                        </p:tgtEl>
                                        <p:attrNameLst>
                                          <p:attrName>ppt_w</p:attrName>
                                        </p:attrNameLst>
                                      </p:cBhvr>
                                      <p:tavLst>
                                        <p:tav tm="0">
                                          <p:val>
                                            <p:strVal val="#ppt_w*0.70"/>
                                          </p:val>
                                        </p:tav>
                                        <p:tav tm="100000">
                                          <p:val>
                                            <p:strVal val="#ppt_w"/>
                                          </p:val>
                                        </p:tav>
                                      </p:tavLst>
                                    </p:anim>
                                    <p:anim calcmode="lin" valueType="num">
                                      <p:cBhvr>
                                        <p:cTn id="8" dur="1000" fill="hold"/>
                                        <p:tgtEl>
                                          <p:spTgt spid="21"/>
                                        </p:tgtEl>
                                        <p:attrNameLst>
                                          <p:attrName>ppt_h</p:attrName>
                                        </p:attrNameLst>
                                      </p:cBhvr>
                                      <p:tavLst>
                                        <p:tav tm="0">
                                          <p:val>
                                            <p:strVal val="#ppt_h"/>
                                          </p:val>
                                        </p:tav>
                                        <p:tav tm="100000">
                                          <p:val>
                                            <p:strVal val="#ppt_h"/>
                                          </p:val>
                                        </p:tav>
                                      </p:tavLst>
                                    </p:anim>
                                    <p:animEffect transition="in" filter="fade">
                                      <p:cBhvr>
                                        <p:cTn id="9" dur="1000"/>
                                        <p:tgtEl>
                                          <p:spTgt spid="21"/>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1000" fill="hold"/>
                                        <p:tgtEl>
                                          <p:spTgt spid="11"/>
                                        </p:tgtEl>
                                        <p:attrNameLst>
                                          <p:attrName>ppt_w</p:attrName>
                                        </p:attrNameLst>
                                      </p:cBhvr>
                                      <p:tavLst>
                                        <p:tav tm="0">
                                          <p:val>
                                            <p:strVal val="#ppt_w*0.70"/>
                                          </p:val>
                                        </p:tav>
                                        <p:tav tm="100000">
                                          <p:val>
                                            <p:strVal val="#ppt_w"/>
                                          </p:val>
                                        </p:tav>
                                      </p:tavLst>
                                    </p:anim>
                                    <p:anim calcmode="lin" valueType="num">
                                      <p:cBhvr>
                                        <p:cTn id="15" dur="1000" fill="hold"/>
                                        <p:tgtEl>
                                          <p:spTgt spid="11"/>
                                        </p:tgtEl>
                                        <p:attrNameLst>
                                          <p:attrName>ppt_h</p:attrName>
                                        </p:attrNameLst>
                                      </p:cBhvr>
                                      <p:tavLst>
                                        <p:tav tm="0">
                                          <p:val>
                                            <p:strVal val="#ppt_h"/>
                                          </p:val>
                                        </p:tav>
                                        <p:tav tm="100000">
                                          <p:val>
                                            <p:strVal val="#ppt_h"/>
                                          </p:val>
                                        </p:tav>
                                      </p:tavLst>
                                    </p:anim>
                                    <p:animEffect transition="in" filter="fade">
                                      <p:cBhvr>
                                        <p:cTn id="16"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1"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16387" name="Rectangle 13"/>
          <p:cNvSpPr/>
          <p:nvPr/>
        </p:nvSpPr>
        <p:spPr>
          <a:xfrm>
            <a:off x="231775" y="94615"/>
            <a:ext cx="5397500" cy="491490"/>
          </a:xfrm>
          <a:prstGeom prst="rect">
            <a:avLst/>
          </a:prstGeom>
          <a:solidFill>
            <a:schemeClr val="accent3">
              <a:lumMod val="40000"/>
              <a:lumOff val="60000"/>
            </a:schemeClr>
          </a:solidFill>
          <a:ln w="9525">
            <a:solidFill>
              <a:srgbClr val="FF0000"/>
            </a:solidFill>
          </a:ln>
        </p:spPr>
        <p:txBody>
          <a:bodyPr wrap="square" anchor="ctr">
            <a:spAutoFit/>
          </a:bodyPr>
          <a:lstStyle/>
          <a:p>
            <a:r>
              <a:rPr lang="en-US" altLang="zh-CN" sz="2600" b="1">
                <a:solidFill>
                  <a:schemeClr val="tx1"/>
                </a:solidFill>
                <a:uFillTx/>
                <a:latin typeface="黑体" panose="02010609060101010101" pitchFamily="49" charset="-122"/>
                <a:ea typeface="黑体" panose="02010609060101010101" pitchFamily="49" charset="-122"/>
              </a:rPr>
              <a:t>2</a:t>
            </a:r>
            <a:r>
              <a:rPr lang="zh-CN" altLang="en-US" sz="2600" b="1">
                <a:solidFill>
                  <a:schemeClr val="tx1"/>
                </a:solidFill>
                <a:uFillTx/>
                <a:latin typeface="黑体" panose="02010609060101010101" pitchFamily="49" charset="-122"/>
                <a:ea typeface="黑体" panose="02010609060101010101" pitchFamily="49" charset="-122"/>
              </a:rPr>
              <a:t>、勃列日涅夫改革</a:t>
            </a:r>
            <a:r>
              <a:rPr lang="zh-CN" altLang="en-US" sz="2600" b="1">
                <a:sym typeface="+mn-ea"/>
              </a:rPr>
              <a:t>（</a:t>
            </a:r>
            <a:r>
              <a:rPr lang="en-US" altLang="zh-CN" sz="2600" b="1">
                <a:sym typeface="+mn-ea"/>
              </a:rPr>
              <a:t>1964~1982</a:t>
            </a:r>
            <a:r>
              <a:rPr lang="zh-CN" altLang="en-US" sz="2600" b="1">
                <a:sym typeface="+mn-ea"/>
              </a:rPr>
              <a:t>）</a:t>
            </a:r>
            <a:endParaRPr lang="zh-CN" altLang="en-US" sz="2600" b="1">
              <a:solidFill>
                <a:schemeClr val="tx1"/>
              </a:solidFill>
              <a:uFillTx/>
              <a:latin typeface="黑体" panose="02010609060101010101" pitchFamily="49" charset="-122"/>
              <a:ea typeface="黑体" pitchFamily="49" charset="-122"/>
            </a:endParaRPr>
          </a:p>
        </p:txBody>
      </p:sp>
      <p:sp>
        <p:nvSpPr>
          <p:cNvPr id="18" name="矩形 17"/>
          <p:cNvSpPr/>
          <p:nvPr/>
        </p:nvSpPr>
        <p:spPr>
          <a:xfrm>
            <a:off x="894080" y="823595"/>
            <a:ext cx="10631805" cy="53403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ct val="100000"/>
              </a:lnSpc>
            </a:pPr>
            <a:r>
              <a:rPr lang="zh-CN" altLang="en-US" sz="2600" b="1">
                <a:solidFill>
                  <a:schemeClr val="tx1"/>
                </a:solidFill>
                <a:uFillTx/>
                <a:latin typeface="宋体" panose="02010600030101010101" pitchFamily="2" charset="-122"/>
                <a:ea typeface="宋体" panose="02010600030101010101" pitchFamily="2" charset="-122"/>
                <a:sym typeface="+mn-ea"/>
              </a:rPr>
              <a:t>改革的背景：赫氏改革失败，国家混乱；斯大林体制弊端突出</a:t>
            </a:r>
            <a:endParaRPr lang="zh-CN" altLang="en-US" sz="2600" b="1">
              <a:solidFill>
                <a:schemeClr val="tx1"/>
              </a:solidFill>
              <a:uFillTx/>
              <a:latin typeface="宋体" pitchFamily="2" charset="-122"/>
              <a:ea typeface="宋体" pitchFamily="2" charset="-122"/>
              <a:sym typeface="+mn-ea"/>
            </a:endParaRPr>
          </a:p>
        </p:txBody>
      </p:sp>
      <p:pic>
        <p:nvPicPr>
          <p:cNvPr id="2" name="图片 1"/>
          <p:cNvPicPr>
            <a:picLocks noChangeAspect="1"/>
          </p:cNvPicPr>
          <p:nvPr/>
        </p:nvPicPr>
        <p:blipFill>
          <a:blip r:embed="rId2"/>
          <a:stretch>
            <a:fillRect/>
          </a:stretch>
        </p:blipFill>
        <p:spPr>
          <a:xfrm>
            <a:off x="732790" y="1753235"/>
            <a:ext cx="4010660" cy="4372610"/>
          </a:xfrm>
          <a:prstGeom prst="rect">
            <a:avLst/>
          </a:prstGeom>
        </p:spPr>
      </p:pic>
      <p:sp>
        <p:nvSpPr>
          <p:cNvPr id="589827" name="Text Box 3"/>
          <p:cNvSpPr txBox="1">
            <a:spLocks noChangeArrowheads="1"/>
          </p:cNvSpPr>
          <p:nvPr/>
        </p:nvSpPr>
        <p:spPr bwMode="auto">
          <a:xfrm>
            <a:off x="4990465" y="1621473"/>
            <a:ext cx="5961063" cy="4504055"/>
          </a:xfrm>
          <a:prstGeom prst="rect">
            <a:avLst/>
          </a:prstGeom>
          <a:noFill/>
          <a:ln>
            <a:noFill/>
          </a:ln>
          <a:effectLst/>
        </p:spPr>
        <p:txBody>
          <a:bodyPr lIns="89834" tIns="44917" rIns="89834" bIns="44917">
            <a:spAutoFit/>
          </a:bodyPr>
          <a:lstStyle>
            <a:lvl1pPr algn="l" defTabSz="1386205">
              <a:defRPr sz="2400">
                <a:solidFill>
                  <a:schemeClr val="tx1"/>
                </a:solidFill>
                <a:latin typeface="Times New Roman" panose="02020603050405020304" pitchFamily="18" charset="0"/>
              </a:defRPr>
            </a:lvl1pPr>
            <a:lvl2pPr marL="694055" algn="l" defTabSz="1386205">
              <a:defRPr sz="2400">
                <a:solidFill>
                  <a:schemeClr val="tx1"/>
                </a:solidFill>
                <a:latin typeface="Times New Roman" panose="02020603050405020304" pitchFamily="18" charset="0"/>
              </a:defRPr>
            </a:lvl2pPr>
            <a:lvl3pPr marL="1386205" algn="l" defTabSz="1386205">
              <a:defRPr sz="2400">
                <a:solidFill>
                  <a:schemeClr val="tx1"/>
                </a:solidFill>
                <a:latin typeface="Times New Roman" panose="02020603050405020304" pitchFamily="18" charset="0"/>
              </a:defRPr>
            </a:lvl3pPr>
            <a:lvl4pPr marL="2079625" algn="l" defTabSz="1386205">
              <a:defRPr sz="2400">
                <a:solidFill>
                  <a:schemeClr val="tx1"/>
                </a:solidFill>
                <a:latin typeface="Times New Roman" panose="02020603050405020304" pitchFamily="18" charset="0"/>
              </a:defRPr>
            </a:lvl4pPr>
            <a:lvl5pPr marL="2773680" algn="l" defTabSz="1386205">
              <a:defRPr sz="2400">
                <a:solidFill>
                  <a:schemeClr val="tx1"/>
                </a:solidFill>
                <a:latin typeface="Times New Roman" panose="02020603050405020304" pitchFamily="18" charset="0"/>
              </a:defRPr>
            </a:lvl5pPr>
            <a:lvl6pPr marL="3230880" defTabSz="1386205" fontAlgn="base">
              <a:spcBef>
                <a:spcPct val="0"/>
              </a:spcBef>
              <a:spcAft>
                <a:spcPct val="0"/>
              </a:spcAft>
              <a:defRPr sz="2400">
                <a:solidFill>
                  <a:schemeClr val="tx1"/>
                </a:solidFill>
                <a:latin typeface="Times New Roman" panose="02020603050405020304" pitchFamily="18" charset="0"/>
              </a:defRPr>
            </a:lvl6pPr>
            <a:lvl7pPr marL="3688080" defTabSz="1386205" fontAlgn="base">
              <a:spcBef>
                <a:spcPct val="0"/>
              </a:spcBef>
              <a:spcAft>
                <a:spcPct val="0"/>
              </a:spcAft>
              <a:defRPr sz="2400">
                <a:solidFill>
                  <a:schemeClr val="tx1"/>
                </a:solidFill>
                <a:latin typeface="Times New Roman" panose="02020603050405020304" pitchFamily="18" charset="0"/>
              </a:defRPr>
            </a:lvl7pPr>
            <a:lvl8pPr marL="4145280" defTabSz="1386205" fontAlgn="base">
              <a:spcBef>
                <a:spcPct val="0"/>
              </a:spcBef>
              <a:spcAft>
                <a:spcPct val="0"/>
              </a:spcAft>
              <a:defRPr sz="2400">
                <a:solidFill>
                  <a:schemeClr val="tx1"/>
                </a:solidFill>
                <a:latin typeface="Times New Roman" panose="02020603050405020304" pitchFamily="18" charset="0"/>
              </a:defRPr>
            </a:lvl8pPr>
            <a:lvl9pPr marL="4602480" defTabSz="1386205" fontAlgn="base">
              <a:spcBef>
                <a:spcPct val="0"/>
              </a:spcBef>
              <a:spcAft>
                <a:spcPct val="0"/>
              </a:spcAft>
              <a:defRPr sz="2400">
                <a:solidFill>
                  <a:schemeClr val="tx1"/>
                </a:solidFill>
                <a:latin typeface="Times New Roman" panose="02020603050405020304" pitchFamily="18" charset="0"/>
              </a:defRPr>
            </a:lvl9pPr>
          </a:lstStyle>
          <a:p>
            <a:pPr marL="0" marR="0" lvl="0" indent="0" algn="ctr" defTabSz="1386205" rtl="0" eaLnBrk="1" fontAlgn="auto" latinLnBrk="0" hangingPunct="1">
              <a:lnSpc>
                <a:spcPct val="100000"/>
              </a:lnSpc>
              <a:spcBef>
                <a:spcPct val="0"/>
              </a:spcBef>
              <a:spcAft>
                <a:spcPct val="0"/>
              </a:spcAft>
              <a:buClrTx/>
              <a:buSzTx/>
              <a:buFontTx/>
              <a:buNone/>
              <a:defRPr/>
            </a:pPr>
            <a:r>
              <a:rPr kumimoji="1" lang="zh-CN" altLang="en-US" b="1" i="0" u="none" strike="noStrike" kern="1200" cap="none" spc="0" normalizeH="0" baseline="0" noProof="0">
                <a:ln>
                  <a:noFill/>
                </a:ln>
                <a:solidFill>
                  <a:schemeClr val="tx1"/>
                </a:solidFill>
                <a:effectLst/>
                <a:uLnTx/>
                <a:uFillTx/>
                <a:latin typeface="+mn-ea"/>
                <a:ea typeface="+mn-ea"/>
                <a:cs typeface="+mn-ea"/>
              </a:rPr>
              <a:t>列昂尼德</a:t>
            </a:r>
            <a:r>
              <a:rPr kumimoji="1" lang="en-US" altLang="zh-CN" b="1" i="0" u="none" strike="noStrike" kern="1200" cap="none" spc="0" normalizeH="0" baseline="0" noProof="0">
                <a:ln>
                  <a:noFill/>
                </a:ln>
                <a:solidFill>
                  <a:schemeClr val="tx1"/>
                </a:solidFill>
                <a:effectLst/>
                <a:uLnTx/>
                <a:uFillTx/>
                <a:latin typeface="+mn-ea"/>
                <a:ea typeface="+mn-ea"/>
                <a:cs typeface="+mn-ea"/>
              </a:rPr>
              <a:t>·</a:t>
            </a:r>
            <a:r>
              <a:rPr kumimoji="1" lang="zh-CN" altLang="en-US" b="1" i="0" u="none" strike="noStrike" kern="1200" cap="none" spc="0" normalizeH="0" baseline="0" noProof="0">
                <a:ln>
                  <a:noFill/>
                </a:ln>
                <a:solidFill>
                  <a:schemeClr val="tx1"/>
                </a:solidFill>
                <a:effectLst/>
                <a:uLnTx/>
                <a:uFillTx/>
                <a:latin typeface="+mn-ea"/>
                <a:ea typeface="+mn-ea"/>
                <a:cs typeface="+mn-ea"/>
              </a:rPr>
              <a:t>伊里奇</a:t>
            </a:r>
            <a:r>
              <a:rPr kumimoji="1" lang="en-US" altLang="zh-CN" b="1" i="0" u="none" strike="noStrike" kern="1200" cap="none" spc="0" normalizeH="0" baseline="0" noProof="0">
                <a:ln>
                  <a:noFill/>
                </a:ln>
                <a:solidFill>
                  <a:schemeClr val="tx1"/>
                </a:solidFill>
                <a:effectLst/>
                <a:uLnTx/>
                <a:uFillTx/>
                <a:latin typeface="+mn-ea"/>
                <a:ea typeface="+mn-ea"/>
                <a:cs typeface="+mn-ea"/>
              </a:rPr>
              <a:t>·</a:t>
            </a:r>
            <a:r>
              <a:rPr kumimoji="1" lang="zh-CN" altLang="en-US" b="1" i="0" u="none" strike="noStrike" kern="1200" cap="none" spc="0" normalizeH="0" baseline="0" noProof="0">
                <a:ln>
                  <a:noFill/>
                </a:ln>
                <a:solidFill>
                  <a:schemeClr val="tx1"/>
                </a:solidFill>
                <a:effectLst/>
                <a:uLnTx/>
                <a:uFillTx/>
                <a:latin typeface="+mn-ea"/>
                <a:ea typeface="+mn-ea"/>
                <a:cs typeface="+mn-ea"/>
              </a:rPr>
              <a:t>勃列日涅夫</a:t>
            </a:r>
            <a:endParaRPr kumimoji="1" lang="zh-CN" altLang="en-US" b="1" i="0" u="none" strike="noStrike" kern="1200" cap="none" spc="0" normalizeH="0" baseline="0" noProof="0">
              <a:ln>
                <a:noFill/>
              </a:ln>
              <a:solidFill>
                <a:schemeClr val="tx1"/>
              </a:solidFill>
              <a:effectLst/>
              <a:uLnTx/>
              <a:uFillTx/>
              <a:latin typeface="+mn-ea"/>
              <a:ea typeface="+mn-ea"/>
              <a:cs typeface="+mn-ea"/>
            </a:endParaRPr>
          </a:p>
          <a:p>
            <a:pPr marL="0" marR="0" lvl="0" indent="0" algn="l" defTabSz="1386205" rtl="0" eaLnBrk="1" fontAlgn="auto" latinLnBrk="0" hangingPunct="1">
              <a:lnSpc>
                <a:spcPct val="100000"/>
              </a:lnSpc>
              <a:spcBef>
                <a:spcPct val="0"/>
              </a:spcBef>
              <a:spcAft>
                <a:spcPct val="0"/>
              </a:spcAft>
              <a:buClrTx/>
              <a:buSzTx/>
              <a:buFontTx/>
              <a:buNone/>
              <a:defRPr/>
            </a:pPr>
            <a:r>
              <a:rPr kumimoji="1" lang="zh-CN" altLang="en-US" b="1" i="0" u="none" strike="noStrike" kern="1200" cap="none" spc="0" normalizeH="0" baseline="0" noProof="0">
                <a:ln>
                  <a:noFill/>
                </a:ln>
                <a:solidFill>
                  <a:schemeClr val="tx1"/>
                </a:solidFill>
                <a:effectLst/>
                <a:uLnTx/>
                <a:uFillTx/>
                <a:latin typeface="+mn-ea"/>
                <a:ea typeface="+mn-ea"/>
                <a:cs typeface="+mn-ea"/>
              </a:rPr>
              <a:t>     </a:t>
            </a:r>
            <a:r>
              <a:rPr kumimoji="1" lang="en-US" altLang="zh-CN" b="1" i="0" u="none" strike="noStrike" kern="1200" cap="none" spc="0" normalizeH="0" baseline="0" noProof="0">
                <a:ln>
                  <a:noFill/>
                </a:ln>
                <a:solidFill>
                  <a:schemeClr val="tx1"/>
                </a:solidFill>
                <a:effectLst/>
                <a:uLnTx/>
                <a:uFillTx/>
                <a:latin typeface="+mn-ea"/>
                <a:ea typeface="+mn-ea"/>
                <a:cs typeface="+mn-ea"/>
              </a:rPr>
              <a:t>1964</a:t>
            </a:r>
            <a:r>
              <a:rPr kumimoji="1" lang="zh-CN" altLang="en-US" b="1" i="0" u="none" strike="noStrike" kern="1200" cap="none" spc="0" normalizeH="0" baseline="0" noProof="0">
                <a:ln>
                  <a:noFill/>
                </a:ln>
                <a:solidFill>
                  <a:schemeClr val="tx1"/>
                </a:solidFill>
                <a:effectLst/>
                <a:uLnTx/>
                <a:uFillTx/>
                <a:latin typeface="+mn-ea"/>
                <a:ea typeface="+mn-ea"/>
                <a:cs typeface="+mn-ea"/>
              </a:rPr>
              <a:t>年参与推翻赫晓夫的政变，自任苏共第一书记。在他统治下，苏联的军事、经济大大增强</a:t>
            </a:r>
            <a:r>
              <a:rPr kumimoji="1" lang="zh-CN" altLang="en-US" b="1" i="0" u="none" strike="noStrike" kern="1200" cap="none" spc="0" normalizeH="0" baseline="0" noProof="0" smtClean="0">
                <a:ln>
                  <a:noFill/>
                </a:ln>
                <a:solidFill>
                  <a:schemeClr val="tx1"/>
                </a:solidFill>
                <a:effectLst/>
                <a:uLnTx/>
                <a:uFillTx/>
                <a:latin typeface="+mn-ea"/>
                <a:ea typeface="+mn-ea"/>
                <a:cs typeface="+mn-ea"/>
              </a:rPr>
              <a:t>。</a:t>
            </a:r>
            <a:r>
              <a:rPr kumimoji="1" lang="zh-CN" altLang="en-US" b="1" i="0" u="none" strike="noStrike" kern="1200" cap="none" spc="0" normalizeH="0" baseline="0" noProof="0" smtClean="0">
                <a:ln>
                  <a:noFill/>
                </a:ln>
                <a:solidFill>
                  <a:srgbClr val="FF0000"/>
                </a:solidFill>
                <a:effectLst/>
                <a:uLnTx/>
                <a:uFillTx/>
                <a:latin typeface="黑体" panose="02010609060101010101" pitchFamily="49" charset="-122"/>
                <a:ea typeface="黑体" panose="02010609060101010101" pitchFamily="49" charset="-122"/>
                <a:cs typeface="+mn-ea"/>
              </a:rPr>
              <a:t>苏联在他统治下成为与美国不相上下的超级大国。</a:t>
            </a:r>
            <a:r>
              <a:rPr kumimoji="1" lang="zh-CN" altLang="en-US" sz="2330" b="1" i="0" u="none" strike="noStrike" kern="1200" cap="none" spc="0" normalizeH="0" baseline="0" noProof="0">
                <a:ln>
                  <a:noFill/>
                </a:ln>
                <a:effectLst/>
                <a:uLnTx/>
                <a:uFillTx/>
                <a:latin typeface="+mj-lt"/>
                <a:ea typeface="华文中宋" pitchFamily="2" charset="-122"/>
                <a:cs typeface="+mj-lt"/>
              </a:rPr>
              <a:t>1</a:t>
            </a:r>
            <a:r>
              <a:rPr kumimoji="1" lang="zh-CN" altLang="en-US" sz="2330" b="1" i="0" u="none" strike="noStrike" kern="1200" cap="none" spc="0" normalizeH="0" baseline="0" noProof="0">
                <a:ln>
                  <a:noFill/>
                </a:ln>
                <a:solidFill>
                  <a:schemeClr val="tx1"/>
                </a:solidFill>
                <a:effectLst/>
                <a:uLnTx/>
                <a:uFillTx/>
                <a:latin typeface="+mj-lt"/>
                <a:ea typeface="华文中宋" pitchFamily="2" charset="-122"/>
                <a:cs typeface="+mj-lt"/>
              </a:rPr>
              <a:t>96</a:t>
            </a:r>
            <a:r>
              <a:rPr kumimoji="1" lang="en-US" altLang="zh-CN" sz="2330" b="1" i="0" u="none" strike="noStrike" kern="1200" cap="none" spc="0" normalizeH="0" baseline="0" noProof="0" smtClean="0">
                <a:ln>
                  <a:noFill/>
                </a:ln>
                <a:solidFill>
                  <a:schemeClr val="tx1"/>
                </a:solidFill>
                <a:effectLst/>
                <a:uLnTx/>
                <a:uFillTx/>
                <a:latin typeface="+mj-lt"/>
                <a:ea typeface="华文中宋" pitchFamily="2" charset="-122"/>
                <a:cs typeface="+mj-lt"/>
              </a:rPr>
              <a:t>8</a:t>
            </a:r>
            <a:r>
              <a:rPr kumimoji="1" lang="zh-CN" altLang="en-US" sz="2330" b="1" i="0" u="none" strike="noStrike" kern="1200" cap="none" spc="0" normalizeH="0" baseline="0" noProof="0">
                <a:ln>
                  <a:noFill/>
                </a:ln>
                <a:solidFill>
                  <a:schemeClr val="tx1"/>
                </a:solidFill>
                <a:effectLst/>
                <a:uLnTx/>
                <a:uFillTx/>
                <a:latin typeface="+mj-lt"/>
                <a:ea typeface="华文中宋" pitchFamily="2" charset="-122"/>
                <a:cs typeface="+mj-lt"/>
              </a:rPr>
              <a:t>年派军队侵略捷克斯洛伐克。</a:t>
            </a:r>
            <a:r>
              <a:rPr kumimoji="1" lang="en-US" altLang="zh-CN" sz="2330" b="1" i="0" u="none" strike="noStrike" kern="1200" cap="none" spc="0" normalizeH="0" baseline="0" noProof="0">
                <a:ln>
                  <a:noFill/>
                </a:ln>
                <a:solidFill>
                  <a:schemeClr val="tx1"/>
                </a:solidFill>
                <a:effectLst/>
                <a:uLnTx/>
                <a:uFillTx/>
                <a:latin typeface="+mj-lt"/>
                <a:ea typeface="华文中宋" pitchFamily="2" charset="-122"/>
                <a:cs typeface="+mj-lt"/>
              </a:rPr>
              <a:t>1976</a:t>
            </a:r>
            <a:r>
              <a:rPr kumimoji="1" lang="zh-CN" altLang="en-US" sz="2330" b="1" i="0" u="none" strike="noStrike" kern="1200" cap="none" spc="0" normalizeH="0" baseline="0" noProof="0">
                <a:ln>
                  <a:noFill/>
                </a:ln>
                <a:solidFill>
                  <a:schemeClr val="tx1"/>
                </a:solidFill>
                <a:effectLst/>
                <a:uLnTx/>
                <a:uFillTx/>
                <a:latin typeface="+mj-lt"/>
                <a:ea typeface="华文中宋" pitchFamily="2" charset="-122"/>
                <a:cs typeface="+mj-lt"/>
              </a:rPr>
              <a:t>年</a:t>
            </a:r>
            <a:r>
              <a:rPr kumimoji="1" lang="en-US" altLang="zh-CN" sz="2330" b="1" i="0" u="none" strike="noStrike" kern="1200" cap="none" spc="0" normalizeH="0" baseline="0" noProof="0">
                <a:ln>
                  <a:noFill/>
                </a:ln>
                <a:solidFill>
                  <a:schemeClr val="tx1"/>
                </a:solidFill>
                <a:effectLst/>
                <a:uLnTx/>
                <a:uFillTx/>
                <a:latin typeface="+mj-lt"/>
                <a:ea typeface="华文中宋" pitchFamily="2" charset="-122"/>
                <a:cs typeface="+mj-lt"/>
              </a:rPr>
              <a:t>5</a:t>
            </a:r>
            <a:r>
              <a:rPr kumimoji="1" lang="zh-CN" altLang="en-US" sz="2330" b="1" i="0" u="none" strike="noStrike" kern="1200" cap="none" spc="0" normalizeH="0" baseline="0" noProof="0">
                <a:ln>
                  <a:noFill/>
                </a:ln>
                <a:solidFill>
                  <a:schemeClr val="tx1"/>
                </a:solidFill>
                <a:effectLst/>
                <a:uLnTx/>
                <a:uFillTx/>
                <a:latin typeface="+mj-lt"/>
                <a:ea typeface="华文中宋" pitchFamily="2" charset="-122"/>
                <a:cs typeface="+mj-lt"/>
              </a:rPr>
              <a:t>月，他成为苏联元帅。</a:t>
            </a:r>
            <a:r>
              <a:rPr kumimoji="1" lang="en-US" altLang="zh-CN" sz="2330" b="1" i="0" u="none" strike="noStrike" kern="1200" cap="none" spc="0" normalizeH="0" baseline="0" noProof="0">
                <a:ln>
                  <a:noFill/>
                </a:ln>
                <a:solidFill>
                  <a:schemeClr val="tx1"/>
                </a:solidFill>
                <a:effectLst/>
                <a:uLnTx/>
                <a:uFillTx/>
                <a:latin typeface="+mj-lt"/>
                <a:ea typeface="华文中宋" pitchFamily="2" charset="-122"/>
                <a:cs typeface="+mj-lt"/>
              </a:rPr>
              <a:t>1977</a:t>
            </a:r>
            <a:r>
              <a:rPr kumimoji="1" lang="zh-CN" altLang="en-US" sz="2330" b="1" i="0" u="none" strike="noStrike" kern="1200" cap="none" spc="0" normalizeH="0" baseline="0" noProof="0">
                <a:ln>
                  <a:noFill/>
                </a:ln>
                <a:solidFill>
                  <a:schemeClr val="tx1"/>
                </a:solidFill>
                <a:effectLst/>
                <a:uLnTx/>
                <a:uFillTx/>
                <a:latin typeface="+mj-lt"/>
                <a:ea typeface="华文中宋" pitchFamily="2" charset="-122"/>
                <a:cs typeface="+mj-lt"/>
              </a:rPr>
              <a:t>年至</a:t>
            </a:r>
            <a:r>
              <a:rPr kumimoji="1" lang="en-US" altLang="zh-CN" sz="2330" b="1" i="0" u="none" strike="noStrike" kern="1200" cap="none" spc="0" normalizeH="0" baseline="0" noProof="0">
                <a:ln>
                  <a:noFill/>
                </a:ln>
                <a:solidFill>
                  <a:schemeClr val="tx1"/>
                </a:solidFill>
                <a:effectLst/>
                <a:uLnTx/>
                <a:uFillTx/>
                <a:latin typeface="+mj-lt"/>
                <a:ea typeface="华文中宋" pitchFamily="2" charset="-122"/>
                <a:cs typeface="+mj-lt"/>
              </a:rPr>
              <a:t>1982</a:t>
            </a:r>
            <a:r>
              <a:rPr kumimoji="1" lang="zh-CN" altLang="en-US" sz="2330" b="1" i="0" u="none" strike="noStrike" kern="1200" cap="none" spc="0" normalizeH="0" baseline="0" noProof="0">
                <a:ln>
                  <a:noFill/>
                </a:ln>
                <a:solidFill>
                  <a:schemeClr val="tx1"/>
                </a:solidFill>
                <a:effectLst/>
                <a:uLnTx/>
                <a:uFillTx/>
                <a:latin typeface="+mj-lt"/>
                <a:ea typeface="华文中宋" pitchFamily="2" charset="-122"/>
                <a:cs typeface="+mj-lt"/>
              </a:rPr>
              <a:t>年他去世前，任最高苏维埃主席。他在</a:t>
            </a:r>
            <a:r>
              <a:rPr kumimoji="1" lang="en-US" altLang="zh-CN" sz="2330" b="1" i="0" u="none" strike="noStrike" kern="1200" cap="none" spc="0" normalizeH="0" baseline="0" noProof="0">
                <a:ln>
                  <a:noFill/>
                </a:ln>
                <a:solidFill>
                  <a:schemeClr val="tx1"/>
                </a:solidFill>
                <a:effectLst/>
                <a:uLnTx/>
                <a:uFillTx/>
                <a:latin typeface="+mj-lt"/>
                <a:ea typeface="华文中宋" pitchFamily="2" charset="-122"/>
                <a:cs typeface="+mj-lt"/>
              </a:rPr>
              <a:t>1977</a:t>
            </a:r>
            <a:r>
              <a:rPr kumimoji="1" lang="zh-CN" altLang="en-US" sz="2330" b="1" i="0" u="none" strike="noStrike" kern="1200" cap="none" spc="0" normalizeH="0" baseline="0" noProof="0">
                <a:ln>
                  <a:noFill/>
                </a:ln>
                <a:solidFill>
                  <a:schemeClr val="tx1"/>
                </a:solidFill>
                <a:effectLst/>
                <a:uLnTx/>
                <a:uFillTx/>
                <a:latin typeface="+mj-lt"/>
                <a:ea typeface="华文中宋" pitchFamily="2" charset="-122"/>
                <a:cs typeface="+mj-lt"/>
              </a:rPr>
              <a:t>年，由于阿富汗新政府取消了亲苏联的政策，他发动了侵略阿富汗的战争。</a:t>
            </a:r>
            <a:endParaRPr kumimoji="1" lang="zh-CN" altLang="en-US" sz="2330" b="1" i="0" u="none" strike="noStrike" kern="1200" cap="none" spc="0" normalizeH="0" baseline="0" noProof="0">
              <a:ln>
                <a:noFill/>
              </a:ln>
              <a:solidFill>
                <a:schemeClr val="tx1"/>
              </a:solidFill>
              <a:effectLst/>
              <a:uLnTx/>
              <a:uFillTx/>
              <a:latin typeface="+mj-lt"/>
              <a:ea typeface="华文中宋" pitchFamily="2" charset="-122"/>
              <a:cs typeface="+mj-lt"/>
            </a:endParaRPr>
          </a:p>
          <a:p>
            <a:pPr marL="0" marR="0" lvl="0" indent="0" algn="l" defTabSz="1386205" rtl="0" eaLnBrk="1" fontAlgn="auto" latinLnBrk="0" hangingPunct="1">
              <a:lnSpc>
                <a:spcPct val="100000"/>
              </a:lnSpc>
              <a:spcBef>
                <a:spcPct val="0"/>
              </a:spcBef>
              <a:spcAft>
                <a:spcPct val="0"/>
              </a:spcAft>
              <a:buClrTx/>
              <a:buSzTx/>
              <a:buFontTx/>
              <a:buNone/>
              <a:defRPr/>
            </a:pPr>
            <a:r>
              <a:rPr kumimoji="1" lang="zh-CN" altLang="en-US" sz="2330" b="1" i="0" u="none" strike="noStrike" kern="1200" cap="none" spc="0" normalizeH="0" baseline="0" noProof="0">
                <a:ln>
                  <a:noFill/>
                </a:ln>
                <a:solidFill>
                  <a:schemeClr val="tx1"/>
                </a:solidFill>
                <a:effectLst/>
                <a:uLnTx/>
                <a:uFillTx/>
                <a:latin typeface="+mj-lt"/>
                <a:ea typeface="华文中宋" pitchFamily="2" charset="-122"/>
                <a:cs typeface="+mj-lt"/>
              </a:rPr>
              <a:t>     </a:t>
            </a:r>
            <a:r>
              <a:rPr kumimoji="1" lang="zh-CN" altLang="en-US" sz="2330" b="1" i="0" u="sng" strike="noStrike" kern="1200" cap="none" spc="0" normalizeH="0" baseline="0" noProof="0" smtClean="0">
                <a:ln>
                  <a:noFill/>
                </a:ln>
                <a:solidFill>
                  <a:srgbClr val="FF0000"/>
                </a:solidFill>
                <a:effectLst/>
                <a:uLnTx/>
                <a:uFillTx/>
                <a:latin typeface="+mj-lt"/>
                <a:ea typeface="华文中宋" pitchFamily="2" charset="-122"/>
                <a:cs typeface="+mj-lt"/>
              </a:rPr>
              <a:t>他</a:t>
            </a:r>
            <a:r>
              <a:rPr kumimoji="1" lang="zh-CN" altLang="en-US" sz="2330" b="1" i="0" u="sng" strike="noStrike" kern="1200" cap="none" spc="0" normalizeH="0" baseline="0" noProof="0">
                <a:ln>
                  <a:noFill/>
                </a:ln>
                <a:solidFill>
                  <a:srgbClr val="FF0000"/>
                </a:solidFill>
                <a:effectLst/>
                <a:uLnTx/>
                <a:uFillTx/>
                <a:latin typeface="+mj-lt"/>
                <a:ea typeface="华文中宋" pitchFamily="2" charset="-122"/>
                <a:cs typeface="+mj-lt"/>
              </a:rPr>
              <a:t>曾经被中国毛泽东政府斥责为“苏联修正主义叛徒集团”的首脑</a:t>
            </a:r>
            <a:r>
              <a:rPr kumimoji="1" lang="zh-CN" altLang="en-US" sz="2720" b="1" i="0" u="sng" strike="noStrike" kern="1200" cap="none" spc="0" normalizeH="0" baseline="0" noProof="0">
                <a:ln>
                  <a:noFill/>
                </a:ln>
                <a:solidFill>
                  <a:srgbClr val="FF0000"/>
                </a:solidFill>
                <a:effectLst/>
                <a:uLnTx/>
                <a:uFillTx/>
                <a:latin typeface="+mj-lt"/>
                <a:ea typeface="华文中宋" pitchFamily="2" charset="-122"/>
                <a:cs typeface="+mj-lt"/>
              </a:rPr>
              <a:t>。</a:t>
            </a:r>
            <a:endParaRPr kumimoji="1" lang="zh-CN" altLang="en-US" sz="2720" b="1" i="0" u="sng" strike="noStrike" kern="1200" cap="none" spc="0" normalizeH="0" baseline="0" noProof="0">
              <a:ln>
                <a:noFill/>
              </a:ln>
              <a:solidFill>
                <a:srgbClr val="FF0000"/>
              </a:solidFill>
              <a:effectLst/>
              <a:uLnTx/>
              <a:uFillTx/>
              <a:latin typeface="+mj-lt"/>
              <a:ea typeface="华文中宋" pitchFamily="2" charset="-122"/>
              <a:cs typeface="+mj-lt"/>
            </a:endParaRPr>
          </a:p>
        </p:txBody>
      </p:sp>
      <p:sp>
        <p:nvSpPr>
          <p:cNvPr id="3" name="文本框 2"/>
          <p:cNvSpPr txBox="1"/>
          <p:nvPr/>
        </p:nvSpPr>
        <p:spPr>
          <a:xfrm>
            <a:off x="4826000" y="2091055"/>
            <a:ext cx="6125845" cy="2676525"/>
          </a:xfrm>
          <a:prstGeom prst="rect">
            <a:avLst/>
          </a:prstGeom>
          <a:solidFill>
            <a:schemeClr val="bg1"/>
          </a:solidFill>
        </p:spPr>
        <p:txBody>
          <a:bodyPr wrap="square" rtlCol="0" anchor="t">
            <a:spAutoFit/>
          </a:bodyPr>
          <a:lstStyle/>
          <a:p>
            <a:r>
              <a:rPr lang="zh-CN" altLang="en-US" sz="2400" b="1">
                <a:latin typeface="黑体" panose="02010609060101010101" pitchFamily="49" charset="-122"/>
                <a:ea typeface="黑体" panose="02010609060101010101" pitchFamily="49" charset="-122"/>
                <a:cs typeface="黑体" panose="02010609060101010101" pitchFamily="49" charset="-122"/>
                <a:sym typeface="+mn-ea"/>
              </a:rPr>
              <a:t>我们的改革,要把整个重工业看作是国家军事实力的物质技术基础，经济力量和防御力量的加强将使我国在国际舞台上展开积极的‘攻势’。我们改革的目标是在短期内建立一个经济上具有蓬勃活力、政治上稳定和牢不可破的内部团结的</a:t>
            </a:r>
            <a:endParaRPr lang="zh-CN" altLang="en-US" sz="2400" b="1">
              <a:latin typeface="黑体" panose="02010609060101010101" pitchFamily="49" charset="-122"/>
              <a:ea typeface="黑体" panose="02010609060101010101" pitchFamily="49" charset="-122"/>
              <a:cs typeface="黑体" panose="02010609060101010101" pitchFamily="49" charset="-122"/>
            </a:endParaRPr>
          </a:p>
          <a:p>
            <a:r>
              <a:rPr lang="zh-CN" altLang="en-US" sz="2400" b="1">
                <a:latin typeface="黑体" panose="02010609060101010101" pitchFamily="49" charset="-122"/>
                <a:ea typeface="黑体" panose="02010609060101010101" pitchFamily="49" charset="-122"/>
                <a:cs typeface="黑体" panose="02010609060101010101" pitchFamily="49" charset="-122"/>
                <a:sym typeface="+mn-ea"/>
              </a:rPr>
              <a:t>“发达社会主义国家”</a:t>
            </a:r>
            <a:r>
              <a:rPr lang="zh-CN" altLang="en-US">
                <a:sym typeface="+mn-ea"/>
              </a:rPr>
              <a:t>。</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linds(horizontal)">
                                      <p:cBhvr>
                                        <p:cTn id="7" dur="500"/>
                                        <p:tgtEl>
                                          <p:spTgt spid="1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89827"/>
                                        </p:tgtEl>
                                        <p:attrNameLst>
                                          <p:attrName>style.visibility</p:attrName>
                                        </p:attrNameLst>
                                      </p:cBhvr>
                                      <p:to>
                                        <p:strVal val="visible"/>
                                      </p:to>
                                    </p:set>
                                    <p:animEffect transition="in" filter="blinds(horizontal)">
                                      <p:cBhvr>
                                        <p:cTn id="17" dur="500"/>
                                        <p:tgtEl>
                                          <p:spTgt spid="589827"/>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xit" presetSubtype="10" fill="hold" grpId="1" nodeType="clickEffect">
                                  <p:stCondLst>
                                    <p:cond delay="0"/>
                                  </p:stCondLst>
                                  <p:childTnLst>
                                    <p:animEffect transition="out" filter="blinds(horizontal)">
                                      <p:cBhvr>
                                        <p:cTn id="21" dur="500"/>
                                        <p:tgtEl>
                                          <p:spTgt spid="589827"/>
                                        </p:tgtEl>
                                      </p:cBhvr>
                                    </p:animEffect>
                                    <p:set>
                                      <p:cBhvr>
                                        <p:cTn id="22" dur="1" fill="hold">
                                          <p:stCondLst>
                                            <p:cond delay="499"/>
                                          </p:stCondLst>
                                        </p:cTn>
                                        <p:tgtEl>
                                          <p:spTgt spid="589827"/>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linds(horizontal)">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589827" grpId="0"/>
      <p:bldP spid="589827" grpId="1"/>
      <p:bldP spid="3"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2711" name="Text Box 7"/>
          <p:cNvSpPr txBox="1">
            <a:spLocks noChangeArrowheads="1"/>
          </p:cNvSpPr>
          <p:nvPr/>
        </p:nvSpPr>
        <p:spPr bwMode="auto">
          <a:xfrm>
            <a:off x="3025276" y="4437063"/>
            <a:ext cx="1726975" cy="460375"/>
          </a:xfrm>
          <a:prstGeom prst="rect">
            <a:avLst/>
          </a:prstGeom>
          <a:noFill/>
          <a:ln w="9525">
            <a:noFill/>
            <a:miter lim="800000"/>
          </a:ln>
          <a:effectLst/>
        </p:spPr>
        <p:txBody>
          <a:bodyPr>
            <a:spAutoFit/>
          </a:bodyPr>
          <a:lstStyle/>
          <a:p>
            <a:pPr>
              <a:spcBef>
                <a:spcPct val="50000"/>
              </a:spcBef>
            </a:pPr>
            <a:r>
              <a:rPr kumimoji="1" lang="en-US" altLang="zh-CN" sz="2400" b="1">
                <a:effectLst>
                  <a:outerShdw blurRad="38100" dist="38100" dir="2700000" algn="tl">
                    <a:srgbClr val="C0C0C0"/>
                  </a:outerShdw>
                </a:effectLst>
                <a:latin typeface="Times New Roman" panose="02020603050405020304" pitchFamily="18" charset="0"/>
              </a:rPr>
              <a:t>1966</a:t>
            </a:r>
            <a:r>
              <a:rPr kumimoji="1" lang="zh-CN" altLang="en-US" sz="2400" b="1">
                <a:effectLst>
                  <a:outerShdw blurRad="38100" dist="38100" dir="2700000" algn="tl">
                    <a:srgbClr val="C0C0C0"/>
                  </a:outerShdw>
                </a:effectLst>
                <a:latin typeface="Times New Roman" panose="02020603050405020304" pitchFamily="18" charset="0"/>
              </a:rPr>
              <a:t>年</a:t>
            </a:r>
            <a:endParaRPr kumimoji="1" lang="zh-CN" altLang="en-US" sz="2400" b="1">
              <a:effectLst>
                <a:outerShdw blurRad="38100" dist="38100" dir="2700000" algn="tl">
                  <a:srgbClr val="C0C0C0"/>
                </a:outerShdw>
              </a:effectLst>
              <a:latin typeface="Times New Roman" pitchFamily="18" charset="0"/>
            </a:endParaRPr>
          </a:p>
        </p:txBody>
      </p:sp>
      <p:sp>
        <p:nvSpPr>
          <p:cNvPr id="72712" name="Text Box 8"/>
          <p:cNvSpPr txBox="1">
            <a:spLocks noChangeArrowheads="1"/>
          </p:cNvSpPr>
          <p:nvPr/>
        </p:nvSpPr>
        <p:spPr bwMode="auto">
          <a:xfrm>
            <a:off x="4559660" y="4437063"/>
            <a:ext cx="1726975" cy="460375"/>
          </a:xfrm>
          <a:prstGeom prst="rect">
            <a:avLst/>
          </a:prstGeom>
          <a:noFill/>
          <a:ln w="9525" algn="ctr">
            <a:noFill/>
            <a:miter lim="800000"/>
          </a:ln>
          <a:effectLst/>
        </p:spPr>
        <p:txBody>
          <a:bodyPr>
            <a:spAutoFit/>
          </a:bodyPr>
          <a:lstStyle/>
          <a:p>
            <a:pPr>
              <a:spcBef>
                <a:spcPct val="50000"/>
              </a:spcBef>
            </a:pPr>
            <a:r>
              <a:rPr kumimoji="1" lang="en-US" altLang="zh-CN" sz="2400" b="1">
                <a:effectLst>
                  <a:outerShdw blurRad="38100" dist="38100" dir="2700000" algn="tl">
                    <a:srgbClr val="C0C0C0"/>
                  </a:outerShdw>
                </a:effectLst>
                <a:latin typeface="Times New Roman" panose="02020603050405020304" pitchFamily="18" charset="0"/>
              </a:rPr>
              <a:t>1975</a:t>
            </a:r>
            <a:r>
              <a:rPr kumimoji="1" lang="zh-CN" altLang="en-US" sz="2400" b="1">
                <a:effectLst>
                  <a:outerShdw blurRad="38100" dist="38100" dir="2700000" algn="tl">
                    <a:srgbClr val="C0C0C0"/>
                  </a:outerShdw>
                </a:effectLst>
                <a:latin typeface="Times New Roman" panose="02020603050405020304" pitchFamily="18" charset="0"/>
              </a:rPr>
              <a:t>年</a:t>
            </a:r>
            <a:endParaRPr kumimoji="1" lang="zh-CN" altLang="en-US" sz="2400" b="1">
              <a:effectLst>
                <a:outerShdw blurRad="38100" dist="38100" dir="2700000" algn="tl">
                  <a:srgbClr val="C0C0C0"/>
                </a:outerShdw>
              </a:effectLst>
              <a:latin typeface="Times New Roman" panose="02020603050405020304" pitchFamily="18" charset="0"/>
            </a:endParaRPr>
          </a:p>
        </p:txBody>
      </p:sp>
      <p:sp>
        <p:nvSpPr>
          <p:cNvPr id="72713" name="Text Box 9"/>
          <p:cNvSpPr txBox="1">
            <a:spLocks noChangeArrowheads="1"/>
          </p:cNvSpPr>
          <p:nvPr/>
        </p:nvSpPr>
        <p:spPr bwMode="auto">
          <a:xfrm>
            <a:off x="7632660" y="4508500"/>
            <a:ext cx="1625388" cy="460375"/>
          </a:xfrm>
          <a:prstGeom prst="rect">
            <a:avLst/>
          </a:prstGeom>
          <a:noFill/>
          <a:ln w="9525" algn="ctr">
            <a:noFill/>
            <a:miter lim="800000"/>
          </a:ln>
          <a:effectLst/>
        </p:spPr>
        <p:txBody>
          <a:bodyPr>
            <a:spAutoFit/>
          </a:bodyPr>
          <a:lstStyle/>
          <a:p>
            <a:pPr>
              <a:spcBef>
                <a:spcPct val="50000"/>
              </a:spcBef>
            </a:pPr>
            <a:r>
              <a:rPr kumimoji="1" lang="en-US" altLang="zh-CN" sz="2400" b="1">
                <a:effectLst>
                  <a:outerShdw blurRad="38100" dist="38100" dir="2700000" algn="tl">
                    <a:srgbClr val="C0C0C0"/>
                  </a:outerShdw>
                </a:effectLst>
                <a:latin typeface="Times New Roman" panose="02020603050405020304" pitchFamily="18" charset="0"/>
              </a:rPr>
              <a:t>1966</a:t>
            </a:r>
            <a:r>
              <a:rPr kumimoji="1" lang="zh-CN" altLang="en-US" sz="2400" b="1">
                <a:effectLst>
                  <a:outerShdw blurRad="38100" dist="38100" dir="2700000" algn="tl">
                    <a:srgbClr val="C0C0C0"/>
                  </a:outerShdw>
                </a:effectLst>
                <a:latin typeface="Times New Roman" panose="02020603050405020304" pitchFamily="18" charset="0"/>
              </a:rPr>
              <a:t>年</a:t>
            </a:r>
            <a:endParaRPr kumimoji="1" lang="zh-CN" altLang="en-US" sz="2400" b="1">
              <a:effectLst>
                <a:outerShdw blurRad="38100" dist="38100" dir="2700000" algn="tl">
                  <a:srgbClr val="C0C0C0"/>
                </a:outerShdw>
              </a:effectLst>
              <a:latin typeface="Times New Roman" panose="02020603050405020304" pitchFamily="18" charset="0"/>
            </a:endParaRPr>
          </a:p>
        </p:txBody>
      </p:sp>
      <p:sp>
        <p:nvSpPr>
          <p:cNvPr id="72714" name="Text Box 10"/>
          <p:cNvSpPr txBox="1">
            <a:spLocks noChangeArrowheads="1"/>
          </p:cNvSpPr>
          <p:nvPr/>
        </p:nvSpPr>
        <p:spPr bwMode="auto">
          <a:xfrm>
            <a:off x="9264398" y="4508500"/>
            <a:ext cx="1625388" cy="460375"/>
          </a:xfrm>
          <a:prstGeom prst="rect">
            <a:avLst/>
          </a:prstGeom>
          <a:noFill/>
          <a:ln w="9525" algn="ctr">
            <a:noFill/>
            <a:miter lim="800000"/>
          </a:ln>
          <a:effectLst/>
        </p:spPr>
        <p:txBody>
          <a:bodyPr>
            <a:spAutoFit/>
          </a:bodyPr>
          <a:lstStyle/>
          <a:p>
            <a:pPr>
              <a:spcBef>
                <a:spcPct val="50000"/>
              </a:spcBef>
            </a:pPr>
            <a:r>
              <a:rPr kumimoji="1" lang="en-US" altLang="zh-CN" sz="2400" b="1">
                <a:effectLst>
                  <a:outerShdw blurRad="38100" dist="38100" dir="2700000" algn="tl">
                    <a:srgbClr val="C0C0C0"/>
                  </a:outerShdw>
                </a:effectLst>
                <a:latin typeface="Times New Roman" panose="02020603050405020304" pitchFamily="18" charset="0"/>
              </a:rPr>
              <a:t>1975</a:t>
            </a:r>
            <a:r>
              <a:rPr kumimoji="1" lang="zh-CN" altLang="en-US" sz="2400" b="1">
                <a:effectLst>
                  <a:outerShdw blurRad="38100" dist="38100" dir="2700000" algn="tl">
                    <a:srgbClr val="C0C0C0"/>
                  </a:outerShdw>
                </a:effectLst>
                <a:latin typeface="Times New Roman" panose="02020603050405020304" pitchFamily="18" charset="0"/>
              </a:rPr>
              <a:t>年</a:t>
            </a:r>
            <a:endParaRPr kumimoji="1" lang="zh-CN" altLang="en-US" sz="2400" b="1">
              <a:effectLst>
                <a:outerShdw blurRad="38100" dist="38100" dir="2700000" algn="tl">
                  <a:srgbClr val="C0C0C0"/>
                </a:outerShdw>
              </a:effectLst>
              <a:latin typeface="Times New Roman" panose="02020603050405020304" pitchFamily="18" charset="0"/>
            </a:endParaRPr>
          </a:p>
        </p:txBody>
      </p:sp>
      <p:grpSp>
        <p:nvGrpSpPr>
          <p:cNvPr id="3" name="Group 22"/>
          <p:cNvGrpSpPr/>
          <p:nvPr/>
        </p:nvGrpSpPr>
        <p:grpSpPr>
          <a:xfrm>
            <a:off x="2208391" y="1052194"/>
            <a:ext cx="8120552" cy="3478185"/>
            <a:chOff x="355" y="619"/>
            <a:chExt cx="4842" cy="3169"/>
          </a:xfrm>
        </p:grpSpPr>
        <p:sp>
          <p:nvSpPr>
            <p:cNvPr id="72706" name="AutoShape 2"/>
            <p:cNvSpPr>
              <a:spLocks noChangeArrowheads="1"/>
            </p:cNvSpPr>
            <p:nvPr/>
          </p:nvSpPr>
          <p:spPr bwMode="auto">
            <a:xfrm>
              <a:off x="1920" y="1278"/>
              <a:ext cx="480" cy="2387"/>
            </a:xfrm>
            <a:prstGeom prst="cube">
              <a:avLst>
                <a:gd name="adj" fmla="val 25000"/>
              </a:avLst>
            </a:prstGeom>
            <a:solidFill>
              <a:schemeClr val="accent2"/>
            </a:solidFill>
            <a:ln w="9525">
              <a:solidFill>
                <a:schemeClr val="tx1"/>
              </a:solidFill>
              <a:miter lim="800000"/>
            </a:ln>
            <a:effectLst/>
          </p:spPr>
          <p:txBody>
            <a:bodyPr wrap="none" anchor="ctr"/>
            <a:lstStyle/>
            <a:p>
              <a:pPr algn="ctr"/>
              <a:endParaRPr kumimoji="1" lang="zh-CN" altLang="zh-CN" sz="2400">
                <a:latin typeface="Times New Roman" pitchFamily="18" charset="0"/>
              </a:endParaRPr>
            </a:p>
          </p:txBody>
        </p:sp>
        <p:sp>
          <p:nvSpPr>
            <p:cNvPr id="72707" name="AutoShape 3"/>
            <p:cNvSpPr>
              <a:spLocks noChangeArrowheads="1"/>
            </p:cNvSpPr>
            <p:nvPr/>
          </p:nvSpPr>
          <p:spPr bwMode="auto">
            <a:xfrm>
              <a:off x="3758" y="2304"/>
              <a:ext cx="528" cy="1344"/>
            </a:xfrm>
            <a:prstGeom prst="cube">
              <a:avLst>
                <a:gd name="adj" fmla="val 25000"/>
              </a:avLst>
            </a:prstGeom>
            <a:solidFill>
              <a:schemeClr val="accent1"/>
            </a:solidFill>
            <a:ln w="9525">
              <a:solidFill>
                <a:schemeClr val="tx1"/>
              </a:solidFill>
              <a:miter lim="800000"/>
            </a:ln>
            <a:effectLst/>
          </p:spPr>
          <p:txBody>
            <a:bodyPr wrap="none" anchor="ctr"/>
            <a:lstStyle/>
            <a:p>
              <a:endParaRPr lang="zh-CN" altLang="en-US"/>
            </a:p>
          </p:txBody>
        </p:sp>
        <p:sp>
          <p:nvSpPr>
            <p:cNvPr id="72708" name="AutoShape 4"/>
            <p:cNvSpPr>
              <a:spLocks noChangeArrowheads="1"/>
            </p:cNvSpPr>
            <p:nvPr/>
          </p:nvSpPr>
          <p:spPr bwMode="auto">
            <a:xfrm>
              <a:off x="4512" y="1422"/>
              <a:ext cx="528" cy="2244"/>
            </a:xfrm>
            <a:prstGeom prst="cube">
              <a:avLst>
                <a:gd name="adj" fmla="val 25000"/>
              </a:avLst>
            </a:prstGeom>
            <a:solidFill>
              <a:schemeClr val="accent2"/>
            </a:solidFill>
            <a:ln w="9525">
              <a:solidFill>
                <a:schemeClr val="tx1"/>
              </a:solidFill>
              <a:miter lim="800000"/>
            </a:ln>
            <a:effectLst/>
          </p:spPr>
          <p:txBody>
            <a:bodyPr wrap="none" anchor="ctr"/>
            <a:lstStyle/>
            <a:p>
              <a:endParaRPr lang="zh-CN" altLang="en-US"/>
            </a:p>
          </p:txBody>
        </p:sp>
        <p:sp>
          <p:nvSpPr>
            <p:cNvPr id="72709" name="Line 5"/>
            <p:cNvSpPr>
              <a:spLocks noChangeShapeType="1"/>
            </p:cNvSpPr>
            <p:nvPr/>
          </p:nvSpPr>
          <p:spPr bwMode="auto">
            <a:xfrm>
              <a:off x="933" y="3665"/>
              <a:ext cx="4264" cy="0"/>
            </a:xfrm>
            <a:prstGeom prst="line">
              <a:avLst/>
            </a:prstGeom>
            <a:noFill/>
            <a:ln w="9525">
              <a:solidFill>
                <a:srgbClr val="FF6699"/>
              </a:solidFill>
              <a:round/>
            </a:ln>
            <a:effectLst/>
          </p:spPr>
          <p:txBody>
            <a:bodyPr/>
            <a:lstStyle/>
            <a:p>
              <a:endParaRPr lang="zh-CN" altLang="en-US"/>
            </a:p>
          </p:txBody>
        </p:sp>
        <p:sp>
          <p:nvSpPr>
            <p:cNvPr id="72710" name="Line 6"/>
            <p:cNvSpPr>
              <a:spLocks noChangeShapeType="1"/>
            </p:cNvSpPr>
            <p:nvPr/>
          </p:nvSpPr>
          <p:spPr bwMode="auto">
            <a:xfrm flipH="1" flipV="1">
              <a:off x="933" y="816"/>
              <a:ext cx="0" cy="2880"/>
            </a:xfrm>
            <a:prstGeom prst="line">
              <a:avLst/>
            </a:prstGeom>
            <a:noFill/>
            <a:ln w="9525">
              <a:solidFill>
                <a:srgbClr val="FF6699"/>
              </a:solidFill>
              <a:round/>
            </a:ln>
            <a:effectLst/>
          </p:spPr>
          <p:txBody>
            <a:bodyPr/>
            <a:lstStyle/>
            <a:p>
              <a:endParaRPr lang="zh-CN" altLang="en-US"/>
            </a:p>
          </p:txBody>
        </p:sp>
        <p:sp>
          <p:nvSpPr>
            <p:cNvPr id="72715" name="AutoShape 11"/>
            <p:cNvSpPr>
              <a:spLocks noChangeArrowheads="1"/>
            </p:cNvSpPr>
            <p:nvPr/>
          </p:nvSpPr>
          <p:spPr bwMode="auto">
            <a:xfrm>
              <a:off x="1166" y="2544"/>
              <a:ext cx="499" cy="1121"/>
            </a:xfrm>
            <a:prstGeom prst="cube">
              <a:avLst>
                <a:gd name="adj" fmla="val 25000"/>
              </a:avLst>
            </a:prstGeom>
            <a:solidFill>
              <a:schemeClr val="accent1"/>
            </a:solidFill>
            <a:ln w="9525">
              <a:solidFill>
                <a:schemeClr val="tx1"/>
              </a:solidFill>
              <a:miter lim="800000"/>
            </a:ln>
            <a:effectLst/>
          </p:spPr>
          <p:txBody>
            <a:bodyPr wrap="none" anchor="ctr"/>
            <a:lstStyle/>
            <a:p>
              <a:pPr algn="ctr"/>
              <a:endParaRPr kumimoji="1" lang="zh-CN" altLang="zh-CN" sz="2400">
                <a:latin typeface="Times New Roman" panose="02020603050405020304" pitchFamily="18" charset="0"/>
              </a:endParaRPr>
            </a:p>
          </p:txBody>
        </p:sp>
        <p:sp>
          <p:nvSpPr>
            <p:cNvPr id="72716" name="Text Box 12"/>
            <p:cNvSpPr txBox="1">
              <a:spLocks noChangeArrowheads="1"/>
            </p:cNvSpPr>
            <p:nvPr/>
          </p:nvSpPr>
          <p:spPr bwMode="auto">
            <a:xfrm>
              <a:off x="355" y="1013"/>
              <a:ext cx="314" cy="2775"/>
            </a:xfrm>
            <a:prstGeom prst="rect">
              <a:avLst/>
            </a:prstGeom>
            <a:noFill/>
            <a:ln w="9525">
              <a:solidFill>
                <a:srgbClr val="00CC66"/>
              </a:solidFill>
              <a:miter lim="800000"/>
            </a:ln>
            <a:effectLst>
              <a:outerShdw dist="35921" dir="2700000" algn="ctr" rotWithShape="0">
                <a:srgbClr val="FFFF01"/>
              </a:outerShdw>
            </a:effectLst>
          </p:spPr>
          <p:txBody>
            <a:bodyPr wrap="square">
              <a:spAutoFit/>
            </a:bodyPr>
            <a:lstStyle/>
            <a:p>
              <a:pPr>
                <a:spcBef>
                  <a:spcPct val="50000"/>
                </a:spcBef>
              </a:pPr>
              <a:r>
                <a:rPr kumimoji="1" lang="zh-CN" altLang="en-US" sz="2400" b="1">
                  <a:solidFill>
                    <a:srgbClr val="0000CC"/>
                  </a:solidFill>
                  <a:latin typeface="Times New Roman" panose="02020603050405020304" pitchFamily="18" charset="0"/>
                  <a:ea typeface="黑体" panose="02010609060101010101" pitchFamily="49" charset="-122"/>
                </a:rPr>
                <a:t>工业总产值：亿卢布</a:t>
              </a:r>
              <a:endParaRPr kumimoji="1" lang="zh-CN" altLang="en-US" sz="2400" b="1">
                <a:solidFill>
                  <a:srgbClr val="0000CC"/>
                </a:solidFill>
                <a:latin typeface="Times New Roman" pitchFamily="18" charset="0"/>
                <a:ea typeface="黑体" pitchFamily="49" charset="-122"/>
              </a:endParaRPr>
            </a:p>
          </p:txBody>
        </p:sp>
        <p:sp>
          <p:nvSpPr>
            <p:cNvPr id="72717" name="Text Box 13"/>
            <p:cNvSpPr txBox="1">
              <a:spLocks noChangeArrowheads="1"/>
            </p:cNvSpPr>
            <p:nvPr/>
          </p:nvSpPr>
          <p:spPr bwMode="auto">
            <a:xfrm>
              <a:off x="3102" y="619"/>
              <a:ext cx="431" cy="2775"/>
            </a:xfrm>
            <a:prstGeom prst="rect">
              <a:avLst/>
            </a:prstGeom>
            <a:noFill/>
            <a:ln w="9525">
              <a:solidFill>
                <a:srgbClr val="00CC66"/>
              </a:solidFill>
              <a:miter lim="800000"/>
            </a:ln>
            <a:effectLst>
              <a:outerShdw dist="35921" dir="2700000" algn="ctr" rotWithShape="0">
                <a:srgbClr val="FFFF01"/>
              </a:outerShdw>
            </a:effectLst>
          </p:spPr>
          <p:txBody>
            <a:bodyPr>
              <a:spAutoFit/>
            </a:bodyPr>
            <a:lstStyle/>
            <a:p>
              <a:pPr>
                <a:spcBef>
                  <a:spcPct val="50000"/>
                </a:spcBef>
              </a:pPr>
              <a:r>
                <a:rPr kumimoji="1" lang="zh-CN" altLang="en-US" sz="2400" b="1">
                  <a:solidFill>
                    <a:srgbClr val="0000CC"/>
                  </a:solidFill>
                  <a:latin typeface="Times New Roman" panose="02020603050405020304" pitchFamily="18" charset="0"/>
                  <a:ea typeface="黑体" panose="02010609060101010101" pitchFamily="49" charset="-122"/>
                </a:rPr>
                <a:t>农业总产值：亿卢布</a:t>
              </a:r>
              <a:endParaRPr kumimoji="1" lang="zh-CN" altLang="en-US" sz="2400" b="1">
                <a:solidFill>
                  <a:srgbClr val="0000CC"/>
                </a:solidFill>
                <a:latin typeface="Times New Roman" panose="02020603050405020304" pitchFamily="18" charset="0"/>
                <a:ea typeface="黑体" panose="02010609060101010101" pitchFamily="49" charset="-122"/>
              </a:endParaRPr>
            </a:p>
          </p:txBody>
        </p:sp>
        <p:sp>
          <p:nvSpPr>
            <p:cNvPr id="72718" name="Line 14"/>
            <p:cNvSpPr>
              <a:spLocks noChangeShapeType="1"/>
            </p:cNvSpPr>
            <p:nvPr/>
          </p:nvSpPr>
          <p:spPr bwMode="auto">
            <a:xfrm flipV="1">
              <a:off x="1392" y="1536"/>
              <a:ext cx="480" cy="1104"/>
            </a:xfrm>
            <a:prstGeom prst="line">
              <a:avLst/>
            </a:prstGeom>
            <a:noFill/>
            <a:ln w="101600">
              <a:solidFill>
                <a:srgbClr val="FF0000"/>
              </a:solidFill>
              <a:round/>
              <a:tailEnd type="triangle" w="med" len="med"/>
            </a:ln>
            <a:effectLst/>
          </p:spPr>
          <p:txBody>
            <a:bodyPr/>
            <a:lstStyle/>
            <a:p>
              <a:endParaRPr lang="zh-CN" altLang="en-US"/>
            </a:p>
          </p:txBody>
        </p:sp>
        <p:sp>
          <p:nvSpPr>
            <p:cNvPr id="72719" name="Line 15"/>
            <p:cNvSpPr>
              <a:spLocks noChangeShapeType="1"/>
            </p:cNvSpPr>
            <p:nvPr/>
          </p:nvSpPr>
          <p:spPr bwMode="auto">
            <a:xfrm flipV="1">
              <a:off x="3984" y="1566"/>
              <a:ext cx="494" cy="834"/>
            </a:xfrm>
            <a:prstGeom prst="line">
              <a:avLst/>
            </a:prstGeom>
            <a:noFill/>
            <a:ln w="101600">
              <a:solidFill>
                <a:srgbClr val="00FF00"/>
              </a:solidFill>
              <a:round/>
              <a:tailEnd type="triangle" w="med" len="med"/>
            </a:ln>
            <a:effectLst/>
          </p:spPr>
          <p:txBody>
            <a:bodyPr/>
            <a:lstStyle/>
            <a:p>
              <a:endParaRPr lang="zh-CN" altLang="en-US"/>
            </a:p>
          </p:txBody>
        </p:sp>
      </p:grpSp>
      <p:sp>
        <p:nvSpPr>
          <p:cNvPr id="72720" name="Text Box 16"/>
          <p:cNvSpPr txBox="1">
            <a:spLocks noChangeArrowheads="1"/>
          </p:cNvSpPr>
          <p:nvPr/>
        </p:nvSpPr>
        <p:spPr bwMode="auto">
          <a:xfrm>
            <a:off x="3025276" y="2636838"/>
            <a:ext cx="1087825" cy="460375"/>
          </a:xfrm>
          <a:prstGeom prst="rect">
            <a:avLst/>
          </a:prstGeom>
          <a:noFill/>
          <a:ln w="9525">
            <a:noFill/>
            <a:miter lim="800000"/>
          </a:ln>
          <a:effectLst/>
        </p:spPr>
        <p:txBody>
          <a:bodyPr>
            <a:spAutoFit/>
          </a:bodyPr>
          <a:lstStyle/>
          <a:p>
            <a:pPr>
              <a:spcBef>
                <a:spcPct val="50000"/>
              </a:spcBef>
            </a:pPr>
            <a:r>
              <a:rPr kumimoji="1" lang="en-US" altLang="zh-CN" sz="2400" b="1">
                <a:solidFill>
                  <a:srgbClr val="FF0000"/>
                </a:solidFill>
                <a:effectLst>
                  <a:outerShdw blurRad="38100" dist="38100" dir="2700000" algn="tl">
                    <a:srgbClr val="C0C0C0"/>
                  </a:outerShdw>
                </a:effectLst>
                <a:latin typeface="Times New Roman" panose="02020603050405020304" pitchFamily="18" charset="0"/>
              </a:rPr>
              <a:t>2294</a:t>
            </a:r>
            <a:endParaRPr kumimoji="1" lang="en-US" altLang="zh-CN" sz="2400" b="1">
              <a:solidFill>
                <a:srgbClr val="FF0000"/>
              </a:solidFill>
              <a:effectLst>
                <a:outerShdw blurRad="38100" dist="38100" dir="2700000" algn="tl">
                  <a:srgbClr val="C0C0C0"/>
                </a:outerShdw>
              </a:effectLst>
              <a:latin typeface="Times New Roman" pitchFamily="18" charset="0"/>
            </a:endParaRPr>
          </a:p>
        </p:txBody>
      </p:sp>
      <p:sp>
        <p:nvSpPr>
          <p:cNvPr id="72721" name="Text Box 17"/>
          <p:cNvSpPr txBox="1">
            <a:spLocks noChangeArrowheads="1"/>
          </p:cNvSpPr>
          <p:nvPr/>
        </p:nvSpPr>
        <p:spPr bwMode="auto">
          <a:xfrm>
            <a:off x="4559659" y="1125538"/>
            <a:ext cx="1117455" cy="460375"/>
          </a:xfrm>
          <a:prstGeom prst="rect">
            <a:avLst/>
          </a:prstGeom>
          <a:noFill/>
          <a:ln w="9525">
            <a:noFill/>
            <a:miter lim="800000"/>
          </a:ln>
          <a:effectLst/>
        </p:spPr>
        <p:txBody>
          <a:bodyPr>
            <a:spAutoFit/>
          </a:bodyPr>
          <a:lstStyle/>
          <a:p>
            <a:pPr>
              <a:spcBef>
                <a:spcPct val="50000"/>
              </a:spcBef>
            </a:pPr>
            <a:r>
              <a:rPr kumimoji="1" lang="en-US" altLang="zh-CN" sz="2400" b="1">
                <a:solidFill>
                  <a:srgbClr val="FF0000"/>
                </a:solidFill>
                <a:effectLst>
                  <a:outerShdw blurRad="38100" dist="38100" dir="2700000" algn="tl">
                    <a:srgbClr val="C0C0C0"/>
                  </a:outerShdw>
                </a:effectLst>
                <a:latin typeface="Times New Roman" panose="02020603050405020304" pitchFamily="18" charset="0"/>
              </a:rPr>
              <a:t>5112</a:t>
            </a:r>
            <a:endParaRPr kumimoji="1" lang="en-US" altLang="zh-CN" sz="2400" b="1">
              <a:solidFill>
                <a:srgbClr val="FF0000"/>
              </a:solidFill>
              <a:effectLst>
                <a:outerShdw blurRad="38100" dist="38100" dir="2700000" algn="tl">
                  <a:srgbClr val="C0C0C0"/>
                </a:outerShdw>
              </a:effectLst>
              <a:latin typeface="Times New Roman" panose="02020603050405020304" pitchFamily="18" charset="0"/>
            </a:endParaRPr>
          </a:p>
        </p:txBody>
      </p:sp>
      <p:sp>
        <p:nvSpPr>
          <p:cNvPr id="72722" name="Text Box 18"/>
          <p:cNvSpPr txBox="1">
            <a:spLocks noChangeArrowheads="1"/>
          </p:cNvSpPr>
          <p:nvPr/>
        </p:nvSpPr>
        <p:spPr bwMode="auto">
          <a:xfrm>
            <a:off x="7535305" y="2349500"/>
            <a:ext cx="1015868" cy="460375"/>
          </a:xfrm>
          <a:prstGeom prst="rect">
            <a:avLst/>
          </a:prstGeom>
          <a:noFill/>
          <a:ln w="9525">
            <a:noFill/>
            <a:miter lim="800000"/>
          </a:ln>
          <a:effectLst/>
        </p:spPr>
        <p:txBody>
          <a:bodyPr>
            <a:spAutoFit/>
          </a:bodyPr>
          <a:lstStyle/>
          <a:p>
            <a:pPr>
              <a:spcBef>
                <a:spcPct val="50000"/>
              </a:spcBef>
            </a:pPr>
            <a:r>
              <a:rPr kumimoji="1" lang="en-US" altLang="zh-CN" sz="2400" b="1">
                <a:solidFill>
                  <a:srgbClr val="FF0000"/>
                </a:solidFill>
                <a:effectLst>
                  <a:outerShdw blurRad="38100" dist="38100" dir="2700000" algn="tl">
                    <a:srgbClr val="C0C0C0"/>
                  </a:outerShdw>
                </a:effectLst>
                <a:latin typeface="Times New Roman" panose="02020603050405020304" pitchFamily="18" charset="0"/>
              </a:rPr>
              <a:t>883</a:t>
            </a:r>
            <a:endParaRPr kumimoji="1" lang="en-US" altLang="zh-CN" sz="2400" b="1">
              <a:solidFill>
                <a:srgbClr val="FF0000"/>
              </a:solidFill>
              <a:effectLst>
                <a:outerShdw blurRad="38100" dist="38100" dir="2700000" algn="tl">
                  <a:srgbClr val="C0C0C0"/>
                </a:outerShdw>
              </a:effectLst>
              <a:latin typeface="Times New Roman" panose="02020603050405020304" pitchFamily="18" charset="0"/>
            </a:endParaRPr>
          </a:p>
        </p:txBody>
      </p:sp>
      <p:sp>
        <p:nvSpPr>
          <p:cNvPr id="72723" name="Text Box 19"/>
          <p:cNvSpPr txBox="1">
            <a:spLocks noChangeArrowheads="1"/>
          </p:cNvSpPr>
          <p:nvPr/>
        </p:nvSpPr>
        <p:spPr bwMode="auto">
          <a:xfrm>
            <a:off x="9456989" y="1196975"/>
            <a:ext cx="1320628" cy="460375"/>
          </a:xfrm>
          <a:prstGeom prst="rect">
            <a:avLst/>
          </a:prstGeom>
          <a:noFill/>
          <a:ln w="9525">
            <a:noFill/>
            <a:miter lim="800000"/>
          </a:ln>
          <a:effectLst/>
        </p:spPr>
        <p:txBody>
          <a:bodyPr>
            <a:spAutoFit/>
          </a:bodyPr>
          <a:lstStyle/>
          <a:p>
            <a:pPr>
              <a:spcBef>
                <a:spcPct val="50000"/>
              </a:spcBef>
            </a:pPr>
            <a:r>
              <a:rPr kumimoji="1" lang="en-US" altLang="zh-CN" sz="2400" b="1">
                <a:solidFill>
                  <a:srgbClr val="FF0000"/>
                </a:solidFill>
                <a:effectLst>
                  <a:outerShdw blurRad="38100" dist="38100" dir="2700000" algn="tl">
                    <a:srgbClr val="C0C0C0"/>
                  </a:outerShdw>
                </a:effectLst>
                <a:latin typeface="Times New Roman" panose="02020603050405020304" pitchFamily="18" charset="0"/>
              </a:rPr>
              <a:t>1128</a:t>
            </a:r>
            <a:endParaRPr kumimoji="1" lang="en-US" altLang="zh-CN" sz="2400" b="1">
              <a:solidFill>
                <a:srgbClr val="FF0000"/>
              </a:solidFill>
              <a:effectLst>
                <a:outerShdw blurRad="38100" dist="38100" dir="2700000" algn="tl">
                  <a:srgbClr val="C0C0C0"/>
                </a:outerShdw>
              </a:effectLst>
              <a:latin typeface="Times New Roman" panose="02020603050405020304" pitchFamily="18" charset="0"/>
            </a:endParaRPr>
          </a:p>
        </p:txBody>
      </p:sp>
      <p:sp>
        <p:nvSpPr>
          <p:cNvPr id="72724" name="Rectangle 20"/>
          <p:cNvSpPr>
            <a:spLocks noChangeArrowheads="1"/>
          </p:cNvSpPr>
          <p:nvPr/>
        </p:nvSpPr>
        <p:spPr bwMode="auto">
          <a:xfrm>
            <a:off x="2159672" y="0"/>
            <a:ext cx="3857625" cy="583565"/>
          </a:xfrm>
          <a:prstGeom prst="rect">
            <a:avLst/>
          </a:prstGeom>
          <a:noFill/>
          <a:ln w="9525">
            <a:noFill/>
            <a:miter lim="800000"/>
          </a:ln>
          <a:effectLst/>
        </p:spPr>
        <p:txBody>
          <a:bodyPr wrap="none">
            <a:spAutoFit/>
          </a:bodyPr>
          <a:lstStyle/>
          <a:p>
            <a:r>
              <a:rPr kumimoji="1" lang="zh-CN" altLang="en-US" sz="3200" b="1">
                <a:solidFill>
                  <a:srgbClr val="080808"/>
                </a:solidFill>
                <a:effectLst>
                  <a:outerShdw blurRad="38100" dist="38100" dir="2700000" algn="tl">
                    <a:srgbClr val="C0C0C0"/>
                  </a:outerShdw>
                </a:effectLst>
                <a:ea typeface="黑体" panose="02010609060101010101" pitchFamily="49" charset="-122"/>
              </a:rPr>
              <a:t>勃列日涅夫改革成效</a:t>
            </a:r>
            <a:endParaRPr kumimoji="1" lang="zh-CN" altLang="en-US" sz="3200" b="1">
              <a:solidFill>
                <a:srgbClr val="080808"/>
              </a:solidFill>
              <a:effectLst>
                <a:outerShdw blurRad="38100" dist="38100" dir="2700000" algn="tl">
                  <a:srgbClr val="C0C0C0"/>
                </a:outerShdw>
              </a:effectLst>
              <a:ea typeface="黑体" pitchFamily="49" charset="-122"/>
            </a:endParaRPr>
          </a:p>
        </p:txBody>
      </p:sp>
      <p:sp>
        <p:nvSpPr>
          <p:cNvPr id="1029" name="Rectangle 9"/>
          <p:cNvSpPr>
            <a:spLocks noChangeArrowheads="1"/>
          </p:cNvSpPr>
          <p:nvPr/>
        </p:nvSpPr>
        <p:spPr bwMode="auto">
          <a:xfrm>
            <a:off x="953" y="5157789"/>
            <a:ext cx="12190413" cy="829945"/>
          </a:xfrm>
          <a:prstGeom prst="rect">
            <a:avLst/>
          </a:prstGeom>
          <a:noFill/>
          <a:ln w="9525">
            <a:noFill/>
            <a:miter lim="800000"/>
          </a:ln>
        </p:spPr>
        <p:txBody>
          <a:bodyPr wrap="square">
            <a:spAutoFit/>
          </a:bodyPr>
          <a:lstStyle/>
          <a:p>
            <a:r>
              <a:rPr lang="zh-CN" altLang="en-US" sz="2400" b="1"/>
              <a:t>材料</a:t>
            </a:r>
            <a:r>
              <a:rPr lang="en-US" altLang="zh-CN" sz="2400" b="1"/>
              <a:t>2     1962</a:t>
            </a:r>
            <a:r>
              <a:rPr lang="zh-CN" altLang="en-US" sz="2400" b="1"/>
              <a:t>年美国比苏联多一倍核导弹。</a:t>
            </a:r>
            <a:r>
              <a:rPr lang="en-US" altLang="zh-CN" sz="2400" b="1"/>
              <a:t>1969</a:t>
            </a:r>
            <a:r>
              <a:rPr lang="zh-CN" altLang="en-US" sz="2400" b="1"/>
              <a:t>年双方已成平手，    </a:t>
            </a:r>
            <a:r>
              <a:rPr lang="en-US" altLang="zh-CN" sz="2400" b="1"/>
              <a:t>1978</a:t>
            </a:r>
            <a:r>
              <a:rPr lang="zh-CN" altLang="en-US" sz="2400" b="1"/>
              <a:t>年，苏联拥有的洲际弹道导弹和潜射导弹数都超过了美国。</a:t>
            </a:r>
            <a:endParaRPr lang="zh-CN" altLang="en-US" sz="2400" b="1"/>
          </a:p>
        </p:txBody>
      </p:sp>
      <p:sp>
        <p:nvSpPr>
          <p:cNvPr id="2" name="Rectangle 9"/>
          <p:cNvSpPr>
            <a:spLocks noChangeArrowheads="1"/>
          </p:cNvSpPr>
          <p:nvPr/>
        </p:nvSpPr>
        <p:spPr bwMode="auto">
          <a:xfrm>
            <a:off x="953" y="620713"/>
            <a:ext cx="12622157" cy="460375"/>
          </a:xfrm>
          <a:prstGeom prst="rect">
            <a:avLst/>
          </a:prstGeom>
          <a:noFill/>
          <a:ln w="9525">
            <a:noFill/>
            <a:miter lim="800000"/>
          </a:ln>
        </p:spPr>
        <p:txBody>
          <a:bodyPr>
            <a:spAutoFit/>
          </a:bodyPr>
          <a:lstStyle/>
          <a:p>
            <a:r>
              <a:rPr lang="zh-CN" altLang="en-US" sz="2400" b="1"/>
              <a:t>材料</a:t>
            </a:r>
            <a:r>
              <a:rPr lang="en-US" altLang="zh-CN" sz="2400" b="1"/>
              <a:t>1     </a:t>
            </a:r>
            <a:r>
              <a:rPr lang="zh-CN" altLang="en-US" sz="2400" b="1"/>
              <a:t>苏联</a:t>
            </a:r>
            <a:r>
              <a:rPr lang="en-US" altLang="zh-CN" sz="2400" b="1"/>
              <a:t>1966</a:t>
            </a:r>
            <a:r>
              <a:rPr lang="zh-CN" altLang="en-US" sz="2400" b="1"/>
              <a:t>、</a:t>
            </a:r>
            <a:r>
              <a:rPr lang="en-US" altLang="zh-CN" sz="2400" b="1"/>
              <a:t>1975</a:t>
            </a:r>
            <a:r>
              <a:rPr lang="zh-CN" altLang="en-US" sz="2400" b="1"/>
              <a:t>年工农业总产值</a:t>
            </a:r>
            <a:endParaRPr lang="zh-CN" altLang="en-US" sz="2400" b="1"/>
          </a:p>
        </p:txBody>
      </p:sp>
      <p:sp>
        <p:nvSpPr>
          <p:cNvPr id="25" name="矩形 24"/>
          <p:cNvSpPr/>
          <p:nvPr/>
        </p:nvSpPr>
        <p:spPr>
          <a:xfrm>
            <a:off x="953" y="6027003"/>
            <a:ext cx="10297144" cy="829945"/>
          </a:xfrm>
          <a:prstGeom prst="rect">
            <a:avLst/>
          </a:prstGeom>
          <a:solidFill>
            <a:schemeClr val="bg2"/>
          </a:solidFill>
        </p:spPr>
        <p:txBody>
          <a:bodyPr wrap="square">
            <a:spAutoFit/>
          </a:bodyPr>
          <a:lstStyle/>
          <a:p>
            <a:pPr>
              <a:buClr>
                <a:schemeClr val="bg1"/>
              </a:buClr>
            </a:pPr>
            <a:r>
              <a:rPr lang="zh-CN" altLang="en-US" sz="2400" b="1" smtClean="0">
                <a:latin typeface="黑体" panose="02010609060101010101" pitchFamily="49" charset="-122"/>
                <a:ea typeface="黑体" panose="02010609060101010101" pitchFamily="49" charset="-122"/>
                <a:cs typeface="黑体" panose="02010609060101010101" pitchFamily="49" charset="-122"/>
                <a:sym typeface="+mn-ea"/>
              </a:rPr>
              <a:t>⑴成果：</a:t>
            </a:r>
            <a:r>
              <a:rPr lang="zh-CN" altLang="en-US" sz="2400" b="1" smtClean="0">
                <a:latin typeface="Calibri" panose="020f0502020204030204" charset="0"/>
                <a:ea typeface="黑体" panose="02010609060101010101" pitchFamily="49" charset="-122"/>
                <a:cs typeface="黑体" panose="02010609060101010101" pitchFamily="49" charset="-122"/>
                <a:sym typeface="+mn-ea"/>
              </a:rPr>
              <a:t>①</a:t>
            </a:r>
            <a:r>
              <a:rPr lang="zh-CN" altLang="en-US" sz="2400" b="1" smtClean="0">
                <a:latin typeface="黑体" panose="02010609060101010101" pitchFamily="49" charset="-122"/>
                <a:ea typeface="黑体" panose="02010609060101010101" pitchFamily="49" charset="-122"/>
                <a:cs typeface="黑体" panose="02010609060101010101" pitchFamily="49" charset="-122"/>
                <a:sym typeface="+mn-ea"/>
              </a:rPr>
              <a:t>在一定程度上</a:t>
            </a:r>
            <a:r>
              <a:rPr lang="zh-CN" altLang="en-US" sz="2400" b="1" smtClean="0">
                <a:latin typeface="黑体" panose="02010609060101010101" pitchFamily="49" charset="-122"/>
                <a:ea typeface="黑体" panose="02010609060101010101" pitchFamily="49" charset="-122"/>
                <a:sym typeface="+mn-ea"/>
              </a:rPr>
              <a:t>冲击了斯大林模式，</a:t>
            </a:r>
            <a:r>
              <a:rPr lang="zh-CN" altLang="en-US" sz="2400" b="1" smtClean="0">
                <a:latin typeface="黑体" panose="02010609060101010101" pitchFamily="49" charset="-122"/>
                <a:ea typeface="黑体" panose="02010609060101010101" pitchFamily="49" charset="-122"/>
                <a:cs typeface="黑体" panose="02010609060101010101" pitchFamily="49" charset="-122"/>
                <a:sym typeface="+mn-ea"/>
              </a:rPr>
              <a:t>经济体制有所改变</a:t>
            </a:r>
            <a:r>
              <a:rPr lang="zh-CN" altLang="en-US" sz="2400" smtClean="0">
                <a:latin typeface="黑体" panose="02010609060101010101" pitchFamily="49" charset="-122"/>
                <a:ea typeface="黑体" panose="02010609060101010101" pitchFamily="49" charset="-122"/>
                <a:cs typeface="黑体" panose="02010609060101010101" pitchFamily="49" charset="-122"/>
                <a:sym typeface="+mn-ea"/>
              </a:rPr>
              <a:t>；</a:t>
            </a:r>
            <a:endParaRPr lang="en-US" altLang="zh-CN" sz="2400" smtClean="0">
              <a:latin typeface="黑体" panose="02010609060101010101" pitchFamily="49" charset="-122"/>
              <a:ea typeface="黑体" pitchFamily="49" charset="-122"/>
              <a:cs typeface="黑体" panose="02010609060101010101" pitchFamily="49" charset="-122"/>
              <a:sym typeface="+mn-ea"/>
            </a:endParaRPr>
          </a:p>
          <a:p>
            <a:pPr>
              <a:buClr>
                <a:schemeClr val="bg1"/>
              </a:buClr>
            </a:pPr>
            <a:r>
              <a:rPr lang="en-US" altLang="zh-CN" sz="2400" b="1" smtClean="0">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2400" b="1" smtClean="0">
                <a:latin typeface="Calibri" panose="020f0502020204030204" charset="0"/>
                <a:ea typeface="黑体" panose="02010609060101010101" pitchFamily="49" charset="-122"/>
                <a:cs typeface="黑体" panose="02010609060101010101" pitchFamily="49" charset="-122"/>
                <a:sym typeface="+mn-ea"/>
              </a:rPr>
              <a:t>②</a:t>
            </a:r>
            <a:r>
              <a:rPr lang="zh-CN" altLang="en-US" sz="2400" b="1" smtClean="0">
                <a:latin typeface="黑体" panose="02010609060101010101" pitchFamily="49" charset="-122"/>
                <a:ea typeface="黑体" panose="02010609060101010101" pitchFamily="49" charset="-122"/>
                <a:cs typeface="黑体" panose="02010609060101010101" pitchFamily="49" charset="-122"/>
                <a:sym typeface="+mn-ea"/>
              </a:rPr>
              <a:t>生活水平有所提高；</a:t>
            </a:r>
            <a:r>
              <a:rPr lang="zh-CN" altLang="en-US" sz="2400" smtClean="0">
                <a:latin typeface="Calibri" panose="020f0502020204030204" charset="0"/>
                <a:ea typeface="黑体" panose="02010609060101010101" pitchFamily="49" charset="-122"/>
                <a:cs typeface="黑体" panose="02010609060101010101" pitchFamily="49" charset="-122"/>
                <a:sym typeface="+mn-ea"/>
              </a:rPr>
              <a:t>③</a:t>
            </a:r>
            <a:r>
              <a:rPr lang="zh-CN" altLang="en-US" sz="2400" b="1" smtClean="0">
                <a:solidFill>
                  <a:srgbClr val="0000FF"/>
                </a:solidFill>
                <a:latin typeface="黑体" panose="02010609060101010101" pitchFamily="49" charset="-122"/>
                <a:ea typeface="黑体" panose="02010609060101010101" pitchFamily="49" charset="-122"/>
                <a:cs typeface="黑体" panose="02010609060101010101" pitchFamily="49" charset="-122"/>
                <a:sym typeface="+mn-ea"/>
              </a:rPr>
              <a:t>军事实力和综合国力大增；</a:t>
            </a:r>
            <a:endParaRPr lang="zh-CN" altLang="en-US" sz="2400" b="1" smtClean="0">
              <a:solidFill>
                <a:srgbClr val="0000FF"/>
              </a:solidFill>
              <a:latin typeface="黑体" panose="02010609060101010101" pitchFamily="49" charset="-122"/>
              <a:ea typeface="黑体" pitchFamily="49" charset="-122"/>
              <a:cs typeface="黑体" panose="02010609060101010101" pitchFamily="49"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1000" fill="hold"/>
                                        <p:tgtEl>
                                          <p:spTgt spid="25"/>
                                        </p:tgtEl>
                                        <p:attrNameLst>
                                          <p:attrName>ppt_w</p:attrName>
                                        </p:attrNameLst>
                                      </p:cBhvr>
                                      <p:tavLst>
                                        <p:tav tm="0">
                                          <p:val>
                                            <p:strVal val="#ppt_w*0.70"/>
                                          </p:val>
                                        </p:tav>
                                        <p:tav tm="100000">
                                          <p:val>
                                            <p:strVal val="#ppt_w"/>
                                          </p:val>
                                        </p:tav>
                                      </p:tavLst>
                                    </p:anim>
                                    <p:anim calcmode="lin" valueType="num">
                                      <p:cBhvr>
                                        <p:cTn id="8" dur="1000" fill="hold"/>
                                        <p:tgtEl>
                                          <p:spTgt spid="25"/>
                                        </p:tgtEl>
                                        <p:attrNameLst>
                                          <p:attrName>ppt_h</p:attrName>
                                        </p:attrNameLst>
                                      </p:cBhvr>
                                      <p:tavLst>
                                        <p:tav tm="0">
                                          <p:val>
                                            <p:strVal val="#ppt_h"/>
                                          </p:val>
                                        </p:tav>
                                        <p:tav tm="100000">
                                          <p:val>
                                            <p:strVal val="#ppt_h"/>
                                          </p:val>
                                        </p:tav>
                                      </p:tavLst>
                                    </p:anim>
                                    <p:animEffect transition="in" filter="fade">
                                      <p:cBhvr>
                                        <p:cTn id="9"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91504" y="699771"/>
            <a:ext cx="7317348" cy="2306955"/>
          </a:xfrm>
          <a:prstGeom prst="rect">
            <a:avLst/>
          </a:prstGeom>
          <a:noFill/>
        </p:spPr>
        <p:txBody>
          <a:bodyPr wrap="square" rtlCol="0" anchor="t">
            <a:spAutoFit/>
          </a:bodyPr>
          <a:lstStyle/>
          <a:p>
            <a:pPr>
              <a:buClr>
                <a:schemeClr val="bg1"/>
              </a:buClr>
            </a:pPr>
            <a:r>
              <a:rPr lang="zh-CN" altLang="en-US" sz="2400" b="1" smtClean="0">
                <a:latin typeface="黑体" panose="02010609060101010101" pitchFamily="49" charset="-122"/>
                <a:ea typeface="黑体" panose="02010609060101010101" pitchFamily="49" charset="-122"/>
                <a:cs typeface="黑体" panose="02010609060101010101" pitchFamily="49" charset="-122"/>
                <a:sym typeface="+mn-ea"/>
              </a:rPr>
              <a:t>⑵问题：</a:t>
            </a:r>
            <a:endParaRPr lang="zh-CN" altLang="en-US" sz="2400" b="1" smtClean="0">
              <a:latin typeface="黑体" panose="02010609060101010101" pitchFamily="49" charset="-122"/>
              <a:ea typeface="黑体" pitchFamily="49" charset="-122"/>
              <a:cs typeface="黑体" panose="02010609060101010101" pitchFamily="49" charset="-122"/>
              <a:sym typeface="+mn-ea"/>
            </a:endParaRPr>
          </a:p>
          <a:p>
            <a:pPr>
              <a:buClr>
                <a:schemeClr val="bg1"/>
              </a:buClr>
            </a:pPr>
            <a:r>
              <a:rPr lang="zh-CN" altLang="en-US" sz="2400" b="1" smtClean="0">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2400" b="1" smtClean="0">
                <a:latin typeface="Calibri" panose="020f0502020204030204" charset="0"/>
                <a:ea typeface="黑体" panose="02010609060101010101" pitchFamily="49" charset="-122"/>
                <a:cs typeface="黑体" panose="02010609060101010101" pitchFamily="49" charset="-122"/>
                <a:sym typeface="+mn-ea"/>
              </a:rPr>
              <a:t>①</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改革只是对传统体制的修修补补</a:t>
            </a:r>
            <a:r>
              <a:rPr lang="zh-CN" altLang="en-US" sz="2400" smtClean="0">
                <a:latin typeface="黑体" panose="02010609060101010101" pitchFamily="49" charset="-122"/>
                <a:ea typeface="黑体" panose="02010609060101010101" pitchFamily="49" charset="-122"/>
                <a:cs typeface="黑体" panose="02010609060101010101" pitchFamily="49" charset="-122"/>
                <a:sym typeface="+mn-ea"/>
              </a:rPr>
              <a:t>，效果有限。</a:t>
            </a:r>
            <a:endParaRPr lang="zh-CN" altLang="en-US" sz="2400" smtClean="0">
              <a:latin typeface="黑体" panose="02010609060101010101" pitchFamily="49" charset="-122"/>
              <a:ea typeface="黑体" panose="02010609060101010101" pitchFamily="49" charset="-122"/>
              <a:cs typeface="黑体" panose="02010609060101010101" pitchFamily="49" charset="-122"/>
            </a:endParaRPr>
          </a:p>
          <a:p>
            <a:pPr>
              <a:buClr>
                <a:schemeClr val="bg1"/>
              </a:buClr>
            </a:pPr>
            <a:r>
              <a:rPr lang="zh-CN" altLang="en-US" sz="2400" smtClean="0">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2400" smtClean="0">
                <a:latin typeface="Calibri" panose="020f0502020204030204" charset="0"/>
                <a:ea typeface="黑体" panose="02010609060101010101" pitchFamily="49" charset="-122"/>
                <a:cs typeface="黑体" panose="02010609060101010101" pitchFamily="49" charset="-122"/>
                <a:sym typeface="+mn-ea"/>
              </a:rPr>
              <a:t>②</a:t>
            </a:r>
            <a:r>
              <a:rPr lang="zh-CN" altLang="en-US" sz="2400" smtClean="0">
                <a:latin typeface="黑体" panose="02010609060101010101" pitchFamily="49" charset="-122"/>
                <a:ea typeface="黑体" panose="02010609060101010101" pitchFamily="49" charset="-122"/>
                <a:cs typeface="黑体" panose="02010609060101010101" pitchFamily="49" charset="-122"/>
                <a:sym typeface="+mn-ea"/>
              </a:rPr>
              <a:t>执政后期，热衷于</a:t>
            </a:r>
            <a:r>
              <a:rPr lang="zh-CN" altLang="en-US" sz="2400" b="1" smtClean="0">
                <a:latin typeface="黑体" panose="02010609060101010101" pitchFamily="49" charset="-122"/>
                <a:ea typeface="黑体" panose="02010609060101010101" pitchFamily="49" charset="-122"/>
                <a:cs typeface="黑体" panose="02010609060101010101" pitchFamily="49" charset="-122"/>
                <a:sym typeface="+mn-ea"/>
              </a:rPr>
              <a:t>树立个人迷信，专断作风日趋严重</a:t>
            </a:r>
            <a:r>
              <a:rPr lang="zh-CN" altLang="en-US" sz="2400" smtClean="0">
                <a:latin typeface="黑体" panose="02010609060101010101" pitchFamily="49" charset="-122"/>
                <a:ea typeface="黑体" panose="02010609060101010101" pitchFamily="49" charset="-122"/>
                <a:cs typeface="黑体" panose="02010609060101010101" pitchFamily="49" charset="-122"/>
                <a:sym typeface="+mn-ea"/>
              </a:rPr>
              <a:t>；</a:t>
            </a:r>
            <a:endParaRPr lang="en-US" altLang="zh-CN" sz="2400" smtClean="0">
              <a:latin typeface="黑体" panose="02010609060101010101" pitchFamily="49" charset="-122"/>
              <a:ea typeface="黑体" panose="02010609060101010101" pitchFamily="49" charset="-122"/>
              <a:cs typeface="黑体" panose="02010609060101010101" pitchFamily="49" charset="-122"/>
              <a:sym typeface="+mn-ea"/>
            </a:endParaRPr>
          </a:p>
          <a:p>
            <a:pPr>
              <a:buClr>
                <a:schemeClr val="bg1"/>
              </a:buClr>
            </a:pPr>
            <a:r>
              <a:rPr lang="en-US" altLang="zh-CN" sz="2400" smtClean="0">
                <a:latin typeface="黑体" panose="02010609060101010101" pitchFamily="49" charset="-122"/>
                <a:ea typeface="黑体" panose="02010609060101010101" pitchFamily="49" charset="-122"/>
                <a:cs typeface="黑体" panose="02010609060101010101" pitchFamily="49" charset="-122"/>
                <a:sym typeface="+mn-ea"/>
              </a:rPr>
              <a:t>   ③</a:t>
            </a:r>
            <a:r>
              <a:rPr lang="zh-CN" altLang="en-US" sz="2400" smtClean="0">
                <a:latin typeface="黑体" panose="02010609060101010101" pitchFamily="49" charset="-122"/>
                <a:ea typeface="黑体" panose="02010609060101010101" pitchFamily="49" charset="-122"/>
                <a:cs typeface="黑体" panose="02010609060101010101" pitchFamily="49" charset="-122"/>
                <a:sym typeface="+mn-ea"/>
              </a:rPr>
              <a:t>加之与美国进行</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军备竞赛，各项工作缺乏活力，社会矛盾丛生，发展缓慢</a:t>
            </a:r>
            <a:r>
              <a:rPr lang="zh-CN" altLang="en-US" sz="2400" smtClean="0">
                <a:latin typeface="黑体" panose="02010609060101010101" pitchFamily="49" charset="-122"/>
                <a:ea typeface="黑体" panose="02010609060101010101" pitchFamily="49" charset="-122"/>
                <a:cs typeface="黑体" panose="02010609060101010101" pitchFamily="49" charset="-122"/>
                <a:sym typeface="+mn-ea"/>
              </a:rPr>
              <a:t>。</a:t>
            </a:r>
            <a:endParaRPr lang="zh-CN" altLang="en-US" sz="2400"/>
          </a:p>
        </p:txBody>
      </p:sp>
      <p:grpSp>
        <p:nvGrpSpPr>
          <p:cNvPr id="4" name="组合 6"/>
          <p:cNvGrpSpPr/>
          <p:nvPr/>
        </p:nvGrpSpPr>
        <p:grpSpPr>
          <a:xfrm>
            <a:off x="7583771" y="219076"/>
            <a:ext cx="4279978" cy="3042458"/>
            <a:chOff x="1355" y="453"/>
            <a:chExt cx="12086" cy="6524"/>
          </a:xfrm>
        </p:grpSpPr>
        <p:pic>
          <p:nvPicPr>
            <p:cNvPr id="11" name="图片 5" descr="图片1"/>
            <p:cNvPicPr>
              <a:picLocks noChangeAspect="1" noChangeArrowheads="1"/>
            </p:cNvPicPr>
            <p:nvPr/>
          </p:nvPicPr>
          <p:blipFill>
            <a:blip r:embed="rId2"/>
            <a:srcRect t="8916" b="3241"/>
            <a:stretch>
              <a:fillRect/>
            </a:stretch>
          </p:blipFill>
          <p:spPr bwMode="auto">
            <a:xfrm>
              <a:off x="1355" y="453"/>
              <a:ext cx="12086" cy="5448"/>
            </a:xfrm>
            <a:prstGeom prst="rect">
              <a:avLst/>
            </a:prstGeom>
            <a:noFill/>
            <a:ln w="9525">
              <a:noFill/>
              <a:miter lim="800000"/>
            </a:ln>
          </p:spPr>
        </p:pic>
        <p:sp>
          <p:nvSpPr>
            <p:cNvPr id="12" name="文本框 8"/>
            <p:cNvSpPr txBox="1">
              <a:spLocks noChangeArrowheads="1"/>
            </p:cNvSpPr>
            <p:nvPr/>
          </p:nvSpPr>
          <p:spPr bwMode="auto">
            <a:xfrm>
              <a:off x="1355" y="5901"/>
              <a:ext cx="12086" cy="1076"/>
            </a:xfrm>
            <a:prstGeom prst="rect">
              <a:avLst/>
            </a:prstGeom>
            <a:noFill/>
            <a:ln w="9525">
              <a:noFill/>
              <a:miter lim="800000"/>
            </a:ln>
          </p:spPr>
          <p:txBody>
            <a:bodyPr>
              <a:spAutoFit/>
            </a:bodyPr>
            <a:lstStyle/>
            <a:p>
              <a:pPr algn="ctr"/>
              <a:endParaRPr lang="zh-CN" altLang="en-US" sz="2665">
                <a:ea typeface="微软雅黑" panose="020b0503020204020204" pitchFamily="34" charset="-122"/>
              </a:endParaRPr>
            </a:p>
          </p:txBody>
        </p:sp>
      </p:grpSp>
      <p:sp>
        <p:nvSpPr>
          <p:cNvPr id="8" name="文本框 7"/>
          <p:cNvSpPr txBox="1"/>
          <p:nvPr/>
        </p:nvSpPr>
        <p:spPr>
          <a:xfrm>
            <a:off x="285509" y="146050"/>
            <a:ext cx="3147695" cy="491490"/>
          </a:xfrm>
          <a:prstGeom prst="rect">
            <a:avLst/>
          </a:prstGeom>
          <a:solidFill>
            <a:srgbClr val="FFFF00"/>
          </a:solidFill>
        </p:spPr>
        <p:txBody>
          <a:bodyPr wrap="none" rtlCol="0" anchor="t">
            <a:spAutoFit/>
          </a:bodyPr>
          <a:lstStyle/>
          <a:p>
            <a:pPr algn="ctr"/>
            <a:r>
              <a:rPr lang="en-US" altLang="zh-CN" sz="2600" b="1"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3.</a:t>
            </a:r>
            <a:r>
              <a:rPr lang="zh-CN" altLang="en-US" sz="2600" b="1"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改革成果与问题</a:t>
            </a:r>
            <a:r>
              <a:rPr lang="zh-CN" altLang="en-US" sz="2400" b="1"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a:t>
            </a:r>
            <a:endParaRPr lang="zh-CN" altLang="en-US" sz="2400" b="1"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3" name="文本框 2"/>
          <p:cNvSpPr txBox="1"/>
          <p:nvPr/>
        </p:nvSpPr>
        <p:spPr>
          <a:xfrm>
            <a:off x="7971070" y="2759710"/>
            <a:ext cx="3504744" cy="645160"/>
          </a:xfrm>
          <a:prstGeom prst="rect">
            <a:avLst/>
          </a:prstGeom>
          <a:noFill/>
        </p:spPr>
        <p:txBody>
          <a:bodyPr wrap="square" rtlCol="0" anchor="t">
            <a:spAutoFit/>
          </a:bodyPr>
          <a:lstStyle/>
          <a:p>
            <a:r>
              <a:rPr lang="zh-CN" altLang="en-US" smtClean="0">
                <a:latin typeface="宋体" panose="02010600030101010101" pitchFamily="2" charset="-122"/>
                <a:ea typeface="宋体" panose="02010600030101010101" pitchFamily="2" charset="-122"/>
                <a:cs typeface="宋体" panose="02010600030101010101" pitchFamily="2" charset="-122"/>
                <a:sym typeface="+mn-ea"/>
              </a:rPr>
              <a:t>19</a:t>
            </a:r>
            <a:r>
              <a:rPr lang="en-US" altLang="zh-CN" smtClean="0">
                <a:latin typeface="宋体" panose="02010600030101010101" pitchFamily="2" charset="-122"/>
                <a:ea typeface="宋体" panose="02010600030101010101" pitchFamily="2" charset="-122"/>
                <a:cs typeface="宋体" panose="02010600030101010101" pitchFamily="2" charset="-122"/>
                <a:sym typeface="+mn-ea"/>
              </a:rPr>
              <a:t>63</a:t>
            </a:r>
            <a:r>
              <a:rPr lang="zh-CN" altLang="en-US" smtClean="0">
                <a:latin typeface="宋体" panose="02010600030101010101" pitchFamily="2" charset="-122"/>
                <a:ea typeface="宋体" panose="02010600030101010101" pitchFamily="2" charset="-122"/>
                <a:cs typeface="宋体" panose="02010600030101010101" pitchFamily="2" charset="-122"/>
                <a:sym typeface="+mn-ea"/>
              </a:rPr>
              <a:t>~19</a:t>
            </a:r>
            <a:r>
              <a:rPr lang="en-US" altLang="zh-CN" smtClean="0">
                <a:latin typeface="宋体" panose="02010600030101010101" pitchFamily="2" charset="-122"/>
                <a:ea typeface="宋体" panose="02010600030101010101" pitchFamily="2" charset="-122"/>
                <a:cs typeface="宋体" panose="02010600030101010101" pitchFamily="2" charset="-122"/>
                <a:sym typeface="+mn-ea"/>
              </a:rPr>
              <a:t>838</a:t>
            </a:r>
            <a:r>
              <a:rPr lang="zh-CN" altLang="en-US" smtClean="0">
                <a:latin typeface="宋体" panose="02010600030101010101" pitchFamily="2" charset="-122"/>
                <a:ea typeface="宋体" panose="02010600030101010101" pitchFamily="2" charset="-122"/>
                <a:cs typeface="宋体" panose="02010600030101010101" pitchFamily="2" charset="-122"/>
                <a:sym typeface="+mn-ea"/>
              </a:rPr>
              <a:t>年苏联与世界</a:t>
            </a:r>
            <a:r>
              <a:rPr lang="zh-CN" altLang="en-US"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实际GDP平均增长率对比示意图</a:t>
            </a:r>
            <a:endParaRPr lang="zh-CN" altLang="en-US" b="1" smtClean="0">
              <a:solidFill>
                <a:schemeClr val="tx1"/>
              </a:solidFill>
              <a:latin typeface="宋体" pitchFamily="2" charset="-122"/>
              <a:ea typeface="宋体" pitchFamily="2" charset="-122"/>
              <a:cs typeface="宋体" pitchFamily="2" charset="-122"/>
              <a:sym typeface="+mn-ea"/>
            </a:endParaRPr>
          </a:p>
        </p:txBody>
      </p:sp>
      <p:sp>
        <p:nvSpPr>
          <p:cNvPr id="188434" name="文本框 188433"/>
          <p:cNvSpPr txBox="1"/>
          <p:nvPr/>
        </p:nvSpPr>
        <p:spPr>
          <a:xfrm>
            <a:off x="335519" y="3356992"/>
            <a:ext cx="4944736" cy="3046095"/>
          </a:xfrm>
          <a:prstGeom prst="rect">
            <a:avLst/>
          </a:prstGeom>
          <a:solidFill>
            <a:srgbClr val="99CCFF">
              <a:alpha val="27000"/>
            </a:srgbClr>
          </a:solidFill>
          <a:ln w="19050" cap="flat" cmpd="sng">
            <a:solidFill>
              <a:schemeClr val="tx1"/>
            </a:solidFill>
            <a:prstDash val="sysDash"/>
            <a:miter/>
            <a:headEnd type="none" w="med" len="med"/>
            <a:tailEnd type="none" w="med" len="med"/>
          </a:ln>
        </p:spPr>
        <p:txBody>
          <a:bodyPr wrap="square">
            <a:spAutoFit/>
          </a:bodyPr>
          <a:lstStyle/>
          <a:p>
            <a:r>
              <a:rPr lang="en-US" altLang="zh-CN" sz="2400" b="1">
                <a:latin typeface="楷体_GB2312" pitchFamily="49" charset="-122"/>
                <a:ea typeface="楷体_GB2312" pitchFamily="49" charset="-122"/>
              </a:rPr>
              <a:t>   </a:t>
            </a:r>
            <a:r>
              <a:rPr lang="zh-CN" altLang="en-US" sz="2400" b="1">
                <a:latin typeface="楷体" panose="02010609060101010101" charset="-122"/>
                <a:ea typeface="楷体" panose="02010609060101010101" charset="-122"/>
                <a:cs typeface="楷体" panose="02010609060101010101" charset="-122"/>
              </a:rPr>
              <a:t>勃列日涅夫执政初期，苏联经济不断发展</a:t>
            </a:r>
            <a:r>
              <a:rPr lang="en-US" altLang="zh-CN" sz="2400" b="1">
                <a:latin typeface="楷体" panose="02010609060101010101" charset="-122"/>
                <a:ea typeface="楷体" panose="02010609060101010101" charset="-122"/>
                <a:cs typeface="楷体" panose="02010609060101010101" charset="-122"/>
              </a:rPr>
              <a:t>……</a:t>
            </a:r>
            <a:r>
              <a:rPr lang="zh-CN" altLang="en-US" sz="2400" b="1">
                <a:latin typeface="楷体" panose="02010609060101010101" charset="-122"/>
                <a:ea typeface="楷体" panose="02010609060101010101" charset="-122"/>
                <a:cs typeface="楷体" panose="02010609060101010101" charset="-122"/>
              </a:rPr>
              <a:t>工农业的发展使苏联同美国的</a:t>
            </a:r>
            <a:r>
              <a:rPr lang="zh-CN" altLang="en-US" sz="2400" b="1">
                <a:solidFill>
                  <a:srgbClr val="0000FF"/>
                </a:solidFill>
                <a:latin typeface="楷体" panose="02010609060101010101" charset="-122"/>
                <a:ea typeface="楷体" panose="02010609060101010101" charset="-122"/>
                <a:cs typeface="楷体" panose="02010609060101010101" charset="-122"/>
              </a:rPr>
              <a:t>经济差距缩小</a:t>
            </a:r>
            <a:r>
              <a:rPr lang="zh-CN" altLang="en-US" sz="2400" b="1">
                <a:latin typeface="楷体" panose="02010609060101010101" charset="-122"/>
                <a:ea typeface="楷体" panose="02010609060101010101" charset="-122"/>
                <a:cs typeface="楷体" panose="02010609060101010101" charset="-122"/>
              </a:rPr>
              <a:t>了。据苏联官方统计，</a:t>
            </a:r>
            <a:r>
              <a:rPr lang="en-US" altLang="zh-CN" sz="2400" b="1">
                <a:latin typeface="楷体" panose="02010609060101010101" charset="-122"/>
                <a:ea typeface="楷体" panose="02010609060101010101" charset="-122"/>
                <a:cs typeface="楷体" panose="02010609060101010101" charset="-122"/>
              </a:rPr>
              <a:t>1950</a:t>
            </a:r>
            <a:r>
              <a:rPr lang="zh-CN" altLang="en-US" sz="2400" b="1">
                <a:latin typeface="楷体" panose="02010609060101010101" charset="-122"/>
                <a:ea typeface="楷体" panose="02010609060101010101" charset="-122"/>
                <a:cs typeface="楷体" panose="02010609060101010101" charset="-122"/>
              </a:rPr>
              <a:t>年苏联的国民收入只及美国的</a:t>
            </a:r>
            <a:r>
              <a:rPr lang="en-US" altLang="zh-CN" sz="2400" b="1">
                <a:latin typeface="楷体" panose="02010609060101010101" charset="-122"/>
                <a:ea typeface="楷体" panose="02010609060101010101" charset="-122"/>
                <a:cs typeface="楷体" panose="02010609060101010101" charset="-122"/>
              </a:rPr>
              <a:t>31%</a:t>
            </a:r>
            <a:r>
              <a:rPr lang="zh-CN" altLang="en-US" sz="2400" b="1">
                <a:latin typeface="楷体" panose="02010609060101010101" charset="-122"/>
                <a:ea typeface="楷体" panose="02010609060101010101" charset="-122"/>
                <a:cs typeface="楷体" panose="02010609060101010101" charset="-122"/>
              </a:rPr>
              <a:t>，</a:t>
            </a:r>
            <a:r>
              <a:rPr lang="en-US" altLang="zh-CN" sz="2400" b="1">
                <a:latin typeface="楷体" panose="02010609060101010101" charset="-122"/>
                <a:ea typeface="楷体" panose="02010609060101010101" charset="-122"/>
                <a:cs typeface="楷体" panose="02010609060101010101" charset="-122"/>
              </a:rPr>
              <a:t>1975</a:t>
            </a:r>
            <a:r>
              <a:rPr lang="zh-CN" altLang="en-US" sz="2400" b="1">
                <a:latin typeface="楷体" panose="02010609060101010101" charset="-122"/>
                <a:ea typeface="楷体" panose="02010609060101010101" charset="-122"/>
                <a:cs typeface="楷体" panose="02010609060101010101" charset="-122"/>
              </a:rPr>
              <a:t>年上升到</a:t>
            </a:r>
            <a:r>
              <a:rPr lang="en-US" altLang="zh-CN" sz="2400" b="1">
                <a:latin typeface="楷体" panose="02010609060101010101" charset="-122"/>
                <a:ea typeface="楷体" panose="02010609060101010101" charset="-122"/>
                <a:cs typeface="楷体" panose="02010609060101010101" charset="-122"/>
              </a:rPr>
              <a:t>67%</a:t>
            </a:r>
            <a:r>
              <a:rPr lang="zh-CN" altLang="en-US" sz="2400" b="1">
                <a:latin typeface="楷体" panose="02010609060101010101" charset="-122"/>
                <a:ea typeface="楷体" panose="02010609060101010101" charset="-122"/>
                <a:cs typeface="楷体" panose="02010609060101010101" charset="-122"/>
              </a:rPr>
              <a:t>。工业生产从</a:t>
            </a:r>
            <a:r>
              <a:rPr lang="en-US" altLang="zh-CN" sz="2400" b="1">
                <a:latin typeface="楷体" panose="02010609060101010101" charset="-122"/>
                <a:ea typeface="楷体" panose="02010609060101010101" charset="-122"/>
                <a:cs typeface="楷体" panose="02010609060101010101" charset="-122"/>
              </a:rPr>
              <a:t>30%</a:t>
            </a:r>
            <a:r>
              <a:rPr lang="zh-CN" altLang="en-US" sz="2400" b="1">
                <a:latin typeface="楷体" panose="02010609060101010101" charset="-122"/>
                <a:ea typeface="楷体" panose="02010609060101010101" charset="-122"/>
                <a:cs typeface="楷体" panose="02010609060101010101" charset="-122"/>
              </a:rPr>
              <a:t>升为</a:t>
            </a:r>
            <a:r>
              <a:rPr lang="en-US" altLang="zh-CN" sz="2400" b="1">
                <a:latin typeface="楷体" panose="02010609060101010101" charset="-122"/>
                <a:ea typeface="楷体" panose="02010609060101010101" charset="-122"/>
                <a:cs typeface="楷体" panose="02010609060101010101" charset="-122"/>
              </a:rPr>
              <a:t>80%</a:t>
            </a:r>
            <a:r>
              <a:rPr lang="zh-CN" altLang="en-US" sz="2400" b="1">
                <a:latin typeface="楷体" panose="02010609060101010101" charset="-122"/>
                <a:ea typeface="楷体" panose="02010609060101010101" charset="-122"/>
                <a:cs typeface="楷体" panose="02010609060101010101" charset="-122"/>
              </a:rPr>
              <a:t>以上，农业生产从</a:t>
            </a:r>
            <a:r>
              <a:rPr lang="en-US" altLang="zh-CN" sz="2400" b="1">
                <a:latin typeface="楷体" panose="02010609060101010101" charset="-122"/>
                <a:ea typeface="楷体" panose="02010609060101010101" charset="-122"/>
                <a:cs typeface="楷体" panose="02010609060101010101" charset="-122"/>
              </a:rPr>
              <a:t>55%</a:t>
            </a:r>
            <a:r>
              <a:rPr lang="zh-CN" altLang="en-US" sz="2400" b="1">
                <a:latin typeface="楷体" panose="02010609060101010101" charset="-122"/>
                <a:ea typeface="楷体" panose="02010609060101010101" charset="-122"/>
                <a:cs typeface="楷体" panose="02010609060101010101" charset="-122"/>
              </a:rPr>
              <a:t>升为</a:t>
            </a:r>
            <a:r>
              <a:rPr lang="en-US" altLang="zh-CN" sz="2400" b="1">
                <a:latin typeface="楷体" panose="02010609060101010101" charset="-122"/>
                <a:ea typeface="楷体" panose="02010609060101010101" charset="-122"/>
                <a:cs typeface="楷体" panose="02010609060101010101" charset="-122"/>
              </a:rPr>
              <a:t>85%</a:t>
            </a:r>
            <a:r>
              <a:rPr lang="zh-CN" altLang="en-US" sz="2400" b="1">
                <a:latin typeface="楷体" panose="02010609060101010101" charset="-122"/>
                <a:ea typeface="楷体" panose="02010609060101010101" charset="-122"/>
                <a:cs typeface="楷体" panose="02010609060101010101" charset="-122"/>
              </a:rPr>
              <a:t>。 </a:t>
            </a:r>
            <a:endParaRPr lang="zh-CN" altLang="en-US" sz="2400" b="1">
              <a:latin typeface="楷体" panose="02010609060101010101" charset="-122"/>
              <a:ea typeface="楷体" panose="02010609060101010101" charset="-122"/>
              <a:cs typeface="楷体" panose="02010609060101010101" charset="-122"/>
            </a:endParaRPr>
          </a:p>
          <a:p>
            <a:r>
              <a:rPr lang="zh-CN" altLang="en-US" sz="2400" b="1">
                <a:latin typeface="楷体" panose="02010609060101010101" charset="-122"/>
                <a:ea typeface="楷体" panose="02010609060101010101" charset="-122"/>
                <a:cs typeface="楷体" panose="02010609060101010101" charset="-122"/>
              </a:rPr>
              <a:t> </a:t>
            </a:r>
            <a:r>
              <a:rPr lang="en-US" altLang="zh-CN" sz="2400" b="1">
                <a:latin typeface="楷体" panose="02010609060101010101" charset="-122"/>
                <a:ea typeface="楷体" panose="02010609060101010101" charset="-122"/>
                <a:cs typeface="楷体" panose="02010609060101010101" charset="-122"/>
              </a:rPr>
              <a:t>——</a:t>
            </a:r>
            <a:r>
              <a:rPr lang="zh-CN" altLang="en-US" sz="2400" b="1">
                <a:latin typeface="楷体" panose="02010609060101010101" charset="-122"/>
                <a:ea typeface="楷体" panose="02010609060101010101" charset="-122"/>
                <a:cs typeface="楷体" panose="02010609060101010101" charset="-122"/>
              </a:rPr>
              <a:t>徐天新等著：</a:t>
            </a:r>
            <a:r>
              <a:rPr lang="en-US" altLang="zh-CN" sz="2400" b="1">
                <a:latin typeface="楷体" panose="02010609060101010101" charset="-122"/>
                <a:ea typeface="楷体" panose="02010609060101010101" charset="-122"/>
                <a:cs typeface="楷体" panose="02010609060101010101" charset="-122"/>
              </a:rPr>
              <a:t>《</a:t>
            </a:r>
            <a:r>
              <a:rPr lang="zh-CN" altLang="en-US" sz="2400" b="1">
                <a:latin typeface="楷体" panose="02010609060101010101" charset="-122"/>
                <a:ea typeface="楷体" panose="02010609060101010101" charset="-122"/>
                <a:cs typeface="楷体" panose="02010609060101010101" charset="-122"/>
              </a:rPr>
              <a:t>当代世界史</a:t>
            </a:r>
            <a:r>
              <a:rPr lang="en-US" altLang="zh-CN" sz="2400" b="1">
                <a:latin typeface="楷体" panose="02010609060101010101" charset="-122"/>
                <a:ea typeface="楷体" panose="02010609060101010101" charset="-122"/>
                <a:cs typeface="楷体" panose="02010609060101010101" charset="-122"/>
              </a:rPr>
              <a:t>》</a:t>
            </a:r>
            <a:r>
              <a:rPr lang="zh-CN" altLang="en-US" b="1">
                <a:latin typeface="楷体_GB2312" pitchFamily="49" charset="-122"/>
                <a:ea typeface="楷体_GB2312" pitchFamily="49" charset="-122"/>
              </a:rPr>
              <a:t> </a:t>
            </a:r>
            <a:endParaRPr lang="zh-CN" altLang="en-US" b="1">
              <a:latin typeface="楷体_GB2312" pitchFamily="49" charset="-122"/>
              <a:ea typeface="楷体_GB2312" panose="02010609030101010101" pitchFamily="49" charset="-122"/>
            </a:endParaRPr>
          </a:p>
        </p:txBody>
      </p:sp>
      <p:sp>
        <p:nvSpPr>
          <p:cNvPr id="188435" name="矩形 188434"/>
          <p:cNvSpPr/>
          <p:nvPr/>
        </p:nvSpPr>
        <p:spPr>
          <a:xfrm>
            <a:off x="5604099" y="3501008"/>
            <a:ext cx="6587267" cy="3046095"/>
          </a:xfrm>
          <a:prstGeom prst="rect">
            <a:avLst/>
          </a:prstGeom>
          <a:solidFill>
            <a:schemeClr val="bg1"/>
          </a:solidFill>
          <a:ln w="19050" cap="flat" cmpd="sng">
            <a:solidFill>
              <a:srgbClr val="0070C0"/>
            </a:solidFill>
            <a:prstDash val="sysDash"/>
            <a:miter/>
            <a:headEnd type="none" w="med" len="med"/>
            <a:tailEnd type="none" w="med" len="med"/>
          </a:ln>
        </p:spPr>
        <p:txBody>
          <a:bodyPr wrap="square" anchor="ctr">
            <a:spAutoFit/>
          </a:bodyPr>
          <a:lstStyle/>
          <a:p>
            <a:r>
              <a:rPr lang="en-US" altLang="zh-CN" sz="2400" b="1">
                <a:latin typeface="楷体" panose="02010609060101010101" charset="-122"/>
                <a:ea typeface="楷体" panose="02010609060101010101" charset="-122"/>
                <a:cs typeface="楷体" panose="02010609060101010101" charset="-122"/>
              </a:rPr>
              <a:t>1975</a:t>
            </a:r>
            <a:r>
              <a:rPr lang="zh-CN" altLang="en-US" sz="2400" b="1">
                <a:latin typeface="楷体" panose="02010609060101010101" charset="-122"/>
                <a:ea typeface="楷体" panose="02010609060101010101" charset="-122"/>
                <a:cs typeface="楷体" panose="02010609060101010101" charset="-122"/>
              </a:rPr>
              <a:t>年以后，苏联国民经济的</a:t>
            </a:r>
            <a:r>
              <a:rPr lang="zh-CN" altLang="en-US" sz="2400" b="1">
                <a:solidFill>
                  <a:srgbClr val="0000FF"/>
                </a:solidFill>
                <a:latin typeface="楷体" panose="02010609060101010101" charset="-122"/>
                <a:ea typeface="楷体" panose="02010609060101010101" charset="-122"/>
                <a:cs typeface="楷体" panose="02010609060101010101" charset="-122"/>
              </a:rPr>
              <a:t>持续低速发展</a:t>
            </a:r>
            <a:r>
              <a:rPr lang="en-US" altLang="zh-CN" sz="2400" b="1">
                <a:latin typeface="楷体" panose="02010609060101010101" charset="-122"/>
                <a:ea typeface="楷体" panose="02010609060101010101" charset="-122"/>
                <a:cs typeface="楷体" panose="02010609060101010101" charset="-122"/>
              </a:rPr>
              <a:t>:1985</a:t>
            </a:r>
            <a:r>
              <a:rPr lang="zh-CN" altLang="en-US" sz="2400" b="1">
                <a:latin typeface="楷体" panose="02010609060101010101" charset="-122"/>
                <a:ea typeface="楷体" panose="02010609060101010101" charset="-122"/>
                <a:cs typeface="楷体" panose="02010609060101010101" charset="-122"/>
              </a:rPr>
              <a:t>年苏联的国民收入为美</a:t>
            </a:r>
            <a:r>
              <a:rPr lang="en-US" altLang="zh-CN" sz="2400" b="1">
                <a:latin typeface="楷体" panose="02010609060101010101" charset="-122"/>
                <a:ea typeface="楷体" panose="02010609060101010101" charset="-122"/>
                <a:cs typeface="楷体" panose="02010609060101010101" charset="-122"/>
              </a:rPr>
              <a:t>50</a:t>
            </a:r>
            <a:r>
              <a:rPr lang="zh-CN" altLang="en-US" sz="2400" b="1">
                <a:latin typeface="楷体" panose="02010609060101010101" charset="-122"/>
                <a:ea typeface="楷体" panose="02010609060101010101" charset="-122"/>
                <a:cs typeface="楷体" panose="02010609060101010101" charset="-122"/>
              </a:rPr>
              <a:t>％</a:t>
            </a:r>
            <a:r>
              <a:rPr lang="en-US" altLang="zh-CN" sz="2400" b="1">
                <a:latin typeface="楷体" panose="02010609060101010101" charset="-122"/>
                <a:ea typeface="楷体" panose="02010609060101010101" charset="-122"/>
                <a:cs typeface="楷体" panose="02010609060101010101" charset="-122"/>
              </a:rPr>
              <a:t>(</a:t>
            </a:r>
            <a:r>
              <a:rPr lang="zh-CN" altLang="en-US" sz="2400" b="1">
                <a:latin typeface="楷体" panose="02010609060101010101" charset="-122"/>
                <a:ea typeface="楷体" panose="02010609060101010101" charset="-122"/>
                <a:cs typeface="楷体" panose="02010609060101010101" charset="-122"/>
              </a:rPr>
              <a:t>苏联称</a:t>
            </a:r>
            <a:r>
              <a:rPr lang="en-US" altLang="zh-CN" sz="2400" b="1">
                <a:latin typeface="楷体" panose="02010609060101010101" charset="-122"/>
                <a:ea typeface="楷体" panose="02010609060101010101" charset="-122"/>
                <a:cs typeface="楷体" panose="02010609060101010101" charset="-122"/>
              </a:rPr>
              <a:t>67</a:t>
            </a:r>
            <a:r>
              <a:rPr lang="zh-CN" altLang="en-US" sz="2400" b="1">
                <a:latin typeface="楷体" panose="02010609060101010101" charset="-122"/>
                <a:ea typeface="楷体" panose="02010609060101010101" charset="-122"/>
                <a:cs typeface="楷体" panose="02010609060101010101" charset="-122"/>
              </a:rPr>
              <a:t>％</a:t>
            </a:r>
            <a:r>
              <a:rPr lang="en-US" altLang="zh-CN" sz="2400" b="1">
                <a:latin typeface="楷体" panose="02010609060101010101" charset="-122"/>
                <a:ea typeface="楷体" panose="02010609060101010101" charset="-122"/>
                <a:cs typeface="楷体" panose="02010609060101010101" charset="-122"/>
              </a:rPr>
              <a:t>);</a:t>
            </a:r>
            <a:r>
              <a:rPr lang="zh-CN" altLang="en-US" sz="2400" b="1">
                <a:latin typeface="楷体" panose="02010609060101010101" charset="-122"/>
                <a:ea typeface="楷体" panose="02010609060101010101" charset="-122"/>
                <a:cs typeface="楷体" panose="02010609060101010101" charset="-122"/>
              </a:rPr>
              <a:t>社会总产值为美</a:t>
            </a:r>
            <a:r>
              <a:rPr lang="en-US" altLang="zh-CN" sz="2400" b="1">
                <a:latin typeface="楷体" panose="02010609060101010101" charset="-122"/>
                <a:ea typeface="楷体" panose="02010609060101010101" charset="-122"/>
                <a:cs typeface="楷体" panose="02010609060101010101" charset="-122"/>
              </a:rPr>
              <a:t>40</a:t>
            </a:r>
            <a:r>
              <a:rPr lang="zh-CN" altLang="en-US" sz="2400" b="1">
                <a:latin typeface="楷体" panose="02010609060101010101" charset="-122"/>
                <a:ea typeface="楷体" panose="02010609060101010101" charset="-122"/>
                <a:cs typeface="楷体" panose="02010609060101010101" charset="-122"/>
              </a:rPr>
              <a:t>％</a:t>
            </a:r>
            <a:r>
              <a:rPr lang="en-US" altLang="zh-CN" sz="2400" b="1">
                <a:latin typeface="楷体" panose="02010609060101010101" charset="-122"/>
                <a:ea typeface="楷体" panose="02010609060101010101" charset="-122"/>
                <a:cs typeface="楷体" panose="02010609060101010101" charset="-122"/>
              </a:rPr>
              <a:t>; </a:t>
            </a:r>
            <a:r>
              <a:rPr lang="zh-CN" altLang="en-US" sz="2400" b="1">
                <a:latin typeface="楷体" panose="02010609060101010101" charset="-122"/>
                <a:ea typeface="楷体" panose="02010609060101010101" charset="-122"/>
                <a:cs typeface="楷体" panose="02010609060101010101" charset="-122"/>
              </a:rPr>
              <a:t>工业劳动生产率为美</a:t>
            </a:r>
            <a:r>
              <a:rPr lang="en-US" altLang="zh-CN" sz="2400" b="1">
                <a:latin typeface="楷体" panose="02010609060101010101" charset="-122"/>
                <a:ea typeface="楷体" panose="02010609060101010101" charset="-122"/>
                <a:cs typeface="楷体" panose="02010609060101010101" charset="-122"/>
              </a:rPr>
              <a:t>50-55</a:t>
            </a:r>
            <a:r>
              <a:rPr lang="zh-CN" altLang="en-US" sz="2400" b="1">
                <a:latin typeface="楷体" panose="02010609060101010101" charset="-122"/>
                <a:ea typeface="楷体" panose="02010609060101010101" charset="-122"/>
                <a:cs typeface="楷体" panose="02010609060101010101" charset="-122"/>
              </a:rPr>
              <a:t>％</a:t>
            </a:r>
            <a:r>
              <a:rPr lang="en-US" altLang="zh-CN" sz="2400" b="1">
                <a:latin typeface="楷体" panose="02010609060101010101" charset="-122"/>
                <a:ea typeface="楷体" panose="02010609060101010101" charset="-122"/>
                <a:cs typeface="楷体" panose="02010609060101010101" charset="-122"/>
              </a:rPr>
              <a:t>; </a:t>
            </a:r>
            <a:r>
              <a:rPr lang="zh-CN" altLang="en-US" sz="2400" b="1">
                <a:latin typeface="楷体" panose="02010609060101010101" charset="-122"/>
                <a:ea typeface="楷体" panose="02010609060101010101" charset="-122"/>
                <a:cs typeface="楷体" panose="02010609060101010101" charset="-122"/>
              </a:rPr>
              <a:t>农业劳动生产率</a:t>
            </a:r>
            <a:r>
              <a:rPr lang="en-US" altLang="zh-CN" sz="2400" b="1">
                <a:latin typeface="楷体" panose="02010609060101010101" charset="-122"/>
                <a:ea typeface="楷体" panose="02010609060101010101" charset="-122"/>
                <a:cs typeface="楷体" panose="02010609060101010101" charset="-122"/>
              </a:rPr>
              <a:t>25</a:t>
            </a:r>
            <a:r>
              <a:rPr lang="zh-CN" altLang="en-US" sz="2400" b="1">
                <a:latin typeface="楷体" panose="02010609060101010101" charset="-122"/>
                <a:ea typeface="楷体" panose="02010609060101010101" charset="-122"/>
                <a:cs typeface="楷体" panose="02010609060101010101" charset="-122"/>
              </a:rPr>
              <a:t>％</a:t>
            </a:r>
            <a:r>
              <a:rPr lang="en-US" altLang="zh-CN" sz="2400" b="1">
                <a:latin typeface="楷体" panose="02010609060101010101" charset="-122"/>
                <a:ea typeface="楷体" panose="02010609060101010101" charset="-122"/>
                <a:cs typeface="楷体" panose="02010609060101010101" charset="-122"/>
              </a:rPr>
              <a:t>; </a:t>
            </a:r>
            <a:r>
              <a:rPr lang="zh-CN" altLang="en-US" sz="2400" b="1">
                <a:latin typeface="楷体" panose="02010609060101010101" charset="-122"/>
                <a:ea typeface="楷体" panose="02010609060101010101" charset="-122"/>
                <a:cs typeface="楷体" panose="02010609060101010101" charset="-122"/>
              </a:rPr>
              <a:t>科技落后美国</a:t>
            </a:r>
            <a:r>
              <a:rPr lang="en-US" altLang="zh-CN" sz="2400" b="1">
                <a:latin typeface="楷体" panose="02010609060101010101" charset="-122"/>
                <a:ea typeface="楷体" panose="02010609060101010101" charset="-122"/>
                <a:cs typeface="楷体" panose="02010609060101010101" charset="-122"/>
              </a:rPr>
              <a:t>10-20</a:t>
            </a:r>
            <a:r>
              <a:rPr lang="zh-CN" altLang="en-US" sz="2400" b="1">
                <a:latin typeface="楷体" panose="02010609060101010101" charset="-122"/>
                <a:ea typeface="楷体" panose="02010609060101010101" charset="-122"/>
                <a:cs typeface="楷体" panose="02010609060101010101" charset="-122"/>
              </a:rPr>
              <a:t>年。苏联的农业拖了国民经济的后腿</a:t>
            </a:r>
            <a:r>
              <a:rPr lang="en-US" altLang="zh-CN" sz="2400" b="1">
                <a:latin typeface="楷体" panose="02010609060101010101" charset="-122"/>
                <a:ea typeface="楷体" panose="02010609060101010101" charset="-122"/>
                <a:cs typeface="楷体" panose="02010609060101010101" charset="-122"/>
              </a:rPr>
              <a:t>, </a:t>
            </a:r>
            <a:r>
              <a:rPr lang="zh-CN" altLang="en-US" sz="2400" b="1">
                <a:latin typeface="楷体" panose="02010609060101010101" charset="-122"/>
                <a:ea typeface="楷体" panose="02010609060101010101" charset="-122"/>
                <a:cs typeface="楷体" panose="02010609060101010101" charset="-122"/>
              </a:rPr>
              <a:t>基本上仍是靠天吃饭。水浇地面积仅占播种面积的</a:t>
            </a:r>
            <a:r>
              <a:rPr lang="en-US" altLang="zh-CN" sz="2400" b="1">
                <a:latin typeface="楷体" panose="02010609060101010101" charset="-122"/>
                <a:ea typeface="楷体" panose="02010609060101010101" charset="-122"/>
                <a:cs typeface="楷体" panose="02010609060101010101" charset="-122"/>
              </a:rPr>
              <a:t>7.3</a:t>
            </a:r>
            <a:r>
              <a:rPr lang="zh-CN" altLang="en-US" sz="2400" b="1">
                <a:latin typeface="楷体" panose="02010609060101010101" charset="-122"/>
                <a:ea typeface="楷体" panose="02010609060101010101" charset="-122"/>
                <a:cs typeface="楷体" panose="02010609060101010101" charset="-122"/>
              </a:rPr>
              <a:t>％。</a:t>
            </a:r>
            <a:r>
              <a:rPr lang="zh-CN" altLang="en-US" sz="2400" b="1">
                <a:solidFill>
                  <a:srgbClr val="FF0000"/>
                </a:solidFill>
                <a:latin typeface="楷体" panose="02010609060101010101" charset="-122"/>
                <a:ea typeface="楷体" panose="02010609060101010101" charset="-122"/>
                <a:cs typeface="楷体" panose="02010609060101010101" charset="-122"/>
              </a:rPr>
              <a:t>有人把勃列日涅夫时期称为“停滞的年代”。 </a:t>
            </a:r>
            <a:endParaRPr lang="zh-CN" altLang="en-US" sz="2400" b="1">
              <a:solidFill>
                <a:srgbClr val="FF0000"/>
              </a:solidFill>
              <a:latin typeface="楷体" panose="02010609060101010101" charset="-122"/>
              <a:ea typeface="楷体" panose="02010609060101010101" charset="-122"/>
              <a:cs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88434"/>
                                        </p:tgtEl>
                                        <p:attrNameLst>
                                          <p:attrName>style.visibility</p:attrName>
                                        </p:attrNameLst>
                                      </p:cBhvr>
                                      <p:to>
                                        <p:strVal val="visible"/>
                                      </p:to>
                                    </p:set>
                                    <p:anim calcmode="lin" valueType="num">
                                      <p:cBhvr>
                                        <p:cTn id="7" dur="1000" fill="hold"/>
                                        <p:tgtEl>
                                          <p:spTgt spid="188434"/>
                                        </p:tgtEl>
                                        <p:attrNameLst>
                                          <p:attrName>ppt_w</p:attrName>
                                        </p:attrNameLst>
                                      </p:cBhvr>
                                      <p:tavLst>
                                        <p:tav tm="0">
                                          <p:val>
                                            <p:strVal val="#ppt_w*0.70"/>
                                          </p:val>
                                        </p:tav>
                                        <p:tav tm="100000">
                                          <p:val>
                                            <p:strVal val="#ppt_w"/>
                                          </p:val>
                                        </p:tav>
                                      </p:tavLst>
                                    </p:anim>
                                    <p:anim calcmode="lin" valueType="num">
                                      <p:cBhvr>
                                        <p:cTn id="8" dur="1000" fill="hold"/>
                                        <p:tgtEl>
                                          <p:spTgt spid="188434"/>
                                        </p:tgtEl>
                                        <p:attrNameLst>
                                          <p:attrName>ppt_h</p:attrName>
                                        </p:attrNameLst>
                                      </p:cBhvr>
                                      <p:tavLst>
                                        <p:tav tm="0">
                                          <p:val>
                                            <p:strVal val="#ppt_h"/>
                                          </p:val>
                                        </p:tav>
                                        <p:tav tm="100000">
                                          <p:val>
                                            <p:strVal val="#ppt_h"/>
                                          </p:val>
                                        </p:tav>
                                      </p:tavLst>
                                    </p:anim>
                                    <p:animEffect transition="in" filter="fade">
                                      <p:cBhvr>
                                        <p:cTn id="9" dur="1000"/>
                                        <p:tgtEl>
                                          <p:spTgt spid="188434"/>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88435"/>
                                        </p:tgtEl>
                                        <p:attrNameLst>
                                          <p:attrName>style.visibility</p:attrName>
                                        </p:attrNameLst>
                                      </p:cBhvr>
                                      <p:to>
                                        <p:strVal val="visible"/>
                                      </p:to>
                                    </p:set>
                                    <p:anim calcmode="lin" valueType="num">
                                      <p:cBhvr>
                                        <p:cTn id="14" dur="1000" fill="hold"/>
                                        <p:tgtEl>
                                          <p:spTgt spid="188435"/>
                                        </p:tgtEl>
                                        <p:attrNameLst>
                                          <p:attrName>ppt_w</p:attrName>
                                        </p:attrNameLst>
                                      </p:cBhvr>
                                      <p:tavLst>
                                        <p:tav tm="0">
                                          <p:val>
                                            <p:strVal val="#ppt_w*0.70"/>
                                          </p:val>
                                        </p:tav>
                                        <p:tav tm="100000">
                                          <p:val>
                                            <p:strVal val="#ppt_w"/>
                                          </p:val>
                                        </p:tav>
                                      </p:tavLst>
                                    </p:anim>
                                    <p:anim calcmode="lin" valueType="num">
                                      <p:cBhvr>
                                        <p:cTn id="15" dur="1000" fill="hold"/>
                                        <p:tgtEl>
                                          <p:spTgt spid="188435"/>
                                        </p:tgtEl>
                                        <p:attrNameLst>
                                          <p:attrName>ppt_h</p:attrName>
                                        </p:attrNameLst>
                                      </p:cBhvr>
                                      <p:tavLst>
                                        <p:tav tm="0">
                                          <p:val>
                                            <p:strVal val="#ppt_h"/>
                                          </p:val>
                                        </p:tav>
                                        <p:tav tm="100000">
                                          <p:val>
                                            <p:strVal val="#ppt_h"/>
                                          </p:val>
                                        </p:tav>
                                      </p:tavLst>
                                    </p:anim>
                                    <p:animEffect transition="in" filter="fade">
                                      <p:cBhvr>
                                        <p:cTn id="16" dur="1000"/>
                                        <p:tgtEl>
                                          <p:spTgt spid="18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8434" grpId="0"/>
      <p:bldP spid="188435"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94211" name="Picture 2" descr="勃列日涅夫发展军事工业"/>
          <p:cNvPicPr>
            <a:picLocks noChangeAspect="1"/>
          </p:cNvPicPr>
          <p:nvPr/>
        </p:nvPicPr>
        <p:blipFill>
          <a:blip r:embed="rId2">
            <a:lum bright="-12000" contrast="29999"/>
          </a:blip>
          <a:stretch>
            <a:fillRect/>
          </a:stretch>
        </p:blipFill>
        <p:spPr>
          <a:xfrm>
            <a:off x="7473315" y="1379855"/>
            <a:ext cx="2965450" cy="4354195"/>
          </a:xfrm>
          <a:prstGeom prst="rect">
            <a:avLst/>
          </a:prstGeom>
          <a:noFill/>
          <a:ln w="9525">
            <a:noFill/>
          </a:ln>
        </p:spPr>
      </p:pic>
      <p:sp>
        <p:nvSpPr>
          <p:cNvPr id="9" name="Rectangle 3"/>
          <p:cNvSpPr>
            <a:spLocks noChangeArrowheads="1"/>
          </p:cNvSpPr>
          <p:nvPr/>
        </p:nvSpPr>
        <p:spPr bwMode="auto">
          <a:xfrm>
            <a:off x="1348740" y="553085"/>
            <a:ext cx="5577840" cy="5751830"/>
          </a:xfrm>
          <a:prstGeom prst="rect">
            <a:avLst/>
          </a:prstGeom>
          <a:noFill/>
          <a:ln>
            <a:noFill/>
          </a:ln>
          <a:effectLst/>
        </p:spPr>
        <p:txBody>
          <a:bodyPr wrap="square" lIns="67375" tIns="33687" rIns="67375" bIns="33687" anchor="ctr">
            <a:spAutoFit/>
          </a:bodyPr>
          <a:lstStyle>
            <a:lvl1pPr algn="l" defTabSz="1386205">
              <a:defRPr sz="2400">
                <a:solidFill>
                  <a:schemeClr val="tx1"/>
                </a:solidFill>
                <a:latin typeface="Times New Roman" panose="02020603050405020304" pitchFamily="18" charset="0"/>
              </a:defRPr>
            </a:lvl1pPr>
            <a:lvl2pPr marL="694055" algn="l" defTabSz="1386205">
              <a:defRPr sz="2400">
                <a:solidFill>
                  <a:schemeClr val="tx1"/>
                </a:solidFill>
                <a:latin typeface="Times New Roman" panose="02020603050405020304" pitchFamily="18" charset="0"/>
              </a:defRPr>
            </a:lvl2pPr>
            <a:lvl3pPr marL="1386205" algn="l" defTabSz="1386205">
              <a:defRPr sz="2400">
                <a:solidFill>
                  <a:schemeClr val="tx1"/>
                </a:solidFill>
                <a:latin typeface="Times New Roman" panose="02020603050405020304" pitchFamily="18" charset="0"/>
              </a:defRPr>
            </a:lvl3pPr>
            <a:lvl4pPr marL="2079625" algn="l" defTabSz="1386205">
              <a:defRPr sz="2400">
                <a:solidFill>
                  <a:schemeClr val="tx1"/>
                </a:solidFill>
                <a:latin typeface="Times New Roman" panose="02020603050405020304" pitchFamily="18" charset="0"/>
              </a:defRPr>
            </a:lvl4pPr>
            <a:lvl5pPr marL="2773680" algn="l" defTabSz="1386205">
              <a:defRPr sz="2400">
                <a:solidFill>
                  <a:schemeClr val="tx1"/>
                </a:solidFill>
                <a:latin typeface="Times New Roman" panose="02020603050405020304" pitchFamily="18" charset="0"/>
              </a:defRPr>
            </a:lvl5pPr>
            <a:lvl6pPr marL="3230880" defTabSz="1386205" fontAlgn="base">
              <a:spcBef>
                <a:spcPct val="0"/>
              </a:spcBef>
              <a:spcAft>
                <a:spcPct val="0"/>
              </a:spcAft>
              <a:defRPr sz="2400">
                <a:solidFill>
                  <a:schemeClr val="tx1"/>
                </a:solidFill>
                <a:latin typeface="Times New Roman" panose="02020603050405020304" pitchFamily="18" charset="0"/>
              </a:defRPr>
            </a:lvl6pPr>
            <a:lvl7pPr marL="3688080" defTabSz="1386205" fontAlgn="base">
              <a:spcBef>
                <a:spcPct val="0"/>
              </a:spcBef>
              <a:spcAft>
                <a:spcPct val="0"/>
              </a:spcAft>
              <a:defRPr sz="2400">
                <a:solidFill>
                  <a:schemeClr val="tx1"/>
                </a:solidFill>
                <a:latin typeface="Times New Roman" panose="02020603050405020304" pitchFamily="18" charset="0"/>
              </a:defRPr>
            </a:lvl7pPr>
            <a:lvl8pPr marL="4145280" defTabSz="1386205" fontAlgn="base">
              <a:spcBef>
                <a:spcPct val="0"/>
              </a:spcBef>
              <a:spcAft>
                <a:spcPct val="0"/>
              </a:spcAft>
              <a:defRPr sz="2400">
                <a:solidFill>
                  <a:schemeClr val="tx1"/>
                </a:solidFill>
                <a:latin typeface="Times New Roman" panose="02020603050405020304" pitchFamily="18" charset="0"/>
              </a:defRPr>
            </a:lvl8pPr>
            <a:lvl9pPr marL="4602480" defTabSz="1386205" fontAlgn="base">
              <a:spcBef>
                <a:spcPct val="0"/>
              </a:spcBef>
              <a:spcAft>
                <a:spcPct val="0"/>
              </a:spcAft>
              <a:defRPr sz="2400">
                <a:solidFill>
                  <a:schemeClr val="tx1"/>
                </a:solidFill>
                <a:latin typeface="Times New Roman" panose="02020603050405020304" pitchFamily="18" charset="0"/>
              </a:defRPr>
            </a:lvl9pPr>
          </a:lstStyle>
          <a:p>
            <a:pPr marL="0" marR="0" lvl="0" indent="0" algn="l" defTabSz="1386205" rtl="0" eaLnBrk="1" fontAlgn="auto" latinLnBrk="0" hangingPunct="1">
              <a:lnSpc>
                <a:spcPct val="140000"/>
              </a:lnSpc>
              <a:spcBef>
                <a:spcPct val="0"/>
              </a:spcBef>
              <a:spcAft>
                <a:spcPct val="0"/>
              </a:spcAft>
              <a:buClrTx/>
              <a:buSzTx/>
              <a:buFontTx/>
              <a:buNone/>
              <a:defRPr/>
            </a:pPr>
            <a:r>
              <a:rPr kumimoji="1" lang="zh-CN" altLang="en-US" sz="204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t>      </a:t>
            </a:r>
            <a:r>
              <a:rPr kumimoji="1" lang="zh-CN" altLang="en-US" b="1" i="0" u="none" strike="noStrike" kern="1200" cap="none" spc="0" normalizeH="0" baseline="0" noProof="0">
                <a:ln>
                  <a:noFill/>
                </a:ln>
                <a:solidFill>
                  <a:srgbClr val="FF0000"/>
                </a:solidFill>
                <a:effectLst/>
                <a:uLnTx/>
                <a:uFillTx/>
                <a:latin typeface="华文中宋" pitchFamily="2" charset="-122"/>
                <a:ea typeface="华文中宋" pitchFamily="2" charset="-122"/>
                <a:cs typeface="+mn-cs"/>
              </a:rPr>
              <a:t>他无视</a:t>
            </a:r>
            <a:r>
              <a:rPr kumimoji="1" lang="en-US" altLang="zh-CN" b="1" i="0" u="none" strike="noStrike" kern="1200" cap="none" spc="0" normalizeH="0" baseline="0" noProof="0">
                <a:ln>
                  <a:noFill/>
                </a:ln>
                <a:solidFill>
                  <a:srgbClr val="FF0000"/>
                </a:solidFill>
                <a:effectLst/>
                <a:uLnTx/>
                <a:uFillTx/>
                <a:latin typeface="华文中宋" pitchFamily="2" charset="-122"/>
                <a:ea typeface="华文中宋" pitchFamily="2" charset="-122"/>
                <a:cs typeface="+mn-cs"/>
              </a:rPr>
              <a:t>70</a:t>
            </a:r>
            <a:r>
              <a:rPr kumimoji="1" lang="zh-CN" altLang="en-US" b="1" i="0" u="none" strike="noStrike" kern="1200" cap="none" spc="0" normalizeH="0" baseline="0" noProof="0">
                <a:ln>
                  <a:noFill/>
                </a:ln>
                <a:solidFill>
                  <a:srgbClr val="FF0000"/>
                </a:solidFill>
                <a:effectLst/>
                <a:uLnTx/>
                <a:uFillTx/>
                <a:latin typeface="华文中宋" pitchFamily="2" charset="-122"/>
                <a:ea typeface="华文中宋" pitchFamily="2" charset="-122"/>
                <a:cs typeface="+mn-cs"/>
              </a:rPr>
              <a:t>年代末，世界兴起的新技术革命，坚持计划经济理论与</a:t>
            </a:r>
            <a:r>
              <a:rPr kumimoji="1" lang="zh-CN" altLang="en-US" b="1" i="0" u="none" strike="noStrike" kern="1200" cap="none" spc="0" normalizeH="0" baseline="0" noProof="0" smtClean="0">
                <a:ln>
                  <a:noFill/>
                </a:ln>
                <a:solidFill>
                  <a:srgbClr val="FF0000"/>
                </a:solidFill>
                <a:effectLst/>
                <a:uLnTx/>
                <a:uFillTx/>
                <a:latin typeface="华文中宋" pitchFamily="2" charset="-122"/>
                <a:ea typeface="华文中宋" pitchFamily="2" charset="-122"/>
                <a:cs typeface="+mn-cs"/>
              </a:rPr>
              <a:t>实践</a:t>
            </a:r>
            <a:r>
              <a:rPr kumimoji="1" lang="zh-CN" altLang="en-US" b="1" i="0" u="none" strike="noStrike" kern="1200" cap="none" spc="0" normalizeH="0" baseline="0" noProof="0">
                <a:ln>
                  <a:noFill/>
                </a:ln>
                <a:solidFill>
                  <a:srgbClr val="FF0000"/>
                </a:solidFill>
                <a:effectLst/>
                <a:uLnTx/>
                <a:uFillTx/>
                <a:latin typeface="华文中宋" pitchFamily="2" charset="-122"/>
                <a:ea typeface="华文中宋" pitchFamily="2" charset="-122"/>
                <a:cs typeface="+mn-cs"/>
              </a:rPr>
              <a:t>。</a:t>
            </a:r>
            <a:r>
              <a:rPr kumimoji="1" lang="zh-CN" altLang="en-US" b="1" i="0" u="none" strike="noStrike" kern="1200" cap="none" spc="0" normalizeH="0" baseline="0" noProof="0" smtClean="0">
                <a:ln>
                  <a:noFill/>
                </a:ln>
                <a:solidFill>
                  <a:schemeClr val="tx1"/>
                </a:solidFill>
                <a:effectLst/>
                <a:uLnTx/>
                <a:uFillTx/>
                <a:latin typeface="华文中宋" pitchFamily="2" charset="-122"/>
                <a:ea typeface="华文中宋" pitchFamily="2" charset="-122"/>
                <a:cs typeface="+mn-cs"/>
              </a:rPr>
              <a:t>他</a:t>
            </a:r>
            <a:r>
              <a:rPr kumimoji="1" lang="zh-CN" altLang="en-US" b="1" i="0" u="none" strike="noStrike" kern="1200" cap="none" spc="0" normalizeH="0" baseline="0" noProof="0">
                <a:ln>
                  <a:noFill/>
                </a:ln>
                <a:solidFill>
                  <a:schemeClr val="tx1"/>
                </a:solidFill>
                <a:effectLst/>
                <a:uLnTx/>
                <a:uFillTx/>
                <a:latin typeface="华文中宋" pitchFamily="2" charset="-122"/>
                <a:ea typeface="华文中宋" pitchFamily="2" charset="-122"/>
                <a:cs typeface="+mn-cs"/>
              </a:rPr>
              <a:t>被暂时的繁华表象所迷惑，</a:t>
            </a:r>
            <a:r>
              <a:rPr kumimoji="1" lang="zh-CN" altLang="en-US" b="1" i="0" u="none" strike="noStrike" kern="1200" cap="none" spc="0" normalizeH="0" baseline="0" noProof="0">
                <a:ln>
                  <a:noFill/>
                </a:ln>
                <a:solidFill>
                  <a:srgbClr val="FF0000"/>
                </a:solidFill>
                <a:effectLst/>
                <a:uLnTx/>
                <a:uFillTx/>
                <a:latin typeface="华文中宋" pitchFamily="2" charset="-122"/>
                <a:ea typeface="华文中宋" pitchFamily="2" charset="-122"/>
                <a:cs typeface="+mn-cs"/>
              </a:rPr>
              <a:t>改革半途而废了</a:t>
            </a:r>
            <a:r>
              <a:rPr kumimoji="1" lang="zh-CN" altLang="en-US"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t>。</a:t>
            </a:r>
            <a:r>
              <a:rPr kumimoji="1" lang="zh-CN" altLang="en-US" b="1" i="0" u="none" strike="noStrike" kern="1200" cap="none" spc="0" normalizeH="0" baseline="0" noProof="0">
                <a:ln>
                  <a:noFill/>
                </a:ln>
                <a:solidFill>
                  <a:schemeClr val="tx1"/>
                </a:solidFill>
                <a:effectLst/>
                <a:uLnTx/>
                <a:uFillTx/>
                <a:latin typeface="华文中宋" pitchFamily="2" charset="-122"/>
                <a:ea typeface="华文中宋" pitchFamily="2" charset="-122"/>
                <a:cs typeface="+mn-cs"/>
              </a:rPr>
              <a:t>有人这样描述苏联的窘境：“苏联的火箭可以以惊人的准确性找到哈雷彗星并飞上火星，其宇宙飞船可以遨游太空，但其汽车却缺乏足够动力，故障频出并且耗油惊人；许多家用电器陈旧不堪，电视机爆炸事件经常发生，以至于苏联人开玩笑说</a:t>
            </a:r>
            <a:r>
              <a:rPr kumimoji="1" lang="zh-CN" altLang="en-US" b="1" i="0" u="none" strike="noStrike" kern="1200" cap="none" spc="0" normalizeH="0" baseline="0" noProof="0">
                <a:ln>
                  <a:noFill/>
                </a:ln>
                <a:solidFill>
                  <a:srgbClr val="FF0000"/>
                </a:solidFill>
                <a:effectLst/>
                <a:uLnTx/>
                <a:uFillTx/>
                <a:latin typeface="华文中宋" pitchFamily="2" charset="-122"/>
                <a:ea typeface="华文中宋" pitchFamily="2" charset="-122"/>
                <a:cs typeface="+mn-cs"/>
              </a:rPr>
              <a:t>本国生产的电视机应当送给敌人</a:t>
            </a:r>
            <a:r>
              <a:rPr kumimoji="1" lang="en-US" altLang="zh-CN" b="1" i="0" u="none" strike="noStrike" kern="1200" cap="none" spc="0" normalizeH="0" baseline="0" noProof="0">
                <a:ln>
                  <a:noFill/>
                </a:ln>
                <a:solidFill>
                  <a:srgbClr val="FF0000"/>
                </a:solidFill>
                <a:effectLst/>
                <a:uLnTx/>
                <a:uFillTx/>
                <a:latin typeface="华文中宋" pitchFamily="2" charset="-122"/>
                <a:ea typeface="华文中宋" pitchFamily="2" charset="-122"/>
                <a:cs typeface="+mn-cs"/>
              </a:rPr>
              <a:t>……”</a:t>
            </a:r>
            <a:r>
              <a:rPr kumimoji="1" lang="en-US" altLang="zh-CN"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t> </a:t>
            </a:r>
            <a:endParaRPr kumimoji="1" lang="en-US" altLang="zh-CN" b="1" i="0" u="none" strike="noStrike" kern="1200" cap="none" spc="0" normalizeH="0" baseline="0" noProof="0">
              <a:ln>
                <a:noFill/>
              </a:ln>
              <a:solidFill>
                <a:srgbClr val="520BD1"/>
              </a:solidFill>
              <a:effectLst/>
              <a:uLnTx/>
              <a:uFillTx/>
              <a:latin typeface="Times New Roman" pitchFamily="18" charset="0"/>
              <a:ea typeface="宋体" pitchFamily="2"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94211"/>
                                        </p:tgtEl>
                                        <p:attrNameLst>
                                          <p:attrName>style.visibility</p:attrName>
                                        </p:attrNameLst>
                                      </p:cBhvr>
                                      <p:to>
                                        <p:strVal val="visible"/>
                                      </p:to>
                                    </p:set>
                                    <p:animEffect transition="in" filter="blinds(horizontal)">
                                      <p:cBhvr>
                                        <p:cTn id="12" dur="500"/>
                                        <p:tgtEl>
                                          <p:spTgt spid="942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Rectangle 2"/>
          <p:cNvSpPr>
            <a:spLocks noChangeArrowheads="1"/>
          </p:cNvSpPr>
          <p:nvPr/>
        </p:nvSpPr>
        <p:spPr bwMode="auto">
          <a:xfrm>
            <a:off x="6056313" y="1179513"/>
            <a:ext cx="4049713" cy="3798888"/>
          </a:xfrm>
          <a:prstGeom prst="rect">
            <a:avLst/>
          </a:prstGeom>
          <a:noFill/>
          <a:ln>
            <a:noFill/>
          </a:ln>
          <a:effectLst/>
        </p:spPr>
        <p:txBody>
          <a:bodyPr lIns="89834" tIns="44917" rIns="89834" bIns="44917" anchor="ctr">
            <a:spAutoFit/>
          </a:bodyPr>
          <a:lstStyle>
            <a:lvl1pPr algn="l" defTabSz="1386205">
              <a:defRPr sz="2400">
                <a:solidFill>
                  <a:schemeClr val="tx1"/>
                </a:solidFill>
                <a:latin typeface="Times New Roman" panose="02020603050405020304" pitchFamily="18" charset="0"/>
              </a:defRPr>
            </a:lvl1pPr>
            <a:lvl2pPr marL="694055" algn="l" defTabSz="1386205">
              <a:defRPr sz="2400">
                <a:solidFill>
                  <a:schemeClr val="tx1"/>
                </a:solidFill>
                <a:latin typeface="Times New Roman" panose="02020603050405020304" pitchFamily="18" charset="0"/>
              </a:defRPr>
            </a:lvl2pPr>
            <a:lvl3pPr marL="1386205" algn="l" defTabSz="1386205">
              <a:defRPr sz="2400">
                <a:solidFill>
                  <a:schemeClr val="tx1"/>
                </a:solidFill>
                <a:latin typeface="Times New Roman" panose="02020603050405020304" pitchFamily="18" charset="0"/>
              </a:defRPr>
            </a:lvl3pPr>
            <a:lvl4pPr marL="2079625" algn="l" defTabSz="1386205">
              <a:defRPr sz="2400">
                <a:solidFill>
                  <a:schemeClr val="tx1"/>
                </a:solidFill>
                <a:latin typeface="Times New Roman" panose="02020603050405020304" pitchFamily="18" charset="0"/>
              </a:defRPr>
            </a:lvl4pPr>
            <a:lvl5pPr marL="2773680" algn="l" defTabSz="1386205">
              <a:defRPr sz="2400">
                <a:solidFill>
                  <a:schemeClr val="tx1"/>
                </a:solidFill>
                <a:latin typeface="Times New Roman" panose="02020603050405020304" pitchFamily="18" charset="0"/>
              </a:defRPr>
            </a:lvl5pPr>
            <a:lvl6pPr marL="3230880" defTabSz="1386205" fontAlgn="base">
              <a:spcBef>
                <a:spcPct val="0"/>
              </a:spcBef>
              <a:spcAft>
                <a:spcPct val="0"/>
              </a:spcAft>
              <a:defRPr sz="2400">
                <a:solidFill>
                  <a:schemeClr val="tx1"/>
                </a:solidFill>
                <a:latin typeface="Times New Roman" panose="02020603050405020304" pitchFamily="18" charset="0"/>
              </a:defRPr>
            </a:lvl6pPr>
            <a:lvl7pPr marL="3688080" defTabSz="1386205" fontAlgn="base">
              <a:spcBef>
                <a:spcPct val="0"/>
              </a:spcBef>
              <a:spcAft>
                <a:spcPct val="0"/>
              </a:spcAft>
              <a:defRPr sz="2400">
                <a:solidFill>
                  <a:schemeClr val="tx1"/>
                </a:solidFill>
                <a:latin typeface="Times New Roman" panose="02020603050405020304" pitchFamily="18" charset="0"/>
              </a:defRPr>
            </a:lvl7pPr>
            <a:lvl8pPr marL="4145280" defTabSz="1386205" fontAlgn="base">
              <a:spcBef>
                <a:spcPct val="0"/>
              </a:spcBef>
              <a:spcAft>
                <a:spcPct val="0"/>
              </a:spcAft>
              <a:defRPr sz="2400">
                <a:solidFill>
                  <a:schemeClr val="tx1"/>
                </a:solidFill>
                <a:latin typeface="Times New Roman" panose="02020603050405020304" pitchFamily="18" charset="0"/>
              </a:defRPr>
            </a:lvl8pPr>
            <a:lvl9pPr marL="4602480" defTabSz="1386205" fontAlgn="base">
              <a:spcBef>
                <a:spcPct val="0"/>
              </a:spcBef>
              <a:spcAft>
                <a:spcPct val="0"/>
              </a:spcAft>
              <a:defRPr sz="2400">
                <a:solidFill>
                  <a:schemeClr val="tx1"/>
                </a:solidFill>
                <a:latin typeface="Times New Roman" panose="02020603050405020304" pitchFamily="18" charset="0"/>
              </a:defRPr>
            </a:lvl9pPr>
          </a:lstStyle>
          <a:p>
            <a:pPr marL="0" marR="0" lvl="0" indent="0" algn="l" defTabSz="1386205" rtl="0" eaLnBrk="1" fontAlgn="auto" latinLnBrk="0" hangingPunct="1">
              <a:lnSpc>
                <a:spcPct val="100000"/>
              </a:lnSpc>
              <a:spcBef>
                <a:spcPct val="0"/>
              </a:spcBef>
              <a:spcAft>
                <a:spcPct val="0"/>
              </a:spcAft>
              <a:buClrTx/>
              <a:buSzTx/>
              <a:buFontTx/>
              <a:buNone/>
              <a:defRPr/>
            </a:pPr>
            <a:r>
              <a:rPr kumimoji="1" lang="zh-CN" altLang="en-US" sz="2330" b="1" i="0" u="none" strike="noStrike" kern="1200" cap="none" spc="0" normalizeH="0" baseline="0" noProof="0">
                <a:ln>
                  <a:noFill/>
                </a:ln>
                <a:solidFill>
                  <a:srgbClr val="520BD1"/>
                </a:solidFill>
                <a:effectLst/>
                <a:uLnTx/>
                <a:uFillTx/>
                <a:latin typeface="Times New Roman" panose="02020603050405020304" pitchFamily="18" charset="0"/>
                <a:ea typeface="宋体" panose="02010600030101010101" pitchFamily="2" charset="-122"/>
                <a:cs typeface="+mn-cs"/>
              </a:rPr>
              <a:t>    </a:t>
            </a:r>
            <a:r>
              <a:rPr kumimoji="1" lang="zh-CN" altLang="en-US" sz="2330" b="1" i="0" u="none" strike="noStrike" kern="1200" cap="none" spc="0" normalizeH="0" baseline="0" noProof="0" smtClean="0">
                <a:ln>
                  <a:noFill/>
                </a:ln>
                <a:solidFill>
                  <a:srgbClr val="520BD1"/>
                </a:solidFill>
                <a:effectLst/>
                <a:uLnTx/>
                <a:uFillTx/>
                <a:latin typeface="Times New Roman" panose="02020603050405020304" pitchFamily="18" charset="0"/>
                <a:ea typeface="宋体" panose="02010600030101010101" pitchFamily="2" charset="-122"/>
                <a:cs typeface="+mn-cs"/>
              </a:rPr>
              <a:t>   </a:t>
            </a:r>
            <a:r>
              <a:rPr kumimoji="1" lang="zh-CN" altLang="en-US" sz="2720" b="1" i="0" u="none" strike="noStrike" kern="1200" cap="none" spc="0" normalizeH="0" baseline="0" noProof="0" smtClean="0">
                <a:ln>
                  <a:noFill/>
                </a:ln>
                <a:solidFill>
                  <a:srgbClr val="520BD1"/>
                </a:solidFill>
                <a:effectLst/>
                <a:uLnTx/>
                <a:uFillTx/>
                <a:latin typeface="华文中宋" pitchFamily="2" charset="-122"/>
                <a:ea typeface="华文中宋" pitchFamily="2" charset="-122"/>
                <a:cs typeface="+mn-cs"/>
              </a:rPr>
              <a:t>斯</a:t>
            </a:r>
            <a:r>
              <a:rPr kumimoji="1" lang="zh-CN" altLang="en-US" sz="272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t>大林模式在长达半个多世纪里左右着苏联的发展。尽管苏联领导人几次试图改革创新，但始终未能触及体制的根本痼疾。而戈尔巴乔夫最后的一剂“猛药”，最终导致苏联分崩离析 而瓦解 。</a:t>
            </a:r>
            <a:r>
              <a:rPr kumimoji="1" lang="zh-CN" altLang="en-US" sz="233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t> </a:t>
            </a:r>
            <a:br>
              <a:rPr kumimoji="1" lang="zh-CN" altLang="en-US" sz="233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rPr>
            </a:br>
            <a:endParaRPr kumimoji="1" lang="zh-CN" altLang="en-US" sz="2330" b="1" i="0" u="none" strike="noStrike" kern="1200" cap="none" spc="0" normalizeH="0" baseline="0" noProof="0">
              <a:ln>
                <a:noFill/>
              </a:ln>
              <a:solidFill>
                <a:srgbClr val="520BD1"/>
              </a:solidFill>
              <a:effectLst/>
              <a:uLnTx/>
              <a:uFillTx/>
              <a:latin typeface="华文中宋" pitchFamily="2" charset="-122"/>
              <a:ea typeface="华文中宋" pitchFamily="2" charset="-122"/>
              <a:cs typeface="+mn-cs"/>
            </a:endParaRPr>
          </a:p>
        </p:txBody>
      </p:sp>
      <p:sp>
        <p:nvSpPr>
          <p:cNvPr id="6" name="Rectangle 4"/>
          <p:cNvSpPr>
            <a:spLocks noChangeArrowheads="1"/>
          </p:cNvSpPr>
          <p:nvPr/>
        </p:nvSpPr>
        <p:spPr bwMode="auto">
          <a:xfrm>
            <a:off x="1493838" y="4784725"/>
            <a:ext cx="8678863" cy="1765300"/>
          </a:xfrm>
          <a:prstGeom prst="rect">
            <a:avLst/>
          </a:prstGeom>
          <a:solidFill>
            <a:srgbClr val="FFFF00"/>
          </a:solidFill>
          <a:ln w="28575">
            <a:solidFill>
              <a:schemeClr val="tx1"/>
            </a:solidFill>
          </a:ln>
          <a:effectLst/>
        </p:spPr>
        <p:txBody>
          <a:bodyPr lIns="89834" tIns="44917" rIns="89834" bIns="44917">
            <a:spAutoFit/>
          </a:bodyPr>
          <a:lstStyle>
            <a:lvl1pPr algn="l" defTabSz="1386205">
              <a:defRPr sz="2400">
                <a:solidFill>
                  <a:schemeClr val="tx1"/>
                </a:solidFill>
                <a:latin typeface="Times New Roman" panose="02020603050405020304" pitchFamily="18" charset="0"/>
              </a:defRPr>
            </a:lvl1pPr>
            <a:lvl2pPr marL="694055" algn="l" defTabSz="1386205">
              <a:defRPr sz="2400">
                <a:solidFill>
                  <a:schemeClr val="tx1"/>
                </a:solidFill>
                <a:latin typeface="Times New Roman" panose="02020603050405020304" pitchFamily="18" charset="0"/>
              </a:defRPr>
            </a:lvl2pPr>
            <a:lvl3pPr marL="1386205" algn="l" defTabSz="1386205">
              <a:defRPr sz="2400">
                <a:solidFill>
                  <a:schemeClr val="tx1"/>
                </a:solidFill>
                <a:latin typeface="Times New Roman" panose="02020603050405020304" pitchFamily="18" charset="0"/>
              </a:defRPr>
            </a:lvl3pPr>
            <a:lvl4pPr marL="2079625" algn="l" defTabSz="1386205">
              <a:defRPr sz="2400">
                <a:solidFill>
                  <a:schemeClr val="tx1"/>
                </a:solidFill>
                <a:latin typeface="Times New Roman" panose="02020603050405020304" pitchFamily="18" charset="0"/>
              </a:defRPr>
            </a:lvl4pPr>
            <a:lvl5pPr marL="2773680" algn="l" defTabSz="1386205">
              <a:defRPr sz="2400">
                <a:solidFill>
                  <a:schemeClr val="tx1"/>
                </a:solidFill>
                <a:latin typeface="Times New Roman" panose="02020603050405020304" pitchFamily="18" charset="0"/>
              </a:defRPr>
            </a:lvl5pPr>
            <a:lvl6pPr marL="3230880" defTabSz="1386205" fontAlgn="base">
              <a:spcBef>
                <a:spcPct val="0"/>
              </a:spcBef>
              <a:spcAft>
                <a:spcPct val="0"/>
              </a:spcAft>
              <a:defRPr sz="2400">
                <a:solidFill>
                  <a:schemeClr val="tx1"/>
                </a:solidFill>
                <a:latin typeface="Times New Roman" panose="02020603050405020304" pitchFamily="18" charset="0"/>
              </a:defRPr>
            </a:lvl6pPr>
            <a:lvl7pPr marL="3688080" defTabSz="1386205" fontAlgn="base">
              <a:spcBef>
                <a:spcPct val="0"/>
              </a:spcBef>
              <a:spcAft>
                <a:spcPct val="0"/>
              </a:spcAft>
              <a:defRPr sz="2400">
                <a:solidFill>
                  <a:schemeClr val="tx1"/>
                </a:solidFill>
                <a:latin typeface="Times New Roman" panose="02020603050405020304" pitchFamily="18" charset="0"/>
              </a:defRPr>
            </a:lvl7pPr>
            <a:lvl8pPr marL="4145280" defTabSz="1386205" fontAlgn="base">
              <a:spcBef>
                <a:spcPct val="0"/>
              </a:spcBef>
              <a:spcAft>
                <a:spcPct val="0"/>
              </a:spcAft>
              <a:defRPr sz="2400">
                <a:solidFill>
                  <a:schemeClr val="tx1"/>
                </a:solidFill>
                <a:latin typeface="Times New Roman" panose="02020603050405020304" pitchFamily="18" charset="0"/>
              </a:defRPr>
            </a:lvl8pPr>
            <a:lvl9pPr marL="4602480" defTabSz="1386205" fontAlgn="base">
              <a:spcBef>
                <a:spcPct val="0"/>
              </a:spcBef>
              <a:spcAft>
                <a:spcPct val="0"/>
              </a:spcAft>
              <a:defRPr sz="2400">
                <a:solidFill>
                  <a:schemeClr val="tx1"/>
                </a:solidFill>
                <a:latin typeface="Times New Roman" panose="02020603050405020304" pitchFamily="18" charset="0"/>
              </a:defRPr>
            </a:lvl9pPr>
          </a:lstStyle>
          <a:p>
            <a:pPr marL="0" marR="0" lvl="0" indent="0" algn="l" defTabSz="1386205" rtl="0" eaLnBrk="0" fontAlgn="auto" latinLnBrk="0" hangingPunct="0">
              <a:lnSpc>
                <a:spcPct val="100000"/>
              </a:lnSpc>
              <a:spcBef>
                <a:spcPct val="0"/>
              </a:spcBef>
              <a:spcAft>
                <a:spcPct val="0"/>
              </a:spcAft>
              <a:buClrTx/>
              <a:buSzTx/>
              <a:buFontTx/>
              <a:buNone/>
              <a:defRPr/>
            </a:pPr>
            <a:r>
              <a:rPr kumimoji="1" lang="zh-CN" altLang="en-US" sz="2720" b="1" i="0" u="none" strike="noStrike" kern="1200" cap="none" spc="0" normalizeH="0" baseline="0" noProof="0">
                <a:ln>
                  <a:noFill/>
                </a:ln>
                <a:solidFill>
                  <a:srgbClr val="520BD1"/>
                </a:solidFill>
                <a:effectLst/>
                <a:uLnTx/>
                <a:uFillTx/>
                <a:latin typeface="Arial" panose="020b0604020202020204" pitchFamily="34" charset="0"/>
                <a:ea typeface="华文中宋" pitchFamily="2" charset="-122"/>
                <a:cs typeface="+mn-cs"/>
              </a:rPr>
              <a:t>       有人曾形象地说：戈改革的手术刀不是挥向</a:t>
            </a:r>
            <a:r>
              <a:rPr kumimoji="1" lang="zh-CN" altLang="en-US" sz="2720" b="1" i="0" u="none" strike="noStrike" kern="1200" cap="none" spc="0" normalizeH="0" baseline="0" noProof="0">
                <a:ln>
                  <a:noFill/>
                </a:ln>
                <a:solidFill>
                  <a:srgbClr val="FF0000"/>
                </a:solidFill>
                <a:effectLst>
                  <a:outerShdw blurRad="38100" dist="38100" dir="2700000" algn="tl">
                    <a:srgbClr val="000000"/>
                  </a:outerShdw>
                </a:effectLst>
                <a:uLnTx/>
                <a:uFillTx/>
                <a:latin typeface="Arial" panose="020b0604020202020204" pitchFamily="34" charset="0"/>
                <a:ea typeface="华文中宋" pitchFamily="2" charset="-122"/>
                <a:cs typeface="+mn-cs"/>
              </a:rPr>
              <a:t>党身上的肿瘤</a:t>
            </a:r>
            <a:r>
              <a:rPr kumimoji="1" lang="zh-CN" altLang="en-US" sz="2720" b="1" i="0" u="none" strike="noStrike" kern="1200" cap="none" spc="0" normalizeH="0" baseline="0" noProof="0">
                <a:ln>
                  <a:noFill/>
                </a:ln>
                <a:solidFill>
                  <a:srgbClr val="520BD1"/>
                </a:solidFill>
                <a:effectLst/>
                <a:uLnTx/>
                <a:uFillTx/>
                <a:latin typeface="Arial" panose="020b0604020202020204" pitchFamily="34" charset="0"/>
                <a:ea typeface="华文中宋" pitchFamily="2" charset="-122"/>
                <a:cs typeface="+mn-cs"/>
              </a:rPr>
              <a:t>，而是挥向了</a:t>
            </a:r>
            <a:r>
              <a:rPr kumimoji="1" lang="zh-CN" altLang="en-US" sz="2720" b="1" i="0" u="none" strike="noStrike" kern="1200" cap="none" spc="0" normalizeH="0" baseline="0" noProof="0">
                <a:ln>
                  <a:noFill/>
                </a:ln>
                <a:solidFill>
                  <a:srgbClr val="FF0000"/>
                </a:solidFill>
                <a:effectLst>
                  <a:outerShdw blurRad="38100" dist="38100" dir="2700000" algn="tl">
                    <a:srgbClr val="000000"/>
                  </a:outerShdw>
                </a:effectLst>
                <a:uLnTx/>
                <a:uFillTx/>
                <a:latin typeface="Arial" panose="020b0604020202020204" pitchFamily="34" charset="0"/>
                <a:ea typeface="华文中宋" pitchFamily="2" charset="-122"/>
                <a:cs typeface="+mn-cs"/>
              </a:rPr>
              <a:t>党的脖子</a:t>
            </a:r>
            <a:r>
              <a:rPr kumimoji="1" lang="zh-CN" altLang="en-US" sz="2720" b="1" i="0" u="none" strike="noStrike" kern="1200" cap="none" spc="0" normalizeH="0" baseline="0" noProof="0">
                <a:ln>
                  <a:noFill/>
                </a:ln>
                <a:solidFill>
                  <a:srgbClr val="520BD1"/>
                </a:solidFill>
                <a:effectLst/>
                <a:uLnTx/>
                <a:uFillTx/>
                <a:latin typeface="Arial" panose="020b0604020202020204" pitchFamily="34" charset="0"/>
                <a:ea typeface="华文中宋" pitchFamily="2" charset="-122"/>
                <a:cs typeface="+mn-cs"/>
              </a:rPr>
              <a:t>。戈改革不是去革除高度集中的政治经济体制，而是走上了否定共产党的领导、否定社会主义的道路。</a:t>
            </a:r>
            <a:endParaRPr kumimoji="1" lang="zh-CN" altLang="en-US" sz="2720" b="1" i="0" u="none" strike="noStrike" kern="1200" cap="none" spc="0" normalizeH="0" baseline="0" noProof="0">
              <a:ln>
                <a:noFill/>
              </a:ln>
              <a:solidFill>
                <a:srgbClr val="520BD1"/>
              </a:solidFill>
              <a:effectLst/>
              <a:uLnTx/>
              <a:uFillTx/>
              <a:latin typeface="Arial" pitchFamily="34" charset="0"/>
              <a:ea typeface="华文中宋" pitchFamily="2" charset="-122"/>
              <a:cs typeface="+mn-cs"/>
            </a:endParaRPr>
          </a:p>
        </p:txBody>
      </p:sp>
      <p:pic>
        <p:nvPicPr>
          <p:cNvPr id="3" name="图片 2"/>
          <p:cNvPicPr>
            <a:picLocks noChangeAspect="1"/>
          </p:cNvPicPr>
          <p:nvPr/>
        </p:nvPicPr>
        <p:blipFill>
          <a:blip r:embed="rId2"/>
          <a:stretch>
            <a:fillRect/>
          </a:stretch>
        </p:blipFill>
        <p:spPr>
          <a:xfrm>
            <a:off x="6304280" y="44450"/>
            <a:ext cx="4962525" cy="6505575"/>
          </a:xfrm>
          <a:prstGeom prst="rect">
            <a:avLst/>
          </a:prstGeom>
        </p:spPr>
      </p:pic>
      <p:grpSp>
        <p:nvGrpSpPr>
          <p:cNvPr id="8" name="组合 7"/>
          <p:cNvGrpSpPr/>
          <p:nvPr/>
        </p:nvGrpSpPr>
        <p:grpSpPr>
          <a:xfrm>
            <a:off x="217170" y="168275"/>
            <a:ext cx="5256530" cy="4427220"/>
            <a:chOff x="999" y="125"/>
            <a:chExt cx="8278" cy="6972"/>
          </a:xfrm>
        </p:grpSpPr>
        <p:sp>
          <p:nvSpPr>
            <p:cNvPr id="5" name="矩形 4"/>
            <p:cNvSpPr/>
            <p:nvPr/>
          </p:nvSpPr>
          <p:spPr>
            <a:xfrm>
              <a:off x="999" y="125"/>
              <a:ext cx="8008" cy="1016"/>
            </a:xfrm>
            <a:prstGeom prst="rect">
              <a:avLst/>
            </a:prstGeom>
          </p:spPr>
          <p:txBody>
            <a:bodyPr wrap="none">
              <a:spAutoFit/>
            </a:bodyPr>
            <a:lstStyle/>
            <a:p>
              <a:pPr marL="177800" marR="0" lvl="0" indent="-200660" algn="just" defTabSz="914400" rtl="0" eaLnBrk="1" fontAlgn="auto" latinLnBrk="0" hangingPunct="1">
                <a:lnSpc>
                  <a:spcPct val="150000"/>
                </a:lnSpc>
                <a:spcBef>
                  <a:spcPct val="0"/>
                </a:spcBef>
                <a:spcAft>
                  <a:spcPct val="0"/>
                </a:spcAft>
                <a:buClrTx/>
                <a:buSzTx/>
                <a:buFontTx/>
                <a:buNone/>
                <a:defRPr/>
              </a:pPr>
              <a:r>
                <a:rPr kumimoji="0" lang="zh-CN" altLang="en-US" sz="2400" b="1" i="0" u="none" strike="noStrike" kern="1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Times New Roman" panose="02020603050405020304" pitchFamily="18" charset="0"/>
                </a:rPr>
                <a:t>戈尔巴乔夫改革（</a:t>
              </a:r>
              <a:r>
                <a:rPr kumimoji="0" lang="en-US" altLang="zh-CN" sz="2400" b="1" i="0" u="none" strike="noStrike" kern="1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Times New Roman" panose="02020603050405020304" pitchFamily="18" charset="0"/>
                </a:rPr>
                <a:t>1985—1991</a:t>
              </a:r>
              <a:r>
                <a:rPr kumimoji="0" lang="zh-CN" altLang="en-US" sz="2400" b="1" i="0" u="none" strike="noStrike" kern="1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Times New Roman" panose="02020603050405020304" pitchFamily="18" charset="0"/>
                </a:rPr>
                <a:t>年）：</a:t>
              </a:r>
              <a:endParaRPr kumimoji="0" lang="zh-CN" altLang="en-US" sz="2400" b="1" i="0" u="none" strike="noStrike" kern="100" cap="none" spc="0" normalizeH="0" baseline="0" noProof="0">
                <a:ln>
                  <a:noFill/>
                </a:ln>
                <a:solidFill>
                  <a:schemeClr val="tx1"/>
                </a:solidFill>
                <a:effectLst/>
                <a:uLnTx/>
                <a:uFillTx/>
                <a:latin typeface="黑体" panose="02010609060101010101" pitchFamily="49" charset="-122"/>
                <a:ea typeface="黑体" pitchFamily="49" charset="-122"/>
                <a:cs typeface="Times New Roman" panose="02020603050405020304" pitchFamily="18" charset="0"/>
              </a:endParaRPr>
            </a:p>
          </p:txBody>
        </p:sp>
        <p:pic>
          <p:nvPicPr>
            <p:cNvPr id="7" name="Picture 3" descr="2006_3_30_29673_1629673"/>
            <p:cNvPicPr>
              <a:picLocks noChangeAspect="1"/>
            </p:cNvPicPr>
            <p:nvPr>
              <p:custDataLst>
                <p:tags r:id="rId4"/>
              </p:custDataLst>
            </p:nvPr>
          </p:nvPicPr>
          <p:blipFill>
            <a:blip r:embed="rId3"/>
            <a:stretch>
              <a:fillRect/>
            </a:stretch>
          </p:blipFill>
          <p:spPr>
            <a:xfrm>
              <a:off x="2353" y="1565"/>
              <a:ext cx="6925" cy="5532"/>
            </a:xfrm>
            <a:prstGeom prst="rect">
              <a:avLst/>
            </a:prstGeom>
            <a:noFill/>
            <a:ln w="9525">
              <a:noFill/>
            </a:ln>
          </p:spPr>
        </p:pic>
      </p:grpSp>
      <p:pic>
        <p:nvPicPr>
          <p:cNvPr id="2" name="图片 1"/>
          <p:cNvPicPr>
            <a:picLocks noChangeAspect="1"/>
          </p:cNvPicPr>
          <p:nvPr>
            <p:custDataLst>
              <p:tags r:id="rId6"/>
            </p:custDataLst>
          </p:nvPr>
        </p:nvPicPr>
        <p:blipFill>
          <a:blip r:embed="rId5"/>
          <a:stretch>
            <a:fillRect/>
          </a:stretch>
        </p:blipFill>
        <p:spPr>
          <a:xfrm>
            <a:off x="386715" y="130175"/>
            <a:ext cx="4543425" cy="6419850"/>
          </a:xfrm>
          <a:prstGeom prst="rect">
            <a:avLst/>
          </a:prstGeom>
        </p:spPr>
      </p:pic>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xit" presetSubtype="10" fill="hold" nodeType="clickEffect">
                                  <p:stCondLst>
                                    <p:cond delay="0"/>
                                  </p:stCondLst>
                                  <p:childTnLst>
                                    <p:animEffect transition="out" filter="blinds(horizontal)">
                                      <p:cBhvr>
                                        <p:cTn id="16" dur="500"/>
                                        <p:tgtEl>
                                          <p:spTgt spid="2"/>
                                        </p:tgtEl>
                                      </p:cBhvr>
                                    </p:animEffect>
                                    <p:set>
                                      <p:cBhvr>
                                        <p:cTn id="17" dur="1" fill="hold">
                                          <p:stCondLst>
                                            <p:cond delay="499"/>
                                          </p:stCondLst>
                                        </p:cTn>
                                        <p:tgtEl>
                                          <p:spTgt spid="2"/>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xit" presetSubtype="10" fill="hold" nodeType="clickEffect">
                                  <p:stCondLst>
                                    <p:cond delay="0"/>
                                  </p:stCondLst>
                                  <p:childTnLst>
                                    <p:animEffect transition="out" filter="blinds(horizontal)">
                                      <p:cBhvr>
                                        <p:cTn id="21" dur="500"/>
                                        <p:tgtEl>
                                          <p:spTgt spid="3"/>
                                        </p:tgtEl>
                                      </p:cBhvr>
                                    </p:animEffect>
                                    <p:set>
                                      <p:cBhvr>
                                        <p:cTn id="22" dur="1" fill="hold">
                                          <p:stCondLst>
                                            <p:cond delay="499"/>
                                          </p:stCondLst>
                                        </p:cTn>
                                        <p:tgtEl>
                                          <p:spTgt spid="3"/>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linds(horizontal)">
                                      <p:cBhvr>
                                        <p:cTn id="27" dur="500"/>
                                        <p:tgtEl>
                                          <p:spTgt spid="8"/>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afterGroup">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blinds(horizontal)">
                                      <p:cBhvr>
                                        <p:cTn id="3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8" name="矩形 17"/>
          <p:cNvSpPr/>
          <p:nvPr/>
        </p:nvSpPr>
        <p:spPr>
          <a:xfrm>
            <a:off x="410289" y="0"/>
            <a:ext cx="6447790" cy="650875"/>
          </a:xfrm>
          <a:prstGeom prst="rect">
            <a:avLst/>
          </a:prstGeom>
          <a:solidFill>
            <a:schemeClr val="accent3">
              <a:lumMod val="40000"/>
              <a:lumOff val="60000"/>
            </a:schemeClr>
          </a:solidFill>
          <a:ln w="15875">
            <a:solidFill>
              <a:srgbClr val="FF0000"/>
            </a:solidFill>
          </a:ln>
        </p:spPr>
        <p:txBody>
          <a:bodyPr wrap="square">
            <a:spAutoFit/>
          </a:bodyPr>
          <a:lstStyle/>
          <a:p>
            <a:pPr marL="177800" marR="0" lvl="0" indent="-200660" algn="just" defTabSz="914400" rtl="0" eaLnBrk="1" fontAlgn="auto" latinLnBrk="0" hangingPunct="1">
              <a:lnSpc>
                <a:spcPct val="130000"/>
              </a:lnSpc>
              <a:spcBef>
                <a:spcPct val="0"/>
              </a:spcBef>
              <a:spcAft>
                <a:spcPct val="0"/>
              </a:spcAft>
              <a:buClrTx/>
              <a:buSzTx/>
              <a:buFontTx/>
              <a:buNone/>
              <a:defRPr/>
            </a:pPr>
            <a:r>
              <a:rPr kumimoji="0" lang="en-US" altLang="zh-CN" sz="2800" b="1" i="0" u="none" strike="noStrike" kern="1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Times New Roman" panose="02020603050405020304" pitchFamily="18" charset="0"/>
              </a:rPr>
              <a:t>3</a:t>
            </a:r>
            <a:r>
              <a:rPr kumimoji="0" lang="zh-CN" altLang="en-US" sz="2800" b="1" i="0" u="none" strike="noStrike" kern="1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Times New Roman" panose="02020603050405020304" pitchFamily="18" charset="0"/>
              </a:rPr>
              <a:t>、戈尔巴乔夫改革（</a:t>
            </a:r>
            <a:r>
              <a:rPr kumimoji="0" lang="en-US" altLang="zh-CN" sz="2800" b="1" i="0" u="none" strike="noStrike" kern="1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Times New Roman" panose="02020603050405020304" pitchFamily="18" charset="0"/>
              </a:rPr>
              <a:t>1985—1991</a:t>
            </a:r>
            <a:r>
              <a:rPr kumimoji="0" lang="zh-CN" altLang="en-US" sz="2800" b="1" i="0" u="none" strike="noStrike" kern="1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Times New Roman" panose="02020603050405020304" pitchFamily="18" charset="0"/>
              </a:rPr>
              <a:t>年）</a:t>
            </a:r>
            <a:endParaRPr kumimoji="0" lang="zh-CN" altLang="en-US" sz="2800" b="1" i="0" u="none" strike="noStrike" kern="100" cap="none" spc="0" normalizeH="0" baseline="0" noProof="0">
              <a:ln>
                <a:noFill/>
              </a:ln>
              <a:solidFill>
                <a:schemeClr val="tx1"/>
              </a:solidFill>
              <a:effectLst/>
              <a:uLnTx/>
              <a:uFillTx/>
              <a:latin typeface="黑体" panose="02010609060101010101" pitchFamily="49" charset="-122"/>
              <a:ea typeface="黑体" pitchFamily="49" charset="-122"/>
              <a:cs typeface="Times New Roman" panose="02020603050405020304" pitchFamily="18" charset="0"/>
            </a:endParaRPr>
          </a:p>
        </p:txBody>
      </p:sp>
      <p:sp>
        <p:nvSpPr>
          <p:cNvPr id="11" name="Rectangle 3"/>
          <p:cNvSpPr>
            <a:spLocks noChangeArrowheads="1"/>
          </p:cNvSpPr>
          <p:nvPr/>
        </p:nvSpPr>
        <p:spPr bwMode="auto">
          <a:xfrm>
            <a:off x="5233670" y="2176780"/>
            <a:ext cx="6297930" cy="3267710"/>
          </a:xfrm>
          <a:prstGeom prst="rect">
            <a:avLst/>
          </a:prstGeom>
          <a:noFill/>
          <a:ln>
            <a:noFill/>
          </a:ln>
          <a:effectLst/>
        </p:spPr>
        <p:txBody>
          <a:bodyPr wrap="square" lIns="67375" tIns="33687" rIns="67375" bIns="33687">
            <a:spAutoFit/>
          </a:bodyPr>
          <a:lstStyle>
            <a:lvl1pPr algn="l" defTabSz="1386205">
              <a:defRPr sz="2400">
                <a:solidFill>
                  <a:schemeClr val="tx1"/>
                </a:solidFill>
                <a:latin typeface="Times New Roman" panose="02020603050405020304" pitchFamily="18" charset="0"/>
              </a:defRPr>
            </a:lvl1pPr>
            <a:lvl2pPr marL="694055" algn="l" defTabSz="1386205">
              <a:defRPr sz="2400">
                <a:solidFill>
                  <a:schemeClr val="tx1"/>
                </a:solidFill>
                <a:latin typeface="Times New Roman" panose="02020603050405020304" pitchFamily="18" charset="0"/>
              </a:defRPr>
            </a:lvl2pPr>
            <a:lvl3pPr marL="1386205" algn="l" defTabSz="1386205">
              <a:defRPr sz="2400">
                <a:solidFill>
                  <a:schemeClr val="tx1"/>
                </a:solidFill>
                <a:latin typeface="Times New Roman" panose="02020603050405020304" pitchFamily="18" charset="0"/>
              </a:defRPr>
            </a:lvl3pPr>
            <a:lvl4pPr marL="2079625" algn="l" defTabSz="1386205">
              <a:defRPr sz="2400">
                <a:solidFill>
                  <a:schemeClr val="tx1"/>
                </a:solidFill>
                <a:latin typeface="Times New Roman" panose="02020603050405020304" pitchFamily="18" charset="0"/>
              </a:defRPr>
            </a:lvl4pPr>
            <a:lvl5pPr marL="2773680" algn="l" defTabSz="1386205">
              <a:defRPr sz="2400">
                <a:solidFill>
                  <a:schemeClr val="tx1"/>
                </a:solidFill>
                <a:latin typeface="Times New Roman" panose="02020603050405020304" pitchFamily="18" charset="0"/>
              </a:defRPr>
            </a:lvl5pPr>
            <a:lvl6pPr marL="3230880" defTabSz="1386205" fontAlgn="base">
              <a:spcBef>
                <a:spcPct val="0"/>
              </a:spcBef>
              <a:spcAft>
                <a:spcPct val="0"/>
              </a:spcAft>
              <a:defRPr sz="2400">
                <a:solidFill>
                  <a:schemeClr val="tx1"/>
                </a:solidFill>
                <a:latin typeface="Times New Roman" panose="02020603050405020304" pitchFamily="18" charset="0"/>
              </a:defRPr>
            </a:lvl6pPr>
            <a:lvl7pPr marL="3688080" defTabSz="1386205" fontAlgn="base">
              <a:spcBef>
                <a:spcPct val="0"/>
              </a:spcBef>
              <a:spcAft>
                <a:spcPct val="0"/>
              </a:spcAft>
              <a:defRPr sz="2400">
                <a:solidFill>
                  <a:schemeClr val="tx1"/>
                </a:solidFill>
                <a:latin typeface="Times New Roman" panose="02020603050405020304" pitchFamily="18" charset="0"/>
              </a:defRPr>
            </a:lvl7pPr>
            <a:lvl8pPr marL="4145280" defTabSz="1386205" fontAlgn="base">
              <a:spcBef>
                <a:spcPct val="0"/>
              </a:spcBef>
              <a:spcAft>
                <a:spcPct val="0"/>
              </a:spcAft>
              <a:defRPr sz="2400">
                <a:solidFill>
                  <a:schemeClr val="tx1"/>
                </a:solidFill>
                <a:latin typeface="Times New Roman" panose="02020603050405020304" pitchFamily="18" charset="0"/>
              </a:defRPr>
            </a:lvl8pPr>
            <a:lvl9pPr marL="4602480" defTabSz="1386205" fontAlgn="base">
              <a:spcBef>
                <a:spcPct val="0"/>
              </a:spcBef>
              <a:spcAft>
                <a:spcPct val="0"/>
              </a:spcAft>
              <a:defRPr sz="2400">
                <a:solidFill>
                  <a:schemeClr val="tx1"/>
                </a:solidFill>
                <a:latin typeface="Times New Roman" panose="02020603050405020304" pitchFamily="18" charset="0"/>
              </a:defRPr>
            </a:lvl9pPr>
          </a:lstStyle>
          <a:p>
            <a:pPr marL="0" marR="0" lvl="0" indent="0" algn="l" defTabSz="1386205" rtl="0" eaLnBrk="1" fontAlgn="auto" latinLnBrk="0" hangingPunct="1">
              <a:lnSpc>
                <a:spcPct val="100000"/>
              </a:lnSpc>
              <a:spcBef>
                <a:spcPct val="0"/>
              </a:spcBef>
              <a:spcAft>
                <a:spcPct val="0"/>
              </a:spcAft>
              <a:buClrTx/>
              <a:buSzTx/>
              <a:buFontTx/>
              <a:buNone/>
              <a:defRPr/>
            </a:pPr>
            <a:r>
              <a:rPr kumimoji="1" lang="zh-CN" altLang="en-US" sz="1750" b="1" i="0" u="none" strike="noStrike" kern="1200" cap="none" spc="0" normalizeH="0" baseline="0" noProof="0">
                <a:ln>
                  <a:noFill/>
                </a:ln>
                <a:solidFill>
                  <a:srgbClr val="520BD1"/>
                </a:solidFill>
                <a:effectLst/>
                <a:uLnTx/>
                <a:uFillTx/>
                <a:latin typeface="Times New Roman" panose="02020603050405020304" pitchFamily="18" charset="0"/>
                <a:ea typeface="华文中宋" pitchFamily="2" charset="-122"/>
                <a:cs typeface="+mn-cs"/>
              </a:rPr>
              <a:t>    </a:t>
            </a:r>
            <a:r>
              <a:rPr kumimoji="1" lang="zh-CN" altLang="en-US" sz="2600" b="1" i="0" baseline="0" noProof="0">
                <a:ln>
                  <a:noFill/>
                </a:ln>
                <a:solidFill>
                  <a:srgbClr val="520BD1"/>
                </a:solidFill>
                <a:effectLst/>
                <a:uLnTx/>
                <a:uFillTx/>
                <a:latin typeface="宋体" panose="02010600030101010101" pitchFamily="2" charset="-122"/>
                <a:cs typeface="宋体" panose="02010600030101010101" pitchFamily="2" charset="-122"/>
              </a:rPr>
              <a:t>米哈伊尔</a:t>
            </a:r>
            <a:r>
              <a:rPr kumimoji="1" lang="en-US" altLang="zh-CN" sz="2600" b="1" i="0" baseline="0" noProof="0">
                <a:ln>
                  <a:noFill/>
                </a:ln>
                <a:solidFill>
                  <a:srgbClr val="520BD1"/>
                </a:solidFill>
                <a:effectLst/>
                <a:uLnTx/>
                <a:uFillTx/>
                <a:latin typeface="宋体" panose="02010600030101010101" pitchFamily="2" charset="-122"/>
                <a:cs typeface="宋体" panose="02010600030101010101" pitchFamily="2" charset="-122"/>
              </a:rPr>
              <a:t>·</a:t>
            </a:r>
            <a:r>
              <a:rPr kumimoji="1" lang="zh-CN" altLang="en-US" sz="2600" b="1" i="0" baseline="0" noProof="0">
                <a:ln>
                  <a:noFill/>
                </a:ln>
                <a:solidFill>
                  <a:srgbClr val="520BD1"/>
                </a:solidFill>
                <a:effectLst/>
                <a:uLnTx/>
                <a:uFillTx/>
                <a:latin typeface="宋体" panose="02010600030101010101" pitchFamily="2" charset="-122"/>
                <a:cs typeface="宋体" panose="02010600030101010101" pitchFamily="2" charset="-122"/>
              </a:rPr>
              <a:t>谢尔盖耶维奇</a:t>
            </a:r>
            <a:r>
              <a:rPr kumimoji="1" lang="en-US" altLang="zh-CN" sz="2600" b="1" i="0" baseline="0" noProof="0">
                <a:ln>
                  <a:noFill/>
                </a:ln>
                <a:solidFill>
                  <a:srgbClr val="520BD1"/>
                </a:solidFill>
                <a:effectLst/>
                <a:uLnTx/>
                <a:uFillTx/>
                <a:latin typeface="宋体" panose="02010600030101010101" pitchFamily="2" charset="-122"/>
                <a:cs typeface="宋体" panose="02010600030101010101" pitchFamily="2" charset="-122"/>
              </a:rPr>
              <a:t>·</a:t>
            </a:r>
            <a:r>
              <a:rPr kumimoji="1" lang="zh-CN" altLang="en-US" sz="2600" b="1" i="0" baseline="0" noProof="0">
                <a:ln>
                  <a:noFill/>
                </a:ln>
                <a:solidFill>
                  <a:srgbClr val="520BD1"/>
                </a:solidFill>
                <a:effectLst/>
                <a:uLnTx/>
                <a:uFillTx/>
                <a:latin typeface="宋体" panose="02010600030101010101" pitchFamily="2" charset="-122"/>
                <a:cs typeface="宋体" panose="02010600030101010101" pitchFamily="2" charset="-122"/>
              </a:rPr>
              <a:t>戈尔巴</a:t>
            </a:r>
            <a:r>
              <a:rPr kumimoji="1" lang="zh-CN" altLang="en-US" sz="2600" b="1" i="0" baseline="0" noProof="0" smtClean="0">
                <a:ln>
                  <a:noFill/>
                </a:ln>
                <a:solidFill>
                  <a:srgbClr val="520BD1"/>
                </a:solidFill>
                <a:effectLst/>
                <a:uLnTx/>
                <a:uFillTx/>
                <a:latin typeface="宋体" panose="02010600030101010101" pitchFamily="2" charset="-122"/>
                <a:cs typeface="宋体" panose="02010600030101010101" pitchFamily="2" charset="-122"/>
              </a:rPr>
              <a:t>乔夫，</a:t>
            </a:r>
            <a:r>
              <a:rPr kumimoji="1" lang="en-US" altLang="zh-CN" sz="2600" b="1" i="0" baseline="0" noProof="0">
                <a:ln>
                  <a:noFill/>
                </a:ln>
                <a:solidFill>
                  <a:srgbClr val="520BD1"/>
                </a:solidFill>
                <a:effectLst/>
                <a:uLnTx/>
                <a:uFillTx/>
                <a:latin typeface="宋体" panose="02010600030101010101" pitchFamily="2" charset="-122"/>
                <a:cs typeface="宋体" panose="02010600030101010101" pitchFamily="2" charset="-122"/>
              </a:rPr>
              <a:t>1931</a:t>
            </a:r>
            <a:r>
              <a:rPr kumimoji="1" lang="zh-CN" altLang="en-US" sz="2600" b="1" i="0" baseline="0" noProof="0">
                <a:ln>
                  <a:noFill/>
                </a:ln>
                <a:solidFill>
                  <a:srgbClr val="520BD1"/>
                </a:solidFill>
                <a:effectLst/>
                <a:uLnTx/>
                <a:uFillTx/>
                <a:latin typeface="宋体" panose="02010600030101010101" pitchFamily="2" charset="-122"/>
                <a:cs typeface="宋体" panose="02010600030101010101" pitchFamily="2" charset="-122"/>
              </a:rPr>
              <a:t>年</a:t>
            </a:r>
            <a:r>
              <a:rPr kumimoji="1" lang="en-US" altLang="zh-CN" sz="2600" b="1" i="0" baseline="0" noProof="0">
                <a:ln>
                  <a:noFill/>
                </a:ln>
                <a:solidFill>
                  <a:srgbClr val="520BD1"/>
                </a:solidFill>
                <a:effectLst/>
                <a:uLnTx/>
                <a:uFillTx/>
                <a:latin typeface="宋体" panose="02010600030101010101" pitchFamily="2" charset="-122"/>
                <a:cs typeface="宋体" panose="02010600030101010101" pitchFamily="2" charset="-122"/>
              </a:rPr>
              <a:t>3</a:t>
            </a:r>
            <a:r>
              <a:rPr kumimoji="1" lang="zh-CN" altLang="en-US" sz="2600" b="1" i="0" baseline="0" noProof="0">
                <a:ln>
                  <a:noFill/>
                </a:ln>
                <a:solidFill>
                  <a:srgbClr val="520BD1"/>
                </a:solidFill>
                <a:effectLst/>
                <a:uLnTx/>
                <a:uFillTx/>
                <a:latin typeface="宋体" panose="02010600030101010101" pitchFamily="2" charset="-122"/>
                <a:cs typeface="宋体" panose="02010600030101010101" pitchFamily="2" charset="-122"/>
              </a:rPr>
              <a:t>月</a:t>
            </a:r>
            <a:r>
              <a:rPr kumimoji="1" lang="en-US" altLang="zh-CN" sz="2600" b="1" i="0" baseline="0" noProof="0">
                <a:ln>
                  <a:noFill/>
                </a:ln>
                <a:solidFill>
                  <a:srgbClr val="520BD1"/>
                </a:solidFill>
                <a:effectLst/>
                <a:uLnTx/>
                <a:uFillTx/>
                <a:latin typeface="宋体" panose="02010600030101010101" pitchFamily="2" charset="-122"/>
                <a:cs typeface="宋体" panose="02010600030101010101" pitchFamily="2" charset="-122"/>
              </a:rPr>
              <a:t>2</a:t>
            </a:r>
            <a:r>
              <a:rPr kumimoji="1" lang="zh-CN" altLang="en-US" sz="2600" b="1" i="0" baseline="0" noProof="0">
                <a:ln>
                  <a:noFill/>
                </a:ln>
                <a:solidFill>
                  <a:srgbClr val="520BD1"/>
                </a:solidFill>
                <a:effectLst/>
                <a:uLnTx/>
                <a:uFillTx/>
                <a:latin typeface="宋体" panose="02010600030101010101" pitchFamily="2" charset="-122"/>
                <a:cs typeface="宋体" panose="02010600030101010101" pitchFamily="2" charset="-122"/>
              </a:rPr>
              <a:t>日出生于俄罗斯南部斯塔夫罗波尔附近。</a:t>
            </a:r>
            <a:endParaRPr kumimoji="1" lang="zh-CN" altLang="en-US" sz="2600" b="1" i="0" baseline="0" noProof="0">
              <a:ln>
                <a:noFill/>
              </a:ln>
              <a:solidFill>
                <a:srgbClr val="520BD1"/>
              </a:solidFill>
              <a:effectLst/>
              <a:uLnTx/>
              <a:uFillTx/>
              <a:latin typeface="宋体" pitchFamily="2" charset="-122"/>
              <a:cs typeface="宋体" pitchFamily="2" charset="-122"/>
            </a:endParaRPr>
          </a:p>
          <a:p>
            <a:pPr marL="0" marR="0" lvl="0" indent="0" algn="l" defTabSz="1386205" rtl="0" eaLnBrk="1" fontAlgn="auto" latinLnBrk="0" hangingPunct="1">
              <a:lnSpc>
                <a:spcPct val="100000"/>
              </a:lnSpc>
              <a:spcBef>
                <a:spcPct val="0"/>
              </a:spcBef>
              <a:spcAft>
                <a:spcPct val="0"/>
              </a:spcAft>
              <a:buClrTx/>
              <a:buSzTx/>
              <a:buFontTx/>
              <a:buNone/>
              <a:defRPr/>
            </a:pPr>
            <a:r>
              <a:rPr kumimoji="1" lang="zh-CN" altLang="en-US" sz="2600" b="1" i="0" baseline="0" noProof="0">
                <a:ln>
                  <a:noFill/>
                </a:ln>
                <a:solidFill>
                  <a:srgbClr val="520BD1"/>
                </a:solidFill>
                <a:effectLst/>
                <a:uLnTx/>
                <a:uFillTx/>
                <a:latin typeface="宋体" panose="02010600030101010101" pitchFamily="2" charset="-122"/>
                <a:cs typeface="宋体" panose="02010600030101010101" pitchFamily="2" charset="-122"/>
              </a:rPr>
              <a:t>    他是一位苏联政治家，从</a:t>
            </a:r>
            <a:r>
              <a:rPr kumimoji="1" lang="en-US" altLang="zh-CN" sz="2600" b="1" i="0" baseline="0" noProof="0">
                <a:ln>
                  <a:noFill/>
                </a:ln>
                <a:solidFill>
                  <a:srgbClr val="FF0000"/>
                </a:solidFill>
                <a:effectLst/>
                <a:uLnTx/>
                <a:uFillTx/>
                <a:latin typeface="宋体" panose="02010600030101010101" pitchFamily="2" charset="-122"/>
                <a:cs typeface="宋体" panose="02010600030101010101" pitchFamily="2" charset="-122"/>
              </a:rPr>
              <a:t>1985</a:t>
            </a:r>
            <a:r>
              <a:rPr kumimoji="1" lang="zh-CN" altLang="en-US" sz="2600" b="1" i="0" baseline="0" noProof="0">
                <a:ln>
                  <a:noFill/>
                </a:ln>
                <a:solidFill>
                  <a:srgbClr val="FF0000"/>
                </a:solidFill>
                <a:effectLst/>
                <a:uLnTx/>
                <a:uFillTx/>
                <a:latin typeface="宋体" panose="02010600030101010101" pitchFamily="2" charset="-122"/>
                <a:cs typeface="宋体" panose="02010600030101010101" pitchFamily="2" charset="-122"/>
              </a:rPr>
              <a:t>年至</a:t>
            </a:r>
            <a:r>
              <a:rPr kumimoji="1" lang="en-US" altLang="zh-CN" sz="2600" b="1" i="0" baseline="0" noProof="0">
                <a:ln>
                  <a:noFill/>
                </a:ln>
                <a:solidFill>
                  <a:srgbClr val="FF0000"/>
                </a:solidFill>
                <a:effectLst/>
                <a:uLnTx/>
                <a:uFillTx/>
                <a:latin typeface="宋体" panose="02010600030101010101" pitchFamily="2" charset="-122"/>
                <a:cs typeface="宋体" panose="02010600030101010101" pitchFamily="2" charset="-122"/>
              </a:rPr>
              <a:t>1991</a:t>
            </a:r>
            <a:r>
              <a:rPr kumimoji="1" lang="zh-CN" altLang="en-US" sz="2600" b="1" i="0" baseline="0" noProof="0">
                <a:ln>
                  <a:noFill/>
                </a:ln>
                <a:solidFill>
                  <a:srgbClr val="FF0000"/>
                </a:solidFill>
                <a:effectLst/>
                <a:uLnTx/>
                <a:uFillTx/>
                <a:latin typeface="宋体" panose="02010600030101010101" pitchFamily="2" charset="-122"/>
                <a:cs typeface="宋体" panose="02010600030101010101" pitchFamily="2" charset="-122"/>
              </a:rPr>
              <a:t>年</a:t>
            </a:r>
            <a:r>
              <a:rPr kumimoji="1" lang="zh-CN" altLang="en-US" sz="2600" b="1" i="0" baseline="0" noProof="0">
                <a:ln>
                  <a:noFill/>
                </a:ln>
                <a:solidFill>
                  <a:srgbClr val="520BD1"/>
                </a:solidFill>
                <a:effectLst/>
                <a:uLnTx/>
                <a:uFillTx/>
                <a:latin typeface="宋体" panose="02010600030101010101" pitchFamily="2" charset="-122"/>
                <a:cs typeface="宋体" panose="02010600030101010101" pitchFamily="2" charset="-122"/>
              </a:rPr>
              <a:t>他是苏联共产党中央委员会总书记。</a:t>
            </a:r>
            <a:endParaRPr kumimoji="1" lang="zh-CN" altLang="en-US" sz="2600" b="1" i="0" baseline="0" noProof="0">
              <a:ln>
                <a:noFill/>
              </a:ln>
              <a:solidFill>
                <a:srgbClr val="520BD1"/>
              </a:solidFill>
              <a:effectLst/>
              <a:uLnTx/>
              <a:uFillTx/>
              <a:latin typeface="宋体" panose="02010600030101010101" pitchFamily="2" charset="-122"/>
              <a:cs typeface="宋体" panose="02010600030101010101" pitchFamily="2" charset="-122"/>
            </a:endParaRPr>
          </a:p>
          <a:p>
            <a:pPr marL="0" marR="0" lvl="0" indent="0" algn="l" defTabSz="1386205" rtl="0" eaLnBrk="1" fontAlgn="auto" latinLnBrk="0" hangingPunct="1">
              <a:lnSpc>
                <a:spcPct val="100000"/>
              </a:lnSpc>
              <a:spcBef>
                <a:spcPct val="0"/>
              </a:spcBef>
              <a:spcAft>
                <a:spcPct val="0"/>
              </a:spcAft>
              <a:buClrTx/>
              <a:buSzTx/>
              <a:buFontTx/>
              <a:buNone/>
              <a:defRPr/>
            </a:pPr>
            <a:r>
              <a:rPr kumimoji="1" lang="zh-CN" altLang="en-US" sz="2600" b="1" i="0" baseline="0" noProof="0">
                <a:ln>
                  <a:noFill/>
                </a:ln>
                <a:solidFill>
                  <a:srgbClr val="520BD1"/>
                </a:solidFill>
                <a:effectLst/>
                <a:uLnTx/>
                <a:uFillTx/>
                <a:latin typeface="宋体" panose="02010600030101010101" pitchFamily="2" charset="-122"/>
                <a:cs typeface="宋体" panose="02010600030101010101" pitchFamily="2" charset="-122"/>
              </a:rPr>
              <a:t>    他在职时期的政策导致了冷战的结束，他于</a:t>
            </a:r>
            <a:r>
              <a:rPr kumimoji="1" lang="en-US" altLang="zh-CN" sz="2600" b="1" i="0" baseline="0" noProof="0">
                <a:ln>
                  <a:noFill/>
                </a:ln>
                <a:solidFill>
                  <a:srgbClr val="FF0000"/>
                </a:solidFill>
                <a:effectLst/>
                <a:uLnTx/>
                <a:uFillTx/>
                <a:latin typeface="宋体" panose="02010600030101010101" pitchFamily="2" charset="-122"/>
                <a:cs typeface="宋体" panose="02010600030101010101" pitchFamily="2" charset="-122"/>
              </a:rPr>
              <a:t>1990</a:t>
            </a:r>
            <a:r>
              <a:rPr kumimoji="1" lang="zh-CN" altLang="en-US" sz="2600" b="1" i="0" baseline="0" noProof="0">
                <a:ln>
                  <a:noFill/>
                </a:ln>
                <a:solidFill>
                  <a:srgbClr val="FF0000"/>
                </a:solidFill>
                <a:effectLst/>
                <a:uLnTx/>
                <a:uFillTx/>
                <a:latin typeface="宋体" panose="02010600030101010101" pitchFamily="2" charset="-122"/>
                <a:cs typeface="宋体" panose="02010600030101010101" pitchFamily="2" charset="-122"/>
              </a:rPr>
              <a:t>年获得诺贝尔和平奖，但他的改革政策也使得苏联解体</a:t>
            </a:r>
            <a:r>
              <a:rPr kumimoji="1" lang="zh-CN" altLang="en-US" sz="2600" b="1" i="0" baseline="0" noProof="0">
                <a:ln>
                  <a:noFill/>
                </a:ln>
                <a:solidFill>
                  <a:srgbClr val="520BD1"/>
                </a:solidFill>
                <a:effectLst/>
                <a:uLnTx/>
                <a:uFillTx/>
                <a:latin typeface="宋体" panose="02010600030101010101" pitchFamily="2" charset="-122"/>
                <a:cs typeface="宋体" panose="02010600030101010101" pitchFamily="2" charset="-122"/>
              </a:rPr>
              <a:t>。</a:t>
            </a:r>
            <a:endParaRPr kumimoji="0" lang="zh-CN" altLang="en-US" sz="2600" b="1" i="0" baseline="0" noProof="0">
              <a:ln>
                <a:noFill/>
              </a:ln>
              <a:solidFill>
                <a:srgbClr val="520BD1"/>
              </a:solidFill>
              <a:effectLst/>
              <a:uLnTx/>
              <a:uFillTx/>
              <a:latin typeface="宋体" pitchFamily="2" charset="-122"/>
              <a:cs typeface="宋体" pitchFamily="2" charset="-122"/>
            </a:endParaRPr>
          </a:p>
        </p:txBody>
      </p:sp>
      <p:sp>
        <p:nvSpPr>
          <p:cNvPr id="2" name="矩形 1"/>
          <p:cNvSpPr/>
          <p:nvPr/>
        </p:nvSpPr>
        <p:spPr>
          <a:xfrm>
            <a:off x="309880" y="723900"/>
            <a:ext cx="11703685" cy="1109980"/>
          </a:xfrm>
          <a:prstGeom prst="rect">
            <a:avLst/>
          </a:prstGeom>
          <a:solidFill>
            <a:srgbClr val="FFFF00"/>
          </a:solidFill>
          <a:ln w="222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mn-ea"/>
              </a:rPr>
              <a:t>改革的背景：国家政治、经济领域积累大量亟待解决的问题，社会矛盾丛生，危机四伏</a:t>
            </a:r>
            <a:endParaRPr kumimoji="0" lang="zh-CN" altLang="en-US" sz="2800" b="1" i="0" u="none" strike="noStrike" kern="1200" cap="none" spc="0" normalizeH="0" baseline="0" noProof="0">
              <a:ln>
                <a:noFill/>
              </a:ln>
              <a:solidFill>
                <a:schemeClr val="tx1"/>
              </a:solidFill>
              <a:effectLst/>
              <a:uLnTx/>
              <a:uFillTx/>
              <a:latin typeface="宋体" pitchFamily="2" charset="-122"/>
              <a:ea typeface="宋体" pitchFamily="2" charset="-122"/>
              <a:cs typeface="+mn-cs"/>
              <a:sym typeface="+mn-ea"/>
            </a:endParaRPr>
          </a:p>
        </p:txBody>
      </p:sp>
      <p:pic>
        <p:nvPicPr>
          <p:cNvPr id="3" name="图片 2"/>
          <p:cNvPicPr>
            <a:picLocks noChangeAspect="1"/>
          </p:cNvPicPr>
          <p:nvPr>
            <p:custDataLst>
              <p:tags r:id="rId3"/>
            </p:custDataLst>
          </p:nvPr>
        </p:nvPicPr>
        <p:blipFill>
          <a:blip r:embed="rId2"/>
          <a:stretch>
            <a:fillRect/>
          </a:stretch>
        </p:blipFill>
        <p:spPr>
          <a:xfrm>
            <a:off x="715010" y="1908175"/>
            <a:ext cx="3866515" cy="4606290"/>
          </a:xfrm>
          <a:prstGeom prst="rect">
            <a:avLst/>
          </a:prstGeom>
        </p:spPr>
      </p:pic>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37891" name="表格 37890"/>
          <p:cNvGraphicFramePr>
            <a:graphicFrameLocks noGrp="1"/>
          </p:cNvGraphicFramePr>
          <p:nvPr>
            <p:custDataLst>
              <p:tags r:id="rId2"/>
            </p:custDataLst>
          </p:nvPr>
        </p:nvGraphicFramePr>
        <p:xfrm>
          <a:off x="817880" y="857885"/>
          <a:ext cx="10855325" cy="5342890"/>
        </p:xfrm>
        <a:graphic>
          <a:graphicData uri="http://schemas.openxmlformats.org/drawingml/2006/table">
            <a:tbl>
              <a:tblPr/>
              <a:tblGrid>
                <a:gridCol w="1898650"/>
                <a:gridCol w="8956675"/>
              </a:tblGrid>
              <a:tr h="1263015">
                <a:tc>
                  <a:txBody>
                    <a:bodyPr vert="horz" wrap="square"/>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endParaRPr lang="en-US" altLang="zh-CN" sz="2800" b="1">
                        <a:ea typeface="黑体" panose="02010609060101010101" pitchFamily="49" charset="-122"/>
                      </a:endParaRPr>
                    </a:p>
                    <a:p>
                      <a:pPr marL="0" lvl="0" indent="0" algn="ctr">
                        <a:buNone/>
                      </a:pPr>
                      <a:r>
                        <a:rPr lang="zh-CN" altLang="en-US" sz="2800" b="1">
                          <a:ea typeface="黑体" panose="02010609060101010101" pitchFamily="49" charset="-122"/>
                        </a:rPr>
                        <a:t>经济</a:t>
                      </a:r>
                      <a:endParaRPr lang="zh-CN" altLang="en-US" sz="2800" b="1">
                        <a:ea typeface="黑体" panose="02010609060101010101" pitchFamily="49"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sz="2800" b="1">
                        <a:ea typeface="黑体" panose="02010609060101010101" pitchFamily="49"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261745">
                <a:tc>
                  <a:txBody>
                    <a:bodyPr vert="horz" wrap="square"/>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endParaRPr lang="en-US" altLang="zh-CN" sz="2800" b="1">
                        <a:ea typeface="黑体" panose="02010609060101010101" pitchFamily="49" charset="-122"/>
                      </a:endParaRPr>
                    </a:p>
                    <a:p>
                      <a:pPr marL="0" lvl="0" indent="0" algn="ctr">
                        <a:buNone/>
                      </a:pPr>
                      <a:r>
                        <a:rPr lang="zh-CN" altLang="en-US" sz="2800" b="1">
                          <a:ea typeface="黑体" panose="02010609060101010101" pitchFamily="49" charset="-122"/>
                        </a:rPr>
                        <a:t>政治</a:t>
                      </a:r>
                      <a:endParaRPr lang="zh-CN" altLang="en-US" sz="2800" b="1">
                        <a:ea typeface="黑体" panose="02010609060101010101" pitchFamily="49"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sz="2800" b="1">
                        <a:ea typeface="黑体" panose="02010609060101010101" pitchFamily="49"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193800">
                <a:tc>
                  <a:txBody>
                    <a:bodyPr vert="horz" wrap="square"/>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b="1">
                          <a:ea typeface="黑体" panose="02010609060101010101" pitchFamily="49" charset="-122"/>
                        </a:rPr>
                        <a:t>意识</a:t>
                      </a:r>
                      <a:endParaRPr lang="zh-CN" altLang="en-US" sz="2800" b="1">
                        <a:ea typeface="黑体" panose="02010609060101010101" pitchFamily="49" charset="-122"/>
                      </a:endParaRPr>
                    </a:p>
                    <a:p>
                      <a:pPr marL="0" lvl="0" indent="0" algn="ctr">
                        <a:buNone/>
                      </a:pPr>
                      <a:r>
                        <a:rPr lang="zh-CN" altLang="en-US" sz="2800" b="1">
                          <a:ea typeface="黑体" panose="02010609060101010101" pitchFamily="49" charset="-122"/>
                        </a:rPr>
                        <a:t>形态</a:t>
                      </a:r>
                      <a:endParaRPr lang="zh-CN" altLang="en-US" sz="2800" b="1">
                        <a:ea typeface="黑体" panose="02010609060101010101" pitchFamily="49"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sz="2800" b="1">
                        <a:ea typeface="黑体" panose="02010609060101010101" pitchFamily="49"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624330">
                <a:tc>
                  <a:txBody>
                    <a:bodyPr vert="horz" wrap="square"/>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endParaRPr lang="en-US" altLang="zh-CN" sz="2800" b="1">
                        <a:ea typeface="黑体" pitchFamily="49" charset="-122"/>
                      </a:endParaRPr>
                    </a:p>
                    <a:p>
                      <a:pPr marL="0" lvl="0" indent="0" algn="ctr">
                        <a:buNone/>
                      </a:pPr>
                      <a:r>
                        <a:rPr lang="zh-CN" altLang="en-US" sz="2800" b="1">
                          <a:ea typeface="黑体" panose="02010609060101010101" pitchFamily="49" charset="-122"/>
                        </a:rPr>
                        <a:t>弊端</a:t>
                      </a:r>
                      <a:endParaRPr lang="zh-CN" altLang="en-US" sz="2800" b="1">
                        <a:ea typeface="黑体" panose="02010609060101010101" pitchFamily="49"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vert="horz" wrap="square"/>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sz="2800" b="1">
                        <a:ea typeface="黑体" pitchFamily="49"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16387" name="Rectangle 13"/>
          <p:cNvSpPr/>
          <p:nvPr/>
        </p:nvSpPr>
        <p:spPr>
          <a:xfrm>
            <a:off x="746760" y="200025"/>
            <a:ext cx="5397500" cy="491490"/>
          </a:xfrm>
          <a:prstGeom prst="rect">
            <a:avLst/>
          </a:prstGeom>
          <a:solidFill>
            <a:schemeClr val="accent3">
              <a:lumMod val="40000"/>
              <a:lumOff val="60000"/>
            </a:schemeClr>
          </a:solidFill>
          <a:ln w="9525">
            <a:solidFill>
              <a:srgbClr val="FF0000"/>
            </a:solidFill>
          </a:ln>
        </p:spPr>
        <p:txBody>
          <a:bodyPr wrap="square" anchor="ctr">
            <a:spAutoFit/>
          </a:bodyPr>
          <a:lstStyle/>
          <a:p>
            <a:r>
              <a:rPr lang="zh-CN" altLang="en-US" sz="2600" b="1">
                <a:solidFill>
                  <a:schemeClr val="tx1"/>
                </a:solidFill>
                <a:uFillTx/>
                <a:latin typeface="黑体" panose="02010609060101010101" pitchFamily="49" charset="-122"/>
                <a:ea typeface="黑体" panose="02010609060101010101" pitchFamily="49" charset="-122"/>
                <a:cs typeface="黑体" panose="02010609060101010101" pitchFamily="49" charset="-122"/>
              </a:rPr>
              <a:t>戈尔巴乔夫改革</a:t>
            </a:r>
            <a:r>
              <a:rPr lang="zh-CN" sz="2600" b="1">
                <a:latin typeface="黑体" panose="02010609060101010101" pitchFamily="49" charset="-122"/>
                <a:ea typeface="黑体" panose="02010609060101010101" pitchFamily="49" charset="-122"/>
                <a:cs typeface="黑体" panose="02010609060101010101" pitchFamily="49" charset="-122"/>
                <a:sym typeface="+mn-ea"/>
              </a:rPr>
              <a:t>的内容及弊端</a:t>
            </a:r>
            <a:endParaRPr lang="zh-CN" sz="2600" b="1">
              <a:solidFill>
                <a:schemeClr val="tx1"/>
              </a:solidFill>
              <a:uFillTx/>
              <a:latin typeface="黑体" panose="02010609060101010101" pitchFamily="49" charset="-122"/>
              <a:ea typeface="黑体" pitchFamily="49" charset="-122"/>
              <a:cs typeface="黑体" panose="02010609060101010101" pitchFamily="49" charset="-122"/>
            </a:endParaRPr>
          </a:p>
        </p:txBody>
      </p:sp>
      <p:sp>
        <p:nvSpPr>
          <p:cNvPr id="18" name="文本框 17"/>
          <p:cNvSpPr txBox="1"/>
          <p:nvPr/>
        </p:nvSpPr>
        <p:spPr>
          <a:xfrm>
            <a:off x="3190875" y="3635375"/>
            <a:ext cx="6798310" cy="610870"/>
          </a:xfrm>
          <a:prstGeom prst="rect">
            <a:avLst/>
          </a:prstGeom>
          <a:noFill/>
        </p:spPr>
        <p:txBody>
          <a:bodyPr wrap="square" rtlCol="0">
            <a:spAutoFit/>
          </a:bodyPr>
          <a:lstStyle/>
          <a:p>
            <a:pPr marL="245110" marR="0" lvl="0" indent="-267970" algn="just" defTabSz="914400" rtl="0" eaLnBrk="1" fontAlgn="auto" latinLnBrk="0" hangingPunct="1">
              <a:lnSpc>
                <a:spcPct val="130000"/>
              </a:lnSpc>
              <a:spcBef>
                <a:spcPct val="0"/>
              </a:spcBef>
              <a:spcAft>
                <a:spcPct val="0"/>
              </a:spcAft>
              <a:buClrTx/>
              <a:buSzTx/>
              <a:buFontTx/>
              <a:buNone/>
              <a:defRPr/>
            </a:pPr>
            <a:r>
              <a:rPr lang="en-US" altLang="zh-CN" sz="2400" b="1" kern="100" noProof="0">
                <a:ln>
                  <a:noFill/>
                </a:ln>
                <a:effectLst/>
                <a:uLnTx/>
                <a:uFillTx/>
                <a:latin typeface="Calibri" panose="020f0502020204030204" charset="0"/>
                <a:ea typeface="宋体" panose="02010600030101010101" pitchFamily="2" charset="-122"/>
                <a:cs typeface="Times New Roman" panose="02020603050405020304" pitchFamily="18" charset="0"/>
                <a:sym typeface="+mn-ea"/>
              </a:rPr>
              <a:t>   </a:t>
            </a:r>
            <a:r>
              <a:rPr lang="zh-CN" altLang="en-US" sz="2600" b="1">
                <a:uFillTx/>
                <a:latin typeface="黑体" panose="02010609060101010101" pitchFamily="49" charset="-122"/>
                <a:ea typeface="黑体" panose="02010609060101010101" pitchFamily="49" charset="-122"/>
                <a:sym typeface="+mn-ea"/>
              </a:rPr>
              <a:t>抛弃马克思主义指导，实行“多元化”</a:t>
            </a:r>
            <a:endParaRPr lang="zh-CN" altLang="en-US" sz="2600" b="1" kern="100">
              <a:latin typeface="黑体" panose="02010609060101010101" pitchFamily="49" charset="-122"/>
              <a:ea typeface="黑体" pitchFamily="49" charset="-122"/>
            </a:endParaRPr>
          </a:p>
        </p:txBody>
      </p:sp>
      <p:sp>
        <p:nvSpPr>
          <p:cNvPr id="19" name="文本框 18"/>
          <p:cNvSpPr txBox="1"/>
          <p:nvPr/>
        </p:nvSpPr>
        <p:spPr>
          <a:xfrm>
            <a:off x="3124200" y="5030470"/>
            <a:ext cx="8415020" cy="491490"/>
          </a:xfrm>
          <a:prstGeom prst="rect">
            <a:avLst/>
          </a:prstGeom>
          <a:noFill/>
        </p:spPr>
        <p:txBody>
          <a:bodyPr wrap="square" rtlCol="0">
            <a:spAutoFit/>
          </a:bodyPr>
          <a:lstStyle/>
          <a:p>
            <a:pPr marL="245110" marR="0" lvl="0" indent="-267970" algn="just" defTabSz="914400" rtl="0" fontAlgn="auto">
              <a:lnSpc>
                <a:spcPct val="100000"/>
              </a:lnSpc>
              <a:spcBef>
                <a:spcPct val="0"/>
              </a:spcBef>
              <a:spcAft>
                <a:spcPct val="0"/>
              </a:spcAft>
              <a:buClrTx/>
              <a:buSzTx/>
              <a:buFontTx/>
              <a:buNone/>
              <a:defRPr/>
            </a:pPr>
            <a:r>
              <a:rPr lang="zh-CN" altLang="zh-CN" sz="2600" b="1" kern="100" noProof="0">
                <a:ln>
                  <a:noFill/>
                </a:ln>
                <a:solidFill>
                  <a:srgbClr val="0033CC"/>
                </a:solidFill>
                <a:effectLst/>
                <a:uLnTx/>
                <a:uFillTx/>
                <a:latin typeface="宋体" panose="02010600030101010101" pitchFamily="2" charset="-122"/>
                <a:cs typeface="Times New Roman" panose="02020603050405020304" pitchFamily="18" charset="0"/>
                <a:sym typeface="+mn-ea"/>
              </a:rPr>
              <a:t>经济改革成效甚微；</a:t>
            </a:r>
            <a:r>
              <a:rPr lang="zh-CN" sz="2600" b="1" kern="100" noProof="0">
                <a:ln>
                  <a:noFill/>
                </a:ln>
                <a:solidFill>
                  <a:schemeClr val="tx1"/>
                </a:solidFill>
                <a:effectLst/>
                <a:uLnTx/>
                <a:uFillTx/>
                <a:latin typeface="黑体" panose="02010609060101010101" pitchFamily="49" charset="-122"/>
                <a:ea typeface="黑体" panose="02010609060101010101" pitchFamily="49" charset="-122"/>
                <a:cs typeface="Times New Roman" panose="02020603050405020304" pitchFamily="18" charset="0"/>
                <a:sym typeface="+mn-ea"/>
              </a:rPr>
              <a:t>造成思想混乱，民族分离主义兴起，</a:t>
            </a:r>
            <a:endParaRPr lang="zh-CN" sz="2600" b="1" kern="100" noProof="0">
              <a:ln>
                <a:noFill/>
              </a:ln>
              <a:solidFill>
                <a:schemeClr val="tx1"/>
              </a:solidFill>
              <a:effectLst/>
              <a:uLnTx/>
              <a:uFillTx/>
              <a:latin typeface="黑体" panose="02010609060101010101" pitchFamily="49" charset="-122"/>
              <a:ea typeface="黑体" pitchFamily="49" charset="-122"/>
              <a:cs typeface="Times New Roman" panose="02020603050405020304" pitchFamily="18" charset="0"/>
              <a:sym typeface="+mn-ea"/>
            </a:endParaRPr>
          </a:p>
        </p:txBody>
      </p:sp>
      <p:sp>
        <p:nvSpPr>
          <p:cNvPr id="20" name="文本框 19"/>
          <p:cNvSpPr txBox="1"/>
          <p:nvPr/>
        </p:nvSpPr>
        <p:spPr>
          <a:xfrm>
            <a:off x="3028950" y="1031875"/>
            <a:ext cx="8174990" cy="491490"/>
          </a:xfrm>
          <a:prstGeom prst="rect">
            <a:avLst/>
          </a:prstGeom>
          <a:noFill/>
        </p:spPr>
        <p:txBody>
          <a:bodyPr wrap="square" rtlCol="0">
            <a:spAutoFit/>
          </a:bodyPr>
          <a:lstStyle/>
          <a:p>
            <a:pPr marL="177800" marR="0" lvl="0" indent="-200660" algn="just" defTabSz="914400" rtl="0" eaLnBrk="1" fontAlgn="auto" latinLnBrk="0" hangingPunct="1">
              <a:lnSpc>
                <a:spcPct val="100000"/>
              </a:lnSpc>
              <a:spcBef>
                <a:spcPct val="0"/>
              </a:spcBef>
              <a:spcAft>
                <a:spcPct val="0"/>
              </a:spcAft>
              <a:buClrTx/>
              <a:buSzTx/>
              <a:buFontTx/>
              <a:buNone/>
              <a:defRPr/>
            </a:pPr>
            <a:r>
              <a:rPr lang="zh-CN" altLang="zh-CN" sz="2600" b="1" kern="100" noProof="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pitchFamily="18" charset="0"/>
                <a:sym typeface="+mn-ea"/>
              </a:rPr>
              <a:t>承认市场调节的调节作用；但缺乏经济发展配套措施。</a:t>
            </a:r>
            <a:endParaRPr lang="zh-CN" altLang="zh-CN" sz="2600" b="1" kern="100" noProof="0">
              <a:ln>
                <a:noFill/>
              </a:ln>
              <a:solidFill>
                <a:schemeClr val="tx1"/>
              </a:solidFill>
              <a:effectLst/>
              <a:uLnTx/>
              <a:uFillTx/>
              <a:latin typeface="宋体" pitchFamily="2" charset="-122"/>
              <a:ea typeface="宋体" pitchFamily="2" charset="-122"/>
              <a:cs typeface="Times New Roman" panose="02020603050405020304" pitchFamily="18" charset="0"/>
              <a:sym typeface="+mn-ea"/>
            </a:endParaRPr>
          </a:p>
        </p:txBody>
      </p:sp>
      <p:sp>
        <p:nvSpPr>
          <p:cNvPr id="4" name="文本框 3"/>
          <p:cNvSpPr txBox="1"/>
          <p:nvPr/>
        </p:nvSpPr>
        <p:spPr>
          <a:xfrm>
            <a:off x="3190875" y="2332355"/>
            <a:ext cx="8013700" cy="891540"/>
          </a:xfrm>
          <a:prstGeom prst="rect">
            <a:avLst/>
          </a:prstGeom>
          <a:solidFill>
            <a:schemeClr val="bg1"/>
          </a:solidFill>
          <a:ln w="9525" cap="flat" cmpd="sng">
            <a:solidFill>
              <a:schemeClr val="tx1"/>
            </a:solidFill>
            <a:prstDash val="solid"/>
            <a:miter/>
            <a:headEnd type="none" w="med" len="med"/>
            <a:tailEnd type="none" w="med" len="med"/>
          </a:ln>
        </p:spPr>
        <p:txBody>
          <a:bodyPr wrap="square" anchor="t">
            <a:spAutoFit/>
          </a:bodyPr>
          <a:lstStyle/>
          <a:p>
            <a:pPr>
              <a:buFont typeface="Arial" panose="020b0604020202020204" pitchFamily="34" charset="0"/>
              <a:buNone/>
            </a:pPr>
            <a:r>
              <a:rPr lang="zh-CN" altLang="en-US" sz="2600" b="1">
                <a:solidFill>
                  <a:schemeClr val="tx1"/>
                </a:solidFill>
                <a:uFillTx/>
                <a:latin typeface="黑体" panose="02010609060101010101" pitchFamily="49" charset="-122"/>
                <a:ea typeface="黑体" panose="02010609060101010101" pitchFamily="49" charset="-122"/>
                <a:sym typeface="+mn-ea"/>
              </a:rPr>
              <a:t>政治上取消苏共领导地位，放弃社会主义制度，实行多党制、总统制和议会制，</a:t>
            </a:r>
            <a:endParaRPr lang="zh-CN" altLang="en-US" sz="2600" b="1">
              <a:solidFill>
                <a:schemeClr val="tx1"/>
              </a:solidFill>
              <a:uFillTx/>
              <a:latin typeface="黑体" panose="02010609060101010101" pitchFamily="49" charset="-122"/>
              <a:ea typeface="黑体" pitchFamily="49" charset="-122"/>
              <a:sym typeface="+mn-ea"/>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ppt_x"/>
                                          </p:val>
                                        </p:tav>
                                        <p:tav tm="100000">
                                          <p:val>
                                            <p:strVal val="#ppt_x"/>
                                          </p:val>
                                        </p:tav>
                                      </p:tavLst>
                                    </p:anim>
                                    <p:anim calcmode="lin" valueType="num">
                                      <p:cBhvr additive="base">
                                        <p:cTn id="19"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500" fill="hold"/>
                                        <p:tgtEl>
                                          <p:spTgt spid="19"/>
                                        </p:tgtEl>
                                        <p:attrNameLst>
                                          <p:attrName>ppt_x</p:attrName>
                                        </p:attrNameLst>
                                      </p:cBhvr>
                                      <p:tavLst>
                                        <p:tav tm="0">
                                          <p:val>
                                            <p:strVal val="#ppt_x"/>
                                          </p:val>
                                        </p:tav>
                                        <p:tav tm="100000">
                                          <p:val>
                                            <p:strVal val="#ppt_x"/>
                                          </p:val>
                                        </p:tav>
                                      </p:tavLst>
                                    </p:anim>
                                    <p:anim calcmode="lin" valueType="num">
                                      <p:cBhvr additive="base">
                                        <p:cTn id="2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4"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63511" y="115570"/>
            <a:ext cx="6713279" cy="1938020"/>
          </a:xfrm>
          <a:prstGeom prst="rect">
            <a:avLst/>
          </a:prstGeom>
          <a:noFill/>
        </p:spPr>
        <p:txBody>
          <a:bodyPr wrap="square" rtlCol="0" anchor="t">
            <a:spAutoFit/>
          </a:bodyPr>
          <a:lstStyle/>
          <a:p>
            <a:pPr>
              <a:lnSpc>
                <a:spcPct val="100000"/>
              </a:lnSpc>
              <a:buClr>
                <a:schemeClr val="bg1"/>
              </a:buClr>
            </a:pPr>
            <a:r>
              <a:rPr lang="en-US" altLang="zh-CN" sz="2400" b="1" smtClean="0">
                <a:latin typeface="黑体" panose="02010609060101010101" pitchFamily="49" charset="-122"/>
                <a:ea typeface="黑体" panose="02010609060101010101" pitchFamily="49" charset="-122"/>
                <a:cs typeface="黑体" panose="02010609060101010101" pitchFamily="49" charset="-122"/>
                <a:sym typeface="+mn-ea"/>
              </a:rPr>
              <a:t>3</a:t>
            </a:r>
            <a:r>
              <a:rPr lang="zh-CN" altLang="en-US" sz="2400" b="1" smtClean="0">
                <a:latin typeface="黑体" panose="02010609060101010101" pitchFamily="49" charset="-122"/>
                <a:ea typeface="黑体" panose="02010609060101010101" pitchFamily="49" charset="-122"/>
                <a:cs typeface="黑体" panose="02010609060101010101" pitchFamily="49" charset="-122"/>
                <a:sym typeface="+mn-ea"/>
              </a:rPr>
              <a:t>、结果：</a:t>
            </a:r>
            <a:endParaRPr lang="zh-CN" altLang="en-US" sz="2400" b="1" smtClean="0">
              <a:latin typeface="黑体" panose="02010609060101010101" pitchFamily="49" charset="-122"/>
              <a:ea typeface="黑体" panose="02010609060101010101" pitchFamily="49" charset="-122"/>
              <a:cs typeface="黑体" panose="02010609060101010101" pitchFamily="49" charset="-122"/>
            </a:endParaRPr>
          </a:p>
          <a:p>
            <a:pPr>
              <a:lnSpc>
                <a:spcPct val="100000"/>
              </a:lnSpc>
              <a:buClr>
                <a:schemeClr val="bg1"/>
              </a:buClr>
            </a:pPr>
            <a:r>
              <a:rPr lang="zh-CN" altLang="en-US" sz="2400" smtClean="0">
                <a:latin typeface="黑体" panose="02010609060101010101" pitchFamily="49" charset="-122"/>
                <a:ea typeface="黑体" panose="02010609060101010101" pitchFamily="49" charset="-122"/>
                <a:cs typeface="黑体" panose="02010609060101010101" pitchFamily="49" charset="-122"/>
                <a:sym typeface="+mn-ea"/>
              </a:rPr>
              <a:t>    </a:t>
            </a:r>
            <a:r>
              <a:rPr lang="en-US" altLang="zh-CN" sz="2400" smtClean="0">
                <a:latin typeface="黑体" panose="02010609060101010101" pitchFamily="49" charset="-122"/>
                <a:ea typeface="黑体" panose="02010609060101010101" pitchFamily="49" charset="-122"/>
                <a:cs typeface="黑体" panose="02010609060101010101" pitchFamily="49" charset="-122"/>
                <a:sym typeface="+mn-ea"/>
              </a:rPr>
              <a:t>1990</a:t>
            </a:r>
            <a:r>
              <a:rPr lang="zh-CN" altLang="en-US" sz="2400" smtClean="0">
                <a:latin typeface="黑体" panose="02010609060101010101" pitchFamily="49" charset="-122"/>
                <a:ea typeface="黑体" panose="02010609060101010101" pitchFamily="49" charset="-122"/>
                <a:cs typeface="黑体" panose="02010609060101010101" pitchFamily="49" charset="-122"/>
                <a:sym typeface="+mn-ea"/>
              </a:rPr>
              <a:t>年</a:t>
            </a:r>
            <a:r>
              <a:rPr lang="zh-CN" altLang="en-US" sz="240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立陶宛</a:t>
            </a:r>
            <a:r>
              <a:rPr lang="zh-CN" altLang="en-US" sz="2400" smtClean="0">
                <a:latin typeface="黑体" panose="02010609060101010101" pitchFamily="49" charset="-122"/>
                <a:ea typeface="黑体" panose="02010609060101010101" pitchFamily="49" charset="-122"/>
                <a:cs typeface="黑体" panose="02010609060101010101" pitchFamily="49" charset="-122"/>
                <a:sym typeface="+mn-ea"/>
              </a:rPr>
              <a:t>率先独立，随后</a:t>
            </a:r>
            <a:r>
              <a:rPr lang="zh-CN" altLang="en-US" sz="240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俄罗斯</a:t>
            </a:r>
            <a:r>
              <a:rPr lang="zh-CN" altLang="en-US" sz="2400" smtClean="0">
                <a:latin typeface="黑体" panose="02010609060101010101" pitchFamily="49" charset="-122"/>
                <a:ea typeface="黑体" panose="02010609060101010101" pitchFamily="49" charset="-122"/>
                <a:cs typeface="黑体" panose="02010609060101010101" pitchFamily="49" charset="-122"/>
                <a:sym typeface="+mn-ea"/>
              </a:rPr>
              <a:t>发表主权宣言，其它加盟共和国纷纷效仿。</a:t>
            </a:r>
            <a:endParaRPr lang="zh-CN" altLang="en-US" sz="2400" smtClean="0">
              <a:latin typeface="黑体" panose="02010609060101010101" pitchFamily="49" charset="-122"/>
              <a:ea typeface="黑体" pitchFamily="49" charset="-122"/>
              <a:cs typeface="黑体" panose="02010609060101010101" pitchFamily="49" charset="-122"/>
              <a:sym typeface="+mn-ea"/>
            </a:endParaRPr>
          </a:p>
          <a:p>
            <a:pPr>
              <a:lnSpc>
                <a:spcPct val="100000"/>
              </a:lnSpc>
              <a:buClr>
                <a:schemeClr val="bg1"/>
              </a:buClr>
            </a:pPr>
            <a:r>
              <a:rPr lang="en-US" altLang="zh-CN" sz="2400" b="1"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1991</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年</a:t>
            </a:r>
            <a:r>
              <a:rPr lang="en-US" altLang="zh-CN" sz="2400" b="1"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8</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月</a:t>
            </a:r>
            <a:r>
              <a:rPr lang="en-US" altLang="zh-CN" sz="2400" b="1"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19</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日试图阻止苏联分裂的政变失败，</a:t>
            </a:r>
            <a:r>
              <a:rPr lang="en-US" altLang="zh-CN" sz="2400" b="1"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1991</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年</a:t>
            </a:r>
            <a:r>
              <a:rPr lang="en-US" altLang="zh-CN" sz="2400" b="1"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12</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月</a:t>
            </a:r>
            <a:r>
              <a:rPr lang="en-US" altLang="zh-CN" sz="2400" b="1"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26</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日，苏联解体</a:t>
            </a:r>
            <a:r>
              <a:rPr lang="zh-CN" altLang="en-US" sz="2400" smtClean="0">
                <a:latin typeface="黑体" panose="02010609060101010101" pitchFamily="49" charset="-122"/>
                <a:ea typeface="黑体" panose="02010609060101010101" pitchFamily="49" charset="-122"/>
                <a:cs typeface="黑体" panose="02010609060101010101" pitchFamily="49" charset="-122"/>
                <a:sym typeface="+mn-ea"/>
              </a:rPr>
              <a:t>。</a:t>
            </a:r>
            <a:endParaRPr lang="zh-CN" altLang="en-US" sz="2400">
              <a:latin typeface="黑体" panose="02010609060101010101" pitchFamily="49" charset="-122"/>
              <a:ea typeface="黑体" pitchFamily="49" charset="-122"/>
              <a:cs typeface="黑体" panose="02010609060101010101" pitchFamily="49" charset="-122"/>
            </a:endParaRPr>
          </a:p>
        </p:txBody>
      </p:sp>
      <p:sp>
        <p:nvSpPr>
          <p:cNvPr id="4" name="矩形 3"/>
          <p:cNvSpPr>
            <a:spLocks noChangeArrowheads="1"/>
          </p:cNvSpPr>
          <p:nvPr/>
        </p:nvSpPr>
        <p:spPr bwMode="auto">
          <a:xfrm>
            <a:off x="8330434" y="3541396"/>
            <a:ext cx="3683156" cy="3146425"/>
          </a:xfrm>
          <a:prstGeom prst="rect">
            <a:avLst/>
          </a:prstGeom>
          <a:noFill/>
          <a:ln w="19050">
            <a:solidFill>
              <a:srgbClr val="FF0000"/>
            </a:solidFill>
            <a:miter lim="800000"/>
          </a:ln>
        </p:spPr>
        <p:txBody>
          <a:bodyPr wrap="square" lIns="68580" tIns="34290" rIns="68580" bIns="34290">
            <a:spAutoFit/>
          </a:bodyPr>
          <a:lstStyle/>
          <a:p>
            <a:pPr algn="l"/>
            <a:r>
              <a:rPr lang="zh-CN" altLang="en-US" sz="2000" smtClean="0">
                <a:ea typeface="黑体" panose="02010609060101010101" pitchFamily="49" charset="-122"/>
              </a:rPr>
              <a:t>（</a:t>
            </a:r>
            <a:r>
              <a:rPr lang="en-US" altLang="zh-CN" sz="2000" smtClean="0">
                <a:ea typeface="黑体" panose="02010609060101010101" pitchFamily="49" charset="-122"/>
              </a:rPr>
              <a:t>1</a:t>
            </a:r>
            <a:r>
              <a:rPr lang="zh-CN" altLang="en-US" sz="2000" smtClean="0">
                <a:ea typeface="黑体" panose="02010609060101010101" pitchFamily="49" charset="-122"/>
              </a:rPr>
              <a:t>）  戈尔巴乔夫背叛说；</a:t>
            </a:r>
            <a:endParaRPr lang="en-US" altLang="zh-CN" sz="2000" smtClean="0">
              <a:ea typeface="黑体" pitchFamily="49" charset="-122"/>
            </a:endParaRPr>
          </a:p>
          <a:p>
            <a:pPr algn="l"/>
            <a:r>
              <a:rPr lang="zh-CN" altLang="en-US" sz="2000" smtClean="0">
                <a:ea typeface="黑体" panose="02010609060101010101" pitchFamily="49" charset="-122"/>
              </a:rPr>
              <a:t>（</a:t>
            </a:r>
            <a:r>
              <a:rPr lang="en-US" altLang="zh-CN" sz="2000" smtClean="0">
                <a:ea typeface="黑体" panose="02010609060101010101" pitchFamily="49" charset="-122"/>
              </a:rPr>
              <a:t>2</a:t>
            </a:r>
            <a:r>
              <a:rPr lang="zh-CN" altLang="en-US" sz="2000" smtClean="0">
                <a:ea typeface="黑体" panose="02010609060101010101" pitchFamily="49" charset="-122"/>
              </a:rPr>
              <a:t>）  石油价格波动说；</a:t>
            </a:r>
            <a:endParaRPr lang="en-US" altLang="zh-CN" sz="2000" smtClean="0">
              <a:ea typeface="黑体" panose="02010609060101010101" pitchFamily="49" charset="-122"/>
            </a:endParaRPr>
          </a:p>
          <a:p>
            <a:pPr algn="l"/>
            <a:r>
              <a:rPr lang="zh-CN" altLang="en-US" sz="2000" smtClean="0">
                <a:ea typeface="黑体" panose="02010609060101010101" pitchFamily="49" charset="-122"/>
              </a:rPr>
              <a:t>（</a:t>
            </a:r>
            <a:r>
              <a:rPr lang="en-US" altLang="zh-CN" sz="2000" smtClean="0">
                <a:ea typeface="黑体" panose="02010609060101010101" pitchFamily="49" charset="-122"/>
              </a:rPr>
              <a:t>3</a:t>
            </a:r>
            <a:r>
              <a:rPr lang="zh-CN" altLang="en-US" sz="2000" smtClean="0">
                <a:ea typeface="黑体" panose="02010609060101010101" pitchFamily="49" charset="-122"/>
              </a:rPr>
              <a:t>）  大国沙文主义说；</a:t>
            </a:r>
            <a:endParaRPr lang="en-US" altLang="zh-CN" sz="2000" smtClean="0">
              <a:ea typeface="黑体" panose="02010609060101010101" pitchFamily="49" charset="-122"/>
            </a:endParaRPr>
          </a:p>
          <a:p>
            <a:pPr algn="l"/>
            <a:r>
              <a:rPr lang="zh-CN" altLang="en-US" sz="2000" smtClean="0">
                <a:ea typeface="黑体" panose="02010609060101010101" pitchFamily="49" charset="-122"/>
              </a:rPr>
              <a:t>（</a:t>
            </a:r>
            <a:r>
              <a:rPr lang="en-US" altLang="zh-CN" sz="2000" smtClean="0">
                <a:ea typeface="黑体" panose="02010609060101010101" pitchFamily="49" charset="-122"/>
              </a:rPr>
              <a:t>4</a:t>
            </a:r>
            <a:r>
              <a:rPr lang="zh-CN" altLang="en-US" sz="2000" smtClean="0">
                <a:ea typeface="黑体" panose="02010609060101010101" pitchFamily="49" charset="-122"/>
              </a:rPr>
              <a:t>）  军备竞赛说；</a:t>
            </a:r>
            <a:endParaRPr lang="en-US" altLang="zh-CN" sz="2000" smtClean="0">
              <a:ea typeface="黑体" panose="02010609060101010101" pitchFamily="49" charset="-122"/>
            </a:endParaRPr>
          </a:p>
          <a:p>
            <a:pPr algn="l"/>
            <a:r>
              <a:rPr lang="zh-CN" altLang="en-US" sz="2000" smtClean="0">
                <a:ea typeface="黑体" panose="02010609060101010101" pitchFamily="49" charset="-122"/>
              </a:rPr>
              <a:t>（</a:t>
            </a:r>
            <a:r>
              <a:rPr lang="en-US" altLang="zh-CN" sz="2000" smtClean="0">
                <a:ea typeface="黑体" panose="02010609060101010101" pitchFamily="49" charset="-122"/>
              </a:rPr>
              <a:t>5</a:t>
            </a:r>
            <a:r>
              <a:rPr lang="zh-CN" altLang="en-US" sz="2000" smtClean="0">
                <a:ea typeface="黑体" panose="02010609060101010101" pitchFamily="49" charset="-122"/>
              </a:rPr>
              <a:t>）  官僚腐败说；</a:t>
            </a:r>
            <a:endParaRPr lang="en-US" altLang="zh-CN" sz="2000" smtClean="0">
              <a:ea typeface="黑体" panose="02010609060101010101" pitchFamily="49" charset="-122"/>
            </a:endParaRPr>
          </a:p>
          <a:p>
            <a:pPr algn="l"/>
            <a:r>
              <a:rPr lang="zh-CN" altLang="en-US" sz="2000" smtClean="0">
                <a:ea typeface="黑体" panose="02010609060101010101" pitchFamily="49" charset="-122"/>
              </a:rPr>
              <a:t>（</a:t>
            </a:r>
            <a:r>
              <a:rPr lang="en-US" altLang="zh-CN" sz="2000" smtClean="0">
                <a:ea typeface="黑体" panose="02010609060101010101" pitchFamily="49" charset="-122"/>
              </a:rPr>
              <a:t>6</a:t>
            </a:r>
            <a:r>
              <a:rPr lang="zh-CN" altLang="en-US" sz="2000" smtClean="0">
                <a:ea typeface="黑体" panose="02010609060101010101" pitchFamily="49" charset="-122"/>
              </a:rPr>
              <a:t>）  和平演变说；</a:t>
            </a:r>
            <a:endParaRPr lang="en-US" altLang="zh-CN" sz="2000" smtClean="0">
              <a:ea typeface="黑体" panose="02010609060101010101" pitchFamily="49" charset="-122"/>
            </a:endParaRPr>
          </a:p>
          <a:p>
            <a:pPr algn="l"/>
            <a:r>
              <a:rPr lang="zh-CN" altLang="en-US" sz="2000" smtClean="0">
                <a:ea typeface="黑体" panose="02010609060101010101" pitchFamily="49" charset="-122"/>
              </a:rPr>
              <a:t>（</a:t>
            </a:r>
            <a:r>
              <a:rPr lang="en-US" altLang="zh-CN" sz="2000" smtClean="0">
                <a:ea typeface="黑体" panose="02010609060101010101" pitchFamily="49" charset="-122"/>
              </a:rPr>
              <a:t>7</a:t>
            </a:r>
            <a:r>
              <a:rPr lang="zh-CN" altLang="en-US" sz="2000" smtClean="0">
                <a:ea typeface="黑体" panose="02010609060101010101" pitchFamily="49" charset="-122"/>
              </a:rPr>
              <a:t>）  体制僵化说；</a:t>
            </a:r>
            <a:endParaRPr lang="en-US" altLang="zh-CN" sz="2000" smtClean="0">
              <a:ea typeface="黑体" panose="02010609060101010101" pitchFamily="49" charset="-122"/>
            </a:endParaRPr>
          </a:p>
          <a:p>
            <a:pPr algn="l"/>
            <a:r>
              <a:rPr lang="zh-CN" altLang="en-US" sz="2000" smtClean="0">
                <a:ea typeface="黑体" panose="02010609060101010101" pitchFamily="49" charset="-122"/>
              </a:rPr>
              <a:t>（</a:t>
            </a:r>
            <a:r>
              <a:rPr lang="en-US" altLang="zh-CN" sz="2000" smtClean="0">
                <a:ea typeface="黑体" panose="02010609060101010101" pitchFamily="49" charset="-122"/>
              </a:rPr>
              <a:t>8</a:t>
            </a:r>
            <a:r>
              <a:rPr lang="zh-CN" altLang="en-US" sz="2000" smtClean="0">
                <a:ea typeface="黑体" panose="02010609060101010101" pitchFamily="49" charset="-122"/>
              </a:rPr>
              <a:t>）  民族矛盾说；</a:t>
            </a:r>
            <a:endParaRPr lang="en-US" altLang="zh-CN" sz="2000" smtClean="0">
              <a:ea typeface="黑体" panose="02010609060101010101" pitchFamily="49" charset="-122"/>
            </a:endParaRPr>
          </a:p>
          <a:p>
            <a:pPr algn="l"/>
            <a:r>
              <a:rPr lang="zh-CN" altLang="en-US" sz="2000" smtClean="0">
                <a:ea typeface="黑体" panose="02010609060101010101" pitchFamily="49" charset="-122"/>
              </a:rPr>
              <a:t>（</a:t>
            </a:r>
            <a:r>
              <a:rPr lang="en-US" altLang="zh-CN" sz="2000" smtClean="0">
                <a:ea typeface="黑体" panose="02010609060101010101" pitchFamily="49" charset="-122"/>
              </a:rPr>
              <a:t>9</a:t>
            </a:r>
            <a:r>
              <a:rPr lang="zh-CN" altLang="en-US" sz="2000" smtClean="0">
                <a:ea typeface="黑体" panose="02010609060101010101" pitchFamily="49" charset="-122"/>
              </a:rPr>
              <a:t>）  历史合力说；</a:t>
            </a:r>
            <a:endParaRPr lang="en-US" altLang="zh-CN" sz="2000" smtClean="0">
              <a:ea typeface="黑体" panose="02010609060101010101" pitchFamily="49" charset="-122"/>
            </a:endParaRPr>
          </a:p>
          <a:p>
            <a:pPr algn="l"/>
            <a:r>
              <a:rPr lang="zh-CN" altLang="en-US" sz="2000" smtClean="0">
                <a:ea typeface="黑体" panose="02010609060101010101" pitchFamily="49" charset="-122"/>
              </a:rPr>
              <a:t>（</a:t>
            </a:r>
            <a:r>
              <a:rPr lang="en-US" altLang="zh-CN" sz="2000" smtClean="0">
                <a:ea typeface="黑体" panose="02010609060101010101" pitchFamily="49" charset="-122"/>
              </a:rPr>
              <a:t>10</a:t>
            </a:r>
            <a:r>
              <a:rPr lang="zh-CN" altLang="en-US" sz="2000" smtClean="0">
                <a:ea typeface="黑体" panose="02010609060101010101" pitchFamily="49" charset="-122"/>
              </a:rPr>
              <a:t>）意识形态说。</a:t>
            </a:r>
            <a:endParaRPr lang="zh-CN" altLang="en-US" sz="2000" smtClean="0">
              <a:solidFill>
                <a:srgbClr val="FF0000"/>
              </a:solidFill>
              <a:ea typeface="黑体" pitchFamily="49" charset="-122"/>
            </a:endParaRPr>
          </a:p>
        </p:txBody>
      </p:sp>
      <p:sp>
        <p:nvSpPr>
          <p:cNvPr id="7" name="Rectangle 3"/>
          <p:cNvSpPr>
            <a:spLocks noChangeArrowheads="1"/>
          </p:cNvSpPr>
          <p:nvPr/>
        </p:nvSpPr>
        <p:spPr bwMode="auto">
          <a:xfrm>
            <a:off x="208571" y="2325053"/>
            <a:ext cx="6768219" cy="1783715"/>
          </a:xfrm>
          <a:prstGeom prst="rect">
            <a:avLst/>
          </a:prstGeom>
          <a:solidFill>
            <a:schemeClr val="bg2"/>
          </a:solidFill>
        </p:spPr>
        <p:style>
          <a:lnRef idx="3">
            <a:schemeClr val="lt1"/>
          </a:lnRef>
          <a:fillRef idx="1">
            <a:schemeClr val="accent1"/>
          </a:fillRef>
          <a:effectRef idx="1">
            <a:schemeClr val="accent1"/>
          </a:effectRef>
          <a:fontRef idx="minor">
            <a:schemeClr val="lt1"/>
          </a:fontRef>
        </p:style>
        <p:txBody>
          <a:bodyPr wrap="squar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2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      </a:t>
            </a:r>
            <a:r>
              <a:rPr kumimoji="0" lang="zh-CN" altLang="zh-CN" sz="22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a:t>
            </a:r>
            <a:r>
              <a:rPr kumimoji="0" lang="en-US" altLang="zh-CN" sz="22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1</a:t>
            </a:r>
            <a:r>
              <a:rPr kumimoji="0" lang="zh-CN" altLang="en-US" sz="22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a:t>
            </a:r>
            <a:r>
              <a:rPr kumimoji="0" lang="en-US" altLang="zh-CN" sz="22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1990</a:t>
            </a:r>
            <a:r>
              <a:rPr kumimoji="0" lang="zh-CN" altLang="en-US" sz="22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年</a:t>
            </a:r>
            <a:r>
              <a:rPr kumimoji="0" lang="en-US" altLang="zh-CN" sz="22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3</a:t>
            </a:r>
            <a:r>
              <a:rPr kumimoji="0" lang="zh-CN" altLang="en-US" sz="22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月，立陶宛率先宣布独立，</a:t>
            </a:r>
            <a:r>
              <a:rPr kumimoji="0" lang="zh-CN" altLang="en-US" sz="22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之后许多加盟国家也宣布独立；为了遏制独立势头，1991年3月，苏联进行全民公决，赞成保留联盟的占76%,但要削弱中央权力，增强各国独立性，</a:t>
            </a:r>
            <a:r>
              <a:rPr kumimoji="0" lang="zh-CN" altLang="en-US" sz="22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并把国名改为“苏维埃主权共和国联盟”</a:t>
            </a:r>
            <a:r>
              <a:rPr kumimoji="0" lang="zh-CN" altLang="en-US" sz="2200" b="0" i="0" u="none" strike="noStrike" kern="1200" cap="none" spc="0" normalizeH="0" baseline="0" noProof="0" smtClean="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a:t>
            </a:r>
            <a:endParaRPr kumimoji="0" lang="zh-CN" altLang="en-US" sz="22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itchFamily="49" charset="-122"/>
              <a:cs typeface="+mn-cs"/>
              <a:sym typeface="+mn-ea"/>
            </a:endParaRPr>
          </a:p>
        </p:txBody>
      </p:sp>
      <p:sp>
        <p:nvSpPr>
          <p:cNvPr id="3" name="矩形 2"/>
          <p:cNvSpPr>
            <a:spLocks noChangeArrowheads="1"/>
          </p:cNvSpPr>
          <p:nvPr/>
        </p:nvSpPr>
        <p:spPr bwMode="auto">
          <a:xfrm>
            <a:off x="953" y="4293096"/>
            <a:ext cx="6767584" cy="1106805"/>
          </a:xfrm>
          <a:prstGeom prst="rect">
            <a:avLst/>
          </a:prstGeom>
          <a:solidFill>
            <a:schemeClr val="bg2"/>
          </a:solidFill>
        </p:spPr>
        <p:style>
          <a:lnRef idx="3">
            <a:schemeClr val="lt1"/>
          </a:lnRef>
          <a:fillRef idx="1">
            <a:schemeClr val="accent1"/>
          </a:fillRef>
          <a:effectRef idx="1">
            <a:schemeClr val="accent1"/>
          </a:effectRef>
          <a:fontRef idx="minor">
            <a:schemeClr val="lt1"/>
          </a:fontRef>
        </p:style>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auto" latinLnBrk="0" hangingPunct="0">
              <a:lnSpc>
                <a:spcPct val="100000"/>
              </a:lnSpc>
              <a:spcBef>
                <a:spcPct val="0"/>
              </a:spcBef>
              <a:spcAft>
                <a:spcPct val="0"/>
              </a:spcAft>
              <a:buClrTx/>
              <a:buSzTx/>
              <a:buFontTx/>
              <a:buNone/>
              <a:defRPr/>
            </a:pPr>
            <a:r>
              <a:rPr kumimoji="0" lang="zh-CN" altLang="zh-CN" sz="22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（2）</a:t>
            </a:r>
            <a:r>
              <a:rPr kumimoji="0" lang="zh-CN" altLang="zh-CN" sz="22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八一九事件</a:t>
            </a:r>
            <a:r>
              <a:rPr kumimoji="0" lang="zh-CN" altLang="zh-CN" sz="22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：1991年8月19日，少数苏联领导人发动政变，</a:t>
            </a:r>
            <a:r>
              <a:rPr kumimoji="0" lang="zh-CN" altLang="zh-CN" sz="22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试图使国家和社会尽快摆脱危机，</a:t>
            </a:r>
            <a:r>
              <a:rPr kumimoji="0" lang="zh-CN" altLang="zh-CN" sz="22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但很快失败。</a:t>
            </a:r>
            <a:r>
              <a:rPr kumimoji="0" lang="zh-CN" altLang="zh-CN" sz="22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苏联的分裂进一步加快。</a:t>
            </a:r>
            <a:endParaRPr kumimoji="0" lang="zh-CN" altLang="zh-CN" sz="22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itchFamily="49" charset="-122"/>
              <a:cs typeface="+mn-cs"/>
            </a:endParaRPr>
          </a:p>
        </p:txBody>
      </p:sp>
      <p:sp>
        <p:nvSpPr>
          <p:cNvPr id="5" name="矩形 5"/>
          <p:cNvSpPr>
            <a:spLocks noChangeArrowheads="1"/>
          </p:cNvSpPr>
          <p:nvPr/>
        </p:nvSpPr>
        <p:spPr bwMode="auto">
          <a:xfrm>
            <a:off x="208571" y="5581016"/>
            <a:ext cx="6768219" cy="1106805"/>
          </a:xfrm>
          <a:prstGeom prst="rect">
            <a:avLst/>
          </a:prstGeom>
          <a:solidFill>
            <a:schemeClr val="bg2"/>
          </a:solidFill>
        </p:spPr>
        <p:style>
          <a:lnRef idx="3">
            <a:schemeClr val="lt1"/>
          </a:lnRef>
          <a:fillRef idx="1">
            <a:schemeClr val="accent1"/>
          </a:fillRef>
          <a:effectRef idx="1">
            <a:schemeClr val="accent1"/>
          </a:effectRef>
          <a:fontRef idx="minor">
            <a:schemeClr val="lt1"/>
          </a:fontRef>
        </p:style>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auto" latinLnBrk="0" hangingPunct="0">
              <a:lnSpc>
                <a:spcPct val="100000"/>
              </a:lnSpc>
              <a:spcBef>
                <a:spcPct val="0"/>
              </a:spcBef>
              <a:spcAft>
                <a:spcPct val="0"/>
              </a:spcAft>
              <a:buClrTx/>
              <a:buSzTx/>
              <a:buFontTx/>
              <a:buNone/>
              <a:defRPr/>
            </a:pPr>
            <a:r>
              <a:rPr kumimoji="0" lang="zh-CN" altLang="en-US" sz="22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a:t>
            </a:r>
            <a:r>
              <a:rPr kumimoji="0" lang="en-US" altLang="zh-CN" sz="22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3</a:t>
            </a:r>
            <a:r>
              <a:rPr kumimoji="0" lang="zh-CN" altLang="en-US" sz="22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a:t>
            </a:r>
            <a:r>
              <a:rPr kumimoji="0" lang="en-US" altLang="zh-CN" sz="22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1991</a:t>
            </a:r>
            <a:r>
              <a:rPr kumimoji="0" lang="zh-CN" altLang="zh-CN" sz="22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年</a:t>
            </a:r>
            <a:r>
              <a:rPr kumimoji="0" lang="en-US" altLang="zh-CN" sz="22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12</a:t>
            </a:r>
            <a:r>
              <a:rPr kumimoji="0" lang="zh-CN" altLang="zh-CN" sz="22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月</a:t>
            </a:r>
            <a:r>
              <a:rPr kumimoji="0" lang="zh-CN" altLang="zh-CN" sz="22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，俄罗斯、乌克兰、白俄罗斯等</a:t>
            </a:r>
            <a:r>
              <a:rPr kumimoji="0" lang="en-US" altLang="zh-CN" sz="22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11</a:t>
            </a:r>
            <a:r>
              <a:rPr kumimoji="0" lang="zh-CN" altLang="en-US" sz="22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个国家</a:t>
            </a:r>
            <a:r>
              <a:rPr kumimoji="0" lang="zh-CN" altLang="zh-CN" sz="22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的领导人签署</a:t>
            </a:r>
            <a:r>
              <a:rPr kumimoji="0" lang="zh-CN" altLang="zh-CN" sz="22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《阿拉木图宣言》</a:t>
            </a:r>
            <a:r>
              <a:rPr kumimoji="0" lang="zh-CN" altLang="zh-CN" sz="22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宣告结成</a:t>
            </a:r>
            <a:r>
              <a:rPr kumimoji="0" lang="zh-CN" altLang="zh-CN" sz="22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独立国家联合体</a:t>
            </a:r>
            <a:r>
              <a:rPr kumimoji="0" lang="zh-CN" altLang="zh-CN" sz="22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a:t>
            </a:r>
            <a:r>
              <a:rPr kumimoji="0" lang="zh-CN" altLang="zh-CN" sz="22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标志着苏联的解体，苏联不复存在。</a:t>
            </a:r>
            <a:endParaRPr kumimoji="0" lang="zh-CN" altLang="zh-CN" sz="22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endParaRPr>
          </a:p>
        </p:txBody>
      </p:sp>
      <p:sp>
        <p:nvSpPr>
          <p:cNvPr id="6" name="文本框 5"/>
          <p:cNvSpPr txBox="1"/>
          <p:nvPr/>
        </p:nvSpPr>
        <p:spPr>
          <a:xfrm>
            <a:off x="285397" y="2053591"/>
            <a:ext cx="927614" cy="460375"/>
          </a:xfrm>
          <a:prstGeom prst="rect">
            <a:avLst/>
          </a:prstGeom>
          <a:noFill/>
        </p:spPr>
        <p:txBody>
          <a:bodyPr wrap="square" rtlCol="0" anchor="t">
            <a:spAutoFit/>
          </a:bodyPr>
          <a:lstStyle/>
          <a:p>
            <a:r>
              <a:rPr lang="zh-CN" altLang="en-US" sz="2400" b="1" noProof="0">
                <a:ln>
                  <a:noFill/>
                </a:ln>
                <a:solidFill>
                  <a:srgbClr val="0033CC"/>
                </a:solidFill>
                <a:effectLst>
                  <a:outerShdw blurRad="38100" dist="38100" dir="2700000">
                    <a:srgbClr val="C0C0C0"/>
                  </a:outerShdw>
                </a:effectLst>
                <a:uLnTx/>
                <a:uFillTx/>
                <a:latin typeface="黑体" panose="02010609060101010101" pitchFamily="49" charset="-122"/>
                <a:ea typeface="黑体" panose="02010609060101010101" pitchFamily="49" charset="-122"/>
                <a:cs typeface="+mn-ea"/>
                <a:sym typeface="+mn-ea"/>
              </a:rPr>
              <a:t>经过</a:t>
            </a:r>
            <a:endParaRPr lang="zh-CN" altLang="en-US" sz="2400"/>
          </a:p>
        </p:txBody>
      </p:sp>
      <p:pic>
        <p:nvPicPr>
          <p:cNvPr id="8" name="Picture 2"/>
          <p:cNvPicPr>
            <a:picLocks noGrp="1" noChangeAspect="1" noChangeArrowheads="1"/>
          </p:cNvPicPr>
          <p:nvPr>
            <p:custDataLst>
              <p:tags r:id="rId3"/>
            </p:custDataLst>
          </p:nvPr>
        </p:nvPicPr>
        <p:blipFill>
          <a:blip r:embed="rId2"/>
          <a:stretch>
            <a:fillRect/>
          </a:stretch>
        </p:blipFill>
        <p:spPr bwMode="auto">
          <a:xfrm>
            <a:off x="7150758" y="259715"/>
            <a:ext cx="4947911" cy="3098165"/>
          </a:xfrm>
          <a:prstGeom prst="rect">
            <a:avLst/>
          </a:prstGeom>
          <a:solidFill>
            <a:schemeClr val="lt1"/>
          </a:solidFill>
          <a:ln w="12700">
            <a:solidFill>
              <a:schemeClr val="dk1"/>
            </a:solidFill>
            <a:miter lim="800000"/>
          </a:ln>
        </p:spPr>
        <p:style>
          <a:lnRef idx="2">
            <a:schemeClr val="dk1"/>
          </a:lnRef>
          <a:fillRef idx="1">
            <a:schemeClr val="lt1"/>
          </a:fillRef>
          <a:effectRef idx="0">
            <a:schemeClr val="dk1"/>
          </a:effectRef>
          <a:fontRef idx="minor">
            <a:schemeClr val="dk1"/>
          </a:fontRef>
        </p:style>
      </p:pic>
      <p:sp>
        <p:nvSpPr>
          <p:cNvPr id="9" name="文本框 8"/>
          <p:cNvSpPr txBox="1"/>
          <p:nvPr/>
        </p:nvSpPr>
        <p:spPr>
          <a:xfrm>
            <a:off x="7294884" y="3964305"/>
            <a:ext cx="887614" cy="1938020"/>
          </a:xfrm>
          <a:prstGeom prst="rect">
            <a:avLst/>
          </a:prstGeom>
          <a:noFill/>
        </p:spPr>
        <p:txBody>
          <a:bodyPr wrap="square" rtlCol="0" anchor="t">
            <a:spAutoFit/>
          </a:bodyPr>
          <a:lstStyle/>
          <a:p>
            <a:r>
              <a:rPr lang="zh-CN" altLang="en-US" sz="2400" noProof="0">
                <a:uLnTx/>
                <a:uFillTx/>
                <a:latin typeface="黑体" panose="02010609060101010101" pitchFamily="49" charset="-122"/>
                <a:ea typeface="黑体" panose="02010609060101010101" pitchFamily="49" charset="-122"/>
                <a:sym typeface="+mn-ea"/>
              </a:rPr>
              <a:t>苏联解体原因</a:t>
            </a:r>
            <a:endParaRPr lang="zh-CN" altLang="en-US" sz="2400" noProof="0">
              <a:uLnTx/>
              <a:uFillTx/>
              <a:latin typeface="黑体" panose="02010609060101010101" pitchFamily="49" charset="-122"/>
              <a:ea typeface="黑体" pitchFamily="49" charset="-122"/>
              <a:sym typeface="+mn-ea"/>
            </a:endParaRPr>
          </a:p>
          <a:p>
            <a:r>
              <a:rPr lang="zh-CN" altLang="en-US" sz="2400" noProof="0">
                <a:uLnTx/>
                <a:uFillTx/>
                <a:latin typeface="黑体" panose="02010609060101010101" pitchFamily="49" charset="-122"/>
                <a:ea typeface="黑体" panose="02010609060101010101" pitchFamily="49" charset="-122"/>
                <a:sym typeface="+mn-ea"/>
              </a:rPr>
              <a:t>众说纷纭</a:t>
            </a:r>
            <a:endParaRPr lang="zh-CN" altLang="en-US" sz="2400" noProof="0">
              <a:uLnTx/>
              <a:uFillTx/>
              <a:latin typeface="黑体" panose="02010609060101010101" pitchFamily="49" charset="-122"/>
              <a:ea typeface="黑体" panose="02010609060101010101" pitchFamily="49"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childTnLst>
                          </p:cTn>
                        </p:par>
                        <p:par>
                          <p:cTn id="23" fill="hold" nodeType="afterGroup">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3" grpId="0"/>
      <p:bldP spid="5" grpId="0"/>
      <p:bldP spid="9"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2946" name="Text Box 2"/>
          <p:cNvSpPr txBox="1">
            <a:spLocks noChangeArrowheads="1"/>
          </p:cNvSpPr>
          <p:nvPr/>
        </p:nvSpPr>
        <p:spPr bwMode="auto">
          <a:xfrm>
            <a:off x="953" y="1"/>
            <a:ext cx="11798881" cy="583565"/>
          </a:xfrm>
          <a:prstGeom prst="rect">
            <a:avLst/>
          </a:prstGeom>
          <a:solidFill>
            <a:schemeClr val="bg1"/>
          </a:solidFill>
          <a:ln w="9525" algn="ctr">
            <a:solidFill>
              <a:srgbClr val="00CC66"/>
            </a:solidFill>
            <a:miter lim="800000"/>
          </a:ln>
          <a:effectLst/>
        </p:spPr>
        <p:txBody>
          <a:bodyPr>
            <a:spAutoFit/>
          </a:bodyPr>
          <a:lstStyle/>
          <a:p>
            <a:r>
              <a:rPr kumimoji="1" lang="zh-CN" altLang="en-US" sz="3200" b="1">
                <a:solidFill>
                  <a:srgbClr val="FF3300"/>
                </a:solidFill>
                <a:latin typeface="Times New Roman" panose="02020603050405020304" pitchFamily="18" charset="0"/>
              </a:rPr>
              <a:t>思考</a:t>
            </a:r>
            <a:r>
              <a:rPr kumimoji="1" lang="zh-CN" altLang="en-US" sz="3200" b="1" smtClean="0">
                <a:solidFill>
                  <a:srgbClr val="FF3300"/>
                </a:solidFill>
                <a:latin typeface="Times New Roman" panose="02020603050405020304" pitchFamily="18" charset="0"/>
              </a:rPr>
              <a:t>：    </a:t>
            </a:r>
            <a:r>
              <a:rPr kumimoji="1" lang="zh-CN" altLang="en-US" sz="3200" b="1">
                <a:solidFill>
                  <a:srgbClr val="FF3300"/>
                </a:solidFill>
                <a:latin typeface="Times New Roman" panose="02020603050405020304" pitchFamily="18" charset="0"/>
              </a:rPr>
              <a:t>结合所学知识，分析苏联解体的原因有哪些？</a:t>
            </a:r>
            <a:endParaRPr kumimoji="1" lang="zh-CN" altLang="en-US" sz="3200" b="1">
              <a:solidFill>
                <a:srgbClr val="FF3300"/>
              </a:solidFill>
            </a:endParaRPr>
          </a:p>
        </p:txBody>
      </p:sp>
      <p:sp>
        <p:nvSpPr>
          <p:cNvPr id="82949" name="Text Box 5"/>
          <p:cNvSpPr txBox="1">
            <a:spLocks noChangeArrowheads="1"/>
          </p:cNvSpPr>
          <p:nvPr/>
        </p:nvSpPr>
        <p:spPr bwMode="auto">
          <a:xfrm>
            <a:off x="953" y="764704"/>
            <a:ext cx="11855846" cy="3106420"/>
          </a:xfrm>
          <a:prstGeom prst="rect">
            <a:avLst/>
          </a:prstGeom>
          <a:noFill/>
          <a:ln w="9525">
            <a:noFill/>
            <a:miter lim="800000"/>
          </a:ln>
          <a:effectLst/>
        </p:spPr>
        <p:txBody>
          <a:bodyPr wrap="square">
            <a:spAutoFit/>
          </a:bodyPr>
          <a:lstStyle/>
          <a:p>
            <a:pPr>
              <a:lnSpc>
                <a:spcPct val="120000"/>
              </a:lnSpc>
              <a:spcBef>
                <a:spcPct val="50000"/>
              </a:spcBef>
            </a:pPr>
            <a:r>
              <a:rPr kumimoji="1" lang="en-US" altLang="zh-CN" sz="2800" b="1">
                <a:solidFill>
                  <a:srgbClr val="000000"/>
                </a:solidFill>
                <a:latin typeface="宋体" panose="02010600030101010101" pitchFamily="2" charset="-122"/>
              </a:rPr>
              <a:t>1</a:t>
            </a:r>
            <a:r>
              <a:rPr kumimoji="1" lang="zh-CN" altLang="en-US" sz="2800" b="1" smtClean="0">
                <a:solidFill>
                  <a:srgbClr val="000000"/>
                </a:solidFill>
                <a:latin typeface="宋体" panose="02010600030101010101" pitchFamily="2" charset="-122"/>
              </a:rPr>
              <a:t>、直接原因</a:t>
            </a:r>
            <a:endParaRPr kumimoji="1" lang="zh-CN" altLang="en-US" sz="2800" b="1">
              <a:solidFill>
                <a:srgbClr val="000000"/>
              </a:solidFill>
              <a:latin typeface="宋体" pitchFamily="2" charset="-122"/>
            </a:endParaRPr>
          </a:p>
          <a:p>
            <a:pPr>
              <a:lnSpc>
                <a:spcPct val="120000"/>
              </a:lnSpc>
              <a:spcBef>
                <a:spcPct val="50000"/>
              </a:spcBef>
            </a:pPr>
            <a:r>
              <a:rPr kumimoji="1" lang="en-US" altLang="zh-CN" sz="2800" b="1">
                <a:solidFill>
                  <a:srgbClr val="000000"/>
                </a:solidFill>
                <a:latin typeface="宋体" panose="02010600030101010101" pitchFamily="2" charset="-122"/>
              </a:rPr>
              <a:t>2</a:t>
            </a:r>
            <a:r>
              <a:rPr kumimoji="1" lang="zh-CN" altLang="en-US" sz="2800" b="1" smtClean="0">
                <a:solidFill>
                  <a:srgbClr val="000000"/>
                </a:solidFill>
                <a:latin typeface="宋体" panose="02010600030101010101" pitchFamily="2" charset="-122"/>
              </a:rPr>
              <a:t>、历史原因</a:t>
            </a:r>
            <a:endParaRPr kumimoji="1" lang="zh-CN" altLang="en-US" sz="2800" b="1">
              <a:solidFill>
                <a:srgbClr val="000000"/>
              </a:solidFill>
              <a:latin typeface="宋体" panose="02010600030101010101" pitchFamily="2" charset="-122"/>
            </a:endParaRPr>
          </a:p>
          <a:p>
            <a:pPr>
              <a:lnSpc>
                <a:spcPct val="120000"/>
              </a:lnSpc>
              <a:spcBef>
                <a:spcPct val="50000"/>
              </a:spcBef>
            </a:pPr>
            <a:r>
              <a:rPr kumimoji="1" lang="en-US" altLang="zh-CN" sz="2800" b="1">
                <a:solidFill>
                  <a:srgbClr val="000000"/>
                </a:solidFill>
                <a:latin typeface="宋体" panose="02010600030101010101" pitchFamily="2" charset="-122"/>
              </a:rPr>
              <a:t>3</a:t>
            </a:r>
            <a:r>
              <a:rPr kumimoji="1" lang="zh-CN" altLang="en-US" sz="2800" b="1">
                <a:solidFill>
                  <a:srgbClr val="000000"/>
                </a:solidFill>
                <a:latin typeface="宋体" panose="02010600030101010101" pitchFamily="2" charset="-122"/>
              </a:rPr>
              <a:t>、外部原因</a:t>
            </a:r>
            <a:br>
              <a:rPr kumimoji="1" lang="zh-CN" altLang="en-US" sz="2800" b="1">
                <a:solidFill>
                  <a:srgbClr val="000000"/>
                </a:solidFill>
                <a:latin typeface="宋体" panose="02010600030101010101" pitchFamily="2" charset="-122"/>
              </a:rPr>
            </a:br>
            <a:r>
              <a:rPr kumimoji="1" lang="en-US" altLang="zh-CN" sz="2800" b="1">
                <a:solidFill>
                  <a:srgbClr val="000000"/>
                </a:solidFill>
                <a:latin typeface="宋体" panose="02010600030101010101" pitchFamily="2" charset="-122"/>
              </a:rPr>
              <a:t>4</a:t>
            </a:r>
            <a:r>
              <a:rPr kumimoji="1" lang="zh-CN" altLang="en-US" sz="2800" b="1">
                <a:solidFill>
                  <a:srgbClr val="000000"/>
                </a:solidFill>
                <a:latin typeface="宋体" panose="02010600030101010101" pitchFamily="2" charset="-122"/>
              </a:rPr>
              <a:t>、现实原因</a:t>
            </a:r>
            <a:br>
              <a:rPr kumimoji="1" lang="zh-CN" altLang="en-US" sz="2800" b="1">
                <a:solidFill>
                  <a:srgbClr val="000000"/>
                </a:solidFill>
                <a:latin typeface="宋体" panose="02010600030101010101" pitchFamily="2" charset="-122"/>
              </a:rPr>
            </a:br>
            <a:endParaRPr kumimoji="1" lang="en-US" altLang="zh-CN" sz="2800" b="1">
              <a:solidFill>
                <a:srgbClr val="000000"/>
              </a:solidFill>
              <a:latin typeface="宋体" pitchFamily="2" charset="-122"/>
            </a:endParaRPr>
          </a:p>
        </p:txBody>
      </p:sp>
      <p:sp>
        <p:nvSpPr>
          <p:cNvPr id="82950" name="Rectangle 6"/>
          <p:cNvSpPr>
            <a:spLocks noChangeArrowheads="1"/>
          </p:cNvSpPr>
          <p:nvPr/>
        </p:nvSpPr>
        <p:spPr bwMode="auto">
          <a:xfrm>
            <a:off x="2567767" y="1340768"/>
            <a:ext cx="6048646" cy="534035"/>
          </a:xfrm>
          <a:prstGeom prst="rect">
            <a:avLst/>
          </a:prstGeom>
          <a:noFill/>
          <a:ln w="9525">
            <a:noFill/>
            <a:miter lim="800000"/>
          </a:ln>
          <a:effectLst/>
        </p:spPr>
        <p:txBody>
          <a:bodyPr>
            <a:spAutoFit/>
          </a:bodyPr>
          <a:lstStyle/>
          <a:p>
            <a:pPr>
              <a:lnSpc>
                <a:spcPct val="120000"/>
              </a:lnSpc>
              <a:spcBef>
                <a:spcPct val="50000"/>
              </a:spcBef>
            </a:pPr>
            <a:r>
              <a:rPr kumimoji="1" lang="en-US" altLang="zh-CN" sz="2400" b="1">
                <a:solidFill>
                  <a:srgbClr val="FF0000"/>
                </a:solidFill>
              </a:rPr>
              <a:t>——</a:t>
            </a:r>
            <a:r>
              <a:rPr kumimoji="1" lang="zh-CN" altLang="en-US" sz="2400" b="1">
                <a:solidFill>
                  <a:srgbClr val="FF0000"/>
                </a:solidFill>
              </a:rPr>
              <a:t>苏联斯大林模式的弊端</a:t>
            </a:r>
            <a:endParaRPr kumimoji="1" lang="zh-CN" altLang="en-US" sz="2400" b="1">
              <a:solidFill>
                <a:srgbClr val="FF0000"/>
              </a:solidFill>
            </a:endParaRPr>
          </a:p>
        </p:txBody>
      </p:sp>
      <p:sp>
        <p:nvSpPr>
          <p:cNvPr id="82951" name="Rectangle 7"/>
          <p:cNvSpPr>
            <a:spLocks noChangeArrowheads="1"/>
          </p:cNvSpPr>
          <p:nvPr/>
        </p:nvSpPr>
        <p:spPr bwMode="auto">
          <a:xfrm>
            <a:off x="2495759" y="836712"/>
            <a:ext cx="3796030" cy="460375"/>
          </a:xfrm>
          <a:prstGeom prst="rect">
            <a:avLst/>
          </a:prstGeom>
          <a:noFill/>
          <a:ln w="9525">
            <a:noFill/>
            <a:miter lim="800000"/>
          </a:ln>
          <a:effectLst/>
        </p:spPr>
        <p:txBody>
          <a:bodyPr wrap="none">
            <a:spAutoFit/>
          </a:bodyPr>
          <a:lstStyle/>
          <a:p>
            <a:r>
              <a:rPr kumimoji="1" lang="en-US" altLang="zh-CN" sz="2400" b="1">
                <a:solidFill>
                  <a:srgbClr val="FF0000"/>
                </a:solidFill>
              </a:rPr>
              <a:t>——</a:t>
            </a:r>
            <a:r>
              <a:rPr kumimoji="1" lang="zh-CN" altLang="en-US" sz="2400" b="1">
                <a:solidFill>
                  <a:srgbClr val="FF0000"/>
                </a:solidFill>
              </a:rPr>
              <a:t>戈尔巴乔夫改革的失误</a:t>
            </a:r>
            <a:endParaRPr kumimoji="1" lang="zh-CN" altLang="en-US" sz="2400" b="1">
              <a:solidFill>
                <a:srgbClr val="FF0000"/>
              </a:solidFill>
            </a:endParaRPr>
          </a:p>
        </p:txBody>
      </p:sp>
      <p:sp>
        <p:nvSpPr>
          <p:cNvPr id="82952" name="Rectangle 8"/>
          <p:cNvSpPr>
            <a:spLocks noChangeArrowheads="1"/>
          </p:cNvSpPr>
          <p:nvPr/>
        </p:nvSpPr>
        <p:spPr bwMode="auto">
          <a:xfrm>
            <a:off x="2567767" y="2132856"/>
            <a:ext cx="3796030" cy="460375"/>
          </a:xfrm>
          <a:prstGeom prst="rect">
            <a:avLst/>
          </a:prstGeom>
          <a:noFill/>
          <a:ln w="9525">
            <a:noFill/>
            <a:miter lim="800000"/>
          </a:ln>
          <a:effectLst/>
        </p:spPr>
        <p:txBody>
          <a:bodyPr wrap="none">
            <a:spAutoFit/>
          </a:bodyPr>
          <a:lstStyle/>
          <a:p>
            <a:r>
              <a:rPr kumimoji="1" lang="en-US" altLang="zh-CN" sz="2400" b="1">
                <a:solidFill>
                  <a:srgbClr val="FF0000"/>
                </a:solidFill>
              </a:rPr>
              <a:t>——</a:t>
            </a:r>
            <a:r>
              <a:rPr kumimoji="1" lang="zh-CN" altLang="en-US" sz="2400" b="1">
                <a:solidFill>
                  <a:srgbClr val="FF0000"/>
                </a:solidFill>
              </a:rPr>
              <a:t>西方“和平演变”战略</a:t>
            </a:r>
            <a:endParaRPr kumimoji="1" lang="zh-CN" altLang="en-US" sz="2400" b="1">
              <a:solidFill>
                <a:srgbClr val="FF0000"/>
              </a:solidFill>
            </a:endParaRPr>
          </a:p>
        </p:txBody>
      </p:sp>
      <p:sp>
        <p:nvSpPr>
          <p:cNvPr id="82953" name="Text Box 9"/>
          <p:cNvSpPr txBox="1">
            <a:spLocks noChangeArrowheads="1"/>
          </p:cNvSpPr>
          <p:nvPr/>
        </p:nvSpPr>
        <p:spPr bwMode="auto">
          <a:xfrm>
            <a:off x="953" y="4437112"/>
            <a:ext cx="12190413" cy="1419860"/>
          </a:xfrm>
          <a:prstGeom prst="rect">
            <a:avLst/>
          </a:prstGeom>
          <a:solidFill>
            <a:schemeClr val="bg2"/>
          </a:solidFill>
          <a:ln w="9525">
            <a:noFill/>
            <a:miter lim="800000"/>
          </a:ln>
          <a:effectLst/>
        </p:spPr>
        <p:txBody>
          <a:bodyPr>
            <a:spAutoFit/>
          </a:bodyPr>
          <a:lstStyle/>
          <a:p>
            <a:pPr>
              <a:lnSpc>
                <a:spcPct val="90000"/>
              </a:lnSpc>
            </a:pPr>
            <a:r>
              <a:rPr lang="zh-CN" altLang="en-US" sz="2400" b="1" smtClean="0">
                <a:latin typeface="楷体_GB2312" pitchFamily="49" charset="-122"/>
                <a:ea typeface="楷体_GB2312" pitchFamily="49" charset="-122"/>
              </a:rPr>
              <a:t>材料</a:t>
            </a:r>
            <a:r>
              <a:rPr lang="en-US" altLang="zh-CN" sz="2400" b="1" smtClean="0">
                <a:latin typeface="楷体_GB2312" pitchFamily="49" charset="-122"/>
                <a:ea typeface="楷体_GB2312" pitchFamily="49" charset="-122"/>
              </a:rPr>
              <a:t>2  </a:t>
            </a:r>
            <a:r>
              <a:rPr lang="zh-CN" altLang="en-US" sz="2400" b="1" smtClean="0"/>
              <a:t>苏联</a:t>
            </a:r>
            <a:r>
              <a:rPr lang="zh-CN" altLang="en-US" sz="2400" b="1"/>
              <a:t>解体时，苏联社会科学院进行过一次问卷调查，被调查者认为苏共仍然能够代表工人的只占</a:t>
            </a:r>
            <a:r>
              <a:rPr lang="en-US" altLang="zh-CN" sz="2400" b="1">
                <a:solidFill>
                  <a:srgbClr val="FF0000"/>
                </a:solidFill>
              </a:rPr>
              <a:t>4</a:t>
            </a:r>
            <a:r>
              <a:rPr lang="zh-CN" altLang="en-US" sz="2400" b="1">
                <a:solidFill>
                  <a:srgbClr val="FF0000"/>
                </a:solidFill>
              </a:rPr>
              <a:t>％，</a:t>
            </a:r>
            <a:r>
              <a:rPr lang="zh-CN" altLang="en-US" sz="2400" b="1"/>
              <a:t>认为代表全体人民的仅占</a:t>
            </a:r>
            <a:r>
              <a:rPr lang="en-US" altLang="zh-CN" sz="2400" b="1">
                <a:solidFill>
                  <a:srgbClr val="FF0000"/>
                </a:solidFill>
              </a:rPr>
              <a:t>7</a:t>
            </a:r>
            <a:r>
              <a:rPr lang="zh-CN" altLang="en-US" sz="2400" b="1">
                <a:solidFill>
                  <a:srgbClr val="FF0000"/>
                </a:solidFill>
              </a:rPr>
              <a:t>％，</a:t>
            </a:r>
            <a:r>
              <a:rPr lang="zh-CN" altLang="en-US" sz="2400" b="1"/>
              <a:t>认为苏共代表党的官僚、干部、机关工作人员的，竟占</a:t>
            </a:r>
            <a:r>
              <a:rPr lang="en-US" altLang="zh-CN" sz="2400" b="1">
                <a:solidFill>
                  <a:srgbClr val="FF0000"/>
                </a:solidFill>
              </a:rPr>
              <a:t>85</a:t>
            </a:r>
            <a:r>
              <a:rPr lang="zh-CN" altLang="en-US" sz="2400" b="1">
                <a:solidFill>
                  <a:srgbClr val="FF0000"/>
                </a:solidFill>
              </a:rPr>
              <a:t>％！</a:t>
            </a:r>
            <a:endParaRPr lang="zh-CN" altLang="en-US" sz="2400" b="1">
              <a:solidFill>
                <a:srgbClr val="FF0000"/>
              </a:solidFill>
            </a:endParaRPr>
          </a:p>
          <a:p>
            <a:pPr>
              <a:lnSpc>
                <a:spcPct val="90000"/>
              </a:lnSpc>
            </a:pPr>
            <a:r>
              <a:rPr lang="en-US" altLang="zh-CN" sz="2400" b="1" smtClean="0"/>
              <a:t>    ……</a:t>
            </a:r>
            <a:r>
              <a:rPr lang="zh-CN" altLang="en-US" sz="2400" b="1"/>
              <a:t>贪污腐败，特权成为苏共丧失民心的主要原因。</a:t>
            </a:r>
            <a:endParaRPr lang="zh-CN" altLang="en-US" sz="2400" b="1"/>
          </a:p>
        </p:txBody>
      </p:sp>
      <p:sp>
        <p:nvSpPr>
          <p:cNvPr id="82954" name="Text Box 10"/>
          <p:cNvSpPr txBox="1">
            <a:spLocks noChangeArrowheads="1"/>
          </p:cNvSpPr>
          <p:nvPr/>
        </p:nvSpPr>
        <p:spPr bwMode="auto">
          <a:xfrm>
            <a:off x="953" y="5949280"/>
            <a:ext cx="12190413" cy="645160"/>
          </a:xfrm>
          <a:prstGeom prst="rect">
            <a:avLst/>
          </a:prstGeom>
          <a:solidFill>
            <a:srgbClr val="FFFF00"/>
          </a:solidFill>
          <a:ln w="38100">
            <a:solidFill>
              <a:srgbClr val="FF0000"/>
            </a:solidFill>
            <a:miter lim="800000"/>
          </a:ln>
          <a:effectLst/>
        </p:spPr>
        <p:txBody>
          <a:bodyPr>
            <a:spAutoFit/>
          </a:bodyPr>
          <a:lstStyle/>
          <a:p>
            <a:pPr>
              <a:spcBef>
                <a:spcPct val="50000"/>
              </a:spcBef>
            </a:pPr>
            <a:r>
              <a:rPr lang="en-US" altLang="zh-CN" sz="3600" b="1">
                <a:solidFill>
                  <a:srgbClr val="000099"/>
                </a:solidFill>
                <a:latin typeface="黑体" panose="02010609060101010101" pitchFamily="49" charset="-122"/>
                <a:ea typeface="黑体" panose="02010609060101010101" pitchFamily="49" charset="-122"/>
              </a:rPr>
              <a:t>  </a:t>
            </a:r>
            <a:r>
              <a:rPr lang="zh-CN" altLang="en-US" sz="3200" b="1">
                <a:solidFill>
                  <a:srgbClr val="000099"/>
                </a:solidFill>
                <a:latin typeface="黑体" panose="02010609060101010101" pitchFamily="49" charset="-122"/>
                <a:ea typeface="黑体" panose="02010609060101010101" pitchFamily="49" charset="-122"/>
              </a:rPr>
              <a:t>苏联的败亡败在了</a:t>
            </a:r>
            <a:r>
              <a:rPr lang="zh-CN" altLang="en-US" sz="3200" b="1">
                <a:solidFill>
                  <a:srgbClr val="FF0000"/>
                </a:solidFill>
                <a:latin typeface="黑体" panose="02010609060101010101" pitchFamily="49" charset="-122"/>
                <a:ea typeface="黑体" panose="02010609060101010101" pitchFamily="49" charset="-122"/>
              </a:rPr>
              <a:t>忽视党的自身建设</a:t>
            </a:r>
            <a:r>
              <a:rPr lang="zh-CN" altLang="en-US" sz="3200" b="1">
                <a:solidFill>
                  <a:srgbClr val="000099"/>
                </a:solidFill>
                <a:latin typeface="黑体" panose="02010609060101010101" pitchFamily="49" charset="-122"/>
                <a:ea typeface="黑体" panose="02010609060101010101" pitchFamily="49" charset="-122"/>
              </a:rPr>
              <a:t>上</a:t>
            </a:r>
            <a:r>
              <a:rPr lang="zh-CN" altLang="en-US" sz="3200" b="1" smtClean="0">
                <a:solidFill>
                  <a:srgbClr val="000099"/>
                </a:solidFill>
                <a:latin typeface="黑体" panose="02010609060101010101" pitchFamily="49" charset="-122"/>
                <a:ea typeface="黑体" panose="02010609060101010101" pitchFamily="49" charset="-122"/>
              </a:rPr>
              <a:t>， </a:t>
            </a:r>
            <a:r>
              <a:rPr lang="zh-CN" altLang="en-US" sz="3200" b="1">
                <a:solidFill>
                  <a:srgbClr val="000099"/>
                </a:solidFill>
                <a:latin typeface="黑体" panose="02010609060101010101" pitchFamily="49" charset="-122"/>
                <a:ea typeface="黑体" panose="02010609060101010101" pitchFamily="49" charset="-122"/>
              </a:rPr>
              <a:t>败在了</a:t>
            </a:r>
            <a:r>
              <a:rPr lang="zh-CN" altLang="en-US" sz="3200" b="1">
                <a:solidFill>
                  <a:srgbClr val="FF0000"/>
                </a:solidFill>
                <a:latin typeface="黑体" panose="02010609060101010101" pitchFamily="49" charset="-122"/>
                <a:ea typeface="黑体" panose="02010609060101010101" pitchFamily="49" charset="-122"/>
              </a:rPr>
              <a:t>丧失民心</a:t>
            </a:r>
            <a:r>
              <a:rPr lang="zh-CN" altLang="en-US" sz="3200" b="1">
                <a:solidFill>
                  <a:srgbClr val="000099"/>
                </a:solidFill>
                <a:latin typeface="黑体" panose="02010609060101010101" pitchFamily="49" charset="-122"/>
                <a:ea typeface="黑体" panose="02010609060101010101" pitchFamily="49" charset="-122"/>
              </a:rPr>
              <a:t>上</a:t>
            </a:r>
            <a:r>
              <a:rPr lang="zh-CN" altLang="en-US" sz="3200" b="1">
                <a:solidFill>
                  <a:srgbClr val="FF0000"/>
                </a:solidFill>
                <a:latin typeface="黑体" panose="02010609060101010101" pitchFamily="49" charset="-122"/>
                <a:ea typeface="黑体" panose="02010609060101010101" pitchFamily="49" charset="-122"/>
              </a:rPr>
              <a:t>！</a:t>
            </a:r>
            <a:r>
              <a:rPr lang="en-US" altLang="zh-CN" sz="3200" b="1">
                <a:solidFill>
                  <a:srgbClr val="FF0000"/>
                </a:solidFill>
                <a:latin typeface="黑体" panose="02010609060101010101" pitchFamily="49" charset="-122"/>
                <a:ea typeface="黑体" panose="02010609060101010101" pitchFamily="49" charset="-122"/>
              </a:rPr>
              <a:t>!</a:t>
            </a:r>
            <a:r>
              <a:rPr lang="en-US" altLang="zh-CN" sz="3200" b="1">
                <a:solidFill>
                  <a:srgbClr val="0000FF"/>
                </a:solidFill>
                <a:latin typeface="黑体" panose="02010609060101010101" pitchFamily="49" charset="-122"/>
                <a:ea typeface="黑体" panose="02010609060101010101" pitchFamily="49" charset="-122"/>
              </a:rPr>
              <a:t> </a:t>
            </a:r>
            <a:endParaRPr lang="en-US" altLang="zh-CN" sz="3200" b="1">
              <a:solidFill>
                <a:srgbClr val="0000FF"/>
              </a:solidFill>
              <a:latin typeface="黑体" panose="02010609060101010101" pitchFamily="49" charset="-122"/>
              <a:ea typeface="黑体" pitchFamily="49" charset="-122"/>
            </a:endParaRPr>
          </a:p>
        </p:txBody>
      </p:sp>
      <p:sp>
        <p:nvSpPr>
          <p:cNvPr id="10" name="Text Box 3"/>
          <p:cNvSpPr txBox="1">
            <a:spLocks noChangeArrowheads="1"/>
          </p:cNvSpPr>
          <p:nvPr/>
        </p:nvSpPr>
        <p:spPr bwMode="auto">
          <a:xfrm>
            <a:off x="2207726" y="2780928"/>
            <a:ext cx="10379844" cy="534035"/>
          </a:xfrm>
          <a:prstGeom prst="rect">
            <a:avLst/>
          </a:prstGeom>
          <a:noFill/>
          <a:ln w="9525">
            <a:noFill/>
            <a:miter lim="800000"/>
          </a:ln>
          <a:effectLst/>
        </p:spPr>
        <p:txBody>
          <a:bodyPr wrap="square">
            <a:spAutoFit/>
          </a:bodyPr>
          <a:lstStyle/>
          <a:p>
            <a:pPr>
              <a:lnSpc>
                <a:spcPct val="120000"/>
              </a:lnSpc>
              <a:spcBef>
                <a:spcPct val="50000"/>
              </a:spcBef>
            </a:pPr>
            <a:r>
              <a:rPr kumimoji="1" lang="en-US" altLang="zh-CN" sz="2400" b="1">
                <a:solidFill>
                  <a:srgbClr val="FF0000"/>
                </a:solidFill>
                <a:latin typeface="宋体" panose="02010600030101010101" pitchFamily="2" charset="-122"/>
              </a:rPr>
              <a:t>——</a:t>
            </a:r>
            <a:r>
              <a:rPr kumimoji="1" lang="zh-CN" altLang="en-US" sz="2400" b="1">
                <a:solidFill>
                  <a:srgbClr val="FF0000"/>
                </a:solidFill>
              </a:rPr>
              <a:t>经济发展和人民生活问题得不到</a:t>
            </a:r>
            <a:r>
              <a:rPr kumimoji="1" lang="zh-CN" altLang="en-US" sz="2400" b="1" smtClean="0">
                <a:solidFill>
                  <a:srgbClr val="FF0000"/>
                </a:solidFill>
              </a:rPr>
              <a:t>解决，</a:t>
            </a:r>
            <a:r>
              <a:rPr kumimoji="1" lang="zh-CN" altLang="en-US" sz="2400" b="1" smtClean="0">
                <a:solidFill>
                  <a:srgbClr val="000099"/>
                </a:solidFill>
                <a:latin typeface="宋体" panose="02010600030101010101" pitchFamily="2" charset="-122"/>
              </a:rPr>
              <a:t>贪污腐败，</a:t>
            </a:r>
            <a:r>
              <a:rPr kumimoji="1" lang="zh-CN" altLang="en-US" sz="2400" b="1" smtClean="0">
                <a:solidFill>
                  <a:srgbClr val="FF0000"/>
                </a:solidFill>
              </a:rPr>
              <a:t>失去</a:t>
            </a:r>
            <a:r>
              <a:rPr kumimoji="1" lang="zh-CN" altLang="en-US" sz="2400" b="1">
                <a:solidFill>
                  <a:srgbClr val="FF0000"/>
                </a:solidFill>
              </a:rPr>
              <a:t>人民的</a:t>
            </a:r>
            <a:r>
              <a:rPr kumimoji="1" lang="zh-CN" altLang="en-US" sz="2400" b="1" smtClean="0">
                <a:solidFill>
                  <a:srgbClr val="FF0000"/>
                </a:solidFill>
              </a:rPr>
              <a:t>支持</a:t>
            </a:r>
            <a:r>
              <a:rPr kumimoji="1" lang="en-US" altLang="zh-CN" sz="2400" b="1" smtClean="0">
                <a:solidFill>
                  <a:srgbClr val="FF0000"/>
                </a:solidFill>
              </a:rPr>
              <a:t>……</a:t>
            </a:r>
            <a:endParaRPr kumimoji="1" lang="zh-CN" altLang="en-US" sz="2400" b="1">
              <a:solidFill>
                <a:srgbClr val="FF0000"/>
              </a:solidFill>
            </a:endParaRPr>
          </a:p>
        </p:txBody>
      </p:sp>
      <p:sp>
        <p:nvSpPr>
          <p:cNvPr id="11" name="矩形 10"/>
          <p:cNvSpPr>
            <a:spLocks noChangeArrowheads="1"/>
          </p:cNvSpPr>
          <p:nvPr/>
        </p:nvSpPr>
        <p:spPr bwMode="auto">
          <a:xfrm>
            <a:off x="953" y="3284984"/>
            <a:ext cx="11855846" cy="1075055"/>
          </a:xfrm>
          <a:prstGeom prst="rect">
            <a:avLst/>
          </a:prstGeom>
          <a:solidFill>
            <a:schemeClr val="bg2"/>
          </a:solidFill>
          <a:ln w="19050">
            <a:solidFill>
              <a:schemeClr val="bg1"/>
            </a:solidFill>
            <a:miter lim="800000"/>
          </a:ln>
        </p:spPr>
        <p:txBody>
          <a:bodyPr wrap="square" lIns="91431" tIns="45715" rIns="91431" bIns="45715">
            <a:spAutoFit/>
          </a:bodyPr>
          <a:lstStyle/>
          <a:p>
            <a:pPr>
              <a:lnSpc>
                <a:spcPts val="2560"/>
              </a:lnSpc>
              <a:buClr>
                <a:schemeClr val="bg1"/>
              </a:buClr>
            </a:pPr>
            <a:r>
              <a:rPr lang="zh-CN" altLang="en-US" sz="2400" b="1" smtClean="0">
                <a:latin typeface="楷体_GB2312" pitchFamily="49" charset="-122"/>
                <a:ea typeface="楷体_GB2312" pitchFamily="49" charset="-122"/>
              </a:rPr>
              <a:t>材料</a:t>
            </a:r>
            <a:r>
              <a:rPr lang="en-US" altLang="zh-CN" sz="2400" b="1" smtClean="0">
                <a:latin typeface="楷体_GB2312" pitchFamily="49" charset="-122"/>
                <a:ea typeface="楷体_GB2312" pitchFamily="49" charset="-122"/>
              </a:rPr>
              <a:t>1   </a:t>
            </a:r>
            <a:r>
              <a:rPr lang="zh-CN" altLang="en-US" sz="2400" smtClean="0">
                <a:latin typeface="楷体_GB2312" pitchFamily="49" charset="-122"/>
                <a:ea typeface="楷体_GB2312" pitchFamily="49" charset="-122"/>
              </a:rPr>
              <a:t>有人曾形象地说：</a:t>
            </a:r>
            <a:r>
              <a:rPr lang="zh-CN" altLang="en-US" sz="2400" b="1" smtClean="0">
                <a:latin typeface="楷体_GB2312" pitchFamily="49" charset="-122"/>
                <a:ea typeface="楷体_GB2312" pitchFamily="49" charset="-122"/>
              </a:rPr>
              <a:t>戈改革的手术刀</a:t>
            </a:r>
            <a:r>
              <a:rPr lang="zh-CN" altLang="en-US" sz="2400" smtClean="0">
                <a:latin typeface="楷体_GB2312" pitchFamily="49" charset="-122"/>
                <a:ea typeface="楷体_GB2312" pitchFamily="49" charset="-122"/>
              </a:rPr>
              <a:t>不是挥向党身上的肿瘤，而是</a:t>
            </a:r>
            <a:r>
              <a:rPr lang="zh-CN" altLang="en-US" sz="2400" b="1" smtClean="0">
                <a:solidFill>
                  <a:srgbClr val="FF0000"/>
                </a:solidFill>
                <a:latin typeface="楷体_GB2312" pitchFamily="49" charset="-122"/>
                <a:ea typeface="楷体_GB2312" pitchFamily="49" charset="-122"/>
              </a:rPr>
              <a:t>挥向了党的脖子</a:t>
            </a:r>
            <a:r>
              <a:rPr lang="zh-CN" altLang="en-US" sz="2400" smtClean="0">
                <a:latin typeface="楷体_GB2312" pitchFamily="49" charset="-122"/>
                <a:ea typeface="楷体_GB2312" pitchFamily="49" charset="-122"/>
              </a:rPr>
              <a:t>。戈改革</a:t>
            </a:r>
            <a:r>
              <a:rPr lang="zh-CN" altLang="en-US" sz="2400" b="1" smtClean="0">
                <a:solidFill>
                  <a:srgbClr val="FF0000"/>
                </a:solidFill>
                <a:latin typeface="楷体_GB2312" pitchFamily="49" charset="-122"/>
                <a:ea typeface="楷体_GB2312" pitchFamily="49" charset="-122"/>
              </a:rPr>
              <a:t>不是去革除高度集中的政治经济体制，而是走上了否定共产党的领导、否定社会主义的道路</a:t>
            </a:r>
            <a:r>
              <a:rPr lang="zh-CN" altLang="en-US" sz="2400" smtClean="0">
                <a:latin typeface="楷体_GB2312" pitchFamily="49" charset="-122"/>
                <a:ea typeface="楷体_GB2312" pitchFamily="49" charset="-122"/>
              </a:rPr>
              <a:t>。</a:t>
            </a:r>
            <a:endParaRPr lang="zh-CN" altLang="en-US" sz="2400" smtClean="0">
              <a:latin typeface="楷体_GB2312" pitchFamily="49" charset="-122"/>
              <a:ea typeface="楷体_GB2312" panose="02010609030101010101" pitchFamily="49" charset="-122"/>
            </a:endParaRPr>
          </a:p>
        </p:txBody>
      </p:sp>
      <p:sp>
        <p:nvSpPr>
          <p:cNvPr id="12" name="矩形 11"/>
          <p:cNvSpPr/>
          <p:nvPr/>
        </p:nvSpPr>
        <p:spPr>
          <a:xfrm>
            <a:off x="12191366" y="2132856"/>
            <a:ext cx="4292625" cy="1568450"/>
          </a:xfrm>
          <a:prstGeom prst="rect">
            <a:avLst/>
          </a:prstGeom>
          <a:solidFill>
            <a:schemeClr val="bg1"/>
          </a:solidFill>
        </p:spPr>
        <p:txBody>
          <a:bodyPr wrap="square">
            <a:spAutoFit/>
          </a:bodyPr>
          <a:lstStyle/>
          <a:p>
            <a:r>
              <a:rPr lang="zh-CN" altLang="en-US" sz="2400" b="1" smtClean="0"/>
              <a:t>以非军事手段颠覆别国政权。达到“</a:t>
            </a:r>
            <a:r>
              <a:rPr lang="zh-CN" altLang="en-US" sz="2400" b="1" smtClean="0">
                <a:hlinkClick r:id="rId2"/>
              </a:rPr>
              <a:t>不战而屈人之兵</a:t>
            </a:r>
            <a:r>
              <a:rPr lang="zh-CN" altLang="en-US" sz="2400" b="1" smtClean="0"/>
              <a:t>”的目的。包括</a:t>
            </a:r>
            <a:r>
              <a:rPr lang="zh-CN" altLang="en-US" sz="2400" b="1" smtClean="0">
                <a:hlinkClick r:id="rId3"/>
              </a:rPr>
              <a:t>文化入侵</a:t>
            </a:r>
            <a:r>
              <a:rPr lang="zh-CN" altLang="en-US" sz="2400" b="1" smtClean="0"/>
              <a:t>、经济渗透、思想同化等一切非军事手段。</a:t>
            </a:r>
            <a:endParaRPr lang="zh-CN" altLang="en-US" sz="24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2951"/>
                                        </p:tgtEl>
                                        <p:attrNameLst>
                                          <p:attrName>style.visibility</p:attrName>
                                        </p:attrNameLst>
                                      </p:cBhvr>
                                      <p:to>
                                        <p:strVal val="visible"/>
                                      </p:to>
                                    </p:set>
                                    <p:anim calcmode="lin" valueType="num">
                                      <p:cBhvr>
                                        <p:cTn id="7" dur="1000" fill="hold"/>
                                        <p:tgtEl>
                                          <p:spTgt spid="82951"/>
                                        </p:tgtEl>
                                        <p:attrNameLst>
                                          <p:attrName>ppt_w</p:attrName>
                                        </p:attrNameLst>
                                      </p:cBhvr>
                                      <p:tavLst>
                                        <p:tav tm="0">
                                          <p:val>
                                            <p:strVal val="#ppt_w*0.70"/>
                                          </p:val>
                                        </p:tav>
                                        <p:tav tm="100000">
                                          <p:val>
                                            <p:strVal val="#ppt_w"/>
                                          </p:val>
                                        </p:tav>
                                      </p:tavLst>
                                    </p:anim>
                                    <p:anim calcmode="lin" valueType="num">
                                      <p:cBhvr>
                                        <p:cTn id="8" dur="1000" fill="hold"/>
                                        <p:tgtEl>
                                          <p:spTgt spid="82951"/>
                                        </p:tgtEl>
                                        <p:attrNameLst>
                                          <p:attrName>ppt_h</p:attrName>
                                        </p:attrNameLst>
                                      </p:cBhvr>
                                      <p:tavLst>
                                        <p:tav tm="0">
                                          <p:val>
                                            <p:strVal val="#ppt_h"/>
                                          </p:val>
                                        </p:tav>
                                        <p:tav tm="100000">
                                          <p:val>
                                            <p:strVal val="#ppt_h"/>
                                          </p:val>
                                        </p:tav>
                                      </p:tavLst>
                                    </p:anim>
                                    <p:animEffect transition="in" filter="fade">
                                      <p:cBhvr>
                                        <p:cTn id="9" dur="1000"/>
                                        <p:tgtEl>
                                          <p:spTgt spid="82951"/>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5" presetClass="entr" presetSubtype="0" fill="hold" grpId="0" nodeType="clickEffect">
                                  <p:stCondLst>
                                    <p:cond delay="0"/>
                                  </p:stCondLst>
                                  <p:childTnLst>
                                    <p:set>
                                      <p:cBhvr>
                                        <p:cTn id="16" dur="1" fill="hold">
                                          <p:stCondLst>
                                            <p:cond delay="0"/>
                                          </p:stCondLst>
                                        </p:cTn>
                                        <p:tgtEl>
                                          <p:spTgt spid="82950"/>
                                        </p:tgtEl>
                                        <p:attrNameLst>
                                          <p:attrName>style.visibility</p:attrName>
                                        </p:attrNameLst>
                                      </p:cBhvr>
                                      <p:to>
                                        <p:strVal val="visible"/>
                                      </p:to>
                                    </p:set>
                                    <p:anim calcmode="lin" valueType="num">
                                      <p:cBhvr>
                                        <p:cTn id="17" dur="1000" fill="hold"/>
                                        <p:tgtEl>
                                          <p:spTgt spid="82950"/>
                                        </p:tgtEl>
                                        <p:attrNameLst>
                                          <p:attrName>ppt_w</p:attrName>
                                        </p:attrNameLst>
                                      </p:cBhvr>
                                      <p:tavLst>
                                        <p:tav tm="0">
                                          <p:val>
                                            <p:strVal val="#ppt_w*0.70"/>
                                          </p:val>
                                        </p:tav>
                                        <p:tav tm="100000">
                                          <p:val>
                                            <p:strVal val="#ppt_w"/>
                                          </p:val>
                                        </p:tav>
                                      </p:tavLst>
                                    </p:anim>
                                    <p:anim calcmode="lin" valueType="num">
                                      <p:cBhvr>
                                        <p:cTn id="18" dur="1000" fill="hold"/>
                                        <p:tgtEl>
                                          <p:spTgt spid="82950"/>
                                        </p:tgtEl>
                                        <p:attrNameLst>
                                          <p:attrName>ppt_h</p:attrName>
                                        </p:attrNameLst>
                                      </p:cBhvr>
                                      <p:tavLst>
                                        <p:tav tm="0">
                                          <p:val>
                                            <p:strVal val="#ppt_h"/>
                                          </p:val>
                                        </p:tav>
                                        <p:tav tm="100000">
                                          <p:val>
                                            <p:strVal val="#ppt_h"/>
                                          </p:val>
                                        </p:tav>
                                      </p:tavLst>
                                    </p:anim>
                                    <p:animEffect transition="in" filter="fade">
                                      <p:cBhvr>
                                        <p:cTn id="19" dur="1000"/>
                                        <p:tgtEl>
                                          <p:spTgt spid="82950"/>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55" presetClass="entr" presetSubtype="0" fill="hold" grpId="0" nodeType="clickEffect">
                                  <p:stCondLst>
                                    <p:cond delay="0"/>
                                  </p:stCondLst>
                                  <p:childTnLst>
                                    <p:set>
                                      <p:cBhvr>
                                        <p:cTn id="23" dur="1" fill="hold">
                                          <p:stCondLst>
                                            <p:cond delay="0"/>
                                          </p:stCondLst>
                                        </p:cTn>
                                        <p:tgtEl>
                                          <p:spTgt spid="82952"/>
                                        </p:tgtEl>
                                        <p:attrNameLst>
                                          <p:attrName>style.visibility</p:attrName>
                                        </p:attrNameLst>
                                      </p:cBhvr>
                                      <p:to>
                                        <p:strVal val="visible"/>
                                      </p:to>
                                    </p:set>
                                    <p:anim calcmode="lin" valueType="num">
                                      <p:cBhvr>
                                        <p:cTn id="24" dur="1000" fill="hold"/>
                                        <p:tgtEl>
                                          <p:spTgt spid="82952"/>
                                        </p:tgtEl>
                                        <p:attrNameLst>
                                          <p:attrName>ppt_w</p:attrName>
                                        </p:attrNameLst>
                                      </p:cBhvr>
                                      <p:tavLst>
                                        <p:tav tm="0">
                                          <p:val>
                                            <p:strVal val="#ppt_w*0.70"/>
                                          </p:val>
                                        </p:tav>
                                        <p:tav tm="100000">
                                          <p:val>
                                            <p:strVal val="#ppt_w"/>
                                          </p:val>
                                        </p:tav>
                                      </p:tavLst>
                                    </p:anim>
                                    <p:anim calcmode="lin" valueType="num">
                                      <p:cBhvr>
                                        <p:cTn id="25" dur="1000" fill="hold"/>
                                        <p:tgtEl>
                                          <p:spTgt spid="82952"/>
                                        </p:tgtEl>
                                        <p:attrNameLst>
                                          <p:attrName>ppt_h</p:attrName>
                                        </p:attrNameLst>
                                      </p:cBhvr>
                                      <p:tavLst>
                                        <p:tav tm="0">
                                          <p:val>
                                            <p:strVal val="#ppt_h"/>
                                          </p:val>
                                        </p:tav>
                                        <p:tav tm="100000">
                                          <p:val>
                                            <p:strVal val="#ppt_h"/>
                                          </p:val>
                                        </p:tav>
                                      </p:tavLst>
                                    </p:anim>
                                    <p:animEffect transition="in" filter="fade">
                                      <p:cBhvr>
                                        <p:cTn id="26" dur="1000"/>
                                        <p:tgtEl>
                                          <p:spTgt spid="82952"/>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55" presetClass="entr" presetSubtype="0" fill="hold" grpId="0" nodeType="clickEffect">
                                  <p:stCondLst>
                                    <p:cond delay="0"/>
                                  </p:stCondLst>
                                  <p:childTnLst>
                                    <p:set>
                                      <p:cBhvr>
                                        <p:cTn id="30" dur="1" fill="hold">
                                          <p:stCondLst>
                                            <p:cond delay="0"/>
                                          </p:stCondLst>
                                        </p:cTn>
                                        <p:tgtEl>
                                          <p:spTgt spid="82953"/>
                                        </p:tgtEl>
                                        <p:attrNameLst>
                                          <p:attrName>style.visibility</p:attrName>
                                        </p:attrNameLst>
                                      </p:cBhvr>
                                      <p:to>
                                        <p:strVal val="visible"/>
                                      </p:to>
                                    </p:set>
                                    <p:anim calcmode="lin" valueType="num">
                                      <p:cBhvr>
                                        <p:cTn id="31" dur="1000" fill="hold"/>
                                        <p:tgtEl>
                                          <p:spTgt spid="82953"/>
                                        </p:tgtEl>
                                        <p:attrNameLst>
                                          <p:attrName>ppt_w</p:attrName>
                                        </p:attrNameLst>
                                      </p:cBhvr>
                                      <p:tavLst>
                                        <p:tav tm="0">
                                          <p:val>
                                            <p:strVal val="#ppt_w*0.70"/>
                                          </p:val>
                                        </p:tav>
                                        <p:tav tm="100000">
                                          <p:val>
                                            <p:strVal val="#ppt_w"/>
                                          </p:val>
                                        </p:tav>
                                      </p:tavLst>
                                    </p:anim>
                                    <p:anim calcmode="lin" valueType="num">
                                      <p:cBhvr>
                                        <p:cTn id="32" dur="1000" fill="hold"/>
                                        <p:tgtEl>
                                          <p:spTgt spid="82953"/>
                                        </p:tgtEl>
                                        <p:attrNameLst>
                                          <p:attrName>ppt_h</p:attrName>
                                        </p:attrNameLst>
                                      </p:cBhvr>
                                      <p:tavLst>
                                        <p:tav tm="0">
                                          <p:val>
                                            <p:strVal val="#ppt_h"/>
                                          </p:val>
                                        </p:tav>
                                        <p:tav tm="100000">
                                          <p:val>
                                            <p:strVal val="#ppt_h"/>
                                          </p:val>
                                        </p:tav>
                                      </p:tavLst>
                                    </p:anim>
                                    <p:animEffect transition="in" filter="fade">
                                      <p:cBhvr>
                                        <p:cTn id="33" dur="1000"/>
                                        <p:tgtEl>
                                          <p:spTgt spid="82953"/>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4" presetClass="entr" presetSubtype="16" fill="hold" grpId="0" nodeType="clickEffect">
                                  <p:stCondLst>
                                    <p:cond delay="0"/>
                                  </p:stCondLst>
                                  <p:childTnLst>
                                    <p:set>
                                      <p:cBhvr>
                                        <p:cTn id="37" dur="1" fill="hold">
                                          <p:stCondLst>
                                            <p:cond delay="0"/>
                                          </p:stCondLst>
                                        </p:cTn>
                                        <p:tgtEl>
                                          <p:spTgt spid="82954"/>
                                        </p:tgtEl>
                                        <p:attrNameLst>
                                          <p:attrName>style.visibility</p:attrName>
                                        </p:attrNameLst>
                                      </p:cBhvr>
                                      <p:to>
                                        <p:strVal val="visible"/>
                                      </p:to>
                                    </p:set>
                                    <p:animEffect transition="in" filter="box(in)">
                                      <p:cBhvr>
                                        <p:cTn id="38" dur="500"/>
                                        <p:tgtEl>
                                          <p:spTgt spid="82954"/>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55"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1000" fill="hold"/>
                                        <p:tgtEl>
                                          <p:spTgt spid="10"/>
                                        </p:tgtEl>
                                        <p:attrNameLst>
                                          <p:attrName>ppt_w</p:attrName>
                                        </p:attrNameLst>
                                      </p:cBhvr>
                                      <p:tavLst>
                                        <p:tav tm="0">
                                          <p:val>
                                            <p:strVal val="#ppt_w*0.70"/>
                                          </p:val>
                                        </p:tav>
                                        <p:tav tm="100000">
                                          <p:val>
                                            <p:strVal val="#ppt_w"/>
                                          </p:val>
                                        </p:tav>
                                      </p:tavLst>
                                    </p:anim>
                                    <p:anim calcmode="lin" valueType="num">
                                      <p:cBhvr>
                                        <p:cTn id="44" dur="1000" fill="hold"/>
                                        <p:tgtEl>
                                          <p:spTgt spid="10"/>
                                        </p:tgtEl>
                                        <p:attrNameLst>
                                          <p:attrName>ppt_h</p:attrName>
                                        </p:attrNameLst>
                                      </p:cBhvr>
                                      <p:tavLst>
                                        <p:tav tm="0">
                                          <p:val>
                                            <p:strVal val="#ppt_h"/>
                                          </p:val>
                                        </p:tav>
                                        <p:tav tm="100000">
                                          <p:val>
                                            <p:strVal val="#ppt_h"/>
                                          </p:val>
                                        </p:tav>
                                      </p:tavLst>
                                    </p:anim>
                                    <p:animEffect transition="in" filter="fade">
                                      <p:cBhvr>
                                        <p:cTn id="45"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50" grpId="0"/>
      <p:bldP spid="82951" grpId="0"/>
      <p:bldP spid="82952" grpId="0"/>
      <p:bldP spid="82953" grpId="0"/>
      <p:bldP spid="82954" grpId="0"/>
      <p:bldP spid="10" grpId="0"/>
      <p:bldP spid="11"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p:cNvSpPr txBox="1"/>
          <p:nvPr/>
        </p:nvSpPr>
        <p:spPr>
          <a:xfrm>
            <a:off x="2254250" y="4062730"/>
            <a:ext cx="6460490" cy="460375"/>
          </a:xfrm>
          <a:prstGeom prst="rect">
            <a:avLst/>
          </a:prstGeom>
          <a:solidFill>
            <a:schemeClr val="accent3">
              <a:lumMod val="40000"/>
              <a:lumOff val="60000"/>
            </a:schemeClr>
          </a:solidFill>
          <a:ln w="12700">
            <a:solidFill>
              <a:srgbClr val="FF0000"/>
            </a:solidFill>
          </a:ln>
        </p:spPr>
        <p:txBody>
          <a:bodyPr wrap="square" anchor="t">
            <a:spAutoFit/>
          </a:bodyPr>
          <a:lstStyle/>
          <a:p>
            <a:r>
              <a:rPr lang="zh-CN" altLang="en-US" sz="2400" b="1">
                <a:solidFill>
                  <a:srgbClr val="FF0000"/>
                </a:solidFill>
                <a:latin typeface="黑体" panose="02010609060101010101" pitchFamily="49" charset="-122"/>
                <a:ea typeface="黑体" panose="02010609060101010101" pitchFamily="49" charset="-122"/>
                <a:sym typeface="+mn-ea"/>
              </a:rPr>
              <a:t>①急于求成，违背了客观经济规律；</a:t>
            </a:r>
            <a:endParaRPr lang="zh-CN" altLang="en-US" sz="2400" b="1">
              <a:solidFill>
                <a:srgbClr val="FF0000"/>
              </a:solidFill>
              <a:latin typeface="黑体" panose="02010609060101010101" pitchFamily="49" charset="-122"/>
              <a:ea typeface="黑体" pitchFamily="49" charset="-122"/>
              <a:sym typeface="+mn-ea"/>
            </a:endParaRPr>
          </a:p>
        </p:txBody>
      </p:sp>
      <p:sp>
        <p:nvSpPr>
          <p:cNvPr id="16" name="文本框 15"/>
          <p:cNvSpPr txBox="1"/>
          <p:nvPr/>
        </p:nvSpPr>
        <p:spPr>
          <a:xfrm>
            <a:off x="2323465" y="4990465"/>
            <a:ext cx="6075680" cy="460375"/>
          </a:xfrm>
          <a:prstGeom prst="rect">
            <a:avLst/>
          </a:prstGeom>
          <a:solidFill>
            <a:schemeClr val="accent3">
              <a:lumMod val="40000"/>
              <a:lumOff val="60000"/>
            </a:schemeClr>
          </a:solidFill>
          <a:ln w="15875">
            <a:solidFill>
              <a:srgbClr val="FF0000"/>
            </a:solidFill>
          </a:ln>
        </p:spPr>
        <p:txBody>
          <a:bodyPr wrap="square" anchor="t">
            <a:spAutoFit/>
          </a:bodyPr>
          <a:lstStyle/>
          <a:p>
            <a:r>
              <a:rPr lang="zh-CN" altLang="en-US" sz="2400" b="1">
                <a:solidFill>
                  <a:srgbClr val="C00000"/>
                </a:solidFill>
                <a:latin typeface="黑体" panose="02010609060101010101" pitchFamily="49" charset="-122"/>
                <a:ea typeface="黑体" panose="02010609060101010101" pitchFamily="49" charset="-122"/>
                <a:cs typeface="黑体" panose="02010609060101010101" pitchFamily="49" charset="-122"/>
                <a:sym typeface="+mn-ea"/>
              </a:rPr>
              <a:t>②指导思想偏离了科学社会主义；</a:t>
            </a:r>
            <a:endParaRPr lang="zh-CN" altLang="en-US" sz="2400" b="1">
              <a:solidFill>
                <a:srgbClr val="C00000"/>
              </a:solidFill>
              <a:latin typeface="黑体" panose="02010609060101010101" pitchFamily="49" charset="-122"/>
              <a:ea typeface="黑体" pitchFamily="49" charset="-122"/>
              <a:cs typeface="黑体" panose="02010609060101010101" pitchFamily="49" charset="-122"/>
              <a:sym typeface="+mn-ea"/>
            </a:endParaRPr>
          </a:p>
        </p:txBody>
      </p:sp>
      <p:grpSp>
        <p:nvGrpSpPr>
          <p:cNvPr id="5" name="组合 4"/>
          <p:cNvGrpSpPr/>
          <p:nvPr/>
        </p:nvGrpSpPr>
        <p:grpSpPr>
          <a:xfrm>
            <a:off x="193040" y="142875"/>
            <a:ext cx="10715401" cy="3271420"/>
            <a:chOff x="637" y="5648"/>
            <a:chExt cx="16875" cy="5152"/>
          </a:xfrm>
        </p:grpSpPr>
        <p:pic>
          <p:nvPicPr>
            <p:cNvPr id="6"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37" y="5648"/>
              <a:ext cx="7274" cy="5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8626" y="6481"/>
              <a:ext cx="8886" cy="3486"/>
            </a:xfrm>
            <a:prstGeom prst="rect">
              <a:avLst/>
            </a:prstGeom>
            <a:noFill/>
            <a:ln>
              <a:solidFill>
                <a:srgbClr val="00FF00"/>
              </a:solidFill>
              <a:prstDash val="sysDot"/>
            </a:ln>
          </p:spPr>
          <p:txBody>
            <a:bodyPr wrap="square" rtlCol="0">
              <a:spAutoFit/>
            </a:bodyPr>
            <a:lstStyle/>
            <a:p>
              <a:pPr indent="539750">
                <a:lnSpc>
                  <a:spcPct val="120000"/>
                </a:lnSpc>
              </a:pPr>
              <a:r>
                <a:rPr lang="zh-CN" altLang="en-US" sz="2300">
                  <a:latin typeface="楷体_GB2312" pitchFamily="49" charset="-122"/>
                  <a:ea typeface="楷体_GB2312" pitchFamily="49" charset="-122"/>
                </a:rPr>
                <a:t>他摆弄这个国家，就像家庭主妇摆弄着卷心菜一样。他以为只要把外面的烂叶子剥掉，就会有里面的好心子，他不停地剥下去，一直到剥光为止。</a:t>
              </a:r>
              <a:endParaRPr lang="en-US" altLang="zh-CN" sz="2300">
                <a:latin typeface="楷体_GB2312" pitchFamily="49" charset="-122"/>
                <a:ea typeface="楷体_GB2312" pitchFamily="49" charset="-122"/>
              </a:endParaRPr>
            </a:p>
            <a:p>
              <a:pPr algn="r">
                <a:lnSpc>
                  <a:spcPct val="120000"/>
                </a:lnSpc>
              </a:pPr>
              <a:r>
                <a:rPr lang="en-US" altLang="zh-CN" sz="2300">
                  <a:latin typeface="楷体_GB2312" pitchFamily="49" charset="-122"/>
                  <a:ea typeface="楷体_GB2312" pitchFamily="49" charset="-122"/>
                </a:rPr>
                <a:t>——</a:t>
              </a:r>
              <a:r>
                <a:rPr lang="zh-CN" altLang="en-US" sz="2000">
                  <a:latin typeface="楷体_GB2312" pitchFamily="49" charset="-122"/>
                  <a:ea typeface="楷体_GB2312" pitchFamily="49" charset="-122"/>
                </a:rPr>
                <a:t>前苏联杂志社主编讽刺戈尔巴乔夫</a:t>
              </a:r>
              <a:endParaRPr lang="zh-CN" altLang="en-US" sz="2000">
                <a:latin typeface="楷体_GB2312" pitchFamily="49" charset="-122"/>
                <a:ea typeface="楷体_GB2312" panose="02010609030101010101" pitchFamily="49" charset="-122"/>
              </a:endParaRPr>
            </a:p>
          </p:txBody>
        </p:sp>
      </p:grpSp>
    </p:spTree>
    <p:custDataLst>
      <p:tags r:id="rId3"/>
    </p:custDataLst>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6"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文本框 9"/>
          <p:cNvSpPr txBox="1"/>
          <p:nvPr/>
        </p:nvSpPr>
        <p:spPr>
          <a:xfrm>
            <a:off x="223520" y="0"/>
            <a:ext cx="11066145" cy="460375"/>
          </a:xfrm>
          <a:prstGeom prst="rect">
            <a:avLst/>
          </a:prstGeom>
          <a:noFill/>
        </p:spPr>
        <p:txBody>
          <a:bodyPr wrap="square" rtlCol="0">
            <a:spAutoFit/>
          </a:bodyPr>
          <a:lstStyle/>
          <a:p>
            <a:r>
              <a:rPr lang="zh-CN" sz="2400" b="1">
                <a:latin typeface="黑体" panose="02010609060101010101" pitchFamily="49" charset="-122"/>
                <a:ea typeface="黑体" panose="02010609060101010101" pitchFamily="49" charset="-122"/>
                <a:cs typeface="黑体" panose="02010609060101010101" pitchFamily="49" charset="-122"/>
              </a:rPr>
              <a:t>【课堂探究】</a:t>
            </a:r>
            <a:r>
              <a:rPr lang="zh-CN" sz="2400">
                <a:latin typeface="黑体" panose="02010609060101010101" pitchFamily="49" charset="-122"/>
                <a:ea typeface="黑体" panose="02010609060101010101" pitchFamily="49" charset="-122"/>
                <a:cs typeface="黑体" panose="02010609060101010101" pitchFamily="49" charset="-122"/>
              </a:rPr>
              <a:t>比较赫鲁晓夫改革、勃列日涅夫改革和戈尔巴乔夫改革</a:t>
            </a:r>
            <a:endParaRPr lang="zh-CN" sz="2400">
              <a:latin typeface="黑体" panose="02010609060101010101" pitchFamily="49" charset="-122"/>
              <a:ea typeface="黑体" pitchFamily="49" charset="-122"/>
              <a:cs typeface="黑体" panose="02010609060101010101" pitchFamily="49" charset="-122"/>
            </a:endParaRPr>
          </a:p>
        </p:txBody>
      </p:sp>
      <p:graphicFrame>
        <p:nvGraphicFramePr>
          <p:cNvPr id="3" name="表格 2"/>
          <p:cNvGraphicFramePr>
            <a:graphicFrameLocks noGrp="1"/>
          </p:cNvGraphicFramePr>
          <p:nvPr>
            <p:custDataLst>
              <p:tags r:id="rId2"/>
            </p:custDataLst>
          </p:nvPr>
        </p:nvGraphicFramePr>
        <p:xfrm>
          <a:off x="223520" y="808990"/>
          <a:ext cx="11811000" cy="5240020"/>
        </p:xfrm>
        <a:graphic>
          <a:graphicData uri="http://schemas.openxmlformats.org/drawingml/2006/table">
            <a:tbl>
              <a:tblPr firstRow="1" bandRow="1">
                <a:tableStyleId>{073A0DAA-6AF3-43AB-8588-CEC1D06C72B9}</a:tableStyleId>
              </a:tblPr>
              <a:tblGrid>
                <a:gridCol w="495300"/>
                <a:gridCol w="859155"/>
                <a:gridCol w="3485515"/>
                <a:gridCol w="3485515"/>
                <a:gridCol w="3485515"/>
              </a:tblGrid>
              <a:tr h="787400">
                <a:tc gridSpan="2">
                  <a:txBody>
                    <a:bodyPr vert="horz" wrap="square"/>
                    <a:lstStyle/>
                    <a:p>
                      <a:pPr algn="ctr">
                        <a:buNone/>
                      </a:pPr>
                      <a:r>
                        <a:rPr lang="zh-CN" altLang="en-US" sz="2400">
                          <a:latin typeface="黑体" panose="02010609060101010101" pitchFamily="49" charset="-122"/>
                          <a:ea typeface="黑体" panose="02010609060101010101" pitchFamily="49" charset="-122"/>
                        </a:rPr>
                        <a:t>比较项</a:t>
                      </a:r>
                      <a:endParaRPr lang="zh-CN" altLang="en-US" sz="2400">
                        <a:latin typeface="黑体" panose="02010609060101010101" pitchFamily="49" charset="-122"/>
                        <a:ea typeface="黑体" panose="02010609060101010101" pitchFamily="49" charset="-122"/>
                      </a:endParaRPr>
                    </a:p>
                  </a:txBody>
                  <a:tcPr anchor="ctr"/>
                </a:tc>
                <a:tc hMerge="1">
                  <a:txBody>
                    <a:bodyPr vert="horz" wrap="square"/>
                    <a:lstStyle/>
                    <a:p/>
                  </a:txBody>
                  <a:tcPr/>
                </a:tc>
                <a:tc>
                  <a:txBody>
                    <a:bodyPr vert="horz" wrap="square"/>
                    <a:lstStyle/>
                    <a:p>
                      <a:pPr algn="ctr">
                        <a:buNone/>
                      </a:pPr>
                      <a:r>
                        <a:rPr lang="zh-CN" altLang="en-US" sz="2400">
                          <a:latin typeface="黑体" panose="02010609060101010101" pitchFamily="49" charset="-122"/>
                          <a:ea typeface="黑体" panose="02010609060101010101" pitchFamily="49" charset="-122"/>
                        </a:rPr>
                        <a:t>赫鲁晓夫改革</a:t>
                      </a:r>
                      <a:endParaRPr lang="zh-CN" altLang="en-US" sz="2400">
                        <a:latin typeface="黑体" panose="02010609060101010101" pitchFamily="49" charset="-122"/>
                        <a:ea typeface="黑体" panose="02010609060101010101" pitchFamily="49" charset="-122"/>
                      </a:endParaRPr>
                    </a:p>
                  </a:txBody>
                  <a:tcPr anchor="ctr"/>
                </a:tc>
                <a:tc>
                  <a:txBody>
                    <a:bodyPr vert="horz" wrap="square"/>
                    <a:lstStyle/>
                    <a:p>
                      <a:pPr algn="ctr">
                        <a:buNone/>
                      </a:pPr>
                      <a:r>
                        <a:rPr lang="zh-CN" altLang="en-US" sz="2400">
                          <a:latin typeface="黑体" panose="02010609060101010101" pitchFamily="49" charset="-122"/>
                          <a:ea typeface="黑体" panose="02010609060101010101" pitchFamily="49" charset="-122"/>
                        </a:rPr>
                        <a:t>勃列日涅夫改革</a:t>
                      </a:r>
                      <a:endParaRPr lang="zh-CN" altLang="en-US" sz="2400">
                        <a:latin typeface="黑体" panose="02010609060101010101" pitchFamily="49" charset="-122"/>
                        <a:ea typeface="黑体" panose="02010609060101010101" pitchFamily="49" charset="-122"/>
                      </a:endParaRPr>
                    </a:p>
                  </a:txBody>
                  <a:tcPr anchor="ctr"/>
                </a:tc>
                <a:tc>
                  <a:txBody>
                    <a:bodyPr vert="horz" wrap="square"/>
                    <a:lstStyle/>
                    <a:p>
                      <a:pPr algn="ctr">
                        <a:buNone/>
                      </a:pPr>
                      <a:r>
                        <a:rPr lang="zh-CN" altLang="en-US" sz="2400">
                          <a:latin typeface="黑体" panose="02010609060101010101" pitchFamily="49" charset="-122"/>
                          <a:ea typeface="黑体" panose="02010609060101010101" pitchFamily="49" charset="-122"/>
                        </a:rPr>
                        <a:t>戈尔巴乔夫改革</a:t>
                      </a:r>
                      <a:endParaRPr lang="zh-CN" altLang="en-US" sz="2400">
                        <a:latin typeface="黑体" panose="02010609060101010101" pitchFamily="49" charset="-122"/>
                        <a:ea typeface="黑体" panose="02010609060101010101" pitchFamily="49" charset="-122"/>
                      </a:endParaRPr>
                    </a:p>
                  </a:txBody>
                  <a:tcPr anchor="ctr"/>
                </a:tc>
              </a:tr>
              <a:tr h="786765">
                <a:tc rowSpan="4">
                  <a:txBody>
                    <a:bodyPr vert="horz" wrap="square"/>
                    <a:lstStyle/>
                    <a:p>
                      <a:pPr algn="ctr">
                        <a:buNone/>
                      </a:pPr>
                      <a:r>
                        <a:rPr lang="zh-CN" altLang="en-US" sz="2400">
                          <a:latin typeface="黑体" panose="02010609060101010101" pitchFamily="49" charset="-122"/>
                          <a:ea typeface="黑体" panose="02010609060101010101" pitchFamily="49" charset="-122"/>
                        </a:rPr>
                        <a:t>不同点</a:t>
                      </a:r>
                      <a:endParaRPr lang="zh-CN" altLang="en-US" sz="2400">
                        <a:latin typeface="黑体" panose="02010609060101010101" pitchFamily="49" charset="-122"/>
                        <a:ea typeface="黑体" panose="02010609060101010101" pitchFamily="49" charset="-122"/>
                      </a:endParaRPr>
                    </a:p>
                  </a:txBody>
                  <a:tcPr anchor="ctr"/>
                </a:tc>
                <a:tc>
                  <a:txBody>
                    <a:bodyPr vert="horz" wrap="square"/>
                    <a:lstStyle/>
                    <a:p>
                      <a:pPr algn="ctr">
                        <a:buNone/>
                      </a:pPr>
                      <a:r>
                        <a:rPr lang="zh-CN" altLang="en-US" sz="2400">
                          <a:latin typeface="黑体" panose="02010609060101010101" pitchFamily="49" charset="-122"/>
                          <a:ea typeface="黑体" panose="02010609060101010101" pitchFamily="49" charset="-122"/>
                        </a:rPr>
                        <a:t>时间</a:t>
                      </a:r>
                      <a:endParaRPr lang="zh-CN" altLang="en-US" sz="2400">
                        <a:latin typeface="黑体" panose="02010609060101010101" pitchFamily="49" charset="-122"/>
                        <a:ea typeface="黑体" panose="02010609060101010101" pitchFamily="49" charset="-122"/>
                      </a:endParaRPr>
                    </a:p>
                  </a:txBody>
                  <a:tcPr anchor="ctr"/>
                </a:tc>
                <a:tc>
                  <a:txBody>
                    <a:bodyPr vert="horz" wrap="square"/>
                    <a:lstStyle/>
                    <a:p>
                      <a:pPr algn="ctr">
                        <a:buNone/>
                      </a:pPr>
                      <a:r>
                        <a:rPr lang="zh-CN" altLang="en-US" sz="2400">
                          <a:latin typeface="黑体" panose="02010609060101010101" pitchFamily="49" charset="-122"/>
                          <a:ea typeface="黑体" panose="02010609060101010101" pitchFamily="49" charset="-122"/>
                          <a:sym typeface="+mn-ea"/>
                        </a:rPr>
                        <a:t>1953-1964</a:t>
                      </a:r>
                      <a:endParaRPr lang="zh-CN" altLang="en-US" sz="2400">
                        <a:latin typeface="黑体" panose="02010609060101010101" pitchFamily="49" charset="-122"/>
                        <a:ea typeface="黑体" pitchFamily="49" charset="-122"/>
                        <a:sym typeface="+mn-ea"/>
                      </a:endParaRPr>
                    </a:p>
                  </a:txBody>
                  <a:tcPr anchor="ctr"/>
                </a:tc>
                <a:tc>
                  <a:txBody>
                    <a:bodyPr vert="horz" wrap="square"/>
                    <a:lstStyle/>
                    <a:p>
                      <a:pPr algn="ctr">
                        <a:buNone/>
                      </a:pPr>
                      <a:r>
                        <a:rPr lang="zh-CN" altLang="en-US" sz="2400">
                          <a:latin typeface="黑体" panose="02010609060101010101" pitchFamily="49" charset="-122"/>
                          <a:ea typeface="黑体" panose="02010609060101010101" pitchFamily="49" charset="-122"/>
                        </a:rPr>
                        <a:t>1966-1977</a:t>
                      </a:r>
                      <a:endParaRPr lang="zh-CN" altLang="en-US" sz="2400">
                        <a:latin typeface="黑体" panose="02010609060101010101" pitchFamily="49" charset="-122"/>
                        <a:ea typeface="黑体" panose="02010609060101010101" pitchFamily="49" charset="-122"/>
                      </a:endParaRPr>
                    </a:p>
                  </a:txBody>
                  <a:tcPr anchor="ctr"/>
                </a:tc>
                <a:tc>
                  <a:txBody>
                    <a:bodyPr vert="horz" wrap="square"/>
                    <a:lstStyle/>
                    <a:p>
                      <a:pPr algn="ctr">
                        <a:buNone/>
                      </a:pPr>
                      <a:r>
                        <a:rPr lang="zh-CN" altLang="en-US" sz="2400">
                          <a:latin typeface="黑体" panose="02010609060101010101" pitchFamily="49" charset="-122"/>
                          <a:ea typeface="黑体" panose="02010609060101010101" pitchFamily="49" charset="-122"/>
                        </a:rPr>
                        <a:t>1985-1991</a:t>
                      </a:r>
                      <a:endParaRPr lang="zh-CN" altLang="en-US" sz="2400">
                        <a:latin typeface="黑体" panose="02010609060101010101" pitchFamily="49" charset="-122"/>
                        <a:ea typeface="黑体" panose="02010609060101010101" pitchFamily="49" charset="-122"/>
                      </a:endParaRPr>
                    </a:p>
                  </a:txBody>
                  <a:tcPr anchor="ctr"/>
                </a:tc>
              </a:tr>
              <a:tr h="809625">
                <a:tc vMerge="1">
                  <a:txBody>
                    <a:bodyPr vert="horz" wrap="square"/>
                    <a:lstStyle/>
                    <a:p/>
                  </a:txBody>
                  <a:tcPr/>
                </a:tc>
                <a:tc>
                  <a:txBody>
                    <a:bodyPr vert="horz" wrap="square"/>
                    <a:lstStyle/>
                    <a:p>
                      <a:pPr algn="ctr">
                        <a:buNone/>
                      </a:pPr>
                      <a:r>
                        <a:rPr lang="zh-CN" altLang="en-US" sz="2400">
                          <a:latin typeface="黑体" panose="02010609060101010101" pitchFamily="49" charset="-122"/>
                          <a:ea typeface="黑体" panose="02010609060101010101" pitchFamily="49" charset="-122"/>
                        </a:rPr>
                        <a:t>侧重</a:t>
                      </a:r>
                      <a:endParaRPr lang="zh-CN" altLang="en-US" sz="2400">
                        <a:latin typeface="黑体" panose="02010609060101010101" pitchFamily="49" charset="-122"/>
                        <a:ea typeface="黑体" panose="02010609060101010101" pitchFamily="49" charset="-122"/>
                      </a:endParaRPr>
                    </a:p>
                  </a:txBody>
                  <a:tcPr anchor="ctr"/>
                </a:tc>
                <a:tc>
                  <a:txBody>
                    <a:bodyPr vert="horz" wrap="square"/>
                    <a:lstStyle/>
                    <a:p>
                      <a:pPr algn="ctr">
                        <a:buNone/>
                      </a:pPr>
                      <a:endParaRPr lang="zh-CN" altLang="en-US" sz="2400">
                        <a:latin typeface="黑体" panose="02010609060101010101" pitchFamily="49" charset="-122"/>
                        <a:ea typeface="黑体" panose="02010609060101010101" pitchFamily="49" charset="-122"/>
                      </a:endParaRPr>
                    </a:p>
                  </a:txBody>
                  <a:tcPr anchor="ctr"/>
                </a:tc>
                <a:tc>
                  <a:txBody>
                    <a:bodyPr vert="horz" wrap="square"/>
                    <a:lstStyle/>
                    <a:p>
                      <a:pPr algn="ctr">
                        <a:buNone/>
                      </a:pPr>
                      <a:endParaRPr lang="zh-CN" altLang="en-US" sz="2400">
                        <a:latin typeface="黑体" panose="02010609060101010101" pitchFamily="49" charset="-122"/>
                        <a:ea typeface="黑体" panose="02010609060101010101" pitchFamily="49" charset="-122"/>
                      </a:endParaRPr>
                    </a:p>
                  </a:txBody>
                  <a:tcPr anchor="ctr"/>
                </a:tc>
                <a:tc>
                  <a:txBody>
                    <a:bodyPr vert="horz" wrap="square"/>
                    <a:lstStyle/>
                    <a:p>
                      <a:pPr algn="ctr">
                        <a:buNone/>
                      </a:pPr>
                      <a:endParaRPr lang="zh-CN" altLang="en-US" sz="2400">
                        <a:latin typeface="黑体" panose="02010609060101010101" pitchFamily="49" charset="-122"/>
                        <a:ea typeface="黑体" panose="02010609060101010101" pitchFamily="49" charset="-122"/>
                      </a:endParaRPr>
                    </a:p>
                  </a:txBody>
                  <a:tcPr anchor="ctr"/>
                </a:tc>
              </a:tr>
              <a:tr h="786765">
                <a:tc vMerge="1">
                  <a:txBody>
                    <a:bodyPr vert="horz" wrap="square"/>
                    <a:lstStyle/>
                    <a:p/>
                  </a:txBody>
                  <a:tcPr/>
                </a:tc>
                <a:tc>
                  <a:txBody>
                    <a:bodyPr vert="horz" wrap="square"/>
                    <a:lstStyle/>
                    <a:p>
                      <a:pPr algn="ctr">
                        <a:buNone/>
                      </a:pPr>
                      <a:r>
                        <a:rPr lang="zh-CN" altLang="en-US" sz="2400">
                          <a:latin typeface="黑体" panose="02010609060101010101" pitchFamily="49" charset="-122"/>
                          <a:ea typeface="黑体" panose="02010609060101010101" pitchFamily="49" charset="-122"/>
                        </a:rPr>
                        <a:t>结果</a:t>
                      </a:r>
                      <a:endParaRPr lang="zh-CN" altLang="en-US" sz="2400">
                        <a:latin typeface="黑体" panose="02010609060101010101" pitchFamily="49" charset="-122"/>
                        <a:ea typeface="黑体" panose="02010609060101010101" pitchFamily="49" charset="-122"/>
                      </a:endParaRPr>
                    </a:p>
                  </a:txBody>
                  <a:tcPr anchor="ctr"/>
                </a:tc>
                <a:tc gridSpan="2">
                  <a:txBody>
                    <a:bodyPr vert="horz" wrap="square"/>
                    <a:lstStyle/>
                    <a:p>
                      <a:pPr algn="ctr">
                        <a:buNone/>
                      </a:pPr>
                      <a:endParaRPr lang="zh-CN" altLang="en-US" sz="2400">
                        <a:latin typeface="黑体" panose="02010609060101010101" pitchFamily="49" charset="-122"/>
                        <a:ea typeface="黑体" panose="02010609060101010101" pitchFamily="49" charset="-122"/>
                      </a:endParaRPr>
                    </a:p>
                  </a:txBody>
                  <a:tcPr anchor="ctr"/>
                </a:tc>
                <a:tc hMerge="1">
                  <a:txBody>
                    <a:bodyPr vert="horz" wrap="square"/>
                    <a:lstStyle/>
                    <a:p/>
                  </a:txBody>
                  <a:tcPr anchor="ctr"/>
                </a:tc>
                <a:tc>
                  <a:txBody>
                    <a:bodyPr vert="horz" wrap="square"/>
                    <a:lstStyle/>
                    <a:p>
                      <a:pPr algn="ctr">
                        <a:buNone/>
                      </a:pPr>
                      <a:endParaRPr lang="zh-CN" altLang="en-US" sz="2400">
                        <a:latin typeface="黑体" panose="02010609060101010101" pitchFamily="49" charset="-122"/>
                        <a:ea typeface="黑体" panose="02010609060101010101" pitchFamily="49" charset="-122"/>
                      </a:endParaRPr>
                    </a:p>
                  </a:txBody>
                  <a:tcPr anchor="ctr"/>
                </a:tc>
              </a:tr>
              <a:tr h="846455">
                <a:tc vMerge="1">
                  <a:txBody>
                    <a:bodyPr vert="horz" wrap="square"/>
                    <a:lstStyle/>
                    <a:p/>
                  </a:txBody>
                  <a:tcPr/>
                </a:tc>
                <a:tc>
                  <a:txBody>
                    <a:bodyPr vert="horz" wrap="square"/>
                    <a:lstStyle/>
                    <a:p>
                      <a:pPr algn="ctr">
                        <a:buNone/>
                      </a:pPr>
                      <a:r>
                        <a:rPr lang="zh-CN" altLang="en-US" sz="2400">
                          <a:latin typeface="黑体" panose="02010609060101010101" pitchFamily="49" charset="-122"/>
                          <a:ea typeface="黑体" panose="02010609060101010101" pitchFamily="49" charset="-122"/>
                        </a:rPr>
                        <a:t>败因</a:t>
                      </a:r>
                      <a:endParaRPr lang="zh-CN" altLang="en-US" sz="2400">
                        <a:latin typeface="黑体" panose="02010609060101010101" pitchFamily="49" charset="-122"/>
                        <a:ea typeface="黑体" panose="02010609060101010101" pitchFamily="49" charset="-122"/>
                      </a:endParaRPr>
                    </a:p>
                  </a:txBody>
                  <a:tcPr anchor="ctr"/>
                </a:tc>
                <a:tc gridSpan="2">
                  <a:txBody>
                    <a:bodyPr vert="horz" wrap="square"/>
                    <a:lstStyle/>
                    <a:p>
                      <a:pPr algn="ctr">
                        <a:buNone/>
                      </a:pPr>
                      <a:endParaRPr lang="zh-CN" altLang="en-US" sz="2400">
                        <a:latin typeface="黑体" panose="02010609060101010101" pitchFamily="49" charset="-122"/>
                        <a:ea typeface="黑体" panose="02010609060101010101" pitchFamily="49" charset="-122"/>
                      </a:endParaRPr>
                    </a:p>
                  </a:txBody>
                  <a:tcPr anchor="ctr"/>
                </a:tc>
                <a:tc hMerge="1">
                  <a:txBody>
                    <a:bodyPr vert="horz" wrap="square"/>
                    <a:lstStyle/>
                    <a:p/>
                  </a:txBody>
                  <a:tcPr anchor="ctr"/>
                </a:tc>
                <a:tc>
                  <a:txBody>
                    <a:bodyPr vert="horz" wrap="square"/>
                    <a:lstStyle/>
                    <a:p>
                      <a:pPr algn="ctr">
                        <a:buNone/>
                      </a:pPr>
                      <a:endParaRPr lang="zh-CN" altLang="en-US" sz="2400">
                        <a:latin typeface="黑体" panose="02010609060101010101" pitchFamily="49" charset="-122"/>
                        <a:ea typeface="黑体" panose="02010609060101010101" pitchFamily="49" charset="-122"/>
                      </a:endParaRPr>
                    </a:p>
                    <a:p>
                      <a:pPr algn="ctr">
                        <a:buNone/>
                      </a:pPr>
                      <a:endParaRPr lang="zh-CN" altLang="en-US" sz="2400">
                        <a:latin typeface="黑体" panose="02010609060101010101" pitchFamily="49" charset="-122"/>
                        <a:ea typeface="黑体" panose="02010609060101010101" pitchFamily="49" charset="-122"/>
                      </a:endParaRPr>
                    </a:p>
                  </a:txBody>
                  <a:tcPr anchor="ctr"/>
                </a:tc>
              </a:tr>
              <a:tr h="1223010">
                <a:tc gridSpan="2">
                  <a:txBody>
                    <a:bodyPr vert="horz" wrap="square"/>
                    <a:lstStyle/>
                    <a:p>
                      <a:pPr algn="ctr">
                        <a:buNone/>
                      </a:pPr>
                      <a:r>
                        <a:rPr lang="zh-CN" altLang="en-US" sz="2400">
                          <a:latin typeface="黑体" panose="02010609060101010101" pitchFamily="49" charset="-122"/>
                          <a:ea typeface="黑体" panose="02010609060101010101" pitchFamily="49" charset="-122"/>
                        </a:rPr>
                        <a:t>相同点</a:t>
                      </a:r>
                      <a:endParaRPr lang="zh-CN" altLang="en-US" sz="2400">
                        <a:latin typeface="黑体" panose="02010609060101010101" pitchFamily="49" charset="-122"/>
                        <a:ea typeface="黑体" panose="02010609060101010101" pitchFamily="49" charset="-122"/>
                      </a:endParaRPr>
                    </a:p>
                  </a:txBody>
                  <a:tcPr anchor="ctr"/>
                </a:tc>
                <a:tc hMerge="1">
                  <a:txBody>
                    <a:bodyPr vert="horz" wrap="square"/>
                    <a:lstStyle/>
                    <a:p/>
                  </a:txBody>
                  <a:tcPr/>
                </a:tc>
                <a:tc gridSpan="3">
                  <a:txBody>
                    <a:bodyPr vert="horz" wrap="square"/>
                    <a:lstStyle/>
                    <a:p>
                      <a:pPr algn="ctr">
                        <a:buNone/>
                      </a:pPr>
                      <a:endParaRPr lang="zh-CN" altLang="en-US" sz="2400">
                        <a:latin typeface="黑体" panose="02010609060101010101" pitchFamily="49" charset="-122"/>
                        <a:ea typeface="黑体" panose="02010609060101010101" pitchFamily="49" charset="-122"/>
                      </a:endParaRPr>
                    </a:p>
                    <a:p>
                      <a:pPr algn="ctr">
                        <a:buNone/>
                      </a:pPr>
                      <a:endParaRPr lang="zh-CN" altLang="en-US" sz="2400">
                        <a:latin typeface="黑体" panose="02010609060101010101" pitchFamily="49" charset="-122"/>
                        <a:ea typeface="黑体" panose="02010609060101010101" pitchFamily="49" charset="-122"/>
                      </a:endParaRPr>
                    </a:p>
                    <a:p>
                      <a:pPr algn="ctr">
                        <a:buNone/>
                      </a:pPr>
                      <a:endParaRPr lang="zh-CN" altLang="en-US" sz="2400">
                        <a:latin typeface="黑体" panose="02010609060101010101" pitchFamily="49" charset="-122"/>
                        <a:ea typeface="黑体" panose="02010609060101010101" pitchFamily="49" charset="-122"/>
                      </a:endParaRPr>
                    </a:p>
                  </a:txBody>
                  <a:tcPr anchor="ctr"/>
                </a:tc>
                <a:tc hMerge="1">
                  <a:txBody>
                    <a:bodyPr vert="horz" wrap="square"/>
                    <a:lstStyle/>
                    <a:p/>
                  </a:txBody>
                  <a:tcPr anchor="ctr"/>
                </a:tc>
                <a:tc hMerge="1">
                  <a:txBody>
                    <a:bodyPr vert="horz" wrap="square"/>
                    <a:lstStyle/>
                    <a:p/>
                  </a:txBody>
                  <a:tcPr anchor="ctr"/>
                </a:tc>
              </a:tr>
            </a:tbl>
          </a:graphicData>
        </a:graphic>
      </p:graphicFrame>
      <p:sp>
        <p:nvSpPr>
          <p:cNvPr id="9" name="文本框 8"/>
          <p:cNvSpPr txBox="1"/>
          <p:nvPr/>
        </p:nvSpPr>
        <p:spPr>
          <a:xfrm>
            <a:off x="2413635" y="2441575"/>
            <a:ext cx="1775460" cy="460375"/>
          </a:xfrm>
          <a:prstGeom prst="rect">
            <a:avLst/>
          </a:prstGeom>
          <a:noFill/>
        </p:spPr>
        <p:txBody>
          <a:bodyPr wrap="square" rtlCol="0">
            <a:spAutoFit/>
          </a:bodyPr>
          <a:lstStyle/>
          <a:p>
            <a:pPr algn="ctr"/>
            <a:r>
              <a:rPr lang="zh-CN" altLang="en-US" sz="2400">
                <a:solidFill>
                  <a:srgbClr val="FF0000"/>
                </a:solidFill>
                <a:latin typeface="黑体" panose="02010609060101010101" pitchFamily="49" charset="-122"/>
                <a:ea typeface="黑体" panose="02010609060101010101" pitchFamily="49" charset="-122"/>
              </a:rPr>
              <a:t>农业</a:t>
            </a:r>
            <a:endParaRPr lang="zh-CN" altLang="en-US" sz="2400">
              <a:solidFill>
                <a:srgbClr val="FF0000"/>
              </a:solidFill>
              <a:latin typeface="黑体" panose="02010609060101010101" pitchFamily="49" charset="-122"/>
              <a:ea typeface="黑体" panose="02010609060101010101" pitchFamily="49" charset="-122"/>
            </a:endParaRPr>
          </a:p>
        </p:txBody>
      </p:sp>
      <p:sp>
        <p:nvSpPr>
          <p:cNvPr id="13" name="文本框 12"/>
          <p:cNvSpPr txBox="1"/>
          <p:nvPr/>
        </p:nvSpPr>
        <p:spPr>
          <a:xfrm>
            <a:off x="5981065" y="2441575"/>
            <a:ext cx="1775460" cy="460375"/>
          </a:xfrm>
          <a:prstGeom prst="rect">
            <a:avLst/>
          </a:prstGeom>
          <a:noFill/>
        </p:spPr>
        <p:txBody>
          <a:bodyPr wrap="square" rtlCol="0">
            <a:spAutoFit/>
          </a:bodyPr>
          <a:lstStyle/>
          <a:p>
            <a:pPr algn="ctr"/>
            <a:r>
              <a:rPr lang="zh-CN" altLang="en-US" sz="2400">
                <a:solidFill>
                  <a:srgbClr val="FF0000"/>
                </a:solidFill>
                <a:latin typeface="黑体" panose="02010609060101010101" pitchFamily="49" charset="-122"/>
                <a:ea typeface="黑体" panose="02010609060101010101" pitchFamily="49" charset="-122"/>
              </a:rPr>
              <a:t>工业</a:t>
            </a:r>
            <a:endParaRPr lang="zh-CN" altLang="en-US" sz="2400">
              <a:solidFill>
                <a:srgbClr val="FF0000"/>
              </a:solidFill>
              <a:latin typeface="黑体" panose="02010609060101010101" pitchFamily="49" charset="-122"/>
              <a:ea typeface="黑体" panose="02010609060101010101" pitchFamily="49" charset="-122"/>
            </a:endParaRPr>
          </a:p>
        </p:txBody>
      </p:sp>
      <p:sp>
        <p:nvSpPr>
          <p:cNvPr id="14" name="文本框 13"/>
          <p:cNvSpPr txBox="1"/>
          <p:nvPr/>
        </p:nvSpPr>
        <p:spPr>
          <a:xfrm>
            <a:off x="8853170" y="2441575"/>
            <a:ext cx="2934970" cy="460375"/>
          </a:xfrm>
          <a:prstGeom prst="rect">
            <a:avLst/>
          </a:prstGeom>
          <a:noFill/>
        </p:spPr>
        <p:txBody>
          <a:bodyPr wrap="square" rtlCol="0">
            <a:spAutoFit/>
          </a:bodyPr>
          <a:lstStyle/>
          <a:p>
            <a:pPr algn="ctr">
              <a:lnSpc>
                <a:spcPct val="100000"/>
              </a:lnSpc>
            </a:pPr>
            <a:r>
              <a:rPr lang="zh-CN" altLang="en-US" sz="2400">
                <a:solidFill>
                  <a:srgbClr val="FF0000"/>
                </a:solidFill>
                <a:latin typeface="黑体" panose="02010609060101010101" pitchFamily="49" charset="-122"/>
                <a:ea typeface="黑体" panose="02010609060101010101" pitchFamily="49" charset="-122"/>
              </a:rPr>
              <a:t>前期经济，后期政治</a:t>
            </a:r>
            <a:endParaRPr lang="zh-CN" altLang="en-US" sz="2400">
              <a:solidFill>
                <a:srgbClr val="FF0000"/>
              </a:solidFill>
              <a:latin typeface="黑体" panose="02010609060101010101" pitchFamily="49" charset="-122"/>
              <a:ea typeface="黑体" panose="02010609060101010101" pitchFamily="49" charset="-122"/>
            </a:endParaRPr>
          </a:p>
        </p:txBody>
      </p:sp>
      <p:sp>
        <p:nvSpPr>
          <p:cNvPr id="15" name="文本框 14"/>
          <p:cNvSpPr txBox="1"/>
          <p:nvPr/>
        </p:nvSpPr>
        <p:spPr>
          <a:xfrm>
            <a:off x="1876425" y="3328035"/>
            <a:ext cx="6483350" cy="460375"/>
          </a:xfrm>
          <a:prstGeom prst="rect">
            <a:avLst/>
          </a:prstGeom>
          <a:noFill/>
        </p:spPr>
        <p:txBody>
          <a:bodyPr wrap="square" rtlCol="0">
            <a:spAutoFit/>
          </a:bodyPr>
          <a:lstStyle/>
          <a:p>
            <a:pPr algn="ctr"/>
            <a:r>
              <a:rPr lang="zh-CN" altLang="en-US" sz="2400">
                <a:solidFill>
                  <a:srgbClr val="FF0000"/>
                </a:solidFill>
                <a:latin typeface="黑体" panose="02010609060101010101" pitchFamily="49" charset="-122"/>
                <a:ea typeface="黑体" panose="02010609060101010101" pitchFamily="49" charset="-122"/>
              </a:rPr>
              <a:t>取得一定的成就，最后失败</a:t>
            </a:r>
            <a:endParaRPr lang="zh-CN" altLang="en-US" sz="2400">
              <a:solidFill>
                <a:srgbClr val="FF0000"/>
              </a:solidFill>
              <a:latin typeface="黑体" panose="02010609060101010101" pitchFamily="49" charset="-122"/>
              <a:ea typeface="黑体" panose="02010609060101010101" pitchFamily="49" charset="-122"/>
            </a:endParaRPr>
          </a:p>
        </p:txBody>
      </p:sp>
      <p:sp>
        <p:nvSpPr>
          <p:cNvPr id="17" name="文本框 16"/>
          <p:cNvSpPr txBox="1"/>
          <p:nvPr/>
        </p:nvSpPr>
        <p:spPr>
          <a:xfrm>
            <a:off x="9432925" y="3328035"/>
            <a:ext cx="1775460" cy="460375"/>
          </a:xfrm>
          <a:prstGeom prst="rect">
            <a:avLst/>
          </a:prstGeom>
          <a:noFill/>
        </p:spPr>
        <p:txBody>
          <a:bodyPr wrap="square" rtlCol="0">
            <a:spAutoFit/>
          </a:bodyPr>
          <a:lstStyle/>
          <a:p>
            <a:pPr algn="ctr"/>
            <a:r>
              <a:rPr lang="zh-CN" altLang="en-US" sz="2400">
                <a:solidFill>
                  <a:srgbClr val="FF0000"/>
                </a:solidFill>
                <a:latin typeface="黑体" panose="02010609060101010101" pitchFamily="49" charset="-122"/>
                <a:ea typeface="黑体" panose="02010609060101010101" pitchFamily="49" charset="-122"/>
              </a:rPr>
              <a:t>失败</a:t>
            </a:r>
            <a:endParaRPr lang="zh-CN" altLang="en-US" sz="2400">
              <a:solidFill>
                <a:srgbClr val="FF0000"/>
              </a:solidFill>
              <a:latin typeface="黑体" panose="02010609060101010101" pitchFamily="49" charset="-122"/>
              <a:ea typeface="黑体" panose="02010609060101010101" pitchFamily="49" charset="-122"/>
            </a:endParaRPr>
          </a:p>
        </p:txBody>
      </p:sp>
      <p:sp>
        <p:nvSpPr>
          <p:cNvPr id="18" name="文本框 17"/>
          <p:cNvSpPr txBox="1"/>
          <p:nvPr/>
        </p:nvSpPr>
        <p:spPr>
          <a:xfrm>
            <a:off x="1784350" y="4214495"/>
            <a:ext cx="6575425" cy="460375"/>
          </a:xfrm>
          <a:prstGeom prst="rect">
            <a:avLst/>
          </a:prstGeom>
          <a:noFill/>
        </p:spPr>
        <p:txBody>
          <a:bodyPr wrap="square" rtlCol="0">
            <a:spAutoFit/>
          </a:bodyPr>
          <a:lstStyle/>
          <a:p>
            <a:pPr algn="ctr"/>
            <a:r>
              <a:rPr lang="zh-CN" altLang="en-US" sz="2400">
                <a:solidFill>
                  <a:srgbClr val="FF0000"/>
                </a:solidFill>
                <a:latin typeface="黑体" panose="02010609060101010101" pitchFamily="49" charset="-122"/>
                <a:ea typeface="黑体" panose="02010609060101010101" pitchFamily="49" charset="-122"/>
              </a:rPr>
              <a:t>未改变原有体制，对苏联模式进行修修补补</a:t>
            </a:r>
            <a:endParaRPr lang="zh-CN" altLang="en-US" sz="2400">
              <a:solidFill>
                <a:srgbClr val="FF0000"/>
              </a:solidFill>
              <a:latin typeface="黑体" panose="02010609060101010101" pitchFamily="49" charset="-122"/>
              <a:ea typeface="黑体" panose="02010609060101010101" pitchFamily="49" charset="-122"/>
            </a:endParaRPr>
          </a:p>
        </p:txBody>
      </p:sp>
      <p:sp>
        <p:nvSpPr>
          <p:cNvPr id="20" name="文本框 19"/>
          <p:cNvSpPr txBox="1"/>
          <p:nvPr/>
        </p:nvSpPr>
        <p:spPr>
          <a:xfrm>
            <a:off x="8703945" y="4020185"/>
            <a:ext cx="3409315" cy="829945"/>
          </a:xfrm>
          <a:prstGeom prst="rect">
            <a:avLst/>
          </a:prstGeom>
          <a:noFill/>
        </p:spPr>
        <p:txBody>
          <a:bodyPr wrap="square" rtlCol="0">
            <a:spAutoFit/>
          </a:bodyPr>
          <a:lstStyle/>
          <a:p>
            <a:pPr algn="just"/>
            <a:r>
              <a:rPr lang="zh-CN" altLang="en-US" sz="2400">
                <a:solidFill>
                  <a:srgbClr val="FF0000"/>
                </a:solidFill>
                <a:latin typeface="黑体" panose="02010609060101010101" pitchFamily="49" charset="-122"/>
                <a:ea typeface="黑体" panose="02010609060101010101" pitchFamily="49" charset="-122"/>
              </a:rPr>
              <a:t>进行根本性改革，但背离社会主义方向</a:t>
            </a:r>
            <a:endParaRPr lang="zh-CN" altLang="en-US" sz="2400">
              <a:solidFill>
                <a:srgbClr val="FF0000"/>
              </a:solidFill>
              <a:latin typeface="黑体" panose="02010609060101010101" pitchFamily="49" charset="-122"/>
              <a:ea typeface="黑体" panose="02010609060101010101" pitchFamily="49" charset="-122"/>
            </a:endParaRPr>
          </a:p>
        </p:txBody>
      </p:sp>
      <p:sp>
        <p:nvSpPr>
          <p:cNvPr id="21" name="文本框 20"/>
          <p:cNvSpPr txBox="1"/>
          <p:nvPr/>
        </p:nvSpPr>
        <p:spPr>
          <a:xfrm>
            <a:off x="1693545" y="4850130"/>
            <a:ext cx="9998710" cy="1198880"/>
          </a:xfrm>
          <a:prstGeom prst="rect">
            <a:avLst/>
          </a:prstGeom>
          <a:noFill/>
        </p:spPr>
        <p:txBody>
          <a:bodyPr wrap="square" rtlCol="0">
            <a:spAutoFit/>
          </a:bodyPr>
          <a:lstStyle/>
          <a:p>
            <a:pPr algn="just"/>
            <a:r>
              <a:rPr lang="zh-CN" altLang="en-US" sz="2400">
                <a:solidFill>
                  <a:srgbClr val="FF0000"/>
                </a:solidFill>
                <a:latin typeface="黑体" panose="02010609060101010101" pitchFamily="49" charset="-122"/>
                <a:ea typeface="黑体" panose="02010609060101010101" pitchFamily="49" charset="-122"/>
              </a:rPr>
              <a:t>①目的：解决苏联模式的弊端；</a:t>
            </a:r>
            <a:endParaRPr lang="zh-CN" altLang="en-US" sz="2400">
              <a:solidFill>
                <a:srgbClr val="FF0000"/>
              </a:solidFill>
              <a:latin typeface="黑体" panose="02010609060101010101" pitchFamily="49" charset="-122"/>
              <a:ea typeface="黑体" panose="02010609060101010101" pitchFamily="49" charset="-122"/>
            </a:endParaRPr>
          </a:p>
          <a:p>
            <a:pPr algn="just"/>
            <a:r>
              <a:rPr lang="zh-CN" altLang="en-US" sz="2400">
                <a:solidFill>
                  <a:srgbClr val="FF0000"/>
                </a:solidFill>
                <a:latin typeface="黑体" panose="02010609060101010101" pitchFamily="49" charset="-122"/>
                <a:ea typeface="黑体" panose="02010609060101010101" pitchFamily="49" charset="-122"/>
              </a:rPr>
              <a:t>②内容：在农业、工业方面进行调整；</a:t>
            </a:r>
            <a:endParaRPr lang="zh-CN" altLang="en-US" sz="2400">
              <a:solidFill>
                <a:srgbClr val="FF0000"/>
              </a:solidFill>
              <a:latin typeface="黑体" panose="02010609060101010101" pitchFamily="49" charset="-122"/>
              <a:ea typeface="黑体" panose="02010609060101010101" pitchFamily="49" charset="-122"/>
            </a:endParaRPr>
          </a:p>
          <a:p>
            <a:pPr algn="just"/>
            <a:r>
              <a:rPr lang="zh-CN" altLang="en-US" sz="2400">
                <a:solidFill>
                  <a:srgbClr val="FF0000"/>
                </a:solidFill>
                <a:latin typeface="黑体" panose="02010609060101010101" pitchFamily="49" charset="-122"/>
                <a:ea typeface="黑体" panose="02010609060101010101" pitchFamily="49" charset="-122"/>
              </a:rPr>
              <a:t>③结果：成效都不显著，可以说是失败的改革</a:t>
            </a:r>
            <a:endParaRPr lang="zh-CN" altLang="en-US" sz="2400">
              <a:solidFill>
                <a:srgbClr val="FF0000"/>
              </a:solidFill>
              <a:latin typeface="黑体" panose="02010609060101010101" pitchFamily="49" charset="-122"/>
              <a:ea typeface="黑体" panose="02010609060101010101" pitchFamily="49" charset="-122"/>
            </a:endParaRPr>
          </a:p>
        </p:txBody>
      </p:sp>
      <p:pic>
        <p:nvPicPr>
          <p:cNvPr id="2" name="Picture 3"/>
          <p:cNvPicPr>
            <a:picLocks noChangeAspect="1" noChangeArrowheads="1"/>
          </p:cNvPicPr>
          <p:nvPr/>
        </p:nvPicPr>
        <p:blipFill>
          <a:blip r:embed="rId3"/>
          <a:stretch>
            <a:fillRect/>
          </a:stretch>
        </p:blipFill>
        <p:spPr bwMode="auto">
          <a:xfrm>
            <a:off x="1054735" y="2226310"/>
            <a:ext cx="10153650" cy="3597910"/>
          </a:xfrm>
          <a:prstGeom prst="rect">
            <a:avLst/>
          </a:prstGeom>
        </p:spPr>
        <p:style>
          <a:lnRef idx="2">
            <a:schemeClr val="dk1"/>
          </a:lnRef>
          <a:fillRef idx="1">
            <a:schemeClr val="lt1"/>
          </a:fillRef>
          <a:effectRef idx="0">
            <a:schemeClr val="dk1"/>
          </a:effectRef>
          <a:fontRef idx="minor">
            <a:schemeClr val="dk1"/>
          </a:fontRef>
        </p:style>
      </p:pic>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ppt_x"/>
                                          </p:val>
                                        </p:tav>
                                        <p:tav tm="100000">
                                          <p:val>
                                            <p:strVal val="#ppt_x"/>
                                          </p:val>
                                        </p:tav>
                                      </p:tavLst>
                                    </p:anim>
                                    <p:anim calcmode="lin" valueType="num">
                                      <p:cBhvr additive="base">
                                        <p:cTn id="3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ppt_x"/>
                                          </p:val>
                                        </p:tav>
                                        <p:tav tm="100000">
                                          <p:val>
                                            <p:strVal val="#ppt_x"/>
                                          </p:val>
                                        </p:tav>
                                      </p:tavLst>
                                    </p:anim>
                                    <p:anim calcmode="lin" valueType="num">
                                      <p:cBhvr additive="base">
                                        <p:cTn id="3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ppt_x"/>
                                          </p:val>
                                        </p:tav>
                                        <p:tav tm="100000">
                                          <p:val>
                                            <p:strVal val="#ppt_x"/>
                                          </p:val>
                                        </p:tav>
                                      </p:tavLst>
                                    </p:anim>
                                    <p:anim calcmode="lin" valueType="num">
                                      <p:cBhvr additive="base">
                                        <p:cTn id="4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500" fill="hold"/>
                                        <p:tgtEl>
                                          <p:spTgt spid="21"/>
                                        </p:tgtEl>
                                        <p:attrNameLst>
                                          <p:attrName>ppt_x</p:attrName>
                                        </p:attrNameLst>
                                      </p:cBhvr>
                                      <p:tavLst>
                                        <p:tav tm="0">
                                          <p:val>
                                            <p:strVal val="#ppt_x"/>
                                          </p:val>
                                        </p:tav>
                                        <p:tav tm="100000">
                                          <p:val>
                                            <p:strVal val="#ppt_x"/>
                                          </p:val>
                                        </p:tav>
                                      </p:tavLst>
                                    </p:anim>
                                    <p:anim calcmode="lin" valueType="num">
                                      <p:cBhvr additive="base">
                                        <p:cTn id="5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nodeType="clickEffect">
                                  <p:stCondLst>
                                    <p:cond delay="0"/>
                                  </p:stCondLst>
                                  <p:childTnLst>
                                    <p:set>
                                      <p:cBhvr>
                                        <p:cTn id="54" dur="1" fill="hold">
                                          <p:stCondLst>
                                            <p:cond delay="0"/>
                                          </p:stCondLst>
                                        </p:cTn>
                                        <p:tgtEl>
                                          <p:spTgt spid="2"/>
                                        </p:tgtEl>
                                        <p:attrNameLst>
                                          <p:attrName>style.visibility</p:attrName>
                                        </p:attrNameLst>
                                      </p:cBhvr>
                                      <p:to>
                                        <p:strVal val="visible"/>
                                      </p:to>
                                    </p:set>
                                    <p:anim calcmode="lin" valueType="num">
                                      <p:cBhvr additive="base">
                                        <p:cTn id="55" dur="500" fill="hold"/>
                                        <p:tgtEl>
                                          <p:spTgt spid="2"/>
                                        </p:tgtEl>
                                        <p:attrNameLst>
                                          <p:attrName>ppt_x</p:attrName>
                                        </p:attrNameLst>
                                      </p:cBhvr>
                                      <p:tavLst>
                                        <p:tav tm="0">
                                          <p:val>
                                            <p:strVal val="#ppt_x"/>
                                          </p:val>
                                        </p:tav>
                                        <p:tav tm="100000">
                                          <p:val>
                                            <p:strVal val="#ppt_x"/>
                                          </p:val>
                                        </p:tav>
                                      </p:tavLst>
                                    </p:anim>
                                    <p:anim calcmode="lin" valueType="num">
                                      <p:cBhvr additive="base">
                                        <p:cTn id="5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P spid="14" grpId="0"/>
      <p:bldP spid="15" grpId="0"/>
      <p:bldP spid="17" grpId="0"/>
      <p:bldP spid="18" grpId="0"/>
      <p:bldP spid="20" grpId="0"/>
      <p:bldP spid="21"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表格 3"/>
          <p:cNvGraphicFramePr>
            <a:graphicFrameLocks noGrp="1"/>
          </p:cNvGraphicFramePr>
          <p:nvPr/>
        </p:nvGraphicFramePr>
        <p:xfrm>
          <a:off x="119496" y="1700808"/>
          <a:ext cx="8376285" cy="4750625"/>
        </p:xfrm>
        <a:graphic>
          <a:graphicData uri="http://schemas.openxmlformats.org/drawingml/2006/table">
            <a:tbl>
              <a:tblPr firstRow="1" bandRow="1">
                <a:tableStyleId>{5940675A-B579-460E-94D1-54222C63F5DA}</a:tableStyleId>
              </a:tblPr>
              <a:tblGrid>
                <a:gridCol w="3960495"/>
                <a:gridCol w="4415790"/>
              </a:tblGrid>
              <a:tr h="465665">
                <a:tc>
                  <a:txBody>
                    <a:bodyPr vert="horz" wrap="square"/>
                    <a:lstStyle/>
                    <a:p>
                      <a:pPr indent="0" algn="ctr">
                        <a:buNone/>
                      </a:pPr>
                      <a:r>
                        <a:rPr lang="en-US" sz="1900" b="1" err="1">
                          <a:latin typeface="宋体" panose="02010600030101010101" pitchFamily="2" charset="-122"/>
                          <a:ea typeface="宋体" panose="02010600030101010101" pitchFamily="2" charset="-122"/>
                          <a:cs typeface="宋体" panose="02010600030101010101" pitchFamily="2" charset="-122"/>
                        </a:rPr>
                        <a:t>马克思主义基本原理</a:t>
                      </a:r>
                      <a:endParaRPr lang="en-US" altLang="en-US" sz="1900" b="1">
                        <a:latin typeface="宋体" panose="02010600030101010101" pitchFamily="2" charset="-122"/>
                        <a:ea typeface="宋体" panose="02010600030101010101" pitchFamily="2" charset="-122"/>
                        <a:cs typeface="宋体" panose="02010600030101010101" pitchFamily="2"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900" b="1" err="1">
                          <a:solidFill>
                            <a:srgbClr val="FF0000"/>
                          </a:solidFill>
                          <a:latin typeface="宋体" panose="02010600030101010101" pitchFamily="2" charset="-122"/>
                          <a:ea typeface="宋体" panose="02010600030101010101" pitchFamily="2" charset="-122"/>
                          <a:cs typeface="宋体" panose="02010600030101010101" pitchFamily="2" charset="-122"/>
                        </a:rPr>
                        <a:t>苏联的措施</a:t>
                      </a:r>
                      <a:endParaRPr lang="en-US" altLang="en-US" sz="19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68960">
                <a:tc>
                  <a:txBody>
                    <a:bodyPr vert="horz" wrap="square"/>
                    <a:lstStyle/>
                    <a:p>
                      <a:pPr indent="0">
                        <a:buNone/>
                      </a:pPr>
                      <a:r>
                        <a:rPr lang="en-US" sz="1900" b="1">
                          <a:latin typeface="宋体" panose="02010600030101010101" pitchFamily="2" charset="-122"/>
                          <a:ea typeface="宋体" panose="02010600030101010101" pitchFamily="2" charset="-122"/>
                          <a:cs typeface="宋体" panose="02010600030101010101" pitchFamily="2" charset="-122"/>
                        </a:rPr>
                        <a:t>1.生产力决定生产关系，生产关系要随之调整来适应生产力的发展</a:t>
                      </a:r>
                      <a:endParaRPr lang="en-US" altLang="en-US" sz="1900" b="1">
                        <a:latin typeface="宋体" panose="02010600030101010101" pitchFamily="2" charset="-122"/>
                        <a:ea typeface="宋体" panose="02010600030101010101" pitchFamily="2" charset="-122"/>
                        <a:cs typeface="宋体" panose="02010600030101010101" pitchFamily="2"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buNone/>
                      </a:pPr>
                      <a:r>
                        <a:rPr lang="en-US" sz="1900" b="1">
                          <a:solidFill>
                            <a:srgbClr val="FF0000"/>
                          </a:solidFill>
                          <a:latin typeface="宋体" panose="02010600030101010101" pitchFamily="2" charset="-122"/>
                          <a:ea typeface="宋体" panose="02010600030101010101" pitchFamily="2" charset="-122"/>
                          <a:cs typeface="宋体" panose="02010600030101010101" pitchFamily="2" charset="-122"/>
                        </a:rPr>
                        <a:t>固守僵化的斯大林模式</a:t>
                      </a:r>
                      <a:endParaRPr lang="en-US" altLang="en-US" sz="19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48244">
                <a:tc>
                  <a:txBody>
                    <a:bodyPr vert="horz" wrap="square"/>
                    <a:lstStyle/>
                    <a:p>
                      <a:pPr indent="0">
                        <a:buNone/>
                      </a:pPr>
                      <a:r>
                        <a:rPr lang="en-US" sz="1900" b="1">
                          <a:latin typeface="宋体" panose="02010600030101010101" pitchFamily="2" charset="-122"/>
                          <a:ea typeface="宋体" panose="02010600030101010101" pitchFamily="2" charset="-122"/>
                          <a:cs typeface="宋体" panose="02010600030101010101" pitchFamily="2" charset="-122"/>
                        </a:rPr>
                        <a:t>2.一切从实际出发</a:t>
                      </a:r>
                      <a:endParaRPr lang="en-US" altLang="en-US" sz="1900" b="1">
                        <a:latin typeface="宋体" panose="02010600030101010101" pitchFamily="2" charset="-122"/>
                        <a:ea typeface="宋体" panose="02010600030101010101" pitchFamily="2" charset="-122"/>
                        <a:cs typeface="宋体" panose="02010600030101010101" pitchFamily="2"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buNone/>
                      </a:pPr>
                      <a:r>
                        <a:rPr lang="en-US" sz="1900" b="1" err="1">
                          <a:solidFill>
                            <a:srgbClr val="FF0000"/>
                          </a:solidFill>
                          <a:latin typeface="宋体" panose="02010600030101010101" pitchFamily="2" charset="-122"/>
                          <a:ea typeface="宋体" panose="02010600030101010101" pitchFamily="2" charset="-122"/>
                          <a:cs typeface="宋体" panose="02010600030101010101" pitchFamily="2" charset="-122"/>
                        </a:rPr>
                        <a:t>赫鲁晓夫全面否定斯大林导致思想混乱</a:t>
                      </a:r>
                      <a:endParaRPr lang="en-US" altLang="en-US" sz="19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33091">
                <a:tc>
                  <a:txBody>
                    <a:bodyPr vert="horz" wrap="square"/>
                    <a:lstStyle/>
                    <a:p>
                      <a:pPr indent="0">
                        <a:buNone/>
                      </a:pPr>
                      <a:r>
                        <a:rPr lang="en-US" sz="1900" b="1">
                          <a:latin typeface="宋体" panose="02010600030101010101" pitchFamily="2" charset="-122"/>
                          <a:ea typeface="宋体" panose="02010600030101010101" pitchFamily="2" charset="-122"/>
                          <a:cs typeface="宋体" panose="02010600030101010101" pitchFamily="2" charset="-122"/>
                        </a:rPr>
                        <a:t>3.正确处理局部和整体的关系</a:t>
                      </a:r>
                      <a:endParaRPr lang="en-US" altLang="en-US" sz="1900" b="1">
                        <a:latin typeface="宋体" panose="02010600030101010101" pitchFamily="2" charset="-122"/>
                        <a:ea typeface="宋体" panose="02010600030101010101" pitchFamily="2" charset="-122"/>
                        <a:cs typeface="宋体" panose="02010600030101010101" pitchFamily="2"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buNone/>
                      </a:pPr>
                      <a:r>
                        <a:rPr lang="en-US" sz="1900" b="1">
                          <a:solidFill>
                            <a:srgbClr val="FF0000"/>
                          </a:solidFill>
                          <a:latin typeface="宋体" panose="02010600030101010101" pitchFamily="2" charset="-122"/>
                          <a:ea typeface="宋体" panose="02010600030101010101" pitchFamily="2" charset="-122"/>
                          <a:cs typeface="宋体" panose="02010600030101010101" pitchFamily="2" charset="-122"/>
                        </a:rPr>
                        <a:t>斯大林模式长期牺牲农民利益，戈尔巴乔夫改革缺乏配套措施</a:t>
                      </a:r>
                      <a:endParaRPr lang="en-US" altLang="en-US" sz="19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68960">
                <a:tc>
                  <a:txBody>
                    <a:bodyPr vert="horz" wrap="square"/>
                    <a:lstStyle/>
                    <a:p>
                      <a:pPr indent="0">
                        <a:buNone/>
                      </a:pPr>
                      <a:r>
                        <a:rPr lang="en-US" sz="1900" b="1">
                          <a:latin typeface="宋体" panose="02010600030101010101" pitchFamily="2" charset="-122"/>
                          <a:ea typeface="宋体" panose="02010600030101010101" pitchFamily="2" charset="-122"/>
                          <a:cs typeface="宋体" panose="02010600030101010101" pitchFamily="2" charset="-122"/>
                        </a:rPr>
                        <a:t>4.社会主义的基本矛盾需要通过改革解决</a:t>
                      </a:r>
                      <a:endParaRPr lang="en-US" altLang="en-US" sz="1900" b="1">
                        <a:latin typeface="宋体" panose="02010600030101010101" pitchFamily="2" charset="-122"/>
                        <a:ea typeface="宋体" panose="02010600030101010101" pitchFamily="2" charset="-122"/>
                        <a:cs typeface="宋体" panose="02010600030101010101" pitchFamily="2"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buNone/>
                      </a:pPr>
                      <a:r>
                        <a:rPr lang="en-US" sz="1900" b="1">
                          <a:solidFill>
                            <a:srgbClr val="FF0000"/>
                          </a:solidFill>
                          <a:latin typeface="宋体" panose="02010600030101010101" pitchFamily="2" charset="-122"/>
                          <a:ea typeface="宋体" panose="02010600030101010101" pitchFamily="2" charset="-122"/>
                          <a:cs typeface="宋体" panose="02010600030101010101" pitchFamily="2" charset="-122"/>
                        </a:rPr>
                        <a:t>勃列日涅夫执政后期拒绝改革</a:t>
                      </a:r>
                      <a:endParaRPr lang="en-US" altLang="en-US" sz="19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33091">
                <a:tc>
                  <a:txBody>
                    <a:bodyPr vert="horz" wrap="square"/>
                    <a:lstStyle/>
                    <a:p>
                      <a:pPr indent="0">
                        <a:buNone/>
                      </a:pPr>
                      <a:r>
                        <a:rPr lang="en-US" sz="1900" b="1">
                          <a:latin typeface="宋体" panose="02010600030101010101" pitchFamily="2" charset="-122"/>
                          <a:ea typeface="宋体" panose="02010600030101010101" pitchFamily="2" charset="-122"/>
                          <a:cs typeface="宋体" panose="02010600030101010101" pitchFamily="2" charset="-122"/>
                        </a:rPr>
                        <a:t>5.政府存在的意义是保障每个人自由而全面的发展</a:t>
                      </a:r>
                      <a:endParaRPr lang="en-US" altLang="en-US" sz="1900" b="1">
                        <a:latin typeface="宋体" panose="02010600030101010101" pitchFamily="2" charset="-122"/>
                        <a:ea typeface="宋体" panose="02010600030101010101" pitchFamily="2" charset="-122"/>
                        <a:cs typeface="宋体" panose="02010600030101010101" pitchFamily="2"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buNone/>
                      </a:pPr>
                      <a:r>
                        <a:rPr lang="en-US" sz="1900" b="1">
                          <a:solidFill>
                            <a:srgbClr val="FF0000"/>
                          </a:solidFill>
                          <a:latin typeface="宋体" panose="02010600030101010101" pitchFamily="2" charset="-122"/>
                          <a:ea typeface="宋体" panose="02010600030101010101" pitchFamily="2" charset="-122"/>
                          <a:cs typeface="宋体" panose="02010600030101010101" pitchFamily="2" charset="-122"/>
                        </a:rPr>
                        <a:t>勃列日涅夫执政后期专断作风严重，缺乏社会主义民主</a:t>
                      </a:r>
                      <a:endParaRPr lang="en-US" altLang="en-US" sz="19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16627">
                <a:tc>
                  <a:txBody>
                    <a:bodyPr vert="horz" wrap="square"/>
                    <a:lstStyle/>
                    <a:p>
                      <a:pPr indent="0">
                        <a:buNone/>
                      </a:pPr>
                      <a:r>
                        <a:rPr lang="en-US" sz="1900" b="1">
                          <a:latin typeface="宋体" panose="02010600030101010101" pitchFamily="2" charset="-122"/>
                          <a:ea typeface="宋体" panose="02010600030101010101" pitchFamily="2" charset="-122"/>
                          <a:cs typeface="宋体" panose="02010600030101010101" pitchFamily="2" charset="-122"/>
                        </a:rPr>
                        <a:t>6.社会主义的出发点和落脚点在于维护底层受压迫人民群众的利益</a:t>
                      </a:r>
                      <a:endParaRPr lang="en-US" altLang="en-US" sz="1900" b="1">
                        <a:latin typeface="宋体" panose="02010600030101010101" pitchFamily="2" charset="-122"/>
                        <a:ea typeface="宋体" panose="02010600030101010101" pitchFamily="2" charset="-122"/>
                        <a:cs typeface="宋体" panose="02010600030101010101" pitchFamily="2"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buNone/>
                      </a:pPr>
                      <a:r>
                        <a:rPr lang="en-US" sz="1900" b="1">
                          <a:solidFill>
                            <a:srgbClr val="FF0000"/>
                          </a:solidFill>
                          <a:latin typeface="宋体" panose="02010600030101010101" pitchFamily="2" charset="-122"/>
                          <a:ea typeface="宋体" panose="02010600030101010101" pitchFamily="2" charset="-122"/>
                          <a:cs typeface="宋体" panose="02010600030101010101" pitchFamily="2" charset="-122"/>
                        </a:rPr>
                        <a:t>片面发展重工业，人民生活水平长期得不到提高</a:t>
                      </a:r>
                      <a:endParaRPr lang="en-US" altLang="en-US" sz="19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76064">
                <a:tc>
                  <a:txBody>
                    <a:bodyPr vert="horz" wrap="square"/>
                    <a:lstStyle/>
                    <a:p>
                      <a:pPr indent="0">
                        <a:buNone/>
                      </a:pPr>
                      <a:r>
                        <a:rPr lang="en-US" sz="1900" b="1">
                          <a:latin typeface="宋体" panose="02010600030101010101" pitchFamily="2" charset="-122"/>
                          <a:ea typeface="宋体" panose="02010600030101010101" pitchFamily="2" charset="-122"/>
                          <a:cs typeface="宋体" panose="02010600030101010101" pitchFamily="2" charset="-122"/>
                        </a:rPr>
                        <a:t>7.马克思列宁主义的伟大力量在与它是和各个国家具体实践</a:t>
                      </a:r>
                      <a:r>
                        <a:rPr lang="zh-CN" altLang="en-US" sz="1900" b="1">
                          <a:latin typeface="宋体" panose="02010600030101010101" pitchFamily="2" charset="-122"/>
                          <a:ea typeface="宋体" panose="02010600030101010101" pitchFamily="2" charset="-122"/>
                          <a:cs typeface="宋体" panose="02010600030101010101" pitchFamily="2" charset="-122"/>
                        </a:rPr>
                        <a:t>相</a:t>
                      </a:r>
                      <a:r>
                        <a:rPr lang="en-US" sz="1900" b="1">
                          <a:latin typeface="宋体" panose="02010600030101010101" pitchFamily="2" charset="-122"/>
                          <a:ea typeface="宋体" panose="02010600030101010101" pitchFamily="2" charset="-122"/>
                          <a:cs typeface="宋体" panose="02010600030101010101" pitchFamily="2" charset="-122"/>
                        </a:rPr>
                        <a:t>联系</a:t>
                      </a:r>
                      <a:endParaRPr lang="en-US" altLang="en-US" sz="1900" b="1">
                        <a:latin typeface="宋体" panose="02010600030101010101" pitchFamily="2" charset="-122"/>
                        <a:ea typeface="宋体" panose="02010600030101010101" pitchFamily="2" charset="-122"/>
                        <a:cs typeface="宋体" panose="02010600030101010101" pitchFamily="2"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buNone/>
                      </a:pPr>
                      <a:r>
                        <a:rPr lang="en-US" sz="1900" b="1" err="1">
                          <a:solidFill>
                            <a:srgbClr val="FF0000"/>
                          </a:solidFill>
                          <a:latin typeface="宋体" panose="02010600030101010101" pitchFamily="2" charset="-122"/>
                          <a:ea typeface="宋体" panose="02010600030101010101" pitchFamily="2" charset="-122"/>
                          <a:cs typeface="宋体" panose="02010600030101010101" pitchFamily="2" charset="-122"/>
                        </a:rPr>
                        <a:t>苏联模式日趋僵化</a:t>
                      </a:r>
                      <a:endParaRPr lang="en-US" altLang="en-US" sz="19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16547">
                <a:tc>
                  <a:txBody>
                    <a:bodyPr vert="horz" wrap="square"/>
                    <a:lstStyle/>
                    <a:p>
                      <a:pPr indent="0">
                        <a:buNone/>
                      </a:pPr>
                      <a:r>
                        <a:rPr lang="en-US" sz="1900" b="1">
                          <a:latin typeface="宋体" panose="02010600030101010101" pitchFamily="2" charset="-122"/>
                          <a:ea typeface="宋体" panose="02010600030101010101" pitchFamily="2" charset="-122"/>
                          <a:cs typeface="宋体" panose="02010600030101010101" pitchFamily="2" charset="-122"/>
                        </a:rPr>
                        <a:t>8.新事物必然战胜旧事物</a:t>
                      </a:r>
                      <a:endParaRPr lang="en-US" altLang="en-US" sz="1900" b="1">
                        <a:latin typeface="宋体" pitchFamily="2" charset="-122"/>
                        <a:ea typeface="宋体" pitchFamily="2" charset="-122"/>
                        <a:cs typeface="宋体" pitchFamily="2"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buNone/>
                      </a:pPr>
                      <a:r>
                        <a:rPr lang="en-US" sz="1900" b="1" err="1">
                          <a:solidFill>
                            <a:srgbClr val="FF0000"/>
                          </a:solidFill>
                          <a:latin typeface="宋体" panose="02010600030101010101" pitchFamily="2" charset="-122"/>
                          <a:ea typeface="宋体" panose="02010600030101010101" pitchFamily="2" charset="-122"/>
                          <a:cs typeface="宋体" panose="02010600030101010101" pitchFamily="2" charset="-122"/>
                        </a:rPr>
                        <a:t>对马克思主义缺乏坚定信仰</a:t>
                      </a:r>
                      <a:endParaRPr lang="en-US" altLang="en-US" sz="1900" b="1">
                        <a:solidFill>
                          <a:srgbClr val="FF0000"/>
                        </a:solidFill>
                        <a:latin typeface="宋体" pitchFamily="2" charset="-122"/>
                        <a:ea typeface="宋体" pitchFamily="2" charset="-122"/>
                        <a:cs typeface="宋体" pitchFamily="2"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
        <p:nvSpPr>
          <p:cNvPr id="5" name="Text Box 2"/>
          <p:cNvSpPr txBox="1">
            <a:spLocks noChangeArrowheads="1"/>
          </p:cNvSpPr>
          <p:nvPr/>
        </p:nvSpPr>
        <p:spPr bwMode="auto">
          <a:xfrm>
            <a:off x="1776242" y="0"/>
            <a:ext cx="10079808" cy="689610"/>
          </a:xfrm>
          <a:prstGeom prst="rect">
            <a:avLst/>
          </a:prstGeom>
          <a:noFill/>
          <a:ln w="9525">
            <a:noFill/>
            <a:miter lim="800000"/>
          </a:ln>
          <a:effectLst/>
        </p:spPr>
        <p:txBody>
          <a:bodyPr wrap="square" lIns="121908" tIns="60954" rIns="121908" bIns="60954">
            <a:spAutoFit/>
          </a:bodyPr>
          <a:lstStyle/>
          <a:p>
            <a:r>
              <a:rPr lang="zh-CN" altLang="en-US" sz="3700" b="1" smtClean="0">
                <a:solidFill>
                  <a:srgbClr val="FF0000"/>
                </a:solidFill>
              </a:rPr>
              <a:t>知识扩展：</a:t>
            </a:r>
            <a:r>
              <a:rPr lang="zh-CN" altLang="en-US" sz="3700" b="1" smtClean="0">
                <a:ea typeface="微软雅黑" panose="020b0503020204020204" pitchFamily="34" charset="-122"/>
              </a:rPr>
              <a:t>战后苏联改革失败</a:t>
            </a:r>
            <a:r>
              <a:rPr lang="zh-CN" altLang="en-US" sz="3700" b="1" smtClean="0">
                <a:solidFill>
                  <a:srgbClr val="00B0F0"/>
                </a:solidFill>
                <a:ea typeface="微软雅黑" panose="020b0503020204020204" pitchFamily="34" charset="-122"/>
              </a:rPr>
              <a:t>的追问</a:t>
            </a:r>
            <a:endParaRPr lang="zh-CN" altLang="en-US" sz="3700" b="1" smtClean="0">
              <a:solidFill>
                <a:srgbClr val="FF0000"/>
              </a:solidFill>
            </a:endParaRPr>
          </a:p>
        </p:txBody>
      </p:sp>
      <p:sp>
        <p:nvSpPr>
          <p:cNvPr id="6" name="矩形 5"/>
          <p:cNvSpPr>
            <a:spLocks noChangeArrowheads="1"/>
          </p:cNvSpPr>
          <p:nvPr/>
        </p:nvSpPr>
        <p:spPr bwMode="auto">
          <a:xfrm>
            <a:off x="336269" y="644691"/>
            <a:ext cx="11615778" cy="920750"/>
          </a:xfrm>
          <a:prstGeom prst="rect">
            <a:avLst/>
          </a:prstGeom>
          <a:noFill/>
          <a:ln w="19050">
            <a:solidFill>
              <a:srgbClr val="FF0000"/>
            </a:solidFill>
            <a:miter lim="800000"/>
          </a:ln>
        </p:spPr>
        <p:txBody>
          <a:bodyPr wrap="square" lIns="91431" tIns="45715" rIns="91431" bIns="45715">
            <a:spAutoFit/>
          </a:bodyPr>
          <a:lstStyle/>
          <a:p>
            <a:r>
              <a:rPr lang="zh-CN" altLang="en-US" sz="2700" b="1" smtClean="0">
                <a:effectLst>
                  <a:outerShdw blurRad="38100" dist="25400" dir="5400000" algn="ctr" rotWithShape="0">
                    <a:srgbClr val="6E747A">
                      <a:alpha val="43000"/>
                    </a:srgbClr>
                  </a:outerShdw>
                </a:effectLst>
                <a:latin typeface="Calibri" panose="020f0502020204030204" charset="0"/>
                <a:ea typeface="宋体" panose="02010600030101010101" pitchFamily="2" charset="-122"/>
              </a:rPr>
              <a:t>苏联的失败很大程度上是因为</a:t>
            </a:r>
            <a:r>
              <a:rPr lang="zh-CN" altLang="en-US" sz="2700" b="1" smtClean="0">
                <a:solidFill>
                  <a:srgbClr val="FF0000"/>
                </a:solidFill>
                <a:effectLst>
                  <a:outerShdw blurRad="38100" dist="25400" dir="5400000" algn="ctr" rotWithShape="0">
                    <a:srgbClr val="6E747A">
                      <a:alpha val="43000"/>
                    </a:srgbClr>
                  </a:outerShdw>
                </a:effectLst>
                <a:latin typeface="Calibri" panose="020f0502020204030204" charset="0"/>
                <a:ea typeface="宋体" panose="02010600030101010101" pitchFamily="2" charset="-122"/>
              </a:rPr>
              <a:t>背离了马克思主义的基本原则，</a:t>
            </a:r>
            <a:r>
              <a:rPr lang="zh-CN" altLang="en-US" sz="2700" b="1" smtClean="0">
                <a:effectLst>
                  <a:outerShdw blurRad="38100" dist="25400" dir="5400000" algn="ctr" rotWithShape="0">
                    <a:srgbClr val="6E747A">
                      <a:alpha val="43000"/>
                    </a:srgbClr>
                  </a:outerShdw>
                </a:effectLst>
                <a:latin typeface="Calibri" panose="020f0502020204030204" charset="0"/>
                <a:ea typeface="宋体" panose="02010600030101010101" pitchFamily="2" charset="-122"/>
              </a:rPr>
              <a:t>归根结底就是</a:t>
            </a:r>
            <a:r>
              <a:rPr lang="zh-CN" altLang="en-US" sz="2700" b="1" smtClean="0">
                <a:solidFill>
                  <a:srgbClr val="FF0000"/>
                </a:solidFill>
                <a:effectLst>
                  <a:outerShdw blurRad="38100" dist="25400" dir="5400000" algn="ctr" rotWithShape="0">
                    <a:srgbClr val="6E747A">
                      <a:alpha val="43000"/>
                    </a:srgbClr>
                  </a:outerShdw>
                </a:effectLst>
                <a:latin typeface="Calibri" panose="020f0502020204030204" charset="0"/>
                <a:ea typeface="宋体" panose="02010600030101010101" pitchFamily="2" charset="-122"/>
              </a:rPr>
              <a:t>没有搞清楚“什么是社会主义”、“怎样建设社会主义”。</a:t>
            </a:r>
            <a:endParaRPr lang="zh-CN" altLang="en-US" sz="2700" smtClean="0">
              <a:solidFill>
                <a:srgbClr val="FF0000"/>
              </a:solidFill>
              <a:ea typeface="黑体" pitchFamily="49" charset="-122"/>
            </a:endParaRPr>
          </a:p>
        </p:txBody>
      </p:sp>
      <p:pic>
        <p:nvPicPr>
          <p:cNvPr id="464899" name="Picture 3" descr="C:\Users\Administrator\Desktop\timg (1).jpg"/>
          <p:cNvPicPr>
            <a:picLocks noChangeAspect="1" noChangeArrowheads="1"/>
          </p:cNvPicPr>
          <p:nvPr/>
        </p:nvPicPr>
        <p:blipFill>
          <a:blip r:embed="rId2"/>
          <a:stretch>
            <a:fillRect/>
          </a:stretch>
        </p:blipFill>
        <p:spPr bwMode="auto">
          <a:xfrm>
            <a:off x="8592112" y="1604797"/>
            <a:ext cx="3599254" cy="5253203"/>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 name="矩形 15"/>
          <p:cNvSpPr>
            <a:spLocks noChangeArrowheads="1"/>
          </p:cNvSpPr>
          <p:nvPr/>
        </p:nvSpPr>
        <p:spPr bwMode="auto">
          <a:xfrm>
            <a:off x="953" y="3933056"/>
            <a:ext cx="6191205" cy="1403350"/>
          </a:xfrm>
          <a:prstGeom prst="rect">
            <a:avLst/>
          </a:prstGeom>
          <a:noFill/>
          <a:ln w="19050">
            <a:solidFill>
              <a:srgbClr val="FF0000"/>
            </a:solidFill>
            <a:miter lim="800000"/>
          </a:ln>
        </p:spPr>
        <p:txBody>
          <a:bodyPr wrap="square" lIns="91431" tIns="45715" rIns="91431" bIns="45715">
            <a:spAutoFit/>
          </a:bodyPr>
          <a:lstStyle/>
          <a:p>
            <a:pPr>
              <a:lnSpc>
                <a:spcPts val="2560"/>
              </a:lnSpc>
              <a:buClr>
                <a:schemeClr val="bg1"/>
              </a:buClr>
            </a:pPr>
            <a:r>
              <a:rPr lang="zh-CN" altLang="en-US" sz="1900" b="1" smtClean="0"/>
              <a:t>      什么是社会主义</a:t>
            </a:r>
            <a:r>
              <a:rPr lang="zh-CN" altLang="en-US" sz="1900" smtClean="0"/>
              <a:t>： </a:t>
            </a:r>
            <a:r>
              <a:rPr lang="en-US" altLang="zh-CN" sz="1900" smtClean="0"/>
              <a:t>20 </a:t>
            </a:r>
            <a:r>
              <a:rPr lang="zh-CN" altLang="en-US" sz="1900" smtClean="0"/>
              <a:t>世纪 </a:t>
            </a:r>
            <a:r>
              <a:rPr lang="en-US" altLang="zh-CN" sz="1900" smtClean="0"/>
              <a:t>50 </a:t>
            </a:r>
            <a:r>
              <a:rPr lang="zh-CN" altLang="en-US" sz="1900" smtClean="0"/>
              <a:t>年代， </a:t>
            </a:r>
            <a:r>
              <a:rPr lang="zh-CN" altLang="en-US" sz="1900" b="1" smtClean="0">
                <a:solidFill>
                  <a:srgbClr val="FF0000"/>
                </a:solidFill>
              </a:rPr>
              <a:t>各社会主义国家按照斯大林的社会主义观和苏联的实践， 在经过了一个极短的过渡时期以后， 先后宣布进入了共产主义社会第一阶段</a:t>
            </a:r>
            <a:r>
              <a:rPr lang="zh-CN" altLang="en-US" sz="1900" smtClean="0"/>
              <a:t>。 </a:t>
            </a:r>
            <a:endParaRPr lang="en-US" altLang="zh-CN" sz="1900" smtClean="0"/>
          </a:p>
        </p:txBody>
      </p:sp>
      <p:sp>
        <p:nvSpPr>
          <p:cNvPr id="12" name="Text Box 2"/>
          <p:cNvSpPr txBox="1">
            <a:spLocks noChangeArrowheads="1"/>
          </p:cNvSpPr>
          <p:nvPr/>
        </p:nvSpPr>
        <p:spPr bwMode="auto">
          <a:xfrm>
            <a:off x="263511" y="0"/>
            <a:ext cx="10079808" cy="689610"/>
          </a:xfrm>
          <a:prstGeom prst="rect">
            <a:avLst/>
          </a:prstGeom>
          <a:noFill/>
          <a:ln w="9525">
            <a:noFill/>
            <a:miter lim="800000"/>
          </a:ln>
          <a:effectLst/>
        </p:spPr>
        <p:txBody>
          <a:bodyPr wrap="square" lIns="121908" tIns="60954" rIns="121908" bIns="60954">
            <a:spAutoFit/>
          </a:bodyPr>
          <a:lstStyle/>
          <a:p>
            <a:pPr lvl="0"/>
            <a:r>
              <a:rPr lang="zh-CN" altLang="en-US" sz="3700" b="1" smtClean="0">
                <a:solidFill>
                  <a:srgbClr val="FF0000"/>
                </a:solidFill>
              </a:rPr>
              <a:t>二、东欧的社会主义建设、改革和剧变</a:t>
            </a:r>
            <a:endParaRPr lang="zh-CN" altLang="en-US" sz="3700" b="1" smtClean="0">
              <a:solidFill>
                <a:srgbClr val="FF0000"/>
              </a:solidFill>
            </a:endParaRPr>
          </a:p>
        </p:txBody>
      </p:sp>
      <p:sp>
        <p:nvSpPr>
          <p:cNvPr id="9" name="矩形 8"/>
          <p:cNvSpPr>
            <a:spLocks noChangeArrowheads="1"/>
          </p:cNvSpPr>
          <p:nvPr/>
        </p:nvSpPr>
        <p:spPr bwMode="auto">
          <a:xfrm>
            <a:off x="953" y="1268760"/>
            <a:ext cx="6191205" cy="2346960"/>
          </a:xfrm>
          <a:prstGeom prst="rect">
            <a:avLst/>
          </a:prstGeom>
          <a:noFill/>
          <a:ln w="19050">
            <a:solidFill>
              <a:srgbClr val="FF0000"/>
            </a:solidFill>
            <a:miter lim="800000"/>
          </a:ln>
        </p:spPr>
        <p:txBody>
          <a:bodyPr wrap="square" lIns="91431" tIns="45715" rIns="91431" bIns="45715">
            <a:spAutoFit/>
          </a:bodyPr>
          <a:lstStyle/>
          <a:p>
            <a:pPr>
              <a:lnSpc>
                <a:spcPts val="2560"/>
              </a:lnSpc>
              <a:buClr>
                <a:schemeClr val="bg1"/>
              </a:buClr>
            </a:pPr>
            <a:r>
              <a:rPr lang="en-US" altLang="zh-CN" sz="2100" b="1" kern="100" smtClean="0">
                <a:solidFill>
                  <a:srgbClr val="000000"/>
                </a:solidFill>
                <a:latin typeface="宋体" panose="02010600030101010101" pitchFamily="2" charset="-122"/>
                <a:cs typeface="Times New Roman" panose="02020603050405020304" pitchFamily="18" charset="0"/>
              </a:rPr>
              <a:t>1</a:t>
            </a:r>
            <a:r>
              <a:rPr lang="zh-CN" altLang="zh-CN" sz="2100" b="1" kern="100" smtClean="0">
                <a:solidFill>
                  <a:srgbClr val="000000"/>
                </a:solidFill>
                <a:latin typeface="Calibri" panose="020f0502020204030204" charset="0"/>
                <a:cs typeface="Times New Roman" panose="02020603050405020304" pitchFamily="18" charset="0"/>
              </a:rPr>
              <a:t>、建设</a:t>
            </a:r>
            <a:r>
              <a:rPr lang="zh-CN" altLang="en-US" sz="2100" b="1" kern="100" smtClean="0">
                <a:solidFill>
                  <a:srgbClr val="000000"/>
                </a:solidFill>
                <a:latin typeface="Calibri" panose="020f0502020204030204" charset="0"/>
                <a:cs typeface="Times New Roman" panose="02020603050405020304" pitchFamily="18" charset="0"/>
              </a:rPr>
              <a:t>、</a:t>
            </a:r>
            <a:r>
              <a:rPr lang="zh-CN" altLang="zh-CN" sz="2100" b="1" kern="100" smtClean="0">
                <a:solidFill>
                  <a:srgbClr val="000000"/>
                </a:solidFill>
                <a:latin typeface="Calibri" panose="020f0502020204030204" charset="0"/>
                <a:cs typeface="Times New Roman" panose="02020603050405020304" pitchFamily="18" charset="0"/>
              </a:rPr>
              <a:t>改革的背景</a:t>
            </a:r>
            <a:endParaRPr lang="en-US" altLang="zh-CN" sz="2100" b="1" kern="100" smtClean="0">
              <a:solidFill>
                <a:srgbClr val="000000"/>
              </a:solidFill>
              <a:latin typeface="Calibri"/>
              <a:cs typeface="Times New Roman" panose="02020603050405020304" pitchFamily="18" charset="0"/>
            </a:endParaRPr>
          </a:p>
          <a:p>
            <a:pPr>
              <a:lnSpc>
                <a:spcPts val="2560"/>
              </a:lnSpc>
              <a:buClr>
                <a:schemeClr val="bg1"/>
              </a:buClr>
            </a:pPr>
            <a:r>
              <a:rPr lang="en-US" altLang="zh-CN" sz="1900" smtClean="0"/>
              <a:t>(</a:t>
            </a:r>
            <a:r>
              <a:rPr lang="en-US" altLang="zh-CN" sz="1900" b="1" smtClean="0"/>
              <a:t>1)</a:t>
            </a:r>
            <a:r>
              <a:rPr lang="zh-CN" altLang="en-US" sz="1900" b="1" smtClean="0"/>
              <a:t> 成就</a:t>
            </a:r>
            <a:r>
              <a:rPr lang="en-US" altLang="zh-CN" sz="1900" b="1" smtClean="0"/>
              <a:t>:</a:t>
            </a:r>
            <a:r>
              <a:rPr lang="zh-CN" altLang="en-US" sz="1900" smtClean="0"/>
              <a:t>第二次世界大战胜利前后</a:t>
            </a:r>
            <a:r>
              <a:rPr lang="en-US" altLang="zh-CN" sz="1900" smtClean="0"/>
              <a:t>,</a:t>
            </a:r>
            <a:r>
              <a:rPr lang="zh-CN" altLang="en-US" sz="1900" b="1" smtClean="0"/>
              <a:t>东欧各国人民</a:t>
            </a:r>
            <a:r>
              <a:rPr lang="zh-CN" altLang="en-US" sz="1900" b="1" smtClean="0">
                <a:solidFill>
                  <a:srgbClr val="FF0000"/>
                </a:solidFill>
              </a:rPr>
              <a:t>在苏联的帮助下</a:t>
            </a:r>
            <a:r>
              <a:rPr lang="zh-CN" altLang="en-US" sz="1900" b="1" smtClean="0"/>
              <a:t>建立了一系列人民民主国家</a:t>
            </a:r>
            <a:r>
              <a:rPr lang="en-US" altLang="zh-CN" sz="1900" b="1" smtClean="0"/>
              <a:t>;</a:t>
            </a:r>
            <a:r>
              <a:rPr lang="zh-CN" altLang="en-US" sz="1900" b="1" smtClean="0"/>
              <a:t>并着手恢复经济</a:t>
            </a:r>
            <a:r>
              <a:rPr lang="en-US" altLang="zh-CN" sz="1900" b="1" smtClean="0"/>
              <a:t>,</a:t>
            </a:r>
            <a:r>
              <a:rPr lang="zh-CN" altLang="en-US" sz="1900" b="1" smtClean="0"/>
              <a:t>提高了人民生活水平和教育水平。</a:t>
            </a:r>
            <a:endParaRPr lang="zh-CN" altLang="en-US" sz="1900" b="1" smtClean="0"/>
          </a:p>
          <a:p>
            <a:pPr>
              <a:lnSpc>
                <a:spcPts val="2560"/>
              </a:lnSpc>
              <a:buClr>
                <a:schemeClr val="bg1"/>
              </a:buClr>
            </a:pPr>
            <a:r>
              <a:rPr lang="en-US" altLang="zh-CN" sz="2100" b="1" smtClean="0"/>
              <a:t>(2)</a:t>
            </a:r>
            <a:r>
              <a:rPr lang="zh-CN" altLang="en-US" sz="2100" b="1" smtClean="0"/>
              <a:t>弊端</a:t>
            </a:r>
            <a:r>
              <a:rPr lang="en-US" altLang="zh-CN" sz="2100" b="1" smtClean="0"/>
              <a:t>:</a:t>
            </a:r>
            <a:r>
              <a:rPr lang="zh-CN" altLang="en-US" sz="2100" b="1" smtClean="0">
                <a:solidFill>
                  <a:srgbClr val="FF0000"/>
                </a:solidFill>
              </a:rPr>
              <a:t>大多采取苏联模式</a:t>
            </a:r>
            <a:r>
              <a:rPr lang="en-US" altLang="zh-CN" sz="2100" b="1" smtClean="0">
                <a:solidFill>
                  <a:srgbClr val="FF0000"/>
                </a:solidFill>
              </a:rPr>
              <a:t>,</a:t>
            </a:r>
            <a:r>
              <a:rPr lang="zh-CN" altLang="en-US" sz="2100" b="1" smtClean="0">
                <a:solidFill>
                  <a:srgbClr val="FF0000"/>
                </a:solidFill>
              </a:rPr>
              <a:t>造成国民经济比例失调</a:t>
            </a:r>
            <a:r>
              <a:rPr lang="zh-CN" altLang="en-US" sz="2100" smtClean="0"/>
              <a:t>。</a:t>
            </a:r>
            <a:endParaRPr lang="en-US" altLang="zh-CN" sz="2100" smtClean="0"/>
          </a:p>
          <a:p>
            <a:pPr>
              <a:lnSpc>
                <a:spcPct val="100000"/>
              </a:lnSpc>
              <a:buClr>
                <a:schemeClr val="bg1"/>
              </a:buClr>
            </a:pPr>
            <a:r>
              <a:rPr lang="zh-CN" altLang="en-US" sz="2000" smtClean="0">
                <a:latin typeface="黑体" panose="02010609060101010101" pitchFamily="49" charset="-122"/>
                <a:ea typeface="黑体" panose="02010609060101010101" pitchFamily="49" charset="-122"/>
                <a:cs typeface="黑体" panose="02010609060101010101" pitchFamily="49" charset="-122"/>
              </a:rPr>
              <a:t>⑶一些东欧国家希望摆脱苏联控制，通过改革，走自己独立发展的道路。</a:t>
            </a:r>
            <a:endParaRPr lang="zh-CN" altLang="en-US" sz="2100" smtClean="0"/>
          </a:p>
        </p:txBody>
      </p:sp>
      <p:pic>
        <p:nvPicPr>
          <p:cNvPr id="17" name="图片 16"/>
          <p:cNvPicPr>
            <a:picLocks noChangeAspect="1" noChangeArrowheads="1"/>
          </p:cNvPicPr>
          <p:nvPr/>
        </p:nvPicPr>
        <p:blipFill>
          <a:blip r:embed="rId2"/>
          <a:stretch>
            <a:fillRect/>
          </a:stretch>
        </p:blipFill>
        <p:spPr bwMode="auto">
          <a:xfrm>
            <a:off x="6096159" y="1796819"/>
            <a:ext cx="5903210" cy="5061181"/>
          </a:xfrm>
          <a:prstGeom prst="rect">
            <a:avLst/>
          </a:prstGeom>
          <a:noFill/>
          <a:ln w="9525">
            <a:noFill/>
            <a:miter lim="800000"/>
          </a:ln>
        </p:spPr>
      </p:pic>
      <p:pic>
        <p:nvPicPr>
          <p:cNvPr id="18" name="图片 17"/>
          <p:cNvPicPr>
            <a:picLocks noChangeAspect="1" noChangeArrowheads="1"/>
          </p:cNvPicPr>
          <p:nvPr/>
        </p:nvPicPr>
        <p:blipFill>
          <a:blip r:embed="rId3"/>
          <a:stretch>
            <a:fillRect/>
          </a:stretch>
        </p:blipFill>
        <p:spPr bwMode="auto">
          <a:xfrm>
            <a:off x="10032084" y="1796819"/>
            <a:ext cx="2159282" cy="1347788"/>
          </a:xfrm>
          <a:prstGeom prst="rect">
            <a:avLst/>
          </a:prstGeom>
          <a:noFill/>
          <a:ln w="9525">
            <a:noFill/>
            <a:miter lim="800000"/>
          </a:ln>
        </p:spPr>
      </p:pic>
      <p:sp>
        <p:nvSpPr>
          <p:cNvPr id="19" name="文本框 6"/>
          <p:cNvSpPr txBox="1">
            <a:spLocks noChangeArrowheads="1"/>
          </p:cNvSpPr>
          <p:nvPr/>
        </p:nvSpPr>
        <p:spPr bwMode="auto">
          <a:xfrm>
            <a:off x="10320080" y="3236978"/>
            <a:ext cx="1705610" cy="397510"/>
          </a:xfrm>
          <a:prstGeom prst="rect">
            <a:avLst/>
          </a:prstGeom>
          <a:noFill/>
          <a:ln w="9525">
            <a:noFill/>
            <a:miter lim="800000"/>
          </a:ln>
        </p:spPr>
        <p:txBody>
          <a:bodyPr wrap="none" lIns="91431" tIns="45715" rIns="91431" bIns="45715">
            <a:spAutoFit/>
          </a:bodyPr>
          <a:lstStyle/>
          <a:p>
            <a:r>
              <a:rPr lang="zh-CN" altLang="en-US" sz="2000" b="1">
                <a:ea typeface="微软雅黑" panose="020b0503020204020204" pitchFamily="34" charset="-122"/>
              </a:rPr>
              <a:t>经互会的标志</a:t>
            </a:r>
            <a:endParaRPr lang="zh-CN" altLang="en-US" sz="2000" b="1">
              <a:ea typeface="微软雅黑" panose="020b0503020204020204" pitchFamily="34" charset="-122"/>
            </a:endParaRPr>
          </a:p>
        </p:txBody>
      </p:sp>
      <p:sp>
        <p:nvSpPr>
          <p:cNvPr id="10" name="标题 1"/>
          <p:cNvSpPr>
            <a:spLocks noGrp="1"/>
          </p:cNvSpPr>
          <p:nvPr/>
        </p:nvSpPr>
        <p:spPr>
          <a:xfrm>
            <a:off x="953" y="692696"/>
            <a:ext cx="7200800" cy="540385"/>
          </a:xfrm>
          <a:prstGeom prst="rect">
            <a:avLst/>
          </a:prstGeom>
          <a:solidFill>
            <a:srgbClr val="FFFF00"/>
          </a:solidFill>
        </p:spPr>
        <p:txBody>
          <a:bodyPr vert="horz" lIns="101600" tIns="38100" rIns="76200" bIns="38100" rtlCol="0" anchor="t" anchorCtr="0">
            <a:noAutofit/>
          </a:bodyPr>
          <a:lstStyle>
            <a:lvl1pPr marL="0" marR="0" algn="l" defTabSz="914400" rtl="0" eaLnBrk="1" fontAlgn="auto" latinLnBrk="0" hangingPunct="1">
              <a:lnSpc>
                <a:spcPct val="100000"/>
              </a:lnSpc>
              <a:spcBef>
                <a:spcPct val="0"/>
              </a:spcBef>
              <a:buNone/>
              <a:defRPr kumimoji="0" lang="zh-CN" altLang="en-US" sz="1800" b="1" i="0" u="none" strike="noStrike" kern="1200" cap="none" spc="0" normalizeH="0" baseline="0" noProof="1">
                <a:solidFill>
                  <a:schemeClr val="tx1">
                    <a:lumMod val="75000"/>
                    <a:lumOff val="2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sz="3200" smtClean="0">
                <a:solidFill>
                  <a:srgbClr val="FF0000"/>
                </a:solidFill>
                <a:latin typeface="黑体" panose="02010609060101010101" pitchFamily="49" charset="-122"/>
                <a:ea typeface="黑体" panose="02010609060101010101" pitchFamily="49" charset="-122"/>
              </a:rPr>
              <a:t>什么是社会主义，如何建设社会主义？</a:t>
            </a:r>
            <a:endParaRPr lang="zh-CN" altLang="en-US" sz="3200">
              <a:solidFill>
                <a:srgbClr val="FF0000"/>
              </a:solidFill>
              <a:latin typeface="黑体" panose="02010609060101010101" pitchFamily="49" charset="-122"/>
              <a:ea typeface="黑体" panose="02010609060101010101" pitchFamily="49" charset="-122"/>
            </a:endParaRPr>
          </a:p>
        </p:txBody>
      </p:sp>
      <p:sp>
        <p:nvSpPr>
          <p:cNvPr id="11" name="矩形 10"/>
          <p:cNvSpPr/>
          <p:nvPr/>
        </p:nvSpPr>
        <p:spPr>
          <a:xfrm>
            <a:off x="953" y="5517232"/>
            <a:ext cx="6092825" cy="645160"/>
          </a:xfrm>
          <a:prstGeom prst="rect">
            <a:avLst/>
          </a:prstGeom>
          <a:solidFill>
            <a:srgbClr val="FFFF00"/>
          </a:solidFill>
        </p:spPr>
        <p:txBody>
          <a:bodyPr>
            <a:spAutoFit/>
          </a:bodyPr>
          <a:lstStyle/>
          <a:p>
            <a:r>
              <a:rPr lang="zh-CN" altLang="en-US" b="1" smtClean="0"/>
              <a:t>怎样建设的社会主义</a:t>
            </a:r>
            <a:r>
              <a:rPr lang="en-US" altLang="zh-CN" b="1" smtClean="0"/>
              <a:t>--------</a:t>
            </a:r>
            <a:r>
              <a:rPr lang="zh-CN" altLang="en-US" b="1" smtClean="0"/>
              <a:t>依据国情、自主改革、独立发展，走一条结合国情的改革之路。</a:t>
            </a:r>
            <a:endParaRPr lang="zh-CN" altLang="en-US"/>
          </a:p>
        </p:txBody>
      </p:sp>
      <p:sp>
        <p:nvSpPr>
          <p:cNvPr id="13" name="矩形 12"/>
          <p:cNvSpPr/>
          <p:nvPr/>
        </p:nvSpPr>
        <p:spPr>
          <a:xfrm>
            <a:off x="12191366" y="0"/>
            <a:ext cx="6092825" cy="1753235"/>
          </a:xfrm>
          <a:prstGeom prst="rect">
            <a:avLst/>
          </a:prstGeom>
          <a:solidFill>
            <a:schemeClr val="bg1"/>
          </a:solidFill>
        </p:spPr>
        <p:txBody>
          <a:bodyPr>
            <a:spAutoFit/>
          </a:bodyPr>
          <a:lstStyle/>
          <a:p>
            <a:r>
              <a:rPr lang="zh-CN" altLang="en-US" b="1" smtClean="0">
                <a:solidFill>
                  <a:prstClr val="black"/>
                </a:solidFill>
                <a:latin typeface="+mn-ea"/>
              </a:rPr>
              <a:t>材料：</a:t>
            </a:r>
            <a:r>
              <a:rPr lang="en-US" altLang="zh-CN" b="1" smtClean="0">
                <a:solidFill>
                  <a:prstClr val="black"/>
                </a:solidFill>
                <a:latin typeface="+mn-ea"/>
              </a:rPr>
              <a:t>1947</a:t>
            </a:r>
            <a:r>
              <a:rPr lang="zh-CN" altLang="en-US" b="1" smtClean="0">
                <a:solidFill>
                  <a:prstClr val="black"/>
                </a:solidFill>
                <a:latin typeface="+mn-ea"/>
              </a:rPr>
              <a:t>年，美苏对抗的冷战开始了。接着，潜伏着的苏南矛盾很快浮出水面，终于导致</a:t>
            </a:r>
            <a:r>
              <a:rPr lang="en-US" altLang="zh-CN" b="1" smtClean="0">
                <a:solidFill>
                  <a:prstClr val="black"/>
                </a:solidFill>
                <a:latin typeface="+mn-ea"/>
              </a:rPr>
              <a:t>1948</a:t>
            </a:r>
            <a:r>
              <a:rPr lang="zh-CN" altLang="en-US" b="1" smtClean="0">
                <a:solidFill>
                  <a:prstClr val="black"/>
                </a:solidFill>
                <a:latin typeface="+mn-ea"/>
              </a:rPr>
              <a:t>年欧洲共产党情报局将南斯拉夫共产党开除出局。苏联以军事力量为后盾，指挥东欧各国共产党发动了一场普遍的暴力夺权运动。从此，东欧各国被强制移植斯大林模式。</a:t>
            </a:r>
            <a:endParaRPr lang="en-US" altLang="zh-CN" b="1" smtClean="0">
              <a:solidFill>
                <a:prstClr val="black"/>
              </a:solidFill>
              <a:latin typeface="+mn-ea"/>
            </a:endParaRPr>
          </a:p>
          <a:p>
            <a:r>
              <a:rPr lang="en-US" altLang="zh-CN" b="1" smtClean="0">
                <a:solidFill>
                  <a:prstClr val="black"/>
                </a:solidFill>
                <a:latin typeface="+mn-ea"/>
              </a:rPr>
              <a:t>     ——</a:t>
            </a:r>
            <a:r>
              <a:rPr lang="zh-CN" altLang="en-US" b="1" smtClean="0">
                <a:solidFill>
                  <a:prstClr val="black"/>
                </a:solidFill>
                <a:latin typeface="+mn-ea"/>
              </a:rPr>
              <a:t>叶书宗</a:t>
            </a:r>
            <a:r>
              <a:rPr lang="en-US" altLang="zh-CN" b="1" smtClean="0">
                <a:solidFill>
                  <a:prstClr val="black"/>
                </a:solidFill>
                <a:latin typeface="+mn-ea"/>
              </a:rPr>
              <a:t>《</a:t>
            </a:r>
            <a:r>
              <a:rPr lang="zh-CN" altLang="en-US" b="1" smtClean="0">
                <a:solidFill>
                  <a:prstClr val="black"/>
                </a:solidFill>
                <a:latin typeface="+mn-ea"/>
              </a:rPr>
              <a:t>冷战格局下的东欧及其变化</a:t>
            </a:r>
            <a:r>
              <a:rPr lang="en-US" altLang="zh-CN" b="1" smtClean="0">
                <a:solidFill>
                  <a:prstClr val="black"/>
                </a:solidFill>
                <a:latin typeface="+mn-ea"/>
              </a:rPr>
              <a:t>》</a:t>
            </a:r>
            <a:endParaRPr lang="zh-CN" altLang="en-US"/>
          </a:p>
        </p:txBody>
      </p:sp>
      <p:pic>
        <p:nvPicPr>
          <p:cNvPr id="1026" name="Picture 2"/>
          <p:cNvPicPr>
            <a:picLocks noChangeAspect="1" noChangeArrowheads="1"/>
          </p:cNvPicPr>
          <p:nvPr/>
        </p:nvPicPr>
        <p:blipFill>
          <a:blip r:embed="rId4"/>
          <a:stretch>
            <a:fillRect/>
          </a:stretch>
        </p:blipFill>
        <p:spPr bwMode="auto">
          <a:xfrm>
            <a:off x="12191366" y="1772816"/>
            <a:ext cx="5610225" cy="3024336"/>
          </a:xfrm>
          <a:prstGeom prst="rect">
            <a:avLst/>
          </a:prstGeom>
          <a:noFill/>
          <a:ln w="9525">
            <a:noFill/>
            <a:miter lim="800000"/>
          </a:ln>
        </p:spPr>
      </p:pic>
      <p:sp>
        <p:nvSpPr>
          <p:cNvPr id="14" name="矩形 13"/>
          <p:cNvSpPr/>
          <p:nvPr/>
        </p:nvSpPr>
        <p:spPr>
          <a:xfrm>
            <a:off x="6098541" y="1268760"/>
            <a:ext cx="6092825" cy="645160"/>
          </a:xfrm>
          <a:prstGeom prst="rect">
            <a:avLst/>
          </a:prstGeom>
          <a:solidFill>
            <a:srgbClr val="FFFF00"/>
          </a:solidFill>
        </p:spPr>
        <p:txBody>
          <a:bodyPr>
            <a:spAutoFit/>
          </a:bodyPr>
          <a:lstStyle/>
          <a:p>
            <a:r>
              <a:rPr lang="zh-CN" altLang="en-US" b="1" smtClean="0"/>
              <a:t>冷战育造了东欧</a:t>
            </a:r>
            <a:r>
              <a:rPr lang="en-US" altLang="zh-CN" b="1" smtClean="0"/>
              <a:t>——</a:t>
            </a:r>
            <a:r>
              <a:rPr lang="zh-CN" altLang="en-US" b="1" smtClean="0"/>
              <a:t>由地理概念变成政治地理概念</a:t>
            </a:r>
            <a:br>
              <a:rPr lang="en-US" altLang="zh-CN" b="1" smtClean="0"/>
            </a:br>
            <a:r>
              <a:rPr lang="zh-CN" altLang="en-US" b="1" smtClean="0"/>
              <a:t>东欧则是冷战的受害者</a:t>
            </a:r>
            <a:r>
              <a:rPr lang="en-US" altLang="zh-CN" b="1" smtClean="0"/>
              <a:t> ——</a:t>
            </a:r>
            <a:r>
              <a:rPr lang="zh-CN" altLang="en-US" b="1" smtClean="0"/>
              <a:t>付出了独立自主的代价</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strVal val="#ppt_w*0.70"/>
                                          </p:val>
                                        </p:tav>
                                        <p:tav tm="100000">
                                          <p:val>
                                            <p:strVal val="#ppt_w"/>
                                          </p:val>
                                        </p:tav>
                                      </p:tavLst>
                                    </p:anim>
                                    <p:anim calcmode="lin" valueType="num">
                                      <p:cBhvr>
                                        <p:cTn id="8" dur="1000" fill="hold"/>
                                        <p:tgtEl>
                                          <p:spTgt spid="14"/>
                                        </p:tgtEl>
                                        <p:attrNameLst>
                                          <p:attrName>ppt_h</p:attrName>
                                        </p:attrNameLst>
                                      </p:cBhvr>
                                      <p:tavLst>
                                        <p:tav tm="0">
                                          <p:val>
                                            <p:strVal val="#ppt_h"/>
                                          </p:val>
                                        </p:tav>
                                        <p:tav tm="100000">
                                          <p:val>
                                            <p:strVal val="#ppt_h"/>
                                          </p:val>
                                        </p:tav>
                                      </p:tavLst>
                                    </p:anim>
                                    <p:animEffect transition="in" filter="fade">
                                      <p:cBhvr>
                                        <p:cTn id="9" dur="1000"/>
                                        <p:tgtEl>
                                          <p:spTgt spid="14"/>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1000" fill="hold"/>
                                        <p:tgtEl>
                                          <p:spTgt spid="16"/>
                                        </p:tgtEl>
                                        <p:attrNameLst>
                                          <p:attrName>ppt_w</p:attrName>
                                        </p:attrNameLst>
                                      </p:cBhvr>
                                      <p:tavLst>
                                        <p:tav tm="0">
                                          <p:val>
                                            <p:strVal val="#ppt_w*0.70"/>
                                          </p:val>
                                        </p:tav>
                                        <p:tav tm="100000">
                                          <p:val>
                                            <p:strVal val="#ppt_w"/>
                                          </p:val>
                                        </p:tav>
                                      </p:tavLst>
                                    </p:anim>
                                    <p:anim calcmode="lin" valueType="num">
                                      <p:cBhvr>
                                        <p:cTn id="15" dur="1000" fill="hold"/>
                                        <p:tgtEl>
                                          <p:spTgt spid="16"/>
                                        </p:tgtEl>
                                        <p:attrNameLst>
                                          <p:attrName>ppt_h</p:attrName>
                                        </p:attrNameLst>
                                      </p:cBhvr>
                                      <p:tavLst>
                                        <p:tav tm="0">
                                          <p:val>
                                            <p:strVal val="#ppt_h"/>
                                          </p:val>
                                        </p:tav>
                                        <p:tav tm="100000">
                                          <p:val>
                                            <p:strVal val="#ppt_h"/>
                                          </p:val>
                                        </p:tav>
                                      </p:tavLst>
                                    </p:anim>
                                    <p:animEffect transition="in" filter="fade">
                                      <p:cBhvr>
                                        <p:cTn id="16" dur="1000"/>
                                        <p:tgtEl>
                                          <p:spTgt spid="16"/>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1000" fill="hold"/>
                                        <p:tgtEl>
                                          <p:spTgt spid="11"/>
                                        </p:tgtEl>
                                        <p:attrNameLst>
                                          <p:attrName>ppt_w</p:attrName>
                                        </p:attrNameLst>
                                      </p:cBhvr>
                                      <p:tavLst>
                                        <p:tav tm="0">
                                          <p:val>
                                            <p:strVal val="#ppt_w*0.70"/>
                                          </p:val>
                                        </p:tav>
                                        <p:tav tm="100000">
                                          <p:val>
                                            <p:strVal val="#ppt_w"/>
                                          </p:val>
                                        </p:tav>
                                      </p:tavLst>
                                    </p:anim>
                                    <p:anim calcmode="lin" valueType="num">
                                      <p:cBhvr>
                                        <p:cTn id="22" dur="1000" fill="hold"/>
                                        <p:tgtEl>
                                          <p:spTgt spid="11"/>
                                        </p:tgtEl>
                                        <p:attrNameLst>
                                          <p:attrName>ppt_h</p:attrName>
                                        </p:attrNameLst>
                                      </p:cBhvr>
                                      <p:tavLst>
                                        <p:tav tm="0">
                                          <p:val>
                                            <p:strVal val="#ppt_h"/>
                                          </p:val>
                                        </p:tav>
                                        <p:tav tm="100000">
                                          <p:val>
                                            <p:strVal val="#ppt_h"/>
                                          </p:val>
                                        </p:tav>
                                      </p:tavLst>
                                    </p:anim>
                                    <p:animEffect transition="in" filter="fade">
                                      <p:cBhvr>
                                        <p:cTn id="23"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1" grpId="0"/>
      <p:bldP spid="14"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a:spLocks noChangeArrowheads="1"/>
          </p:cNvSpPr>
          <p:nvPr/>
        </p:nvSpPr>
        <p:spPr bwMode="auto">
          <a:xfrm>
            <a:off x="953" y="764704"/>
            <a:ext cx="6767194" cy="874395"/>
          </a:xfrm>
          <a:prstGeom prst="rect">
            <a:avLst/>
          </a:prstGeom>
          <a:noFill/>
          <a:ln w="19050">
            <a:solidFill>
              <a:srgbClr val="FF0000"/>
            </a:solidFill>
            <a:miter lim="800000"/>
          </a:ln>
        </p:spPr>
        <p:txBody>
          <a:bodyPr wrap="square" lIns="91431" tIns="45715" rIns="91431" bIns="45715">
            <a:spAutoFit/>
          </a:bodyPr>
          <a:lstStyle/>
          <a:p>
            <a:pPr algn="ctr"/>
            <a:r>
              <a:rPr lang="en-US" altLang="zh-CN" sz="2700" b="1" smtClean="0">
                <a:ea typeface="黑体" panose="02010609060101010101" pitchFamily="49" charset="-122"/>
              </a:rPr>
              <a:t>2.</a:t>
            </a:r>
            <a:r>
              <a:rPr lang="zh-CN" altLang="en-US" sz="2700" b="1" smtClean="0"/>
              <a:t>东欧的社会主义建设、改革的具体表现</a:t>
            </a:r>
            <a:endParaRPr lang="en-US" altLang="zh-CN" sz="2700" b="1" smtClean="0"/>
          </a:p>
          <a:p>
            <a:r>
              <a:rPr lang="en-US" altLang="zh-CN" sz="2400" b="1" smtClean="0"/>
              <a:t>     50</a:t>
            </a:r>
            <a:r>
              <a:rPr lang="zh-CN" altLang="en-US" sz="2400" b="1" smtClean="0"/>
              <a:t>年代后期，第一次改革高潮？</a:t>
            </a:r>
            <a:endParaRPr lang="zh-CN" altLang="en-US" sz="2400" b="1" smtClean="0">
              <a:ea typeface="黑体" pitchFamily="49" charset="-122"/>
            </a:endParaRPr>
          </a:p>
        </p:txBody>
      </p:sp>
      <p:sp>
        <p:nvSpPr>
          <p:cNvPr id="12" name="Text Box 2"/>
          <p:cNvSpPr txBox="1">
            <a:spLocks noChangeArrowheads="1"/>
          </p:cNvSpPr>
          <p:nvPr/>
        </p:nvSpPr>
        <p:spPr bwMode="auto">
          <a:xfrm>
            <a:off x="953" y="0"/>
            <a:ext cx="10079808" cy="689610"/>
          </a:xfrm>
          <a:prstGeom prst="rect">
            <a:avLst/>
          </a:prstGeom>
          <a:noFill/>
          <a:ln w="9525">
            <a:noFill/>
            <a:miter lim="800000"/>
          </a:ln>
          <a:effectLst/>
        </p:spPr>
        <p:txBody>
          <a:bodyPr wrap="square" lIns="121908" tIns="60954" rIns="121908" bIns="60954">
            <a:spAutoFit/>
          </a:bodyPr>
          <a:lstStyle/>
          <a:p>
            <a:pPr lvl="0"/>
            <a:r>
              <a:rPr lang="zh-CN" altLang="en-US" sz="3700" b="1" smtClean="0">
                <a:solidFill>
                  <a:srgbClr val="FF0000"/>
                </a:solidFill>
              </a:rPr>
              <a:t>二、东欧的社会主义建设、改革和剧变</a:t>
            </a:r>
            <a:endParaRPr lang="zh-CN" altLang="en-US" sz="3700" b="1" smtClean="0">
              <a:solidFill>
                <a:srgbClr val="FF0000"/>
              </a:solidFill>
            </a:endParaRPr>
          </a:p>
        </p:txBody>
      </p:sp>
      <p:pic>
        <p:nvPicPr>
          <p:cNvPr id="476162" name="Picture 2" descr="C:\Users\Administrator\Desktop\QQ截图20200417155258.png"/>
          <p:cNvPicPr>
            <a:picLocks noChangeAspect="1" noChangeArrowheads="1"/>
          </p:cNvPicPr>
          <p:nvPr/>
        </p:nvPicPr>
        <p:blipFill>
          <a:blip r:embed="rId2"/>
          <a:stretch>
            <a:fillRect/>
          </a:stretch>
        </p:blipFill>
        <p:spPr bwMode="auto">
          <a:xfrm>
            <a:off x="953" y="1892829"/>
            <a:ext cx="6959190" cy="4965171"/>
          </a:xfrm>
          <a:prstGeom prst="rect">
            <a:avLst/>
          </a:prstGeom>
          <a:noFill/>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91366" y="1988840"/>
            <a:ext cx="5231223" cy="4869160"/>
          </a:xfrm>
          <a:prstGeom prst="rect">
            <a:avLst/>
          </a:prstGeom>
          <a:ln>
            <a:noFill/>
          </a:ln>
          <a:effectLst>
            <a:outerShdw blurRad="190500" algn="tl" rotWithShape="0">
              <a:srgbClr val="000000">
                <a:alpha val="70000"/>
              </a:srgbClr>
            </a:outerShdw>
          </a:effectLst>
        </p:spPr>
      </p:pic>
      <p:cxnSp>
        <p:nvCxnSpPr>
          <p:cNvPr id="7" name="直接连接符 6"/>
          <p:cNvCxnSpPr/>
          <p:nvPr/>
        </p:nvCxnSpPr>
        <p:spPr>
          <a:xfrm>
            <a:off x="191503" y="3356992"/>
            <a:ext cx="1368152"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953" y="3789040"/>
            <a:ext cx="1368152"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32770" name="AutoShape 2" descr="https://timgsa.baidu.com/timg?image&amp;quality=80&amp;size=b9999_10000&amp;sec=1590059959263&amp;di=edf6c9b7b3744e57e6525118b89de9cd&amp;imgtype=0&amp;src=http%3A%2F%2F5b0988e595225.cdn.sohucs.com%2Fq_70%2Cc_zoom%2Cw_640%2Fimages%2F20181215%2Ffd98b6b6539b4906b8482cf131523275.jpeg"/>
          <p:cNvSpPr>
            <a:spLocks noChangeAspect="1" noChangeArrowheads="1"/>
          </p:cNvSpPr>
          <p:nvPr/>
        </p:nvSpPr>
        <p:spPr bwMode="auto">
          <a:xfrm>
            <a:off x="156528" y="-144463"/>
            <a:ext cx="304800" cy="304801"/>
          </a:xfrm>
          <a:prstGeom prst="rect">
            <a:avLst/>
          </a:prstGeom>
          <a:noFill/>
        </p:spPr>
        <p:txBody>
          <a:bodyPr vert="horz" wrap="square" lIns="91440" tIns="45720" rIns="91440" bIns="45720" numCol="1" anchor="t" anchorCtr="0" compatLnSpc="1"/>
          <a:lstStyle/>
          <a:p>
            <a:endParaRPr lang="zh-CN" altLang="en-US"/>
          </a:p>
        </p:txBody>
      </p:sp>
      <p:sp>
        <p:nvSpPr>
          <p:cNvPr id="32772" name="AutoShape 4" descr="https://timgsa.baidu.com/timg?image&amp;quality=80&amp;size=b9999_10000&amp;sec=1590059959263&amp;di=edf6c9b7b3744e57e6525118b89de9cd&amp;imgtype=0&amp;src=http%3A%2F%2F5b0988e595225.cdn.sohucs.com%2Fq_70%2Cc_zoom%2Cw_640%2Fimages%2F20181215%2Ffd98b6b6539b4906b8482cf131523275.jpeg"/>
          <p:cNvSpPr>
            <a:spLocks noChangeAspect="1" noChangeArrowheads="1"/>
          </p:cNvSpPr>
          <p:nvPr/>
        </p:nvSpPr>
        <p:spPr bwMode="auto">
          <a:xfrm>
            <a:off x="156528" y="-144463"/>
            <a:ext cx="304800" cy="304801"/>
          </a:xfrm>
          <a:prstGeom prst="rect">
            <a:avLst/>
          </a:prstGeom>
          <a:noFill/>
        </p:spPr>
        <p:txBody>
          <a:bodyPr vert="horz" wrap="square" lIns="91440" tIns="45720" rIns="91440" bIns="45720" numCol="1" anchor="t" anchorCtr="0" compatLnSpc="1"/>
          <a:lstStyle/>
          <a:p>
            <a:endParaRPr lang="zh-CN" altLang="en-US"/>
          </a:p>
        </p:txBody>
      </p:sp>
      <p:pic>
        <p:nvPicPr>
          <p:cNvPr id="13" name="图片 12" descr="timg.jpg"/>
          <p:cNvPicPr>
            <a:picLocks noChangeAspect="1"/>
          </p:cNvPicPr>
          <p:nvPr/>
        </p:nvPicPr>
        <p:blipFill>
          <a:blip r:embed="rId4"/>
          <a:stretch>
            <a:fillRect/>
          </a:stretch>
        </p:blipFill>
        <p:spPr>
          <a:xfrm>
            <a:off x="12864911" y="404664"/>
            <a:ext cx="4464496" cy="5734087"/>
          </a:xfrm>
          <a:prstGeom prst="rect">
            <a:avLst/>
          </a:prstGeom>
        </p:spPr>
      </p:pic>
      <p:sp>
        <p:nvSpPr>
          <p:cNvPr id="32774" name="AutoShape 6" descr="https://ss2.bdstatic.com/70cFvnSh_Q1YnxGkpoWK1HF6hhy/it/u=1599536664,1005458798&amp;fm=15&amp;gp=0.jpg"/>
          <p:cNvSpPr>
            <a:spLocks noChangeAspect="1" noChangeArrowheads="1"/>
          </p:cNvSpPr>
          <p:nvPr/>
        </p:nvSpPr>
        <p:spPr bwMode="auto">
          <a:xfrm>
            <a:off x="156528" y="-144463"/>
            <a:ext cx="304800" cy="304801"/>
          </a:xfrm>
          <a:prstGeom prst="rect">
            <a:avLst/>
          </a:prstGeom>
          <a:noFill/>
        </p:spPr>
        <p:txBody>
          <a:bodyPr vert="horz" wrap="square" lIns="91440" tIns="45720" rIns="91440" bIns="45720" numCol="1" anchor="t" anchorCtr="0" compatLnSpc="1"/>
          <a:lstStyle/>
          <a:p>
            <a:endParaRPr lang="zh-CN" altLang="en-US"/>
          </a:p>
        </p:txBody>
      </p:sp>
      <p:pic>
        <p:nvPicPr>
          <p:cNvPr id="14" name="图片 13" descr="u=1599536664,1005458798&amp;fm=15&amp;gp=0.jpg"/>
          <p:cNvPicPr>
            <a:picLocks noChangeAspect="1"/>
          </p:cNvPicPr>
          <p:nvPr/>
        </p:nvPicPr>
        <p:blipFill>
          <a:blip r:embed="rId5"/>
          <a:stretch>
            <a:fillRect/>
          </a:stretch>
        </p:blipFill>
        <p:spPr>
          <a:xfrm>
            <a:off x="6816239" y="1916832"/>
            <a:ext cx="5375127" cy="4941168"/>
          </a:xfrm>
          <a:prstGeom prst="rect">
            <a:avLst/>
          </a:prstGeom>
        </p:spPr>
      </p:pic>
      <p:sp>
        <p:nvSpPr>
          <p:cNvPr id="15" name="矩形 14"/>
          <p:cNvSpPr/>
          <p:nvPr/>
        </p:nvSpPr>
        <p:spPr>
          <a:xfrm>
            <a:off x="-3624921" y="-243408"/>
            <a:ext cx="3407246" cy="8955405"/>
          </a:xfrm>
          <a:prstGeom prst="rect">
            <a:avLst/>
          </a:prstGeom>
          <a:solidFill>
            <a:srgbClr val="FFFF00"/>
          </a:solidFill>
        </p:spPr>
        <p:txBody>
          <a:bodyPr wrap="square">
            <a:spAutoFit/>
          </a:bodyPr>
          <a:lstStyle/>
          <a:p>
            <a:r>
              <a:rPr lang="zh-CN" altLang="en-US" smtClean="0"/>
              <a:t>苏南冲突是指苏联与南斯拉夫党和国家之间发生的导致关系破裂的争执与冲突。此冲突源于苏联与南共在政治、军事和经济关系上的不平等互助。 </a:t>
            </a:r>
            <a:r>
              <a:rPr lang="en-US" altLang="zh-CN" smtClean="0"/>
              <a:t>1948</a:t>
            </a:r>
            <a:r>
              <a:rPr lang="zh-CN" altLang="en-US" smtClean="0"/>
              <a:t>年</a:t>
            </a:r>
            <a:r>
              <a:rPr lang="en-US" altLang="zh-CN" smtClean="0"/>
              <a:t>3</a:t>
            </a:r>
            <a:r>
              <a:rPr lang="zh-CN" altLang="en-US" smtClean="0"/>
              <a:t>月中旬，苏联突然撤走在南斯拉夫的全部军事顾问和文职专家，两国关系急剧恶化。</a:t>
            </a:r>
            <a:r>
              <a:rPr lang="en-US" altLang="zh-CN" smtClean="0"/>
              <a:t>3—5</a:t>
            </a:r>
            <a:r>
              <a:rPr lang="zh-CN" altLang="en-US" smtClean="0"/>
              <a:t>月，两党交换信件，阐述各自观点。苏共指责南共反苏，背离马列主义，放弃党的领导作用，低估苏联经验，奉行机会主义理论，声称间谍内奸充斥于南党政机构内。南共进行反驳，表示了该党遵循马列主义，学习苏联的榜样，坚持独立自主，以略有不同的方式发展本国社会主义的立场。经苏联提议，</a:t>
            </a:r>
            <a:endParaRPr lang="en-US" altLang="zh-CN" smtClean="0"/>
          </a:p>
          <a:p>
            <a:endParaRPr lang="zh-CN" altLang="en-US" b="1" smtClean="0">
              <a:latin typeface="宋体" pitchFamily="2" charset="-122"/>
              <a:ea typeface="宋体" pitchFamily="2" charset="-122"/>
            </a:endParaRPr>
          </a:p>
          <a:p>
            <a:r>
              <a:rPr lang="en-US" altLang="zh-CN" smtClean="0"/>
              <a:t>6</a:t>
            </a:r>
            <a:r>
              <a:rPr lang="zh-CN" altLang="en-US" smtClean="0"/>
              <a:t>月</a:t>
            </a:r>
            <a:r>
              <a:rPr lang="en-US" altLang="zh-CN" smtClean="0"/>
              <a:t>20—28</a:t>
            </a:r>
            <a:r>
              <a:rPr lang="zh-CN" altLang="en-US" smtClean="0"/>
              <a:t>日欧洲共产党和工人党情报局于布加勒斯特举行会议，在南共拒绝出席的情况下，通过关于南斯拉夫的决议，严厉抨击南内外政策，宣布将其开除出情报局。 </a:t>
            </a:r>
            <a:r>
              <a:rPr lang="en-US" altLang="zh-CN" smtClean="0"/>
              <a:t>1949</a:t>
            </a:r>
            <a:r>
              <a:rPr lang="zh-CN" altLang="en-US" smtClean="0"/>
              <a:t>年，苏联与东欧国家断绝与南斯拉夫的贸易关系，对南施加政治、经济和军事压力。同年</a:t>
            </a:r>
            <a:r>
              <a:rPr lang="en-US" altLang="zh-CN" smtClean="0"/>
              <a:t>11</a:t>
            </a:r>
            <a:r>
              <a:rPr lang="zh-CN" altLang="en-US" smtClean="0"/>
              <a:t>月，情报局再次作出决议，攻击南共是帝国主义的奴仆，号召南人民推翻南共领导人的领导。苏联及东欧国家完全断绝与南的关系。</a:t>
            </a:r>
            <a:r>
              <a:rPr lang="zh-CN" altLang="en-US" smtClean="0">
                <a:solidFill>
                  <a:srgbClr val="FF0000"/>
                </a:solidFill>
              </a:rPr>
              <a:t>苏联的大党主义和大国主义是苏、南冲突的根本原因。</a:t>
            </a:r>
            <a:endParaRPr lang="zh-CN" altLang="en-US">
              <a:solidFill>
                <a:srgbClr val="FF0000"/>
              </a:solidFill>
            </a:endParaRPr>
          </a:p>
        </p:txBody>
      </p:sp>
      <p:pic>
        <p:nvPicPr>
          <p:cNvPr id="32775" name="Picture 7"/>
          <p:cNvPicPr>
            <a:picLocks noChangeAspect="1" noChangeArrowheads="1"/>
          </p:cNvPicPr>
          <p:nvPr/>
        </p:nvPicPr>
        <p:blipFill>
          <a:blip r:embed="rId6"/>
          <a:stretch>
            <a:fillRect/>
          </a:stretch>
        </p:blipFill>
        <p:spPr bwMode="auto">
          <a:xfrm>
            <a:off x="12191366" y="1988840"/>
            <a:ext cx="6191250" cy="1609725"/>
          </a:xfrm>
          <a:prstGeom prst="rect">
            <a:avLst/>
          </a:prstGeom>
          <a:noFill/>
          <a:ln w="9525">
            <a:noFill/>
            <a:miter lim="800000"/>
          </a:ln>
        </p:spPr>
      </p:pic>
      <p:cxnSp>
        <p:nvCxnSpPr>
          <p:cNvPr id="17" name="直接连接符 16"/>
          <p:cNvCxnSpPr/>
          <p:nvPr/>
        </p:nvCxnSpPr>
        <p:spPr>
          <a:xfrm>
            <a:off x="9768567" y="5661248"/>
            <a:ext cx="720080" cy="144016"/>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10200615" y="5805264"/>
            <a:ext cx="216024" cy="504056"/>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pic>
        <p:nvPicPr>
          <p:cNvPr id="32776" name="Picture 8"/>
          <p:cNvPicPr>
            <a:picLocks noChangeAspect="1" noChangeArrowheads="1"/>
          </p:cNvPicPr>
          <p:nvPr/>
        </p:nvPicPr>
        <p:blipFill>
          <a:blip r:embed="rId7"/>
          <a:stretch>
            <a:fillRect/>
          </a:stretch>
        </p:blipFill>
        <p:spPr bwMode="auto">
          <a:xfrm>
            <a:off x="12191366" y="3717032"/>
            <a:ext cx="6181725" cy="1600200"/>
          </a:xfrm>
          <a:prstGeom prst="rect">
            <a:avLst/>
          </a:prstGeom>
          <a:noFill/>
          <a:ln w="9525">
            <a:noFill/>
            <a:miter lim="800000"/>
          </a:ln>
        </p:spPr>
      </p:pic>
      <p:pic>
        <p:nvPicPr>
          <p:cNvPr id="32777" name="Picture 9"/>
          <p:cNvPicPr>
            <a:picLocks noChangeAspect="1" noChangeArrowheads="1"/>
          </p:cNvPicPr>
          <p:nvPr/>
        </p:nvPicPr>
        <p:blipFill>
          <a:blip r:embed="rId8"/>
          <a:stretch>
            <a:fillRect/>
          </a:stretch>
        </p:blipFill>
        <p:spPr bwMode="auto">
          <a:xfrm>
            <a:off x="12191366" y="5517232"/>
            <a:ext cx="6296025" cy="1981200"/>
          </a:xfrm>
          <a:prstGeom prst="rect">
            <a:avLst/>
          </a:prstGeom>
          <a:noFill/>
          <a:ln w="9525">
            <a:noFill/>
            <a:miter lim="800000"/>
          </a:ln>
        </p:spPr>
      </p:pic>
      <p:sp>
        <p:nvSpPr>
          <p:cNvPr id="24" name="矩形 23"/>
          <p:cNvSpPr/>
          <p:nvPr/>
        </p:nvSpPr>
        <p:spPr>
          <a:xfrm>
            <a:off x="1703671" y="2564904"/>
            <a:ext cx="1334770" cy="368300"/>
          </a:xfrm>
          <a:prstGeom prst="rect">
            <a:avLst/>
          </a:prstGeom>
        </p:spPr>
        <p:txBody>
          <a:bodyPr wrap="none">
            <a:spAutoFit/>
          </a:bodyPr>
          <a:lstStyle/>
          <a:p>
            <a:r>
              <a:rPr lang="zh-CN" altLang="en-US" b="1" kern="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r>
              <a:rPr lang="en-US" altLang="zh-CN" b="1" kern="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56—60</a:t>
            </a:r>
            <a:r>
              <a:rPr lang="zh-CN" altLang="en-US" b="1" kern="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endParaRPr lang="zh-CN" altLang="en-US">
              <a:solidFill>
                <a:srgbClr val="FF0000"/>
              </a:solidFill>
            </a:endParaRPr>
          </a:p>
        </p:txBody>
      </p:sp>
      <p:sp>
        <p:nvSpPr>
          <p:cNvPr id="25" name="矩形 24"/>
          <p:cNvSpPr/>
          <p:nvPr/>
        </p:nvSpPr>
        <p:spPr>
          <a:xfrm>
            <a:off x="1703671" y="5373216"/>
            <a:ext cx="1804670" cy="645160"/>
          </a:xfrm>
          <a:prstGeom prst="rect">
            <a:avLst/>
          </a:prstGeom>
          <a:solidFill>
            <a:srgbClr val="FFFF00"/>
          </a:solidFill>
        </p:spPr>
        <p:txBody>
          <a:bodyPr wrap="none">
            <a:spAutoFit/>
          </a:bodyPr>
          <a:lstStyle/>
          <a:p>
            <a:r>
              <a:rPr lang="zh-CN" altLang="en-US" b="1" smtClean="0">
                <a:solidFill>
                  <a:srgbClr val="FF0000"/>
                </a:solidFill>
                <a:latin typeface="宋体" panose="02010600030101010101" pitchFamily="2" charset="-122"/>
                <a:ea typeface="宋体" panose="02010600030101010101" pitchFamily="2" charset="-122"/>
              </a:rPr>
              <a:t>背景：</a:t>
            </a:r>
            <a:endParaRPr lang="en-US" altLang="zh-CN" b="1" smtClean="0">
              <a:solidFill>
                <a:srgbClr val="FF0000"/>
              </a:solidFill>
              <a:latin typeface="宋体" pitchFamily="2" charset="-122"/>
              <a:ea typeface="宋体" pitchFamily="2" charset="-122"/>
            </a:endParaRPr>
          </a:p>
          <a:p>
            <a:pPr algn="ctr"/>
            <a:r>
              <a:rPr lang="en-US" altLang="zh-CN" b="1" smtClean="0">
                <a:solidFill>
                  <a:srgbClr val="FF0000"/>
                </a:solidFill>
                <a:latin typeface="宋体" panose="02010600030101010101" pitchFamily="2" charset="-122"/>
                <a:ea typeface="宋体" panose="02010600030101010101" pitchFamily="2" charset="-122"/>
              </a:rPr>
              <a:t>1956</a:t>
            </a:r>
            <a:r>
              <a:rPr lang="zh-CN" altLang="en-US" b="1" smtClean="0">
                <a:solidFill>
                  <a:srgbClr val="FF0000"/>
                </a:solidFill>
                <a:latin typeface="宋体" panose="02010600030101010101" pitchFamily="2" charset="-122"/>
                <a:ea typeface="宋体" panose="02010600030101010101" pitchFamily="2" charset="-122"/>
              </a:rPr>
              <a:t>波兹南事件</a:t>
            </a:r>
            <a:endParaRPr lang="zh-CN" altLang="en-US" b="1">
              <a:solidFill>
                <a:srgbClr val="FF0000"/>
              </a:solidFill>
              <a:latin typeface="宋体" pitchFamily="2" charset="-122"/>
              <a:ea typeface="宋体" pitchFamily="2" charset="-122"/>
            </a:endParaRPr>
          </a:p>
        </p:txBody>
      </p:sp>
      <p:pic>
        <p:nvPicPr>
          <p:cNvPr id="32778" name="Picture 10"/>
          <p:cNvPicPr>
            <a:picLocks noChangeAspect="1" noChangeArrowheads="1"/>
          </p:cNvPicPr>
          <p:nvPr/>
        </p:nvPicPr>
        <p:blipFill>
          <a:blip r:embed="rId9"/>
          <a:stretch>
            <a:fillRect/>
          </a:stretch>
        </p:blipFill>
        <p:spPr bwMode="auto">
          <a:xfrm>
            <a:off x="-6577249" y="764704"/>
            <a:ext cx="6305550" cy="2286000"/>
          </a:xfrm>
          <a:prstGeom prst="rect">
            <a:avLst/>
          </a:prstGeom>
          <a:noFill/>
          <a:ln w="9525">
            <a:noFill/>
            <a:miter lim="800000"/>
          </a:ln>
        </p:spPr>
      </p:pic>
      <p:sp>
        <p:nvSpPr>
          <p:cNvPr id="27" name="矩形 26"/>
          <p:cNvSpPr/>
          <p:nvPr/>
        </p:nvSpPr>
        <p:spPr>
          <a:xfrm>
            <a:off x="3431863" y="5949280"/>
            <a:ext cx="1791970" cy="645160"/>
          </a:xfrm>
          <a:prstGeom prst="rect">
            <a:avLst/>
          </a:prstGeom>
          <a:solidFill>
            <a:srgbClr val="FFFF00"/>
          </a:solidFill>
        </p:spPr>
        <p:txBody>
          <a:bodyPr wrap="none">
            <a:spAutoFit/>
          </a:bodyPr>
          <a:lstStyle/>
          <a:p>
            <a:r>
              <a:rPr lang="zh-CN" altLang="en-US" b="1" smtClean="0">
                <a:latin typeface="宋体" panose="02010600030101010101" pitchFamily="2" charset="-122"/>
                <a:ea typeface="宋体" panose="02010600030101010101" pitchFamily="2" charset="-122"/>
              </a:rPr>
              <a:t>背景：十月事件</a:t>
            </a:r>
            <a:endParaRPr lang="en-US" altLang="zh-CN" b="1" smtClean="0">
              <a:latin typeface="宋体" pitchFamily="2" charset="-122"/>
              <a:ea typeface="宋体" pitchFamily="2" charset="-122"/>
            </a:endParaRPr>
          </a:p>
          <a:p>
            <a:r>
              <a:rPr lang="en-US" altLang="zh-CN" b="1" smtClean="0">
                <a:latin typeface="宋体" panose="02010600030101010101" pitchFamily="2" charset="-122"/>
                <a:ea typeface="宋体" panose="02010600030101010101" pitchFamily="2" charset="-122"/>
              </a:rPr>
              <a:t>       1956</a:t>
            </a:r>
            <a:endParaRPr lang="zh-CN" altLang="en-US" b="1">
              <a:latin typeface="宋体" pitchFamily="2" charset="-122"/>
              <a:ea typeface="宋体" pitchFamily="2" charset="-122"/>
            </a:endParaRPr>
          </a:p>
        </p:txBody>
      </p:sp>
      <p:sp>
        <p:nvSpPr>
          <p:cNvPr id="28" name="矩形 27"/>
          <p:cNvSpPr/>
          <p:nvPr/>
        </p:nvSpPr>
        <p:spPr>
          <a:xfrm>
            <a:off x="953" y="6211669"/>
            <a:ext cx="1573530" cy="645160"/>
          </a:xfrm>
          <a:prstGeom prst="rect">
            <a:avLst/>
          </a:prstGeom>
          <a:solidFill>
            <a:srgbClr val="FFFF00"/>
          </a:solidFill>
        </p:spPr>
        <p:txBody>
          <a:bodyPr wrap="none">
            <a:spAutoFit/>
          </a:bodyPr>
          <a:lstStyle/>
          <a:p>
            <a:r>
              <a:rPr lang="zh-CN" altLang="en-US" b="1" smtClean="0">
                <a:solidFill>
                  <a:srgbClr val="FF0000"/>
                </a:solidFill>
                <a:latin typeface="宋体" panose="02010600030101010101" pitchFamily="2" charset="-122"/>
                <a:ea typeface="宋体" panose="02010600030101010101" pitchFamily="2" charset="-122"/>
              </a:rPr>
              <a:t>背景：</a:t>
            </a:r>
            <a:endParaRPr lang="en-US" altLang="zh-CN" b="1" smtClean="0">
              <a:solidFill>
                <a:srgbClr val="FF0000"/>
              </a:solidFill>
              <a:latin typeface="宋体" panose="02010600030101010101" pitchFamily="2" charset="-122"/>
              <a:ea typeface="宋体" panose="02010600030101010101" pitchFamily="2" charset="-122"/>
            </a:endParaRPr>
          </a:p>
          <a:p>
            <a:pPr algn="ctr"/>
            <a:r>
              <a:rPr lang="en-US" altLang="zh-CN" b="1" smtClean="0">
                <a:solidFill>
                  <a:srgbClr val="FF0000"/>
                </a:solidFill>
                <a:latin typeface="宋体" panose="02010600030101010101" pitchFamily="2" charset="-122"/>
                <a:ea typeface="宋体" panose="02010600030101010101" pitchFamily="2" charset="-122"/>
              </a:rPr>
              <a:t>1948</a:t>
            </a:r>
            <a:r>
              <a:rPr lang="zh-CN" altLang="en-US" b="1" smtClean="0">
                <a:solidFill>
                  <a:srgbClr val="FF0000"/>
                </a:solidFill>
                <a:latin typeface="宋体" panose="02010600030101010101" pitchFamily="2" charset="-122"/>
                <a:ea typeface="宋体" panose="02010600030101010101" pitchFamily="2" charset="-122"/>
              </a:rPr>
              <a:t>苏南冲突</a:t>
            </a:r>
            <a:endParaRPr lang="zh-CN" altLang="en-US" b="1">
              <a:solidFill>
                <a:srgbClr val="FF0000"/>
              </a:solidFill>
              <a:latin typeface="宋体" panose="02010600030101010101" pitchFamily="2" charset="-122"/>
              <a:ea typeface="宋体" panose="02010600030101010101" pitchFamily="2" charset="-122"/>
            </a:endParaRPr>
          </a:p>
        </p:txBody>
      </p:sp>
      <p:pic>
        <p:nvPicPr>
          <p:cNvPr id="32779" name="Picture 11"/>
          <p:cNvPicPr>
            <a:picLocks noChangeAspect="1" noChangeArrowheads="1"/>
          </p:cNvPicPr>
          <p:nvPr/>
        </p:nvPicPr>
        <p:blipFill>
          <a:blip r:embed="rId10"/>
          <a:stretch>
            <a:fillRect/>
          </a:stretch>
        </p:blipFill>
        <p:spPr bwMode="auto">
          <a:xfrm>
            <a:off x="-3696929" y="3068960"/>
            <a:ext cx="2486025" cy="1400175"/>
          </a:xfrm>
          <a:prstGeom prst="rect">
            <a:avLst/>
          </a:prstGeom>
          <a:noFill/>
          <a:ln w="9525">
            <a:noFill/>
            <a:miter lim="800000"/>
          </a:ln>
        </p:spPr>
      </p:pic>
      <p:sp>
        <p:nvSpPr>
          <p:cNvPr id="30" name="矩形 29"/>
          <p:cNvSpPr/>
          <p:nvPr/>
        </p:nvSpPr>
        <p:spPr>
          <a:xfrm>
            <a:off x="3431863" y="2564904"/>
            <a:ext cx="1332230" cy="368300"/>
          </a:xfrm>
          <a:prstGeom prst="rect">
            <a:avLst/>
          </a:prstGeom>
          <a:solidFill>
            <a:srgbClr val="FFFF00"/>
          </a:solidFill>
        </p:spPr>
        <p:txBody>
          <a:bodyPr wrap="none">
            <a:spAutoFit/>
          </a:bodyPr>
          <a:lstStyle/>
          <a:p>
            <a:r>
              <a:rPr lang="zh-CN" altLang="en-US" b="1" smtClean="0">
                <a:solidFill>
                  <a:srgbClr val="FF0000"/>
                </a:solidFill>
                <a:latin typeface="宋体" panose="02010600030101010101" pitchFamily="2" charset="-122"/>
                <a:ea typeface="宋体" panose="02010600030101010101" pitchFamily="2" charset="-122"/>
              </a:rPr>
              <a:t>匈牙利模式</a:t>
            </a:r>
            <a:endParaRPr lang="zh-CN" altLang="en-US" b="1">
              <a:solidFill>
                <a:srgbClr val="FF0000"/>
              </a:solidFill>
              <a:latin typeface="宋体" panose="02010600030101010101" pitchFamily="2" charset="-122"/>
              <a:ea typeface="宋体" panose="02010600030101010101" pitchFamily="2" charset="-122"/>
            </a:endParaRPr>
          </a:p>
        </p:txBody>
      </p:sp>
      <p:pic>
        <p:nvPicPr>
          <p:cNvPr id="32780" name="Picture 12"/>
          <p:cNvPicPr>
            <a:picLocks noChangeAspect="1" noChangeArrowheads="1"/>
          </p:cNvPicPr>
          <p:nvPr/>
        </p:nvPicPr>
        <p:blipFill>
          <a:blip r:embed="rId11"/>
          <a:stretch>
            <a:fillRect/>
          </a:stretch>
        </p:blipFill>
        <p:spPr bwMode="auto">
          <a:xfrm>
            <a:off x="-6505241" y="4509120"/>
            <a:ext cx="6229350" cy="1009650"/>
          </a:xfrm>
          <a:prstGeom prst="rect">
            <a:avLst/>
          </a:prstGeom>
          <a:noFill/>
          <a:ln w="9525">
            <a:noFill/>
            <a:miter lim="800000"/>
          </a:ln>
        </p:spPr>
      </p:pic>
      <p:sp>
        <p:nvSpPr>
          <p:cNvPr id="32" name="矩形 31"/>
          <p:cNvSpPr/>
          <p:nvPr/>
        </p:nvSpPr>
        <p:spPr>
          <a:xfrm>
            <a:off x="5304070" y="2636912"/>
            <a:ext cx="2941320" cy="368300"/>
          </a:xfrm>
          <a:prstGeom prst="rect">
            <a:avLst/>
          </a:prstGeom>
          <a:solidFill>
            <a:srgbClr val="FFFF00"/>
          </a:solidFill>
        </p:spPr>
        <p:txBody>
          <a:bodyPr wrap="none">
            <a:spAutoFit/>
          </a:bodyPr>
          <a:lstStyle/>
          <a:p>
            <a:r>
              <a:rPr lang="zh-CN" altLang="en-US" b="1" smtClean="0">
                <a:solidFill>
                  <a:srgbClr val="FF0000"/>
                </a:solidFill>
                <a:latin typeface="宋体" panose="02010600030101010101" pitchFamily="2" charset="-122"/>
                <a:ea typeface="宋体" panose="02010600030101010101" pitchFamily="2" charset="-122"/>
              </a:rPr>
              <a:t>东欧国家经济发展水平最高</a:t>
            </a:r>
            <a:endParaRPr lang="zh-CN" altLang="en-US" b="1">
              <a:solidFill>
                <a:srgbClr val="FF0000"/>
              </a:solidFill>
              <a:latin typeface="宋体" panose="02010600030101010101" pitchFamily="2" charset="-122"/>
              <a:ea typeface="宋体" panose="02010600030101010101" pitchFamily="2" charset="-122"/>
            </a:endParaRPr>
          </a:p>
        </p:txBody>
      </p:sp>
      <p:sp>
        <p:nvSpPr>
          <p:cNvPr id="29" name="矩形 28"/>
          <p:cNvSpPr/>
          <p:nvPr/>
        </p:nvSpPr>
        <p:spPr>
          <a:xfrm>
            <a:off x="263511" y="2636912"/>
            <a:ext cx="1562100" cy="368300"/>
          </a:xfrm>
          <a:prstGeom prst="rect">
            <a:avLst/>
          </a:prstGeom>
          <a:solidFill>
            <a:srgbClr val="FFFF00"/>
          </a:solidFill>
        </p:spPr>
        <p:txBody>
          <a:bodyPr wrap="none">
            <a:spAutoFit/>
          </a:bodyPr>
          <a:lstStyle/>
          <a:p>
            <a:r>
              <a:rPr lang="zh-CN" altLang="en-US" b="1" smtClean="0">
                <a:solidFill>
                  <a:srgbClr val="FF0000"/>
                </a:solidFill>
                <a:latin typeface="宋体" panose="02010600030101010101" pitchFamily="2" charset="-122"/>
                <a:ea typeface="宋体" panose="02010600030101010101" pitchFamily="2" charset="-122"/>
              </a:rPr>
              <a:t>最早开始改革</a:t>
            </a:r>
            <a:endParaRPr lang="zh-CN" altLang="en-US" b="1">
              <a:solidFill>
                <a:srgbClr val="FF0000"/>
              </a:solidFill>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1000" fill="hold"/>
                                        <p:tgtEl>
                                          <p:spTgt spid="28"/>
                                        </p:tgtEl>
                                        <p:attrNameLst>
                                          <p:attrName>ppt_w</p:attrName>
                                        </p:attrNameLst>
                                      </p:cBhvr>
                                      <p:tavLst>
                                        <p:tav tm="0">
                                          <p:val>
                                            <p:strVal val="#ppt_w*0.70"/>
                                          </p:val>
                                        </p:tav>
                                        <p:tav tm="100000">
                                          <p:val>
                                            <p:strVal val="#ppt_w"/>
                                          </p:val>
                                        </p:tav>
                                      </p:tavLst>
                                    </p:anim>
                                    <p:anim calcmode="lin" valueType="num">
                                      <p:cBhvr>
                                        <p:cTn id="8" dur="1000" fill="hold"/>
                                        <p:tgtEl>
                                          <p:spTgt spid="28"/>
                                        </p:tgtEl>
                                        <p:attrNameLst>
                                          <p:attrName>ppt_h</p:attrName>
                                        </p:attrNameLst>
                                      </p:cBhvr>
                                      <p:tavLst>
                                        <p:tav tm="0">
                                          <p:val>
                                            <p:strVal val="#ppt_h"/>
                                          </p:val>
                                        </p:tav>
                                        <p:tav tm="100000">
                                          <p:val>
                                            <p:strVal val="#ppt_h"/>
                                          </p:val>
                                        </p:tav>
                                      </p:tavLst>
                                    </p:anim>
                                    <p:animEffect transition="in" filter="fade">
                                      <p:cBhvr>
                                        <p:cTn id="9" dur="1000"/>
                                        <p:tgtEl>
                                          <p:spTgt spid="28"/>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1000" fill="hold"/>
                                        <p:tgtEl>
                                          <p:spTgt spid="25"/>
                                        </p:tgtEl>
                                        <p:attrNameLst>
                                          <p:attrName>ppt_w</p:attrName>
                                        </p:attrNameLst>
                                      </p:cBhvr>
                                      <p:tavLst>
                                        <p:tav tm="0">
                                          <p:val>
                                            <p:strVal val="#ppt_w*0.70"/>
                                          </p:val>
                                        </p:tav>
                                        <p:tav tm="100000">
                                          <p:val>
                                            <p:strVal val="#ppt_w"/>
                                          </p:val>
                                        </p:tav>
                                      </p:tavLst>
                                    </p:anim>
                                    <p:anim calcmode="lin" valueType="num">
                                      <p:cBhvr>
                                        <p:cTn id="15" dur="1000" fill="hold"/>
                                        <p:tgtEl>
                                          <p:spTgt spid="25"/>
                                        </p:tgtEl>
                                        <p:attrNameLst>
                                          <p:attrName>ppt_h</p:attrName>
                                        </p:attrNameLst>
                                      </p:cBhvr>
                                      <p:tavLst>
                                        <p:tav tm="0">
                                          <p:val>
                                            <p:strVal val="#ppt_h"/>
                                          </p:val>
                                        </p:tav>
                                        <p:tav tm="100000">
                                          <p:val>
                                            <p:strVal val="#ppt_h"/>
                                          </p:val>
                                        </p:tav>
                                      </p:tavLst>
                                    </p:anim>
                                    <p:animEffect transition="in" filter="fade">
                                      <p:cBhvr>
                                        <p:cTn id="16" dur="1000"/>
                                        <p:tgtEl>
                                          <p:spTgt spid="25"/>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1000" fill="hold"/>
                                        <p:tgtEl>
                                          <p:spTgt spid="27"/>
                                        </p:tgtEl>
                                        <p:attrNameLst>
                                          <p:attrName>ppt_w</p:attrName>
                                        </p:attrNameLst>
                                      </p:cBhvr>
                                      <p:tavLst>
                                        <p:tav tm="0">
                                          <p:val>
                                            <p:strVal val="#ppt_w*0.70"/>
                                          </p:val>
                                        </p:tav>
                                        <p:tav tm="100000">
                                          <p:val>
                                            <p:strVal val="#ppt_w"/>
                                          </p:val>
                                        </p:tav>
                                      </p:tavLst>
                                    </p:anim>
                                    <p:anim calcmode="lin" valueType="num">
                                      <p:cBhvr>
                                        <p:cTn id="22" dur="1000" fill="hold"/>
                                        <p:tgtEl>
                                          <p:spTgt spid="27"/>
                                        </p:tgtEl>
                                        <p:attrNameLst>
                                          <p:attrName>ppt_h</p:attrName>
                                        </p:attrNameLst>
                                      </p:cBhvr>
                                      <p:tavLst>
                                        <p:tav tm="0">
                                          <p:val>
                                            <p:strVal val="#ppt_h"/>
                                          </p:val>
                                        </p:tav>
                                        <p:tav tm="100000">
                                          <p:val>
                                            <p:strVal val="#ppt_h"/>
                                          </p:val>
                                        </p:tav>
                                      </p:tavLst>
                                    </p:anim>
                                    <p:animEffect transition="in" filter="fade">
                                      <p:cBhvr>
                                        <p:cTn id="23"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7" grpId="0"/>
      <p:bldP spid="28"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953" y="251928"/>
            <a:ext cx="8111430" cy="521970"/>
          </a:xfrm>
          <a:prstGeom prst="rect">
            <a:avLst/>
          </a:prstGeom>
          <a:noFill/>
        </p:spPr>
        <p:txBody>
          <a:bodyPr wrap="square" rtlCol="0">
            <a:spAutoFit/>
          </a:bodyPr>
          <a:lstStyle/>
          <a:p>
            <a:pPr algn="ctr"/>
            <a:r>
              <a:rPr lang="en-US" altLang="zh-CN" sz="2800" b="1" smtClean="0">
                <a:ea typeface="黑体" panose="02010609060101010101" pitchFamily="49" charset="-122"/>
              </a:rPr>
              <a:t>2.</a:t>
            </a:r>
            <a:r>
              <a:rPr lang="zh-CN" altLang="en-US" sz="2800" b="1" smtClean="0"/>
              <a:t>东欧的社会主义建设、改革的具体表现</a:t>
            </a:r>
            <a:endParaRPr lang="en-US" altLang="zh-CN" sz="2800" b="1" smtClean="0"/>
          </a:p>
        </p:txBody>
      </p:sp>
      <p:pic>
        <p:nvPicPr>
          <p:cNvPr id="6" name="image442.jpeg"/>
          <p:cNvPicPr/>
          <p:nvPr/>
        </p:nvPicPr>
        <p:blipFill>
          <a:blip r:embed="rId2"/>
          <a:stretch>
            <a:fillRect/>
          </a:stretch>
        </p:blipFill>
        <p:spPr>
          <a:xfrm>
            <a:off x="6816239" y="1340768"/>
            <a:ext cx="4608512" cy="2880320"/>
          </a:xfrm>
          <a:prstGeom prst="rect">
            <a:avLst/>
          </a:prstGeom>
          <a:ln>
            <a:noFill/>
          </a:ln>
          <a:effectLst>
            <a:outerShdw blurRad="292100" dist="139700" dir="2700000" algn="tl" rotWithShape="0">
              <a:srgbClr val="333333">
                <a:alpha val="65000"/>
              </a:srgbClr>
            </a:outerShdw>
          </a:effectLst>
        </p:spPr>
      </p:pic>
      <p:sp>
        <p:nvSpPr>
          <p:cNvPr id="3" name="文本框 2"/>
          <p:cNvSpPr txBox="1"/>
          <p:nvPr/>
        </p:nvSpPr>
        <p:spPr>
          <a:xfrm>
            <a:off x="7896358" y="4437112"/>
            <a:ext cx="2558121" cy="368300"/>
          </a:xfrm>
          <a:prstGeom prst="rect">
            <a:avLst/>
          </a:prstGeom>
          <a:noFill/>
        </p:spPr>
        <p:txBody>
          <a:bodyPr wrap="square" rtlCol="0">
            <a:spAutoFit/>
          </a:bodyPr>
          <a:lstStyle/>
          <a:p>
            <a:r>
              <a:rPr lang="en-US" altLang="zh-CN" b="1" smtClean="0">
                <a:latin typeface="+mn-ea"/>
              </a:rPr>
              <a:t>1968</a:t>
            </a:r>
            <a:r>
              <a:rPr lang="zh-CN" altLang="en-US" b="1" smtClean="0">
                <a:latin typeface="+mn-ea"/>
              </a:rPr>
              <a:t>年，“布拉格之春”</a:t>
            </a:r>
            <a:endParaRPr lang="zh-CN" altLang="en-US" b="1">
              <a:latin typeface="+mn-ea"/>
            </a:endParaRPr>
          </a:p>
        </p:txBody>
      </p:sp>
      <p:sp>
        <p:nvSpPr>
          <p:cNvPr id="8" name="Rectangle 9"/>
          <p:cNvSpPr>
            <a:spLocks noChangeArrowheads="1"/>
          </p:cNvSpPr>
          <p:nvPr/>
        </p:nvSpPr>
        <p:spPr bwMode="auto">
          <a:xfrm>
            <a:off x="953" y="5226784"/>
            <a:ext cx="12190413" cy="1630045"/>
          </a:xfrm>
          <a:prstGeom prst="rect">
            <a:avLst/>
          </a:prstGeom>
          <a:noFill/>
          <a:ln w="34925">
            <a:solidFill>
              <a:schemeClr val="bg1"/>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marL="365125" indent="-365125">
              <a:defRPr>
                <a:solidFill>
                  <a:schemeClr val="tx1"/>
                </a:solidFill>
                <a:latin typeface="Calibri" panose="020f0502020204030204" charset="0"/>
                <a:ea typeface="宋体" panose="02010600030101010101" pitchFamily="2" charset="-122"/>
              </a:defRPr>
            </a:lvl1pPr>
            <a:lvl2pPr>
              <a:defRPr>
                <a:solidFill>
                  <a:schemeClr val="tx1"/>
                </a:solidFill>
                <a:latin typeface="Calibri" panose="020f0502020204030204" charset="0"/>
                <a:ea typeface="宋体" panose="02010600030101010101" pitchFamily="2" charset="-122"/>
              </a:defRPr>
            </a:lvl2pPr>
            <a:lvl3pPr>
              <a:defRPr>
                <a:solidFill>
                  <a:schemeClr val="tx1"/>
                </a:solidFill>
                <a:latin typeface="Calibri" panose="020f0502020204030204" charset="0"/>
                <a:ea typeface="宋体" panose="02010600030101010101" pitchFamily="2" charset="-122"/>
              </a:defRPr>
            </a:lvl3pPr>
            <a:lvl4pPr>
              <a:defRPr>
                <a:solidFill>
                  <a:schemeClr val="tx1"/>
                </a:solidFill>
                <a:latin typeface="Calibri" panose="020f0502020204030204" charset="0"/>
                <a:ea typeface="宋体" panose="02010600030101010101" pitchFamily="2" charset="-122"/>
              </a:defRPr>
            </a:lvl4pPr>
            <a:lvl5pPr>
              <a:defRPr>
                <a:solidFill>
                  <a:schemeClr val="tx1"/>
                </a:solidFill>
                <a:latin typeface="Calibri" panose="020f050202020403020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zh-CN" altLang="en-US" sz="2800" b="1" smtClean="0">
                <a:latin typeface="楷体" panose="02010609060101010101" charset="-122"/>
                <a:ea typeface="楷体" panose="02010609060101010101" charset="-122"/>
              </a:rPr>
              <a:t>       </a:t>
            </a:r>
            <a:r>
              <a:rPr lang="zh-CN" altLang="en-US" sz="2400" b="1" smtClean="0">
                <a:latin typeface="楷体" panose="02010609060101010101" charset="-122"/>
                <a:ea typeface="楷体" panose="02010609060101010101" charset="-122"/>
              </a:rPr>
              <a:t>进入</a:t>
            </a:r>
            <a:r>
              <a:rPr lang="en-US" altLang="zh-CN" sz="2400" b="1">
                <a:latin typeface="楷体" panose="02010609060101010101" charset="-122"/>
                <a:ea typeface="楷体" panose="02010609060101010101" charset="-122"/>
              </a:rPr>
              <a:t>80</a:t>
            </a:r>
            <a:r>
              <a:rPr lang="zh-CN" altLang="en-US" sz="2400" b="1">
                <a:latin typeface="楷体" panose="02010609060101010101" charset="-122"/>
                <a:ea typeface="楷体" panose="02010609060101010101" charset="-122"/>
              </a:rPr>
              <a:t>年代，东欧国家的经济形势每况愈下。为了</a:t>
            </a:r>
            <a:r>
              <a:rPr lang="zh-CN" altLang="en-US" sz="2400" b="1" smtClean="0">
                <a:latin typeface="楷体" panose="02010609060101010101" charset="-122"/>
                <a:ea typeface="楷体" panose="02010609060101010101" charset="-122"/>
              </a:rPr>
              <a:t>迅速发展</a:t>
            </a:r>
            <a:r>
              <a:rPr lang="zh-CN" altLang="en-US" sz="2400" b="1">
                <a:latin typeface="楷体" panose="02010609060101010101" charset="-122"/>
                <a:ea typeface="楷体" panose="02010609060101010101" charset="-122"/>
              </a:rPr>
              <a:t>经济</a:t>
            </a:r>
            <a:r>
              <a:rPr lang="zh-CN" altLang="en-US" sz="2400" b="1" smtClean="0">
                <a:latin typeface="楷体" panose="02010609060101010101" charset="-122"/>
                <a:ea typeface="楷体" panose="02010609060101010101" charset="-122"/>
              </a:rPr>
              <a:t>，东欧</a:t>
            </a:r>
            <a:r>
              <a:rPr lang="zh-CN" altLang="en-US" sz="2400" b="1">
                <a:latin typeface="楷体" panose="02010609060101010101" charset="-122"/>
                <a:ea typeface="楷体" panose="02010609060101010101" charset="-122"/>
              </a:rPr>
              <a:t>国家大举借债，导致财政赤字剧增，通货膨胀严重，物价不断上涨，人民生活水平下降，造成严重的社会危机</a:t>
            </a:r>
            <a:r>
              <a:rPr lang="zh-CN" altLang="en-US" sz="2400" b="1" smtClean="0">
                <a:latin typeface="楷体" panose="02010609060101010101" charset="-122"/>
                <a:ea typeface="楷体" panose="02010609060101010101" charset="-122"/>
              </a:rPr>
              <a:t>。</a:t>
            </a:r>
            <a:r>
              <a:rPr lang="en-US" altLang="zh-CN" sz="2400" b="1">
                <a:latin typeface="楷体" panose="02010609060101010101" charset="-122"/>
                <a:ea typeface="楷体" panose="02010609060101010101" charset="-122"/>
              </a:rPr>
              <a:t> </a:t>
            </a:r>
            <a:r>
              <a:rPr lang="en-US" altLang="zh-CN" sz="2400" b="1" smtClean="0">
                <a:latin typeface="楷体" panose="02010609060101010101" charset="-122"/>
                <a:ea typeface="楷体" panose="02010609060101010101" charset="-122"/>
              </a:rPr>
              <a:t>   </a:t>
            </a:r>
            <a:endParaRPr lang="en-US" altLang="zh-CN" sz="2400" b="1" smtClean="0">
              <a:latin typeface="楷体" panose="02010609060101010101" charset="-122"/>
              <a:ea typeface="楷体" panose="02010609060101010101" charset="-122"/>
            </a:endParaRPr>
          </a:p>
          <a:p>
            <a:r>
              <a:rPr lang="en-US" altLang="zh-CN" sz="2400" b="1" smtClean="0">
                <a:latin typeface="楷体" panose="02010609060101010101" charset="-122"/>
                <a:ea typeface="楷体" panose="02010609060101010101" charset="-122"/>
              </a:rPr>
              <a:t>                     ——</a:t>
            </a:r>
            <a:r>
              <a:rPr lang="zh-CN" altLang="en-US" sz="2400" b="1" smtClean="0">
                <a:latin typeface="楷体" panose="02010609060101010101" charset="-122"/>
                <a:ea typeface="楷体" panose="02010609060101010101" charset="-122"/>
              </a:rPr>
              <a:t>陆南泉</a:t>
            </a:r>
            <a:r>
              <a:rPr lang="en-US" altLang="zh-CN" sz="2400" b="1" smtClean="0">
                <a:latin typeface="楷体" panose="02010609060101010101" charset="-122"/>
                <a:ea typeface="楷体" panose="02010609060101010101" charset="-122"/>
              </a:rPr>
              <a:t>《</a:t>
            </a:r>
            <a:r>
              <a:rPr lang="zh-CN" altLang="en-US" sz="2400" b="1" smtClean="0">
                <a:latin typeface="楷体" panose="02010609060101010101" charset="-122"/>
                <a:ea typeface="楷体" panose="02010609060101010101" charset="-122"/>
              </a:rPr>
              <a:t>苏联真相：对</a:t>
            </a:r>
            <a:r>
              <a:rPr lang="en-US" altLang="zh-CN" sz="2400" b="1" smtClean="0">
                <a:latin typeface="楷体" panose="02010609060101010101" charset="-122"/>
                <a:ea typeface="楷体" panose="02010609060101010101" charset="-122"/>
              </a:rPr>
              <a:t>101</a:t>
            </a:r>
            <a:r>
              <a:rPr lang="zh-CN" altLang="en-US" sz="2400" b="1" smtClean="0">
                <a:latin typeface="楷体" panose="02010609060101010101" charset="-122"/>
                <a:ea typeface="楷体" panose="02010609060101010101" charset="-122"/>
              </a:rPr>
              <a:t>个重要问题的思考</a:t>
            </a:r>
            <a:r>
              <a:rPr lang="en-US" altLang="zh-CN" sz="2400" b="1" smtClean="0">
                <a:latin typeface="楷体" panose="02010609060101010101" charset="-122"/>
                <a:ea typeface="楷体" panose="02010609060101010101" charset="-122"/>
              </a:rPr>
              <a:t>》</a:t>
            </a:r>
            <a:endParaRPr lang="zh-CN" altLang="en-US" sz="2400" b="1">
              <a:latin typeface="楷体" panose="02010609060101010101" charset="-122"/>
              <a:ea typeface="楷体" panose="02010609060101010101" charset="-122"/>
            </a:endParaRPr>
          </a:p>
        </p:txBody>
      </p:sp>
      <p:sp>
        <p:nvSpPr>
          <p:cNvPr id="9" name="文本框 99"/>
          <p:cNvSpPr txBox="1"/>
          <p:nvPr/>
        </p:nvSpPr>
        <p:spPr>
          <a:xfrm>
            <a:off x="407526" y="836712"/>
            <a:ext cx="9289032" cy="491490"/>
          </a:xfrm>
          <a:prstGeom prst="rect">
            <a:avLst/>
          </a:prstGeom>
          <a:solidFill>
            <a:srgbClr val="FFFF00"/>
          </a:solidFill>
          <a:ln w="9525">
            <a:noFill/>
          </a:ln>
        </p:spPr>
        <p:txBody>
          <a:bodyPr wrap="square">
            <a:spAutoFit/>
          </a:bodyPr>
          <a:lstStyle/>
          <a:p>
            <a:pPr indent="0"/>
            <a:r>
              <a:rPr lang="zh-CN" sz="2600" b="0" smtClean="0">
                <a:solidFill>
                  <a:srgbClr val="000000"/>
                </a:solidFill>
                <a:latin typeface="黑体" panose="02010609060101010101" pitchFamily="49" charset="-122"/>
                <a:ea typeface="黑体" panose="02010609060101010101" pitchFamily="49" charset="-122"/>
              </a:rPr>
              <a:t>捷克斯洛伐克：</a:t>
            </a:r>
            <a:r>
              <a:rPr lang="en-US" altLang="zh-CN" sz="2600" b="0" smtClean="0">
                <a:solidFill>
                  <a:srgbClr val="000000"/>
                </a:solidFill>
                <a:latin typeface="黑体" panose="02010609060101010101" pitchFamily="49" charset="-122"/>
                <a:ea typeface="黑体" panose="02010609060101010101" pitchFamily="49" charset="-122"/>
              </a:rPr>
              <a:t>1968</a:t>
            </a:r>
            <a:r>
              <a:rPr lang="zh-CN" sz="2600" smtClean="0">
                <a:solidFill>
                  <a:srgbClr val="000000"/>
                </a:solidFill>
                <a:latin typeface="黑体" panose="02010609060101010101" pitchFamily="49" charset="-122"/>
                <a:ea typeface="黑体" panose="02010609060101010101" pitchFamily="49" charset="-122"/>
                <a:cs typeface="楷体" panose="02010609060101010101" charset="-122"/>
                <a:sym typeface="+mn-ea"/>
              </a:rPr>
              <a:t>布拉格</a:t>
            </a:r>
            <a:r>
              <a:rPr lang="zh-CN" sz="2600">
                <a:solidFill>
                  <a:srgbClr val="000000"/>
                </a:solidFill>
                <a:latin typeface="黑体" panose="02010609060101010101" pitchFamily="49" charset="-122"/>
                <a:ea typeface="黑体" panose="02010609060101010101" pitchFamily="49" charset="-122"/>
                <a:cs typeface="楷体" panose="02010609060101010101" charset="-122"/>
                <a:sym typeface="+mn-ea"/>
              </a:rPr>
              <a:t>之</a:t>
            </a:r>
            <a:r>
              <a:rPr lang="zh-CN" sz="2600" smtClean="0">
                <a:solidFill>
                  <a:srgbClr val="000000"/>
                </a:solidFill>
                <a:latin typeface="黑体" panose="02010609060101010101" pitchFamily="49" charset="-122"/>
                <a:ea typeface="黑体" panose="02010609060101010101" pitchFamily="49" charset="-122"/>
                <a:cs typeface="楷体" panose="02010609060101010101" charset="-122"/>
                <a:sym typeface="+mn-ea"/>
              </a:rPr>
              <a:t>春</a:t>
            </a:r>
            <a:r>
              <a:rPr lang="zh-CN" altLang="en-US" sz="2600" smtClean="0">
                <a:solidFill>
                  <a:srgbClr val="000000"/>
                </a:solidFill>
                <a:latin typeface="黑体" panose="02010609060101010101" pitchFamily="49" charset="-122"/>
                <a:ea typeface="黑体" panose="02010609060101010101" pitchFamily="49" charset="-122"/>
                <a:cs typeface="楷体" panose="02010609060101010101" charset="-122"/>
                <a:sym typeface="+mn-ea"/>
              </a:rPr>
              <a:t>反映了捷克怎样的意愿？</a:t>
            </a:r>
            <a:endParaRPr lang="zh-CN" altLang="en-US" sz="2600">
              <a:latin typeface="黑体" panose="02010609060101010101" pitchFamily="49" charset="-122"/>
              <a:ea typeface="黑体" pitchFamily="49" charset="-122"/>
            </a:endParaRPr>
          </a:p>
        </p:txBody>
      </p:sp>
      <p:sp>
        <p:nvSpPr>
          <p:cNvPr id="10" name="文本框 1"/>
          <p:cNvSpPr txBox="1"/>
          <p:nvPr/>
        </p:nvSpPr>
        <p:spPr>
          <a:xfrm>
            <a:off x="-5281105" y="1628800"/>
            <a:ext cx="5038725" cy="2799715"/>
          </a:xfrm>
          <a:prstGeom prst="rect">
            <a:avLst/>
          </a:prstGeom>
          <a:noFill/>
          <a:ln w="9525">
            <a:noFill/>
          </a:ln>
        </p:spPr>
        <p:txBody>
          <a:bodyPr wrap="square">
            <a:spAutoFit/>
          </a:bodyPr>
          <a:lstStyle/>
          <a:p>
            <a:pPr indent="0" fontAlgn="auto"/>
            <a:r>
              <a:rPr lang="zh-CN" altLang="en-US" sz="2200" b="1">
                <a:solidFill>
                  <a:srgbClr val="0000FF"/>
                </a:solidFill>
                <a:latin typeface="楷体" panose="02010609060101010101" charset="-122"/>
                <a:ea typeface="楷体" panose="02010609060101010101" charset="-122"/>
                <a:cs typeface="楷体" panose="02010609060101010101" charset="-122"/>
              </a:rPr>
              <a:t>概况</a:t>
            </a:r>
            <a:r>
              <a:rPr lang="zh-CN" altLang="en-US" sz="2200" b="1">
                <a:solidFill>
                  <a:srgbClr val="000000"/>
                </a:solidFill>
                <a:latin typeface="楷体" panose="02010609060101010101" charset="-122"/>
                <a:ea typeface="楷体" panose="02010609060101010101" charset="-122"/>
                <a:cs typeface="楷体" panose="02010609060101010101" charset="-122"/>
              </a:rPr>
              <a:t>：</a:t>
            </a:r>
            <a:r>
              <a:rPr lang="en-US" sz="2200" b="1">
                <a:solidFill>
                  <a:srgbClr val="000000"/>
                </a:solidFill>
                <a:latin typeface="楷体" panose="02010609060101010101" charset="-122"/>
                <a:ea typeface="楷体" panose="02010609060101010101" charset="-122"/>
                <a:cs typeface="楷体" panose="02010609060101010101" charset="-122"/>
              </a:rPr>
              <a:t>1968</a:t>
            </a:r>
            <a:r>
              <a:rPr lang="zh-CN" sz="2200" b="1">
                <a:solidFill>
                  <a:srgbClr val="000000"/>
                </a:solidFill>
                <a:latin typeface="楷体" panose="02010609060101010101" charset="-122"/>
                <a:ea typeface="楷体" panose="02010609060101010101" charset="-122"/>
                <a:cs typeface="楷体" panose="02010609060101010101" charset="-122"/>
              </a:rPr>
              <a:t>年，捷克斯洛伐克共产党提出改革的《行动纲领》，主张发扬社会主义民主，改革党的领导体制，建设有计划的市场经济体制，独立制定对外政策等。这场改革运动被称为“布拉格之春”。</a:t>
            </a:r>
            <a:endParaRPr lang="zh-CN" sz="2200" b="1">
              <a:solidFill>
                <a:srgbClr val="000000"/>
              </a:solidFill>
              <a:latin typeface="楷体" panose="02010609060101010101" charset="-122"/>
              <a:ea typeface="楷体" panose="02010609060101010101" charset="-122"/>
              <a:cs typeface="楷体" panose="02010609060101010101" charset="-122"/>
            </a:endParaRPr>
          </a:p>
          <a:p>
            <a:pPr indent="0" fontAlgn="auto"/>
            <a:r>
              <a:rPr lang="zh-CN" sz="2200" b="1">
                <a:solidFill>
                  <a:srgbClr val="0000FF"/>
                </a:solidFill>
                <a:latin typeface="楷体" panose="02010609060101010101" charset="-122"/>
                <a:ea typeface="楷体" panose="02010609060101010101" charset="-122"/>
                <a:cs typeface="楷体" panose="02010609060101010101" charset="-122"/>
              </a:rPr>
              <a:t>结果</a:t>
            </a:r>
            <a:r>
              <a:rPr lang="zh-CN" sz="2200" b="1">
                <a:solidFill>
                  <a:srgbClr val="000000"/>
                </a:solidFill>
                <a:latin typeface="楷体" panose="02010609060101010101" charset="-122"/>
                <a:ea typeface="楷体" panose="02010609060101010101" charset="-122"/>
                <a:cs typeface="楷体" panose="02010609060101010101" charset="-122"/>
              </a:rPr>
              <a:t>：苏联对此不能容忍，出兵占领了捷克斯洛伐克，</a:t>
            </a:r>
            <a:r>
              <a:rPr lang="zh-CN" sz="2200" b="1">
                <a:solidFill>
                  <a:srgbClr val="0000FF"/>
                </a:solidFill>
                <a:latin typeface="楷体" panose="02010609060101010101" charset="-122"/>
                <a:ea typeface="楷体" panose="02010609060101010101" charset="-122"/>
                <a:cs typeface="楷体" panose="02010609060101010101" charset="-122"/>
              </a:rPr>
              <a:t>扼杀</a:t>
            </a:r>
            <a:r>
              <a:rPr lang="zh-CN" sz="2200" b="1">
                <a:solidFill>
                  <a:srgbClr val="000000"/>
                </a:solidFill>
                <a:latin typeface="楷体" panose="02010609060101010101" charset="-122"/>
                <a:ea typeface="楷体" panose="02010609060101010101" charset="-122"/>
                <a:cs typeface="楷体" panose="02010609060101010101" charset="-122"/>
              </a:rPr>
              <a:t>了改革。</a:t>
            </a:r>
            <a:endParaRPr lang="zh-CN" altLang="en-US" sz="2200" b="1">
              <a:latin typeface="楷体" panose="02010609060101010101" charset="-122"/>
              <a:ea typeface="楷体" panose="02010609060101010101" charset="-122"/>
              <a:cs typeface="楷体" panose="02010609060101010101" charset="-122"/>
            </a:endParaRPr>
          </a:p>
        </p:txBody>
      </p:sp>
      <p:graphicFrame>
        <p:nvGraphicFramePr>
          <p:cNvPr id="11" name="PA-Table 3"/>
          <p:cNvGraphicFramePr>
            <a:graphicFrameLocks noGrp="1"/>
          </p:cNvGraphicFramePr>
          <p:nvPr>
            <p:custDataLst>
              <p:tags r:id="rId3"/>
            </p:custDataLst>
          </p:nvPr>
        </p:nvGraphicFramePr>
        <p:xfrm>
          <a:off x="407527" y="1484784"/>
          <a:ext cx="6132195" cy="3293745"/>
        </p:xfrm>
        <a:graphic>
          <a:graphicData uri="http://schemas.openxmlformats.org/drawingml/2006/table">
            <a:tbl>
              <a:tblPr firstRow="1" firstCol="1" lastRow="1" lastCol="1" bandRow="1" bandCol="1">
                <a:tableStyleId>{5C22544A-7EE6-4342-B048-85BDC9FD1C3A}</a:tableStyleId>
              </a:tblPr>
              <a:tblGrid>
                <a:gridCol w="794385"/>
                <a:gridCol w="5337810"/>
              </a:tblGrid>
              <a:tr h="476250">
                <a:tc>
                  <a:txBody>
                    <a:bodyPr vert="horz" wrap="square"/>
                    <a:lstStyle/>
                    <a:p>
                      <a:pPr algn="l">
                        <a:lnSpc>
                          <a:spcPct val="100000"/>
                        </a:lnSpc>
                        <a:spcAft>
                          <a:spcPct val="0"/>
                        </a:spcAft>
                      </a:pPr>
                      <a:r>
                        <a:rPr lang="zh-CN" sz="2000" kern="100">
                          <a:ln>
                            <a:noFill/>
                          </a:ln>
                          <a:solidFill>
                            <a:schemeClr val="tx1"/>
                          </a:solidFill>
                          <a:effectLst/>
                        </a:rPr>
                        <a:t>领域</a:t>
                      </a:r>
                      <a:endParaRPr lang="zh-CN" sz="2000" kern="100">
                        <a:ln>
                          <a:noFill/>
                        </a:ln>
                        <a:solidFill>
                          <a:schemeClr val="tx1"/>
                        </a:solidFill>
                        <a:effectLst/>
                        <a:latin typeface="Times New Roman" panose="02020603050405020304" pitchFamily="18" charset="0"/>
                        <a:ea typeface="宋体" panose="02010600030101010101" pitchFamily="2" charset="-122"/>
                      </a:endParaRPr>
                    </a:p>
                  </a:txBody>
                  <a:tcPr marL="51435" marR="514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vert="horz" wrap="square"/>
                    <a:lstStyle/>
                    <a:p>
                      <a:pPr marL="0" indent="304800" algn="ctr" defTabSz="914400" rtl="0" eaLnBrk="1" latinLnBrk="0" hangingPunct="1">
                        <a:lnSpc>
                          <a:spcPct val="100000"/>
                        </a:lnSpc>
                        <a:spcAft>
                          <a:spcPct val="0"/>
                        </a:spcAft>
                      </a:pPr>
                      <a:r>
                        <a:rPr lang="zh-CN" sz="2000" b="1" kern="100">
                          <a:ln>
                            <a:noFill/>
                          </a:ln>
                          <a:solidFill>
                            <a:schemeClr val="tx1"/>
                          </a:solidFill>
                          <a:effectLst/>
                          <a:latin typeface="+mn-lt"/>
                          <a:ea typeface="+mn-ea"/>
                          <a:cs typeface="+mn-cs"/>
                        </a:rPr>
                        <a:t>内     容</a:t>
                      </a:r>
                      <a:endParaRPr lang="zh-CN" sz="2000" b="1" kern="100">
                        <a:ln>
                          <a:noFill/>
                        </a:ln>
                        <a:solidFill>
                          <a:schemeClr val="tx1"/>
                        </a:solidFill>
                        <a:effectLst/>
                        <a:latin typeface="+mn-lt"/>
                        <a:ea typeface="+mn-ea"/>
                        <a:cs typeface="+mn-cs"/>
                      </a:endParaRPr>
                    </a:p>
                  </a:txBody>
                  <a:tcPr marL="51435" marR="514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444500">
                <a:tc rowSpan="3">
                  <a:txBody>
                    <a:bodyPr vert="horz" wrap="square"/>
                    <a:lstStyle/>
                    <a:p>
                      <a:pPr algn="l">
                        <a:lnSpc>
                          <a:spcPts val="2000"/>
                        </a:lnSpc>
                        <a:spcAft>
                          <a:spcPct val="0"/>
                        </a:spcAft>
                      </a:pPr>
                      <a:r>
                        <a:rPr lang="zh-CN" sz="2000" kern="100" smtClean="0">
                          <a:ln>
                            <a:noFill/>
                          </a:ln>
                          <a:solidFill>
                            <a:schemeClr val="tx1"/>
                          </a:solidFill>
                          <a:effectLst/>
                        </a:rPr>
                        <a:t>政治</a:t>
                      </a:r>
                      <a:endParaRPr lang="en-US" altLang="zh-CN" sz="2000" kern="100" smtClean="0">
                        <a:ln>
                          <a:noFill/>
                        </a:ln>
                        <a:solidFill>
                          <a:schemeClr val="tx1"/>
                        </a:solidFill>
                        <a:effectLst/>
                      </a:endParaRPr>
                    </a:p>
                    <a:p>
                      <a:pPr algn="l">
                        <a:lnSpc>
                          <a:spcPts val="2000"/>
                        </a:lnSpc>
                        <a:spcAft>
                          <a:spcPct val="0"/>
                        </a:spcAft>
                      </a:pPr>
                      <a:endParaRPr lang="zh-CN" sz="2000" kern="100">
                        <a:ln>
                          <a:noFill/>
                        </a:ln>
                        <a:solidFill>
                          <a:schemeClr val="tx1"/>
                        </a:solidFill>
                        <a:effectLst/>
                      </a:endParaRPr>
                    </a:p>
                    <a:p>
                      <a:pPr algn="l">
                        <a:lnSpc>
                          <a:spcPts val="2000"/>
                        </a:lnSpc>
                        <a:spcAft>
                          <a:spcPct val="0"/>
                        </a:spcAft>
                      </a:pPr>
                      <a:r>
                        <a:rPr lang="zh-CN" sz="2000" kern="100">
                          <a:ln>
                            <a:noFill/>
                          </a:ln>
                          <a:solidFill>
                            <a:schemeClr val="tx1"/>
                          </a:solidFill>
                          <a:effectLst/>
                        </a:rPr>
                        <a:t>领域</a:t>
                      </a:r>
                      <a:endParaRPr lang="zh-CN" sz="2000" kern="100">
                        <a:ln>
                          <a:noFill/>
                        </a:ln>
                        <a:solidFill>
                          <a:schemeClr val="tx1"/>
                        </a:solidFill>
                        <a:effectLst/>
                        <a:latin typeface="Times New Roman" panose="02020603050405020304" pitchFamily="18" charset="0"/>
                        <a:ea typeface="宋体" panose="02010600030101010101" pitchFamily="2" charset="-122"/>
                      </a:endParaRPr>
                    </a:p>
                  </a:txBody>
                  <a:tcPr marL="51435" marR="514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vert="horz" wrap="square"/>
                    <a:lstStyle/>
                    <a:p>
                      <a:pPr indent="0" algn="l" fontAlgn="auto">
                        <a:lnSpc>
                          <a:spcPct val="100000"/>
                        </a:lnSpc>
                        <a:spcAft>
                          <a:spcPct val="0"/>
                        </a:spcAft>
                      </a:pPr>
                      <a:r>
                        <a:rPr lang="zh-CN" sz="2000" b="0" kern="100">
                          <a:ln>
                            <a:noFill/>
                          </a:ln>
                          <a:solidFill>
                            <a:schemeClr val="tx1"/>
                          </a:solidFill>
                          <a:effectLst/>
                          <a:latin typeface="仿宋_GB2312" pitchFamily="49" charset="-122"/>
                          <a:ea typeface="仿宋_GB2312" pitchFamily="49" charset="-122"/>
                        </a:rPr>
                        <a:t>改革党的领导体制，实行党政分离</a:t>
                      </a:r>
                      <a:endParaRPr lang="zh-CN" sz="2000" b="0" kern="100">
                        <a:ln>
                          <a:noFill/>
                        </a:ln>
                        <a:solidFill>
                          <a:schemeClr val="tx1"/>
                        </a:solidFill>
                        <a:effectLst/>
                        <a:latin typeface="仿宋_GB2312" pitchFamily="49" charset="-122"/>
                        <a:ea typeface="仿宋_GB2312" pitchFamily="49" charset="-122"/>
                      </a:endParaRPr>
                    </a:p>
                  </a:txBody>
                  <a:tcPr marL="51435" marR="514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895985">
                <a:tc vMerge="1">
                  <a:txBody>
                    <a:bodyPr vert="horz" wrap="square"/>
                    <a:lstStyle/>
                    <a:p/>
                  </a:txBody>
                  <a:tcPr/>
                </a:tc>
                <a:tc>
                  <a:txBody>
                    <a:bodyPr vert="horz" wrap="square"/>
                    <a:lstStyle/>
                    <a:p>
                      <a:pPr indent="0" algn="l" fontAlgn="auto">
                        <a:lnSpc>
                          <a:spcPct val="100000"/>
                        </a:lnSpc>
                        <a:spcAft>
                          <a:spcPct val="0"/>
                        </a:spcAft>
                      </a:pPr>
                      <a:r>
                        <a:rPr lang="zh-CN" sz="2000" b="0" kern="100">
                          <a:ln>
                            <a:noFill/>
                          </a:ln>
                          <a:solidFill>
                            <a:schemeClr val="tx1"/>
                          </a:solidFill>
                          <a:effectLst/>
                          <a:latin typeface="仿宋_GB2312" pitchFamily="49" charset="-122"/>
                          <a:ea typeface="仿宋_GB2312" pitchFamily="49" charset="-122"/>
                        </a:rPr>
                        <a:t>加强民族阵线作用，广泛发扬民主；以法律保障公民言论</a:t>
                      </a:r>
                      <a:r>
                        <a:rPr lang="zh-CN" sz="2000" b="0" kern="100" smtClean="0">
                          <a:ln>
                            <a:noFill/>
                          </a:ln>
                          <a:solidFill>
                            <a:schemeClr val="tx1"/>
                          </a:solidFill>
                          <a:effectLst/>
                          <a:latin typeface="仿宋_GB2312" pitchFamily="49" charset="-122"/>
                          <a:ea typeface="仿宋_GB2312" pitchFamily="49" charset="-122"/>
                        </a:rPr>
                        <a:t>、出版</a:t>
                      </a:r>
                      <a:r>
                        <a:rPr lang="zh-CN" sz="2000" b="0" kern="100">
                          <a:ln>
                            <a:noFill/>
                          </a:ln>
                          <a:solidFill>
                            <a:schemeClr val="tx1"/>
                          </a:solidFill>
                          <a:effectLst/>
                          <a:latin typeface="仿宋_GB2312" pitchFamily="49" charset="-122"/>
                          <a:ea typeface="仿宋_GB2312" pitchFamily="49" charset="-122"/>
                        </a:rPr>
                        <a:t>、集会、结社、迁徙和出国的自由</a:t>
                      </a:r>
                      <a:endParaRPr lang="zh-CN" sz="2000" b="0" kern="100">
                        <a:ln>
                          <a:noFill/>
                        </a:ln>
                        <a:solidFill>
                          <a:schemeClr val="tx1"/>
                        </a:solidFill>
                        <a:effectLst/>
                        <a:latin typeface="仿宋_GB2312" pitchFamily="49" charset="-122"/>
                        <a:ea typeface="仿宋_GB2312" pitchFamily="49" charset="-122"/>
                      </a:endParaRPr>
                    </a:p>
                  </a:txBody>
                  <a:tcPr marL="51435" marR="514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343535">
                <a:tc vMerge="1">
                  <a:txBody>
                    <a:bodyPr vert="horz" wrap="square"/>
                    <a:lstStyle/>
                    <a:p/>
                  </a:txBody>
                  <a:tcPr/>
                </a:tc>
                <a:tc>
                  <a:txBody>
                    <a:bodyPr vert="horz" wrap="square"/>
                    <a:lstStyle/>
                    <a:p>
                      <a:pPr indent="0" algn="l" fontAlgn="auto">
                        <a:lnSpc>
                          <a:spcPct val="100000"/>
                        </a:lnSpc>
                        <a:spcAft>
                          <a:spcPct val="0"/>
                        </a:spcAft>
                      </a:pPr>
                      <a:r>
                        <a:rPr lang="zh-CN" sz="2000" b="0" kern="100">
                          <a:ln>
                            <a:noFill/>
                          </a:ln>
                          <a:solidFill>
                            <a:srgbClr val="FF0000"/>
                          </a:solidFill>
                          <a:effectLst/>
                          <a:latin typeface="仿宋_GB2312" pitchFamily="49" charset="-122"/>
                          <a:ea typeface="仿宋_GB2312" pitchFamily="49" charset="-122"/>
                        </a:rPr>
                        <a:t>执行独立的对外政策</a:t>
                      </a:r>
                      <a:endParaRPr lang="zh-CN" sz="2000" b="0" kern="100">
                        <a:ln>
                          <a:noFill/>
                        </a:ln>
                        <a:solidFill>
                          <a:srgbClr val="FF0000"/>
                        </a:solidFill>
                        <a:effectLst/>
                        <a:latin typeface="仿宋_GB2312" pitchFamily="49" charset="-122"/>
                        <a:ea typeface="仿宋_GB2312" pitchFamily="49" charset="-122"/>
                      </a:endParaRPr>
                    </a:p>
                  </a:txBody>
                  <a:tcPr marL="51435" marR="514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346710">
                <a:tc rowSpan="3">
                  <a:txBody>
                    <a:bodyPr vert="horz" wrap="square"/>
                    <a:lstStyle/>
                    <a:p>
                      <a:pPr algn="l">
                        <a:lnSpc>
                          <a:spcPts val="2000"/>
                        </a:lnSpc>
                        <a:spcAft>
                          <a:spcPct val="0"/>
                        </a:spcAft>
                      </a:pPr>
                      <a:r>
                        <a:rPr lang="zh-CN" sz="2000" kern="100" smtClean="0">
                          <a:ln>
                            <a:noFill/>
                          </a:ln>
                          <a:solidFill>
                            <a:schemeClr val="tx1"/>
                          </a:solidFill>
                          <a:effectLst/>
                        </a:rPr>
                        <a:t>经济</a:t>
                      </a:r>
                      <a:endParaRPr lang="en-US" altLang="zh-CN" sz="2000" kern="100" smtClean="0">
                        <a:ln>
                          <a:noFill/>
                        </a:ln>
                        <a:solidFill>
                          <a:schemeClr val="tx1"/>
                        </a:solidFill>
                        <a:effectLst/>
                      </a:endParaRPr>
                    </a:p>
                    <a:p>
                      <a:pPr algn="l">
                        <a:lnSpc>
                          <a:spcPts val="2000"/>
                        </a:lnSpc>
                        <a:spcAft>
                          <a:spcPct val="0"/>
                        </a:spcAft>
                      </a:pPr>
                      <a:endParaRPr lang="zh-CN" sz="2000" kern="100">
                        <a:ln>
                          <a:noFill/>
                        </a:ln>
                        <a:solidFill>
                          <a:schemeClr val="tx1"/>
                        </a:solidFill>
                        <a:effectLst/>
                      </a:endParaRPr>
                    </a:p>
                    <a:p>
                      <a:pPr algn="l">
                        <a:lnSpc>
                          <a:spcPts val="2000"/>
                        </a:lnSpc>
                        <a:spcAft>
                          <a:spcPct val="0"/>
                        </a:spcAft>
                      </a:pPr>
                      <a:r>
                        <a:rPr lang="zh-CN" sz="2000" kern="100">
                          <a:ln>
                            <a:noFill/>
                          </a:ln>
                          <a:solidFill>
                            <a:schemeClr val="tx1"/>
                          </a:solidFill>
                          <a:effectLst/>
                        </a:rPr>
                        <a:t>领域</a:t>
                      </a:r>
                      <a:endParaRPr lang="zh-CN" sz="2000" kern="100">
                        <a:ln>
                          <a:noFill/>
                        </a:ln>
                        <a:solidFill>
                          <a:schemeClr val="tx1"/>
                        </a:solidFill>
                        <a:effectLst/>
                        <a:latin typeface="Times New Roman" pitchFamily="18" charset="0"/>
                        <a:ea typeface="宋体" pitchFamily="2" charset="-122"/>
                      </a:endParaRPr>
                    </a:p>
                  </a:txBody>
                  <a:tcPr marL="51435" marR="514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vert="horz" wrap="square"/>
                    <a:lstStyle/>
                    <a:p>
                      <a:pPr indent="0" algn="l" fontAlgn="auto">
                        <a:lnSpc>
                          <a:spcPct val="100000"/>
                        </a:lnSpc>
                        <a:spcAft>
                          <a:spcPct val="0"/>
                        </a:spcAft>
                      </a:pPr>
                      <a:r>
                        <a:rPr lang="zh-CN" sz="2000" b="0" kern="100">
                          <a:ln>
                            <a:noFill/>
                          </a:ln>
                          <a:solidFill>
                            <a:schemeClr val="tx1"/>
                          </a:solidFill>
                          <a:effectLst/>
                          <a:latin typeface="仿宋_GB2312" pitchFamily="49" charset="-122"/>
                          <a:ea typeface="仿宋_GB2312" pitchFamily="49" charset="-122"/>
                        </a:rPr>
                        <a:t>改革国家计划体制，</a:t>
                      </a:r>
                      <a:r>
                        <a:rPr lang="zh-CN" sz="2000" b="0" kern="100">
                          <a:ln>
                            <a:noFill/>
                          </a:ln>
                          <a:solidFill>
                            <a:srgbClr val="FF0000"/>
                          </a:solidFill>
                          <a:effectLst/>
                          <a:latin typeface="仿宋_GB2312" pitchFamily="49" charset="-122"/>
                          <a:ea typeface="仿宋_GB2312" pitchFamily="49" charset="-122"/>
                        </a:rPr>
                        <a:t>实行有计划的市场经济</a:t>
                      </a:r>
                      <a:endParaRPr lang="zh-CN" sz="2000" b="0" kern="100">
                        <a:ln>
                          <a:noFill/>
                        </a:ln>
                        <a:solidFill>
                          <a:srgbClr val="FF0000"/>
                        </a:solidFill>
                        <a:effectLst/>
                        <a:latin typeface="仿宋_GB2312" pitchFamily="49" charset="-122"/>
                        <a:ea typeface="仿宋_GB2312" pitchFamily="49" charset="-122"/>
                      </a:endParaRPr>
                    </a:p>
                  </a:txBody>
                  <a:tcPr marL="51435" marR="514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424815">
                <a:tc vMerge="1">
                  <a:txBody>
                    <a:bodyPr vert="horz" wrap="square"/>
                    <a:lstStyle/>
                    <a:p/>
                  </a:txBody>
                  <a:tcPr/>
                </a:tc>
                <a:tc>
                  <a:txBody>
                    <a:bodyPr vert="horz" wrap="square"/>
                    <a:lstStyle/>
                    <a:p>
                      <a:pPr indent="0" algn="l" fontAlgn="auto">
                        <a:lnSpc>
                          <a:spcPct val="100000"/>
                        </a:lnSpc>
                        <a:spcAft>
                          <a:spcPct val="0"/>
                        </a:spcAft>
                      </a:pPr>
                      <a:r>
                        <a:rPr lang="zh-CN" sz="2000" b="0" kern="100">
                          <a:ln>
                            <a:noFill/>
                          </a:ln>
                          <a:solidFill>
                            <a:schemeClr val="tx1"/>
                          </a:solidFill>
                          <a:effectLst/>
                          <a:latin typeface="仿宋_GB2312" pitchFamily="49" charset="-122"/>
                          <a:ea typeface="仿宋_GB2312" pitchFamily="49" charset="-122"/>
                        </a:rPr>
                        <a:t>工商企业和农业合作社完全独立经营</a:t>
                      </a:r>
                      <a:endParaRPr lang="zh-CN" sz="2000" b="0" kern="100">
                        <a:ln>
                          <a:noFill/>
                        </a:ln>
                        <a:solidFill>
                          <a:schemeClr val="tx1"/>
                        </a:solidFill>
                        <a:effectLst/>
                        <a:latin typeface="仿宋_GB2312" pitchFamily="49" charset="-122"/>
                        <a:ea typeface="仿宋_GB2312" pitchFamily="49" charset="-122"/>
                      </a:endParaRPr>
                    </a:p>
                  </a:txBody>
                  <a:tcPr marL="51435" marR="514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343535">
                <a:tc vMerge="1">
                  <a:txBody>
                    <a:bodyPr vert="horz" wrap="square"/>
                    <a:lstStyle/>
                    <a:p/>
                  </a:txBody>
                  <a:tcPr/>
                </a:tc>
                <a:tc>
                  <a:txBody>
                    <a:bodyPr vert="horz" wrap="square"/>
                    <a:lstStyle/>
                    <a:p>
                      <a:pPr indent="0" algn="l" fontAlgn="auto">
                        <a:lnSpc>
                          <a:spcPct val="100000"/>
                        </a:lnSpc>
                        <a:spcAft>
                          <a:spcPct val="0"/>
                        </a:spcAft>
                      </a:pPr>
                      <a:r>
                        <a:rPr lang="zh-CN" sz="2000" b="0" kern="100">
                          <a:solidFill>
                            <a:schemeClr val="tx1"/>
                          </a:solidFill>
                          <a:effectLst/>
                          <a:latin typeface="仿宋_GB2312" pitchFamily="49" charset="-122"/>
                          <a:ea typeface="仿宋_GB2312" pitchFamily="49" charset="-122"/>
                          <a:cs typeface="+mn-cs"/>
                        </a:rPr>
                        <a:t>取消外贸国家垄断</a:t>
                      </a:r>
                      <a:endParaRPr lang="zh-CN" sz="2000" b="0" kern="100">
                        <a:solidFill>
                          <a:schemeClr val="tx1"/>
                        </a:solidFill>
                        <a:effectLst/>
                        <a:latin typeface="仿宋_GB2312" pitchFamily="49" charset="-122"/>
                        <a:ea typeface="仿宋_GB2312" pitchFamily="49" charset="-122"/>
                        <a:cs typeface="+mn-cs"/>
                      </a:endParaRPr>
                    </a:p>
                  </a:txBody>
                  <a:tcPr marL="51435" marR="514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bl>
          </a:graphicData>
        </a:graphic>
      </p:graphicFrame>
      <p:pic>
        <p:nvPicPr>
          <p:cNvPr id="1025" name="Picture 1" descr="C:\Documents and Settings\Administrator\Application Data\Tencent\Users\1392136368\QQ\WinTemp\RichOle\OD~@FF5%{WQ_2~0ZFR~LBH9.png"/>
          <p:cNvPicPr>
            <a:picLocks noChangeAspect="1" noChangeArrowheads="1"/>
          </p:cNvPicPr>
          <p:nvPr/>
        </p:nvPicPr>
        <p:blipFill>
          <a:blip r:embed="rId4"/>
          <a:stretch>
            <a:fillRect/>
          </a:stretch>
        </p:blipFill>
        <p:spPr bwMode="auto">
          <a:xfrm>
            <a:off x="12191366" y="1484784"/>
            <a:ext cx="6591300" cy="2686050"/>
          </a:xfrm>
          <a:prstGeom prst="rect">
            <a:avLst/>
          </a:prstGeom>
          <a:noFill/>
        </p:spPr>
      </p:pic>
      <p:pic>
        <p:nvPicPr>
          <p:cNvPr id="2050" name="Picture 2"/>
          <p:cNvPicPr>
            <a:picLocks noChangeAspect="1" noChangeArrowheads="1"/>
          </p:cNvPicPr>
          <p:nvPr/>
        </p:nvPicPr>
        <p:blipFill>
          <a:blip r:embed="rId5"/>
          <a:stretch>
            <a:fillRect/>
          </a:stretch>
        </p:blipFill>
        <p:spPr bwMode="auto">
          <a:xfrm>
            <a:off x="-7873393" y="4941168"/>
            <a:ext cx="7641930" cy="1368152"/>
          </a:xfrm>
          <a:prstGeom prst="rect">
            <a:avLst/>
          </a:prstGeom>
          <a:noFill/>
          <a:ln w="9525">
            <a:noFill/>
            <a:miter lim="800000"/>
          </a:ln>
        </p:spPr>
      </p:pic>
      <p:sp>
        <p:nvSpPr>
          <p:cNvPr id="12" name="文本框 99"/>
          <p:cNvSpPr txBox="1"/>
          <p:nvPr/>
        </p:nvSpPr>
        <p:spPr>
          <a:xfrm>
            <a:off x="479534" y="4869160"/>
            <a:ext cx="8568952" cy="491490"/>
          </a:xfrm>
          <a:prstGeom prst="rect">
            <a:avLst/>
          </a:prstGeom>
          <a:solidFill>
            <a:srgbClr val="FFFF00"/>
          </a:solidFill>
          <a:ln w="9525">
            <a:noFill/>
          </a:ln>
        </p:spPr>
        <p:txBody>
          <a:bodyPr wrap="square">
            <a:spAutoFit/>
          </a:bodyPr>
          <a:lstStyle/>
          <a:p>
            <a:pPr indent="0"/>
            <a:r>
              <a:rPr lang="en-US" altLang="zh-CN" sz="2600" smtClean="0">
                <a:solidFill>
                  <a:srgbClr val="000000"/>
                </a:solidFill>
                <a:latin typeface="黑体" panose="02010609060101010101" pitchFamily="49" charset="-122"/>
                <a:ea typeface="黑体" panose="02010609060101010101" pitchFamily="49" charset="-122"/>
              </a:rPr>
              <a:t>---</a:t>
            </a:r>
            <a:r>
              <a:rPr lang="zh-CN" altLang="en-US" sz="2600" smtClean="0">
                <a:solidFill>
                  <a:srgbClr val="000000"/>
                </a:solidFill>
                <a:latin typeface="黑体" panose="02010609060101010101" pitchFamily="49" charset="-122"/>
                <a:ea typeface="黑体" panose="02010609060101010101" pitchFamily="49" charset="-122"/>
              </a:rPr>
              <a:t>希望摆脱苏联控制和苏联模式，独立建设社会主义。</a:t>
            </a:r>
            <a:endParaRPr lang="zh-CN" altLang="en-US" sz="2600">
              <a:latin typeface="黑体" panose="02010609060101010101" pitchFamily="49" charset="-122"/>
              <a:ea typeface="黑体" panose="02010609060101010101" pitchFamily="49" charset="-122"/>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strVal val="#ppt_w*0.70"/>
                                          </p:val>
                                        </p:tav>
                                        <p:tav tm="100000">
                                          <p:val>
                                            <p:strVal val="#ppt_w"/>
                                          </p:val>
                                        </p:tav>
                                      </p:tavLst>
                                    </p:anim>
                                    <p:anim calcmode="lin" valueType="num">
                                      <p:cBhvr>
                                        <p:cTn id="8" dur="1000" fill="hold"/>
                                        <p:tgtEl>
                                          <p:spTgt spid="12"/>
                                        </p:tgtEl>
                                        <p:attrNameLst>
                                          <p:attrName>ppt_h</p:attrName>
                                        </p:attrNameLst>
                                      </p:cBhvr>
                                      <p:tavLst>
                                        <p:tav tm="0">
                                          <p:val>
                                            <p:strVal val="#ppt_h"/>
                                          </p:val>
                                        </p:tav>
                                        <p:tav tm="100000">
                                          <p:val>
                                            <p:strVal val="#ppt_h"/>
                                          </p:val>
                                        </p:tav>
                                      </p:tavLst>
                                    </p:anim>
                                    <p:animEffect transition="in" filter="fade">
                                      <p:cBhvr>
                                        <p:cTn id="9" dur="1000"/>
                                        <p:tgtEl>
                                          <p:spTgt spid="12"/>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1000" fill="hold"/>
                                        <p:tgtEl>
                                          <p:spTgt spid="8"/>
                                        </p:tgtEl>
                                        <p:attrNameLst>
                                          <p:attrName>ppt_w</p:attrName>
                                        </p:attrNameLst>
                                      </p:cBhvr>
                                      <p:tavLst>
                                        <p:tav tm="0">
                                          <p:val>
                                            <p:strVal val="#ppt_w*0.70"/>
                                          </p:val>
                                        </p:tav>
                                        <p:tav tm="100000">
                                          <p:val>
                                            <p:strVal val="#ppt_w"/>
                                          </p:val>
                                        </p:tav>
                                      </p:tavLst>
                                    </p:anim>
                                    <p:anim calcmode="lin" valueType="num">
                                      <p:cBhvr>
                                        <p:cTn id="15" dur="1000" fill="hold"/>
                                        <p:tgtEl>
                                          <p:spTgt spid="8"/>
                                        </p:tgtEl>
                                        <p:attrNameLst>
                                          <p:attrName>ppt_h</p:attrName>
                                        </p:attrNameLst>
                                      </p:cBhvr>
                                      <p:tavLst>
                                        <p:tav tm="0">
                                          <p:val>
                                            <p:strVal val="#ppt_h"/>
                                          </p:val>
                                        </p:tav>
                                        <p:tav tm="100000">
                                          <p:val>
                                            <p:strVal val="#ppt_h"/>
                                          </p:val>
                                        </p:tav>
                                      </p:tavLst>
                                    </p:anim>
                                    <p:animEffect transition="in" filter="fade">
                                      <p:cBhvr>
                                        <p:cTn id="16"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242" name="Rectangle 2"/>
          <p:cNvSpPr>
            <a:spLocks noChangeArrowheads="1"/>
          </p:cNvSpPr>
          <p:nvPr/>
        </p:nvSpPr>
        <p:spPr bwMode="auto">
          <a:xfrm>
            <a:off x="191503" y="260648"/>
            <a:ext cx="1894840" cy="460375"/>
          </a:xfrm>
          <a:prstGeom prst="rect">
            <a:avLst/>
          </a:prstGeom>
          <a:noFill/>
          <a:ln w="9525">
            <a:noFill/>
            <a:miter lim="800000"/>
          </a:ln>
          <a:effectLst/>
        </p:spPr>
        <p:txBody>
          <a:bodyPr wrap="none">
            <a:spAutoFit/>
          </a:bodyPr>
          <a:lstStyle/>
          <a:p>
            <a:pPr defTabSz="914400" fontAlgn="base">
              <a:spcBef>
                <a:spcPct val="0"/>
              </a:spcBef>
              <a:spcAft>
                <a:spcPct val="0"/>
              </a:spcAft>
              <a:defRPr/>
            </a:pPr>
            <a:r>
              <a:rPr lang="en-US" altLang="zh-CN" sz="2400" b="1" smtClean="0">
                <a:effectLst>
                  <a:outerShdw blurRad="38100" dist="38100" dir="2700000" algn="tl">
                    <a:srgbClr val="C0C0C0"/>
                  </a:outerShdw>
                </a:effectLst>
                <a:latin typeface="微软雅黑" panose="020b0503020204020204" pitchFamily="34" charset="-122"/>
                <a:ea typeface="微软雅黑" panose="020b0503020204020204" pitchFamily="34" charset="-122"/>
              </a:rPr>
              <a:t>3</a:t>
            </a:r>
            <a:r>
              <a:rPr lang="zh-CN" altLang="en-US" sz="2400" b="1" smtClean="0">
                <a:effectLst>
                  <a:outerShdw blurRad="38100" dist="38100" dir="2700000" algn="tl">
                    <a:srgbClr val="C0C0C0"/>
                  </a:outerShdw>
                </a:effectLst>
                <a:latin typeface="微软雅黑" panose="020b0503020204020204" pitchFamily="34" charset="-122"/>
                <a:ea typeface="微软雅黑" panose="020b0503020204020204" pitchFamily="34" charset="-122"/>
              </a:rPr>
              <a:t>、东欧剧变</a:t>
            </a:r>
            <a:endParaRPr lang="zh-CN" altLang="en-US" sz="2400" b="1">
              <a:effectLst>
                <a:outerShdw blurRad="38100" dist="38100" dir="2700000" algn="tl">
                  <a:srgbClr val="C0C0C0"/>
                </a:outerShdw>
              </a:effectLst>
              <a:latin typeface="微软雅黑" panose="020b0503020204020204" pitchFamily="34" charset="-122"/>
              <a:ea typeface="微软雅黑" panose="020b0503020204020204" pitchFamily="34" charset="-122"/>
            </a:endParaRPr>
          </a:p>
        </p:txBody>
      </p:sp>
      <p:sp>
        <p:nvSpPr>
          <p:cNvPr id="9" name="矩形 8"/>
          <p:cNvSpPr/>
          <p:nvPr/>
        </p:nvSpPr>
        <p:spPr>
          <a:xfrm>
            <a:off x="2207727" y="0"/>
            <a:ext cx="9289032" cy="1198880"/>
          </a:xfrm>
          <a:prstGeom prst="rect">
            <a:avLst/>
          </a:prstGeom>
        </p:spPr>
        <p:txBody>
          <a:bodyPr wrap="square">
            <a:spAutoFit/>
          </a:bodyPr>
          <a:lstStyle/>
          <a:p>
            <a:r>
              <a:rPr lang="zh-CN" altLang="en-US" sz="2400" b="1" smtClean="0">
                <a:latin typeface="+mn-ea"/>
                <a:cs typeface="仿宋_GB2312" pitchFamily="49" charset="-122"/>
              </a:rPr>
              <a:t>东欧剧变是从</a:t>
            </a:r>
            <a:r>
              <a:rPr lang="en-US" altLang="zh-CN" sz="2400" b="1" smtClean="0">
                <a:latin typeface="+mn-ea"/>
                <a:cs typeface="仿宋_GB2312" pitchFamily="49" charset="-122"/>
              </a:rPr>
              <a:t>1989</a:t>
            </a:r>
            <a:r>
              <a:rPr lang="zh-CN" altLang="en-US" sz="2400" b="1" smtClean="0">
                <a:latin typeface="+mn-ea"/>
                <a:cs typeface="仿宋_GB2312" pitchFamily="49" charset="-122"/>
              </a:rPr>
              <a:t>年的下半年开始的，</a:t>
            </a:r>
            <a:r>
              <a:rPr lang="zh-CN" altLang="en-US" sz="2400" b="1" smtClean="0">
                <a:solidFill>
                  <a:srgbClr val="FF0000"/>
                </a:solidFill>
                <a:latin typeface="+mn-ea"/>
                <a:cs typeface="仿宋_GB2312" pitchFamily="49" charset="-122"/>
              </a:rPr>
              <a:t>东欧各国共产党纷纷丧失政权，社会制度也随之发生变化（经济？社会意识形态变化？）</a:t>
            </a:r>
            <a:r>
              <a:rPr lang="zh-CN" altLang="en-US" sz="2400" b="1" smtClean="0">
                <a:latin typeface="+mn-ea"/>
                <a:cs typeface="仿宋_GB2312" pitchFamily="49" charset="-122"/>
              </a:rPr>
              <a:t>，国家名称也改变了的一系列事件。</a:t>
            </a:r>
            <a:endParaRPr lang="zh-CN" altLang="en-US" sz="2400"/>
          </a:p>
        </p:txBody>
      </p:sp>
      <p:sp>
        <p:nvSpPr>
          <p:cNvPr id="51201" name="Rectangle 1"/>
          <p:cNvSpPr>
            <a:spLocks noChangeArrowheads="1"/>
          </p:cNvSpPr>
          <p:nvPr/>
        </p:nvSpPr>
        <p:spPr bwMode="auto">
          <a:xfrm>
            <a:off x="953" y="1341175"/>
            <a:ext cx="4727054" cy="4154170"/>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tabLst>
                <a:tab pos="1343025"/>
              </a:tabLst>
            </a:pPr>
            <a:r>
              <a:rPr kumimoji="0" lang="zh-CN" sz="2400" b="1" i="0" u="none" strike="noStrike" cap="none" normalizeH="0" baseline="0" smtClean="0">
                <a:ln>
                  <a:noFill/>
                </a:ln>
                <a:solidFill>
                  <a:srgbClr val="FF0000"/>
                </a:solidFill>
                <a:effectLst/>
                <a:latin typeface="宋体" panose="02010600030101010101" pitchFamily="2" charset="-122"/>
                <a:ea typeface="宋体" panose="02010600030101010101" pitchFamily="2" charset="-122"/>
                <a:cs typeface="Times New Roman" panose="02020603050405020304" pitchFamily="18" charset="0"/>
              </a:rPr>
              <a:t>（</a:t>
            </a:r>
            <a:r>
              <a:rPr kumimoji="0" lang="en-US" altLang="zh-CN" sz="2400" b="1" i="0" u="none" strike="noStrike" cap="none" normalizeH="0" baseline="0" smtClean="0">
                <a:ln>
                  <a:noFill/>
                </a:ln>
                <a:solidFill>
                  <a:srgbClr val="FF0000"/>
                </a:solidFill>
                <a:effectLst/>
                <a:latin typeface="宋体" panose="02010600030101010101" pitchFamily="2" charset="-122"/>
                <a:ea typeface="宋体" panose="02010600030101010101" pitchFamily="2" charset="-122"/>
                <a:cs typeface="Times New Roman" panose="02020603050405020304" pitchFamily="18" charset="0"/>
              </a:rPr>
              <a:t>1</a:t>
            </a:r>
            <a:r>
              <a:rPr kumimoji="0" lang="zh-CN" altLang="en-US" sz="2400" b="1" i="0" u="none" strike="noStrike" cap="none" normalizeH="0" baseline="0" smtClean="0">
                <a:ln>
                  <a:noFill/>
                </a:ln>
                <a:solidFill>
                  <a:srgbClr val="FF0000"/>
                </a:solidFill>
                <a:effectLst/>
                <a:latin typeface="宋体" panose="02010600030101010101" pitchFamily="2" charset="-122"/>
                <a:ea typeface="宋体" panose="02010600030101010101" pitchFamily="2" charset="-122"/>
                <a:cs typeface="Times New Roman" panose="02020603050405020304" pitchFamily="18" charset="0"/>
              </a:rPr>
              <a:t>）相对平稳</a:t>
            </a:r>
            <a:r>
              <a:rPr kumimoji="0" lang="zh-CN" altLang="en-US" sz="2400" b="0" i="0" u="none" strike="noStrike" cap="none" normalizeH="0" baseline="0" smtClean="0">
                <a:ln>
                  <a:noFill/>
                </a:ln>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2400" b="0" i="0" strike="noStrike" cap="none" normalizeH="0" baseline="0" smtClean="0">
                <a:ln>
                  <a:noFill/>
                </a:ln>
                <a:effectLst/>
                <a:latin typeface="宋体" panose="02010600030101010101" pitchFamily="2" charset="-122"/>
                <a:ea typeface="宋体" panose="02010600030101010101" pitchFamily="2" charset="-122"/>
                <a:cs typeface="Times New Roman" panose="02020603050405020304" pitchFamily="18" charset="0"/>
              </a:rPr>
              <a:t>波兰、</a:t>
            </a:r>
            <a:endParaRPr kumimoji="0" lang="en-US" altLang="zh-CN" sz="2400" b="0" i="0" strike="noStrike" cap="none" normalizeH="0" baseline="0" smtClean="0">
              <a:ln>
                <a:noFill/>
              </a:ln>
              <a:effectLst/>
              <a:latin typeface="宋体" pitchFamily="2" charset="-122"/>
              <a:ea typeface="宋体" pitchFamily="2" charset="-122"/>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tab pos="1343025"/>
              </a:tabLst>
            </a:pPr>
            <a:r>
              <a:rPr kumimoji="0" lang="zh-CN" altLang="en-US" sz="2400" b="0" i="0" strike="noStrike" cap="none" normalizeH="0" baseline="0" smtClean="0">
                <a:ln>
                  <a:noFill/>
                </a:ln>
                <a:effectLst/>
                <a:latin typeface="宋体" panose="02010600030101010101" pitchFamily="2" charset="-122"/>
                <a:ea typeface="宋体" panose="02010600030101010101" pitchFamily="2" charset="-122"/>
                <a:cs typeface="Times New Roman" panose="02020603050405020304" pitchFamily="18" charset="0"/>
              </a:rPr>
              <a:t>               匈牙利、</a:t>
            </a:r>
            <a:endParaRPr kumimoji="0" lang="en-US" altLang="zh-CN" sz="2400" b="0" i="0" strike="noStrike" cap="none" normalizeH="0" baseline="0" smtClean="0">
              <a:ln>
                <a:noFill/>
              </a:ln>
              <a:effectLst/>
              <a:latin typeface="宋体" panose="02010600030101010101" pitchFamily="2" charset="-122"/>
              <a:ea typeface="宋体" panose="02010600030101010101" pitchFamily="2" charset="-122"/>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tab pos="1343025"/>
              </a:tabLst>
            </a:pPr>
            <a:r>
              <a:rPr kumimoji="0" lang="zh-CN" altLang="en-US" sz="2400" b="0" i="0" strike="noStrike" cap="none" normalizeH="0" baseline="0" smtClean="0">
                <a:ln>
                  <a:noFill/>
                </a:ln>
                <a:effectLst/>
                <a:latin typeface="宋体" panose="02010600030101010101" pitchFamily="2" charset="-122"/>
                <a:ea typeface="宋体" panose="02010600030101010101" pitchFamily="2" charset="-122"/>
                <a:cs typeface="Times New Roman" panose="02020603050405020304" pitchFamily="18" charset="0"/>
              </a:rPr>
              <a:t>               保加利亚</a:t>
            </a:r>
            <a:endParaRPr kumimoji="0" lang="en-US" altLang="zh-CN" sz="2400" b="0" i="0" strike="noStrike" cap="none" normalizeH="0" baseline="0" smtClean="0">
              <a:ln>
                <a:noFill/>
              </a:ln>
              <a:effectLst/>
              <a:latin typeface="宋体" panose="02010600030101010101" pitchFamily="2" charset="-122"/>
              <a:ea typeface="宋体" panose="02010600030101010101" pitchFamily="2" charset="-122"/>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tab pos="1343025"/>
              </a:tabLst>
            </a:pPr>
            <a:r>
              <a:rPr kumimoji="0" lang="zh-CN" altLang="en-US" sz="2400" b="0" i="0" strike="noStrike" cap="none" normalizeH="0" baseline="0" smtClean="0">
                <a:ln>
                  <a:noFill/>
                </a:ln>
                <a:effectLst/>
                <a:latin typeface="宋体" panose="02010600030101010101" pitchFamily="2" charset="-122"/>
                <a:ea typeface="宋体" panose="02010600030101010101" pitchFamily="2" charset="-122"/>
                <a:cs typeface="Times New Roman" panose="02020603050405020304" pitchFamily="18" charset="0"/>
              </a:rPr>
              <a:t>               阿尔巴尼亚</a:t>
            </a:r>
            <a:endParaRPr kumimoji="0" lang="zh-CN" altLang="en-US" sz="2400" b="0" i="0" strike="noStrike" cap="none" normalizeH="0" baseline="0" smtClean="0">
              <a:ln>
                <a:noFill/>
              </a:ln>
              <a:effectLst/>
              <a:latin typeface="Arial" pitchFamily="34" charset="0"/>
              <a:ea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tab pos="1343025"/>
              </a:tabLst>
            </a:pPr>
            <a:r>
              <a:rPr kumimoji="0" lang="zh-CN" altLang="en-US" sz="2400" b="1" i="0" u="none" strike="noStrike" cap="none" normalizeH="0" baseline="0" smtClean="0">
                <a:ln>
                  <a:noFill/>
                </a:ln>
                <a:solidFill>
                  <a:srgbClr val="FF0000"/>
                </a:solidFill>
                <a:effectLst/>
                <a:latin typeface="宋体" panose="02010600030101010101" pitchFamily="2" charset="-122"/>
                <a:ea typeface="宋体" panose="02010600030101010101" pitchFamily="2" charset="-122"/>
                <a:cs typeface="Times New Roman" panose="02020603050405020304" pitchFamily="18" charset="0"/>
              </a:rPr>
              <a:t>（</a:t>
            </a:r>
            <a:r>
              <a:rPr kumimoji="0" lang="en-US" altLang="zh-CN" sz="2400" b="1" i="0" u="none" strike="noStrike" cap="none" normalizeH="0" baseline="0" smtClean="0">
                <a:ln>
                  <a:noFill/>
                </a:ln>
                <a:solidFill>
                  <a:srgbClr val="FF0000"/>
                </a:solidFill>
                <a:effectLst/>
                <a:latin typeface="宋体" panose="02010600030101010101" pitchFamily="2" charset="-122"/>
                <a:ea typeface="宋体" panose="02010600030101010101" pitchFamily="2" charset="-122"/>
                <a:cs typeface="Times New Roman" panose="02020603050405020304" pitchFamily="18" charset="0"/>
              </a:rPr>
              <a:t>2</a:t>
            </a:r>
            <a:r>
              <a:rPr kumimoji="0" lang="zh-CN" altLang="en-US" sz="2400" b="1" i="0" u="none" strike="noStrike" cap="none" normalizeH="0" baseline="0" smtClean="0">
                <a:ln>
                  <a:noFill/>
                </a:ln>
                <a:solidFill>
                  <a:srgbClr val="FF0000"/>
                </a:solidFill>
                <a:effectLst/>
                <a:latin typeface="宋体" panose="02010600030101010101" pitchFamily="2" charset="-122"/>
                <a:ea typeface="宋体" panose="02010600030101010101" pitchFamily="2" charset="-122"/>
                <a:cs typeface="Times New Roman" panose="02020603050405020304" pitchFamily="18" charset="0"/>
              </a:rPr>
              <a:t>）流血冲突：</a:t>
            </a:r>
            <a:r>
              <a:rPr kumimoji="0" lang="zh-CN" altLang="en-US" sz="2400" b="0" i="0" u="sng" strike="noStrike" cap="none" normalizeH="0" baseline="0" smtClean="0">
                <a:ln>
                  <a:noFill/>
                </a:ln>
                <a:effectLst/>
                <a:latin typeface="宋体" panose="02010600030101010101" pitchFamily="2" charset="-122"/>
                <a:ea typeface="宋体" panose="02010600030101010101" pitchFamily="2" charset="-122"/>
                <a:cs typeface="Times New Roman" panose="02020603050405020304" pitchFamily="18" charset="0"/>
              </a:rPr>
              <a:t>罗马尼亚</a:t>
            </a:r>
            <a:endParaRPr kumimoji="0" lang="zh-CN" altLang="en-US" sz="2400" b="0" i="0" u="none" strike="noStrike" cap="none" normalizeH="0" baseline="0" smtClean="0">
              <a:ln>
                <a:noFill/>
              </a:ln>
              <a:effectLst/>
              <a:latin typeface="Arial" pitchFamily="34" charset="0"/>
              <a:ea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tab pos="1343025"/>
              </a:tabLst>
            </a:pPr>
            <a:r>
              <a:rPr kumimoji="0" lang="zh-CN" altLang="en-US" sz="2400" b="1" i="0" u="none" strike="noStrike" cap="none" normalizeH="0" baseline="0" smtClean="0">
                <a:ln>
                  <a:noFill/>
                </a:ln>
                <a:solidFill>
                  <a:srgbClr val="FF0000"/>
                </a:solidFill>
                <a:effectLst/>
                <a:latin typeface="宋体" panose="02010600030101010101" pitchFamily="2" charset="-122"/>
                <a:ea typeface="宋体" panose="02010600030101010101" pitchFamily="2" charset="-122"/>
                <a:cs typeface="Times New Roman" panose="02020603050405020304" pitchFamily="18" charset="0"/>
              </a:rPr>
              <a:t>（</a:t>
            </a:r>
            <a:r>
              <a:rPr kumimoji="0" lang="en-US" altLang="zh-CN" sz="2400" b="1" i="0" u="none" strike="noStrike" cap="none" normalizeH="0" baseline="0" smtClean="0">
                <a:ln>
                  <a:noFill/>
                </a:ln>
                <a:solidFill>
                  <a:srgbClr val="FF0000"/>
                </a:solidFill>
                <a:effectLst/>
                <a:latin typeface="宋体" panose="02010600030101010101" pitchFamily="2" charset="-122"/>
                <a:ea typeface="宋体" panose="02010600030101010101" pitchFamily="2" charset="-122"/>
                <a:cs typeface="Times New Roman" panose="02020603050405020304" pitchFamily="18" charset="0"/>
              </a:rPr>
              <a:t>3</a:t>
            </a:r>
            <a:r>
              <a:rPr kumimoji="0" lang="zh-CN" altLang="en-US" sz="2400" b="1" i="0" u="none" strike="noStrike" cap="none" normalizeH="0" baseline="0" smtClean="0">
                <a:ln>
                  <a:noFill/>
                </a:ln>
                <a:solidFill>
                  <a:srgbClr val="FF0000"/>
                </a:solidFill>
                <a:effectLst/>
                <a:latin typeface="宋体" panose="02010600030101010101" pitchFamily="2" charset="-122"/>
                <a:ea typeface="宋体" panose="02010600030101010101" pitchFamily="2" charset="-122"/>
                <a:cs typeface="Times New Roman" panose="02020603050405020304" pitchFamily="18" charset="0"/>
              </a:rPr>
              <a:t>）统一：</a:t>
            </a: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cs typeface="Times New Roman" panose="02020603050405020304" pitchFamily="18" charset="0"/>
              </a:rPr>
              <a:t>民主德国</a:t>
            </a:r>
            <a:r>
              <a:rPr kumimoji="0" lang="zh-CN" altLang="en-US" sz="2400" b="1" i="0" u="sng" strike="noStrike" cap="none" normalizeH="0" baseline="0" smtClean="0">
                <a:ln>
                  <a:noFill/>
                </a:ln>
                <a:effectLst/>
                <a:latin typeface="宋体" panose="02010600030101010101" pitchFamily="2" charset="-122"/>
                <a:ea typeface="宋体" panose="02010600030101010101" pitchFamily="2" charset="-122"/>
                <a:cs typeface="Times New Roman" panose="02020603050405020304" pitchFamily="18" charset="0"/>
              </a:rPr>
              <a:t>并入</a:t>
            </a: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cs typeface="Times New Roman" panose="02020603050405020304" pitchFamily="18" charset="0"/>
              </a:rPr>
              <a:t>了</a:t>
            </a:r>
            <a:r>
              <a:rPr kumimoji="0" lang="zh-CN" altLang="en-US" sz="2400" b="1" i="0" u="sng" strike="noStrike" cap="none" normalizeH="0" baseline="0" smtClean="0">
                <a:ln>
                  <a:noFill/>
                </a:ln>
                <a:effectLst/>
                <a:latin typeface="宋体" panose="02010600030101010101" pitchFamily="2" charset="-122"/>
                <a:ea typeface="宋体" panose="02010600030101010101" pitchFamily="2" charset="-122"/>
                <a:cs typeface="Times New Roman" panose="02020603050405020304" pitchFamily="18" charset="0"/>
              </a:rPr>
              <a:t>德意志联邦共和国</a:t>
            </a:r>
            <a:r>
              <a:rPr kumimoji="0" lang="zh-CN" altLang="en-US" sz="2400" b="0" i="0" u="none" strike="noStrike" cap="none" normalizeH="0" baseline="0" smtClean="0">
                <a:ln>
                  <a:noFill/>
                </a:ln>
                <a:effectLst/>
                <a:latin typeface="宋体" panose="02010600030101010101" pitchFamily="2" charset="-122"/>
                <a:ea typeface="宋体" panose="02010600030101010101" pitchFamily="2" charset="-122"/>
                <a:cs typeface="Times New Roman" panose="02020603050405020304" pitchFamily="18" charset="0"/>
              </a:rPr>
              <a:t>，实现统一。</a:t>
            </a:r>
            <a:endParaRPr kumimoji="0" lang="zh-CN" altLang="en-US" sz="2400" b="0" i="0" u="none" strike="noStrike" cap="none" normalizeH="0" baseline="0" smtClean="0">
              <a:ln>
                <a:noFill/>
              </a:ln>
              <a:effectLst/>
              <a:latin typeface="Arial" panose="020b0604020202020204" pitchFamily="34"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tab pos="1343025"/>
              </a:tabLst>
            </a:pPr>
            <a:r>
              <a:rPr kumimoji="0" lang="zh-CN" altLang="en-US" sz="2400" b="1" i="0" u="none" strike="noStrike" cap="none" normalizeH="0" baseline="0" smtClean="0">
                <a:ln>
                  <a:noFill/>
                </a:ln>
                <a:solidFill>
                  <a:srgbClr val="FF0000"/>
                </a:solidFill>
                <a:effectLst/>
                <a:latin typeface="宋体" panose="02010600030101010101" pitchFamily="2" charset="-122"/>
                <a:ea typeface="宋体" panose="02010600030101010101" pitchFamily="2" charset="-122"/>
                <a:cs typeface="Times New Roman" panose="02020603050405020304" pitchFamily="18" charset="0"/>
              </a:rPr>
              <a:t>（</a:t>
            </a:r>
            <a:r>
              <a:rPr kumimoji="0" lang="en-US" altLang="zh-CN" sz="2400" b="1" i="0" u="none" strike="noStrike" cap="none" normalizeH="0" baseline="0" smtClean="0">
                <a:ln>
                  <a:noFill/>
                </a:ln>
                <a:solidFill>
                  <a:srgbClr val="FF0000"/>
                </a:solidFill>
                <a:effectLst/>
                <a:latin typeface="宋体" panose="02010600030101010101" pitchFamily="2" charset="-122"/>
                <a:ea typeface="宋体" panose="02010600030101010101" pitchFamily="2" charset="-122"/>
                <a:cs typeface="Times New Roman" panose="02020603050405020304" pitchFamily="18" charset="0"/>
              </a:rPr>
              <a:t>4</a:t>
            </a:r>
            <a:r>
              <a:rPr kumimoji="0" lang="zh-CN" altLang="en-US" sz="2400" b="1" i="0" u="none" strike="noStrike" cap="none" normalizeH="0" baseline="0" smtClean="0">
                <a:ln>
                  <a:noFill/>
                </a:ln>
                <a:solidFill>
                  <a:srgbClr val="FF0000"/>
                </a:solidFill>
                <a:effectLst/>
                <a:latin typeface="宋体" panose="02010600030101010101" pitchFamily="2" charset="-122"/>
                <a:ea typeface="宋体" panose="02010600030101010101" pitchFamily="2" charset="-122"/>
                <a:cs typeface="Times New Roman" panose="02020603050405020304" pitchFamily="18" charset="0"/>
              </a:rPr>
              <a:t>）分裂：</a:t>
            </a:r>
            <a:r>
              <a:rPr kumimoji="0" lang="zh-CN" altLang="en-US" sz="2400" b="0" i="0" u="sng" strike="noStrike" cap="none" normalizeH="0" baseline="0" smtClean="0">
                <a:ln>
                  <a:noFill/>
                </a:ln>
                <a:effectLst/>
                <a:latin typeface="宋体" panose="02010600030101010101" pitchFamily="2" charset="-122"/>
                <a:ea typeface="宋体" panose="02010600030101010101" pitchFamily="2" charset="-122"/>
                <a:cs typeface="Times New Roman" panose="02020603050405020304" pitchFamily="18" charset="0"/>
              </a:rPr>
              <a:t>捷克斯洛伐克</a:t>
            </a:r>
            <a:r>
              <a:rPr kumimoji="0" lang="zh-CN" altLang="en-US" sz="2400" b="0" i="0" u="none" strike="noStrike" cap="none" normalizeH="0" baseline="0" smtClean="0">
                <a:ln>
                  <a:noFill/>
                </a:ln>
                <a:effectLst/>
                <a:latin typeface="宋体" panose="02010600030101010101" pitchFamily="2" charset="-122"/>
                <a:ea typeface="宋体" panose="02010600030101010101" pitchFamily="2" charset="-122"/>
                <a:cs typeface="Times New Roman" panose="02020603050405020304" pitchFamily="18" charset="0"/>
              </a:rPr>
              <a:t>分为捷克和</a:t>
            </a:r>
            <a:r>
              <a:rPr kumimoji="0" lang="zh-CN" altLang="en-US" sz="2400" b="0" i="0" u="sng" strike="noStrike" cap="none" normalizeH="0" baseline="0" smtClean="0">
                <a:ln>
                  <a:noFill/>
                </a:ln>
                <a:effectLst/>
                <a:latin typeface="宋体" panose="02010600030101010101" pitchFamily="2" charset="-122"/>
                <a:ea typeface="宋体" panose="02010600030101010101" pitchFamily="2" charset="-122"/>
                <a:cs typeface="Times New Roman" panose="02020603050405020304" pitchFamily="18" charset="0"/>
              </a:rPr>
              <a:t>斯洛伐克</a:t>
            </a:r>
            <a:r>
              <a:rPr kumimoji="0" lang="zh-CN" altLang="en-US" sz="2400" b="0" i="0" u="none" strike="noStrike" cap="none" normalizeH="0" baseline="0" smtClean="0">
                <a:ln>
                  <a:noFill/>
                </a:ln>
                <a:effectLst/>
                <a:latin typeface="宋体" panose="02010600030101010101" pitchFamily="2" charset="-122"/>
                <a:ea typeface="宋体" panose="02010600030101010101" pitchFamily="2" charset="-122"/>
                <a:cs typeface="Times New Roman" panose="02020603050405020304" pitchFamily="18" charset="0"/>
              </a:rPr>
              <a:t>两个独立国家；</a:t>
            </a:r>
            <a:endParaRPr kumimoji="0" lang="en-US" altLang="zh-CN" sz="2400" b="0" i="0" u="none" strike="noStrike" cap="none" normalizeH="0" baseline="0" smtClean="0">
              <a:ln>
                <a:noFill/>
              </a:ln>
              <a:effectLst/>
              <a:latin typeface="宋体" pitchFamily="2" charset="-122"/>
              <a:ea typeface="宋体"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343025"/>
              </a:tabLst>
            </a:pPr>
            <a:r>
              <a:rPr lang="zh-CN" altLang="en-US" sz="2400" smtClean="0">
                <a:latin typeface="宋体" panose="02010600030101010101" pitchFamily="2" charset="-122"/>
                <a:ea typeface="宋体" panose="02010600030101010101" pitchFamily="2" charset="-122"/>
                <a:cs typeface="Times New Roman" panose="02020603050405020304" pitchFamily="18" charset="0"/>
              </a:rPr>
              <a:t>          </a:t>
            </a:r>
            <a:r>
              <a:rPr kumimoji="0" lang="zh-CN" altLang="en-US" sz="2400" b="0" i="0" u="sng" strike="noStrike" cap="none" normalizeH="0" baseline="0" smtClean="0">
                <a:ln>
                  <a:noFill/>
                </a:ln>
                <a:effectLst/>
                <a:latin typeface="宋体" panose="02010600030101010101" pitchFamily="2" charset="-122"/>
                <a:ea typeface="宋体" panose="02010600030101010101" pitchFamily="2" charset="-122"/>
                <a:cs typeface="Times New Roman" panose="02020603050405020304" pitchFamily="18" charset="0"/>
              </a:rPr>
              <a:t>南斯拉夫</a:t>
            </a:r>
            <a:r>
              <a:rPr kumimoji="0" lang="zh-CN" altLang="en-US" sz="2400" b="0" i="0" u="none" strike="noStrike" cap="none" normalizeH="0" baseline="0" smtClean="0">
                <a:ln>
                  <a:noFill/>
                </a:ln>
                <a:effectLst/>
                <a:latin typeface="宋体" panose="02010600030101010101" pitchFamily="2" charset="-122"/>
                <a:ea typeface="宋体" panose="02010600030101010101" pitchFamily="2" charset="-122"/>
                <a:cs typeface="Times New Roman" panose="02020603050405020304" pitchFamily="18" charset="0"/>
              </a:rPr>
              <a:t>经过激烈内战，分成了六个国家。</a:t>
            </a:r>
            <a:endParaRPr kumimoji="0" lang="zh-CN" altLang="en-US" sz="2400" b="0" i="0" u="none" strike="noStrike" cap="none" normalizeH="0" baseline="0" smtClean="0">
              <a:ln>
                <a:noFill/>
              </a:ln>
              <a:effectLst/>
              <a:latin typeface="Arial" panose="020b0604020202020204" pitchFamily="34" charset="0"/>
              <a:ea typeface="宋体" panose="02010600030101010101" pitchFamily="2" charset="-122"/>
            </a:endParaRPr>
          </a:p>
        </p:txBody>
      </p:sp>
      <p:sp>
        <p:nvSpPr>
          <p:cNvPr id="13" name="矩形 12"/>
          <p:cNvSpPr/>
          <p:nvPr/>
        </p:nvSpPr>
        <p:spPr>
          <a:xfrm>
            <a:off x="-2832832" y="2708920"/>
            <a:ext cx="2304256" cy="3969385"/>
          </a:xfrm>
          <a:prstGeom prst="rect">
            <a:avLst/>
          </a:prstGeom>
        </p:spPr>
        <p:txBody>
          <a:bodyPr wrap="square">
            <a:spAutoFit/>
          </a:bodyPr>
          <a:lstStyle/>
          <a:p>
            <a:r>
              <a:rPr lang="zh-CN" altLang="en-US" smtClean="0"/>
              <a:t>南斯拉夫解体是指一系列的冲突和政治动荡使得</a:t>
            </a:r>
            <a:r>
              <a:rPr lang="zh-CN" altLang="en-US" smtClean="0">
                <a:hlinkClick r:id="rId2"/>
              </a:rPr>
              <a:t>南斯拉夫社会主义联邦共和国</a:t>
            </a:r>
            <a:r>
              <a:rPr lang="zh-CN" altLang="en-US" smtClean="0"/>
              <a:t>解体的过程，南斯拉夫的八个联邦构成单位包括了六个共和国：</a:t>
            </a:r>
            <a:endParaRPr lang="zh-CN" altLang="en-US" smtClean="0"/>
          </a:p>
          <a:p>
            <a:r>
              <a:rPr lang="zh-CN" altLang="en-US" smtClean="0">
                <a:hlinkClick r:id="rId3"/>
              </a:rPr>
              <a:t>斯洛文尼亚</a:t>
            </a:r>
            <a:r>
              <a:rPr lang="zh-CN" altLang="en-US" smtClean="0"/>
              <a:t>、</a:t>
            </a:r>
            <a:r>
              <a:rPr lang="zh-CN" altLang="en-US" smtClean="0">
                <a:hlinkClick r:id="rId4"/>
              </a:rPr>
              <a:t>克罗地亚</a:t>
            </a:r>
            <a:r>
              <a:rPr lang="zh-CN" altLang="en-US" smtClean="0"/>
              <a:t>、</a:t>
            </a:r>
            <a:r>
              <a:rPr lang="zh-CN" altLang="en-US" smtClean="0">
                <a:hlinkClick r:id="rId5"/>
              </a:rPr>
              <a:t>波斯尼亚和黑塞哥维纳</a:t>
            </a:r>
            <a:r>
              <a:rPr lang="zh-CN" altLang="en-US" smtClean="0"/>
              <a:t>、</a:t>
            </a:r>
            <a:r>
              <a:rPr lang="zh-CN" altLang="en-US" smtClean="0">
                <a:hlinkClick r:id="rId6"/>
              </a:rPr>
              <a:t>马其顿</a:t>
            </a:r>
            <a:r>
              <a:rPr lang="zh-CN" altLang="en-US" smtClean="0"/>
              <a:t>、</a:t>
            </a:r>
            <a:r>
              <a:rPr lang="zh-CN" altLang="en-US" smtClean="0">
                <a:hlinkClick r:id="rId7"/>
              </a:rPr>
              <a:t>黑山</a:t>
            </a:r>
            <a:r>
              <a:rPr lang="zh-CN" altLang="en-US" smtClean="0"/>
              <a:t>、</a:t>
            </a:r>
            <a:r>
              <a:rPr lang="zh-CN" altLang="en-US" smtClean="0">
                <a:hlinkClick r:id="rId8"/>
              </a:rPr>
              <a:t>塞尔维亚</a:t>
            </a:r>
            <a:r>
              <a:rPr lang="zh-CN" altLang="en-US" smtClean="0"/>
              <a:t>，以及塞尔维亚境内的两个自治省：</a:t>
            </a:r>
            <a:r>
              <a:rPr lang="zh-CN" altLang="en-US" smtClean="0">
                <a:hlinkClick r:id="rId9"/>
              </a:rPr>
              <a:t>科索沃</a:t>
            </a:r>
            <a:r>
              <a:rPr lang="zh-CN" altLang="en-US" smtClean="0"/>
              <a:t>和</a:t>
            </a:r>
            <a:r>
              <a:rPr lang="zh-CN" altLang="en-US" smtClean="0">
                <a:hlinkClick r:id="rId10"/>
              </a:rPr>
              <a:t>伏伊伏丁那</a:t>
            </a:r>
            <a:r>
              <a:rPr lang="zh-CN" altLang="en-US" smtClean="0"/>
              <a:t>。</a:t>
            </a:r>
            <a:endParaRPr lang="zh-CN" altLang="en-US"/>
          </a:p>
        </p:txBody>
      </p:sp>
      <p:pic>
        <p:nvPicPr>
          <p:cNvPr id="15" name="图片 14" descr="timg.jpg"/>
          <p:cNvPicPr>
            <a:picLocks noChangeAspect="1"/>
          </p:cNvPicPr>
          <p:nvPr/>
        </p:nvPicPr>
        <p:blipFill>
          <a:blip r:embed="rId11"/>
          <a:stretch>
            <a:fillRect/>
          </a:stretch>
        </p:blipFill>
        <p:spPr>
          <a:xfrm>
            <a:off x="12720895" y="1052736"/>
            <a:ext cx="4934183" cy="5400600"/>
          </a:xfrm>
          <a:prstGeom prst="rect">
            <a:avLst/>
          </a:prstGeom>
        </p:spPr>
      </p:pic>
      <p:pic>
        <p:nvPicPr>
          <p:cNvPr id="8" name="图片 7" descr="C:/Users/ADMINI~1/AppData/Local/Temp/kaimatting/20200410205230/output_aiMatting_20200410205242.pngoutput_aiMatting_20200410205242"/>
          <p:cNvPicPr>
            <a:picLocks noChangeAspect="1"/>
          </p:cNvPicPr>
          <p:nvPr/>
        </p:nvPicPr>
        <p:blipFill>
          <a:blip r:embed="rId12"/>
          <a:stretch>
            <a:fillRect/>
          </a:stretch>
        </p:blipFill>
        <p:spPr>
          <a:xfrm>
            <a:off x="5594350" y="1471930"/>
            <a:ext cx="5902325" cy="49815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1201"/>
                                        </p:tgtEl>
                                        <p:attrNameLst>
                                          <p:attrName>style.visibility</p:attrName>
                                        </p:attrNameLst>
                                      </p:cBhvr>
                                      <p:to>
                                        <p:strVal val="visible"/>
                                      </p:to>
                                    </p:set>
                                    <p:anim calcmode="lin" valueType="num">
                                      <p:cBhvr>
                                        <p:cTn id="7" dur="1000" fill="hold"/>
                                        <p:tgtEl>
                                          <p:spTgt spid="51201"/>
                                        </p:tgtEl>
                                        <p:attrNameLst>
                                          <p:attrName>ppt_w</p:attrName>
                                        </p:attrNameLst>
                                      </p:cBhvr>
                                      <p:tavLst>
                                        <p:tav tm="0">
                                          <p:val>
                                            <p:strVal val="#ppt_w*0.70"/>
                                          </p:val>
                                        </p:tav>
                                        <p:tav tm="100000">
                                          <p:val>
                                            <p:strVal val="#ppt_w"/>
                                          </p:val>
                                        </p:tav>
                                      </p:tavLst>
                                    </p:anim>
                                    <p:anim calcmode="lin" valueType="num">
                                      <p:cBhvr>
                                        <p:cTn id="8" dur="1000" fill="hold"/>
                                        <p:tgtEl>
                                          <p:spTgt spid="51201"/>
                                        </p:tgtEl>
                                        <p:attrNameLst>
                                          <p:attrName>ppt_h</p:attrName>
                                        </p:attrNameLst>
                                      </p:cBhvr>
                                      <p:tavLst>
                                        <p:tav tm="0">
                                          <p:val>
                                            <p:strVal val="#ppt_h"/>
                                          </p:val>
                                        </p:tav>
                                        <p:tav tm="100000">
                                          <p:val>
                                            <p:strVal val="#ppt_h"/>
                                          </p:val>
                                        </p:tav>
                                      </p:tavLst>
                                    </p:anim>
                                    <p:animEffect transition="in" filter="fade">
                                      <p:cBhvr>
                                        <p:cTn id="9" dur="1000"/>
                                        <p:tgtEl>
                                          <p:spTgt spid="512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1"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1727726" y="332656"/>
            <a:ext cx="5187950" cy="521970"/>
          </a:xfrm>
          <a:prstGeom prst="rect">
            <a:avLst/>
          </a:prstGeom>
          <a:noFill/>
          <a:ln>
            <a:solidFill>
              <a:schemeClr val="tx1"/>
            </a:solidFill>
          </a:ln>
        </p:spPr>
        <p:txBody>
          <a:bodyPr wrap="none" rtlCol="0" anchor="t">
            <a:spAutoFit/>
          </a:bodyPr>
          <a:lstStyle/>
          <a:p>
            <a:pPr algn="ctr"/>
            <a:r>
              <a:rPr lang="zh-CN" altLang="en-US" sz="2800" b="1" smtClean="0">
                <a:ln w="10160">
                  <a:solidFill>
                    <a:schemeClr val="accent5"/>
                  </a:solidFill>
                  <a:prstDash val="solid"/>
                </a:ln>
                <a:latin typeface="黑体" panose="02010609060101010101" pitchFamily="49" charset="-122"/>
                <a:ea typeface="黑体" panose="02010609060101010101" pitchFamily="49" charset="-122"/>
              </a:rPr>
              <a:t>东欧</a:t>
            </a:r>
            <a:r>
              <a:rPr lang="zh-CN" altLang="en-US" sz="2800" b="1">
                <a:ln w="10160">
                  <a:solidFill>
                    <a:schemeClr val="accent5"/>
                  </a:solidFill>
                  <a:prstDash val="solid"/>
                </a:ln>
                <a:latin typeface="黑体" panose="02010609060101010101" pitchFamily="49" charset="-122"/>
                <a:ea typeface="黑体" panose="02010609060101010101" pitchFamily="49" charset="-122"/>
              </a:rPr>
              <a:t>剧变的</a:t>
            </a:r>
            <a:r>
              <a:rPr lang="zh-CN" altLang="en-US" sz="2800" b="1" smtClean="0">
                <a:ln w="10160">
                  <a:solidFill>
                    <a:schemeClr val="accent5"/>
                  </a:solidFill>
                  <a:prstDash val="solid"/>
                </a:ln>
                <a:latin typeface="黑体" panose="02010609060101010101" pitchFamily="49" charset="-122"/>
                <a:ea typeface="黑体" panose="02010609060101010101" pitchFamily="49" charset="-122"/>
              </a:rPr>
              <a:t>原因（内因、外因）</a:t>
            </a:r>
            <a:endParaRPr lang="zh-CN" altLang="en-US" sz="2800" b="1">
              <a:ln w="10160">
                <a:solidFill>
                  <a:schemeClr val="accent5"/>
                </a:solidFill>
                <a:prstDash val="solid"/>
              </a:ln>
              <a:latin typeface="黑体" panose="02010609060101010101" pitchFamily="49" charset="-122"/>
              <a:ea typeface="黑体" pitchFamily="49" charset="-122"/>
            </a:endParaRPr>
          </a:p>
        </p:txBody>
      </p:sp>
      <p:sp>
        <p:nvSpPr>
          <p:cNvPr id="3" name="文本框 2"/>
          <p:cNvSpPr txBox="1"/>
          <p:nvPr/>
        </p:nvSpPr>
        <p:spPr>
          <a:xfrm>
            <a:off x="717273" y="1607938"/>
            <a:ext cx="1285240" cy="460375"/>
          </a:xfrm>
          <a:prstGeom prst="rect">
            <a:avLst/>
          </a:prstGeom>
          <a:noFill/>
        </p:spPr>
        <p:txBody>
          <a:bodyPr wrap="none" rtlCol="0" anchor="t">
            <a:spAutoFit/>
          </a:bodyPr>
          <a:lstStyle/>
          <a:p>
            <a:r>
              <a:rPr lang="en-US" altLang="zh-CN" sz="24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1</a:t>
            </a:r>
            <a:r>
              <a:rPr lang="zh-CN" altLang="en-US" sz="24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、内因</a:t>
            </a:r>
            <a:endParaRPr lang="zh-CN" altLang="en-US" sz="24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4" name="左中括号 3"/>
          <p:cNvSpPr/>
          <p:nvPr/>
        </p:nvSpPr>
        <p:spPr>
          <a:xfrm>
            <a:off x="2014254" y="1212679"/>
            <a:ext cx="383331" cy="1334882"/>
          </a:xfrm>
          <a:prstGeom prst="leftBracket">
            <a:avLst/>
          </a:prstGeom>
          <a:ln w="47625" cmpd="sng">
            <a:solidFill>
              <a:srgbClr val="FF0000"/>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148" name="Text Box 4"/>
          <p:cNvSpPr txBox="1"/>
          <p:nvPr/>
        </p:nvSpPr>
        <p:spPr>
          <a:xfrm>
            <a:off x="2207726" y="980728"/>
            <a:ext cx="6146846" cy="460375"/>
          </a:xfrm>
          <a:prstGeom prst="rect">
            <a:avLst/>
          </a:prstGeom>
          <a:noFill/>
          <a:ln w="9525">
            <a:noFill/>
          </a:ln>
        </p:spPr>
        <p:txBody>
          <a:bodyPr wrap="square">
            <a:spAutoFit/>
          </a:bodyPr>
          <a:lstStyle/>
          <a:p>
            <a:r>
              <a:rPr lang="zh-CN" altLang="en-US" sz="2400" b="1" smtClean="0">
                <a:latin typeface="黑体" panose="02010609060101010101" pitchFamily="49" charset="-122"/>
                <a:ea typeface="黑体" panose="02010609060101010101" pitchFamily="49" charset="-122"/>
                <a:cs typeface="经典黑体简" panose="02010609000101010101" charset="-122"/>
              </a:rPr>
              <a:t>（</a:t>
            </a:r>
            <a:r>
              <a:rPr lang="en-US" altLang="zh-CN" sz="2400" b="1" smtClean="0">
                <a:latin typeface="黑体" panose="02010609060101010101" pitchFamily="49" charset="-122"/>
                <a:ea typeface="黑体" panose="02010609060101010101" pitchFamily="49" charset="-122"/>
                <a:cs typeface="经典黑体简" panose="02010609000101010101" charset="-122"/>
              </a:rPr>
              <a:t>1</a:t>
            </a:r>
            <a:r>
              <a:rPr lang="zh-CN" altLang="en-US" sz="2400" b="1" smtClean="0">
                <a:latin typeface="黑体" panose="02010609060101010101" pitchFamily="49" charset="-122"/>
                <a:ea typeface="黑体" panose="02010609060101010101" pitchFamily="49" charset="-122"/>
                <a:cs typeface="经典黑体简" panose="02010609000101010101" charset="-122"/>
              </a:rPr>
              <a:t>）历史原因：</a:t>
            </a:r>
            <a:endParaRPr lang="zh-CN" altLang="en-US" sz="2400" b="1">
              <a:latin typeface="黑体" panose="02010609060101010101" pitchFamily="49" charset="-122"/>
              <a:ea typeface="黑体" pitchFamily="49" charset="-122"/>
              <a:cs typeface="经典黑体简" panose="02010609000101010101" charset="-122"/>
            </a:endParaRPr>
          </a:p>
        </p:txBody>
      </p:sp>
      <p:sp>
        <p:nvSpPr>
          <p:cNvPr id="5" name="Text Box 4"/>
          <p:cNvSpPr txBox="1"/>
          <p:nvPr/>
        </p:nvSpPr>
        <p:spPr>
          <a:xfrm>
            <a:off x="2135719" y="2204864"/>
            <a:ext cx="2479040" cy="460375"/>
          </a:xfrm>
          <a:prstGeom prst="rect">
            <a:avLst/>
          </a:prstGeom>
          <a:noFill/>
          <a:ln w="9525">
            <a:noFill/>
          </a:ln>
        </p:spPr>
        <p:txBody>
          <a:bodyPr wrap="none">
            <a:spAutoFit/>
          </a:bodyPr>
          <a:lstStyle/>
          <a:p>
            <a:r>
              <a:rPr lang="zh-CN" altLang="en-US" sz="2400" b="1">
                <a:latin typeface="黑体" panose="02010609060101010101" pitchFamily="49" charset="-122"/>
                <a:ea typeface="黑体" panose="02010609060101010101" pitchFamily="49" charset="-122"/>
                <a:cs typeface="经典黑体简" panose="02010609000101010101" charset="-122"/>
              </a:rPr>
              <a:t>（</a:t>
            </a:r>
            <a:r>
              <a:rPr lang="en-US" altLang="zh-CN" sz="2400" b="1">
                <a:latin typeface="黑体" panose="02010609060101010101" pitchFamily="49" charset="-122"/>
                <a:ea typeface="黑体" panose="02010609060101010101" pitchFamily="49" charset="-122"/>
                <a:cs typeface="经典黑体简" panose="02010609000101010101" charset="-122"/>
              </a:rPr>
              <a:t>2</a:t>
            </a:r>
            <a:r>
              <a:rPr lang="zh-CN" altLang="en-US" sz="2400" b="1" smtClean="0">
                <a:latin typeface="黑体" panose="02010609060101010101" pitchFamily="49" charset="-122"/>
                <a:ea typeface="黑体" panose="02010609060101010101" pitchFamily="49" charset="-122"/>
                <a:cs typeface="经典黑体简" panose="02010609000101010101" charset="-122"/>
              </a:rPr>
              <a:t>）现实原因：</a:t>
            </a:r>
            <a:endParaRPr lang="zh-CN" altLang="en-US" sz="2400" b="1">
              <a:latin typeface="黑体" panose="02010609060101010101" pitchFamily="49" charset="-122"/>
              <a:ea typeface="黑体" panose="02010609060101010101" pitchFamily="49" charset="-122"/>
              <a:cs typeface="经典黑体简" panose="02010609000101010101" charset="-122"/>
            </a:endParaRPr>
          </a:p>
        </p:txBody>
      </p:sp>
      <p:sp>
        <p:nvSpPr>
          <p:cNvPr id="9" name="文本框 2"/>
          <p:cNvSpPr txBox="1"/>
          <p:nvPr/>
        </p:nvSpPr>
        <p:spPr>
          <a:xfrm>
            <a:off x="717273" y="3907095"/>
            <a:ext cx="1285240" cy="460375"/>
          </a:xfrm>
          <a:prstGeom prst="rect">
            <a:avLst/>
          </a:prstGeom>
          <a:noFill/>
        </p:spPr>
        <p:txBody>
          <a:bodyPr wrap="none" rtlCol="0" anchor="t">
            <a:spAutoFit/>
          </a:bodyPr>
          <a:lstStyle/>
          <a:p>
            <a:r>
              <a:rPr lang="en-US" altLang="zh-CN" sz="24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2</a:t>
            </a:r>
            <a:r>
              <a:rPr lang="zh-CN" altLang="en-US" sz="24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、外因</a:t>
            </a:r>
            <a:endParaRPr lang="zh-CN" altLang="en-US" sz="24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10" name="左中括号 9"/>
          <p:cNvSpPr/>
          <p:nvPr/>
        </p:nvSpPr>
        <p:spPr>
          <a:xfrm>
            <a:off x="2086396" y="3697762"/>
            <a:ext cx="383331" cy="1036672"/>
          </a:xfrm>
          <a:prstGeom prst="leftBracket">
            <a:avLst/>
          </a:prstGeom>
          <a:ln w="47625" cmpd="sng">
            <a:solidFill>
              <a:srgbClr val="FF0000"/>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 name="文本框 1"/>
          <p:cNvSpPr txBox="1"/>
          <p:nvPr/>
        </p:nvSpPr>
        <p:spPr>
          <a:xfrm>
            <a:off x="2423751" y="3573016"/>
            <a:ext cx="2479040" cy="460375"/>
          </a:xfrm>
          <a:prstGeom prst="rect">
            <a:avLst/>
          </a:prstGeom>
          <a:noFill/>
        </p:spPr>
        <p:txBody>
          <a:bodyPr wrap="none" rtlCol="0" anchor="t">
            <a:spAutoFit/>
          </a:bodyPr>
          <a:lstStyle/>
          <a:p>
            <a:r>
              <a:rPr lang="zh-CN" altLang="en-US" sz="2400" b="1" smtClean="0">
                <a:latin typeface="黑体" panose="02010609060101010101" pitchFamily="49" charset="-122"/>
                <a:ea typeface="黑体" panose="02010609060101010101" pitchFamily="49" charset="-122"/>
                <a:cs typeface="经典黑体简" panose="02010609000101010101" charset="-122"/>
                <a:sym typeface="+mn-ea"/>
              </a:rPr>
              <a:t>（</a:t>
            </a:r>
            <a:r>
              <a:rPr lang="en-US" altLang="zh-CN" sz="2400" b="1" smtClean="0">
                <a:latin typeface="黑体" panose="02010609060101010101" pitchFamily="49" charset="-122"/>
                <a:ea typeface="黑体" panose="02010609060101010101" pitchFamily="49" charset="-122"/>
                <a:cs typeface="经典黑体简" panose="02010609000101010101" charset="-122"/>
                <a:sym typeface="+mn-ea"/>
              </a:rPr>
              <a:t>3</a:t>
            </a:r>
            <a:r>
              <a:rPr lang="zh-CN" altLang="en-US" sz="2400" b="1" smtClean="0">
                <a:latin typeface="黑体" panose="02010609060101010101" pitchFamily="49" charset="-122"/>
                <a:ea typeface="黑体" panose="02010609060101010101" pitchFamily="49" charset="-122"/>
                <a:cs typeface="经典黑体简" panose="02010609000101010101" charset="-122"/>
                <a:sym typeface="+mn-ea"/>
              </a:rPr>
              <a:t>）苏联</a:t>
            </a:r>
            <a:r>
              <a:rPr lang="zh-CN" altLang="en-US" sz="2400" b="1">
                <a:latin typeface="黑体" panose="02010609060101010101" pitchFamily="49" charset="-122"/>
                <a:ea typeface="黑体" panose="02010609060101010101" pitchFamily="49" charset="-122"/>
                <a:cs typeface="经典黑体简" panose="02010609000101010101" charset="-122"/>
                <a:sym typeface="+mn-ea"/>
              </a:rPr>
              <a:t>因素</a:t>
            </a:r>
            <a:r>
              <a:rPr lang="zh-CN" altLang="en-US" sz="2400" b="1" smtClean="0">
                <a:latin typeface="黑体" panose="02010609060101010101" pitchFamily="49" charset="-122"/>
                <a:ea typeface="黑体" panose="02010609060101010101" pitchFamily="49" charset="-122"/>
                <a:cs typeface="经典黑体简" panose="02010609000101010101" charset="-122"/>
                <a:sym typeface="+mn-ea"/>
              </a:rPr>
              <a:t>：</a:t>
            </a:r>
            <a:endParaRPr lang="zh-CN" altLang="en-US" sz="2400" b="1">
              <a:latin typeface="黑体" panose="02010609060101010101" pitchFamily="49" charset="-122"/>
              <a:ea typeface="黑体" pitchFamily="49" charset="-122"/>
              <a:cs typeface="经典黑体简" panose="02010609000101010101" charset="-122"/>
              <a:sym typeface="+mn-ea"/>
            </a:endParaRPr>
          </a:p>
        </p:txBody>
      </p:sp>
      <p:sp>
        <p:nvSpPr>
          <p:cNvPr id="12" name="文本框 4"/>
          <p:cNvSpPr txBox="1"/>
          <p:nvPr/>
        </p:nvSpPr>
        <p:spPr>
          <a:xfrm>
            <a:off x="2351743" y="4437112"/>
            <a:ext cx="2479040" cy="460375"/>
          </a:xfrm>
          <a:prstGeom prst="rect">
            <a:avLst/>
          </a:prstGeom>
          <a:noFill/>
        </p:spPr>
        <p:txBody>
          <a:bodyPr wrap="none" rtlCol="0" anchor="t">
            <a:spAutoFit/>
          </a:bodyPr>
          <a:lstStyle/>
          <a:p>
            <a:r>
              <a:rPr lang="zh-CN" altLang="en-US" sz="2400" b="1" smtClean="0">
                <a:latin typeface="黑体" panose="02010609060101010101" pitchFamily="49" charset="-122"/>
                <a:ea typeface="黑体" panose="02010609060101010101" pitchFamily="49" charset="-122"/>
                <a:cs typeface="经典黑体简" panose="02010609000101010101" charset="-122"/>
                <a:sym typeface="+mn-ea"/>
              </a:rPr>
              <a:t>（</a:t>
            </a:r>
            <a:r>
              <a:rPr lang="en-US" altLang="zh-CN" sz="2400" b="1" smtClean="0">
                <a:latin typeface="黑体" panose="02010609060101010101" pitchFamily="49" charset="-122"/>
                <a:ea typeface="黑体" panose="02010609060101010101" pitchFamily="49" charset="-122"/>
                <a:cs typeface="经典黑体简" panose="02010609000101010101" charset="-122"/>
                <a:sym typeface="+mn-ea"/>
              </a:rPr>
              <a:t>4</a:t>
            </a:r>
            <a:r>
              <a:rPr lang="zh-CN" altLang="en-US" sz="2400" b="1" smtClean="0">
                <a:latin typeface="黑体" panose="02010609060101010101" pitchFamily="49" charset="-122"/>
                <a:ea typeface="黑体" panose="02010609060101010101" pitchFamily="49" charset="-122"/>
                <a:cs typeface="经典黑体简" panose="02010609000101010101" charset="-122"/>
                <a:sym typeface="+mn-ea"/>
              </a:rPr>
              <a:t>）西方</a:t>
            </a:r>
            <a:r>
              <a:rPr lang="zh-CN" altLang="en-US" sz="2400" b="1">
                <a:latin typeface="黑体" panose="02010609060101010101" pitchFamily="49" charset="-122"/>
                <a:ea typeface="黑体" panose="02010609060101010101" pitchFamily="49" charset="-122"/>
                <a:cs typeface="经典黑体简" panose="02010609000101010101" charset="-122"/>
                <a:sym typeface="+mn-ea"/>
              </a:rPr>
              <a:t>因素</a:t>
            </a:r>
            <a:r>
              <a:rPr lang="zh-CN" altLang="en-US" sz="2400" b="1" smtClean="0">
                <a:latin typeface="黑体" panose="02010609060101010101" pitchFamily="49" charset="-122"/>
                <a:ea typeface="黑体" panose="02010609060101010101" pitchFamily="49" charset="-122"/>
                <a:cs typeface="经典黑体简" panose="02010609000101010101" charset="-122"/>
                <a:sym typeface="+mn-ea"/>
              </a:rPr>
              <a:t>：</a:t>
            </a:r>
            <a:endParaRPr lang="zh-CN" altLang="en-US" sz="2400" b="1">
              <a:latin typeface="黑体" panose="02010609060101010101" pitchFamily="49" charset="-122"/>
              <a:ea typeface="黑体" panose="02010609060101010101" pitchFamily="49" charset="-122"/>
              <a:cs typeface="经典黑体简" panose="02010609000101010101" charset="-122"/>
              <a:sym typeface="+mn-ea"/>
            </a:endParaRPr>
          </a:p>
        </p:txBody>
      </p:sp>
      <p:sp>
        <p:nvSpPr>
          <p:cNvPr id="8" name="矩形 7"/>
          <p:cNvSpPr/>
          <p:nvPr/>
        </p:nvSpPr>
        <p:spPr>
          <a:xfrm>
            <a:off x="126936" y="100925"/>
            <a:ext cx="1560830" cy="922020"/>
          </a:xfrm>
          <a:prstGeom prst="rect">
            <a:avLst/>
          </a:prstGeom>
          <a:noFill/>
        </p:spPr>
        <p:txBody>
          <a:bodyPr wrap="none" lIns="91440" tIns="45720" rIns="91440" bIns="45720">
            <a:spAutoFit/>
          </a:bodyPr>
          <a:lstStyle/>
          <a:p>
            <a:pPr algn="ctr"/>
            <a:r>
              <a:rPr lang="zh-CN" altLang="en-US" sz="5400" b="1" cap="none" spc="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讨论</a:t>
            </a:r>
            <a:endParaRPr lang="zh-CN" altLang="en-U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14" name="右大括号 13"/>
          <p:cNvSpPr/>
          <p:nvPr/>
        </p:nvSpPr>
        <p:spPr>
          <a:xfrm>
            <a:off x="8976479" y="764704"/>
            <a:ext cx="216024" cy="4104456"/>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 name="Text Box 4"/>
          <p:cNvSpPr txBox="1"/>
          <p:nvPr/>
        </p:nvSpPr>
        <p:spPr>
          <a:xfrm>
            <a:off x="9336519" y="1268760"/>
            <a:ext cx="2854847" cy="3046095"/>
          </a:xfrm>
          <a:prstGeom prst="rect">
            <a:avLst/>
          </a:prstGeom>
          <a:noFill/>
          <a:ln w="9525">
            <a:noFill/>
          </a:ln>
        </p:spPr>
        <p:txBody>
          <a:bodyPr wrap="square">
            <a:spAutoFit/>
          </a:bodyPr>
          <a:lstStyle/>
          <a:p>
            <a:r>
              <a:rPr lang="zh-CN" altLang="en-US" sz="2400" b="1" smtClean="0">
                <a:latin typeface="黑体" panose="02010609060101010101" pitchFamily="49" charset="-122"/>
                <a:ea typeface="黑体" panose="02010609060101010101" pitchFamily="49" charset="-122"/>
                <a:cs typeface="经典黑体简" panose="02010609000101010101" charset="-122"/>
              </a:rPr>
              <a:t>东欧执政的共产党和工人党</a:t>
            </a:r>
            <a:r>
              <a:rPr lang="zh-CN" altLang="en-US" sz="2400" b="1" smtClean="0">
                <a:solidFill>
                  <a:srgbClr val="FF0000"/>
                </a:solidFill>
                <a:latin typeface="黑体" panose="02010609060101010101" pitchFamily="49" charset="-122"/>
                <a:ea typeface="黑体" panose="02010609060101010101" pitchFamily="49" charset="-122"/>
                <a:cs typeface="经典黑体简" panose="02010609000101010101" charset="-122"/>
              </a:rPr>
              <a:t>迷失改革的社会主义</a:t>
            </a:r>
            <a:r>
              <a:rPr lang="zh-CN" altLang="en-US" sz="2400" b="1" smtClean="0">
                <a:latin typeface="黑体" panose="02010609060101010101" pitchFamily="49" charset="-122"/>
                <a:ea typeface="黑体" panose="02010609060101010101" pitchFamily="49" charset="-122"/>
                <a:cs typeface="经典黑体简" panose="02010609000101010101" charset="-122"/>
              </a:rPr>
              <a:t>方向，</a:t>
            </a:r>
            <a:r>
              <a:rPr lang="zh-CN" altLang="en-US" sz="2400" b="1" smtClean="0">
                <a:solidFill>
                  <a:srgbClr val="FF0000"/>
                </a:solidFill>
                <a:latin typeface="黑体" panose="02010609060101010101" pitchFamily="49" charset="-122"/>
                <a:ea typeface="黑体" panose="02010609060101010101" pitchFamily="49" charset="-122"/>
                <a:cs typeface="经典黑体简" panose="02010609000101010101" charset="-122"/>
              </a:rPr>
              <a:t>否定马克思主义</a:t>
            </a:r>
            <a:r>
              <a:rPr lang="zh-CN" altLang="en-US" sz="2400" b="1" smtClean="0">
                <a:latin typeface="黑体" panose="02010609060101010101" pitchFamily="49" charset="-122"/>
                <a:ea typeface="黑体" panose="02010609060101010101" pitchFamily="49" charset="-122"/>
                <a:cs typeface="经典黑体简" panose="02010609000101010101" charset="-122"/>
              </a:rPr>
              <a:t>指导，</a:t>
            </a:r>
            <a:r>
              <a:rPr lang="zh-CN" altLang="en-US" sz="2400" b="1" smtClean="0">
                <a:solidFill>
                  <a:srgbClr val="FF0000"/>
                </a:solidFill>
                <a:latin typeface="黑体" panose="02010609060101010101" pitchFamily="49" charset="-122"/>
                <a:ea typeface="黑体" panose="02010609060101010101" pitchFamily="49" charset="-122"/>
                <a:cs typeface="经典黑体简" panose="02010609000101010101" charset="-122"/>
              </a:rPr>
              <a:t>否定社会主义</a:t>
            </a:r>
            <a:r>
              <a:rPr lang="zh-CN" altLang="en-US" sz="2400" b="1" smtClean="0">
                <a:latin typeface="黑体" panose="02010609060101010101" pitchFamily="49" charset="-122"/>
                <a:ea typeface="黑体" panose="02010609060101010101" pitchFamily="49" charset="-122"/>
                <a:cs typeface="经典黑体简" panose="02010609000101010101" charset="-122"/>
              </a:rPr>
              <a:t>制度，</a:t>
            </a:r>
            <a:r>
              <a:rPr lang="zh-CN" altLang="en-US" sz="2400" b="1" smtClean="0">
                <a:solidFill>
                  <a:srgbClr val="FF0000"/>
                </a:solidFill>
                <a:latin typeface="黑体" panose="02010609060101010101" pitchFamily="49" charset="-122"/>
                <a:ea typeface="黑体" panose="02010609060101010101" pitchFamily="49" charset="-122"/>
                <a:cs typeface="经典黑体简" panose="02010609000101010101" charset="-122"/>
              </a:rPr>
              <a:t>抛弃共产党</a:t>
            </a:r>
            <a:r>
              <a:rPr lang="zh-CN" altLang="en-US" sz="2400" b="1" smtClean="0">
                <a:latin typeface="黑体" panose="02010609060101010101" pitchFamily="49" charset="-122"/>
                <a:ea typeface="黑体" panose="02010609060101010101" pitchFamily="49" charset="-122"/>
                <a:cs typeface="经典黑体简" panose="02010609000101010101" charset="-122"/>
              </a:rPr>
              <a:t>的领导地位，实行</a:t>
            </a:r>
            <a:r>
              <a:rPr lang="zh-CN" altLang="en-US" sz="2400" b="1" smtClean="0">
                <a:solidFill>
                  <a:srgbClr val="FF0000"/>
                </a:solidFill>
                <a:latin typeface="黑体" panose="02010609060101010101" pitchFamily="49" charset="-122"/>
                <a:ea typeface="黑体" panose="02010609060101010101" pitchFamily="49" charset="-122"/>
                <a:cs typeface="经典黑体简" panose="02010609000101010101" charset="-122"/>
              </a:rPr>
              <a:t>政治</a:t>
            </a:r>
            <a:r>
              <a:rPr lang="zh-CN" altLang="en-US" sz="2400" b="1" smtClean="0">
                <a:latin typeface="黑体" panose="02010609060101010101" pitchFamily="49" charset="-122"/>
                <a:ea typeface="黑体" panose="02010609060101010101" pitchFamily="49" charset="-122"/>
                <a:cs typeface="经典黑体简" panose="02010609000101010101" charset="-122"/>
              </a:rPr>
              <a:t>多元化。</a:t>
            </a:r>
            <a:endParaRPr lang="zh-CN" altLang="en-US" sz="2400" b="1">
              <a:latin typeface="黑体" panose="02010609060101010101" pitchFamily="49" charset="-122"/>
              <a:ea typeface="黑体" panose="02010609060101010101" pitchFamily="49" charset="-122"/>
              <a:cs typeface="经典黑体简" panose="02010609000101010101" charset="-122"/>
            </a:endParaRPr>
          </a:p>
        </p:txBody>
      </p:sp>
      <p:sp>
        <p:nvSpPr>
          <p:cNvPr id="50177" name="Rectangle 1"/>
          <p:cNvSpPr>
            <a:spLocks noChangeArrowheads="1"/>
          </p:cNvSpPr>
          <p:nvPr/>
        </p:nvSpPr>
        <p:spPr bwMode="auto">
          <a:xfrm>
            <a:off x="-3912953" y="219670"/>
            <a:ext cx="3913906" cy="4707890"/>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tabLst>
                <a:tab pos="1343025"/>
              </a:tabLst>
            </a:pPr>
            <a:r>
              <a:rPr kumimoji="0" lang="zh-CN" altLang="zh-CN" sz="2000" b="1" i="0" u="none" strike="noStrike" cap="none" normalizeH="0" baseline="0" smtClean="0">
                <a:ln>
                  <a:noFill/>
                </a:ln>
                <a:solidFill>
                  <a:schemeClr val="tx1"/>
                </a:solidFill>
                <a:effectLst/>
                <a:latin typeface="Calibri" panose="020f0502020204030204" charset="0"/>
                <a:ea typeface="楷体_GB2312" pitchFamily="49" charset="-122"/>
                <a:cs typeface="Times New Roman" panose="02020603050405020304" pitchFamily="18" charset="0"/>
              </a:rPr>
              <a:t>①</a:t>
            </a:r>
            <a:r>
              <a:rPr kumimoji="0" lang="zh-CN" sz="2000" b="1" i="0" u="none" strike="noStrike" cap="none" normalizeH="0" baseline="0" smtClean="0">
                <a:ln>
                  <a:noFill/>
                </a:ln>
                <a:solidFill>
                  <a:schemeClr val="tx1"/>
                </a:solidFill>
                <a:effectLst/>
                <a:latin typeface="Calibri" panose="020f0502020204030204" charset="0"/>
                <a:ea typeface="楷体_GB2312" pitchFamily="49" charset="-122"/>
                <a:cs typeface="Times New Roman" panose="02020603050405020304" pitchFamily="18" charset="0"/>
              </a:rPr>
              <a:t>历史原因：</a:t>
            </a:r>
            <a:r>
              <a:rPr kumimoji="0" lang="zh-CN" sz="2000" b="0" i="0" u="none" strike="noStrike" cap="none" normalizeH="0" baseline="0" smtClean="0">
                <a:ln>
                  <a:noFill/>
                </a:ln>
                <a:solidFill>
                  <a:schemeClr val="tx1"/>
                </a:solidFill>
                <a:effectLst/>
                <a:latin typeface="Calibri" panose="020f0502020204030204" charset="0"/>
                <a:ea typeface="楷体_GB2312" pitchFamily="49" charset="-122"/>
                <a:cs typeface="Times New Roman" panose="02020603050405020304" pitchFamily="18" charset="0"/>
              </a:rPr>
              <a:t>东欧各国长期受制于苏联，照搬苏联高度集中的</a:t>
            </a:r>
            <a:r>
              <a:rPr kumimoji="0" lang="zh-CN" sz="2000" b="0" i="0" u="sng" strike="noStrike" cap="none" normalizeH="0" baseline="0" smtClean="0">
                <a:ln>
                  <a:noFill/>
                </a:ln>
                <a:solidFill>
                  <a:srgbClr val="FF0000"/>
                </a:solidFill>
                <a:effectLst/>
                <a:latin typeface="Calibri" panose="020f0502020204030204" charset="0"/>
                <a:ea typeface="楷体_GB2312" pitchFamily="49" charset="-122"/>
                <a:cs typeface="Times New Roman" panose="02020603050405020304" pitchFamily="18" charset="0"/>
              </a:rPr>
              <a:t>经济政治</a:t>
            </a:r>
            <a:r>
              <a:rPr kumimoji="0" lang="zh-CN" sz="2000" b="0" i="0" u="none" strike="noStrike" cap="none" normalizeH="0" baseline="0" smtClean="0">
                <a:ln>
                  <a:noFill/>
                </a:ln>
                <a:solidFill>
                  <a:schemeClr val="tx1"/>
                </a:solidFill>
                <a:effectLst/>
                <a:latin typeface="Calibri" panose="020f0502020204030204" charset="0"/>
                <a:ea typeface="楷体_GB2312" pitchFamily="49" charset="-122"/>
                <a:cs typeface="Times New Roman" panose="02020603050405020304" pitchFamily="18" charset="0"/>
              </a:rPr>
              <a:t>体制，产生了许多问题，使其经济发展缓慢。</a:t>
            </a:r>
            <a:endParaRPr kumimoji="0" lang="zh-CN" sz="2000" b="0" i="0" u="none" strike="noStrike" cap="none" normalizeH="0" baseline="0" smtClean="0">
              <a:ln>
                <a:noFill/>
              </a:ln>
              <a:solidFill>
                <a:schemeClr val="tx1"/>
              </a:solidFill>
              <a:effectLst/>
              <a:latin typeface="Arial" pitchFamily="34" charset="0"/>
              <a:ea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tab pos="1343025"/>
              </a:tabLst>
            </a:pPr>
            <a:r>
              <a:rPr kumimoji="0" lang="zh-CN" sz="2000" b="1" i="0" u="none" strike="noStrike" cap="none" normalizeH="0" baseline="0" smtClean="0">
                <a:ln>
                  <a:noFill/>
                </a:ln>
                <a:solidFill>
                  <a:schemeClr val="tx1"/>
                </a:solidFill>
                <a:effectLst/>
                <a:latin typeface="Calibri" panose="020f0502020204030204" charset="0"/>
                <a:ea typeface="楷体_GB2312" pitchFamily="49" charset="-122"/>
                <a:cs typeface="Times New Roman" panose="02020603050405020304" pitchFamily="18" charset="0"/>
              </a:rPr>
              <a:t>②现实原因：</a:t>
            </a:r>
            <a:r>
              <a:rPr kumimoji="0" lang="zh-CN" sz="2000" b="0" i="0" u="none" strike="noStrike" cap="none" normalizeH="0" baseline="0" smtClean="0">
                <a:ln>
                  <a:noFill/>
                </a:ln>
                <a:solidFill>
                  <a:schemeClr val="tx1"/>
                </a:solidFill>
                <a:effectLst/>
                <a:latin typeface="Calibri" panose="020f0502020204030204" charset="0"/>
                <a:ea typeface="楷体_GB2312" pitchFamily="49" charset="-122"/>
                <a:cs typeface="Times New Roman" panose="02020603050405020304" pitchFamily="18" charset="0"/>
              </a:rPr>
              <a:t>东欧各国的改革没有突破</a:t>
            </a:r>
            <a:r>
              <a:rPr kumimoji="0" lang="zh-CN" sz="2000" b="0" i="0" u="sng" strike="noStrike" cap="none" normalizeH="0" baseline="0" smtClean="0">
                <a:ln>
                  <a:noFill/>
                </a:ln>
                <a:solidFill>
                  <a:srgbClr val="FF0000"/>
                </a:solidFill>
                <a:effectLst/>
                <a:latin typeface="Calibri" panose="020f0502020204030204" charset="0"/>
                <a:ea typeface="楷体_GB2312" pitchFamily="49" charset="-122"/>
                <a:cs typeface="Times New Roman" panose="02020603050405020304" pitchFamily="18" charset="0"/>
              </a:rPr>
              <a:t>苏联模式</a:t>
            </a:r>
            <a:r>
              <a:rPr kumimoji="0" lang="zh-CN" sz="2000" b="0" i="0" u="none" strike="noStrike" cap="none" normalizeH="0" baseline="0" smtClean="0">
                <a:ln>
                  <a:noFill/>
                </a:ln>
                <a:solidFill>
                  <a:schemeClr val="tx1"/>
                </a:solidFill>
                <a:effectLst/>
                <a:latin typeface="Calibri" panose="020f0502020204030204" charset="0"/>
                <a:ea typeface="楷体_GB2312" pitchFamily="49" charset="-122"/>
                <a:cs typeface="Times New Roman" panose="02020603050405020304" pitchFamily="18" charset="0"/>
              </a:rPr>
              <a:t>的束缚，经济陷入困境，政局剧烈动荡。</a:t>
            </a:r>
            <a:endParaRPr kumimoji="0" 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tab pos="1343025"/>
              </a:tabLst>
            </a:pPr>
            <a:r>
              <a:rPr kumimoji="0" lang="zh-CN" sz="2000" b="1" i="0" u="none" strike="noStrike" cap="none" normalizeH="0" baseline="0" smtClean="0">
                <a:ln>
                  <a:noFill/>
                </a:ln>
                <a:solidFill>
                  <a:schemeClr val="tx1"/>
                </a:solidFill>
                <a:effectLst/>
                <a:latin typeface="Calibri" panose="020f0502020204030204" charset="0"/>
                <a:ea typeface="楷体_GB2312" pitchFamily="49" charset="-122"/>
                <a:cs typeface="Times New Roman" panose="02020603050405020304" pitchFamily="18" charset="0"/>
              </a:rPr>
              <a:t>③苏联原因：</a:t>
            </a:r>
            <a:r>
              <a:rPr kumimoji="0" lang="zh-CN" sz="2000" b="0" i="0" u="none" strike="noStrike" cap="none" normalizeH="0" baseline="0" smtClean="0">
                <a:ln>
                  <a:noFill/>
                </a:ln>
                <a:solidFill>
                  <a:schemeClr val="tx1"/>
                </a:solidFill>
                <a:effectLst/>
                <a:latin typeface="Calibri" panose="020f0502020204030204" charset="0"/>
                <a:ea typeface="楷体_GB2312" pitchFamily="49" charset="-122"/>
                <a:cs typeface="Times New Roman" panose="02020603050405020304" pitchFamily="18" charset="0"/>
              </a:rPr>
              <a:t>苏联鼓励东欧改革，</a:t>
            </a:r>
            <a:r>
              <a:rPr kumimoji="0" lang="zh-CN" sz="2000" b="0" i="0" u="sng" strike="noStrike" cap="none" normalizeH="0" baseline="0" smtClean="0">
                <a:ln>
                  <a:noFill/>
                </a:ln>
                <a:solidFill>
                  <a:srgbClr val="FF0000"/>
                </a:solidFill>
                <a:effectLst/>
                <a:latin typeface="Calibri" panose="020f0502020204030204" charset="0"/>
                <a:ea typeface="楷体_GB2312" pitchFamily="49" charset="-122"/>
                <a:cs typeface="Times New Roman" panose="02020603050405020304" pitchFamily="18" charset="0"/>
              </a:rPr>
              <a:t>戈尔巴乔夫</a:t>
            </a:r>
            <a:r>
              <a:rPr kumimoji="0" lang="zh-CN" sz="2000" b="0" i="0" u="none" strike="noStrike" cap="none" normalizeH="0" baseline="0" smtClean="0">
                <a:ln>
                  <a:noFill/>
                </a:ln>
                <a:solidFill>
                  <a:schemeClr val="tx1"/>
                </a:solidFill>
                <a:effectLst/>
                <a:latin typeface="Calibri" panose="020f0502020204030204" charset="0"/>
                <a:ea typeface="楷体_GB2312" pitchFamily="49" charset="-122"/>
                <a:cs typeface="Times New Roman" panose="02020603050405020304" pitchFamily="18" charset="0"/>
              </a:rPr>
              <a:t>的改革思想推动了东欧各国执政党的改组、分裂和蜕变。</a:t>
            </a:r>
            <a:endParaRPr kumimoji="0" 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tab pos="1343025"/>
              </a:tabLst>
            </a:pPr>
            <a:r>
              <a:rPr kumimoji="0" lang="zh-CN" sz="2000" b="1" i="0" u="none" strike="noStrike" cap="none" normalizeH="0" baseline="0" smtClean="0">
                <a:ln>
                  <a:noFill/>
                </a:ln>
                <a:solidFill>
                  <a:schemeClr val="tx1"/>
                </a:solidFill>
                <a:effectLst/>
                <a:latin typeface="Calibri" panose="020f0502020204030204" charset="0"/>
                <a:ea typeface="楷体_GB2312" pitchFamily="49" charset="-122"/>
                <a:cs typeface="Times New Roman" panose="02020603050405020304" pitchFamily="18" charset="0"/>
              </a:rPr>
              <a:t>④西方原因：</a:t>
            </a:r>
            <a:r>
              <a:rPr kumimoji="0" lang="zh-CN" sz="2000" b="0" i="0" u="none" strike="noStrike" cap="none" normalizeH="0" baseline="0" smtClean="0">
                <a:ln>
                  <a:noFill/>
                </a:ln>
                <a:solidFill>
                  <a:schemeClr val="tx1"/>
                </a:solidFill>
                <a:effectLst/>
                <a:latin typeface="Calibri" panose="020f0502020204030204" charset="0"/>
                <a:ea typeface="楷体_GB2312" pitchFamily="49" charset="-122"/>
                <a:cs typeface="Times New Roman" panose="02020603050405020304" pitchFamily="18" charset="0"/>
              </a:rPr>
              <a:t>西方</a:t>
            </a:r>
            <a:r>
              <a:rPr kumimoji="0" lang="zh-CN" sz="2000" b="0" i="0" u="none" strike="noStrike" cap="none" normalizeH="0" baseline="0" smtClean="0">
                <a:ln>
                  <a:noFill/>
                </a:ln>
                <a:solidFill>
                  <a:schemeClr val="tx1"/>
                </a:solidFill>
                <a:effectLst/>
                <a:latin typeface="宋体" panose="02010600030101010101" pitchFamily="2" charset="-122"/>
                <a:ea typeface="楷体_GB2312" pitchFamily="49" charset="-122"/>
                <a:cs typeface="Times New Roman" panose="02020603050405020304" pitchFamily="18" charset="0"/>
              </a:rPr>
              <a:t>“</a:t>
            </a:r>
            <a:r>
              <a:rPr kumimoji="0" lang="zh-CN" sz="2000" b="0" i="0" u="sng" strike="noStrike" cap="none" normalizeH="0" baseline="0" smtClean="0">
                <a:ln>
                  <a:noFill/>
                </a:ln>
                <a:solidFill>
                  <a:srgbClr val="FF0000"/>
                </a:solidFill>
                <a:effectLst/>
                <a:latin typeface="Calibri" panose="020f0502020204030204" charset="0"/>
                <a:ea typeface="楷体_GB2312" pitchFamily="49" charset="-122"/>
                <a:cs typeface="Times New Roman" panose="02020603050405020304" pitchFamily="18" charset="0"/>
              </a:rPr>
              <a:t>和平演变</a:t>
            </a:r>
            <a:r>
              <a:rPr kumimoji="0" lang="zh-CN" sz="2000" b="0" i="0" u="none" strike="noStrike" cap="none" normalizeH="0" baseline="0" smtClean="0">
                <a:ln>
                  <a:noFill/>
                </a:ln>
                <a:solidFill>
                  <a:schemeClr val="tx1"/>
                </a:solidFill>
                <a:effectLst/>
                <a:latin typeface="宋体" panose="02010600030101010101" pitchFamily="2" charset="-122"/>
                <a:ea typeface="楷体_GB2312" pitchFamily="49" charset="-122"/>
                <a:cs typeface="Times New Roman" panose="02020603050405020304" pitchFamily="18" charset="0"/>
              </a:rPr>
              <a:t>”</a:t>
            </a:r>
            <a:r>
              <a:rPr kumimoji="0" lang="zh-CN" sz="2000" b="0" i="0" u="none" strike="noStrike" cap="none" normalizeH="0" baseline="0" smtClean="0">
                <a:ln>
                  <a:noFill/>
                </a:ln>
                <a:solidFill>
                  <a:schemeClr val="tx1"/>
                </a:solidFill>
                <a:effectLst/>
                <a:latin typeface="Calibri" panose="020f0502020204030204" charset="0"/>
                <a:ea typeface="楷体_GB2312" pitchFamily="49" charset="-122"/>
                <a:cs typeface="Times New Roman" panose="02020603050405020304" pitchFamily="18" charset="0"/>
              </a:rPr>
              <a:t>战略的影响，进行意识形态的渗透，利用资金技术的援助引诱、支持东欧国家内部反对势力等。</a:t>
            </a:r>
            <a:endParaRPr kumimoji="0" 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17" name="矩形 16"/>
          <p:cNvSpPr/>
          <p:nvPr/>
        </p:nvSpPr>
        <p:spPr>
          <a:xfrm>
            <a:off x="4583991" y="980728"/>
            <a:ext cx="4680520" cy="829945"/>
          </a:xfrm>
          <a:prstGeom prst="rect">
            <a:avLst/>
          </a:prstGeom>
        </p:spPr>
        <p:txBody>
          <a:bodyPr wrap="square">
            <a:spAutoFit/>
          </a:bodyPr>
          <a:lstStyle/>
          <a:p>
            <a:r>
              <a:rPr lang="zh-CN" altLang="en-US" sz="2400" b="1" smtClean="0">
                <a:solidFill>
                  <a:srgbClr val="FF0000"/>
                </a:solidFill>
                <a:latin typeface="楷体_GB2312" pitchFamily="49" charset="-122"/>
                <a:ea typeface="楷体_GB2312" pitchFamily="49" charset="-122"/>
                <a:cs typeface="经典黑体简" panose="02010609000101010101" charset="-122"/>
              </a:rPr>
              <a:t>照搬照抄苏联模式</a:t>
            </a:r>
            <a:r>
              <a:rPr lang="zh-CN" altLang="en-US" sz="2400" b="1" smtClean="0">
                <a:latin typeface="楷体_GB2312" pitchFamily="49" charset="-122"/>
                <a:ea typeface="楷体_GB2312" pitchFamily="49" charset="-122"/>
                <a:cs typeface="经典黑体简" panose="02010609000101010101" charset="-122"/>
              </a:rPr>
              <a:t>，</a:t>
            </a:r>
            <a:r>
              <a:rPr lang="zh-CN" altLang="zh-CN" sz="2400" smtClean="0">
                <a:latin typeface="楷体_GB2312" pitchFamily="49" charset="-122"/>
                <a:ea typeface="楷体_GB2312" pitchFamily="49" charset="-122"/>
                <a:cs typeface="Times New Roman" panose="02020603050405020304" pitchFamily="18" charset="0"/>
              </a:rPr>
              <a:t>产生了许多问题，使其经济发展缓慢。</a:t>
            </a:r>
            <a:endParaRPr lang="zh-CN" altLang="en-US" sz="2400">
              <a:latin typeface="楷体_GB2312" pitchFamily="49" charset="-122"/>
              <a:ea typeface="楷体_GB2312" panose="02010609030101010101" pitchFamily="49" charset="-122"/>
            </a:endParaRPr>
          </a:p>
        </p:txBody>
      </p:sp>
      <p:sp>
        <p:nvSpPr>
          <p:cNvPr id="18" name="矩形 17"/>
          <p:cNvSpPr/>
          <p:nvPr/>
        </p:nvSpPr>
        <p:spPr>
          <a:xfrm>
            <a:off x="4583991" y="1916832"/>
            <a:ext cx="4248472" cy="1568450"/>
          </a:xfrm>
          <a:prstGeom prst="rect">
            <a:avLst/>
          </a:prstGeom>
        </p:spPr>
        <p:txBody>
          <a:bodyPr wrap="square">
            <a:spAutoFit/>
          </a:bodyPr>
          <a:lstStyle/>
          <a:p>
            <a:r>
              <a:rPr lang="zh-CN" altLang="zh-CN" sz="2400" b="1" smtClean="0">
                <a:latin typeface="楷体_GB2312" pitchFamily="49" charset="-122"/>
                <a:ea typeface="楷体_GB2312" pitchFamily="49" charset="-122"/>
                <a:cs typeface="Times New Roman" panose="02020603050405020304" pitchFamily="18" charset="0"/>
              </a:rPr>
              <a:t>东欧各国的改革</a:t>
            </a:r>
            <a:r>
              <a:rPr lang="zh-CN" altLang="zh-CN" sz="2400" b="1" smtClean="0">
                <a:solidFill>
                  <a:srgbClr val="FF0000"/>
                </a:solidFill>
                <a:latin typeface="楷体_GB2312" pitchFamily="49" charset="-122"/>
                <a:ea typeface="楷体_GB2312" pitchFamily="49" charset="-122"/>
                <a:cs typeface="Times New Roman" panose="02020603050405020304" pitchFamily="18" charset="0"/>
              </a:rPr>
              <a:t>没有突破</a:t>
            </a:r>
            <a:r>
              <a:rPr lang="zh-CN" altLang="zh-CN" sz="2400" b="1" u="sng" smtClean="0">
                <a:solidFill>
                  <a:srgbClr val="FF0000"/>
                </a:solidFill>
                <a:latin typeface="楷体_GB2312" pitchFamily="49" charset="-122"/>
                <a:ea typeface="楷体_GB2312" pitchFamily="49" charset="-122"/>
                <a:cs typeface="Times New Roman" panose="02020603050405020304" pitchFamily="18" charset="0"/>
              </a:rPr>
              <a:t>苏联模式</a:t>
            </a:r>
            <a:r>
              <a:rPr lang="zh-CN" altLang="zh-CN" sz="2400" b="1" smtClean="0">
                <a:latin typeface="楷体_GB2312" pitchFamily="49" charset="-122"/>
                <a:ea typeface="楷体_GB2312" pitchFamily="49" charset="-122"/>
                <a:cs typeface="Times New Roman" panose="02020603050405020304" pitchFamily="18" charset="0"/>
              </a:rPr>
              <a:t>的束缚，</a:t>
            </a:r>
            <a:r>
              <a:rPr lang="zh-CN" altLang="en-US" sz="2400" b="1" smtClean="0">
                <a:solidFill>
                  <a:srgbClr val="FF0000"/>
                </a:solidFill>
                <a:latin typeface="楷体_GB2312" pitchFamily="49" charset="-122"/>
                <a:ea typeface="楷体_GB2312" pitchFamily="49" charset="-122"/>
                <a:cs typeface="Times New Roman" panose="02020603050405020304" pitchFamily="18" charset="0"/>
              </a:rPr>
              <a:t>未能</a:t>
            </a:r>
            <a:r>
              <a:rPr lang="zh-CN" altLang="en-US" sz="2400" b="1" smtClean="0">
                <a:solidFill>
                  <a:srgbClr val="FF0000"/>
                </a:solidFill>
                <a:latin typeface="楷体_GB2312" pitchFamily="49" charset="-122"/>
                <a:ea typeface="楷体_GB2312" pitchFamily="49" charset="-122"/>
                <a:cs typeface="经典黑体简" panose="02010609000101010101" charset="-122"/>
                <a:sym typeface="+mn-ea"/>
              </a:rPr>
              <a:t>找到适合本国国情</a:t>
            </a:r>
            <a:r>
              <a:rPr lang="zh-CN" altLang="en-US" sz="2400" b="1" smtClean="0">
                <a:latin typeface="楷体_GB2312" pitchFamily="49" charset="-122"/>
                <a:ea typeface="楷体_GB2312" pitchFamily="49" charset="-122"/>
                <a:cs typeface="经典黑体简" panose="02010609000101010101" charset="-122"/>
                <a:sym typeface="+mn-ea"/>
              </a:rPr>
              <a:t>的道路，导致</a:t>
            </a:r>
            <a:r>
              <a:rPr lang="en-US" altLang="zh-CN" sz="2400" b="1" smtClean="0">
                <a:latin typeface="楷体_GB2312" pitchFamily="49" charset="-122"/>
                <a:ea typeface="楷体_GB2312" pitchFamily="49" charset="-122"/>
                <a:cs typeface="经典黑体简" panose="02010609000101010101" charset="-122"/>
                <a:sym typeface="+mn-ea"/>
              </a:rPr>
              <a:t>80</a:t>
            </a:r>
            <a:r>
              <a:rPr lang="zh-CN" altLang="en-US" sz="2400" b="1" smtClean="0">
                <a:latin typeface="楷体_GB2312" pitchFamily="49" charset="-122"/>
                <a:ea typeface="楷体_GB2312" pitchFamily="49" charset="-122"/>
                <a:cs typeface="经典黑体简" panose="02010609000101010101" charset="-122"/>
                <a:sym typeface="+mn-ea"/>
              </a:rPr>
              <a:t>年代</a:t>
            </a:r>
            <a:r>
              <a:rPr lang="zh-CN" altLang="zh-CN" sz="2400" b="1" smtClean="0">
                <a:latin typeface="楷体_GB2312" pitchFamily="49" charset="-122"/>
                <a:ea typeface="楷体_GB2312" pitchFamily="49" charset="-122"/>
                <a:cs typeface="Times New Roman" panose="02020603050405020304" pitchFamily="18" charset="0"/>
              </a:rPr>
              <a:t>经济陷入困境，政局剧烈动荡。</a:t>
            </a:r>
            <a:endParaRPr lang="zh-CN" altLang="en-US" sz="2400" b="1">
              <a:latin typeface="楷体_GB2312" pitchFamily="49" charset="-122"/>
              <a:ea typeface="楷体_GB2312" pitchFamily="49" charset="-122"/>
            </a:endParaRPr>
          </a:p>
        </p:txBody>
      </p:sp>
      <p:sp>
        <p:nvSpPr>
          <p:cNvPr id="19" name="矩形 18"/>
          <p:cNvSpPr/>
          <p:nvPr/>
        </p:nvSpPr>
        <p:spPr>
          <a:xfrm>
            <a:off x="4728007" y="3717032"/>
            <a:ext cx="4773930" cy="460375"/>
          </a:xfrm>
          <a:prstGeom prst="rect">
            <a:avLst/>
          </a:prstGeom>
        </p:spPr>
        <p:txBody>
          <a:bodyPr wrap="none">
            <a:spAutoFit/>
          </a:bodyPr>
          <a:lstStyle/>
          <a:p>
            <a:r>
              <a:rPr lang="zh-CN" altLang="en-US" sz="2400" b="1" smtClean="0">
                <a:solidFill>
                  <a:srgbClr val="FF0000"/>
                </a:solidFill>
                <a:latin typeface="华文楷体" panose="02010600040101010101" charset="-122"/>
                <a:ea typeface="华文楷体" panose="02010600040101010101" charset="-122"/>
                <a:cs typeface="经典黑体简" panose="02010609000101010101" charset="-122"/>
                <a:sym typeface="+mn-ea"/>
              </a:rPr>
              <a:t>戈尔巴乔夫</a:t>
            </a:r>
            <a:r>
              <a:rPr lang="zh-CN" altLang="en-US" sz="2400" b="1" smtClean="0">
                <a:latin typeface="华文楷体" panose="02010600040101010101" charset="-122"/>
                <a:ea typeface="华文楷体" panose="02010600040101010101" charset="-122"/>
                <a:cs typeface="经典黑体简" panose="02010609000101010101" charset="-122"/>
                <a:sym typeface="+mn-ea"/>
              </a:rPr>
              <a:t>改革及新思维的影响。</a:t>
            </a:r>
            <a:endParaRPr lang="zh-CN" altLang="en-US" sz="2400" b="1">
              <a:latin typeface="华文楷体"/>
              <a:ea typeface="华文楷体" charset="-122"/>
              <a:cs typeface="经典黑体简" panose="02010609000101010101" charset="-122"/>
              <a:sym typeface="+mn-ea"/>
            </a:endParaRPr>
          </a:p>
        </p:txBody>
      </p:sp>
      <p:sp>
        <p:nvSpPr>
          <p:cNvPr id="20" name="矩形 19"/>
          <p:cNvSpPr/>
          <p:nvPr/>
        </p:nvSpPr>
        <p:spPr>
          <a:xfrm>
            <a:off x="4872023" y="4653136"/>
            <a:ext cx="3243580" cy="460375"/>
          </a:xfrm>
          <a:prstGeom prst="rect">
            <a:avLst/>
          </a:prstGeom>
        </p:spPr>
        <p:txBody>
          <a:bodyPr wrap="none">
            <a:spAutoFit/>
          </a:bodyPr>
          <a:lstStyle/>
          <a:p>
            <a:r>
              <a:rPr lang="zh-CN" altLang="en-US" sz="2400" b="1" smtClean="0">
                <a:latin typeface="华文楷体" panose="02010600040101010101" charset="-122"/>
                <a:ea typeface="华文楷体" panose="02010600040101010101" charset="-122"/>
                <a:cs typeface="经典黑体简" panose="02010609000101010101" charset="-122"/>
                <a:sym typeface="+mn-ea"/>
              </a:rPr>
              <a:t>西方的</a:t>
            </a:r>
            <a:r>
              <a:rPr lang="zh-CN" altLang="en-US" sz="2400" b="1" smtClean="0">
                <a:solidFill>
                  <a:srgbClr val="FF0000"/>
                </a:solidFill>
                <a:latin typeface="华文楷体" panose="02010600040101010101" charset="-122"/>
                <a:ea typeface="华文楷体" panose="02010600040101010101" charset="-122"/>
                <a:cs typeface="经典黑体简" panose="02010609000101010101" charset="-122"/>
                <a:sym typeface="+mn-ea"/>
              </a:rPr>
              <a:t>和平演变</a:t>
            </a:r>
            <a:r>
              <a:rPr lang="zh-CN" altLang="en-US" sz="2400" b="1" smtClean="0">
                <a:latin typeface="华文楷体" panose="02010600040101010101" charset="-122"/>
                <a:ea typeface="华文楷体" panose="02010600040101010101" charset="-122"/>
                <a:cs typeface="经典黑体简" panose="02010609000101010101" charset="-122"/>
                <a:sym typeface="+mn-ea"/>
              </a:rPr>
              <a:t>战略。</a:t>
            </a:r>
            <a:endParaRPr lang="zh-CN" altLang="en-US" sz="2400" b="1">
              <a:latin typeface="华文楷体" panose="02010600040101010101" charset="-122"/>
              <a:ea typeface="华文楷体" panose="02010600040101010101" charset="-122"/>
              <a:cs typeface="经典黑体简" panose="02010609000101010101"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strVal val="#ppt_w*0.70"/>
                                          </p:val>
                                        </p:tav>
                                        <p:tav tm="100000">
                                          <p:val>
                                            <p:strVal val="#ppt_w"/>
                                          </p:val>
                                        </p:tav>
                                      </p:tavLst>
                                    </p:anim>
                                    <p:anim calcmode="lin" valueType="num">
                                      <p:cBhvr>
                                        <p:cTn id="8" dur="1000" fill="hold"/>
                                        <p:tgtEl>
                                          <p:spTgt spid="17"/>
                                        </p:tgtEl>
                                        <p:attrNameLst>
                                          <p:attrName>ppt_h</p:attrName>
                                        </p:attrNameLst>
                                      </p:cBhvr>
                                      <p:tavLst>
                                        <p:tav tm="0">
                                          <p:val>
                                            <p:strVal val="#ppt_h"/>
                                          </p:val>
                                        </p:tav>
                                        <p:tav tm="100000">
                                          <p:val>
                                            <p:strVal val="#ppt_h"/>
                                          </p:val>
                                        </p:tav>
                                      </p:tavLst>
                                    </p:anim>
                                    <p:animEffect transition="in" filter="fade">
                                      <p:cBhvr>
                                        <p:cTn id="9" dur="1000"/>
                                        <p:tgtEl>
                                          <p:spTgt spid="17"/>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p:cTn id="14" dur="1000" fill="hold"/>
                                        <p:tgtEl>
                                          <p:spTgt spid="18"/>
                                        </p:tgtEl>
                                        <p:attrNameLst>
                                          <p:attrName>ppt_w</p:attrName>
                                        </p:attrNameLst>
                                      </p:cBhvr>
                                      <p:tavLst>
                                        <p:tav tm="0">
                                          <p:val>
                                            <p:strVal val="#ppt_w*0.70"/>
                                          </p:val>
                                        </p:tav>
                                        <p:tav tm="100000">
                                          <p:val>
                                            <p:strVal val="#ppt_w"/>
                                          </p:val>
                                        </p:tav>
                                      </p:tavLst>
                                    </p:anim>
                                    <p:anim calcmode="lin" valueType="num">
                                      <p:cBhvr>
                                        <p:cTn id="15" dur="1000" fill="hold"/>
                                        <p:tgtEl>
                                          <p:spTgt spid="18"/>
                                        </p:tgtEl>
                                        <p:attrNameLst>
                                          <p:attrName>ppt_h</p:attrName>
                                        </p:attrNameLst>
                                      </p:cBhvr>
                                      <p:tavLst>
                                        <p:tav tm="0">
                                          <p:val>
                                            <p:strVal val="#ppt_h"/>
                                          </p:val>
                                        </p:tav>
                                        <p:tav tm="100000">
                                          <p:val>
                                            <p:strVal val="#ppt_h"/>
                                          </p:val>
                                        </p:tav>
                                      </p:tavLst>
                                    </p:anim>
                                    <p:animEffect transition="in" filter="fade">
                                      <p:cBhvr>
                                        <p:cTn id="16" dur="1000"/>
                                        <p:tgtEl>
                                          <p:spTgt spid="18"/>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p:cTn id="21" dur="1000" fill="hold"/>
                                        <p:tgtEl>
                                          <p:spTgt spid="19"/>
                                        </p:tgtEl>
                                        <p:attrNameLst>
                                          <p:attrName>ppt_w</p:attrName>
                                        </p:attrNameLst>
                                      </p:cBhvr>
                                      <p:tavLst>
                                        <p:tav tm="0">
                                          <p:val>
                                            <p:strVal val="#ppt_w*0.70"/>
                                          </p:val>
                                        </p:tav>
                                        <p:tav tm="100000">
                                          <p:val>
                                            <p:strVal val="#ppt_w"/>
                                          </p:val>
                                        </p:tav>
                                      </p:tavLst>
                                    </p:anim>
                                    <p:anim calcmode="lin" valueType="num">
                                      <p:cBhvr>
                                        <p:cTn id="22" dur="1000" fill="hold"/>
                                        <p:tgtEl>
                                          <p:spTgt spid="19"/>
                                        </p:tgtEl>
                                        <p:attrNameLst>
                                          <p:attrName>ppt_h</p:attrName>
                                        </p:attrNameLst>
                                      </p:cBhvr>
                                      <p:tavLst>
                                        <p:tav tm="0">
                                          <p:val>
                                            <p:strVal val="#ppt_h"/>
                                          </p:val>
                                        </p:tav>
                                        <p:tav tm="100000">
                                          <p:val>
                                            <p:strVal val="#ppt_h"/>
                                          </p:val>
                                        </p:tav>
                                      </p:tavLst>
                                    </p:anim>
                                    <p:animEffect transition="in" filter="fade">
                                      <p:cBhvr>
                                        <p:cTn id="23" dur="1000"/>
                                        <p:tgtEl>
                                          <p:spTgt spid="19"/>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p:cTn id="28" dur="1000" fill="hold"/>
                                        <p:tgtEl>
                                          <p:spTgt spid="20"/>
                                        </p:tgtEl>
                                        <p:attrNameLst>
                                          <p:attrName>ppt_w</p:attrName>
                                        </p:attrNameLst>
                                      </p:cBhvr>
                                      <p:tavLst>
                                        <p:tav tm="0">
                                          <p:val>
                                            <p:strVal val="#ppt_w*0.70"/>
                                          </p:val>
                                        </p:tav>
                                        <p:tav tm="100000">
                                          <p:val>
                                            <p:strVal val="#ppt_w"/>
                                          </p:val>
                                        </p:tav>
                                      </p:tavLst>
                                    </p:anim>
                                    <p:anim calcmode="lin" valueType="num">
                                      <p:cBhvr>
                                        <p:cTn id="29" dur="1000" fill="hold"/>
                                        <p:tgtEl>
                                          <p:spTgt spid="20"/>
                                        </p:tgtEl>
                                        <p:attrNameLst>
                                          <p:attrName>ppt_h</p:attrName>
                                        </p:attrNameLst>
                                      </p:cBhvr>
                                      <p:tavLst>
                                        <p:tav tm="0">
                                          <p:val>
                                            <p:strVal val="#ppt_h"/>
                                          </p:val>
                                        </p:tav>
                                        <p:tav tm="100000">
                                          <p:val>
                                            <p:strVal val="#ppt_h"/>
                                          </p:val>
                                        </p:tav>
                                      </p:tavLst>
                                    </p:anim>
                                    <p:animEffect transition="in" filter="fade">
                                      <p:cBhvr>
                                        <p:cTn id="30" dur="1000"/>
                                        <p:tgtEl>
                                          <p:spTgt spid="20"/>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p:cTn id="35" dur="1000" fill="hold"/>
                                        <p:tgtEl>
                                          <p:spTgt spid="15"/>
                                        </p:tgtEl>
                                        <p:attrNameLst>
                                          <p:attrName>ppt_w</p:attrName>
                                        </p:attrNameLst>
                                      </p:cBhvr>
                                      <p:tavLst>
                                        <p:tav tm="0">
                                          <p:val>
                                            <p:strVal val="#ppt_w*0.70"/>
                                          </p:val>
                                        </p:tav>
                                        <p:tav tm="100000">
                                          <p:val>
                                            <p:strVal val="#ppt_w"/>
                                          </p:val>
                                        </p:tav>
                                      </p:tavLst>
                                    </p:anim>
                                    <p:anim calcmode="lin" valueType="num">
                                      <p:cBhvr>
                                        <p:cTn id="36" dur="1000" fill="hold"/>
                                        <p:tgtEl>
                                          <p:spTgt spid="15"/>
                                        </p:tgtEl>
                                        <p:attrNameLst>
                                          <p:attrName>ppt_h</p:attrName>
                                        </p:attrNameLst>
                                      </p:cBhvr>
                                      <p:tavLst>
                                        <p:tav tm="0">
                                          <p:val>
                                            <p:strVal val="#ppt_h"/>
                                          </p:val>
                                        </p:tav>
                                        <p:tav tm="100000">
                                          <p:val>
                                            <p:strVal val="#ppt_h"/>
                                          </p:val>
                                        </p:tav>
                                      </p:tavLst>
                                    </p:anim>
                                    <p:animEffect transition="in" filter="fade">
                                      <p:cBhvr>
                                        <p:cTn id="3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18" grpId="0"/>
      <p:bldP spid="19" grpId="0"/>
      <p:bldP spid="20"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893570" y="1097598"/>
            <a:ext cx="7960995" cy="460375"/>
          </a:xfrm>
          <a:prstGeom prst="rect">
            <a:avLst/>
          </a:prstGeom>
          <a:noFill/>
        </p:spPr>
        <p:txBody>
          <a:bodyPr wrap="square" rtlCol="0">
            <a:spAutoFit/>
          </a:bodyPr>
          <a:lstStyle/>
          <a:p>
            <a:r>
              <a:rPr lang="en-US" altLang="zh-CN" sz="2400" b="1"/>
              <a:t>1</a:t>
            </a:r>
            <a:r>
              <a:rPr lang="zh-CN" altLang="en-US" sz="2400" b="1">
                <a:ea typeface="宋体" panose="02010600030101010101" pitchFamily="2" charset="-122"/>
              </a:rPr>
              <a:t>、向社会主义的过度与探索（</a:t>
            </a:r>
            <a:r>
              <a:rPr lang="en-US" altLang="zh-CN" sz="2400" b="1">
                <a:ea typeface="宋体" panose="02010600030101010101" pitchFamily="2" charset="-122"/>
              </a:rPr>
              <a:t>1949-1978</a:t>
            </a:r>
            <a:r>
              <a:rPr lang="zh-CN" altLang="en-US" sz="2400" b="1">
                <a:ea typeface="宋体" panose="02010600030101010101" pitchFamily="2" charset="-122"/>
              </a:rPr>
              <a:t>）</a:t>
            </a:r>
            <a:endParaRPr lang="zh-CN" altLang="en-US" sz="2400" b="1">
              <a:ea typeface="宋体" pitchFamily="2" charset="-122"/>
            </a:endParaRPr>
          </a:p>
        </p:txBody>
      </p:sp>
      <p:sp>
        <p:nvSpPr>
          <p:cNvPr id="5" name="文本框 4"/>
          <p:cNvSpPr txBox="1"/>
          <p:nvPr/>
        </p:nvSpPr>
        <p:spPr>
          <a:xfrm>
            <a:off x="387985" y="2098040"/>
            <a:ext cx="5141595" cy="2306955"/>
          </a:xfrm>
          <a:prstGeom prst="rect">
            <a:avLst/>
          </a:prstGeom>
          <a:noFill/>
        </p:spPr>
        <p:txBody>
          <a:bodyPr wrap="square" rtlCol="0">
            <a:spAutoFit/>
          </a:bodyPr>
          <a:lstStyle/>
          <a:p>
            <a:pPr marL="0" marR="0" lvl="0" indent="0" algn="just" defTabSz="914400" rtl="0" eaLnBrk="1" fontAlgn="auto" latinLnBrk="0" hangingPunct="1">
              <a:lnSpc>
                <a:spcPct val="150000"/>
              </a:lnSpc>
              <a:spcBef>
                <a:spcPct val="0"/>
              </a:spcBef>
              <a:spcAft>
                <a:spcPct val="0"/>
              </a:spcAft>
              <a:buClrTx/>
              <a:buSzTx/>
              <a:buFontTx/>
              <a:buNone/>
              <a:defRPr/>
            </a:pPr>
            <a:r>
              <a:rPr lang="zh-CN" altLang="zh-CN" sz="2400" b="1" kern="100" noProof="0">
                <a:ln>
                  <a:noFill/>
                </a:ln>
                <a:solidFill>
                  <a:schemeClr val="tx1"/>
                </a:solidFill>
                <a:effectLst/>
                <a:uLnTx/>
                <a:uFillTx/>
                <a:latin typeface="Calibri" panose="020f0502020204030204" charset="0"/>
                <a:ea typeface="Calibri" panose="020f0502020204030204" charset="0"/>
                <a:cs typeface="Times New Roman" panose="02020603050405020304" pitchFamily="18" charset="0"/>
                <a:sym typeface="+mn-ea"/>
              </a:rPr>
              <a:t>①</a:t>
            </a:r>
            <a:r>
              <a:rPr lang="en-US" altLang="zh-CN" sz="2400" b="1" kern="100" noProof="0">
                <a:ln>
                  <a:noFill/>
                </a:ln>
                <a:solidFill>
                  <a:schemeClr val="tx1"/>
                </a:solidFill>
                <a:effectLst/>
                <a:uLnTx/>
                <a:uFillTx/>
                <a:latin typeface="Calibri" panose="020f0502020204030204" charset="0"/>
                <a:ea typeface="宋体" panose="02010600030101010101" pitchFamily="2" charset="-122"/>
                <a:cs typeface="Times New Roman" panose="02020603050405020304" pitchFamily="18" charset="0"/>
                <a:sym typeface="+mn-ea"/>
              </a:rPr>
              <a:t>1949</a:t>
            </a:r>
            <a:r>
              <a:rPr lang="zh-CN" altLang="zh-CN" sz="2400" b="1" kern="100" noProof="0">
                <a:ln>
                  <a:noFill/>
                </a:ln>
                <a:solidFill>
                  <a:schemeClr val="tx1"/>
                </a:solidFill>
                <a:effectLst/>
                <a:uLnTx/>
                <a:uFillTx/>
                <a:latin typeface="Calibri" panose="020f0502020204030204" charset="0"/>
                <a:ea typeface="宋体" panose="02010600030101010101" pitchFamily="2" charset="-122"/>
                <a:cs typeface="Times New Roman" panose="02020603050405020304" pitchFamily="18" charset="0"/>
                <a:sym typeface="+mn-ea"/>
              </a:rPr>
              <a:t>年</a:t>
            </a:r>
            <a:r>
              <a:rPr lang="en-US" altLang="zh-CN" sz="2400" b="1" kern="100" noProof="0">
                <a:ln>
                  <a:noFill/>
                </a:ln>
                <a:solidFill>
                  <a:schemeClr val="tx1"/>
                </a:solidFill>
                <a:effectLst/>
                <a:uLnTx/>
                <a:uFillTx/>
                <a:latin typeface="Calibri" panose="020f0502020204030204" charset="0"/>
                <a:ea typeface="宋体" panose="02010600030101010101" pitchFamily="2" charset="-122"/>
                <a:cs typeface="Times New Roman" panose="02020603050405020304" pitchFamily="18" charset="0"/>
                <a:sym typeface="+mn-ea"/>
              </a:rPr>
              <a:t>10</a:t>
            </a:r>
            <a:r>
              <a:rPr lang="zh-CN" altLang="zh-CN" sz="2400" b="1" kern="100" noProof="0">
                <a:ln>
                  <a:noFill/>
                </a:ln>
                <a:solidFill>
                  <a:schemeClr val="tx1"/>
                </a:solidFill>
                <a:effectLst/>
                <a:uLnTx/>
                <a:uFillTx/>
                <a:latin typeface="Calibri" panose="020f0502020204030204" charset="0"/>
                <a:ea typeface="宋体" panose="02010600030101010101" pitchFamily="2" charset="-122"/>
                <a:cs typeface="Times New Roman" panose="02020603050405020304" pitchFamily="18" charset="0"/>
                <a:sym typeface="+mn-ea"/>
              </a:rPr>
              <a:t>月</a:t>
            </a:r>
            <a:r>
              <a:rPr lang="en-US" altLang="zh-CN" sz="2400" b="1" kern="100" noProof="0">
                <a:ln>
                  <a:noFill/>
                </a:ln>
                <a:solidFill>
                  <a:schemeClr val="tx1"/>
                </a:solidFill>
                <a:effectLst/>
                <a:uLnTx/>
                <a:uFillTx/>
                <a:latin typeface="Calibri" panose="020f0502020204030204" charset="0"/>
                <a:ea typeface="宋体" panose="02010600030101010101" pitchFamily="2" charset="-122"/>
                <a:cs typeface="Times New Roman" panose="02020603050405020304" pitchFamily="18" charset="0"/>
                <a:sym typeface="+mn-ea"/>
              </a:rPr>
              <a:t>1</a:t>
            </a:r>
            <a:r>
              <a:rPr lang="zh-CN" altLang="zh-CN" sz="2400" b="1" kern="100" noProof="0">
                <a:ln>
                  <a:noFill/>
                </a:ln>
                <a:solidFill>
                  <a:schemeClr val="tx1"/>
                </a:solidFill>
                <a:effectLst/>
                <a:uLnTx/>
                <a:uFillTx/>
                <a:latin typeface="Calibri" panose="020f0502020204030204" charset="0"/>
                <a:ea typeface="宋体" panose="02010600030101010101" pitchFamily="2" charset="-122"/>
                <a:cs typeface="Times New Roman" panose="02020603050405020304" pitchFamily="18" charset="0"/>
                <a:sym typeface="+mn-ea"/>
              </a:rPr>
              <a:t>日</a:t>
            </a:r>
            <a:endParaRPr kumimoji="0" lang="en-US" altLang="zh-CN" sz="2400" b="1" i="0" u="none" strike="noStrike" kern="100" cap="none" spc="0" normalizeH="0" baseline="0" noProof="0">
              <a:ln>
                <a:noFill/>
              </a:ln>
              <a:solidFill>
                <a:schemeClr val="tx1"/>
              </a:solidFill>
              <a:effectLst/>
              <a:uLnTx/>
              <a:uFillTx/>
              <a:latin typeface="Calibri"/>
              <a:ea typeface="宋体" pitchFamily="2" charset="-122"/>
              <a:cs typeface="Times New Roman" panose="02020603050405020304" pitchFamily="18" charset="0"/>
            </a:endParaRPr>
          </a:p>
          <a:p>
            <a:pPr marL="0" marR="0" lvl="0" indent="0" algn="just" defTabSz="914400" rtl="0" eaLnBrk="1" fontAlgn="auto" latinLnBrk="0" hangingPunct="1">
              <a:lnSpc>
                <a:spcPct val="150000"/>
              </a:lnSpc>
              <a:spcBef>
                <a:spcPct val="0"/>
              </a:spcBef>
              <a:spcAft>
                <a:spcPct val="0"/>
              </a:spcAft>
              <a:buClrTx/>
              <a:buSzTx/>
              <a:buFontTx/>
              <a:buNone/>
              <a:defRPr/>
            </a:pPr>
            <a:r>
              <a:rPr lang="zh-CN" altLang="zh-CN" sz="2400" b="1" kern="100" noProof="0">
                <a:ln>
                  <a:noFill/>
                </a:ln>
                <a:solidFill>
                  <a:schemeClr val="tx1"/>
                </a:solidFill>
                <a:effectLst/>
                <a:uLnTx/>
                <a:uFillTx/>
                <a:latin typeface="Calibri" panose="020f0502020204030204" charset="0"/>
                <a:ea typeface="Calibri" panose="020f0502020204030204" charset="0"/>
                <a:cs typeface="Times New Roman" panose="02020603050405020304" pitchFamily="18" charset="0"/>
                <a:sym typeface="+mn-ea"/>
              </a:rPr>
              <a:t>②</a:t>
            </a:r>
            <a:r>
              <a:rPr lang="en-US" altLang="zh-CN" sz="2400" b="1" kern="100" noProof="0">
                <a:ln>
                  <a:noFill/>
                </a:ln>
                <a:solidFill>
                  <a:schemeClr val="tx1"/>
                </a:solidFill>
                <a:effectLst/>
                <a:uLnTx/>
                <a:uFillTx/>
                <a:latin typeface="Calibri" panose="020f0502020204030204" charset="0"/>
                <a:ea typeface="宋体" panose="02010600030101010101" pitchFamily="2" charset="-122"/>
                <a:cs typeface="Times New Roman" panose="02020603050405020304" pitchFamily="18" charset="0"/>
                <a:sym typeface="+mn-ea"/>
              </a:rPr>
              <a:t>1954</a:t>
            </a:r>
            <a:r>
              <a:rPr lang="zh-CN" altLang="zh-CN" sz="2400" b="1" kern="100" noProof="0">
                <a:ln>
                  <a:noFill/>
                </a:ln>
                <a:solidFill>
                  <a:schemeClr val="tx1"/>
                </a:solidFill>
                <a:effectLst/>
                <a:uLnTx/>
                <a:uFillTx/>
                <a:latin typeface="Calibri" panose="020f0502020204030204" charset="0"/>
                <a:ea typeface="宋体" panose="02010600030101010101" pitchFamily="2" charset="-122"/>
                <a:cs typeface="Times New Roman" panose="02020603050405020304" pitchFamily="18" charset="0"/>
                <a:sym typeface="+mn-ea"/>
              </a:rPr>
              <a:t>年</a:t>
            </a:r>
            <a:endParaRPr kumimoji="0" lang="en-US" altLang="zh-CN" sz="2400" b="1" i="0" u="none" strike="noStrike" kern="100" cap="none" spc="0" normalizeH="0" baseline="0" noProof="0">
              <a:ln>
                <a:noFill/>
              </a:ln>
              <a:solidFill>
                <a:schemeClr val="tx1"/>
              </a:solidFill>
              <a:effectLst/>
              <a:uLnTx/>
              <a:uFillTx/>
              <a:latin typeface="Calibri" panose="020f0502020204030204" charset="0"/>
              <a:ea typeface="宋体" panose="02010600030101010101" pitchFamily="2" charset="-122"/>
              <a:cs typeface="Times New Roman" panose="02020603050405020304" pitchFamily="18" charset="0"/>
            </a:endParaRPr>
          </a:p>
          <a:p>
            <a:pPr marL="0" marR="0" lvl="0" indent="0" algn="just" defTabSz="914400" rtl="0" eaLnBrk="1" fontAlgn="auto" latinLnBrk="0" hangingPunct="1">
              <a:lnSpc>
                <a:spcPct val="150000"/>
              </a:lnSpc>
              <a:spcBef>
                <a:spcPct val="0"/>
              </a:spcBef>
              <a:spcAft>
                <a:spcPct val="0"/>
              </a:spcAft>
              <a:buClrTx/>
              <a:buSzTx/>
              <a:buFontTx/>
              <a:buNone/>
              <a:defRPr/>
            </a:pPr>
            <a:r>
              <a:rPr lang="zh-CN" altLang="zh-CN" sz="2400" b="1" kern="100" noProof="0">
                <a:ln>
                  <a:noFill/>
                </a:ln>
                <a:solidFill>
                  <a:schemeClr val="tx1"/>
                </a:solidFill>
                <a:effectLst/>
                <a:uLnTx/>
                <a:uFillTx/>
                <a:latin typeface="Calibri" panose="020f0502020204030204" charset="0"/>
                <a:ea typeface="Calibri" panose="020f0502020204030204" charset="0"/>
                <a:cs typeface="Times New Roman" panose="02020603050405020304" pitchFamily="18" charset="0"/>
                <a:sym typeface="+mn-ea"/>
              </a:rPr>
              <a:t>③</a:t>
            </a:r>
            <a:r>
              <a:rPr lang="zh-CN" altLang="zh-CN" sz="2400" b="1" kern="100" noProof="0">
                <a:ln>
                  <a:noFill/>
                </a:ln>
                <a:solidFill>
                  <a:schemeClr val="tx1"/>
                </a:solidFill>
                <a:effectLst/>
                <a:uLnTx/>
                <a:uFillTx/>
                <a:latin typeface="Calibri" panose="020f0502020204030204" charset="0"/>
                <a:ea typeface="宋体" panose="02010600030101010101" pitchFamily="2" charset="-122"/>
                <a:cs typeface="Times New Roman" panose="02020603050405020304" pitchFamily="18" charset="0"/>
                <a:sym typeface="+mn-ea"/>
              </a:rPr>
              <a:t>到</a:t>
            </a:r>
            <a:r>
              <a:rPr lang="en-US" altLang="zh-CN" sz="2400" b="1" kern="100" noProof="0">
                <a:ln>
                  <a:noFill/>
                </a:ln>
                <a:solidFill>
                  <a:schemeClr val="tx1"/>
                </a:solidFill>
                <a:effectLst/>
                <a:uLnTx/>
                <a:uFillTx/>
                <a:latin typeface="Calibri" panose="020f0502020204030204" charset="0"/>
                <a:ea typeface="宋体" panose="02010600030101010101" pitchFamily="2" charset="-122"/>
                <a:cs typeface="Times New Roman" panose="02020603050405020304" pitchFamily="18" charset="0"/>
                <a:sym typeface="+mn-ea"/>
              </a:rPr>
              <a:t>1956</a:t>
            </a:r>
            <a:r>
              <a:rPr lang="zh-CN" altLang="zh-CN" sz="2400" b="1" kern="100" noProof="0">
                <a:ln>
                  <a:noFill/>
                </a:ln>
                <a:solidFill>
                  <a:schemeClr val="tx1"/>
                </a:solidFill>
                <a:effectLst/>
                <a:uLnTx/>
                <a:uFillTx/>
                <a:latin typeface="Calibri" panose="020f0502020204030204" charset="0"/>
                <a:ea typeface="宋体" panose="02010600030101010101" pitchFamily="2" charset="-122"/>
                <a:cs typeface="Times New Roman" panose="02020603050405020304" pitchFamily="18" charset="0"/>
                <a:sym typeface="+mn-ea"/>
              </a:rPr>
              <a:t>年底</a:t>
            </a:r>
            <a:endParaRPr kumimoji="0" lang="zh-CN" altLang="zh-CN" sz="2400" b="1" i="0" u="none" strike="noStrike" kern="100" cap="none" spc="0" normalizeH="0" baseline="0" noProof="0">
              <a:ln>
                <a:noFill/>
              </a:ln>
              <a:solidFill>
                <a:schemeClr val="tx1"/>
              </a:solidFill>
              <a:effectLst/>
              <a:uLnTx/>
              <a:uFillTx/>
              <a:latin typeface="Calibri"/>
              <a:ea typeface="宋体" pitchFamily="2" charset="-122"/>
              <a:cs typeface="Times New Roman" panose="02020603050405020304" pitchFamily="18" charset="0"/>
            </a:endParaRPr>
          </a:p>
          <a:p>
            <a:pPr marL="200660" marR="0" lvl="0" indent="-200660" algn="just" defTabSz="914400" rtl="0" eaLnBrk="1" fontAlgn="auto" latinLnBrk="0" hangingPunct="1">
              <a:lnSpc>
                <a:spcPct val="150000"/>
              </a:lnSpc>
              <a:spcBef>
                <a:spcPct val="0"/>
              </a:spcBef>
              <a:spcAft>
                <a:spcPct val="0"/>
              </a:spcAft>
              <a:buClrTx/>
              <a:buSzTx/>
              <a:buFontTx/>
              <a:buNone/>
              <a:defRPr/>
            </a:pPr>
            <a:r>
              <a:rPr lang="zh-CN" altLang="zh-CN" sz="2400" b="1" kern="100" noProof="0">
                <a:ln>
                  <a:noFill/>
                </a:ln>
                <a:solidFill>
                  <a:schemeClr val="tx1"/>
                </a:solidFill>
                <a:effectLst/>
                <a:uLnTx/>
                <a:uFillTx/>
                <a:latin typeface="黑体" panose="02010609060101010101" pitchFamily="49" charset="-122"/>
                <a:ea typeface="黑体" panose="02010609060101010101" pitchFamily="49" charset="-122"/>
                <a:cs typeface="Times New Roman" panose="02020603050405020304" pitchFamily="18" charset="0"/>
                <a:sym typeface="+mn-ea"/>
              </a:rPr>
              <a:t>④</a:t>
            </a:r>
            <a:r>
              <a:rPr lang="zh-CN" altLang="zh-CN" sz="2400" b="1" kern="100" noProof="0">
                <a:ln>
                  <a:noFill/>
                </a:ln>
                <a:solidFill>
                  <a:schemeClr val="tx1"/>
                </a:solidFill>
                <a:effectLst/>
                <a:uLnTx/>
                <a:uFillTx/>
                <a:latin typeface="Calibri" panose="020f0502020204030204" charset="0"/>
                <a:ea typeface="宋体" panose="02010600030101010101" pitchFamily="2" charset="-122"/>
                <a:cs typeface="Times New Roman" panose="02020603050405020304" pitchFamily="18" charset="0"/>
                <a:sym typeface="+mn-ea"/>
              </a:rPr>
              <a:t>全面建设社会主义时期</a:t>
            </a:r>
            <a:endParaRPr lang="zh-CN" altLang="zh-CN" sz="2400" b="1" kern="100" noProof="0">
              <a:ln>
                <a:noFill/>
              </a:ln>
              <a:solidFill>
                <a:schemeClr val="tx1"/>
              </a:solidFill>
              <a:effectLst/>
              <a:uLnTx/>
              <a:uFillTx/>
              <a:latin typeface="Calibri"/>
              <a:ea typeface="宋体" pitchFamily="2" charset="-122"/>
              <a:cs typeface="Times New Roman" panose="02020603050405020304" pitchFamily="18" charset="0"/>
              <a:sym typeface="+mn-ea"/>
            </a:endParaRPr>
          </a:p>
        </p:txBody>
      </p:sp>
      <p:sp>
        <p:nvSpPr>
          <p:cNvPr id="6" name="文本框 5"/>
          <p:cNvSpPr txBox="1"/>
          <p:nvPr/>
        </p:nvSpPr>
        <p:spPr>
          <a:xfrm>
            <a:off x="1893570" y="1637665"/>
            <a:ext cx="1567815" cy="460375"/>
          </a:xfrm>
          <a:prstGeom prst="rect">
            <a:avLst/>
          </a:prstGeom>
          <a:noFill/>
        </p:spPr>
        <p:txBody>
          <a:bodyPr wrap="square" rtlCol="0">
            <a:spAutoFit/>
          </a:bodyPr>
          <a:lstStyle/>
          <a:p>
            <a:r>
              <a:rPr lang="zh-CN" altLang="en-US" sz="2400" b="1"/>
              <a:t>（</a:t>
            </a:r>
            <a:r>
              <a:rPr lang="en-US" altLang="zh-CN" sz="2400" b="1"/>
              <a:t>1</a:t>
            </a:r>
            <a:r>
              <a:rPr lang="zh-CN" altLang="en-US" sz="2400" b="1"/>
              <a:t>）历程</a:t>
            </a:r>
            <a:endParaRPr lang="zh-CN" altLang="en-US" sz="2400" b="1"/>
          </a:p>
        </p:txBody>
      </p:sp>
      <p:sp>
        <p:nvSpPr>
          <p:cNvPr id="7" name="文本框 6"/>
          <p:cNvSpPr txBox="1"/>
          <p:nvPr/>
        </p:nvSpPr>
        <p:spPr>
          <a:xfrm>
            <a:off x="5616575" y="1637665"/>
            <a:ext cx="2203450" cy="460375"/>
          </a:xfrm>
          <a:prstGeom prst="rect">
            <a:avLst/>
          </a:prstGeom>
          <a:noFill/>
        </p:spPr>
        <p:txBody>
          <a:bodyPr wrap="square" rtlCol="0">
            <a:spAutoFit/>
          </a:bodyPr>
          <a:lstStyle/>
          <a:p>
            <a:r>
              <a:rPr lang="zh-CN" altLang="en-US" sz="2400" b="1"/>
              <a:t>（</a:t>
            </a:r>
            <a:r>
              <a:rPr lang="en-US" altLang="zh-CN" sz="2400" b="1"/>
              <a:t>2</a:t>
            </a:r>
            <a:r>
              <a:rPr lang="zh-CN" altLang="en-US" sz="2400" b="1"/>
              <a:t>）成就</a:t>
            </a:r>
            <a:endParaRPr lang="zh-CN" altLang="en-US" sz="2400" b="1"/>
          </a:p>
        </p:txBody>
      </p:sp>
      <p:pic>
        <p:nvPicPr>
          <p:cNvPr id="10" name="Picture 2" descr="20055192589316"/>
          <p:cNvPicPr>
            <a:picLocks noChangeAspect="1"/>
          </p:cNvPicPr>
          <p:nvPr/>
        </p:nvPicPr>
        <p:blipFill>
          <a:blip r:embed="rId2"/>
          <a:stretch>
            <a:fillRect/>
          </a:stretch>
        </p:blipFill>
        <p:spPr>
          <a:xfrm>
            <a:off x="5335905" y="2151380"/>
            <a:ext cx="1864995" cy="2409825"/>
          </a:xfrm>
          <a:prstGeom prst="rect">
            <a:avLst/>
          </a:prstGeom>
          <a:noFill/>
          <a:ln w="9525">
            <a:noFill/>
          </a:ln>
        </p:spPr>
      </p:pic>
      <p:pic>
        <p:nvPicPr>
          <p:cNvPr id="13" name="Picture 6" descr="1966年：中国首次发射导弹核武器试验成功"/>
          <p:cNvPicPr>
            <a:picLocks noChangeAspect="1"/>
          </p:cNvPicPr>
          <p:nvPr/>
        </p:nvPicPr>
        <p:blipFill>
          <a:blip r:embed="rId3"/>
          <a:stretch>
            <a:fillRect/>
          </a:stretch>
        </p:blipFill>
        <p:spPr>
          <a:xfrm>
            <a:off x="7305040" y="2151380"/>
            <a:ext cx="1925955" cy="2458720"/>
          </a:xfrm>
          <a:prstGeom prst="rect">
            <a:avLst/>
          </a:prstGeom>
          <a:noFill/>
          <a:ln w="9525">
            <a:noFill/>
          </a:ln>
        </p:spPr>
      </p:pic>
      <p:pic>
        <p:nvPicPr>
          <p:cNvPr id="15" name="Picture 8" descr="两弹一星秘史:太空高唱东方红"/>
          <p:cNvPicPr>
            <a:picLocks noChangeAspect="1"/>
          </p:cNvPicPr>
          <p:nvPr/>
        </p:nvPicPr>
        <p:blipFill>
          <a:blip r:embed="rId4"/>
          <a:stretch>
            <a:fillRect/>
          </a:stretch>
        </p:blipFill>
        <p:spPr>
          <a:xfrm>
            <a:off x="9468485" y="2044700"/>
            <a:ext cx="2176145" cy="2516505"/>
          </a:xfrm>
          <a:prstGeom prst="rect">
            <a:avLst/>
          </a:prstGeom>
          <a:noFill/>
          <a:ln w="9525">
            <a:noFill/>
          </a:ln>
        </p:spPr>
      </p:pic>
      <p:sp>
        <p:nvSpPr>
          <p:cNvPr id="12" name="文本框 11"/>
          <p:cNvSpPr txBox="1"/>
          <p:nvPr/>
        </p:nvSpPr>
        <p:spPr>
          <a:xfrm>
            <a:off x="1965325" y="4436110"/>
            <a:ext cx="2263775" cy="491490"/>
          </a:xfrm>
          <a:prstGeom prst="rect">
            <a:avLst/>
          </a:prstGeom>
          <a:noFill/>
        </p:spPr>
        <p:txBody>
          <a:bodyPr wrap="square" rtlCol="0">
            <a:spAutoFit/>
          </a:bodyPr>
          <a:lstStyle/>
          <a:p>
            <a:r>
              <a:rPr lang="zh-CN" altLang="en-US" sz="2600" b="1">
                <a:solidFill>
                  <a:schemeClr val="tx1"/>
                </a:solidFill>
                <a:uFillTx/>
              </a:rPr>
              <a:t>（</a:t>
            </a:r>
            <a:r>
              <a:rPr lang="en-US" altLang="zh-CN" sz="2600" b="1">
                <a:solidFill>
                  <a:schemeClr val="tx1"/>
                </a:solidFill>
                <a:uFillTx/>
              </a:rPr>
              <a:t>3</a:t>
            </a:r>
            <a:r>
              <a:rPr lang="zh-CN" altLang="en-US" sz="2600" b="1">
                <a:solidFill>
                  <a:schemeClr val="tx1"/>
                </a:solidFill>
                <a:uFillTx/>
              </a:rPr>
              <a:t>）意义：</a:t>
            </a:r>
            <a:endParaRPr lang="zh-CN" altLang="en-US" sz="2600" b="1">
              <a:solidFill>
                <a:schemeClr val="tx1"/>
              </a:solidFill>
              <a:uFillTx/>
            </a:endParaRPr>
          </a:p>
        </p:txBody>
      </p:sp>
      <p:sp>
        <p:nvSpPr>
          <p:cNvPr id="14" name="文本框 13"/>
          <p:cNvSpPr txBox="1"/>
          <p:nvPr/>
        </p:nvSpPr>
        <p:spPr>
          <a:xfrm>
            <a:off x="739775" y="5139055"/>
            <a:ext cx="4453890" cy="1198880"/>
          </a:xfrm>
          <a:prstGeom prst="rect">
            <a:avLst/>
          </a:prstGeom>
          <a:noFill/>
        </p:spPr>
        <p:txBody>
          <a:bodyPr wrap="square" rtlCol="0">
            <a:spAutoFit/>
          </a:bodyPr>
          <a:lstStyle/>
          <a:p>
            <a:r>
              <a:rPr lang="zh-CN" altLang="en-US" sz="2400" b="1">
                <a:solidFill>
                  <a:srgbClr val="C00000"/>
                </a:solidFill>
              </a:rPr>
              <a:t>为新时期中国特色社会主义道路提供了物质基础，宝贵经验和理论准备</a:t>
            </a:r>
            <a:endParaRPr lang="zh-CN" altLang="en-US" sz="2400" b="1">
              <a:solidFill>
                <a:srgbClr val="C00000"/>
              </a:solidFill>
            </a:endParaRPr>
          </a:p>
        </p:txBody>
      </p:sp>
      <p:sp>
        <p:nvSpPr>
          <p:cNvPr id="39" name="矩形 38"/>
          <p:cNvSpPr/>
          <p:nvPr/>
        </p:nvSpPr>
        <p:spPr>
          <a:xfrm>
            <a:off x="150495" y="237490"/>
            <a:ext cx="6116955" cy="636270"/>
          </a:xfrm>
          <a:prstGeom prst="rect">
            <a:avLst/>
          </a:prstGeom>
          <a:solidFill>
            <a:schemeClr val="accent3">
              <a:lumMod val="40000"/>
              <a:lumOff val="60000"/>
            </a:scheme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sz="3000" b="1">
                <a:solidFill>
                  <a:schemeClr val="tx1"/>
                </a:solidFill>
                <a:latin typeface="黑体" panose="02010609060101010101" pitchFamily="49" charset="-122"/>
                <a:ea typeface="黑体" panose="02010609060101010101" pitchFamily="49" charset="-122"/>
              </a:rPr>
              <a:t>三、</a:t>
            </a:r>
            <a:r>
              <a:rPr sz="3000" b="1">
                <a:solidFill>
                  <a:schemeClr val="tx1"/>
                </a:solidFill>
                <a:latin typeface="黑体" panose="02010609060101010101" pitchFamily="49" charset="-122"/>
                <a:ea typeface="黑体" panose="02010609060101010101" pitchFamily="49" charset="-122"/>
              </a:rPr>
              <a:t>中国社会主义的发展</a:t>
            </a:r>
            <a:endParaRPr sz="3000" b="1">
              <a:solidFill>
                <a:schemeClr val="tx1"/>
              </a:solidFill>
              <a:latin typeface="黑体" panose="02010609060101010101" pitchFamily="49" charset="-122"/>
              <a:ea typeface="黑体" pitchFamily="49" charset="-122"/>
            </a:endParaRPr>
          </a:p>
        </p:txBody>
      </p:sp>
      <p:sp>
        <p:nvSpPr>
          <p:cNvPr id="3" name="文本框 2"/>
          <p:cNvSpPr txBox="1"/>
          <p:nvPr/>
        </p:nvSpPr>
        <p:spPr>
          <a:xfrm>
            <a:off x="5335905" y="4614545"/>
            <a:ext cx="1969135" cy="645160"/>
          </a:xfrm>
          <a:prstGeom prst="rect">
            <a:avLst/>
          </a:prstGeom>
          <a:noFill/>
        </p:spPr>
        <p:txBody>
          <a:bodyPr wrap="square" rtlCol="0">
            <a:spAutoFit/>
          </a:bodyPr>
          <a:lstStyle/>
          <a:p>
            <a:r>
              <a:rPr lang="en-US" altLang="zh-CN" b="1">
                <a:solidFill>
                  <a:srgbClr val="0000FF"/>
                </a:solidFill>
                <a:latin typeface="华文中宋" pitchFamily="2" charset="-122"/>
                <a:ea typeface="华文中宋" pitchFamily="2" charset="-122"/>
                <a:sym typeface="+mn-ea"/>
              </a:rPr>
              <a:t>1964</a:t>
            </a:r>
            <a:r>
              <a:rPr lang="zh-CN" altLang="en-US" b="1">
                <a:solidFill>
                  <a:srgbClr val="0000FF"/>
                </a:solidFill>
                <a:latin typeface="华文中宋" pitchFamily="2" charset="-122"/>
                <a:ea typeface="华文中宋" pitchFamily="2" charset="-122"/>
                <a:sym typeface="+mn-ea"/>
              </a:rPr>
              <a:t>年第一颗原子弹</a:t>
            </a:r>
            <a:r>
              <a:rPr lang="zh-CN" altLang="en-US" b="1">
                <a:latin typeface="华文中宋" pitchFamily="2" charset="-122"/>
                <a:ea typeface="华文中宋" pitchFamily="2" charset="-122"/>
                <a:sym typeface="+mn-ea"/>
              </a:rPr>
              <a:t>爆炸成功</a:t>
            </a:r>
            <a:endParaRPr lang="zh-CN" altLang="en-US"/>
          </a:p>
        </p:txBody>
      </p:sp>
      <p:sp>
        <p:nvSpPr>
          <p:cNvPr id="16" name="文本框 15"/>
          <p:cNvSpPr txBox="1"/>
          <p:nvPr/>
        </p:nvSpPr>
        <p:spPr>
          <a:xfrm>
            <a:off x="7480300" y="4763135"/>
            <a:ext cx="1750695" cy="922020"/>
          </a:xfrm>
          <a:prstGeom prst="rect">
            <a:avLst/>
          </a:prstGeom>
          <a:noFill/>
        </p:spPr>
        <p:txBody>
          <a:bodyPr wrap="square" rtlCol="0">
            <a:spAutoFit/>
          </a:bodyPr>
          <a:lstStyle/>
          <a:p>
            <a:pPr marL="342900" indent="-342900"/>
            <a:r>
              <a:rPr lang="en-US" altLang="zh-CN" b="1">
                <a:latin typeface="Arial" panose="020b0604020202020204" pitchFamily="34" charset="0"/>
                <a:ea typeface="华文中宋" pitchFamily="2" charset="-122"/>
                <a:sym typeface="+mn-ea"/>
              </a:rPr>
              <a:t>1966</a:t>
            </a:r>
            <a:r>
              <a:rPr lang="zh-CN" altLang="en-US" b="1">
                <a:latin typeface="Arial" panose="020b0604020202020204" pitchFamily="34" charset="0"/>
                <a:ea typeface="华文中宋" pitchFamily="2" charset="-122"/>
                <a:sym typeface="+mn-ea"/>
              </a:rPr>
              <a:t>年装载着核弹的</a:t>
            </a:r>
            <a:endParaRPr lang="zh-CN" altLang="en-US" b="1">
              <a:latin typeface="Arial" pitchFamily="34" charset="0"/>
              <a:ea typeface="华文中宋" pitchFamily="2" charset="-122"/>
            </a:endParaRPr>
          </a:p>
          <a:p>
            <a:pPr marL="342900" indent="-342900"/>
            <a:r>
              <a:rPr lang="zh-CN" altLang="en-US" b="1">
                <a:solidFill>
                  <a:srgbClr val="0000FF"/>
                </a:solidFill>
                <a:latin typeface="Arial" panose="020b0604020202020204" pitchFamily="34" charset="0"/>
                <a:ea typeface="华文中宋" pitchFamily="2" charset="-122"/>
                <a:sym typeface="+mn-ea"/>
              </a:rPr>
              <a:t>导弹</a:t>
            </a:r>
            <a:r>
              <a:rPr lang="zh-CN" altLang="en-US" b="1">
                <a:latin typeface="Arial" panose="020b0604020202020204" pitchFamily="34" charset="0"/>
                <a:ea typeface="华文中宋" pitchFamily="2" charset="-122"/>
                <a:sym typeface="+mn-ea"/>
              </a:rPr>
              <a:t>成功发射</a:t>
            </a:r>
            <a:endParaRPr lang="zh-CN" altLang="en-US"/>
          </a:p>
        </p:txBody>
      </p:sp>
      <p:sp>
        <p:nvSpPr>
          <p:cNvPr id="18" name="文本框 17"/>
          <p:cNvSpPr txBox="1"/>
          <p:nvPr/>
        </p:nvSpPr>
        <p:spPr>
          <a:xfrm>
            <a:off x="9625965" y="4684395"/>
            <a:ext cx="1861820" cy="645160"/>
          </a:xfrm>
          <a:prstGeom prst="rect">
            <a:avLst/>
          </a:prstGeom>
          <a:noFill/>
        </p:spPr>
        <p:txBody>
          <a:bodyPr wrap="square" rtlCol="0">
            <a:spAutoFit/>
          </a:bodyPr>
          <a:lstStyle/>
          <a:p>
            <a:pPr algn="ctr"/>
            <a:r>
              <a:rPr lang="en-US" altLang="zh-CN" b="1">
                <a:solidFill>
                  <a:srgbClr val="0000FF"/>
                </a:solidFill>
                <a:latin typeface="华文中宋" pitchFamily="2" charset="-122"/>
                <a:ea typeface="华文中宋" pitchFamily="2" charset="-122"/>
                <a:sym typeface="+mn-ea"/>
              </a:rPr>
              <a:t>1970</a:t>
            </a:r>
            <a:r>
              <a:rPr lang="zh-CN" altLang="en-US" b="1">
                <a:solidFill>
                  <a:srgbClr val="0000FF"/>
                </a:solidFill>
                <a:latin typeface="华文中宋" pitchFamily="2" charset="-122"/>
                <a:ea typeface="华文中宋" pitchFamily="2" charset="-122"/>
                <a:sym typeface="+mn-ea"/>
              </a:rPr>
              <a:t>年东方红</a:t>
            </a:r>
            <a:r>
              <a:rPr lang="en-US" altLang="zh-CN" b="1">
                <a:solidFill>
                  <a:srgbClr val="0000FF"/>
                </a:solidFill>
                <a:latin typeface="华文中宋" pitchFamily="2" charset="-122"/>
                <a:ea typeface="华文中宋" pitchFamily="2" charset="-122"/>
                <a:sym typeface="+mn-ea"/>
              </a:rPr>
              <a:t>—1</a:t>
            </a:r>
            <a:r>
              <a:rPr lang="zh-CN" altLang="en-US" b="1">
                <a:solidFill>
                  <a:srgbClr val="0000FF"/>
                </a:solidFill>
                <a:latin typeface="华文中宋" pitchFamily="2" charset="-122"/>
                <a:ea typeface="华文中宋" pitchFamily="2" charset="-122"/>
                <a:sym typeface="+mn-ea"/>
              </a:rPr>
              <a:t>号卫星 </a:t>
            </a:r>
            <a:endParaRPr lang="zh-CN" altLang="en-US"/>
          </a:p>
        </p:txBody>
      </p:sp>
    </p:spTree>
    <p:custDataLst>
      <p:tags r:id="rId5"/>
    </p:custDataLst>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ppt_x"/>
                                          </p:val>
                                        </p:tav>
                                        <p:tav tm="100000">
                                          <p:val>
                                            <p:strVal val="#ppt_x"/>
                                          </p:val>
                                        </p:tav>
                                      </p:tavLst>
                                    </p:anim>
                                    <p:anim calcmode="lin" valueType="num">
                                      <p:cBhvr additive="base">
                                        <p:cTn id="3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ppt_x"/>
                                          </p:val>
                                        </p:tav>
                                        <p:tav tm="100000">
                                          <p:val>
                                            <p:strVal val="#ppt_x"/>
                                          </p:val>
                                        </p:tav>
                                      </p:tavLst>
                                    </p:anim>
                                    <p:anim calcmode="lin" valueType="num">
                                      <p:cBhvr additive="base">
                                        <p:cTn id="3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4" grpId="0"/>
      <p:bldP spid="3" grpId="0"/>
      <p:bldP spid="16" grpId="0"/>
      <p:bldP spid="18" grpId="0"/>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6" name="组合 5"/>
          <p:cNvGrpSpPr/>
          <p:nvPr/>
        </p:nvGrpSpPr>
        <p:grpSpPr>
          <a:xfrm flipH="1">
            <a:off x="223704" y="277506"/>
            <a:ext cx="452482" cy="368902"/>
            <a:chOff x="9301163" y="5115471"/>
            <a:chExt cx="452482" cy="368902"/>
          </a:xfrm>
        </p:grpSpPr>
        <p:sp>
          <p:nvSpPr>
            <p:cNvPr id="4" name="圆: 空心 3"/>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圆: 空心 4"/>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7" name="文本框 6"/>
          <p:cNvSpPr txBox="1"/>
          <p:nvPr/>
        </p:nvSpPr>
        <p:spPr>
          <a:xfrm>
            <a:off x="817984" y="223545"/>
            <a:ext cx="3383280" cy="521970"/>
          </a:xfrm>
          <a:prstGeom prst="rect">
            <a:avLst/>
          </a:prstGeom>
          <a:noFill/>
        </p:spPr>
        <p:txBody>
          <a:bodyPr wrap="none" rtlCol="0">
            <a:spAutoFit/>
          </a:bodyPr>
          <a:lstStyle/>
          <a:p>
            <a:pPr algn="l"/>
            <a:r>
              <a:rPr lang="zh-CN" altLang="en-US" sz="2800">
                <a:latin typeface="米开软笔行楷" panose="03000600000000000000" charset="-122"/>
                <a:ea typeface="米开软笔行楷" panose="03000600000000000000" charset="-122"/>
                <a:sym typeface="+mn-ea"/>
              </a:rPr>
              <a:t>中国社会主义的发展</a:t>
            </a:r>
            <a:endParaRPr lang="zh-CN" altLang="en-US" sz="2800">
              <a:latin typeface="米开软笔行楷" panose="03000600000000000000" charset="-122"/>
              <a:ea typeface="米开软笔行楷" panose="03000600000000000000" charset="-122"/>
              <a:sym typeface="+mn-ea"/>
            </a:endParaRPr>
          </a:p>
        </p:txBody>
      </p:sp>
      <p:sp>
        <p:nvSpPr>
          <p:cNvPr id="10" name="文本框 9"/>
          <p:cNvSpPr txBox="1"/>
          <p:nvPr/>
        </p:nvSpPr>
        <p:spPr>
          <a:xfrm>
            <a:off x="139065" y="919480"/>
            <a:ext cx="11066145" cy="460375"/>
          </a:xfrm>
          <a:prstGeom prst="rect">
            <a:avLst/>
          </a:prstGeom>
          <a:noFill/>
        </p:spPr>
        <p:txBody>
          <a:bodyPr wrap="square" rtlCol="0">
            <a:spAutoFit/>
          </a:bodyPr>
          <a:lstStyle/>
          <a:p>
            <a:r>
              <a:rPr lang="en-US" altLang="zh-CN" sz="2400" b="1">
                <a:latin typeface="黑体" panose="02010609060101010101" pitchFamily="49" charset="-122"/>
                <a:ea typeface="黑体" panose="02010609060101010101" pitchFamily="49" charset="-122"/>
                <a:cs typeface="黑体" panose="02010609060101010101" pitchFamily="49" charset="-122"/>
              </a:rPr>
              <a:t>1.</a:t>
            </a:r>
            <a:r>
              <a:rPr lang="zh-CN" sz="2400" b="1">
                <a:latin typeface="黑体" panose="02010609060101010101" pitchFamily="49" charset="-122"/>
                <a:ea typeface="黑体" panose="02010609060101010101" pitchFamily="49" charset="-122"/>
                <a:cs typeface="黑体" panose="02010609060101010101" pitchFamily="49" charset="-122"/>
              </a:rPr>
              <a:t>中国</a:t>
            </a:r>
            <a:r>
              <a:rPr lang="zh-CN" sz="2400" b="1">
                <a:latin typeface="黑体" panose="02010609060101010101" pitchFamily="49" charset="-122"/>
                <a:ea typeface="黑体" panose="02010609060101010101" pitchFamily="49" charset="-122"/>
                <a:cs typeface="黑体" panose="02010609060101010101" pitchFamily="49" charset="-122"/>
                <a:sym typeface="+mn-ea"/>
              </a:rPr>
              <a:t>的</a:t>
            </a:r>
            <a:r>
              <a:rPr lang="zh-CN" sz="2400" b="1">
                <a:latin typeface="黑体" panose="02010609060101010101" pitchFamily="49" charset="-122"/>
                <a:ea typeface="黑体" panose="02010609060101010101" pitchFamily="49" charset="-122"/>
                <a:cs typeface="黑体" panose="02010609060101010101" pitchFamily="49" charset="-122"/>
              </a:rPr>
              <a:t>社会主义革命与探索发展（</a:t>
            </a:r>
            <a:r>
              <a:rPr lang="en-US" altLang="zh-CN" sz="2400" b="1">
                <a:latin typeface="黑体" panose="02010609060101010101" pitchFamily="49" charset="-122"/>
                <a:ea typeface="黑体" panose="02010609060101010101" pitchFamily="49" charset="-122"/>
                <a:cs typeface="黑体" panose="02010609060101010101" pitchFamily="49" charset="-122"/>
              </a:rPr>
              <a:t>1949-1978</a:t>
            </a:r>
            <a:r>
              <a:rPr lang="zh-CN" altLang="en-US" sz="2400" b="1">
                <a:latin typeface="黑体" panose="02010609060101010101" pitchFamily="49" charset="-122"/>
                <a:ea typeface="黑体" panose="02010609060101010101" pitchFamily="49" charset="-122"/>
                <a:cs typeface="黑体" panose="02010609060101010101" pitchFamily="49" charset="-122"/>
              </a:rPr>
              <a:t>）</a:t>
            </a:r>
            <a:endParaRPr lang="zh-CN" altLang="en-US" sz="2400" b="1">
              <a:latin typeface="黑体" panose="02010609060101010101" pitchFamily="49" charset="-122"/>
              <a:ea typeface="黑体" panose="02010609060101010101" pitchFamily="49" charset="-122"/>
              <a:cs typeface="黑体" panose="02010609060101010101" pitchFamily="49" charset="-122"/>
            </a:endParaRPr>
          </a:p>
        </p:txBody>
      </p:sp>
      <p:sp>
        <p:nvSpPr>
          <p:cNvPr id="2" name="矩形 1"/>
          <p:cNvSpPr/>
          <p:nvPr/>
        </p:nvSpPr>
        <p:spPr>
          <a:xfrm>
            <a:off x="0" y="5682615"/>
            <a:ext cx="12192635" cy="36385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3" name="文本框 2"/>
          <p:cNvSpPr txBox="1"/>
          <p:nvPr/>
        </p:nvSpPr>
        <p:spPr>
          <a:xfrm>
            <a:off x="794385" y="5682615"/>
            <a:ext cx="815340" cy="368300"/>
          </a:xfrm>
          <a:prstGeom prst="rect">
            <a:avLst/>
          </a:prstGeom>
          <a:noFill/>
        </p:spPr>
        <p:txBody>
          <a:bodyPr wrap="square" rtlCol="0">
            <a:spAutoFit/>
          </a:bodyPr>
          <a:lstStyle/>
          <a:p>
            <a:pPr algn="ctr">
              <a:lnSpc>
                <a:spcPct val="100000"/>
              </a:lnSpc>
            </a:pPr>
            <a:r>
              <a:rPr lang="en-US" b="1">
                <a:solidFill>
                  <a:srgbClr val="F1ECB5"/>
                </a:solidFill>
                <a:latin typeface="+mn-ea"/>
              </a:rPr>
              <a:t>1949</a:t>
            </a:r>
            <a:endParaRPr lang="en-US" b="1">
              <a:solidFill>
                <a:srgbClr val="F1ECB5"/>
              </a:solidFill>
              <a:latin typeface="+mn-ea"/>
            </a:endParaRPr>
          </a:p>
        </p:txBody>
      </p:sp>
      <p:sp>
        <p:nvSpPr>
          <p:cNvPr id="12" name="文本框 11"/>
          <p:cNvSpPr txBox="1"/>
          <p:nvPr/>
        </p:nvSpPr>
        <p:spPr>
          <a:xfrm>
            <a:off x="956945" y="2654935"/>
            <a:ext cx="490220" cy="2934335"/>
          </a:xfrm>
          <a:prstGeom prst="rect">
            <a:avLst/>
          </a:prstGeom>
          <a:noFill/>
        </p:spPr>
        <p:txBody>
          <a:bodyPr vert="eaVert" wrap="square" rtlCol="0">
            <a:spAutoFit/>
          </a:bodyPr>
          <a:lstStyle/>
          <a:p>
            <a:pPr algn="r"/>
            <a:r>
              <a:rPr lang="zh-CN" altLang="en-US" sz="2000" b="1">
                <a:solidFill>
                  <a:srgbClr val="C00000"/>
                </a:solidFill>
                <a:latin typeface="黑体" panose="02010609060101010101" pitchFamily="49" charset="-122"/>
                <a:ea typeface="黑体" panose="02010609060101010101" pitchFamily="49" charset="-122"/>
              </a:rPr>
              <a:t>中华人民共和国成立</a:t>
            </a:r>
            <a:endParaRPr lang="zh-CN" altLang="en-US" sz="2000" b="1">
              <a:solidFill>
                <a:srgbClr val="C00000"/>
              </a:solidFill>
              <a:latin typeface="黑体" panose="02010609060101010101" pitchFamily="49" charset="-122"/>
              <a:ea typeface="黑体" pitchFamily="49" charset="-122"/>
            </a:endParaRPr>
          </a:p>
        </p:txBody>
      </p:sp>
      <p:sp>
        <p:nvSpPr>
          <p:cNvPr id="8" name="文本框 7"/>
          <p:cNvSpPr txBox="1"/>
          <p:nvPr/>
        </p:nvSpPr>
        <p:spPr>
          <a:xfrm>
            <a:off x="1540510" y="5678170"/>
            <a:ext cx="815340" cy="368300"/>
          </a:xfrm>
          <a:prstGeom prst="rect">
            <a:avLst/>
          </a:prstGeom>
          <a:noFill/>
        </p:spPr>
        <p:txBody>
          <a:bodyPr wrap="square" rtlCol="0">
            <a:spAutoFit/>
          </a:bodyPr>
          <a:lstStyle/>
          <a:p>
            <a:pPr algn="ctr">
              <a:lnSpc>
                <a:spcPct val="100000"/>
              </a:lnSpc>
            </a:pPr>
            <a:r>
              <a:rPr lang="en-US" b="1">
                <a:solidFill>
                  <a:srgbClr val="F1ECB5"/>
                </a:solidFill>
                <a:latin typeface="+mn-ea"/>
              </a:rPr>
              <a:t>1950</a:t>
            </a:r>
            <a:endParaRPr lang="en-US" b="1">
              <a:solidFill>
                <a:srgbClr val="F1ECB5"/>
              </a:solidFill>
              <a:latin typeface="+mn-ea"/>
            </a:endParaRPr>
          </a:p>
        </p:txBody>
      </p:sp>
      <p:sp>
        <p:nvSpPr>
          <p:cNvPr id="9" name="文本框 8"/>
          <p:cNvSpPr txBox="1"/>
          <p:nvPr/>
        </p:nvSpPr>
        <p:spPr>
          <a:xfrm>
            <a:off x="1549400" y="1344930"/>
            <a:ext cx="798195" cy="4244340"/>
          </a:xfrm>
          <a:prstGeom prst="rect">
            <a:avLst/>
          </a:prstGeom>
          <a:noFill/>
        </p:spPr>
        <p:txBody>
          <a:bodyPr vert="eaVert" wrap="square" rtlCol="0">
            <a:spAutoFit/>
          </a:bodyPr>
          <a:lstStyle/>
          <a:p>
            <a:pPr algn="r"/>
            <a:r>
              <a:rPr lang="zh-CN" altLang="en-US" sz="2000">
                <a:solidFill>
                  <a:srgbClr val="C00000"/>
                </a:solidFill>
                <a:latin typeface="黑体" panose="02010609060101010101" pitchFamily="49" charset="-122"/>
                <a:ea typeface="黑体" panose="02010609060101010101" pitchFamily="49" charset="-122"/>
              </a:rPr>
              <a:t>抗美援朝战争打响</a:t>
            </a:r>
            <a:endParaRPr lang="zh-CN" altLang="en-US" sz="2000">
              <a:solidFill>
                <a:srgbClr val="C00000"/>
              </a:solidFill>
              <a:latin typeface="黑体" panose="02010609060101010101" pitchFamily="49" charset="-122"/>
              <a:ea typeface="黑体" pitchFamily="49" charset="-122"/>
            </a:endParaRPr>
          </a:p>
          <a:p>
            <a:pPr algn="r"/>
            <a:r>
              <a:rPr lang="zh-CN" altLang="en-US" sz="2000">
                <a:solidFill>
                  <a:srgbClr val="C00000"/>
                </a:solidFill>
                <a:latin typeface="黑体" panose="02010609060101010101" pitchFamily="49" charset="-122"/>
                <a:ea typeface="黑体" panose="02010609060101010101" pitchFamily="49" charset="-122"/>
              </a:rPr>
              <a:t>《中华人民共和国土地改革法》颁布</a:t>
            </a:r>
            <a:endParaRPr lang="zh-CN" altLang="en-US" sz="2000">
              <a:solidFill>
                <a:srgbClr val="C00000"/>
              </a:solidFill>
              <a:latin typeface="黑体" panose="02010609060101010101" pitchFamily="49" charset="-122"/>
              <a:ea typeface="黑体" panose="02010609060101010101" pitchFamily="49" charset="-122"/>
            </a:endParaRPr>
          </a:p>
        </p:txBody>
      </p:sp>
      <p:sp>
        <p:nvSpPr>
          <p:cNvPr id="13" name="文本框 12"/>
          <p:cNvSpPr txBox="1"/>
          <p:nvPr/>
        </p:nvSpPr>
        <p:spPr>
          <a:xfrm>
            <a:off x="2355850" y="5678170"/>
            <a:ext cx="815340" cy="368300"/>
          </a:xfrm>
          <a:prstGeom prst="rect">
            <a:avLst/>
          </a:prstGeom>
          <a:noFill/>
        </p:spPr>
        <p:txBody>
          <a:bodyPr wrap="square" rtlCol="0">
            <a:spAutoFit/>
          </a:bodyPr>
          <a:lstStyle/>
          <a:p>
            <a:pPr algn="ctr">
              <a:lnSpc>
                <a:spcPct val="100000"/>
              </a:lnSpc>
            </a:pPr>
            <a:r>
              <a:rPr lang="en-US" b="1">
                <a:solidFill>
                  <a:srgbClr val="F1ECB5"/>
                </a:solidFill>
                <a:latin typeface="+mn-ea"/>
              </a:rPr>
              <a:t>1953</a:t>
            </a:r>
            <a:endParaRPr lang="en-US" b="1">
              <a:solidFill>
                <a:srgbClr val="F1ECB5"/>
              </a:solidFill>
              <a:latin typeface="+mn-ea"/>
            </a:endParaRPr>
          </a:p>
        </p:txBody>
      </p:sp>
      <p:sp>
        <p:nvSpPr>
          <p:cNvPr id="14" name="文本框 13"/>
          <p:cNvSpPr txBox="1"/>
          <p:nvPr/>
        </p:nvSpPr>
        <p:spPr>
          <a:xfrm>
            <a:off x="2210435" y="1344930"/>
            <a:ext cx="1106170" cy="4244340"/>
          </a:xfrm>
          <a:prstGeom prst="rect">
            <a:avLst/>
          </a:prstGeom>
          <a:noFill/>
        </p:spPr>
        <p:txBody>
          <a:bodyPr vert="eaVert" wrap="square" rtlCol="0">
            <a:spAutoFit/>
          </a:bodyPr>
          <a:lstStyle/>
          <a:p>
            <a:pPr algn="r"/>
            <a:r>
              <a:rPr lang="zh-CN" altLang="en-US" sz="2000">
                <a:solidFill>
                  <a:srgbClr val="C00000"/>
                </a:solidFill>
                <a:latin typeface="黑体" panose="02010609060101010101" pitchFamily="49" charset="-122"/>
                <a:ea typeface="黑体" panose="02010609060101010101" pitchFamily="49" charset="-122"/>
              </a:rPr>
              <a:t>和平共处五项原则的首次提出</a:t>
            </a:r>
            <a:endParaRPr lang="zh-CN" altLang="en-US" sz="2000">
              <a:solidFill>
                <a:srgbClr val="C00000"/>
              </a:solidFill>
              <a:latin typeface="黑体" panose="02010609060101010101" pitchFamily="49" charset="-122"/>
              <a:ea typeface="黑体" panose="02010609060101010101" pitchFamily="49" charset="-122"/>
            </a:endParaRPr>
          </a:p>
          <a:p>
            <a:pPr algn="r"/>
            <a:r>
              <a:rPr lang="zh-CN" altLang="en-US" sz="2000">
                <a:solidFill>
                  <a:srgbClr val="C00000"/>
                </a:solidFill>
                <a:latin typeface="黑体" panose="02010609060101010101" pitchFamily="49" charset="-122"/>
                <a:ea typeface="黑体" panose="02010609060101010101" pitchFamily="49" charset="-122"/>
              </a:rPr>
              <a:t>抗美援朝胜利</a:t>
            </a:r>
            <a:endParaRPr lang="zh-CN" altLang="en-US" sz="2000">
              <a:solidFill>
                <a:srgbClr val="C00000"/>
              </a:solidFill>
              <a:latin typeface="黑体" panose="02010609060101010101" pitchFamily="49" charset="-122"/>
              <a:ea typeface="黑体" panose="02010609060101010101" pitchFamily="49" charset="-122"/>
            </a:endParaRPr>
          </a:p>
          <a:p>
            <a:pPr algn="r"/>
            <a:r>
              <a:rPr lang="zh-CN" altLang="en-US" sz="2000">
                <a:solidFill>
                  <a:srgbClr val="C00000"/>
                </a:solidFill>
                <a:latin typeface="黑体" panose="02010609060101010101" pitchFamily="49" charset="-122"/>
                <a:ea typeface="黑体" panose="02010609060101010101" pitchFamily="49" charset="-122"/>
              </a:rPr>
              <a:t>一五计划开始实施</a:t>
            </a:r>
            <a:endParaRPr lang="zh-CN" altLang="en-US" sz="2000">
              <a:solidFill>
                <a:srgbClr val="C00000"/>
              </a:solidFill>
              <a:latin typeface="黑体" panose="02010609060101010101" pitchFamily="49" charset="-122"/>
              <a:ea typeface="黑体" panose="02010609060101010101" pitchFamily="49" charset="-122"/>
            </a:endParaRPr>
          </a:p>
        </p:txBody>
      </p:sp>
      <p:sp>
        <p:nvSpPr>
          <p:cNvPr id="15" name="文本框 14"/>
          <p:cNvSpPr txBox="1"/>
          <p:nvPr/>
        </p:nvSpPr>
        <p:spPr>
          <a:xfrm>
            <a:off x="3215640" y="5678170"/>
            <a:ext cx="815340" cy="368300"/>
          </a:xfrm>
          <a:prstGeom prst="rect">
            <a:avLst/>
          </a:prstGeom>
          <a:noFill/>
        </p:spPr>
        <p:txBody>
          <a:bodyPr wrap="square" rtlCol="0">
            <a:spAutoFit/>
          </a:bodyPr>
          <a:lstStyle/>
          <a:p>
            <a:pPr algn="ctr">
              <a:lnSpc>
                <a:spcPct val="100000"/>
              </a:lnSpc>
            </a:pPr>
            <a:r>
              <a:rPr lang="en-US" b="1">
                <a:solidFill>
                  <a:srgbClr val="F1ECB5"/>
                </a:solidFill>
                <a:latin typeface="+mn-ea"/>
              </a:rPr>
              <a:t>1954</a:t>
            </a:r>
            <a:endParaRPr lang="en-US" b="1">
              <a:solidFill>
                <a:srgbClr val="F1ECB5"/>
              </a:solidFill>
              <a:latin typeface="+mn-ea"/>
            </a:endParaRPr>
          </a:p>
        </p:txBody>
      </p:sp>
      <p:sp>
        <p:nvSpPr>
          <p:cNvPr id="16" name="文本框 15"/>
          <p:cNvSpPr txBox="1"/>
          <p:nvPr/>
        </p:nvSpPr>
        <p:spPr>
          <a:xfrm>
            <a:off x="3215640" y="1344930"/>
            <a:ext cx="798195" cy="4244340"/>
          </a:xfrm>
          <a:prstGeom prst="rect">
            <a:avLst/>
          </a:prstGeom>
          <a:noFill/>
        </p:spPr>
        <p:txBody>
          <a:bodyPr vert="eaVert" wrap="square" rtlCol="0">
            <a:spAutoFit/>
          </a:bodyPr>
          <a:lstStyle/>
          <a:p>
            <a:pPr algn="r"/>
            <a:r>
              <a:rPr lang="zh-CN" altLang="en-US" sz="2000">
                <a:solidFill>
                  <a:srgbClr val="C00000"/>
                </a:solidFill>
                <a:latin typeface="黑体" panose="02010609060101010101" pitchFamily="49" charset="-122"/>
                <a:ea typeface="黑体" panose="02010609060101010101" pitchFamily="49" charset="-122"/>
              </a:rPr>
              <a:t>第一届全国人大召开，通过</a:t>
            </a:r>
            <a:r>
              <a:rPr lang="zh-CN" altLang="en-US" sz="2000" b="1">
                <a:solidFill>
                  <a:srgbClr val="C00000"/>
                </a:solidFill>
                <a:effectLst/>
                <a:latin typeface="黑体" panose="02010609060101010101" pitchFamily="49" charset="-122"/>
                <a:ea typeface="黑体" panose="02010609060101010101" pitchFamily="49" charset="-122"/>
              </a:rPr>
              <a:t>《宪法》</a:t>
            </a:r>
            <a:endParaRPr lang="zh-CN" altLang="en-US" sz="2000">
              <a:solidFill>
                <a:srgbClr val="C00000"/>
              </a:solidFill>
              <a:latin typeface="黑体" panose="02010609060101010101" pitchFamily="49" charset="-122"/>
              <a:ea typeface="黑体" panose="02010609060101010101" pitchFamily="49" charset="-122"/>
            </a:endParaRPr>
          </a:p>
          <a:p>
            <a:pPr algn="r"/>
            <a:r>
              <a:rPr lang="zh-CN" altLang="en-US" sz="2000">
                <a:solidFill>
                  <a:srgbClr val="C00000"/>
                </a:solidFill>
                <a:latin typeface="黑体" panose="02010609060101010101" pitchFamily="49" charset="-122"/>
                <a:ea typeface="黑体" panose="02010609060101010101" pitchFamily="49" charset="-122"/>
              </a:rPr>
              <a:t>参加日内瓦会议</a:t>
            </a:r>
            <a:endParaRPr lang="zh-CN" altLang="en-US" sz="2000">
              <a:solidFill>
                <a:srgbClr val="C00000"/>
              </a:solidFill>
              <a:latin typeface="黑体" panose="02010609060101010101" pitchFamily="49" charset="-122"/>
              <a:ea typeface="黑体" panose="02010609060101010101" pitchFamily="49" charset="-122"/>
            </a:endParaRPr>
          </a:p>
        </p:txBody>
      </p:sp>
      <p:sp>
        <p:nvSpPr>
          <p:cNvPr id="17" name="文本框 16"/>
          <p:cNvSpPr txBox="1"/>
          <p:nvPr/>
        </p:nvSpPr>
        <p:spPr>
          <a:xfrm>
            <a:off x="4030980" y="5678170"/>
            <a:ext cx="815340" cy="368300"/>
          </a:xfrm>
          <a:prstGeom prst="rect">
            <a:avLst/>
          </a:prstGeom>
          <a:noFill/>
        </p:spPr>
        <p:txBody>
          <a:bodyPr wrap="square" rtlCol="0">
            <a:spAutoFit/>
          </a:bodyPr>
          <a:lstStyle/>
          <a:p>
            <a:pPr algn="ctr">
              <a:lnSpc>
                <a:spcPct val="100000"/>
              </a:lnSpc>
            </a:pPr>
            <a:r>
              <a:rPr lang="en-US" b="1">
                <a:solidFill>
                  <a:srgbClr val="F1ECB5"/>
                </a:solidFill>
                <a:latin typeface="+mn-ea"/>
              </a:rPr>
              <a:t>1955</a:t>
            </a:r>
            <a:endParaRPr lang="en-US" b="1">
              <a:solidFill>
                <a:srgbClr val="F1ECB5"/>
              </a:solidFill>
              <a:latin typeface="+mn-ea"/>
            </a:endParaRPr>
          </a:p>
        </p:txBody>
      </p:sp>
      <p:sp>
        <p:nvSpPr>
          <p:cNvPr id="18" name="文本框 17"/>
          <p:cNvSpPr txBox="1"/>
          <p:nvPr/>
        </p:nvSpPr>
        <p:spPr>
          <a:xfrm>
            <a:off x="4193540" y="1344930"/>
            <a:ext cx="490220" cy="4244340"/>
          </a:xfrm>
          <a:prstGeom prst="rect">
            <a:avLst/>
          </a:prstGeom>
          <a:noFill/>
        </p:spPr>
        <p:txBody>
          <a:bodyPr vert="eaVert" wrap="square" rtlCol="0">
            <a:spAutoFit/>
          </a:bodyPr>
          <a:lstStyle/>
          <a:p>
            <a:pPr algn="r"/>
            <a:r>
              <a:rPr lang="zh-CN" altLang="en-US" sz="2000">
                <a:solidFill>
                  <a:srgbClr val="C00000"/>
                </a:solidFill>
                <a:latin typeface="黑体" panose="02010609060101010101" pitchFamily="49" charset="-122"/>
                <a:ea typeface="黑体" panose="02010609060101010101" pitchFamily="49" charset="-122"/>
              </a:rPr>
              <a:t>参加万隆会议</a:t>
            </a:r>
            <a:endParaRPr lang="zh-CN" altLang="en-US" sz="2000">
              <a:solidFill>
                <a:srgbClr val="C00000"/>
              </a:solidFill>
              <a:latin typeface="黑体" panose="02010609060101010101" pitchFamily="49" charset="-122"/>
              <a:ea typeface="黑体" panose="02010609060101010101" pitchFamily="49" charset="-122"/>
            </a:endParaRPr>
          </a:p>
        </p:txBody>
      </p:sp>
      <p:sp>
        <p:nvSpPr>
          <p:cNvPr id="19" name="文本框 18"/>
          <p:cNvSpPr txBox="1"/>
          <p:nvPr/>
        </p:nvSpPr>
        <p:spPr>
          <a:xfrm>
            <a:off x="4683760" y="5678170"/>
            <a:ext cx="815340" cy="368300"/>
          </a:xfrm>
          <a:prstGeom prst="rect">
            <a:avLst/>
          </a:prstGeom>
          <a:noFill/>
        </p:spPr>
        <p:txBody>
          <a:bodyPr wrap="square" rtlCol="0">
            <a:spAutoFit/>
          </a:bodyPr>
          <a:lstStyle/>
          <a:p>
            <a:pPr algn="ctr">
              <a:lnSpc>
                <a:spcPct val="100000"/>
              </a:lnSpc>
            </a:pPr>
            <a:r>
              <a:rPr lang="en-US" b="1">
                <a:solidFill>
                  <a:srgbClr val="F1ECB5"/>
                </a:solidFill>
                <a:latin typeface="+mn-ea"/>
              </a:rPr>
              <a:t>1956</a:t>
            </a:r>
            <a:endParaRPr lang="en-US" b="1">
              <a:solidFill>
                <a:srgbClr val="F1ECB5"/>
              </a:solidFill>
              <a:latin typeface="+mn-ea"/>
            </a:endParaRPr>
          </a:p>
        </p:txBody>
      </p:sp>
      <p:sp>
        <p:nvSpPr>
          <p:cNvPr id="20" name="文本框 19"/>
          <p:cNvSpPr txBox="1"/>
          <p:nvPr/>
        </p:nvSpPr>
        <p:spPr>
          <a:xfrm>
            <a:off x="4856480" y="1378585"/>
            <a:ext cx="490220" cy="4244340"/>
          </a:xfrm>
          <a:prstGeom prst="rect">
            <a:avLst/>
          </a:prstGeom>
          <a:noFill/>
        </p:spPr>
        <p:txBody>
          <a:bodyPr vert="eaVert" wrap="square" rtlCol="0">
            <a:spAutoFit/>
          </a:bodyPr>
          <a:lstStyle/>
          <a:p>
            <a:pPr algn="r"/>
            <a:r>
              <a:rPr lang="zh-CN" altLang="en-US" sz="2000" b="1">
                <a:solidFill>
                  <a:srgbClr val="C00000"/>
                </a:solidFill>
                <a:latin typeface="黑体" panose="02010609060101010101" pitchFamily="49" charset="-122"/>
                <a:ea typeface="黑体" panose="02010609060101010101" pitchFamily="49" charset="-122"/>
              </a:rPr>
              <a:t>三大改造基本完成</a:t>
            </a:r>
            <a:endParaRPr lang="zh-CN" altLang="en-US" sz="2000" b="1">
              <a:solidFill>
                <a:srgbClr val="C00000"/>
              </a:solidFill>
              <a:latin typeface="黑体" panose="02010609060101010101" pitchFamily="49" charset="-122"/>
              <a:ea typeface="黑体" panose="02010609060101010101" pitchFamily="49" charset="-122"/>
            </a:endParaRPr>
          </a:p>
        </p:txBody>
      </p:sp>
      <p:sp>
        <p:nvSpPr>
          <p:cNvPr id="21" name="文本框 20"/>
          <p:cNvSpPr txBox="1"/>
          <p:nvPr/>
        </p:nvSpPr>
        <p:spPr>
          <a:xfrm>
            <a:off x="5382260" y="5682615"/>
            <a:ext cx="815340" cy="368300"/>
          </a:xfrm>
          <a:prstGeom prst="rect">
            <a:avLst/>
          </a:prstGeom>
          <a:noFill/>
        </p:spPr>
        <p:txBody>
          <a:bodyPr wrap="square" rtlCol="0">
            <a:spAutoFit/>
          </a:bodyPr>
          <a:lstStyle/>
          <a:p>
            <a:pPr algn="ctr">
              <a:lnSpc>
                <a:spcPct val="100000"/>
              </a:lnSpc>
            </a:pPr>
            <a:r>
              <a:rPr lang="en-US" b="1">
                <a:solidFill>
                  <a:srgbClr val="F1ECB5"/>
                </a:solidFill>
                <a:latin typeface="+mn-ea"/>
              </a:rPr>
              <a:t>1958</a:t>
            </a:r>
            <a:endParaRPr lang="en-US" b="1">
              <a:solidFill>
                <a:srgbClr val="F1ECB5"/>
              </a:solidFill>
              <a:latin typeface="+mn-ea"/>
            </a:endParaRPr>
          </a:p>
        </p:txBody>
      </p:sp>
      <p:sp>
        <p:nvSpPr>
          <p:cNvPr id="22" name="文本框 21"/>
          <p:cNvSpPr txBox="1"/>
          <p:nvPr/>
        </p:nvSpPr>
        <p:spPr>
          <a:xfrm>
            <a:off x="5544820" y="1378585"/>
            <a:ext cx="490220" cy="4244340"/>
          </a:xfrm>
          <a:prstGeom prst="rect">
            <a:avLst/>
          </a:prstGeom>
          <a:noFill/>
        </p:spPr>
        <p:txBody>
          <a:bodyPr vert="eaVert" wrap="square" rtlCol="0">
            <a:spAutoFit/>
          </a:bodyPr>
          <a:lstStyle/>
          <a:p>
            <a:pPr algn="r"/>
            <a:r>
              <a:rPr lang="en-US" altLang="zh-CN" sz="2000">
                <a:solidFill>
                  <a:srgbClr val="C00000"/>
                </a:solidFill>
                <a:latin typeface="黑体" panose="02010609060101010101" pitchFamily="49" charset="-122"/>
                <a:ea typeface="黑体" panose="02010609060101010101" pitchFamily="49" charset="-122"/>
              </a:rPr>
              <a:t>“</a:t>
            </a:r>
            <a:r>
              <a:rPr lang="zh-CN" altLang="en-US" sz="2000">
                <a:solidFill>
                  <a:srgbClr val="C00000"/>
                </a:solidFill>
                <a:latin typeface="黑体" panose="02010609060101010101" pitchFamily="49" charset="-122"/>
                <a:ea typeface="黑体" panose="02010609060101010101" pitchFamily="49" charset="-122"/>
              </a:rPr>
              <a:t>大跃进</a:t>
            </a:r>
            <a:r>
              <a:rPr lang="en-US" altLang="zh-CN" sz="2000">
                <a:solidFill>
                  <a:srgbClr val="C00000"/>
                </a:solidFill>
                <a:latin typeface="黑体" panose="02010609060101010101" pitchFamily="49" charset="-122"/>
                <a:ea typeface="黑体" panose="02010609060101010101" pitchFamily="49" charset="-122"/>
              </a:rPr>
              <a:t>”</a:t>
            </a:r>
            <a:r>
              <a:rPr lang="zh-CN" altLang="en-US" sz="2000">
                <a:solidFill>
                  <a:srgbClr val="C00000"/>
                </a:solidFill>
                <a:latin typeface="黑体" panose="02010609060101010101" pitchFamily="49" charset="-122"/>
                <a:ea typeface="黑体" panose="02010609060101010101" pitchFamily="49" charset="-122"/>
              </a:rPr>
              <a:t>和人民公社化运动开始</a:t>
            </a:r>
            <a:endParaRPr lang="zh-CN" altLang="en-US" sz="2000">
              <a:solidFill>
                <a:srgbClr val="C00000"/>
              </a:solidFill>
              <a:latin typeface="黑体" panose="02010609060101010101" pitchFamily="49" charset="-122"/>
              <a:ea typeface="黑体" panose="02010609060101010101" pitchFamily="49" charset="-122"/>
            </a:endParaRPr>
          </a:p>
        </p:txBody>
      </p:sp>
      <p:sp>
        <p:nvSpPr>
          <p:cNvPr id="23" name="文本框 22"/>
          <p:cNvSpPr txBox="1"/>
          <p:nvPr/>
        </p:nvSpPr>
        <p:spPr>
          <a:xfrm>
            <a:off x="6035040" y="5678170"/>
            <a:ext cx="815340" cy="368300"/>
          </a:xfrm>
          <a:prstGeom prst="rect">
            <a:avLst/>
          </a:prstGeom>
          <a:noFill/>
        </p:spPr>
        <p:txBody>
          <a:bodyPr wrap="square" rtlCol="0">
            <a:spAutoFit/>
          </a:bodyPr>
          <a:lstStyle/>
          <a:p>
            <a:pPr algn="ctr">
              <a:lnSpc>
                <a:spcPct val="100000"/>
              </a:lnSpc>
            </a:pPr>
            <a:r>
              <a:rPr lang="en-US" b="1">
                <a:solidFill>
                  <a:srgbClr val="F1ECB5"/>
                </a:solidFill>
                <a:latin typeface="+mn-ea"/>
              </a:rPr>
              <a:t>1964</a:t>
            </a:r>
            <a:endParaRPr lang="en-US" b="1">
              <a:solidFill>
                <a:srgbClr val="F1ECB5"/>
              </a:solidFill>
              <a:latin typeface="+mn-ea"/>
            </a:endParaRPr>
          </a:p>
        </p:txBody>
      </p:sp>
      <p:sp>
        <p:nvSpPr>
          <p:cNvPr id="24" name="文本框 23"/>
          <p:cNvSpPr txBox="1"/>
          <p:nvPr/>
        </p:nvSpPr>
        <p:spPr>
          <a:xfrm>
            <a:off x="6035040" y="1378585"/>
            <a:ext cx="798195" cy="4244340"/>
          </a:xfrm>
          <a:prstGeom prst="rect">
            <a:avLst/>
          </a:prstGeom>
          <a:noFill/>
        </p:spPr>
        <p:txBody>
          <a:bodyPr vert="eaVert" wrap="square" rtlCol="0">
            <a:spAutoFit/>
          </a:bodyPr>
          <a:lstStyle/>
          <a:p>
            <a:pPr algn="r"/>
            <a:r>
              <a:rPr lang="zh-CN" altLang="en-US" sz="2000" b="1">
                <a:solidFill>
                  <a:srgbClr val="C00000"/>
                </a:solidFill>
                <a:latin typeface="黑体" panose="02010609060101010101" pitchFamily="49" charset="-122"/>
                <a:ea typeface="黑体" panose="02010609060101010101" pitchFamily="49" charset="-122"/>
              </a:rPr>
              <a:t>第一颗原子弹爆炸成功</a:t>
            </a:r>
            <a:endParaRPr lang="en-US" sz="2000">
              <a:solidFill>
                <a:srgbClr val="C00000"/>
              </a:solidFill>
              <a:latin typeface="黑体" panose="02010609060101010101" pitchFamily="49" charset="-122"/>
              <a:ea typeface="黑体" pitchFamily="49" charset="-122"/>
            </a:endParaRPr>
          </a:p>
          <a:p>
            <a:pPr algn="r"/>
            <a:r>
              <a:rPr lang="en-US" sz="2000">
                <a:solidFill>
                  <a:srgbClr val="C00000"/>
                </a:solidFill>
                <a:latin typeface="黑体" panose="02010609060101010101" pitchFamily="49" charset="-122"/>
                <a:ea typeface="黑体" panose="02010609060101010101" pitchFamily="49" charset="-122"/>
              </a:rPr>
              <a:t>“</a:t>
            </a:r>
            <a:r>
              <a:rPr lang="zh-CN" altLang="en-US" sz="2000">
                <a:solidFill>
                  <a:srgbClr val="C00000"/>
                </a:solidFill>
                <a:latin typeface="黑体" panose="02010609060101010101" pitchFamily="49" charset="-122"/>
                <a:ea typeface="黑体" panose="02010609060101010101" pitchFamily="49" charset="-122"/>
              </a:rPr>
              <a:t>四个现代化</a:t>
            </a:r>
            <a:r>
              <a:rPr lang="en-US" altLang="zh-CN" sz="2000">
                <a:solidFill>
                  <a:srgbClr val="C00000"/>
                </a:solidFill>
                <a:latin typeface="黑体" panose="02010609060101010101" pitchFamily="49" charset="-122"/>
                <a:ea typeface="黑体" panose="02010609060101010101" pitchFamily="49" charset="-122"/>
              </a:rPr>
              <a:t>”</a:t>
            </a:r>
            <a:r>
              <a:rPr lang="zh-CN" altLang="en-US" sz="2000">
                <a:solidFill>
                  <a:srgbClr val="C00000"/>
                </a:solidFill>
                <a:latin typeface="黑体" panose="02010609060101010101" pitchFamily="49" charset="-122"/>
                <a:ea typeface="黑体" panose="02010609060101010101" pitchFamily="49" charset="-122"/>
              </a:rPr>
              <a:t>伟大目标的提出</a:t>
            </a:r>
            <a:endParaRPr lang="zh-CN" altLang="en-US" sz="2000">
              <a:solidFill>
                <a:srgbClr val="C00000"/>
              </a:solidFill>
              <a:latin typeface="黑体" panose="02010609060101010101" pitchFamily="49" charset="-122"/>
              <a:ea typeface="黑体" panose="02010609060101010101" pitchFamily="49" charset="-122"/>
            </a:endParaRPr>
          </a:p>
        </p:txBody>
      </p:sp>
      <p:sp>
        <p:nvSpPr>
          <p:cNvPr id="25" name="文本框 24"/>
          <p:cNvSpPr txBox="1"/>
          <p:nvPr/>
        </p:nvSpPr>
        <p:spPr>
          <a:xfrm>
            <a:off x="6744970" y="5682615"/>
            <a:ext cx="815340" cy="368300"/>
          </a:xfrm>
          <a:prstGeom prst="rect">
            <a:avLst/>
          </a:prstGeom>
          <a:noFill/>
        </p:spPr>
        <p:txBody>
          <a:bodyPr wrap="square" rtlCol="0">
            <a:spAutoFit/>
          </a:bodyPr>
          <a:lstStyle/>
          <a:p>
            <a:pPr algn="ctr">
              <a:lnSpc>
                <a:spcPct val="100000"/>
              </a:lnSpc>
            </a:pPr>
            <a:r>
              <a:rPr lang="en-US" b="1">
                <a:solidFill>
                  <a:srgbClr val="F1ECB5"/>
                </a:solidFill>
                <a:latin typeface="+mn-ea"/>
              </a:rPr>
              <a:t>1966</a:t>
            </a:r>
            <a:endParaRPr lang="en-US" b="1">
              <a:solidFill>
                <a:srgbClr val="F1ECB5"/>
              </a:solidFill>
              <a:latin typeface="+mn-ea"/>
            </a:endParaRPr>
          </a:p>
        </p:txBody>
      </p:sp>
      <p:sp>
        <p:nvSpPr>
          <p:cNvPr id="26" name="文本框 25"/>
          <p:cNvSpPr txBox="1"/>
          <p:nvPr/>
        </p:nvSpPr>
        <p:spPr>
          <a:xfrm>
            <a:off x="7945120" y="5678170"/>
            <a:ext cx="815340" cy="368300"/>
          </a:xfrm>
          <a:prstGeom prst="rect">
            <a:avLst/>
          </a:prstGeom>
          <a:noFill/>
        </p:spPr>
        <p:txBody>
          <a:bodyPr wrap="square" rtlCol="0">
            <a:spAutoFit/>
          </a:bodyPr>
          <a:lstStyle/>
          <a:p>
            <a:pPr algn="ctr">
              <a:lnSpc>
                <a:spcPct val="100000"/>
              </a:lnSpc>
            </a:pPr>
            <a:r>
              <a:rPr lang="en-US" b="1">
                <a:solidFill>
                  <a:srgbClr val="F1ECB5"/>
                </a:solidFill>
                <a:latin typeface="+mn-ea"/>
              </a:rPr>
              <a:t>1970</a:t>
            </a:r>
            <a:endParaRPr lang="en-US" b="1">
              <a:solidFill>
                <a:srgbClr val="F1ECB5"/>
              </a:solidFill>
              <a:latin typeface="+mn-ea"/>
            </a:endParaRPr>
          </a:p>
        </p:txBody>
      </p:sp>
      <p:sp>
        <p:nvSpPr>
          <p:cNvPr id="27" name="文本框 26"/>
          <p:cNvSpPr txBox="1"/>
          <p:nvPr/>
        </p:nvSpPr>
        <p:spPr>
          <a:xfrm>
            <a:off x="8751570" y="5682615"/>
            <a:ext cx="815340" cy="368300"/>
          </a:xfrm>
          <a:prstGeom prst="rect">
            <a:avLst/>
          </a:prstGeom>
          <a:noFill/>
        </p:spPr>
        <p:txBody>
          <a:bodyPr wrap="square" rtlCol="0">
            <a:spAutoFit/>
          </a:bodyPr>
          <a:lstStyle/>
          <a:p>
            <a:pPr algn="ctr">
              <a:lnSpc>
                <a:spcPct val="100000"/>
              </a:lnSpc>
            </a:pPr>
            <a:r>
              <a:rPr lang="en-US" b="1">
                <a:solidFill>
                  <a:srgbClr val="F1ECB5"/>
                </a:solidFill>
                <a:latin typeface="+mn-ea"/>
              </a:rPr>
              <a:t>1971</a:t>
            </a:r>
            <a:endParaRPr lang="en-US" b="1">
              <a:solidFill>
                <a:srgbClr val="F1ECB5"/>
              </a:solidFill>
              <a:latin typeface="+mn-ea"/>
            </a:endParaRPr>
          </a:p>
        </p:txBody>
      </p:sp>
      <p:sp>
        <p:nvSpPr>
          <p:cNvPr id="28" name="文本框 27"/>
          <p:cNvSpPr txBox="1"/>
          <p:nvPr/>
        </p:nvSpPr>
        <p:spPr>
          <a:xfrm>
            <a:off x="9479915" y="5682615"/>
            <a:ext cx="815340" cy="368300"/>
          </a:xfrm>
          <a:prstGeom prst="rect">
            <a:avLst/>
          </a:prstGeom>
          <a:noFill/>
        </p:spPr>
        <p:txBody>
          <a:bodyPr wrap="square" rtlCol="0">
            <a:spAutoFit/>
          </a:bodyPr>
          <a:lstStyle/>
          <a:p>
            <a:pPr algn="ctr">
              <a:lnSpc>
                <a:spcPct val="100000"/>
              </a:lnSpc>
            </a:pPr>
            <a:r>
              <a:rPr lang="en-US" b="1">
                <a:solidFill>
                  <a:srgbClr val="F1ECB5"/>
                </a:solidFill>
                <a:latin typeface="+mn-ea"/>
              </a:rPr>
              <a:t>1972</a:t>
            </a:r>
            <a:endParaRPr lang="en-US" b="1">
              <a:solidFill>
                <a:srgbClr val="F1ECB5"/>
              </a:solidFill>
              <a:latin typeface="+mn-ea"/>
            </a:endParaRPr>
          </a:p>
        </p:txBody>
      </p:sp>
      <p:sp>
        <p:nvSpPr>
          <p:cNvPr id="29" name="文本框 28"/>
          <p:cNvSpPr txBox="1"/>
          <p:nvPr/>
        </p:nvSpPr>
        <p:spPr>
          <a:xfrm>
            <a:off x="10389870" y="5682615"/>
            <a:ext cx="815340" cy="368300"/>
          </a:xfrm>
          <a:prstGeom prst="rect">
            <a:avLst/>
          </a:prstGeom>
          <a:noFill/>
        </p:spPr>
        <p:txBody>
          <a:bodyPr wrap="square" rtlCol="0">
            <a:spAutoFit/>
          </a:bodyPr>
          <a:lstStyle/>
          <a:p>
            <a:pPr algn="ctr">
              <a:lnSpc>
                <a:spcPct val="100000"/>
              </a:lnSpc>
            </a:pPr>
            <a:r>
              <a:rPr lang="en-US" b="1">
                <a:solidFill>
                  <a:srgbClr val="F1ECB5"/>
                </a:solidFill>
                <a:latin typeface="+mn-ea"/>
              </a:rPr>
              <a:t>1976</a:t>
            </a:r>
            <a:endParaRPr lang="en-US" b="1">
              <a:solidFill>
                <a:srgbClr val="F1ECB5"/>
              </a:solidFill>
              <a:latin typeface="+mn-ea"/>
            </a:endParaRPr>
          </a:p>
        </p:txBody>
      </p:sp>
      <p:sp>
        <p:nvSpPr>
          <p:cNvPr id="30" name="文本框 29"/>
          <p:cNvSpPr txBox="1"/>
          <p:nvPr/>
        </p:nvSpPr>
        <p:spPr>
          <a:xfrm>
            <a:off x="11291570" y="5682615"/>
            <a:ext cx="815340" cy="368300"/>
          </a:xfrm>
          <a:prstGeom prst="rect">
            <a:avLst/>
          </a:prstGeom>
          <a:noFill/>
        </p:spPr>
        <p:txBody>
          <a:bodyPr wrap="square" rtlCol="0">
            <a:spAutoFit/>
          </a:bodyPr>
          <a:lstStyle/>
          <a:p>
            <a:pPr algn="ctr">
              <a:lnSpc>
                <a:spcPct val="100000"/>
              </a:lnSpc>
            </a:pPr>
            <a:r>
              <a:rPr lang="en-US" b="1">
                <a:solidFill>
                  <a:srgbClr val="F1ECB5"/>
                </a:solidFill>
                <a:latin typeface="+mn-ea"/>
              </a:rPr>
              <a:t>1978</a:t>
            </a:r>
            <a:endParaRPr lang="en-US" b="1">
              <a:solidFill>
                <a:srgbClr val="F1ECB5"/>
              </a:solidFill>
              <a:latin typeface="+mn-ea"/>
            </a:endParaRPr>
          </a:p>
        </p:txBody>
      </p:sp>
      <p:sp>
        <p:nvSpPr>
          <p:cNvPr id="31" name="文本框 30"/>
          <p:cNvSpPr txBox="1"/>
          <p:nvPr/>
        </p:nvSpPr>
        <p:spPr>
          <a:xfrm>
            <a:off x="6907530" y="1344930"/>
            <a:ext cx="490220" cy="4244340"/>
          </a:xfrm>
          <a:prstGeom prst="rect">
            <a:avLst/>
          </a:prstGeom>
          <a:noFill/>
        </p:spPr>
        <p:txBody>
          <a:bodyPr vert="eaVert" wrap="square" rtlCol="0">
            <a:spAutoFit/>
          </a:bodyPr>
          <a:lstStyle/>
          <a:p>
            <a:pPr algn="r"/>
            <a:r>
              <a:rPr lang="en-US" altLang="zh-CN" sz="2000">
                <a:solidFill>
                  <a:srgbClr val="C00000"/>
                </a:solidFill>
                <a:latin typeface="黑体" panose="02010609060101010101" pitchFamily="49" charset="-122"/>
                <a:ea typeface="黑体" panose="02010609060101010101" pitchFamily="49" charset="-122"/>
              </a:rPr>
              <a:t>“</a:t>
            </a:r>
            <a:r>
              <a:rPr lang="zh-CN" altLang="en-US" sz="2000">
                <a:solidFill>
                  <a:srgbClr val="C00000"/>
                </a:solidFill>
                <a:latin typeface="黑体" panose="02010609060101010101" pitchFamily="49" charset="-122"/>
                <a:ea typeface="黑体" panose="02010609060101010101" pitchFamily="49" charset="-122"/>
              </a:rPr>
              <a:t>文化大革命</a:t>
            </a:r>
            <a:r>
              <a:rPr lang="en-US" altLang="zh-CN" sz="2000">
                <a:solidFill>
                  <a:srgbClr val="C00000"/>
                </a:solidFill>
                <a:latin typeface="黑体" panose="02010609060101010101" pitchFamily="49" charset="-122"/>
                <a:ea typeface="黑体" panose="02010609060101010101" pitchFamily="49" charset="-122"/>
              </a:rPr>
              <a:t>”</a:t>
            </a:r>
            <a:r>
              <a:rPr lang="zh-CN" altLang="en-US" sz="2000">
                <a:solidFill>
                  <a:srgbClr val="C00000"/>
                </a:solidFill>
                <a:latin typeface="黑体" panose="02010609060101010101" pitchFamily="49" charset="-122"/>
                <a:ea typeface="黑体" panose="02010609060101010101" pitchFamily="49" charset="-122"/>
              </a:rPr>
              <a:t>开始</a:t>
            </a:r>
            <a:endParaRPr lang="zh-CN" altLang="en-US" sz="2000">
              <a:solidFill>
                <a:srgbClr val="C00000"/>
              </a:solidFill>
              <a:latin typeface="黑体" panose="02010609060101010101" pitchFamily="49" charset="-122"/>
              <a:ea typeface="黑体" panose="02010609060101010101" pitchFamily="49" charset="-122"/>
            </a:endParaRPr>
          </a:p>
        </p:txBody>
      </p:sp>
      <p:sp>
        <p:nvSpPr>
          <p:cNvPr id="32" name="文本框 31"/>
          <p:cNvSpPr txBox="1"/>
          <p:nvPr/>
        </p:nvSpPr>
        <p:spPr>
          <a:xfrm>
            <a:off x="8107680" y="1378585"/>
            <a:ext cx="490220" cy="4244340"/>
          </a:xfrm>
          <a:prstGeom prst="rect">
            <a:avLst/>
          </a:prstGeom>
          <a:noFill/>
        </p:spPr>
        <p:txBody>
          <a:bodyPr vert="eaVert" wrap="square" rtlCol="0">
            <a:spAutoFit/>
          </a:bodyPr>
          <a:lstStyle/>
          <a:p>
            <a:pPr algn="r"/>
            <a:r>
              <a:rPr lang="zh-CN" sz="2000" b="1">
                <a:solidFill>
                  <a:srgbClr val="C00000"/>
                </a:solidFill>
                <a:latin typeface="黑体" panose="02010609060101010101" pitchFamily="49" charset="-122"/>
                <a:ea typeface="黑体" panose="02010609060101010101" pitchFamily="49" charset="-122"/>
              </a:rPr>
              <a:t>第一颗人造卫星发射成功</a:t>
            </a:r>
            <a:endParaRPr lang="zh-CN" sz="2000" b="1">
              <a:solidFill>
                <a:srgbClr val="C00000"/>
              </a:solidFill>
              <a:latin typeface="黑体" panose="02010609060101010101" pitchFamily="49" charset="-122"/>
              <a:ea typeface="黑体" pitchFamily="49" charset="-122"/>
            </a:endParaRPr>
          </a:p>
        </p:txBody>
      </p:sp>
      <p:sp>
        <p:nvSpPr>
          <p:cNvPr id="33" name="文本框 32"/>
          <p:cNvSpPr txBox="1"/>
          <p:nvPr/>
        </p:nvSpPr>
        <p:spPr>
          <a:xfrm>
            <a:off x="8914130" y="1378585"/>
            <a:ext cx="490220" cy="4244340"/>
          </a:xfrm>
          <a:prstGeom prst="rect">
            <a:avLst/>
          </a:prstGeom>
          <a:noFill/>
        </p:spPr>
        <p:txBody>
          <a:bodyPr vert="eaVert" wrap="square" rtlCol="0">
            <a:spAutoFit/>
          </a:bodyPr>
          <a:lstStyle/>
          <a:p>
            <a:pPr algn="r"/>
            <a:r>
              <a:rPr lang="zh-CN" sz="2000">
                <a:solidFill>
                  <a:srgbClr val="C00000"/>
                </a:solidFill>
                <a:latin typeface="黑体" panose="02010609060101010101" pitchFamily="49" charset="-122"/>
                <a:ea typeface="黑体" panose="02010609060101010101" pitchFamily="49" charset="-122"/>
              </a:rPr>
              <a:t>恢复联合国合法席位</a:t>
            </a:r>
            <a:endParaRPr lang="zh-CN" sz="2000">
              <a:solidFill>
                <a:srgbClr val="C00000"/>
              </a:solidFill>
              <a:latin typeface="黑体" panose="02010609060101010101" pitchFamily="49" charset="-122"/>
              <a:ea typeface="黑体" pitchFamily="49" charset="-122"/>
            </a:endParaRPr>
          </a:p>
        </p:txBody>
      </p:sp>
      <p:sp>
        <p:nvSpPr>
          <p:cNvPr id="34" name="文本框 33"/>
          <p:cNvSpPr txBox="1"/>
          <p:nvPr/>
        </p:nvSpPr>
        <p:spPr>
          <a:xfrm>
            <a:off x="9488170" y="1344930"/>
            <a:ext cx="798195" cy="4244340"/>
          </a:xfrm>
          <a:prstGeom prst="rect">
            <a:avLst/>
          </a:prstGeom>
          <a:noFill/>
        </p:spPr>
        <p:txBody>
          <a:bodyPr vert="eaVert" wrap="square" rtlCol="0">
            <a:spAutoFit/>
          </a:bodyPr>
          <a:lstStyle/>
          <a:p>
            <a:pPr algn="r"/>
            <a:r>
              <a:rPr lang="zh-CN" sz="2000">
                <a:solidFill>
                  <a:srgbClr val="C00000"/>
                </a:solidFill>
                <a:latin typeface="黑体" panose="02010609060101010101" pitchFamily="49" charset="-122"/>
                <a:ea typeface="黑体" panose="02010609060101010101" pitchFamily="49" charset="-122"/>
              </a:rPr>
              <a:t>中日正式建交</a:t>
            </a:r>
            <a:endParaRPr lang="zh-CN" sz="2000">
              <a:solidFill>
                <a:srgbClr val="C00000"/>
              </a:solidFill>
              <a:latin typeface="黑体" panose="02010609060101010101" pitchFamily="49" charset="-122"/>
              <a:ea typeface="黑体" panose="02010609060101010101" pitchFamily="49" charset="-122"/>
            </a:endParaRPr>
          </a:p>
          <a:p>
            <a:pPr algn="r"/>
            <a:r>
              <a:rPr lang="zh-CN" sz="2000">
                <a:solidFill>
                  <a:srgbClr val="C00000"/>
                </a:solidFill>
                <a:latin typeface="黑体" panose="02010609060101010101" pitchFamily="49" charset="-122"/>
                <a:ea typeface="黑体" panose="02010609060101010101" pitchFamily="49" charset="-122"/>
              </a:rPr>
              <a:t>中美关系开始走向正常化</a:t>
            </a:r>
            <a:endParaRPr lang="zh-CN" sz="2000">
              <a:solidFill>
                <a:srgbClr val="C00000"/>
              </a:solidFill>
              <a:latin typeface="黑体" panose="02010609060101010101" pitchFamily="49" charset="-122"/>
              <a:ea typeface="黑体" panose="02010609060101010101" pitchFamily="49" charset="-122"/>
            </a:endParaRPr>
          </a:p>
        </p:txBody>
      </p:sp>
      <p:sp>
        <p:nvSpPr>
          <p:cNvPr id="35" name="文本框 34"/>
          <p:cNvSpPr txBox="1"/>
          <p:nvPr/>
        </p:nvSpPr>
        <p:spPr>
          <a:xfrm>
            <a:off x="11454130" y="1378585"/>
            <a:ext cx="490220" cy="4244340"/>
          </a:xfrm>
          <a:prstGeom prst="rect">
            <a:avLst/>
          </a:prstGeom>
          <a:noFill/>
        </p:spPr>
        <p:txBody>
          <a:bodyPr vert="eaVert" wrap="square" rtlCol="0">
            <a:spAutoFit/>
          </a:bodyPr>
          <a:lstStyle/>
          <a:p>
            <a:pPr algn="r"/>
            <a:r>
              <a:rPr lang="zh-CN" sz="2000">
                <a:solidFill>
                  <a:srgbClr val="C00000"/>
                </a:solidFill>
                <a:latin typeface="黑体" panose="02010609060101010101" pitchFamily="49" charset="-122"/>
                <a:ea typeface="黑体" panose="02010609060101010101" pitchFamily="49" charset="-122"/>
              </a:rPr>
              <a:t>十一届三中全会召开</a:t>
            </a:r>
            <a:endParaRPr lang="zh-CN" sz="2000">
              <a:solidFill>
                <a:srgbClr val="C00000"/>
              </a:solidFill>
              <a:latin typeface="黑体" panose="02010609060101010101" pitchFamily="49" charset="-122"/>
              <a:ea typeface="黑体" panose="02010609060101010101" pitchFamily="49" charset="-122"/>
            </a:endParaRPr>
          </a:p>
        </p:txBody>
      </p:sp>
      <p:sp>
        <p:nvSpPr>
          <p:cNvPr id="36" name="文本框 35"/>
          <p:cNvSpPr txBox="1"/>
          <p:nvPr/>
        </p:nvSpPr>
        <p:spPr>
          <a:xfrm>
            <a:off x="10407015" y="2843530"/>
            <a:ext cx="798195" cy="2745740"/>
          </a:xfrm>
          <a:prstGeom prst="rect">
            <a:avLst/>
          </a:prstGeom>
          <a:noFill/>
        </p:spPr>
        <p:txBody>
          <a:bodyPr vert="eaVert" wrap="square" rtlCol="0">
            <a:spAutoFit/>
          </a:bodyPr>
          <a:lstStyle/>
          <a:p>
            <a:pPr algn="r"/>
            <a:r>
              <a:rPr lang="en-US" altLang="zh-CN" sz="2000">
                <a:solidFill>
                  <a:srgbClr val="C00000"/>
                </a:solidFill>
                <a:latin typeface="黑体" panose="02010609060101010101" pitchFamily="49" charset="-122"/>
                <a:ea typeface="黑体" panose="02010609060101010101" pitchFamily="49" charset="-122"/>
              </a:rPr>
              <a:t>“</a:t>
            </a:r>
            <a:r>
              <a:rPr lang="zh-CN" altLang="en-US" sz="2000">
                <a:solidFill>
                  <a:srgbClr val="C00000"/>
                </a:solidFill>
                <a:latin typeface="黑体" panose="02010609060101010101" pitchFamily="49" charset="-122"/>
                <a:ea typeface="黑体" panose="02010609060101010101" pitchFamily="49" charset="-122"/>
              </a:rPr>
              <a:t>文化大革命</a:t>
            </a:r>
            <a:r>
              <a:rPr lang="en-US" altLang="zh-CN" sz="2000">
                <a:solidFill>
                  <a:srgbClr val="C00000"/>
                </a:solidFill>
                <a:latin typeface="黑体" panose="02010609060101010101" pitchFamily="49" charset="-122"/>
                <a:ea typeface="黑体" panose="02010609060101010101" pitchFamily="49" charset="-122"/>
              </a:rPr>
              <a:t>”</a:t>
            </a:r>
            <a:r>
              <a:rPr lang="zh-CN" altLang="en-US" sz="2000">
                <a:solidFill>
                  <a:srgbClr val="C00000"/>
                </a:solidFill>
                <a:latin typeface="黑体" panose="02010609060101010101" pitchFamily="49" charset="-122"/>
                <a:ea typeface="黑体" panose="02010609060101010101" pitchFamily="49" charset="-122"/>
              </a:rPr>
              <a:t>结束，粉碎</a:t>
            </a:r>
            <a:r>
              <a:rPr lang="en-US" altLang="zh-CN" sz="2000">
                <a:solidFill>
                  <a:srgbClr val="C00000"/>
                </a:solidFill>
                <a:latin typeface="黑体" panose="02010609060101010101" pitchFamily="49" charset="-122"/>
                <a:ea typeface="黑体" panose="02010609060101010101" pitchFamily="49" charset="-122"/>
              </a:rPr>
              <a:t>“</a:t>
            </a:r>
            <a:r>
              <a:rPr lang="zh-CN" altLang="en-US" sz="2000">
                <a:solidFill>
                  <a:srgbClr val="C00000"/>
                </a:solidFill>
                <a:latin typeface="黑体" panose="02010609060101010101" pitchFamily="49" charset="-122"/>
                <a:ea typeface="黑体" panose="02010609060101010101" pitchFamily="49" charset="-122"/>
              </a:rPr>
              <a:t>四人帮</a:t>
            </a:r>
            <a:r>
              <a:rPr lang="en-US" altLang="zh-CN" sz="2000">
                <a:solidFill>
                  <a:srgbClr val="C00000"/>
                </a:solidFill>
                <a:latin typeface="黑体" panose="02010609060101010101" pitchFamily="49" charset="-122"/>
                <a:ea typeface="黑体" panose="02010609060101010101" pitchFamily="49" charset="-122"/>
              </a:rPr>
              <a:t>”</a:t>
            </a:r>
            <a:endParaRPr lang="en-US" altLang="zh-CN" sz="2000">
              <a:solidFill>
                <a:srgbClr val="C00000"/>
              </a:solidFill>
              <a:latin typeface="黑体" panose="02010609060101010101" pitchFamily="49" charset="-122"/>
              <a:ea typeface="黑体" pitchFamily="49" charset="-122"/>
            </a:endParaRPr>
          </a:p>
        </p:txBody>
      </p:sp>
      <p:cxnSp>
        <p:nvCxnSpPr>
          <p:cNvPr id="37" name="直接连接符 36"/>
          <p:cNvCxnSpPr/>
          <p:nvPr/>
        </p:nvCxnSpPr>
        <p:spPr>
          <a:xfrm flipH="1">
            <a:off x="5429250" y="5897880"/>
            <a:ext cx="0" cy="837565"/>
          </a:xfrm>
          <a:prstGeom prst="line">
            <a:avLst/>
          </a:prstGeom>
          <a:ln w="19050" cmpd="sng">
            <a:solidFill>
              <a:srgbClr val="C00000"/>
            </a:solidFill>
            <a:prstDash val="dash"/>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H="1">
            <a:off x="7385685" y="5931535"/>
            <a:ext cx="0" cy="837565"/>
          </a:xfrm>
          <a:prstGeom prst="line">
            <a:avLst/>
          </a:prstGeom>
          <a:ln w="19050" cmpd="sng">
            <a:solidFill>
              <a:srgbClr val="C00000"/>
            </a:solidFill>
            <a:prstDash val="dash"/>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H="1">
            <a:off x="11205210" y="5897880"/>
            <a:ext cx="0" cy="837565"/>
          </a:xfrm>
          <a:prstGeom prst="line">
            <a:avLst/>
          </a:prstGeom>
          <a:ln w="19050" cmpd="sng">
            <a:solidFill>
              <a:srgbClr val="C00000"/>
            </a:solidFill>
            <a:prstDash val="dash"/>
          </a:ln>
        </p:spPr>
        <p:style>
          <a:lnRef idx="1">
            <a:schemeClr val="accent1"/>
          </a:lnRef>
          <a:fillRef idx="0">
            <a:schemeClr val="accent1"/>
          </a:fillRef>
          <a:effectRef idx="0">
            <a:schemeClr val="accent1"/>
          </a:effectRef>
          <a:fontRef idx="minor">
            <a:schemeClr val="tx1"/>
          </a:fontRef>
        </p:style>
      </p:cxnSp>
      <p:cxnSp>
        <p:nvCxnSpPr>
          <p:cNvPr id="44" name="直接箭头连接符 43"/>
          <p:cNvCxnSpPr>
            <a:stCxn id="40" idx="1"/>
          </p:cNvCxnSpPr>
          <p:nvPr/>
        </p:nvCxnSpPr>
        <p:spPr>
          <a:xfrm flipH="1">
            <a:off x="0" y="6417945"/>
            <a:ext cx="740410" cy="0"/>
          </a:xfrm>
          <a:prstGeom prst="straightConnector1">
            <a:avLst/>
          </a:prstGeom>
          <a:ln w="190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40" name="文本框 39"/>
          <p:cNvSpPr txBox="1"/>
          <p:nvPr/>
        </p:nvSpPr>
        <p:spPr>
          <a:xfrm>
            <a:off x="740410" y="6218555"/>
            <a:ext cx="3943350" cy="398780"/>
          </a:xfrm>
          <a:prstGeom prst="rect">
            <a:avLst/>
          </a:prstGeom>
          <a:noFill/>
        </p:spPr>
        <p:txBody>
          <a:bodyPr wrap="square" rtlCol="0">
            <a:spAutoFit/>
          </a:bodyPr>
          <a:lstStyle/>
          <a:p>
            <a:pPr algn="ctr"/>
            <a:r>
              <a:rPr lang="zh-CN" altLang="en-US" sz="2000" b="1">
                <a:solidFill>
                  <a:srgbClr val="C00000"/>
                </a:solidFill>
                <a:latin typeface="黑体" panose="02010609060101010101" pitchFamily="49" charset="-122"/>
                <a:ea typeface="黑体" panose="02010609060101010101" pitchFamily="49" charset="-122"/>
              </a:rPr>
              <a:t>新民主主义向社会主义过渡时期</a:t>
            </a:r>
            <a:endParaRPr lang="zh-CN" altLang="en-US" sz="2000" b="1">
              <a:solidFill>
                <a:srgbClr val="C00000"/>
              </a:solidFill>
              <a:latin typeface="黑体" panose="02010609060101010101" pitchFamily="49" charset="-122"/>
              <a:ea typeface="黑体" panose="02010609060101010101" pitchFamily="49" charset="-122"/>
            </a:endParaRPr>
          </a:p>
        </p:txBody>
      </p:sp>
      <p:cxnSp>
        <p:nvCxnSpPr>
          <p:cNvPr id="41" name="直接箭头连接符 40"/>
          <p:cNvCxnSpPr>
            <a:stCxn id="40" idx="3"/>
          </p:cNvCxnSpPr>
          <p:nvPr/>
        </p:nvCxnSpPr>
        <p:spPr>
          <a:xfrm flipV="1">
            <a:off x="4683760" y="6404610"/>
            <a:ext cx="615950" cy="4445"/>
          </a:xfrm>
          <a:prstGeom prst="straightConnector1">
            <a:avLst/>
          </a:prstGeom>
          <a:ln w="1905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42" name="直接箭头连接符 41"/>
          <p:cNvCxnSpPr>
            <a:stCxn id="43" idx="1"/>
          </p:cNvCxnSpPr>
          <p:nvPr/>
        </p:nvCxnSpPr>
        <p:spPr>
          <a:xfrm flipH="1" flipV="1">
            <a:off x="5418455" y="6428105"/>
            <a:ext cx="204470" cy="0"/>
          </a:xfrm>
          <a:prstGeom prst="straightConnector1">
            <a:avLst/>
          </a:prstGeom>
          <a:ln w="190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5622925" y="6074410"/>
            <a:ext cx="1461770" cy="706755"/>
          </a:xfrm>
          <a:prstGeom prst="rect">
            <a:avLst/>
          </a:prstGeom>
          <a:noFill/>
        </p:spPr>
        <p:txBody>
          <a:bodyPr wrap="square" rtlCol="0">
            <a:spAutoFit/>
          </a:bodyPr>
          <a:lstStyle/>
          <a:p>
            <a:pPr algn="ctr"/>
            <a:r>
              <a:rPr lang="zh-CN" altLang="en-US" sz="2000" b="1">
                <a:solidFill>
                  <a:srgbClr val="C00000"/>
                </a:solidFill>
                <a:latin typeface="黑体" panose="02010609060101010101" pitchFamily="49" charset="-122"/>
                <a:ea typeface="黑体" panose="02010609060101010101" pitchFamily="49" charset="-122"/>
              </a:rPr>
              <a:t>全面建设社会主义时期</a:t>
            </a:r>
            <a:endParaRPr lang="zh-CN" altLang="en-US" sz="2000" b="1">
              <a:solidFill>
                <a:srgbClr val="C00000"/>
              </a:solidFill>
              <a:latin typeface="黑体" panose="02010609060101010101" pitchFamily="49" charset="-122"/>
              <a:ea typeface="黑体" panose="02010609060101010101" pitchFamily="49" charset="-122"/>
            </a:endParaRPr>
          </a:p>
        </p:txBody>
      </p:sp>
      <p:cxnSp>
        <p:nvCxnSpPr>
          <p:cNvPr id="45" name="直接箭头连接符 44"/>
          <p:cNvCxnSpPr/>
          <p:nvPr/>
        </p:nvCxnSpPr>
        <p:spPr>
          <a:xfrm>
            <a:off x="7103745" y="6427470"/>
            <a:ext cx="281940" cy="0"/>
          </a:xfrm>
          <a:prstGeom prst="straightConnector1">
            <a:avLst/>
          </a:prstGeom>
          <a:ln w="190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46" name="文本框 45"/>
          <p:cNvSpPr txBox="1"/>
          <p:nvPr/>
        </p:nvSpPr>
        <p:spPr>
          <a:xfrm>
            <a:off x="8016875" y="6228715"/>
            <a:ext cx="2505075" cy="398780"/>
          </a:xfrm>
          <a:prstGeom prst="rect">
            <a:avLst/>
          </a:prstGeom>
          <a:noFill/>
        </p:spPr>
        <p:txBody>
          <a:bodyPr wrap="square" rtlCol="0">
            <a:spAutoFit/>
          </a:bodyPr>
          <a:lstStyle/>
          <a:p>
            <a:pPr algn="ctr"/>
            <a:r>
              <a:rPr lang="en-US" altLang="zh-CN" sz="2000" b="1">
                <a:solidFill>
                  <a:srgbClr val="C00000"/>
                </a:solidFill>
                <a:latin typeface="黑体" panose="02010609060101010101" pitchFamily="49" charset="-122"/>
                <a:ea typeface="黑体" panose="02010609060101010101" pitchFamily="49" charset="-122"/>
              </a:rPr>
              <a:t>“</a:t>
            </a:r>
            <a:r>
              <a:rPr lang="zh-CN" altLang="en-US" sz="2000" b="1">
                <a:solidFill>
                  <a:srgbClr val="C00000"/>
                </a:solidFill>
                <a:latin typeface="黑体" panose="02010609060101010101" pitchFamily="49" charset="-122"/>
                <a:ea typeface="黑体" panose="02010609060101010101" pitchFamily="49" charset="-122"/>
              </a:rPr>
              <a:t>文化大革命</a:t>
            </a:r>
            <a:r>
              <a:rPr lang="en-US" altLang="zh-CN" sz="2000" b="1">
                <a:solidFill>
                  <a:srgbClr val="C00000"/>
                </a:solidFill>
                <a:latin typeface="黑体" panose="02010609060101010101" pitchFamily="49" charset="-122"/>
                <a:ea typeface="黑体" panose="02010609060101010101" pitchFamily="49" charset="-122"/>
              </a:rPr>
              <a:t>”</a:t>
            </a:r>
            <a:r>
              <a:rPr lang="zh-CN" altLang="en-US" sz="2000" b="1">
                <a:solidFill>
                  <a:srgbClr val="C00000"/>
                </a:solidFill>
                <a:latin typeface="黑体" panose="02010609060101010101" pitchFamily="49" charset="-122"/>
                <a:ea typeface="黑体" panose="02010609060101010101" pitchFamily="49" charset="-122"/>
              </a:rPr>
              <a:t>时期</a:t>
            </a:r>
            <a:endParaRPr lang="zh-CN" altLang="en-US" sz="2000" b="1">
              <a:solidFill>
                <a:srgbClr val="C00000"/>
              </a:solidFill>
              <a:latin typeface="黑体" panose="02010609060101010101" pitchFamily="49" charset="-122"/>
              <a:ea typeface="黑体" panose="02010609060101010101" pitchFamily="49" charset="-122"/>
            </a:endParaRPr>
          </a:p>
        </p:txBody>
      </p:sp>
      <p:cxnSp>
        <p:nvCxnSpPr>
          <p:cNvPr id="47" name="直接箭头连接符 46"/>
          <p:cNvCxnSpPr>
            <a:stCxn id="46" idx="1"/>
          </p:cNvCxnSpPr>
          <p:nvPr/>
        </p:nvCxnSpPr>
        <p:spPr>
          <a:xfrm flipH="1">
            <a:off x="7385685" y="6419215"/>
            <a:ext cx="631190" cy="0"/>
          </a:xfrm>
          <a:prstGeom prst="straightConnector1">
            <a:avLst/>
          </a:prstGeom>
          <a:ln w="1905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48" name="直接箭头连接符 47"/>
          <p:cNvCxnSpPr>
            <a:stCxn id="46" idx="3"/>
          </p:cNvCxnSpPr>
          <p:nvPr/>
        </p:nvCxnSpPr>
        <p:spPr>
          <a:xfrm flipV="1">
            <a:off x="10521950" y="6418580"/>
            <a:ext cx="683260" cy="635"/>
          </a:xfrm>
          <a:prstGeom prst="straightConnector1">
            <a:avLst/>
          </a:prstGeom>
          <a:ln w="190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53" name="文本框 52"/>
          <p:cNvSpPr txBox="1"/>
          <p:nvPr/>
        </p:nvSpPr>
        <p:spPr>
          <a:xfrm>
            <a:off x="7292340" y="5678170"/>
            <a:ext cx="815340" cy="368300"/>
          </a:xfrm>
          <a:prstGeom prst="rect">
            <a:avLst/>
          </a:prstGeom>
          <a:noFill/>
        </p:spPr>
        <p:txBody>
          <a:bodyPr wrap="square" rtlCol="0">
            <a:spAutoFit/>
          </a:bodyPr>
          <a:lstStyle/>
          <a:p>
            <a:pPr algn="ctr">
              <a:lnSpc>
                <a:spcPct val="100000"/>
              </a:lnSpc>
            </a:pPr>
            <a:r>
              <a:rPr lang="en-US" b="1">
                <a:solidFill>
                  <a:srgbClr val="F1ECB5"/>
                </a:solidFill>
                <a:latin typeface="+mn-ea"/>
              </a:rPr>
              <a:t>1967</a:t>
            </a:r>
            <a:endParaRPr lang="en-US" b="1">
              <a:solidFill>
                <a:srgbClr val="F1ECB5"/>
              </a:solidFill>
              <a:latin typeface="+mn-ea"/>
            </a:endParaRPr>
          </a:p>
        </p:txBody>
      </p:sp>
      <p:sp>
        <p:nvSpPr>
          <p:cNvPr id="54" name="文本框 53"/>
          <p:cNvSpPr txBox="1"/>
          <p:nvPr/>
        </p:nvSpPr>
        <p:spPr>
          <a:xfrm>
            <a:off x="7454900" y="1344930"/>
            <a:ext cx="490220" cy="4244340"/>
          </a:xfrm>
          <a:prstGeom prst="rect">
            <a:avLst/>
          </a:prstGeom>
          <a:noFill/>
        </p:spPr>
        <p:txBody>
          <a:bodyPr vert="eaVert" wrap="square" rtlCol="0">
            <a:spAutoFit/>
          </a:bodyPr>
          <a:lstStyle/>
          <a:p>
            <a:pPr algn="r"/>
            <a:r>
              <a:rPr lang="zh-CN" sz="2000" b="1">
                <a:solidFill>
                  <a:srgbClr val="C00000"/>
                </a:solidFill>
                <a:latin typeface="黑体" panose="02010609060101010101" pitchFamily="49" charset="-122"/>
                <a:ea typeface="黑体" panose="02010609060101010101" pitchFamily="49" charset="-122"/>
              </a:rPr>
              <a:t>第一颗氢弹爆炸成功</a:t>
            </a:r>
            <a:endParaRPr lang="zh-CN" sz="2000" b="1">
              <a:solidFill>
                <a:srgbClr val="C00000"/>
              </a:solidFill>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6" name="组合 5"/>
          <p:cNvGrpSpPr/>
          <p:nvPr/>
        </p:nvGrpSpPr>
        <p:grpSpPr>
          <a:xfrm flipH="1">
            <a:off x="223704" y="277506"/>
            <a:ext cx="452482" cy="368902"/>
            <a:chOff x="9301163" y="5115471"/>
            <a:chExt cx="452482" cy="368902"/>
          </a:xfrm>
        </p:grpSpPr>
        <p:sp>
          <p:nvSpPr>
            <p:cNvPr id="4" name="圆: 空心 3"/>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圆: 空心 4"/>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7" name="文本框 6"/>
          <p:cNvSpPr txBox="1"/>
          <p:nvPr/>
        </p:nvSpPr>
        <p:spPr>
          <a:xfrm>
            <a:off x="817984" y="223545"/>
            <a:ext cx="3383280" cy="521970"/>
          </a:xfrm>
          <a:prstGeom prst="rect">
            <a:avLst/>
          </a:prstGeom>
          <a:noFill/>
        </p:spPr>
        <p:txBody>
          <a:bodyPr wrap="none" rtlCol="0">
            <a:spAutoFit/>
          </a:bodyPr>
          <a:lstStyle/>
          <a:p>
            <a:r>
              <a:rPr lang="zh-CN" altLang="en-US" sz="2800">
                <a:latin typeface="米开软笔行楷" panose="03000600000000000000" charset="-122"/>
                <a:ea typeface="米开软笔行楷" panose="03000600000000000000" charset="-122"/>
                <a:sym typeface="+mn-ea"/>
              </a:rPr>
              <a:t>中国社会主义的发展</a:t>
            </a:r>
            <a:endParaRPr lang="zh-CN" altLang="en-US" sz="2800">
              <a:latin typeface="米开软笔行楷" panose="03000600000000000000" charset="-122"/>
              <a:ea typeface="米开软笔行楷" panose="03000600000000000000" charset="-122"/>
              <a:sym typeface="+mn-ea"/>
            </a:endParaRPr>
          </a:p>
        </p:txBody>
      </p:sp>
      <p:sp>
        <p:nvSpPr>
          <p:cNvPr id="10" name="文本框 9"/>
          <p:cNvSpPr txBox="1"/>
          <p:nvPr/>
        </p:nvSpPr>
        <p:spPr>
          <a:xfrm>
            <a:off x="139065" y="919480"/>
            <a:ext cx="11066145" cy="460375"/>
          </a:xfrm>
          <a:prstGeom prst="rect">
            <a:avLst/>
          </a:prstGeom>
          <a:noFill/>
        </p:spPr>
        <p:txBody>
          <a:bodyPr wrap="square" rtlCol="0">
            <a:spAutoFit/>
          </a:bodyPr>
          <a:lstStyle/>
          <a:p>
            <a:r>
              <a:rPr lang="en-US" altLang="zh-CN" sz="2400" b="1">
                <a:latin typeface="黑体" panose="02010609060101010101" pitchFamily="49" charset="-122"/>
                <a:ea typeface="黑体" panose="02010609060101010101" pitchFamily="49" charset="-122"/>
                <a:cs typeface="黑体" panose="02010609060101010101" pitchFamily="49" charset="-122"/>
              </a:rPr>
              <a:t>2.</a:t>
            </a:r>
            <a:r>
              <a:rPr lang="zh-CN" sz="2400" b="1">
                <a:latin typeface="黑体" panose="02010609060101010101" pitchFamily="49" charset="-122"/>
                <a:ea typeface="黑体" panose="02010609060101010101" pitchFamily="49" charset="-122"/>
                <a:cs typeface="黑体" panose="02010609060101010101" pitchFamily="49" charset="-122"/>
              </a:rPr>
              <a:t>中国特色社会主义道路的开辟与发展（</a:t>
            </a:r>
            <a:r>
              <a:rPr lang="en-US" altLang="zh-CN" sz="2400" b="1">
                <a:latin typeface="黑体" panose="02010609060101010101" pitchFamily="49" charset="-122"/>
                <a:ea typeface="黑体" panose="02010609060101010101" pitchFamily="49" charset="-122"/>
                <a:cs typeface="黑体" panose="02010609060101010101" pitchFamily="49" charset="-122"/>
              </a:rPr>
              <a:t>1978</a:t>
            </a:r>
            <a:r>
              <a:rPr lang="zh-CN" altLang="en-US" sz="2400" b="1">
                <a:latin typeface="黑体" panose="02010609060101010101" pitchFamily="49" charset="-122"/>
                <a:ea typeface="黑体" panose="02010609060101010101" pitchFamily="49" charset="-122"/>
                <a:cs typeface="黑体" panose="02010609060101010101" pitchFamily="49" charset="-122"/>
              </a:rPr>
              <a:t>至今）</a:t>
            </a:r>
            <a:endParaRPr lang="zh-CN" altLang="en-US" sz="2400" b="1">
              <a:latin typeface="黑体" panose="02010609060101010101" pitchFamily="49" charset="-122"/>
              <a:ea typeface="黑体" panose="02010609060101010101" pitchFamily="49" charset="-122"/>
              <a:cs typeface="黑体" panose="02010609060101010101" pitchFamily="49" charset="-122"/>
            </a:endParaRPr>
          </a:p>
        </p:txBody>
      </p:sp>
      <p:sp>
        <p:nvSpPr>
          <p:cNvPr id="49" name="矩形 48"/>
          <p:cNvSpPr/>
          <p:nvPr/>
        </p:nvSpPr>
        <p:spPr>
          <a:xfrm>
            <a:off x="635" y="5682615"/>
            <a:ext cx="12192000" cy="36385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50" name="文本框 49"/>
          <p:cNvSpPr txBox="1"/>
          <p:nvPr/>
        </p:nvSpPr>
        <p:spPr>
          <a:xfrm>
            <a:off x="956945" y="5682615"/>
            <a:ext cx="815340" cy="368300"/>
          </a:xfrm>
          <a:prstGeom prst="rect">
            <a:avLst/>
          </a:prstGeom>
          <a:noFill/>
        </p:spPr>
        <p:txBody>
          <a:bodyPr wrap="square" rtlCol="0">
            <a:spAutoFit/>
          </a:bodyPr>
          <a:lstStyle/>
          <a:p>
            <a:pPr algn="ctr">
              <a:lnSpc>
                <a:spcPct val="100000"/>
              </a:lnSpc>
            </a:pPr>
            <a:r>
              <a:rPr lang="en-US" b="1">
                <a:solidFill>
                  <a:srgbClr val="F1ECB5"/>
                </a:solidFill>
                <a:latin typeface="+mn-ea"/>
              </a:rPr>
              <a:t>2010</a:t>
            </a:r>
            <a:endParaRPr lang="en-US" b="1">
              <a:solidFill>
                <a:srgbClr val="F1ECB5"/>
              </a:solidFill>
              <a:latin typeface="+mn-ea"/>
            </a:endParaRPr>
          </a:p>
        </p:txBody>
      </p:sp>
      <p:sp>
        <p:nvSpPr>
          <p:cNvPr id="58" name="文本框 57"/>
          <p:cNvSpPr txBox="1"/>
          <p:nvPr/>
        </p:nvSpPr>
        <p:spPr>
          <a:xfrm>
            <a:off x="141605" y="5682615"/>
            <a:ext cx="815340" cy="368300"/>
          </a:xfrm>
          <a:prstGeom prst="rect">
            <a:avLst/>
          </a:prstGeom>
          <a:noFill/>
        </p:spPr>
        <p:txBody>
          <a:bodyPr wrap="square" rtlCol="0">
            <a:spAutoFit/>
          </a:bodyPr>
          <a:lstStyle/>
          <a:p>
            <a:pPr algn="ctr">
              <a:lnSpc>
                <a:spcPct val="100000"/>
              </a:lnSpc>
            </a:pPr>
            <a:r>
              <a:rPr lang="en-US" b="1">
                <a:solidFill>
                  <a:srgbClr val="F1ECB5"/>
                </a:solidFill>
                <a:latin typeface="+mn-ea"/>
              </a:rPr>
              <a:t>1978</a:t>
            </a:r>
            <a:endParaRPr lang="en-US" b="1">
              <a:solidFill>
                <a:srgbClr val="F1ECB5"/>
              </a:solidFill>
              <a:latin typeface="+mn-ea"/>
            </a:endParaRPr>
          </a:p>
        </p:txBody>
      </p:sp>
      <p:sp>
        <p:nvSpPr>
          <p:cNvPr id="59" name="文本框 58"/>
          <p:cNvSpPr txBox="1"/>
          <p:nvPr/>
        </p:nvSpPr>
        <p:spPr>
          <a:xfrm>
            <a:off x="11205210" y="5682615"/>
            <a:ext cx="815340" cy="368300"/>
          </a:xfrm>
          <a:prstGeom prst="rect">
            <a:avLst/>
          </a:prstGeom>
          <a:noFill/>
        </p:spPr>
        <p:txBody>
          <a:bodyPr wrap="square" rtlCol="0">
            <a:spAutoFit/>
          </a:bodyPr>
          <a:lstStyle/>
          <a:p>
            <a:pPr algn="ctr">
              <a:lnSpc>
                <a:spcPct val="100000"/>
              </a:lnSpc>
            </a:pPr>
            <a:r>
              <a:rPr lang="en-US" b="1">
                <a:solidFill>
                  <a:srgbClr val="F1ECB5"/>
                </a:solidFill>
                <a:latin typeface="+mn-ea"/>
              </a:rPr>
              <a:t>2017</a:t>
            </a:r>
            <a:endParaRPr lang="en-US" b="1">
              <a:solidFill>
                <a:srgbClr val="F1ECB5"/>
              </a:solidFill>
              <a:latin typeface="+mn-ea"/>
            </a:endParaRPr>
          </a:p>
        </p:txBody>
      </p:sp>
      <p:sp>
        <p:nvSpPr>
          <p:cNvPr id="60" name="文本框 59"/>
          <p:cNvSpPr txBox="1"/>
          <p:nvPr/>
        </p:nvSpPr>
        <p:spPr>
          <a:xfrm>
            <a:off x="304165" y="2672715"/>
            <a:ext cx="490220" cy="2934335"/>
          </a:xfrm>
          <a:prstGeom prst="rect">
            <a:avLst/>
          </a:prstGeom>
          <a:noFill/>
        </p:spPr>
        <p:txBody>
          <a:bodyPr vert="eaVert" wrap="square" rtlCol="0">
            <a:spAutoFit/>
          </a:bodyPr>
          <a:lstStyle/>
          <a:p>
            <a:pPr algn="r"/>
            <a:r>
              <a:rPr lang="zh-CN" altLang="en-US" sz="2000" b="1">
                <a:solidFill>
                  <a:srgbClr val="C00000"/>
                </a:solidFill>
                <a:latin typeface="黑体" panose="02010609060101010101" pitchFamily="49" charset="-122"/>
                <a:ea typeface="黑体" panose="02010609060101010101" pitchFamily="49" charset="-122"/>
              </a:rPr>
              <a:t>十一届三中全会召开</a:t>
            </a:r>
            <a:endParaRPr lang="zh-CN" altLang="en-US" sz="2000" b="1">
              <a:solidFill>
                <a:srgbClr val="C00000"/>
              </a:solidFill>
              <a:latin typeface="黑体" panose="02010609060101010101" pitchFamily="49" charset="-122"/>
              <a:ea typeface="黑体" panose="02010609060101010101" pitchFamily="49" charset="-122"/>
            </a:endParaRPr>
          </a:p>
        </p:txBody>
      </p:sp>
      <p:sp>
        <p:nvSpPr>
          <p:cNvPr id="62" name="文本框 61"/>
          <p:cNvSpPr txBox="1"/>
          <p:nvPr/>
        </p:nvSpPr>
        <p:spPr>
          <a:xfrm>
            <a:off x="11367770" y="2672715"/>
            <a:ext cx="490220" cy="2934335"/>
          </a:xfrm>
          <a:prstGeom prst="rect">
            <a:avLst/>
          </a:prstGeom>
          <a:noFill/>
        </p:spPr>
        <p:txBody>
          <a:bodyPr vert="eaVert" wrap="square" rtlCol="0">
            <a:spAutoFit/>
          </a:bodyPr>
          <a:lstStyle/>
          <a:p>
            <a:pPr algn="r"/>
            <a:r>
              <a:rPr lang="zh-CN" altLang="en-US" sz="2000" b="1">
                <a:solidFill>
                  <a:srgbClr val="C00000"/>
                </a:solidFill>
                <a:latin typeface="黑体" panose="02010609060101010101" pitchFamily="49" charset="-122"/>
                <a:ea typeface="黑体" panose="02010609060101010101" pitchFamily="49" charset="-122"/>
              </a:rPr>
              <a:t>中共十九大召开</a:t>
            </a:r>
            <a:endParaRPr lang="zh-CN" altLang="en-US" sz="2000" b="1">
              <a:solidFill>
                <a:srgbClr val="C00000"/>
              </a:solidFill>
              <a:latin typeface="黑体" panose="02010609060101010101" pitchFamily="49" charset="-122"/>
              <a:ea typeface="黑体" panose="02010609060101010101" pitchFamily="49" charset="-122"/>
            </a:endParaRPr>
          </a:p>
        </p:txBody>
      </p:sp>
      <p:sp>
        <p:nvSpPr>
          <p:cNvPr id="66" name="文本框 65"/>
          <p:cNvSpPr txBox="1"/>
          <p:nvPr/>
        </p:nvSpPr>
        <p:spPr>
          <a:xfrm>
            <a:off x="1119505" y="2680335"/>
            <a:ext cx="490220" cy="2934335"/>
          </a:xfrm>
          <a:prstGeom prst="rect">
            <a:avLst/>
          </a:prstGeom>
          <a:noFill/>
        </p:spPr>
        <p:txBody>
          <a:bodyPr vert="eaVert" wrap="square" rtlCol="0">
            <a:spAutoFit/>
          </a:bodyPr>
          <a:lstStyle/>
          <a:p>
            <a:pPr algn="r"/>
            <a:r>
              <a:rPr lang="zh-CN" altLang="en-US" sz="2000" b="1">
                <a:solidFill>
                  <a:srgbClr val="C00000"/>
                </a:solidFill>
                <a:latin typeface="黑体" panose="02010609060101010101" pitchFamily="49" charset="-122"/>
                <a:ea typeface="黑体" panose="02010609060101010101" pitchFamily="49" charset="-122"/>
              </a:rPr>
              <a:t>中国</a:t>
            </a:r>
            <a:r>
              <a:rPr lang="en-US" altLang="zh-CN" sz="2000" b="1">
                <a:solidFill>
                  <a:srgbClr val="C00000"/>
                </a:solidFill>
                <a:latin typeface="黑体" panose="02010609060101010101" pitchFamily="49" charset="-122"/>
                <a:ea typeface="黑体" panose="02010609060101010101" pitchFamily="49" charset="-122"/>
              </a:rPr>
              <a:t>GDP</a:t>
            </a:r>
            <a:r>
              <a:rPr lang="zh-CN" altLang="en-US" sz="2000" b="1">
                <a:solidFill>
                  <a:srgbClr val="C00000"/>
                </a:solidFill>
                <a:latin typeface="黑体" panose="02010609060101010101" pitchFamily="49" charset="-122"/>
                <a:ea typeface="黑体" panose="02010609060101010101" pitchFamily="49" charset="-122"/>
              </a:rPr>
              <a:t>已居世界第二位</a:t>
            </a:r>
            <a:endParaRPr lang="zh-CN" altLang="en-US" sz="2000" b="1">
              <a:solidFill>
                <a:srgbClr val="C00000"/>
              </a:solidFill>
              <a:latin typeface="黑体" panose="02010609060101010101" pitchFamily="49" charset="-122"/>
              <a:ea typeface="黑体" panose="02010609060101010101" pitchFamily="49" charset="-122"/>
            </a:endParaRPr>
          </a:p>
        </p:txBody>
      </p:sp>
      <p:grpSp>
        <p:nvGrpSpPr>
          <p:cNvPr id="77" name="组合 76"/>
          <p:cNvGrpSpPr/>
          <p:nvPr/>
        </p:nvGrpSpPr>
        <p:grpSpPr>
          <a:xfrm>
            <a:off x="2230755" y="3566160"/>
            <a:ext cx="3756660" cy="2106295"/>
            <a:chOff x="11087" y="5645"/>
            <a:chExt cx="5916" cy="3317"/>
          </a:xfrm>
        </p:grpSpPr>
        <p:pic>
          <p:nvPicPr>
            <p:cNvPr id="69" name="图片 68"/>
            <p:cNvPicPr/>
            <p:nvPr/>
          </p:nvPicPr>
          <p:blipFill>
            <a:blip r:embed="rId3"/>
            <a:srcRect l="5340" t="3641" r="5809" b="19003"/>
            <a:stretch>
              <a:fillRect/>
            </a:stretch>
          </p:blipFill>
          <p:spPr>
            <a:xfrm>
              <a:off x="11087" y="5645"/>
              <a:ext cx="5669" cy="2835"/>
            </a:xfrm>
            <a:prstGeom prst="rect">
              <a:avLst/>
            </a:prstGeom>
          </p:spPr>
        </p:pic>
        <p:sp>
          <p:nvSpPr>
            <p:cNvPr id="70" name="文本框 69"/>
            <p:cNvSpPr txBox="1"/>
            <p:nvPr/>
          </p:nvSpPr>
          <p:spPr>
            <a:xfrm>
              <a:off x="11087" y="8480"/>
              <a:ext cx="5916" cy="483"/>
            </a:xfrm>
            <a:prstGeom prst="rect">
              <a:avLst/>
            </a:prstGeom>
            <a:noFill/>
          </p:spPr>
          <p:txBody>
            <a:bodyPr wrap="square" rtlCol="0" anchor="t">
              <a:spAutoFit/>
            </a:bodyPr>
            <a:lstStyle/>
            <a:p>
              <a:pPr algn="ctr"/>
              <a:r>
                <a:rPr lang="zh-CN" altLang="en-US" sz="1400">
                  <a:latin typeface="方正隶变_GBK" panose="02000000000000000000" charset="-122"/>
                  <a:ea typeface="方正隶变_GBK" panose="02000000000000000000" charset="-122"/>
                </a:rPr>
                <a:t>◎</a:t>
              </a:r>
              <a:r>
                <a:rPr lang="zh-CN" sz="1400">
                  <a:latin typeface="方正隶变_GBK" panose="02000000000000000000" charset="-122"/>
                  <a:ea typeface="方正隶变_GBK" panose="02000000000000000000" charset="-122"/>
                </a:rPr>
                <a:t>2</a:t>
              </a:r>
              <a:r>
                <a:rPr lang="en-US" sz="1400">
                  <a:latin typeface="方正隶变_GBK" panose="02000000000000000000" charset="-122"/>
                  <a:ea typeface="方正隶变_GBK" panose="02000000000000000000" charset="-122"/>
                </a:rPr>
                <a:t>003</a:t>
              </a:r>
              <a:r>
                <a:rPr lang="en-US" altLang="zh-CN" sz="1400">
                  <a:latin typeface="方正隶变_GBK" panose="02000000000000000000" charset="-122"/>
                  <a:ea typeface="方正隶变_GBK" panose="02000000000000000000" charset="-122"/>
                </a:rPr>
                <a:t>-</a:t>
              </a:r>
              <a:r>
                <a:rPr lang="zh-CN" sz="1400">
                  <a:latin typeface="方正隶变_GBK" panose="02000000000000000000" charset="-122"/>
                  <a:ea typeface="方正隶变_GBK" panose="02000000000000000000" charset="-122"/>
                </a:rPr>
                <a:t>201</a:t>
              </a:r>
              <a:r>
                <a:rPr lang="en-US" altLang="zh-CN" sz="1400">
                  <a:latin typeface="方正隶变_GBK" panose="02000000000000000000" charset="-122"/>
                  <a:ea typeface="方正隶变_GBK" panose="02000000000000000000" charset="-122"/>
                </a:rPr>
                <a:t>4</a:t>
              </a:r>
              <a:r>
                <a:rPr lang="zh-CN" sz="1400">
                  <a:latin typeface="方正隶变_GBK" panose="02000000000000000000" charset="-122"/>
                  <a:ea typeface="方正隶变_GBK" panose="02000000000000000000" charset="-122"/>
                </a:rPr>
                <a:t>年国内主要基础设施建设投资额</a:t>
              </a:r>
              <a:endParaRPr lang="zh-CN" sz="1400">
                <a:latin typeface="方正隶变_GBK" panose="02000000000000000000" charset="-122"/>
                <a:ea typeface="方正隶变_GBK" panose="02000000000000000000" charset="-122"/>
              </a:endParaRPr>
            </a:p>
          </p:txBody>
        </p:sp>
      </p:grpSp>
      <p:sp>
        <p:nvSpPr>
          <p:cNvPr id="100" name="文本框 99"/>
          <p:cNvSpPr txBox="1"/>
          <p:nvPr/>
        </p:nvSpPr>
        <p:spPr>
          <a:xfrm>
            <a:off x="635" y="6050915"/>
            <a:ext cx="12192635" cy="829945"/>
          </a:xfrm>
          <a:prstGeom prst="rect">
            <a:avLst/>
          </a:prstGeom>
          <a:noFill/>
          <a:ln w="9525">
            <a:noFill/>
          </a:ln>
        </p:spPr>
        <p:txBody>
          <a:bodyPr wrap="square">
            <a:spAutoFit/>
          </a:bodyPr>
          <a:lstStyle/>
          <a:p>
            <a:pPr indent="0" algn="just"/>
            <a:r>
              <a:rPr lang="en-US" altLang="zh-CN" sz="2400">
                <a:latin typeface="黑体" panose="02010609060101010101" pitchFamily="49" charset="-122"/>
                <a:ea typeface="黑体" panose="02010609060101010101" pitchFamily="49" charset="-122"/>
                <a:cs typeface="黑体" panose="02010609060101010101" pitchFamily="49" charset="-122"/>
              </a:rPr>
              <a:t>    </a:t>
            </a:r>
            <a:r>
              <a:rPr lang="zh-CN" sz="2400">
                <a:latin typeface="黑体" panose="02010609060101010101" pitchFamily="49" charset="-122"/>
                <a:ea typeface="黑体" panose="02010609060101010101" pitchFamily="49" charset="-122"/>
                <a:cs typeface="黑体" panose="02010609060101010101" pitchFamily="49" charset="-122"/>
              </a:rPr>
              <a:t>中国特色社会主义深化了对人类社会发展规律的认识</a:t>
            </a:r>
            <a:r>
              <a:rPr lang="zh-CN" altLang="en-US" sz="2400">
                <a:latin typeface="黑体" panose="02010609060101010101" pitchFamily="49" charset="-122"/>
                <a:ea typeface="黑体" panose="02010609060101010101" pitchFamily="49" charset="-122"/>
                <a:cs typeface="黑体" panose="02010609060101010101" pitchFamily="49" charset="-122"/>
              </a:rPr>
              <a:t>，</a:t>
            </a:r>
            <a:r>
              <a:rPr lang="zh-CN" sz="2400">
                <a:latin typeface="黑体" panose="02010609060101010101" pitchFamily="49" charset="-122"/>
                <a:ea typeface="黑体" panose="02010609060101010101" pitchFamily="49" charset="-122"/>
                <a:cs typeface="黑体" panose="02010609060101010101" pitchFamily="49" charset="-122"/>
              </a:rPr>
              <a:t>是对世界社会主义理论和建设的重大贡献</a:t>
            </a:r>
            <a:r>
              <a:rPr lang="zh-CN" altLang="en-US" sz="2400">
                <a:latin typeface="黑体" panose="02010609060101010101" pitchFamily="49" charset="-122"/>
                <a:ea typeface="黑体" panose="02010609060101010101" pitchFamily="49" charset="-122"/>
                <a:cs typeface="黑体" panose="02010609060101010101" pitchFamily="49" charset="-122"/>
              </a:rPr>
              <a:t>，</a:t>
            </a:r>
            <a:r>
              <a:rPr lang="zh-CN" sz="2400">
                <a:latin typeface="黑体" panose="02010609060101010101" pitchFamily="49" charset="-122"/>
                <a:ea typeface="黑体" panose="02010609060101010101" pitchFamily="49" charset="-122"/>
                <a:cs typeface="黑体" panose="02010609060101010101" pitchFamily="49" charset="-122"/>
              </a:rPr>
              <a:t>在人类社会发展史上具有重大意义。</a:t>
            </a:r>
            <a:endParaRPr lang="zh-CN" altLang="en-US" sz="2400">
              <a:latin typeface="黑体" panose="02010609060101010101" pitchFamily="49" charset="-122"/>
              <a:ea typeface="黑体" panose="02010609060101010101" pitchFamily="49" charset="-122"/>
              <a:cs typeface="黑体" panose="02010609060101010101" pitchFamily="49" charset="-122"/>
            </a:endParaRPr>
          </a:p>
        </p:txBody>
      </p:sp>
      <p:sp>
        <p:nvSpPr>
          <p:cNvPr id="73" name="文本框 72"/>
          <p:cNvSpPr txBox="1"/>
          <p:nvPr/>
        </p:nvSpPr>
        <p:spPr>
          <a:xfrm>
            <a:off x="4053205" y="5682615"/>
            <a:ext cx="5050155" cy="368300"/>
          </a:xfrm>
          <a:prstGeom prst="rect">
            <a:avLst/>
          </a:prstGeom>
          <a:noFill/>
        </p:spPr>
        <p:txBody>
          <a:bodyPr wrap="square" rtlCol="0">
            <a:spAutoFit/>
          </a:bodyPr>
          <a:lstStyle/>
          <a:p>
            <a:pPr algn="ctr">
              <a:lnSpc>
                <a:spcPct val="100000"/>
              </a:lnSpc>
            </a:pPr>
            <a:r>
              <a:rPr lang="zh-CN" altLang="en-US" b="1">
                <a:solidFill>
                  <a:srgbClr val="F1ECB5"/>
                </a:solidFill>
                <a:latin typeface="+mn-ea"/>
              </a:rPr>
              <a:t>国内生产总值、基础设施建设、农业发展迅速</a:t>
            </a:r>
            <a:endParaRPr lang="zh-CN" altLang="en-US" b="1">
              <a:solidFill>
                <a:srgbClr val="F1ECB5"/>
              </a:solidFill>
              <a:latin typeface="+mn-ea"/>
            </a:endParaRPr>
          </a:p>
        </p:txBody>
      </p:sp>
      <p:grpSp>
        <p:nvGrpSpPr>
          <p:cNvPr id="78" name="组合 77"/>
          <p:cNvGrpSpPr/>
          <p:nvPr/>
        </p:nvGrpSpPr>
        <p:grpSpPr>
          <a:xfrm>
            <a:off x="5987415" y="3566160"/>
            <a:ext cx="4491990" cy="2106295"/>
            <a:chOff x="3514" y="5645"/>
            <a:chExt cx="7074" cy="3317"/>
          </a:xfrm>
        </p:grpSpPr>
        <p:pic>
          <p:nvPicPr>
            <p:cNvPr id="74" name="图片 73"/>
            <p:cNvPicPr/>
            <p:nvPr/>
          </p:nvPicPr>
          <p:blipFill>
            <a:blip r:embed="rId4"/>
            <a:stretch>
              <a:fillRect/>
            </a:stretch>
          </p:blipFill>
          <p:spPr>
            <a:xfrm>
              <a:off x="3514" y="5645"/>
              <a:ext cx="7074" cy="2835"/>
            </a:xfrm>
            <a:prstGeom prst="rect">
              <a:avLst/>
            </a:prstGeom>
          </p:spPr>
        </p:pic>
        <p:sp>
          <p:nvSpPr>
            <p:cNvPr id="75" name="文本框 74"/>
            <p:cNvSpPr txBox="1"/>
            <p:nvPr/>
          </p:nvSpPr>
          <p:spPr>
            <a:xfrm>
              <a:off x="4093" y="8480"/>
              <a:ext cx="5916" cy="483"/>
            </a:xfrm>
            <a:prstGeom prst="rect">
              <a:avLst/>
            </a:prstGeom>
            <a:noFill/>
          </p:spPr>
          <p:txBody>
            <a:bodyPr wrap="square" rtlCol="0" anchor="t">
              <a:spAutoFit/>
            </a:bodyPr>
            <a:lstStyle/>
            <a:p>
              <a:pPr algn="ctr"/>
              <a:r>
                <a:rPr lang="zh-CN" altLang="en-US" sz="1400">
                  <a:latin typeface="方正隶变_GBK" panose="02000000000000000000" charset="-122"/>
                  <a:ea typeface="方正隶变_GBK" panose="02000000000000000000" charset="-122"/>
                </a:rPr>
                <a:t>◎</a:t>
              </a:r>
              <a:r>
                <a:rPr lang="zh-CN" sz="1400">
                  <a:latin typeface="方正隶变_GBK" panose="02000000000000000000" charset="-122"/>
                  <a:ea typeface="方正隶变_GBK" panose="02000000000000000000" charset="-122"/>
                </a:rPr>
                <a:t>2</a:t>
              </a:r>
              <a:r>
                <a:rPr lang="en-US" sz="1400">
                  <a:latin typeface="方正隶变_GBK" panose="02000000000000000000" charset="-122"/>
                  <a:ea typeface="方正隶变_GBK" panose="02000000000000000000" charset="-122"/>
                </a:rPr>
                <a:t>012</a:t>
              </a:r>
              <a:r>
                <a:rPr lang="en-US" altLang="zh-CN" sz="1400">
                  <a:latin typeface="方正隶变_GBK" panose="02000000000000000000" charset="-122"/>
                  <a:ea typeface="方正隶变_GBK" panose="02000000000000000000" charset="-122"/>
                </a:rPr>
                <a:t>-</a:t>
              </a:r>
              <a:r>
                <a:rPr lang="zh-CN" sz="1400">
                  <a:latin typeface="方正隶变_GBK" panose="02000000000000000000" charset="-122"/>
                  <a:ea typeface="方正隶变_GBK" panose="02000000000000000000" charset="-122"/>
                </a:rPr>
                <a:t>201</a:t>
              </a:r>
              <a:r>
                <a:rPr lang="en-US" altLang="zh-CN" sz="1400">
                  <a:latin typeface="方正隶变_GBK" panose="02000000000000000000" charset="-122"/>
                  <a:ea typeface="方正隶变_GBK" panose="02000000000000000000" charset="-122"/>
                </a:rPr>
                <a:t>8</a:t>
              </a:r>
              <a:r>
                <a:rPr lang="zh-CN" sz="1400">
                  <a:latin typeface="方正隶变_GBK" panose="02000000000000000000" charset="-122"/>
                  <a:ea typeface="方正隶变_GBK" panose="02000000000000000000" charset="-122"/>
                </a:rPr>
                <a:t>年国内农业总产值</a:t>
              </a:r>
              <a:endParaRPr lang="zh-CN" sz="1400">
                <a:latin typeface="方正隶变_GBK" panose="02000000000000000000" charset="-122"/>
                <a:ea typeface="方正隶变_GBK" panose="02000000000000000000" charset="-122"/>
              </a:endParaRPr>
            </a:p>
          </p:txBody>
        </p:sp>
      </p:grpSp>
      <p:pic>
        <p:nvPicPr>
          <p:cNvPr id="76" name="图片 75"/>
          <p:cNvPicPr>
            <a:picLocks noChangeAspect="1"/>
          </p:cNvPicPr>
          <p:nvPr/>
        </p:nvPicPr>
        <p:blipFill>
          <a:blip r:embed="rId5"/>
          <a:stretch>
            <a:fillRect/>
          </a:stretch>
        </p:blipFill>
        <p:spPr>
          <a:xfrm>
            <a:off x="2230755" y="1379855"/>
            <a:ext cx="6378575" cy="2065020"/>
          </a:xfrm>
          <a:prstGeom prst="rect">
            <a:avLst/>
          </a:prstGeom>
        </p:spPr>
      </p:pic>
      <p:sp>
        <p:nvSpPr>
          <p:cNvPr id="64" name="文本框 63"/>
          <p:cNvSpPr txBox="1"/>
          <p:nvPr/>
        </p:nvSpPr>
        <p:spPr>
          <a:xfrm>
            <a:off x="8609965" y="2005330"/>
            <a:ext cx="1869440" cy="583565"/>
          </a:xfrm>
          <a:prstGeom prst="rect">
            <a:avLst/>
          </a:prstGeom>
          <a:noFill/>
        </p:spPr>
        <p:txBody>
          <a:bodyPr wrap="square" rtlCol="0" anchor="t">
            <a:spAutoFit/>
          </a:bodyPr>
          <a:lstStyle/>
          <a:p>
            <a:pPr algn="ctr" fontAlgn="auto"/>
            <a:r>
              <a:rPr lang="zh-CN" altLang="en-US" sz="1600">
                <a:latin typeface="方正隶变_GBK" panose="02000000000000000000" charset="-122"/>
                <a:ea typeface="方正隶变_GBK" panose="02000000000000000000" charset="-122"/>
              </a:rPr>
              <a:t>◎</a:t>
            </a:r>
            <a:r>
              <a:rPr lang="zh-CN" sz="1600">
                <a:latin typeface="方正隶变_GBK" panose="02000000000000000000" charset="-122"/>
                <a:ea typeface="方正隶变_GBK" panose="02000000000000000000" charset="-122"/>
              </a:rPr>
              <a:t>20</a:t>
            </a:r>
            <a:r>
              <a:rPr lang="en-US" altLang="zh-CN" sz="1600">
                <a:latin typeface="方正隶变_GBK" panose="02000000000000000000" charset="-122"/>
                <a:ea typeface="方正隶变_GBK" panose="02000000000000000000" charset="-122"/>
              </a:rPr>
              <a:t>10-</a:t>
            </a:r>
            <a:r>
              <a:rPr lang="zh-CN" sz="1600">
                <a:latin typeface="方正隶变_GBK" panose="02000000000000000000" charset="-122"/>
                <a:ea typeface="方正隶变_GBK" panose="02000000000000000000" charset="-122"/>
              </a:rPr>
              <a:t>201</a:t>
            </a:r>
            <a:r>
              <a:rPr lang="en-US" altLang="zh-CN" sz="1600">
                <a:latin typeface="方正隶变_GBK" panose="02000000000000000000" charset="-122"/>
                <a:ea typeface="方正隶变_GBK" panose="02000000000000000000" charset="-122"/>
              </a:rPr>
              <a:t>9</a:t>
            </a:r>
            <a:r>
              <a:rPr lang="zh-CN" sz="1600">
                <a:latin typeface="方正隶变_GBK" panose="02000000000000000000" charset="-122"/>
                <a:ea typeface="方正隶变_GBK" panose="02000000000000000000" charset="-122"/>
              </a:rPr>
              <a:t>年国内生产总值（亿元）</a:t>
            </a:r>
            <a:endParaRPr lang="zh-CN" sz="1600">
              <a:latin typeface="方正隶变_GBK" panose="02000000000000000000" charset="-122"/>
              <a:ea typeface="方正隶变_GBK" panose="02000000000000000000" charset="-122"/>
            </a:endParaRPr>
          </a:p>
        </p:txBody>
      </p:sp>
      <p:sp>
        <p:nvSpPr>
          <p:cNvPr id="80" name="文本框 79"/>
          <p:cNvSpPr txBox="1"/>
          <p:nvPr/>
        </p:nvSpPr>
        <p:spPr>
          <a:xfrm>
            <a:off x="8609965" y="2616200"/>
            <a:ext cx="1870075" cy="829945"/>
          </a:xfrm>
          <a:prstGeom prst="rect">
            <a:avLst/>
          </a:prstGeom>
          <a:noFill/>
          <a:ln w="9525">
            <a:noFill/>
          </a:ln>
        </p:spPr>
        <p:txBody>
          <a:bodyPr wrap="square">
            <a:spAutoFit/>
          </a:bodyPr>
          <a:lstStyle/>
          <a:p>
            <a:pPr indent="0" algn="just"/>
            <a:r>
              <a:rPr lang="en-US" sz="1600">
                <a:latin typeface="黑体" panose="02010609060101010101" pitchFamily="49" charset="-122"/>
                <a:ea typeface="黑体" panose="02010609060101010101" pitchFamily="49" charset="-122"/>
                <a:cs typeface="黑体" panose="02010609060101010101" pitchFamily="49" charset="-122"/>
              </a:rPr>
              <a:t>*</a:t>
            </a:r>
            <a:r>
              <a:rPr lang="zh-CN" altLang="en-US" sz="1600">
                <a:latin typeface="方正隶变_GBK" panose="02000000000000000000" charset="-122"/>
                <a:ea typeface="方正隶变_GBK" panose="02000000000000000000" charset="-122"/>
                <a:cs typeface="黑体" panose="02010609060101010101" pitchFamily="49" charset="-122"/>
              </a:rPr>
              <a:t>注：此三幅图数据均来源于国家统计局官网</a:t>
            </a:r>
            <a:endParaRPr lang="zh-CN" altLang="en-US" sz="1600">
              <a:latin typeface="方正隶变_GBK" panose="02000000000000000000" charset="-122"/>
              <a:ea typeface="方正隶变_GBK" panose="02000000000000000000" charset="-122"/>
              <a:cs typeface="黑体" panose="02010609060101010101" pitchFamily="49"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p:tgtEl>
                                          <p:spTgt spid="100"/>
                                        </p:tgtEl>
                                        <p:attrNameLst>
                                          <p:attrName>ppt_y</p:attrName>
                                        </p:attrNameLst>
                                      </p:cBhvr>
                                      <p:tavLst>
                                        <p:tav tm="0">
                                          <p:val>
                                            <p:strVal val="#ppt_y+#ppt_h*1.125000"/>
                                          </p:val>
                                        </p:tav>
                                        <p:tav tm="100000">
                                          <p:val>
                                            <p:strVal val="#ppt_y"/>
                                          </p:val>
                                        </p:tav>
                                      </p:tavLst>
                                    </p:anim>
                                    <p:animEffect transition="in" filter="wipe(up)">
                                      <p:cBhvr>
                                        <p:cTn id="8" dur="500"/>
                                        <p:tgtEl>
                                          <p:spTgt spid="100"/>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80"/>
                                        </p:tgtEl>
                                        <p:attrNameLst>
                                          <p:attrName>style.visibility</p:attrName>
                                        </p:attrNameLst>
                                      </p:cBhvr>
                                      <p:to>
                                        <p:strVal val="visible"/>
                                      </p:to>
                                    </p:set>
                                    <p:anim calcmode="lin" valueType="num">
                                      <p:cBhvr additive="base">
                                        <p:cTn id="13" dur="500"/>
                                        <p:tgtEl>
                                          <p:spTgt spid="80"/>
                                        </p:tgtEl>
                                        <p:attrNameLst>
                                          <p:attrName>ppt_y</p:attrName>
                                        </p:attrNameLst>
                                      </p:cBhvr>
                                      <p:tavLst>
                                        <p:tav tm="0">
                                          <p:val>
                                            <p:strVal val="#ppt_y+#ppt_h*1.125000"/>
                                          </p:val>
                                        </p:tav>
                                        <p:tav tm="100000">
                                          <p:val>
                                            <p:strVal val="#ppt_y"/>
                                          </p:val>
                                        </p:tav>
                                      </p:tavLst>
                                    </p:anim>
                                    <p:animEffect transition="in" filter="wipe(up)">
                                      <p:cBhvr>
                                        <p:cTn id="14"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80" grpId="0"/>
    </p:bld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文本框 6"/>
          <p:cNvSpPr txBox="1"/>
          <p:nvPr/>
        </p:nvSpPr>
        <p:spPr>
          <a:xfrm>
            <a:off x="817984" y="223545"/>
            <a:ext cx="1605280" cy="521970"/>
          </a:xfrm>
          <a:prstGeom prst="rect">
            <a:avLst/>
          </a:prstGeom>
          <a:noFill/>
        </p:spPr>
        <p:txBody>
          <a:bodyPr wrap="none" rtlCol="0">
            <a:spAutoFit/>
          </a:bodyPr>
          <a:lstStyle/>
          <a:p>
            <a:pPr algn="l"/>
            <a:r>
              <a:rPr lang="zh-CN" altLang="en-US" sz="2800">
                <a:effectLst/>
                <a:latin typeface="米开软笔行楷" panose="03000600000000000000" charset="-122"/>
                <a:ea typeface="米开软笔行楷" panose="03000600000000000000" charset="-122"/>
                <a:sym typeface="+mn-ea"/>
              </a:rPr>
              <a:t>课堂总结</a:t>
            </a:r>
            <a:endParaRPr lang="zh-CN" altLang="en-US" sz="2800">
              <a:solidFill>
                <a:schemeClr val="tx1">
                  <a:lumMod val="75000"/>
                  <a:lumOff val="25000"/>
                </a:schemeClr>
              </a:solidFill>
              <a:effectLst/>
              <a:latin typeface="米开软笔行楷" panose="03000600000000000000" charset="-122"/>
              <a:ea typeface="米开软笔行楷" panose="03000600000000000000" charset="-122"/>
              <a:sym typeface="+mn-ea"/>
            </a:endParaRPr>
          </a:p>
        </p:txBody>
      </p:sp>
      <p:grpSp>
        <p:nvGrpSpPr>
          <p:cNvPr id="26" name="组合 25"/>
          <p:cNvGrpSpPr/>
          <p:nvPr/>
        </p:nvGrpSpPr>
        <p:grpSpPr>
          <a:xfrm>
            <a:off x="410210" y="949960"/>
            <a:ext cx="11497945" cy="5494020"/>
            <a:chOff x="352" y="1174"/>
            <a:chExt cx="18107" cy="8652"/>
          </a:xfrm>
        </p:grpSpPr>
        <p:sp>
          <p:nvSpPr>
            <p:cNvPr id="2" name="文本框 1"/>
            <p:cNvSpPr txBox="1"/>
            <p:nvPr/>
          </p:nvSpPr>
          <p:spPr>
            <a:xfrm>
              <a:off x="352" y="1540"/>
              <a:ext cx="813" cy="8287"/>
            </a:xfrm>
            <a:prstGeom prst="rect">
              <a:avLst/>
            </a:prstGeom>
            <a:noFill/>
          </p:spPr>
          <p:txBody>
            <a:bodyPr wrap="square" rtlCol="0">
              <a:spAutoFit/>
            </a:bodyPr>
            <a:lstStyle/>
            <a:p>
              <a:pPr algn="l"/>
              <a:r>
                <a:rPr lang="zh-CN" altLang="en-US" sz="2800">
                  <a:effectLst/>
                  <a:latin typeface="黑体" panose="02010609060101010101" pitchFamily="49" charset="-122"/>
                  <a:ea typeface="黑体" panose="02010609060101010101" pitchFamily="49" charset="-122"/>
                  <a:sym typeface="+mn-ea"/>
                </a:rPr>
                <a:t>社会主义国家的发展与变化</a:t>
              </a:r>
              <a:endParaRPr lang="zh-CN" altLang="en-US" sz="2800">
                <a:effectLst/>
                <a:latin typeface="黑体" panose="02010609060101010101" pitchFamily="49" charset="-122"/>
                <a:ea typeface="黑体" pitchFamily="49" charset="-122"/>
                <a:sym typeface="+mn-ea"/>
              </a:endParaRPr>
            </a:p>
          </p:txBody>
        </p:sp>
        <p:sp>
          <p:nvSpPr>
            <p:cNvPr id="8" name="文本框 7"/>
            <p:cNvSpPr txBox="1"/>
            <p:nvPr/>
          </p:nvSpPr>
          <p:spPr>
            <a:xfrm>
              <a:off x="1546" y="2163"/>
              <a:ext cx="2944" cy="1307"/>
            </a:xfrm>
            <a:prstGeom prst="rect">
              <a:avLst/>
            </a:prstGeom>
            <a:noFill/>
          </p:spPr>
          <p:txBody>
            <a:bodyPr wrap="square" rtlCol="0">
              <a:spAutoFit/>
            </a:bodyPr>
            <a:lstStyle/>
            <a:p>
              <a:pPr algn="l"/>
              <a:r>
                <a:rPr lang="zh-CN" altLang="en-US" sz="2400">
                  <a:solidFill>
                    <a:schemeClr val="tx1"/>
                  </a:solidFill>
                  <a:effectLst/>
                  <a:uFillTx/>
                  <a:latin typeface="黑体" panose="02010609060101010101" pitchFamily="49" charset="-122"/>
                  <a:ea typeface="黑体" panose="02010609060101010101" pitchFamily="49" charset="-122"/>
                  <a:sym typeface="+mn-ea"/>
                </a:rPr>
                <a:t>苏联的发展、改革与解体</a:t>
              </a:r>
              <a:endParaRPr lang="zh-CN" altLang="en-US" sz="2400">
                <a:solidFill>
                  <a:schemeClr val="tx1"/>
                </a:solidFill>
                <a:effectLst/>
                <a:uFillTx/>
                <a:latin typeface="黑体" panose="02010609060101010101" pitchFamily="49" charset="-122"/>
                <a:ea typeface="黑体" pitchFamily="49" charset="-122"/>
                <a:sym typeface="+mn-ea"/>
              </a:endParaRPr>
            </a:p>
          </p:txBody>
        </p:sp>
        <p:sp>
          <p:nvSpPr>
            <p:cNvPr id="9" name="文本框 8"/>
            <p:cNvSpPr txBox="1"/>
            <p:nvPr/>
          </p:nvSpPr>
          <p:spPr>
            <a:xfrm>
              <a:off x="1546" y="5403"/>
              <a:ext cx="2813" cy="1888"/>
            </a:xfrm>
            <a:prstGeom prst="rect">
              <a:avLst/>
            </a:prstGeom>
            <a:noFill/>
          </p:spPr>
          <p:txBody>
            <a:bodyPr wrap="square" rtlCol="0">
              <a:spAutoFit/>
            </a:bodyPr>
            <a:lstStyle/>
            <a:p>
              <a:pPr algn="l"/>
              <a:r>
                <a:rPr lang="zh-CN" altLang="en-US" sz="2400">
                  <a:solidFill>
                    <a:schemeClr val="tx1"/>
                  </a:solidFill>
                  <a:effectLst/>
                  <a:uFillTx/>
                  <a:latin typeface="黑体" panose="02010609060101010101" pitchFamily="49" charset="-122"/>
                  <a:ea typeface="黑体" panose="02010609060101010101" pitchFamily="49" charset="-122"/>
                  <a:sym typeface="+mn-ea"/>
                </a:rPr>
                <a:t>东欧的社会主义建设、改革和剧变</a:t>
              </a:r>
              <a:endParaRPr lang="zh-CN" altLang="en-US" sz="2400">
                <a:solidFill>
                  <a:schemeClr val="tx1"/>
                </a:solidFill>
                <a:effectLst/>
                <a:uFillTx/>
                <a:latin typeface="黑体" panose="02010609060101010101" pitchFamily="49" charset="-122"/>
                <a:ea typeface="黑体" panose="02010609060101010101" pitchFamily="49" charset="-122"/>
                <a:sym typeface="+mn-ea"/>
              </a:endParaRPr>
            </a:p>
          </p:txBody>
        </p:sp>
        <p:sp>
          <p:nvSpPr>
            <p:cNvPr id="10" name="文本框 9"/>
            <p:cNvSpPr txBox="1"/>
            <p:nvPr/>
          </p:nvSpPr>
          <p:spPr>
            <a:xfrm>
              <a:off x="1546" y="8452"/>
              <a:ext cx="4608" cy="725"/>
            </a:xfrm>
            <a:prstGeom prst="rect">
              <a:avLst/>
            </a:prstGeom>
            <a:noFill/>
          </p:spPr>
          <p:txBody>
            <a:bodyPr wrap="none" rtlCol="0">
              <a:spAutoFit/>
            </a:bodyPr>
            <a:lstStyle/>
            <a:p>
              <a:pPr algn="l"/>
              <a:r>
                <a:rPr lang="zh-CN" altLang="en-US" sz="2400">
                  <a:solidFill>
                    <a:schemeClr val="tx1"/>
                  </a:solidFill>
                  <a:effectLst/>
                  <a:uFillTx/>
                  <a:latin typeface="黑体" panose="02010609060101010101" pitchFamily="49" charset="-122"/>
                  <a:ea typeface="黑体" panose="02010609060101010101" pitchFamily="49" charset="-122"/>
                  <a:sym typeface="+mn-ea"/>
                </a:rPr>
                <a:t>中国社会主义的发展</a:t>
              </a:r>
              <a:endParaRPr lang="zh-CN" altLang="en-US" sz="2400">
                <a:solidFill>
                  <a:schemeClr val="tx1"/>
                </a:solidFill>
                <a:effectLst/>
                <a:uFillTx/>
                <a:latin typeface="黑体" panose="02010609060101010101" pitchFamily="49" charset="-122"/>
                <a:ea typeface="黑体" panose="02010609060101010101" pitchFamily="49" charset="-122"/>
                <a:sym typeface="+mn-ea"/>
              </a:endParaRPr>
            </a:p>
          </p:txBody>
        </p:sp>
        <p:sp>
          <p:nvSpPr>
            <p:cNvPr id="11" name="文本框 10"/>
            <p:cNvSpPr txBox="1"/>
            <p:nvPr/>
          </p:nvSpPr>
          <p:spPr>
            <a:xfrm>
              <a:off x="4899" y="1174"/>
              <a:ext cx="10608" cy="3340"/>
            </a:xfrm>
            <a:prstGeom prst="rect">
              <a:avLst/>
            </a:prstGeom>
            <a:noFill/>
          </p:spPr>
          <p:txBody>
            <a:bodyPr wrap="none" rtlCol="0">
              <a:spAutoFit/>
            </a:bodyPr>
            <a:lstStyle/>
            <a:p>
              <a:pPr algn="l">
                <a:lnSpc>
                  <a:spcPct val="110000"/>
                </a:lnSpc>
              </a:pPr>
              <a:r>
                <a:rPr lang="zh-CN" altLang="en-US" sz="2400">
                  <a:solidFill>
                    <a:schemeClr val="tx1"/>
                  </a:solidFill>
                  <a:effectLst/>
                  <a:uFillTx/>
                  <a:latin typeface="黑体" panose="02010609060101010101" pitchFamily="49" charset="-122"/>
                  <a:ea typeface="黑体" panose="02010609060101010101" pitchFamily="49" charset="-122"/>
                  <a:sym typeface="+mn-ea"/>
                </a:rPr>
                <a:t>背景</a:t>
              </a:r>
              <a:endParaRPr lang="zh-CN" altLang="en-US" sz="2400">
                <a:solidFill>
                  <a:schemeClr val="tx1"/>
                </a:solidFill>
                <a:effectLst/>
                <a:uFillTx/>
                <a:latin typeface="黑体" panose="02010609060101010101" pitchFamily="49" charset="-122"/>
                <a:ea typeface="黑体" panose="02010609060101010101" pitchFamily="49" charset="-122"/>
                <a:sym typeface="+mn-ea"/>
              </a:endParaRPr>
            </a:p>
            <a:p>
              <a:pPr algn="l">
                <a:lnSpc>
                  <a:spcPct val="110000"/>
                </a:lnSpc>
              </a:pPr>
              <a:r>
                <a:rPr lang="zh-CN" altLang="en-US" sz="2400">
                  <a:solidFill>
                    <a:schemeClr val="tx1"/>
                  </a:solidFill>
                  <a:effectLst/>
                  <a:uFillTx/>
                  <a:latin typeface="黑体" panose="02010609060101010101" pitchFamily="49" charset="-122"/>
                  <a:ea typeface="黑体" panose="02010609060101010101" pitchFamily="49" charset="-122"/>
                  <a:sym typeface="+mn-ea"/>
                </a:rPr>
                <a:t>赫鲁晓夫改革（1953-1964）</a:t>
              </a:r>
              <a:r>
                <a:rPr lang="zh-CN" altLang="en-US" sz="2400">
                  <a:effectLst/>
                  <a:uFillTx/>
                  <a:latin typeface="黑体" panose="02010609060101010101" pitchFamily="49" charset="-122"/>
                  <a:ea typeface="黑体" panose="02010609060101010101" pitchFamily="49" charset="-122"/>
                  <a:sym typeface="+mn-ea"/>
                </a:rPr>
                <a:t>：主要内容、评价</a:t>
              </a:r>
              <a:endParaRPr lang="zh-CN" altLang="en-US" sz="2400">
                <a:solidFill>
                  <a:schemeClr val="tx1"/>
                </a:solidFill>
                <a:effectLst/>
                <a:uFillTx/>
                <a:latin typeface="黑体" panose="02010609060101010101" pitchFamily="49" charset="-122"/>
                <a:ea typeface="黑体" panose="02010609060101010101" pitchFamily="49" charset="-122"/>
                <a:sym typeface="+mn-ea"/>
              </a:endParaRPr>
            </a:p>
            <a:p>
              <a:pPr algn="l">
                <a:lnSpc>
                  <a:spcPct val="110000"/>
                </a:lnSpc>
              </a:pPr>
              <a:r>
                <a:rPr lang="zh-CN" altLang="en-US" sz="2400">
                  <a:solidFill>
                    <a:schemeClr val="tx1"/>
                  </a:solidFill>
                  <a:effectLst/>
                  <a:uFillTx/>
                  <a:latin typeface="黑体" panose="02010609060101010101" pitchFamily="49" charset="-122"/>
                  <a:ea typeface="黑体" panose="02010609060101010101" pitchFamily="49" charset="-122"/>
                  <a:sym typeface="+mn-ea"/>
                </a:rPr>
                <a:t>勃列日涅夫改革（1966-1977）</a:t>
              </a:r>
              <a:r>
                <a:rPr lang="zh-CN" altLang="en-US" sz="2400">
                  <a:effectLst/>
                  <a:uFillTx/>
                  <a:latin typeface="黑体" panose="02010609060101010101" pitchFamily="49" charset="-122"/>
                  <a:ea typeface="黑体" panose="02010609060101010101" pitchFamily="49" charset="-122"/>
                  <a:sym typeface="+mn-ea"/>
                </a:rPr>
                <a:t>：主要内容、评价</a:t>
              </a:r>
              <a:endParaRPr lang="zh-CN" altLang="en-US" sz="2400">
                <a:effectLst/>
                <a:uFillTx/>
                <a:latin typeface="黑体" panose="02010609060101010101" pitchFamily="49" charset="-122"/>
                <a:ea typeface="黑体" pitchFamily="49" charset="-122"/>
                <a:sym typeface="+mn-ea"/>
              </a:endParaRPr>
            </a:p>
            <a:p>
              <a:pPr algn="l">
                <a:lnSpc>
                  <a:spcPct val="110000"/>
                </a:lnSpc>
              </a:pPr>
              <a:r>
                <a:rPr lang="zh-CN" altLang="en-US" sz="2400">
                  <a:solidFill>
                    <a:schemeClr val="tx1"/>
                  </a:solidFill>
                  <a:effectLst/>
                  <a:uFillTx/>
                  <a:latin typeface="黑体" panose="02010609060101010101" pitchFamily="49" charset="-122"/>
                  <a:ea typeface="黑体" panose="02010609060101010101" pitchFamily="49" charset="-122"/>
                  <a:sym typeface="+mn-ea"/>
                </a:rPr>
                <a:t>戈尔巴乔夫改革与苏</a:t>
              </a:r>
              <a:endParaRPr lang="zh-CN" altLang="en-US" sz="2400">
                <a:solidFill>
                  <a:schemeClr val="tx1"/>
                </a:solidFill>
                <a:effectLst/>
                <a:uFillTx/>
                <a:latin typeface="黑体" panose="02010609060101010101" pitchFamily="49" charset="-122"/>
                <a:ea typeface="黑体" panose="02010609060101010101" pitchFamily="49" charset="-122"/>
                <a:sym typeface="+mn-ea"/>
              </a:endParaRPr>
            </a:p>
            <a:p>
              <a:pPr algn="l">
                <a:lnSpc>
                  <a:spcPct val="110000"/>
                </a:lnSpc>
              </a:pPr>
              <a:r>
                <a:rPr lang="zh-CN" altLang="en-US" sz="2400">
                  <a:solidFill>
                    <a:schemeClr val="tx1"/>
                  </a:solidFill>
                  <a:effectLst/>
                  <a:uFillTx/>
                  <a:latin typeface="黑体" panose="02010609060101010101" pitchFamily="49" charset="-122"/>
                  <a:ea typeface="黑体" panose="02010609060101010101" pitchFamily="49" charset="-122"/>
                  <a:sym typeface="+mn-ea"/>
                </a:rPr>
                <a:t>联解体（1985-1991）</a:t>
              </a:r>
              <a:endParaRPr lang="zh-CN" altLang="en-US" sz="2400">
                <a:solidFill>
                  <a:schemeClr val="tx1"/>
                </a:solidFill>
                <a:effectLst/>
                <a:uFillTx/>
                <a:latin typeface="黑体" panose="02010609060101010101" pitchFamily="49" charset="-122"/>
                <a:ea typeface="黑体" panose="02010609060101010101" pitchFamily="49" charset="-122"/>
                <a:sym typeface="+mn-ea"/>
              </a:endParaRPr>
            </a:p>
          </p:txBody>
        </p:sp>
        <p:sp>
          <p:nvSpPr>
            <p:cNvPr id="12" name="文本框 11"/>
            <p:cNvSpPr txBox="1"/>
            <p:nvPr/>
          </p:nvSpPr>
          <p:spPr>
            <a:xfrm>
              <a:off x="10011" y="3023"/>
              <a:ext cx="8448" cy="1422"/>
            </a:xfrm>
            <a:prstGeom prst="rect">
              <a:avLst/>
            </a:prstGeom>
            <a:noFill/>
          </p:spPr>
          <p:txBody>
            <a:bodyPr wrap="none" rtlCol="0">
              <a:spAutoFit/>
            </a:bodyPr>
            <a:lstStyle/>
            <a:p>
              <a:pPr algn="l">
                <a:lnSpc>
                  <a:spcPct val="110000"/>
                </a:lnSpc>
              </a:pPr>
              <a:r>
                <a:rPr lang="zh-CN" altLang="en-US" sz="2400">
                  <a:solidFill>
                    <a:schemeClr val="tx1"/>
                  </a:solidFill>
                  <a:effectLst/>
                  <a:uFillTx/>
                  <a:latin typeface="黑体" panose="02010609060101010101" pitchFamily="49" charset="-122"/>
                  <a:ea typeface="黑体" panose="02010609060101010101" pitchFamily="49" charset="-122"/>
                  <a:sym typeface="+mn-ea"/>
                </a:rPr>
                <a:t>戈尔巴乔夫改革：经济领域、政治领域</a:t>
              </a:r>
              <a:endParaRPr lang="zh-CN" altLang="en-US" sz="2400">
                <a:solidFill>
                  <a:schemeClr val="tx1"/>
                </a:solidFill>
                <a:effectLst/>
                <a:uFillTx/>
                <a:latin typeface="黑体" panose="02010609060101010101" pitchFamily="49" charset="-122"/>
                <a:ea typeface="黑体" panose="02010609060101010101" pitchFamily="49" charset="-122"/>
                <a:sym typeface="+mn-ea"/>
              </a:endParaRPr>
            </a:p>
            <a:p>
              <a:pPr algn="l">
                <a:lnSpc>
                  <a:spcPct val="110000"/>
                </a:lnSpc>
              </a:pPr>
              <a:r>
                <a:rPr lang="zh-CN" altLang="en-US" sz="2400">
                  <a:solidFill>
                    <a:schemeClr val="tx1"/>
                  </a:solidFill>
                  <a:effectLst/>
                  <a:uFillTx/>
                  <a:latin typeface="黑体" panose="02010609060101010101" pitchFamily="49" charset="-122"/>
                  <a:ea typeface="黑体" panose="02010609060101010101" pitchFamily="49" charset="-122"/>
                  <a:sym typeface="+mn-ea"/>
                </a:rPr>
                <a:t>苏联解体</a:t>
              </a:r>
              <a:endParaRPr lang="zh-CN" altLang="en-US" sz="2400">
                <a:solidFill>
                  <a:schemeClr val="tx1"/>
                </a:solidFill>
                <a:effectLst/>
                <a:uFillTx/>
                <a:latin typeface="黑体" panose="02010609060101010101" pitchFamily="49" charset="-122"/>
                <a:ea typeface="黑体" panose="02010609060101010101" pitchFamily="49" charset="-122"/>
                <a:sym typeface="+mn-ea"/>
              </a:endParaRPr>
            </a:p>
          </p:txBody>
        </p:sp>
        <p:sp>
          <p:nvSpPr>
            <p:cNvPr id="13" name="文本框 12"/>
            <p:cNvSpPr txBox="1"/>
            <p:nvPr/>
          </p:nvSpPr>
          <p:spPr>
            <a:xfrm>
              <a:off x="4675" y="4764"/>
              <a:ext cx="4608" cy="783"/>
            </a:xfrm>
            <a:prstGeom prst="rect">
              <a:avLst/>
            </a:prstGeom>
            <a:noFill/>
          </p:spPr>
          <p:txBody>
            <a:bodyPr wrap="none" rtlCol="0">
              <a:spAutoFit/>
            </a:bodyPr>
            <a:lstStyle/>
            <a:p>
              <a:pPr algn="l">
                <a:lnSpc>
                  <a:spcPct val="110000"/>
                </a:lnSpc>
              </a:pPr>
              <a:r>
                <a:rPr lang="zh-CN" altLang="en-US" sz="2400">
                  <a:solidFill>
                    <a:schemeClr val="tx1"/>
                  </a:solidFill>
                  <a:effectLst/>
                  <a:uFillTx/>
                  <a:latin typeface="黑体" panose="02010609060101010101" pitchFamily="49" charset="-122"/>
                  <a:ea typeface="黑体" panose="02010609060101010101" pitchFamily="49" charset="-122"/>
                  <a:sym typeface="+mn-ea"/>
                </a:rPr>
                <a:t>东欧的社会主义建设</a:t>
              </a:r>
              <a:endParaRPr lang="zh-CN" altLang="en-US" sz="2400">
                <a:solidFill>
                  <a:schemeClr val="tx1"/>
                </a:solidFill>
                <a:effectLst/>
                <a:uFillTx/>
                <a:latin typeface="黑体" panose="02010609060101010101" pitchFamily="49" charset="-122"/>
                <a:ea typeface="黑体" panose="02010609060101010101" pitchFamily="49" charset="-122"/>
                <a:sym typeface="+mn-ea"/>
              </a:endParaRPr>
            </a:p>
          </p:txBody>
        </p:sp>
        <p:sp>
          <p:nvSpPr>
            <p:cNvPr id="14" name="文本框 13"/>
            <p:cNvSpPr txBox="1"/>
            <p:nvPr/>
          </p:nvSpPr>
          <p:spPr>
            <a:xfrm>
              <a:off x="9549" y="4445"/>
              <a:ext cx="4608" cy="1422"/>
            </a:xfrm>
            <a:prstGeom prst="rect">
              <a:avLst/>
            </a:prstGeom>
            <a:noFill/>
          </p:spPr>
          <p:txBody>
            <a:bodyPr wrap="none" rtlCol="0">
              <a:spAutoFit/>
            </a:bodyPr>
            <a:lstStyle/>
            <a:p>
              <a:pPr algn="l">
                <a:lnSpc>
                  <a:spcPct val="110000"/>
                </a:lnSpc>
              </a:pPr>
              <a:r>
                <a:rPr lang="zh-CN" altLang="en-US" sz="2400">
                  <a:solidFill>
                    <a:schemeClr val="tx1"/>
                  </a:solidFill>
                  <a:effectLst/>
                  <a:uFillTx/>
                  <a:latin typeface="黑体" panose="02010609060101010101" pitchFamily="49" charset="-122"/>
                  <a:ea typeface="黑体" panose="02010609060101010101" pitchFamily="49" charset="-122"/>
                  <a:sym typeface="+mn-ea"/>
                </a:rPr>
                <a:t>人民民主国家的建立</a:t>
              </a:r>
              <a:endParaRPr lang="zh-CN" altLang="en-US" sz="2400">
                <a:solidFill>
                  <a:schemeClr val="tx1"/>
                </a:solidFill>
                <a:effectLst/>
                <a:uFillTx/>
                <a:latin typeface="黑体" panose="02010609060101010101" pitchFamily="49" charset="-122"/>
                <a:ea typeface="黑体" panose="02010609060101010101" pitchFamily="49" charset="-122"/>
                <a:sym typeface="+mn-ea"/>
              </a:endParaRPr>
            </a:p>
            <a:p>
              <a:pPr algn="l">
                <a:lnSpc>
                  <a:spcPct val="110000"/>
                </a:lnSpc>
              </a:pPr>
              <a:r>
                <a:rPr lang="zh-CN" altLang="en-US" sz="2400">
                  <a:solidFill>
                    <a:schemeClr val="tx1"/>
                  </a:solidFill>
                  <a:effectLst/>
                  <a:uFillTx/>
                  <a:latin typeface="黑体" panose="02010609060101010101" pitchFamily="49" charset="-122"/>
                  <a:ea typeface="黑体" panose="02010609060101010101" pitchFamily="49" charset="-122"/>
                  <a:sym typeface="+mn-ea"/>
                </a:rPr>
                <a:t>照搬苏联模式</a:t>
              </a:r>
              <a:endParaRPr lang="zh-CN" altLang="en-US" sz="2400">
                <a:solidFill>
                  <a:schemeClr val="tx1"/>
                </a:solidFill>
                <a:effectLst/>
                <a:uFillTx/>
                <a:latin typeface="黑体" panose="02010609060101010101" pitchFamily="49" charset="-122"/>
                <a:ea typeface="黑体" panose="02010609060101010101" pitchFamily="49" charset="-122"/>
                <a:sym typeface="+mn-ea"/>
              </a:endParaRPr>
            </a:p>
          </p:txBody>
        </p:sp>
        <p:sp>
          <p:nvSpPr>
            <p:cNvPr id="15" name="文本框 14"/>
            <p:cNvSpPr txBox="1"/>
            <p:nvPr/>
          </p:nvSpPr>
          <p:spPr>
            <a:xfrm>
              <a:off x="4675" y="6026"/>
              <a:ext cx="4608" cy="783"/>
            </a:xfrm>
            <a:prstGeom prst="rect">
              <a:avLst/>
            </a:prstGeom>
            <a:noFill/>
          </p:spPr>
          <p:txBody>
            <a:bodyPr wrap="none" rtlCol="0">
              <a:spAutoFit/>
            </a:bodyPr>
            <a:lstStyle/>
            <a:p>
              <a:pPr algn="l">
                <a:lnSpc>
                  <a:spcPct val="110000"/>
                </a:lnSpc>
              </a:pPr>
              <a:r>
                <a:rPr lang="zh-CN" altLang="en-US" sz="2400">
                  <a:solidFill>
                    <a:schemeClr val="tx1"/>
                  </a:solidFill>
                  <a:effectLst/>
                  <a:uFillTx/>
                  <a:latin typeface="黑体" panose="02010609060101010101" pitchFamily="49" charset="-122"/>
                  <a:ea typeface="黑体" panose="02010609060101010101" pitchFamily="49" charset="-122"/>
                  <a:sym typeface="+mn-ea"/>
                </a:rPr>
                <a:t>东欧的社会主义改革</a:t>
              </a:r>
              <a:endParaRPr lang="zh-CN" altLang="en-US" sz="2400">
                <a:solidFill>
                  <a:schemeClr val="tx1"/>
                </a:solidFill>
                <a:effectLst/>
                <a:uFillTx/>
                <a:latin typeface="黑体" panose="02010609060101010101" pitchFamily="49" charset="-122"/>
                <a:ea typeface="黑体" panose="02010609060101010101" pitchFamily="49" charset="-122"/>
                <a:sym typeface="+mn-ea"/>
              </a:endParaRPr>
            </a:p>
          </p:txBody>
        </p:sp>
        <p:sp>
          <p:nvSpPr>
            <p:cNvPr id="16" name="文本框 15"/>
            <p:cNvSpPr txBox="1"/>
            <p:nvPr/>
          </p:nvSpPr>
          <p:spPr>
            <a:xfrm>
              <a:off x="9549" y="5707"/>
              <a:ext cx="6528" cy="1422"/>
            </a:xfrm>
            <a:prstGeom prst="rect">
              <a:avLst/>
            </a:prstGeom>
            <a:noFill/>
          </p:spPr>
          <p:txBody>
            <a:bodyPr wrap="none" rtlCol="0">
              <a:spAutoFit/>
            </a:bodyPr>
            <a:lstStyle/>
            <a:p>
              <a:pPr algn="l">
                <a:lnSpc>
                  <a:spcPct val="110000"/>
                </a:lnSpc>
              </a:pPr>
              <a:r>
                <a:rPr lang="zh-CN" altLang="en-US" sz="2400">
                  <a:solidFill>
                    <a:schemeClr val="tx1"/>
                  </a:solidFill>
                  <a:effectLst/>
                  <a:uFillTx/>
                  <a:latin typeface="黑体" panose="02010609060101010101" pitchFamily="49" charset="-122"/>
                  <a:ea typeface="黑体" panose="02010609060101010101" pitchFamily="49" charset="-122"/>
                  <a:sym typeface="+mn-ea"/>
                </a:rPr>
                <a:t>南斯拉夫改革：措施、评价</a:t>
              </a:r>
              <a:endParaRPr lang="zh-CN" altLang="en-US" sz="2400">
                <a:solidFill>
                  <a:schemeClr val="tx1"/>
                </a:solidFill>
                <a:effectLst/>
                <a:uFillTx/>
                <a:latin typeface="黑体" panose="02010609060101010101" pitchFamily="49" charset="-122"/>
                <a:ea typeface="黑体" panose="02010609060101010101" pitchFamily="49" charset="-122"/>
                <a:sym typeface="+mn-ea"/>
              </a:endParaRPr>
            </a:p>
            <a:p>
              <a:pPr algn="l">
                <a:lnSpc>
                  <a:spcPct val="110000"/>
                </a:lnSpc>
              </a:pPr>
              <a:r>
                <a:rPr lang="zh-CN" altLang="en-US" sz="2400">
                  <a:solidFill>
                    <a:schemeClr val="tx1"/>
                  </a:solidFill>
                  <a:effectLst/>
                  <a:uFillTx/>
                  <a:latin typeface="黑体" panose="02010609060101010101" pitchFamily="49" charset="-122"/>
                  <a:ea typeface="黑体" panose="02010609060101010101" pitchFamily="49" charset="-122"/>
                  <a:sym typeface="+mn-ea"/>
                </a:rPr>
                <a:t>东欧其他国家的社会主义改革</a:t>
              </a:r>
              <a:endParaRPr lang="zh-CN" altLang="en-US" sz="2400">
                <a:solidFill>
                  <a:schemeClr val="tx1"/>
                </a:solidFill>
                <a:effectLst/>
                <a:uFillTx/>
                <a:latin typeface="黑体" panose="02010609060101010101" pitchFamily="49" charset="-122"/>
                <a:ea typeface="黑体" panose="02010609060101010101" pitchFamily="49" charset="-122"/>
                <a:sym typeface="+mn-ea"/>
              </a:endParaRPr>
            </a:p>
          </p:txBody>
        </p:sp>
        <p:sp>
          <p:nvSpPr>
            <p:cNvPr id="17" name="文本框 16"/>
            <p:cNvSpPr txBox="1"/>
            <p:nvPr/>
          </p:nvSpPr>
          <p:spPr>
            <a:xfrm>
              <a:off x="4675" y="7129"/>
              <a:ext cx="6048" cy="783"/>
            </a:xfrm>
            <a:prstGeom prst="rect">
              <a:avLst/>
            </a:prstGeom>
            <a:noFill/>
          </p:spPr>
          <p:txBody>
            <a:bodyPr wrap="none" rtlCol="0">
              <a:spAutoFit/>
            </a:bodyPr>
            <a:lstStyle/>
            <a:p>
              <a:pPr algn="l">
                <a:lnSpc>
                  <a:spcPct val="110000"/>
                </a:lnSpc>
              </a:pPr>
              <a:r>
                <a:rPr lang="zh-CN" altLang="en-US" sz="2400">
                  <a:solidFill>
                    <a:schemeClr val="tx1"/>
                  </a:solidFill>
                  <a:effectLst/>
                  <a:uFillTx/>
                  <a:latin typeface="黑体" panose="02010609060101010101" pitchFamily="49" charset="-122"/>
                  <a:ea typeface="黑体" panose="02010609060101010101" pitchFamily="49" charset="-122"/>
                  <a:sym typeface="+mn-ea"/>
                </a:rPr>
                <a:t>东欧剧变：背景、具体表现</a:t>
              </a:r>
              <a:endParaRPr lang="zh-CN" altLang="en-US" sz="2400">
                <a:solidFill>
                  <a:schemeClr val="tx1"/>
                </a:solidFill>
                <a:effectLst/>
                <a:uFillTx/>
                <a:latin typeface="黑体" panose="02010609060101010101" pitchFamily="49" charset="-122"/>
                <a:ea typeface="黑体" panose="02010609060101010101" pitchFamily="49" charset="-122"/>
                <a:sym typeface="+mn-ea"/>
              </a:endParaRPr>
            </a:p>
          </p:txBody>
        </p:sp>
        <p:sp>
          <p:nvSpPr>
            <p:cNvPr id="18" name="文本框 17"/>
            <p:cNvSpPr txBox="1"/>
            <p:nvPr/>
          </p:nvSpPr>
          <p:spPr>
            <a:xfrm>
              <a:off x="6450" y="8104"/>
              <a:ext cx="10848" cy="1422"/>
            </a:xfrm>
            <a:prstGeom prst="rect">
              <a:avLst/>
            </a:prstGeom>
            <a:noFill/>
          </p:spPr>
          <p:txBody>
            <a:bodyPr wrap="none" rtlCol="0">
              <a:spAutoFit/>
            </a:bodyPr>
            <a:lstStyle/>
            <a:p>
              <a:pPr algn="l">
                <a:lnSpc>
                  <a:spcPct val="110000"/>
                </a:lnSpc>
              </a:pPr>
              <a:r>
                <a:rPr lang="zh-CN" altLang="en-US" sz="2400">
                  <a:solidFill>
                    <a:schemeClr val="tx1"/>
                  </a:solidFill>
                  <a:effectLst/>
                  <a:uFillTx/>
                  <a:latin typeface="黑体" panose="02010609060101010101" pitchFamily="49" charset="-122"/>
                  <a:ea typeface="黑体" panose="02010609060101010101" pitchFamily="49" charset="-122"/>
                  <a:sym typeface="+mn-ea"/>
                </a:rPr>
                <a:t>中国的社会主义革命与探索发展（1949-1978）</a:t>
              </a:r>
              <a:endParaRPr lang="zh-CN" altLang="en-US" sz="2400">
                <a:solidFill>
                  <a:schemeClr val="tx1"/>
                </a:solidFill>
                <a:effectLst/>
                <a:uFillTx/>
                <a:latin typeface="黑体" panose="02010609060101010101" pitchFamily="49" charset="-122"/>
                <a:ea typeface="黑体" panose="02010609060101010101" pitchFamily="49" charset="-122"/>
                <a:sym typeface="+mn-ea"/>
              </a:endParaRPr>
            </a:p>
            <a:p>
              <a:pPr algn="l">
                <a:lnSpc>
                  <a:spcPct val="110000"/>
                </a:lnSpc>
              </a:pPr>
              <a:r>
                <a:rPr lang="zh-CN" altLang="en-US" sz="2400">
                  <a:solidFill>
                    <a:schemeClr val="tx1"/>
                  </a:solidFill>
                  <a:effectLst/>
                  <a:uFillTx/>
                  <a:latin typeface="黑体" panose="02010609060101010101" pitchFamily="49" charset="-122"/>
                  <a:ea typeface="黑体" panose="02010609060101010101" pitchFamily="49" charset="-122"/>
                  <a:sym typeface="+mn-ea"/>
                </a:rPr>
                <a:t>中国特色社会主义道路的开辟与发展（1978至今）</a:t>
              </a:r>
              <a:endParaRPr lang="zh-CN" altLang="en-US" sz="2400">
                <a:solidFill>
                  <a:schemeClr val="tx1"/>
                </a:solidFill>
                <a:effectLst/>
                <a:uFillTx/>
                <a:latin typeface="黑体" panose="02010609060101010101" pitchFamily="49" charset="-122"/>
                <a:ea typeface="黑体" panose="02010609060101010101" pitchFamily="49" charset="-122"/>
                <a:sym typeface="+mn-ea"/>
              </a:endParaRPr>
            </a:p>
          </p:txBody>
        </p:sp>
        <p:sp>
          <p:nvSpPr>
            <p:cNvPr id="19" name="左大括号 18"/>
            <p:cNvSpPr/>
            <p:nvPr/>
          </p:nvSpPr>
          <p:spPr>
            <a:xfrm>
              <a:off x="9664" y="3255"/>
              <a:ext cx="373" cy="1018"/>
            </a:xfrm>
            <a:prstGeom prst="leftBrace">
              <a:avLst>
                <a:gd name="adj1" fmla="val 42895"/>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0" name="左大括号 19"/>
            <p:cNvSpPr/>
            <p:nvPr/>
          </p:nvSpPr>
          <p:spPr>
            <a:xfrm>
              <a:off x="4490" y="1548"/>
              <a:ext cx="373" cy="2538"/>
            </a:xfrm>
            <a:prstGeom prst="leftBrace">
              <a:avLst>
                <a:gd name="adj1" fmla="val 42895"/>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1" name="左大括号 20"/>
            <p:cNvSpPr/>
            <p:nvPr/>
          </p:nvSpPr>
          <p:spPr>
            <a:xfrm>
              <a:off x="9283" y="4689"/>
              <a:ext cx="373" cy="1018"/>
            </a:xfrm>
            <a:prstGeom prst="leftBrace">
              <a:avLst>
                <a:gd name="adj1" fmla="val 42895"/>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2" name="左大括号 21"/>
            <p:cNvSpPr/>
            <p:nvPr/>
          </p:nvSpPr>
          <p:spPr>
            <a:xfrm>
              <a:off x="9283" y="5909"/>
              <a:ext cx="373" cy="1018"/>
            </a:xfrm>
            <a:prstGeom prst="leftBrace">
              <a:avLst>
                <a:gd name="adj1" fmla="val 42895"/>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3" name="左大括号 22"/>
            <p:cNvSpPr/>
            <p:nvPr/>
          </p:nvSpPr>
          <p:spPr>
            <a:xfrm>
              <a:off x="4490" y="5099"/>
              <a:ext cx="373" cy="2495"/>
            </a:xfrm>
            <a:prstGeom prst="leftBrace">
              <a:avLst>
                <a:gd name="adj1" fmla="val 42895"/>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4" name="左大括号 23"/>
            <p:cNvSpPr/>
            <p:nvPr/>
          </p:nvSpPr>
          <p:spPr>
            <a:xfrm>
              <a:off x="6196" y="8306"/>
              <a:ext cx="373" cy="1018"/>
            </a:xfrm>
            <a:prstGeom prst="leftBrace">
              <a:avLst>
                <a:gd name="adj1" fmla="val 42895"/>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5" name="左大括号 24"/>
            <p:cNvSpPr/>
            <p:nvPr/>
          </p:nvSpPr>
          <p:spPr>
            <a:xfrm>
              <a:off x="1288" y="2651"/>
              <a:ext cx="373" cy="6066"/>
            </a:xfrm>
            <a:prstGeom prst="leftBrace">
              <a:avLst>
                <a:gd name="adj1" fmla="val 42895"/>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pic>
        <p:nvPicPr>
          <p:cNvPr id="27" name="New picture" hidden="1"/>
          <p:cNvPicPr/>
          <p:nvPr/>
        </p:nvPicPr>
        <p:blipFill>
          <a:blip r:embed="rId2"/>
          <a:stretch>
            <a:fillRect/>
          </a:stretch>
        </p:blipFill>
        <p:spPr>
          <a:xfrm>
            <a:off x="12179300" y="10960100"/>
            <a:ext cx="342900" cy="406400"/>
          </a:xfrm>
          <a:prstGeom prst="cube">
            <a:avLst/>
          </a:prstGeom>
        </p:spPr>
      </p:pic>
    </p:spTree>
  </p:cSld>
  <p:clrMapOvr>
    <a:masterClrMapping/>
  </p:clrMapOvr>
  <mc:AlternateContent>
    <mc:Choice xmlns:p14="http://schemas.microsoft.com/office/powerpoint/2010/main" Requires="p14">
      <p:transition p14:dur="500"/>
    </mc:Choice>
    <mc:Fallback>
      <p:transition/>
    </mc:Fallback>
  </mc:AlternateConten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6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8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8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8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8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8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9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9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9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9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9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9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9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9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9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9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9.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120.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1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24.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125.xml><?xml version="1.0" encoding="utf-8"?>
<p:tagLst xmlns:p="http://schemas.openxmlformats.org/presentationml/2006/main">
  <p:tag name="REFSHAPE" val="200325084"/>
</p:tagLst>
</file>

<file path=ppt/tags/tag126.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27.xml><?xml version="1.0" encoding="utf-8"?>
<p:tagLst xmlns:p="http://schemas.openxmlformats.org/presentationml/2006/main">
  <p:tag name="KSO_WM_UNIT_TABLE_BEAUTIFY" val="smartTable{a66de1a5-2973-481c-88d6-e3d948602efb}"/>
</p:tagLst>
</file>

<file path=ppt/tags/tag128.xml><?xml version="1.0" encoding="utf-8"?>
<p:tagLst xmlns:p="http://schemas.openxmlformats.org/presentationml/2006/main">
  <p:tag name="KSO_WM_BEAUTIFY_FLAG" val="#wm#"/>
  <p:tag name="KSO_WM_SLIDE_ITEM_CNT" val="3"/>
  <p:tag name="KSO_WM_TEMPLATE_CATEGORY" val="custom"/>
  <p:tag name="KSO_WM_TEMPLATE_INDEX" val="20184553"/>
  <p:tag name="TIMING" val="|1.8"/>
</p:tagLst>
</file>

<file path=ppt/tags/tag129.xml><?xml version="1.0" encoding="utf-8"?>
<p:tagLst xmlns:p="http://schemas.openxmlformats.org/presentationml/2006/main">
  <p:tag name="KSO_WM_BEAUTIFY_FLAG" val="#wm#"/>
  <p:tag name="KSO_WM_TEMPLATE_CATEGORY" val="custom"/>
  <p:tag name="KSO_WM_TEMPLATE_INDEX" val="20184553"/>
</p:tagLst>
</file>

<file path=ppt/tags/tag130.xml><?xml version="1.0" encoding="utf-8"?>
<p:tagLst xmlns:p="http://schemas.openxmlformats.org/presentationml/2006/main">
  <p:tag name="KSO_WM_UNIT_PLACING_PICTURE_USER_VIEWPORT" val="{&quot;height&quot;:6825,&quot;width&quot;:5615}"/>
</p:tagLst>
</file>

<file path=ppt/tags/tag131.xml><?xml version="1.0" encoding="utf-8"?>
<p:tagLst xmlns:p="http://schemas.openxmlformats.org/presentationml/2006/main">
  <p:tag name="KSO_WM_UNIT_PLACING_PICTURE_USER_VIEWPORT" val="{&quot;height&quot;:6785,&quot;width&quot;:6627.4992125984254}"/>
</p:tagLst>
</file>

<file path=ppt/tags/tag132.xml><?xml version="1.0" encoding="utf-8"?>
<p:tagLst xmlns:p="http://schemas.openxmlformats.org/presentationml/2006/main">
  <p:tag name="KSO_WM_UNIT_PLACING_PICTURE_USER_VIEWPORT" val="{&quot;height&quot;:6835,&quot;width&quot;:4922.4992125984254}"/>
</p:tagLst>
</file>

<file path=ppt/tags/tag133.xml><?xml version="1.0" encoding="utf-8"?>
<p:tagLst xmlns:p="http://schemas.openxmlformats.org/presentationml/2006/main">
  <p:tag name="KSO_WM_UNIT_PLACING_PICTURE_USER_VIEWPORT" val="{&quot;height&quot;:9289,&quot;width&quot;:14723}"/>
</p:tagLst>
</file>

<file path=ppt/tags/tag134.xml><?xml version="1.0" encoding="utf-8"?>
<p:tagLst xmlns:p="http://schemas.openxmlformats.org/presentationml/2006/main">
  <p:tag name="KSO_WM_UNIT_PLACING_PICTURE_USER_VIEWPORT" val="{&quot;height&quot;:7020,&quot;width&quot;:11775}"/>
  <p:tag name="REFSHAPE" val="447024420"/>
</p:tagLst>
</file>

<file path=ppt/tags/tag135.xml><?xml version="1.0" encoding="utf-8"?>
<p:tagLst xmlns:p="http://schemas.openxmlformats.org/presentationml/2006/main">
  <p:tag name="KSO_WM_BEAUTIFY_FLAG" val="#wm#"/>
  <p:tag name="KSO_WM_TEMPLATE_CATEGORY" val="custom"/>
  <p:tag name="KSO_WM_TEMPLATE_INDEX" val="20184553"/>
</p:tagLst>
</file>

<file path=ppt/tags/tag136.xml><?xml version="1.0" encoding="utf-8"?>
<p:tagLst xmlns:p="http://schemas.openxmlformats.org/presentationml/2006/main">
  <p:tag name="KSO_WM_BEAUTIFY_FLAG" val="#wm#"/>
  <p:tag name="KSO_WM_SLIDE_ID" val="custom20205081_13"/>
  <p:tag name="KSO_WM_SLIDE_INDEX" val="13"/>
  <p:tag name="KSO_WM_SLIDE_ITEM_CNT" val="0"/>
  <p:tag name="KSO_WM_SLIDE_LAYOUT" val="a_f"/>
  <p:tag name="KSO_WM_SLIDE_LAYOUT_CNT" val="1_1"/>
  <p:tag name="KSO_WM_SLIDE_POSITION" val="47*47"/>
  <p:tag name="KSO_WM_SLIDE_SIZE" val="863*444"/>
  <p:tag name="KSO_WM_SLIDE_SUBTYPE" val="pureTxt"/>
  <p:tag name="KSO_WM_SLIDE_TYPE" val="text"/>
  <p:tag name="KSO_WM_TAG_VERSION" val="1.0"/>
  <p:tag name="KSO_WM_TEMPLATE_CATEGORY" val="custom"/>
  <p:tag name="KSO_WM_TEMPLATE_COLOR_TYPE" val="1"/>
  <p:tag name="KSO_WM_TEMPLATE_INDEX" val="20205081"/>
  <p:tag name="KSO_WM_TEMPLATE_MASTER_TYPE" val="0"/>
  <p:tag name="KSO_WM_TEMPLATE_SUBCATEGORY" val="19"/>
  <p:tag name="KSO_WM_UNIT_SHOW_EDIT_AREA_INDICATION" val="1"/>
</p:tagLst>
</file>

<file path=ppt/tags/tag137.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38.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39.xml><?xml version="1.0" encoding="utf-8"?>
<p:tagLst xmlns:p="http://schemas.openxmlformats.org/presentationml/2006/main">
  <p:tag name="KSO_WM_UNIT_TABLE_BEAUTIFY" val="smartTable{d24510a1-4d00-4bcc-bec5-fd938cdf2407}"/>
</p:tagLst>
</file>

<file path=ppt/tags/tag140.xml><?xml version="1.0" encoding="utf-8"?>
<p:tagLst xmlns:p="http://schemas.openxmlformats.org/presentationml/2006/main">
  <p:tag name="KSO_WM_UNIT_TABLE_BEAUTIFY" val="smartTable{d24510a1-4d00-4bcc-bec5-fd938cdf2407}"/>
</p:tagLst>
</file>

<file path=ppt/tags/tag141.xml><?xml version="1.0" encoding="utf-8"?>
<p:tagLst xmlns:p="http://schemas.openxmlformats.org/presentationml/2006/main">
  <p:tag name="KSO_WM_UNIT_PLACING_PICTURE_USER_VIEWPORT" val="{&quot;height&quot;:4958,&quot;width&quot;:6102}"/>
  <p:tag name="REFSHAPE" val="483281372"/>
</p:tagLst>
</file>

<file path=ppt/tags/tag142.xml><?xml version="1.0" encoding="utf-8"?>
<p:tagLst xmlns:p="http://schemas.openxmlformats.org/presentationml/2006/main">
  <p:tag name="KSO_WM_UNIT_TABLE_BEAUTIFY" val="smartTable{d24510a1-4d00-4bcc-bec5-fd938cdf2407}"/>
</p:tagLst>
</file>

<file path=ppt/tags/tag143.xml><?xml version="1.0" encoding="utf-8"?>
<p:tagLst xmlns:p="http://schemas.openxmlformats.org/presentationml/2006/main">
  <p:tag name="KSO_WM_UNIT_PLACING_PICTURE_USER_VIEWPORT" val="{&quot;height&quot;:5532.4992125984254,&quot;width&quot;:6925}"/>
</p:tagLst>
</file>

<file path=ppt/tags/tag144.xml><?xml version="1.0" encoding="utf-8"?>
<p:tagLst xmlns:p="http://schemas.openxmlformats.org/presentationml/2006/main">
  <p:tag name="KSO_WM_UNIT_PLACING_PICTURE_USER_VIEWPORT" val="{&quot;height&quot;:10110,&quot;width&quot;:7155}"/>
</p:tagLst>
</file>

<file path=ppt/tags/tag145.xml><?xml version="1.0" encoding="utf-8"?>
<p:tagLst xmlns:p="http://schemas.openxmlformats.org/presentationml/2006/main">
  <p:tag name="KSO_WM_UNIT_PLACING_PICTURE_USER_VIEWPORT" val="{&quot;height&quot;:2730,&quot;width&quot;:2175}"/>
</p:tagLst>
</file>

<file path=ppt/tags/tag146.xml><?xml version="1.0" encoding="utf-8"?>
<p:tagLst xmlns:p="http://schemas.openxmlformats.org/presentationml/2006/main">
  <p:tag name="KSO_WM_UNIT_TABLE_BEAUTIFY" val="smartTable{eb516093-96fb-4b09-ba72-4d98e8077b33}"/>
</p:tagLst>
</file>

<file path=ppt/tags/tag147.xml><?xml version="1.0" encoding="utf-8"?>
<p:tagLst xmlns:p="http://schemas.openxmlformats.org/presentationml/2006/main">
  <p:tag name="KSO_WM_UNIT_PLACING_PICTURE_USER_VIEWPORT" val="{&quot;height&quot;:7852.5007874015746,&quot;width&quot;:9555}"/>
  <p:tag name="REFSHAPE" val="378760404"/>
</p:tagLst>
</file>

<file path=ppt/tags/tag148.xml><?xml version="1.0" encoding="utf-8"?>
<p:tagLst xmlns:p="http://schemas.openxmlformats.org/presentationml/2006/main">
  <p:tag name="KSO_WM_BEAUTIFY_FLAG" val="#wm#"/>
  <p:tag name="KSO_WM_TEMPLATE_CATEGORY" val="custom"/>
  <p:tag name="KSO_WM_TEMPLATE_INDEX" val="20205081"/>
</p:tagLst>
</file>

<file path=ppt/tags/tag149.xml><?xml version="1.0" encoding="utf-8"?>
<p:tagLst xmlns:p="http://schemas.openxmlformats.org/presentationml/2006/main">
  <p:tag name="KSO_WM_UNIT_TABLE_BEAUTIFY" val="smartTable{3157bf79-8b83-4d9c-8d1e-7ff892cd03b2}"/>
  <p:tag name="TABLE_COLORIDX" val="l"/>
  <p:tag name="TABLE_EMPHASIZE_COLOR" val="8684935"/>
  <p:tag name="TABLE_SKINIDX" val="-1"/>
</p:tagLst>
</file>

<file path=ppt/tags/tag150.xml><?xml version="1.0" encoding="utf-8"?>
<p:tagLst xmlns:p="http://schemas.openxmlformats.org/presentationml/2006/main">
  <p:tag name="KSO_WM_UNIT_TABLE_BEAUTIFY" val="smartTable{e2b722aa-afe2-456b-a787-83bcff68826e}"/>
  <p:tag name="PA" val="v5.1.2"/>
</p:tagLst>
</file>

<file path=ppt/tags/tag151.xml><?xml version="1.0" encoding="utf-8"?>
<p:tagLst xmlns:p="http://schemas.openxmlformats.org/presentationml/2006/main">
  <p:tag name="KSO_WM_SLIDE_MODEL_TYPE" val="timeline"/>
</p:tagLst>
</file>

<file path=ppt/tags/tag152.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panose="020f0502020204030204" charset="0"/>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charset="0"/>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2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panose="020f0502020204030204" charset="0"/>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charset="0"/>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3_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panose="020f0502020204030204" charset="0"/>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charset="0"/>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panose="020f0502020204030204" charset="0"/>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charset="0"/>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r="http://schemas.openxmlformats.org/officeDocument/2006/relationships" xmlns:a="http://schemas.openxmlformats.org/drawingml/2006/main" name="4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panose="020f0502020204030204" charset="0"/>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charset="0"/>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r="http://schemas.openxmlformats.org/officeDocument/2006/relationships" xmlns:a="http://schemas.openxmlformats.org/drawingml/2006/main" name="1_高中历史202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charset="0"/>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r="http://schemas.openxmlformats.org/officeDocument/2006/relationships" xmlns:a="http://schemas.openxmlformats.org/drawingml/2006/main" name="2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panose="020f0502020204030204" charset="0"/>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panose="020f0502020204030204" charset="0"/>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charset="0"/>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宽屏</PresentationFormat>
  <Paragraphs>442</Paragraphs>
  <Slides>43</Slides>
  <Notes>5</Notes>
  <TotalTime>0</TotalTime>
  <HiddenSlides>0</HiddenSlides>
  <MMClips>0</MMClips>
  <ScaleCrop>0</ScaleCrop>
  <HeadingPairs>
    <vt:vector baseType="variant" size="6">
      <vt:variant>
        <vt:lpstr>Fonts used</vt:lpstr>
      </vt:variant>
      <vt:variant>
        <vt:i4>22</vt:i4>
      </vt:variant>
      <vt:variant>
        <vt:lpstr>Theme</vt:lpstr>
      </vt:variant>
      <vt:variant>
        <vt:i4>1</vt:i4>
      </vt:variant>
      <vt:variant>
        <vt:lpstr>Slide Titles</vt:lpstr>
      </vt:variant>
      <vt:variant>
        <vt:i4>43</vt:i4>
      </vt:variant>
    </vt:vector>
  </HeadingPairs>
  <TitlesOfParts>
    <vt:vector baseType="lpstr" size="66">
      <vt:lpstr>Arial</vt:lpstr>
      <vt:lpstr>微软雅黑</vt:lpstr>
      <vt:lpstr>Wingdings</vt:lpstr>
      <vt:lpstr>Calibri</vt:lpstr>
      <vt:lpstr>宋体</vt:lpstr>
      <vt:lpstr>华文行楷</vt:lpstr>
      <vt:lpstr>Times New Roman</vt:lpstr>
      <vt:lpstr>隶书</vt:lpstr>
      <vt:lpstr>方正清刻本悦宋简体</vt:lpstr>
      <vt:lpstr>Calibri Light</vt:lpstr>
      <vt:lpstr>黑体</vt:lpstr>
      <vt:lpstr>楷体</vt:lpstr>
      <vt:lpstr>字魂58号-创中黑</vt:lpstr>
      <vt:lpstr>米开软笔行楷</vt:lpstr>
      <vt:lpstr>字魂59号-创粗黑</vt:lpstr>
      <vt:lpstr>等线</vt:lpstr>
      <vt:lpstr>楷体_GB2312</vt:lpstr>
      <vt:lpstr>华文中宋</vt:lpstr>
      <vt:lpstr>仿宋_GB2312</vt:lpstr>
      <vt:lpstr>经典黑体简</vt:lpstr>
      <vt:lpstr>华文楷体</vt:lpstr>
      <vt:lpstr>方正隶变_GBK</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空白演示</dc:title>
  <cp:lastModifiedBy>___付瑞</cp:lastModifiedBy>
  <cp:revision>214</cp:revision>
  <dcterms:created xsi:type="dcterms:W3CDTF">2019-06-19T02:08:00Z</dcterms:created>
  <dcterms:modified xsi:type="dcterms:W3CDTF">2020-07-21T01:48:57Z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