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402" r:id="rId4"/>
    <p:sldId id="439" r:id="rId5"/>
    <p:sldId id="440" r:id="rId6"/>
    <p:sldId id="441" r:id="rId7"/>
    <p:sldId id="324" r:id="rId8"/>
    <p:sldId id="278" r:id="rId9"/>
    <p:sldId id="399" r:id="rId10"/>
    <p:sldId id="281" r:id="rId11"/>
    <p:sldId id="285" r:id="rId12"/>
    <p:sldId id="286" r:id="rId13"/>
    <p:sldId id="287" r:id="rId14"/>
    <p:sldId id="288" r:id="rId15"/>
    <p:sldId id="289" r:id="rId16"/>
    <p:sldId id="328" r:id="rId17"/>
    <p:sldId id="329" r:id="rId18"/>
    <p:sldId id="292" r:id="rId19"/>
    <p:sldId id="295" r:id="rId20"/>
    <p:sldId id="296" r:id="rId21"/>
    <p:sldId id="297" r:id="rId22"/>
    <p:sldId id="298" r:id="rId23"/>
    <p:sldId id="299" r:id="rId24"/>
    <p:sldId id="400" r:id="rId25"/>
    <p:sldId id="425" r:id="rId26"/>
    <p:sldId id="426" r:id="rId27"/>
    <p:sldId id="427" r:id="rId28"/>
    <p:sldId id="428" r:id="rId29"/>
    <p:sldId id="429" r:id="rId30"/>
    <p:sldId id="300" r:id="rId31"/>
    <p:sldId id="333" r:id="rId32"/>
    <p:sldId id="432" r:id="rId33"/>
    <p:sldId id="431" r:id="rId34"/>
  </p:sldIdLst>
  <p:sldSz cx="12192000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fill>
          <a:solidFill>
            <a:schemeClr val="accent6">
              <a:tint val="40000"/>
            </a:schemeClr>
          </a:solidFill>
        </a:fill>
      </a:tcStyle>
    </a:band1H>
    <a:band1V>
      <a:tcStyle>
        <a:fill>
          <a:solidFill>
            <a:schemeClr val="accent6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-57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tags" Target="tags/tag5.xml" /><Relationship Id="rId36" Type="http://schemas.openxmlformats.org/officeDocument/2006/relationships/presProps" Target="presProps.xml" /><Relationship Id="rId37" Type="http://schemas.openxmlformats.org/officeDocument/2006/relationships/viewProps" Target="viewProps.xml" /><Relationship Id="rId38" Type="http://schemas.openxmlformats.org/officeDocument/2006/relationships/theme" Target="theme/theme1.xml" /><Relationship Id="rId39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C4B851-8661-47D6-B7FF-FD616E2A3266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8AFA7-2323-43B0-BE5C-5ECFAD9DA2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9908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.png" /><Relationship Id="rId4" Type="http://schemas.openxmlformats.org/officeDocument/2006/relationships/image" Target="../media/image4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6.png" /><Relationship Id="rId5" Type="http://schemas.openxmlformats.org/officeDocument/2006/relationships/image" Target="../media/image7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8.png" /><Relationship Id="rId5" Type="http://schemas.openxmlformats.org/officeDocument/2006/relationships/image" Target="../media/image9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10.png" /><Relationship Id="rId5" Type="http://schemas.openxmlformats.org/officeDocument/2006/relationships/image" Target="../media/image11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12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13.png" /><Relationship Id="rId5" Type="http://schemas.openxmlformats.org/officeDocument/2006/relationships/image" Target="../media/image14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15.png" /><Relationship Id="rId5" Type="http://schemas.openxmlformats.org/officeDocument/2006/relationships/image" Target="../media/image16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17.png" /><Relationship Id="rId5" Type="http://schemas.openxmlformats.org/officeDocument/2006/relationships/image" Target="../media/image18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19.png" /><Relationship Id="rId5" Type="http://schemas.openxmlformats.org/officeDocument/2006/relationships/image" Target="../media/image2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21.png" /><Relationship Id="rId5" Type="http://schemas.openxmlformats.org/officeDocument/2006/relationships/image" Target="../media/image22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23.png" /><Relationship Id="rId5" Type="http://schemas.openxmlformats.org/officeDocument/2006/relationships/image" Target="../media/image24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25.png" /><Relationship Id="rId5" Type="http://schemas.openxmlformats.org/officeDocument/2006/relationships/image" Target="../media/image26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jpeg" /><Relationship Id="rId3" Type="http://schemas.openxmlformats.org/officeDocument/2006/relationships/image" Target="../media/image28.jpeg" /><Relationship Id="rId4" Type="http://schemas.openxmlformats.org/officeDocument/2006/relationships/slide" Target="slide1.xml" TargetMode="Internal" /><Relationship Id="rId5" Type="http://schemas.openxmlformats.org/officeDocument/2006/relationships/slide" Target="slide29.xml" TargetMode="Internal" /><Relationship Id="rId6" Type="http://schemas.openxmlformats.org/officeDocument/2006/relationships/slide" Target="slide26.xml" TargetMode="Internal" /><Relationship Id="rId7" Type="http://schemas.openxmlformats.org/officeDocument/2006/relationships/slide" Target="slide30.xml" TargetMode="Interna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jpeg" /><Relationship Id="rId3" Type="http://schemas.openxmlformats.org/officeDocument/2006/relationships/slide" Target="slide25.xml" TargetMode="Interna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jpeg" /><Relationship Id="rId3" Type="http://schemas.openxmlformats.org/officeDocument/2006/relationships/image" Target="../media/image31.jpeg" /><Relationship Id="rId4" Type="http://schemas.openxmlformats.org/officeDocument/2006/relationships/slide" Target="slide25.xml" TargetMode="Interna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png" /><Relationship Id="rId3" Type="http://schemas.openxmlformats.org/officeDocument/2006/relationships/tags" Target="../tags/tag3.xml" /><Relationship Id="rId4" Type="http://schemas.openxmlformats.org/officeDocument/2006/relationships/image" Target="../media/image33.jpeg" /><Relationship Id="rId5" Type="http://schemas.openxmlformats.org/officeDocument/2006/relationships/tags" Target="../tags/tag4.xml" /><Relationship Id="rId6" Type="http://schemas.openxmlformats.org/officeDocument/2006/relationships/slide" Target="slide25.xml" TargetMode="Internal" /><Relationship Id="rId7" Type="http://schemas.openxmlformats.org/officeDocument/2006/relationships/image" Target="../media/image34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5.xml" TargetMode="Internal" /><Relationship Id="rId3" Type="http://schemas.openxmlformats.org/officeDocument/2006/relationships/image" Target="../media/image35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838200" y="5214353"/>
            <a:ext cx="10515600" cy="1325563"/>
          </a:xfrm>
        </p:spPr>
        <p:txBody>
          <a:bodyPr/>
          <a:lstStyle/>
          <a:p>
            <a:pPr algn="ctr"/>
            <a:r>
              <a:rPr lang="zh-CN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</a:t>
            </a:r>
            <a:r>
              <a:rPr lang="en-US" altLang="zh-CN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zh-CN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课 西欧的思想解放运动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2233" y="1073957"/>
            <a:ext cx="6787534" cy="414039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247426" y="1062390"/>
            <a:ext cx="1062855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smtClean="0"/>
              <a:t> </a:t>
            </a:r>
            <a:endParaRPr lang="zh-CN" altLang="zh-CN" sz="3600" b="1"/>
          </a:p>
          <a:p>
            <a:r>
              <a:rPr lang="en-US" altLang="zh-CN" sz="3600" b="1"/>
              <a:t>1.</a:t>
            </a:r>
            <a:r>
              <a:rPr lang="zh-CN" altLang="zh-CN" sz="3600" b="1"/>
              <a:t>背景</a:t>
            </a:r>
          </a:p>
          <a:p>
            <a:r>
              <a:rPr lang="en-US" altLang="zh-CN" sz="3600" b="1"/>
              <a:t>(1)</a:t>
            </a:r>
            <a:r>
              <a:rPr lang="zh-CN" altLang="zh-CN" sz="3600" b="1"/>
              <a:t>根本原因：西欧中世纪晚期资本主义生产关系的萌芽。</a:t>
            </a:r>
          </a:p>
          <a:p>
            <a:r>
              <a:rPr lang="en-US" altLang="zh-CN" sz="3600" b="1"/>
              <a:t>13—15</a:t>
            </a:r>
            <a:r>
              <a:rPr lang="zh-CN" altLang="zh-CN" sz="3600" b="1"/>
              <a:t>世纪，佛罗伦萨成为文艺复兴的发祥地之一</a:t>
            </a:r>
          </a:p>
          <a:p>
            <a:r>
              <a:rPr lang="en-US" altLang="zh-CN" sz="3600" b="1"/>
              <a:t>(2)</a:t>
            </a:r>
            <a:r>
              <a:rPr lang="zh-CN" altLang="zh-CN" sz="3600" b="1"/>
              <a:t>文化基础：西欧文化自身的传承与发展，意大利拥有丰厚的古希腊罗马</a:t>
            </a:r>
          </a:p>
          <a:p>
            <a:r>
              <a:rPr lang="zh-CN" altLang="zh-CN" sz="3600" b="1"/>
              <a:t>文化积淀，又从东方汲取了大量文化养料。</a:t>
            </a:r>
          </a:p>
          <a:p>
            <a:r>
              <a:rPr lang="en-US" altLang="zh-CN" sz="3600" b="1"/>
              <a:t>(3)</a:t>
            </a:r>
            <a:r>
              <a:rPr lang="zh-CN" altLang="zh-CN" sz="3600" b="1"/>
              <a:t>人才优势：聚集了一批具有新思想的学者文人。</a:t>
            </a:r>
            <a:r>
              <a:rPr lang="zh-CN" altLang="zh-CN" sz="2800"/>
              <a:t>　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92785" y="170952"/>
            <a:ext cx="358584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一、文艺复兴</a:t>
            </a:r>
          </a:p>
        </p:txBody>
      </p:sp>
    </p:spTree>
    <p:custDataLst>
      <p:tags r:id="rId3"/>
    </p:custData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627530" y="771467"/>
            <a:ext cx="997951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/>
              <a:t>2.</a:t>
            </a:r>
            <a:r>
              <a:rPr lang="zh-CN" altLang="zh-CN" sz="3200" b="1"/>
              <a:t>实质：以学习和恢复希腊罗马古典文化为号召，实质上却是创立符合新兴资产</a:t>
            </a:r>
          </a:p>
          <a:p>
            <a:r>
              <a:rPr lang="zh-CN" altLang="zh-CN" sz="3200" b="1"/>
              <a:t>阶级需要的新文化，是</a:t>
            </a:r>
            <a:r>
              <a:rPr lang="en-US" altLang="zh-CN" sz="3200" b="1"/>
              <a:t>14</a:t>
            </a:r>
            <a:r>
              <a:rPr lang="zh-CN" altLang="zh-CN" sz="3200" b="1"/>
              <a:t>世纪到</a:t>
            </a:r>
            <a:r>
              <a:rPr lang="en-US" altLang="zh-CN" sz="3200" b="1"/>
              <a:t>17</a:t>
            </a:r>
            <a:r>
              <a:rPr lang="zh-CN" altLang="zh-CN" sz="3200" b="1"/>
              <a:t>世纪初发生在欧洲的宣扬新思想的新文化运动。</a:t>
            </a:r>
          </a:p>
          <a:p>
            <a:r>
              <a:rPr lang="en-US" altLang="zh-CN" sz="3200" b="1"/>
              <a:t>3.</a:t>
            </a:r>
            <a:r>
              <a:rPr lang="zh-CN" altLang="zh-CN" sz="3200" b="1"/>
              <a:t>内容</a:t>
            </a:r>
          </a:p>
          <a:p>
            <a:r>
              <a:rPr lang="en-US" altLang="zh-CN" sz="3200" b="1"/>
              <a:t>(1)</a:t>
            </a:r>
            <a:r>
              <a:rPr lang="zh-CN" altLang="zh-CN" sz="3200" b="1"/>
              <a:t>核心：精神内核是人文主义。以人为中心而不是以神为中心，提升人的地位，肯定人的价值和尊严。</a:t>
            </a:r>
          </a:p>
          <a:p>
            <a:r>
              <a:rPr lang="en-US" altLang="zh-CN" sz="3200" b="1"/>
              <a:t>(2)</a:t>
            </a:r>
            <a:r>
              <a:rPr lang="zh-CN" altLang="zh-CN" sz="3200" b="1"/>
              <a:t>主张：反对禁欲主义，抨击教会腐败和守旧思想，崇尚理性；重视发挥人的才智和创造力，追求现世社会的幸福生活，提倡探索人与自然的奥秘。</a:t>
            </a:r>
          </a:p>
        </p:txBody>
      </p:sp>
    </p:spTree>
    <p:extLst>
      <p:ext uri="{BB962C8B-B14F-4D97-AF65-F5344CB8AC3E}">
        <p14:creationId xmlns:p14="http://schemas.microsoft.com/office/powerpoint/2010/main" val="2656880092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2096192"/>
              </p:ext>
            </p:extLst>
          </p:nvPr>
        </p:nvGraphicFramePr>
        <p:xfrm>
          <a:off x="1217594" y="1447362"/>
          <a:ext cx="10239300" cy="4114800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1364241"/>
                <a:gridCol w="3248810"/>
                <a:gridCol w="5626249"/>
              </a:tblGrid>
              <a:tr h="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领域</a:t>
                      </a:r>
                      <a:endParaRPr lang="zh-CN" sz="2000" b="1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人物</a:t>
                      </a:r>
                      <a:endParaRPr lang="zh-CN" sz="2000" b="1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特点</a:t>
                      </a:r>
                      <a:endParaRPr lang="zh-CN" sz="2000" b="1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40">
                <a:tc rowSpan="3"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文学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三杰</a:t>
                      </a:r>
                      <a:endParaRPr lang="zh-CN" sz="2000" b="1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薄伽丘</a:t>
                      </a:r>
                      <a:endParaRPr lang="zh-CN" sz="2000" b="1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 vert="horz" wrap="square"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讽刺教会的封建腐朽，宣扬人性的自由</a:t>
                      </a:r>
                      <a:endParaRPr lang="zh-CN" sz="2000" b="1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但丁</a:t>
                      </a:r>
                      <a:endParaRPr lang="zh-CN" sz="2000" b="1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0"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彼特拉克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以</a:t>
                      </a:r>
                      <a:r>
                        <a:rPr lang="en-US" sz="2000" kern="100">
                          <a:effectLst/>
                        </a:rPr>
                        <a:t>“</a:t>
                      </a:r>
                      <a:r>
                        <a:rPr lang="zh-CN" sz="2000" kern="100">
                          <a:effectLst/>
                        </a:rPr>
                        <a:t>人的学问</a:t>
                      </a:r>
                      <a:r>
                        <a:rPr lang="en-US" sz="2000" kern="100">
                          <a:effectLst/>
                        </a:rPr>
                        <a:t>”</a:t>
                      </a:r>
                      <a:r>
                        <a:rPr lang="zh-CN" sz="2000" kern="100">
                          <a:effectLst/>
                        </a:rPr>
                        <a:t>代替</a:t>
                      </a:r>
                      <a:r>
                        <a:rPr lang="en-US" sz="2000" kern="100">
                          <a:effectLst/>
                        </a:rPr>
                        <a:t>“</a:t>
                      </a:r>
                      <a:r>
                        <a:rPr lang="zh-CN" sz="2000" kern="100">
                          <a:effectLst/>
                        </a:rPr>
                        <a:t>神的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学问</a:t>
                      </a:r>
                      <a:r>
                        <a:rPr lang="en-US" sz="2000" kern="100">
                          <a:effectLst/>
                        </a:rPr>
                        <a:t>”“</a:t>
                      </a:r>
                      <a:r>
                        <a:rPr lang="zh-CN" sz="2000" kern="100">
                          <a:effectLst/>
                        </a:rPr>
                        <a:t>人文主义之父</a:t>
                      </a:r>
                      <a:r>
                        <a:rPr lang="en-US" sz="2000" kern="100">
                          <a:effectLst/>
                        </a:rPr>
                        <a:t>”</a:t>
                      </a:r>
                      <a:endParaRPr lang="zh-CN" sz="2000" b="1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6040">
                <a:tc rowSpan="3"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美术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三杰</a:t>
                      </a:r>
                      <a:endParaRPr lang="zh-CN" sz="2000" b="1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达</a:t>
                      </a:r>
                      <a:r>
                        <a:rPr lang="en-US" sz="2000" kern="100">
                          <a:effectLst/>
                        </a:rPr>
                        <a:t>·</a:t>
                      </a:r>
                      <a:r>
                        <a:rPr lang="zh-CN" sz="2000" kern="100">
                          <a:effectLst/>
                        </a:rPr>
                        <a:t>芬奇</a:t>
                      </a:r>
                      <a:endParaRPr lang="zh-CN" sz="2000" b="1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 vert="horz" wrap="square"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运用高超的艺术表现手法，突破了中世纪呆板僵硬的风格，描绘现世生活，展现人物的内心世界</a:t>
                      </a:r>
                      <a:endParaRPr lang="zh-CN" sz="2000" b="1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拉斐尔</a:t>
                      </a:r>
                      <a:endParaRPr lang="zh-CN" sz="2000" b="1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0"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350645"/>
                          <a:tab pos="2700655"/>
                          <a:tab pos="4050665"/>
                        </a:tabLst>
                      </a:pPr>
                      <a:r>
                        <a:rPr lang="zh-CN" sz="2000" kern="100">
                          <a:effectLst/>
                        </a:rPr>
                        <a:t>米开朗琪罗</a:t>
                      </a:r>
                      <a:endParaRPr lang="zh-CN" sz="2000" b="1" kern="100">
                        <a:effectLst/>
                        <a:latin typeface="宋体"/>
                        <a:cs typeface="Courier New" panose="020703090202050204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1382412" y="673256"/>
            <a:ext cx="16001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/>
              <a:t>4.</a:t>
            </a:r>
            <a:r>
              <a:rPr lang="zh-CN" altLang="zh-CN" sz="4000" b="1"/>
              <a:t>成就</a:t>
            </a:r>
          </a:p>
        </p:txBody>
      </p:sp>
    </p:spTree>
    <p:extLst>
      <p:ext uri="{BB962C8B-B14F-4D97-AF65-F5344CB8AC3E}">
        <p14:creationId xmlns:p14="http://schemas.microsoft.com/office/powerpoint/2010/main" val="2185898540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198" y="3011506"/>
            <a:ext cx="10515600" cy="1325563"/>
          </a:xfrm>
        </p:spPr>
        <p:txBody>
          <a:bodyPr>
            <a:normAutofit fontScale="90000"/>
          </a:bodyPr>
          <a:lstStyle/>
          <a:p>
            <a:pPr latinLnBrk="1"/>
            <a:r>
              <a:rPr lang="en-US" altLang="zh-CN"/>
              <a:t>5.</a:t>
            </a:r>
            <a:r>
              <a:rPr lang="zh-CN" altLang="zh-CN"/>
              <a:t>扩展：</a:t>
            </a:r>
            <a:r>
              <a:rPr lang="en-US" altLang="zh-CN"/>
              <a:t>15</a:t>
            </a:r>
            <a:r>
              <a:rPr lang="zh-CN" altLang="zh-CN"/>
              <a:t>世纪后期，文艺复兴扩展到欧洲各地。英国莎士比亚的《哈姆雷特》</a:t>
            </a:r>
            <a:r>
              <a:rPr lang="en-US" altLang="zh-CN"/>
              <a:t>    </a:t>
            </a:r>
            <a:br>
              <a:rPr lang="zh-CN" altLang="zh-CN"/>
            </a:br>
            <a:r>
              <a:rPr lang="zh-CN" altLang="zh-CN"/>
              <a:t>《李尔王》等，充分体现了人文主义的政治理想和道德观念。</a:t>
            </a:r>
            <a:br>
              <a:rPr lang="zh-CN" altLang="zh-CN"/>
            </a:br>
            <a:r>
              <a:rPr lang="en-US" altLang="zh-CN"/>
              <a:t>6.</a:t>
            </a:r>
            <a:r>
              <a:rPr lang="zh-CN" altLang="zh-CN"/>
              <a:t>影响：在一定程度上冲击了封建秩序，解放了长期被宗教戒律压抑和禁锢的人性，使人们开始更多地关注人本身与现世世界。</a:t>
            </a:r>
            <a:br>
              <a:rPr lang="zh-CN" altLang="zh-CN"/>
            </a:b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854278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226218" y="767895"/>
            <a:ext cx="648176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b="1" smtClean="0">
                <a:solidFill>
                  <a:srgbClr val="FF0000"/>
                </a:solidFill>
                <a:ea typeface="黑体" panose="02010609060101010101" pitchFamily="49" charset="-122"/>
              </a:rPr>
              <a:t>背</a:t>
            </a:r>
            <a:endParaRPr lang="en-US" altLang="zh-CN" sz="3600" b="1" smtClean="0">
              <a:solidFill>
                <a:srgbClr val="FF0000"/>
              </a:solidFill>
              <a:ea typeface="黑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b="1" smtClean="0">
                <a:solidFill>
                  <a:srgbClr val="FF0000"/>
                </a:solidFill>
                <a:ea typeface="黑体" panose="02010609060101010101" pitchFamily="49" charset="-122"/>
              </a:rPr>
              <a:t>景</a:t>
            </a:r>
            <a:endParaRPr lang="zh-CN" altLang="en-US" sz="3600" b="1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2619375" y="1346201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zh-CN" sz="1800" b="1"/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1524001" y="685801"/>
            <a:ext cx="88931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、经济</a:t>
            </a:r>
            <a:r>
              <a:rPr lang="zh-CN" altLang="en-US" sz="2800" b="1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：天主教会严重阻碍了西欧资本主义发展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pPr eaLnBrk="1" hangingPunct="1">
              <a:buFontTx/>
              <a:buNone/>
            </a:pP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、政治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：天主教会的专制、贪婪与腐败，引起社会</a:t>
            </a:r>
          </a:p>
          <a:p>
            <a:pPr eaLnBrk="1" hangingPunct="1">
              <a:buFontTx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         各阶层的反对。</a:t>
            </a:r>
          </a:p>
          <a:p>
            <a:pPr eaLnBrk="1" hangingPunct="1">
              <a:buFontTx/>
              <a:buNone/>
            </a:pP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、思想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：文艺复兴宣扬人文主义，促进了思想解放。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9296400" y="762001"/>
            <a:ext cx="2209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</a:rPr>
              <a:t>（根因）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524000" y="2773364"/>
            <a:ext cx="7162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FF0000"/>
                </a:solidFill>
              </a:rPr>
              <a:t>4</a:t>
            </a:r>
            <a:r>
              <a:rPr lang="zh-CN" altLang="en-US" b="1">
                <a:solidFill>
                  <a:srgbClr val="FF0000"/>
                </a:solidFill>
              </a:rPr>
              <a:t>、目的：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397251" y="2773364"/>
            <a:ext cx="64166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FF0000"/>
                </a:solidFill>
              </a:rPr>
              <a:t>建立适应资产阶级需要的新教会。</a:t>
            </a:r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1828800" y="3810001"/>
            <a:ext cx="853440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6600FF"/>
                </a:solidFill>
              </a:rPr>
              <a:t>材料一</a:t>
            </a:r>
            <a:r>
              <a:rPr lang="zh-CN" altLang="en-US" sz="2400" b="1"/>
              <a:t>  天主教会把从事商业贸易和发财致富说成堕落行为，这种轻商思想与当时商品货币关系蓬勃发展的趋势背向而驰。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FF0000"/>
                </a:solidFill>
              </a:rPr>
              <a:t>资本原始积累时期，无论是国内发展还是海外掠夺，都需要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FF0000"/>
                </a:solidFill>
              </a:rPr>
              <a:t>有强大的国家作为支撑，天主教会成为各国强化王权的障碍。</a:t>
            </a:r>
          </a:p>
        </p:txBody>
      </p:sp>
      <p:pic>
        <p:nvPicPr>
          <p:cNvPr id="3" name="Picture 5" descr="00000"/>
          <p:cNvPicPr>
            <a:picLocks noChangeAspect="1" noChangeArrowheads="1"/>
          </p:cNvPicPr>
          <p:nvPr/>
        </p:nvPicPr>
        <p:blipFill>
          <a:blip r:embed="rId2"/>
          <a:srcRect l="2174" r="1401" b="1627"/>
          <a:stretch>
            <a:fillRect/>
          </a:stretch>
        </p:blipFill>
        <p:spPr bwMode="auto">
          <a:xfrm>
            <a:off x="1828800" y="3429000"/>
            <a:ext cx="3794760" cy="3146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2819400" y="6224589"/>
            <a:ext cx="1295400" cy="396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000" b="1">
                <a:solidFill>
                  <a:srgbClr val="0000CC"/>
                </a:solidFill>
              </a:rPr>
              <a:t>教皇出巡</a:t>
            </a: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623560" y="3429000"/>
            <a:ext cx="4355465" cy="31927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6805930" y="6224589"/>
            <a:ext cx="1600200" cy="396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000" b="1">
                <a:solidFill>
                  <a:srgbClr val="0000CC"/>
                </a:solidFill>
              </a:rPr>
              <a:t>华丽的祭坛</a:t>
            </a:r>
          </a:p>
        </p:txBody>
      </p:sp>
      <p:sp>
        <p:nvSpPr>
          <p:cNvPr id="15" name="标题 1"/>
          <p:cNvSpPr txBox="1"/>
          <p:nvPr/>
        </p:nvSpPr>
        <p:spPr>
          <a:xfrm>
            <a:off x="-647700" y="164687"/>
            <a:ext cx="12192000" cy="54465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 fontScale="8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4800" smtClean="0">
                <a:latin typeface="黑体" panose="02010609060101010101" pitchFamily="49" charset="-122"/>
                <a:ea typeface="黑体" panose="02010609060101010101" pitchFamily="49" charset="-122"/>
              </a:rPr>
              <a:t>二、宗教改革（</a:t>
            </a:r>
            <a:r>
              <a:rPr lang="en-US" altLang="zh-CN" sz="4800" smtClean="0">
                <a:latin typeface="黑体" panose="02010609060101010101" pitchFamily="49" charset="-122"/>
                <a:ea typeface="黑体" panose="02010609060101010101" pitchFamily="49" charset="-122"/>
              </a:rPr>
              <a:t>16--17</a:t>
            </a:r>
            <a:r>
              <a:rPr lang="zh-CN" altLang="en-US" sz="4800" smtClean="0">
                <a:latin typeface="黑体" panose="02010609060101010101" pitchFamily="49" charset="-122"/>
                <a:ea typeface="黑体" panose="02010609060101010101" pitchFamily="49" charset="-122"/>
              </a:rPr>
              <a:t>世纪）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 build="allAtOnce"/>
      <p:bldP spid="8199" grpId="0"/>
      <p:bldP spid="8201" grpId="0"/>
      <p:bldP spid="8204" grpId="0"/>
      <p:bldP spid="820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二、宗教改革</a:t>
            </a: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1065530" y="914400"/>
            <a:ext cx="10340340" cy="101473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indent="26225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2000" b="1"/>
              <a:t>      </a:t>
            </a:r>
            <a:r>
              <a:rPr kumimoji="1" lang="zh-CN" altLang="en-US" sz="2000" b="1"/>
              <a:t>材料：</a:t>
            </a:r>
            <a:r>
              <a:rPr kumimoji="1" lang="zh-CN" altLang="en-US" sz="2000" b="1">
                <a:solidFill>
                  <a:srgbClr val="0000CC"/>
                </a:solidFill>
              </a:rPr>
              <a:t>当钱币投入钱柜中叮当作响的时候，增加的只是贪婪爱财的欲望，而不是灵魂升天。</a:t>
            </a:r>
            <a:r>
              <a:rPr kumimoji="1" lang="en-US" altLang="zh-CN" sz="2000" b="1">
                <a:solidFill>
                  <a:srgbClr val="0000CC"/>
                </a:solidFill>
              </a:rPr>
              <a:t>……</a:t>
            </a:r>
            <a:r>
              <a:rPr kumimoji="1" lang="zh-CN" altLang="en-US" sz="2000" b="1">
                <a:solidFill>
                  <a:srgbClr val="0000CC"/>
                </a:solidFill>
              </a:rPr>
              <a:t>信徒得救一不靠教皇，二不靠圣礼，只有靠终生“悔改”，才是基督的正道。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000" b="1">
                <a:solidFill>
                  <a:srgbClr val="0000CC"/>
                </a:solidFill>
              </a:rPr>
              <a:t>                                            </a:t>
            </a:r>
            <a:r>
              <a:rPr kumimoji="1" lang="en-US" altLang="zh-CN" sz="2000" b="1">
                <a:solidFill>
                  <a:srgbClr val="0000CC"/>
                </a:solidFill>
              </a:rPr>
              <a:t>——</a:t>
            </a:r>
            <a:r>
              <a:rPr kumimoji="1" lang="zh-CN" altLang="en-US" sz="2000" b="1">
                <a:solidFill>
                  <a:srgbClr val="FF0000"/>
                </a:solidFill>
              </a:rPr>
              <a:t>兴起的标志：</a:t>
            </a:r>
            <a:r>
              <a:rPr kumimoji="1" lang="zh-CN" altLang="en-US" sz="2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马丁</a:t>
            </a:r>
            <a:r>
              <a:rPr kumimoji="1" lang="en-US" altLang="zh-CN" sz="1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•</a:t>
            </a:r>
            <a:r>
              <a:rPr kumimoji="1" lang="zh-CN" altLang="en-US" sz="2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路德</a:t>
            </a:r>
            <a:r>
              <a:rPr kumimoji="1" lang="en-US" altLang="zh-CN" sz="2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《</a:t>
            </a:r>
            <a:r>
              <a:rPr kumimoji="1" lang="zh-CN" altLang="en-US" sz="2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九十五条论纲</a:t>
            </a:r>
            <a:r>
              <a:rPr kumimoji="1" lang="en-US" altLang="zh-CN" sz="2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》  </a:t>
            </a:r>
            <a:r>
              <a:rPr kumimoji="1" lang="en-US" altLang="zh-CN" sz="2000" b="1">
                <a:solidFill>
                  <a:srgbClr val="FF0000"/>
                </a:solidFill>
              </a:rPr>
              <a:t>    </a:t>
            </a: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2164276" y="2251648"/>
            <a:ext cx="3505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ea typeface="楷体_GB2312" pitchFamily="49" charset="-122"/>
              </a:rPr>
              <a:t>罗马教会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7847526" y="2264348"/>
            <a:ext cx="2362200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楷体_GB2312" pitchFamily="49" charset="-122"/>
              </a:rPr>
              <a:t>马丁</a:t>
            </a:r>
            <a:r>
              <a:rPr lang="en-US" altLang="zh-CN" sz="2800" b="1">
                <a:ea typeface="楷体_GB2312" pitchFamily="49" charset="-122"/>
              </a:rPr>
              <a:t>·</a:t>
            </a:r>
            <a:r>
              <a:rPr lang="zh-CN" altLang="en-US" sz="2800" b="1">
                <a:ea typeface="楷体_GB2312" pitchFamily="49" charset="-122"/>
              </a:rPr>
              <a:t>路德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002476" y="2785048"/>
            <a:ext cx="1828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ea typeface="楷体_GB2312" pitchFamily="49" charset="-122"/>
              </a:rPr>
              <a:t>因</a:t>
            </a:r>
            <a:r>
              <a:rPr lang="zh-CN" altLang="en-US" sz="2800" b="1">
                <a:solidFill>
                  <a:srgbClr val="0000FF"/>
                </a:solidFill>
                <a:ea typeface="楷体_GB2312" pitchFamily="49" charset="-122"/>
              </a:rPr>
              <a:t>行</a:t>
            </a:r>
            <a:r>
              <a:rPr lang="zh-CN" altLang="en-US" sz="2800" b="1">
                <a:ea typeface="楷体_GB2312" pitchFamily="49" charset="-122"/>
              </a:rPr>
              <a:t>称义</a:t>
            </a: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6971226" y="2791398"/>
            <a:ext cx="3465513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ea typeface="楷体_GB2312" pitchFamily="49" charset="-122"/>
              </a:rPr>
              <a:t>         </a:t>
            </a:r>
            <a:r>
              <a:rPr lang="zh-CN" altLang="en-US" sz="2800" b="1">
                <a:ea typeface="楷体_GB2312" pitchFamily="49" charset="-122"/>
              </a:rPr>
              <a:t>因</a:t>
            </a:r>
            <a:r>
              <a:rPr lang="zh-CN" altLang="en-US" sz="2800" b="1">
                <a:solidFill>
                  <a:srgbClr val="0000FF"/>
                </a:solidFill>
                <a:ea typeface="楷体_GB2312" pitchFamily="49" charset="-122"/>
              </a:rPr>
              <a:t>信</a:t>
            </a:r>
            <a:r>
              <a:rPr lang="zh-CN" altLang="en-US" sz="2800" b="1">
                <a:ea typeface="楷体_GB2312" pitchFamily="49" charset="-122"/>
              </a:rPr>
              <a:t>称义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1751526" y="3620073"/>
            <a:ext cx="1295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华文新魏" pitchFamily="2" charset="-122"/>
              </a:rPr>
              <a:t>教徒</a:t>
            </a:r>
          </a:p>
        </p:txBody>
      </p:sp>
      <p:sp>
        <p:nvSpPr>
          <p:cNvPr id="17" name="Line 7"/>
          <p:cNvSpPr>
            <a:spLocks noChangeShapeType="1"/>
          </p:cNvSpPr>
          <p:nvPr/>
        </p:nvSpPr>
        <p:spPr bwMode="auto">
          <a:xfrm>
            <a:off x="2697676" y="3958211"/>
            <a:ext cx="304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062605" y="3653155"/>
            <a:ext cx="2040890" cy="52197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华文新魏" pitchFamily="2" charset="-122"/>
              </a:rPr>
              <a:t>教皇和教会</a:t>
            </a:r>
          </a:p>
        </p:txBody>
      </p:sp>
      <p:sp>
        <p:nvSpPr>
          <p:cNvPr id="19" name="Line 9"/>
          <p:cNvSpPr>
            <a:spLocks noChangeShapeType="1"/>
          </p:cNvSpPr>
          <p:nvPr/>
        </p:nvSpPr>
        <p:spPr bwMode="auto">
          <a:xfrm flipH="1">
            <a:off x="4907476" y="3958211"/>
            <a:ext cx="304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5120201" y="3667698"/>
            <a:ext cx="11588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华文新魏" pitchFamily="2" charset="-122"/>
              </a:rPr>
              <a:t>上帝</a:t>
            </a:r>
          </a:p>
        </p:txBody>
      </p:sp>
      <p:sp>
        <p:nvSpPr>
          <p:cNvPr id="21" name="Line 11"/>
          <p:cNvSpPr>
            <a:spLocks noChangeShapeType="1"/>
          </p:cNvSpPr>
          <p:nvPr/>
        </p:nvSpPr>
        <p:spPr bwMode="auto">
          <a:xfrm>
            <a:off x="9066726" y="3964561"/>
            <a:ext cx="304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12"/>
          <p:cNvSpPr>
            <a:spLocks noChangeShapeType="1"/>
          </p:cNvSpPr>
          <p:nvPr/>
        </p:nvSpPr>
        <p:spPr bwMode="auto">
          <a:xfrm flipH="1">
            <a:off x="9419151" y="3964561"/>
            <a:ext cx="304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13"/>
          <p:cNvSpPr>
            <a:spLocks noChangeShapeType="1"/>
          </p:cNvSpPr>
          <p:nvPr/>
        </p:nvSpPr>
        <p:spPr bwMode="auto">
          <a:xfrm>
            <a:off x="4723326" y="3013648"/>
            <a:ext cx="1524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Line 14"/>
          <p:cNvSpPr>
            <a:spLocks noChangeShapeType="1"/>
          </p:cNvSpPr>
          <p:nvPr/>
        </p:nvSpPr>
        <p:spPr bwMode="auto">
          <a:xfrm flipH="1" flipV="1">
            <a:off x="6323526" y="3013648"/>
            <a:ext cx="160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Line 15"/>
          <p:cNvSpPr>
            <a:spLocks noChangeShapeType="1"/>
          </p:cNvSpPr>
          <p:nvPr/>
        </p:nvSpPr>
        <p:spPr bwMode="auto">
          <a:xfrm flipH="1">
            <a:off x="2316676" y="4186811"/>
            <a:ext cx="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Line 16"/>
          <p:cNvSpPr>
            <a:spLocks noChangeShapeType="1"/>
          </p:cNvSpPr>
          <p:nvPr/>
        </p:nvSpPr>
        <p:spPr bwMode="auto">
          <a:xfrm flipH="1">
            <a:off x="5593276" y="4186811"/>
            <a:ext cx="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Line 17"/>
          <p:cNvSpPr>
            <a:spLocks noChangeShapeType="1"/>
          </p:cNvSpPr>
          <p:nvPr/>
        </p:nvSpPr>
        <p:spPr bwMode="auto">
          <a:xfrm>
            <a:off x="2316676" y="472021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Text Box 18"/>
          <p:cNvSpPr txBox="1">
            <a:spLocks noChangeArrowheads="1"/>
          </p:cNvSpPr>
          <p:nvPr/>
        </p:nvSpPr>
        <p:spPr bwMode="auto">
          <a:xfrm>
            <a:off x="2621476" y="4429698"/>
            <a:ext cx="27590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华文新魏" pitchFamily="2" charset="-122"/>
              </a:rPr>
              <a:t>间接对话、得救</a:t>
            </a:r>
          </a:p>
        </p:txBody>
      </p:sp>
      <p:grpSp>
        <p:nvGrpSpPr>
          <p:cNvPr id="29" name="Group 19"/>
          <p:cNvGrpSpPr/>
          <p:nvPr/>
        </p:nvGrpSpPr>
        <p:grpSpPr>
          <a:xfrm>
            <a:off x="6247326" y="3732786"/>
            <a:ext cx="3200400" cy="533400"/>
            <a:chOff x="3072" y="2400"/>
            <a:chExt cx="2016" cy="336"/>
          </a:xfrm>
        </p:grpSpPr>
        <p:sp>
          <p:nvSpPr>
            <p:cNvPr id="30" name="Text Box 20"/>
            <p:cNvSpPr txBox="1">
              <a:spLocks noChangeArrowheads="1"/>
            </p:cNvSpPr>
            <p:nvPr/>
          </p:nvSpPr>
          <p:spPr bwMode="auto">
            <a:xfrm>
              <a:off x="3072" y="2409"/>
              <a:ext cx="201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ea typeface="华文新魏" pitchFamily="2" charset="-122"/>
                </a:rPr>
                <a:t>教徒</a:t>
              </a:r>
            </a:p>
          </p:txBody>
        </p:sp>
        <p:sp>
          <p:nvSpPr>
            <p:cNvPr id="31" name="Rectangle 21"/>
            <p:cNvSpPr>
              <a:spLocks noChangeArrowheads="1"/>
            </p:cNvSpPr>
            <p:nvPr/>
          </p:nvSpPr>
          <p:spPr bwMode="auto">
            <a:xfrm>
              <a:off x="3435" y="2400"/>
              <a:ext cx="148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ea typeface="楷体_GB2312" pitchFamily="49" charset="-122"/>
                </a:rPr>
                <a:t>（</a:t>
              </a:r>
              <a:r>
                <a:rPr lang="zh-CN" altLang="en-US" sz="2800" b="1">
                  <a:ea typeface="华文新魏" pitchFamily="2" charset="-122"/>
                </a:rPr>
                <a:t>信仰上帝</a:t>
              </a:r>
              <a:r>
                <a:rPr lang="zh-CN" altLang="en-US" sz="2800" b="1">
                  <a:ea typeface="楷体_GB2312" pitchFamily="49" charset="-122"/>
                </a:rPr>
                <a:t>）</a:t>
              </a:r>
            </a:p>
          </p:txBody>
        </p:sp>
      </p:grpSp>
      <p:sp>
        <p:nvSpPr>
          <p:cNvPr id="32" name="Line 22"/>
          <p:cNvSpPr>
            <a:spLocks noChangeShapeType="1"/>
          </p:cNvSpPr>
          <p:nvPr/>
        </p:nvSpPr>
        <p:spPr bwMode="auto">
          <a:xfrm flipH="1">
            <a:off x="6953764" y="4193161"/>
            <a:ext cx="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" name="Line 23"/>
          <p:cNvSpPr>
            <a:spLocks noChangeShapeType="1"/>
          </p:cNvSpPr>
          <p:nvPr/>
        </p:nvSpPr>
        <p:spPr bwMode="auto">
          <a:xfrm flipH="1">
            <a:off x="10230364" y="4193161"/>
            <a:ext cx="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Text Box 24"/>
          <p:cNvSpPr txBox="1">
            <a:spLocks noChangeArrowheads="1"/>
          </p:cNvSpPr>
          <p:nvPr/>
        </p:nvSpPr>
        <p:spPr bwMode="auto">
          <a:xfrm>
            <a:off x="7258564" y="4436048"/>
            <a:ext cx="2911475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华文新魏" pitchFamily="2" charset="-122"/>
              </a:rPr>
              <a:t>直接对话、得救</a:t>
            </a:r>
          </a:p>
        </p:txBody>
      </p:sp>
      <p:sp>
        <p:nvSpPr>
          <p:cNvPr id="35" name="AutoShape 25"/>
          <p:cNvSpPr/>
          <p:nvPr/>
        </p:nvSpPr>
        <p:spPr bwMode="auto">
          <a:xfrm rot="5400000">
            <a:off x="3802576" y="1862711"/>
            <a:ext cx="304800" cy="3124200"/>
          </a:xfrm>
          <a:prstGeom prst="leftBrace">
            <a:avLst>
              <a:gd name="adj1" fmla="val 85417"/>
              <a:gd name="adj2" fmla="val 50000"/>
            </a:avLst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10800000"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zh-CN" sz="2800">
              <a:ea typeface="楷体_GB2312" pitchFamily="49" charset="-122"/>
            </a:endParaRPr>
          </a:p>
        </p:txBody>
      </p:sp>
      <p:sp>
        <p:nvSpPr>
          <p:cNvPr id="36" name="AutoShape 26"/>
          <p:cNvSpPr/>
          <p:nvPr/>
        </p:nvSpPr>
        <p:spPr bwMode="auto">
          <a:xfrm rot="5400000">
            <a:off x="8439664" y="1869061"/>
            <a:ext cx="304800" cy="3124200"/>
          </a:xfrm>
          <a:prstGeom prst="leftBrace">
            <a:avLst>
              <a:gd name="adj1" fmla="val 85417"/>
              <a:gd name="adj2" fmla="val 50000"/>
            </a:avLst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37" name="Line 27"/>
          <p:cNvSpPr>
            <a:spLocks noChangeShapeType="1"/>
          </p:cNvSpPr>
          <p:nvPr/>
        </p:nvSpPr>
        <p:spPr bwMode="auto">
          <a:xfrm flipH="1">
            <a:off x="5212276" y="472021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" name="Line 28"/>
          <p:cNvSpPr>
            <a:spLocks noChangeShapeType="1"/>
          </p:cNvSpPr>
          <p:nvPr/>
        </p:nvSpPr>
        <p:spPr bwMode="auto">
          <a:xfrm>
            <a:off x="6953764" y="472656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" name="Line 29"/>
          <p:cNvSpPr>
            <a:spLocks noChangeShapeType="1"/>
          </p:cNvSpPr>
          <p:nvPr/>
        </p:nvSpPr>
        <p:spPr bwMode="auto">
          <a:xfrm flipH="1">
            <a:off x="9849364" y="472656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" name="Text Box 30"/>
          <p:cNvSpPr txBox="1">
            <a:spLocks noChangeArrowheads="1"/>
          </p:cNvSpPr>
          <p:nvPr/>
        </p:nvSpPr>
        <p:spPr bwMode="auto">
          <a:xfrm>
            <a:off x="9773164" y="3620073"/>
            <a:ext cx="990600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华文新魏" pitchFamily="2" charset="-122"/>
              </a:rPr>
              <a:t>上帝</a:t>
            </a:r>
          </a:p>
        </p:txBody>
      </p:sp>
      <p:sp>
        <p:nvSpPr>
          <p:cNvPr id="41" name="Line 31"/>
          <p:cNvSpPr>
            <a:spLocks noChangeShapeType="1"/>
          </p:cNvSpPr>
          <p:nvPr/>
        </p:nvSpPr>
        <p:spPr bwMode="auto">
          <a:xfrm>
            <a:off x="2316676" y="472021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" name="Line 33"/>
          <p:cNvSpPr>
            <a:spLocks noChangeShapeType="1"/>
          </p:cNvSpPr>
          <p:nvPr/>
        </p:nvSpPr>
        <p:spPr bwMode="auto">
          <a:xfrm flipH="1">
            <a:off x="5212276" y="472021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3" name="Line 34"/>
          <p:cNvSpPr>
            <a:spLocks noChangeShapeType="1"/>
          </p:cNvSpPr>
          <p:nvPr/>
        </p:nvSpPr>
        <p:spPr bwMode="auto">
          <a:xfrm>
            <a:off x="6953764" y="472656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" name="Line 35"/>
          <p:cNvSpPr>
            <a:spLocks noChangeShapeType="1"/>
          </p:cNvSpPr>
          <p:nvPr/>
        </p:nvSpPr>
        <p:spPr bwMode="auto">
          <a:xfrm flipH="1">
            <a:off x="9849364" y="472656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5" name="Text Box 37"/>
          <p:cNvSpPr txBox="1">
            <a:spLocks noChangeArrowheads="1"/>
          </p:cNvSpPr>
          <p:nvPr/>
        </p:nvSpPr>
        <p:spPr bwMode="auto">
          <a:xfrm>
            <a:off x="2392680" y="4945380"/>
            <a:ext cx="8813800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6600FF"/>
                </a:solidFill>
                <a:latin typeface="宋体" panose="02010600030101010101" pitchFamily="2" charset="-122"/>
              </a:rPr>
              <a:t>①</a:t>
            </a:r>
            <a:r>
              <a:rPr lang="zh-CN" altLang="en-US" sz="2800" b="1">
                <a:solidFill>
                  <a:srgbClr val="6600FF"/>
                </a:solidFill>
                <a:latin typeface="宋体" panose="02010600030101010101" pitchFamily="2" charset="-122"/>
              </a:rPr>
              <a:t>相同</a:t>
            </a:r>
            <a:r>
              <a:rPr lang="en-US" altLang="zh-CN" sz="2800" b="1">
                <a:solidFill>
                  <a:srgbClr val="6600FF"/>
                </a:solidFill>
                <a:latin typeface="宋体" panose="02010600030101010101" pitchFamily="2" charset="-122"/>
              </a:rPr>
              <a:t>——</a:t>
            </a:r>
            <a:r>
              <a:rPr lang="zh-CN" altLang="en-US" sz="2800" b="1">
                <a:solidFill>
                  <a:srgbClr val="6600FF"/>
                </a:solidFill>
                <a:latin typeface="宋体" panose="02010600030101010101" pitchFamily="2" charset="-122"/>
              </a:rPr>
              <a:t>义：灵魂得救的人被上帝称为义人。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6600FF"/>
                </a:solidFill>
                <a:latin typeface="宋体" panose="02010600030101010101" pitchFamily="2" charset="-122"/>
              </a:rPr>
              <a:t>②不同：“行”“信</a:t>
            </a:r>
            <a:r>
              <a:rPr lang="zh-CN" altLang="en-US" sz="2800" b="1" smtClean="0">
                <a:solidFill>
                  <a:srgbClr val="6600FF"/>
                </a:solidFill>
                <a:latin typeface="宋体" panose="02010600030101010101" pitchFamily="2" charset="-122"/>
              </a:rPr>
              <a:t>” </a:t>
            </a:r>
            <a:r>
              <a:rPr lang="en-US" altLang="zh-CN" sz="2800" b="1" smtClean="0">
                <a:solidFill>
                  <a:srgbClr val="6600FF"/>
                </a:solidFill>
                <a:latin typeface="宋体" panose="02010600030101010101" pitchFamily="2" charset="-122"/>
              </a:rPr>
              <a:t>——</a:t>
            </a:r>
            <a:r>
              <a:rPr lang="zh-CN" altLang="en-US" sz="2800" b="1">
                <a:solidFill>
                  <a:srgbClr val="6600FF"/>
                </a:solidFill>
                <a:latin typeface="宋体" panose="02010600030101010101" pitchFamily="2" charset="-122"/>
              </a:rPr>
              <a:t>实</a:t>
            </a:r>
            <a:r>
              <a:rPr lang="zh-CN" altLang="en-US" sz="2800" b="1" smtClean="0">
                <a:solidFill>
                  <a:srgbClr val="6600FF"/>
                </a:solidFill>
                <a:latin typeface="宋体" panose="02010600030101010101" pitchFamily="2" charset="-122"/>
              </a:rPr>
              <a:t>质是否定教皇的权威。</a:t>
            </a:r>
            <a:endParaRPr lang="zh-CN" altLang="en-US" sz="2800" b="1">
              <a:solidFill>
                <a:srgbClr val="6600FF"/>
              </a:solidFill>
              <a:latin typeface="宋体" pitchFamily="2" charset="-122"/>
            </a:endParaRPr>
          </a:p>
          <a:p>
            <a:pPr>
              <a:spcBef>
                <a:spcPct val="0"/>
              </a:spcBef>
              <a:buNone/>
            </a:pPr>
            <a:r>
              <a:rPr lang="zh-CN" altLang="en-US" sz="2800" b="1" smtClean="0">
                <a:solidFill>
                  <a:srgbClr val="6600FF"/>
                </a:solidFill>
                <a:latin typeface="宋体" panose="02010600030101010101" pitchFamily="2" charset="-122"/>
              </a:rPr>
              <a:t>③</a:t>
            </a:r>
            <a:r>
              <a:rPr lang="zh-CN" altLang="en-US" sz="2800" b="1">
                <a:solidFill>
                  <a:srgbClr val="6600FF"/>
                </a:solidFill>
                <a:latin typeface="宋体" panose="02010600030101010101" pitchFamily="2" charset="-122"/>
              </a:rPr>
              <a:t>我的信仰我做主</a:t>
            </a:r>
            <a:r>
              <a:rPr lang="en-US" altLang="zh-CN" sz="2800" b="1">
                <a:solidFill>
                  <a:srgbClr val="6600FF"/>
                </a:solidFill>
                <a:latin typeface="宋体" panose="02010600030101010101" pitchFamily="2" charset="-122"/>
              </a:rPr>
              <a:t>————</a:t>
            </a:r>
            <a:r>
              <a:rPr lang="zh-CN" altLang="en-US" sz="2800" b="1">
                <a:solidFill>
                  <a:srgbClr val="6600FF"/>
                </a:solidFill>
                <a:latin typeface="宋体" panose="02010600030101010101" pitchFamily="2" charset="-122"/>
              </a:rPr>
              <a:t>在宗教领域人的价值和尊严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828675" y="165100"/>
            <a:ext cx="10534015" cy="4831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新教主张：</a:t>
            </a:r>
            <a:r>
              <a:rPr lang="en-US" alt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、人的灵魂得救靠自己的信仰，上帝面前人人平等</a:t>
            </a:r>
          </a:p>
          <a:p>
            <a:endParaRPr lang="en-US" altLang="zh-CN" sz="28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altLang="zh-CN" sz="28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zh-CN" altLang="en-US" sz="2800">
                <a:solidFill>
                  <a:schemeClr val="tx1"/>
                </a:solidFill>
              </a:rPr>
              <a:t>主张建立独立的</a:t>
            </a:r>
            <a:r>
              <a:rPr lang="zh-CN" altLang="en-US" sz="2800" b="1">
                <a:solidFill>
                  <a:srgbClr val="FF0000"/>
                </a:solidFill>
              </a:rPr>
              <a:t>民族教会</a:t>
            </a:r>
            <a:r>
              <a:rPr lang="zh-CN" altLang="en-US" sz="2800">
                <a:solidFill>
                  <a:schemeClr val="tx1"/>
                </a:solidFill>
              </a:rPr>
              <a:t>，力主用</a:t>
            </a:r>
            <a:r>
              <a:rPr lang="zh-CN" altLang="en-US" sz="2800" b="1">
                <a:solidFill>
                  <a:srgbClr val="FF0000"/>
                </a:solidFill>
              </a:rPr>
              <a:t>民族语言</a:t>
            </a:r>
            <a:r>
              <a:rPr lang="zh-CN" altLang="en-US" sz="2800">
                <a:solidFill>
                  <a:schemeClr val="tx1"/>
                </a:solidFill>
              </a:rPr>
              <a:t>进行宗教活动。</a:t>
            </a:r>
          </a:p>
          <a:p>
            <a:endParaRPr lang="en-US" altLang="zh-CN" sz="2800">
              <a:solidFill>
                <a:schemeClr val="tx1"/>
              </a:solidFill>
            </a:endParaRPr>
          </a:p>
          <a:p>
            <a:endParaRPr lang="en-US" altLang="zh-CN" sz="2800">
              <a:solidFill>
                <a:schemeClr val="tx1"/>
              </a:solidFill>
            </a:endParaRPr>
          </a:p>
          <a:p>
            <a:r>
              <a:rPr lang="en-US" altLang="zh-CN" sz="2800">
                <a:solidFill>
                  <a:schemeClr val="tx1"/>
                </a:solidFill>
              </a:rPr>
              <a:t>3</a:t>
            </a:r>
            <a:r>
              <a:rPr lang="zh-CN" altLang="en-US" sz="2800">
                <a:solidFill>
                  <a:schemeClr val="tx1"/>
                </a:solidFill>
              </a:rPr>
              <a:t>、废除繁琐的宗教仪式，建立廉俭的教会</a:t>
            </a:r>
          </a:p>
          <a:p>
            <a:endParaRPr lang="zh-CN" altLang="en-US" sz="2800">
              <a:solidFill>
                <a:schemeClr val="tx1"/>
              </a:solidFill>
            </a:endParaRPr>
          </a:p>
          <a:p>
            <a:endParaRPr lang="zh-CN" altLang="en-US" sz="2800">
              <a:solidFill>
                <a:schemeClr val="tx1"/>
              </a:solidFill>
            </a:endParaRPr>
          </a:p>
          <a:p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影响：</a:t>
            </a:r>
            <a:r>
              <a:rPr lang="zh-CN" altLang="en-US" sz="2800"/>
              <a:t>德国宗教改革确定了“教随国定” 原则，形成了路德派新教，并在德国取得合法地位。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87145" y="2201545"/>
            <a:ext cx="100755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符合资产阶级建立集权国家的需要，迎合了封建君主获得权力的需求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287780" y="3514725"/>
            <a:ext cx="98875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符合此时的资产阶级扩大生产积累资金的需求；也赢得普通民众的支持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662555" y="674370"/>
            <a:ext cx="63195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         </a:t>
            </a:r>
            <a:r>
              <a:rPr lang="zh-CN" altLang="en-US" sz="2400">
                <a:solidFill>
                  <a:srgbClr val="FF0000"/>
                </a:solidFill>
              </a:rPr>
              <a:t>否认教皇与教会的权威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二、宗教改革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16896" y="1301390"/>
            <a:ext cx="3029779" cy="76944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4400" smtClean="0">
                <a:latin typeface="华文行楷" pitchFamily="2" charset="-122"/>
                <a:ea typeface="华文行楷" pitchFamily="2" charset="-122"/>
              </a:rPr>
              <a:t>加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尔文教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16896" y="2634253"/>
            <a:ext cx="4898810" cy="397031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2800"/>
              <a:t>是基督教的新教三个原始宗派之一，</a:t>
            </a:r>
            <a:r>
              <a:rPr lang="en-US" altLang="zh-CN" sz="2800"/>
              <a:t>16</a:t>
            </a:r>
            <a:r>
              <a:rPr lang="zh-CN" altLang="en-US" sz="2800"/>
              <a:t>世纪欧洲宗教改革运动时期产生于瑞士，并传布于苏格兰、荷兰等地，为尼德兰革命和</a:t>
            </a:r>
            <a:r>
              <a:rPr lang="en-US" altLang="zh-CN" sz="2800"/>
              <a:t>17</a:t>
            </a:r>
            <a:r>
              <a:rPr lang="zh-CN" altLang="en-US" sz="2800"/>
              <a:t>世纪英国资产阶级革命提供了理论依据，推动了资本主义的发展。加尔文宗宣称人因信仰得救，</a:t>
            </a:r>
            <a:r>
              <a:rPr lang="en-US" altLang="zh-CN" sz="2800"/>
              <a:t>《</a:t>
            </a:r>
            <a:r>
              <a:rPr lang="zh-CN" altLang="en-US" sz="2800"/>
              <a:t>圣经</a:t>
            </a:r>
            <a:r>
              <a:rPr lang="en-US" altLang="zh-CN" sz="2800"/>
              <a:t>》</a:t>
            </a:r>
            <a:r>
              <a:rPr lang="zh-CN" altLang="en-US" sz="2800"/>
              <a:t>是信仰的唯一泉源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6675" y="792713"/>
            <a:ext cx="1869031" cy="178679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文本框 5"/>
          <p:cNvSpPr txBox="1"/>
          <p:nvPr/>
        </p:nvSpPr>
        <p:spPr>
          <a:xfrm>
            <a:off x="6052475" y="1320928"/>
            <a:ext cx="3029779" cy="76944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4400" smtClean="0">
                <a:latin typeface="华文行楷" pitchFamily="2" charset="-122"/>
                <a:ea typeface="华文行楷" pitchFamily="2" charset="-122"/>
              </a:rPr>
              <a:t>英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国国教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052475" y="2572698"/>
            <a:ext cx="5601687" cy="403187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3200"/>
              <a:t>是基督新教三个原始宗派之一，</a:t>
            </a:r>
            <a:r>
              <a:rPr lang="en-US" altLang="zh-CN" sz="3200"/>
              <a:t>16</a:t>
            </a:r>
            <a:r>
              <a:rPr lang="zh-CN" altLang="en-US" sz="3200"/>
              <a:t>世纪宗教改革时期，</a:t>
            </a:r>
            <a:r>
              <a:rPr lang="zh-CN" altLang="en-US" sz="3200">
                <a:solidFill>
                  <a:srgbClr val="FF0000"/>
                </a:solidFill>
              </a:rPr>
              <a:t>英国的天主教会在国王亨利八世的带领下脱离罗马教廷</a:t>
            </a:r>
            <a:r>
              <a:rPr lang="zh-CN" altLang="en-US" sz="3200"/>
              <a:t>；经过玛丽一世的复辟，最终由伊丽莎白一世完成改革。</a:t>
            </a:r>
            <a:r>
              <a:rPr lang="zh-CN" altLang="en-US" sz="3200">
                <a:solidFill>
                  <a:srgbClr val="FF0000"/>
                </a:solidFill>
              </a:rPr>
              <a:t>大英帝国崛起</a:t>
            </a:r>
            <a:r>
              <a:rPr lang="zh-CN" altLang="en-US" sz="3200"/>
              <a:t>之际，安立甘宗传入世界各地的殖民地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4335" y="872950"/>
            <a:ext cx="3816050" cy="180275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二、宗教改革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098" y="1301392"/>
            <a:ext cx="4683481" cy="76944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4400" smtClean="0">
                <a:latin typeface="华文行楷" pitchFamily="2" charset="-122"/>
                <a:ea typeface="华文行楷" pitchFamily="2" charset="-122"/>
              </a:rPr>
              <a:t>宗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教改革的意义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25098" y="2730142"/>
            <a:ext cx="6290570" cy="353943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pPr marL="514350" indent="-514350">
              <a:buFont typeface="+mj-ea"/>
              <a:buAutoNum type="circleNumDbPlain"/>
            </a:pPr>
            <a:r>
              <a:rPr lang="zh-CN" altLang="en-US" sz="2800"/>
              <a:t>宗教改革进一步</a:t>
            </a:r>
            <a:r>
              <a:rPr lang="zh-CN" altLang="en-US" sz="2800">
                <a:solidFill>
                  <a:srgbClr val="0000FF"/>
                </a:solidFill>
              </a:rPr>
              <a:t>解放了人们的思想，传播和发展了人文主义。</a:t>
            </a:r>
            <a:endParaRPr lang="en-US" altLang="zh-CN" sz="2800">
              <a:solidFill>
                <a:srgbClr val="0000FF"/>
              </a:solidFill>
            </a:endParaRPr>
          </a:p>
          <a:p>
            <a:pPr marL="514350" indent="-514350">
              <a:buFont typeface="+mj-ea"/>
              <a:buAutoNum type="circleNumDbPlain"/>
            </a:pPr>
            <a:r>
              <a:rPr lang="zh-CN" altLang="en-US" sz="2800"/>
              <a:t>新教提倡的勤劳节俭的品德和积极的生活态度，</a:t>
            </a:r>
            <a:r>
              <a:rPr lang="zh-CN" altLang="en-US" sz="2800">
                <a:solidFill>
                  <a:srgbClr val="0000FF"/>
                </a:solidFill>
              </a:rPr>
              <a:t>促进了新教国家资本主义经济的发展。</a:t>
            </a:r>
            <a:endParaRPr lang="en-US" altLang="zh-CN" sz="2800">
              <a:solidFill>
                <a:srgbClr val="0000FF"/>
              </a:solidFill>
            </a:endParaRPr>
          </a:p>
          <a:p>
            <a:pPr marL="514350" indent="-514350">
              <a:buFont typeface="+mj-ea"/>
              <a:buAutoNum type="circleNumDbPlain"/>
            </a:pPr>
            <a:r>
              <a:rPr lang="zh-CN" altLang="en-US" sz="2800"/>
              <a:t>脱离罗马教廷的民族教会的建立，</a:t>
            </a:r>
            <a:r>
              <a:rPr lang="zh-CN" altLang="en-US" sz="2800">
                <a:solidFill>
                  <a:srgbClr val="0000FF"/>
                </a:solidFill>
              </a:rPr>
              <a:t>推进了欧洲民族国家的形成和文化教育事业的发展。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9849" y="914677"/>
            <a:ext cx="4762500" cy="28575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9930" y="3940175"/>
            <a:ext cx="4806950" cy="278574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三、近代科学的兴起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099" y="1301392"/>
            <a:ext cx="1843004" cy="76944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en-US" altLang="zh-CN" sz="4400">
                <a:latin typeface="华文行楷" pitchFamily="2" charset="-122"/>
                <a:ea typeface="华文行楷" pitchFamily="2" charset="-122"/>
              </a:rPr>
              <a:t>1.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背景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25099" y="2389674"/>
            <a:ext cx="11201014" cy="138499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2800"/>
              <a:t>随着文艺复兴和宗教改革的深入发展，人们对自然界的认识也产生了革命性变化。 </a:t>
            </a:r>
            <a:r>
              <a:rPr lang="en-US" altLang="zh-CN" sz="2800"/>
              <a:t>16—17</a:t>
            </a:r>
            <a:r>
              <a:rPr lang="zh-CN" altLang="en-US" sz="2800"/>
              <a:t>世纪，欧洲的自然科学研究取得重大突破，近代科学兴起，被称为“科学革命”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三、近代科学的兴起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098" y="1301392"/>
            <a:ext cx="4255463" cy="76944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en-US" altLang="zh-CN" sz="4400">
                <a:latin typeface="华文行楷" pitchFamily="2" charset="-122"/>
                <a:ea typeface="华文行楷" pitchFamily="2" charset="-122"/>
              </a:rPr>
              <a:t>2.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哥白尼日心说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27303" y="3429000"/>
            <a:ext cx="5568697" cy="138499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2800"/>
              <a:t>波兰天文学家哥白尼提出“日心说”，</a:t>
            </a:r>
            <a:r>
              <a:rPr lang="zh-CN" altLang="en-US" sz="2800">
                <a:solidFill>
                  <a:srgbClr val="FF0000"/>
                </a:solidFill>
              </a:rPr>
              <a:t>否定天主教会宣扬的“地心说”</a:t>
            </a:r>
            <a:r>
              <a:rPr lang="zh-CN" altLang="en-US" sz="2800"/>
              <a:t>，建立起一种新的宇宙观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9640" y="3897630"/>
            <a:ext cx="3902710" cy="271272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rcRect l="18817" t="-3540" r="18681" b="50953"/>
          <a:stretch>
            <a:fillRect/>
          </a:stretch>
        </p:blipFill>
        <p:spPr>
          <a:xfrm>
            <a:off x="7279640" y="749300"/>
            <a:ext cx="4190365" cy="297307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三、近代科学的兴起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098" y="1301392"/>
            <a:ext cx="5370902" cy="76944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en-US" altLang="zh-CN" sz="4400">
                <a:latin typeface="华文行楷" pitchFamily="2" charset="-122"/>
                <a:ea typeface="华文行楷" pitchFamily="2" charset="-122"/>
              </a:rPr>
              <a:t>3.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牛顿力学体系建立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96013" y="2200839"/>
            <a:ext cx="10999973" cy="95313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2800"/>
              <a:t>英国科学家牛顿发现万有引力定律，确立了较为完整的力学体系，为近代物理学的发展奠定了基础。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265" y="3154045"/>
            <a:ext cx="10870565" cy="388937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三、近代科学的兴起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1611" y="845259"/>
            <a:ext cx="7164034" cy="6451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en-US" altLang="zh-CN" sz="3600">
                <a:latin typeface="华文行楷" pitchFamily="2" charset="-122"/>
                <a:ea typeface="华文行楷" pitchFamily="2" charset="-122"/>
              </a:rPr>
              <a:t>4.</a:t>
            </a:r>
            <a:r>
              <a:rPr lang="zh-CN" altLang="en-US" sz="3600">
                <a:latin typeface="华文行楷" pitchFamily="2" charset="-122"/>
                <a:ea typeface="华文行楷" pitchFamily="2" charset="-122"/>
              </a:rPr>
              <a:t>近代科学建立的意义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053235" y="1491590"/>
            <a:ext cx="10408962" cy="181588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pPr marL="514350" indent="-514350">
              <a:buFont typeface="+mj-ea"/>
              <a:buAutoNum type="circleNumDbPlain"/>
            </a:pPr>
            <a:r>
              <a:rPr lang="zh-CN" altLang="en-US" sz="2800"/>
              <a:t>科学革命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形成了</a:t>
            </a:r>
            <a:r>
              <a:rPr lang="zh-CN" altLang="en-US" sz="2800"/>
              <a:t>重视经验和事实的</a:t>
            </a:r>
            <a:r>
              <a:rPr lang="zh-CN" altLang="en-US" sz="2800">
                <a:solidFill>
                  <a:srgbClr val="FF0000"/>
                </a:solidFill>
              </a:rPr>
              <a:t>理性化思维方</a:t>
            </a:r>
            <a:r>
              <a:rPr lang="zh-CN" altLang="en-US" sz="2800" smtClean="0">
                <a:solidFill>
                  <a:srgbClr val="FF0000"/>
                </a:solidFill>
              </a:rPr>
              <a:t>式</a:t>
            </a:r>
            <a:r>
              <a:rPr lang="en-US" altLang="zh-CN" sz="2800" smtClean="0">
                <a:solidFill>
                  <a:srgbClr val="FF0000"/>
                </a:solidFill>
              </a:rPr>
              <a:t>.</a:t>
            </a:r>
          </a:p>
          <a:p>
            <a:pPr marL="514350" indent="-514350">
              <a:buFont typeface="+mj-ea"/>
              <a:buAutoNum type="circleNumDbPlain"/>
            </a:pPr>
            <a:r>
              <a:rPr lang="zh-CN" altLang="en-US" sz="280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确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立了</a:t>
            </a:r>
            <a:r>
              <a:rPr lang="zh-CN" altLang="en-US" sz="2800"/>
              <a:t>通过观察、实验、分析、归纳和综合等基本途径发现自然规律的</a:t>
            </a:r>
            <a:r>
              <a:rPr lang="zh-CN" altLang="en-US" sz="2800">
                <a:solidFill>
                  <a:srgbClr val="FF0000"/>
                </a:solidFill>
              </a:rPr>
              <a:t>科学方法</a:t>
            </a:r>
            <a:r>
              <a:rPr lang="zh-CN" altLang="en-US" sz="2800"/>
              <a:t>。</a:t>
            </a:r>
            <a:endParaRPr lang="en-US" altLang="zh-CN" sz="2800"/>
          </a:p>
          <a:p>
            <a:pPr marL="514350" indent="-514350">
              <a:buFont typeface="+mj-ea"/>
              <a:buAutoNum type="circleNumDbPlain"/>
            </a:pPr>
            <a:r>
              <a:rPr lang="zh-CN" altLang="en-US" sz="2800"/>
              <a:t>科学革命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促进了</a:t>
            </a:r>
            <a:r>
              <a:rPr lang="zh-CN" altLang="en-US" sz="2800">
                <a:solidFill>
                  <a:srgbClr val="FF0000"/>
                </a:solidFill>
              </a:rPr>
              <a:t>思想解</a:t>
            </a:r>
            <a:r>
              <a:rPr lang="zh-CN" altLang="en-US" sz="2800" smtClean="0">
                <a:solidFill>
                  <a:srgbClr val="FF0000"/>
                </a:solidFill>
              </a:rPr>
              <a:t>放（启蒙运动）和社会进步</a:t>
            </a:r>
            <a:r>
              <a:rPr lang="zh-CN" altLang="en-US" sz="2800" smtClean="0"/>
              <a:t>。</a:t>
            </a:r>
            <a:endParaRPr lang="zh-CN" altLang="en-US" sz="2800"/>
          </a:p>
        </p:txBody>
      </p:sp>
      <p:sp>
        <p:nvSpPr>
          <p:cNvPr id="7" name="矩形 26628"/>
          <p:cNvSpPr/>
          <p:nvPr/>
        </p:nvSpPr>
        <p:spPr>
          <a:xfrm>
            <a:off x="403860" y="3513765"/>
            <a:ext cx="11788140" cy="1630045"/>
          </a:xfrm>
          <a:prstGeom prst="rect">
            <a:avLst/>
          </a:prstGeom>
          <a:solidFill>
            <a:schemeClr val="bg1"/>
          </a:solidFill>
          <a:ln w="38100" cap="flat" cmpd="dbl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ts val="4000"/>
              </a:lnSpc>
              <a:buFont typeface="Arial" panose="020b0604020202020204" pitchFamily="34" charset="0"/>
              <a:buNone/>
            </a:pPr>
            <a:r>
              <a:rPr lang="zh-CN" altLang="en-US" sz="2800" b="1" smtClean="0">
                <a:solidFill>
                  <a:prstClr val="black"/>
                </a:solidFill>
                <a:latin typeface="宋体" panose="02010600030101010101" pitchFamily="2" charset="-122"/>
              </a:rPr>
              <a:t>    </a:t>
            </a:r>
            <a:r>
              <a:rPr lang="en-US" altLang="zh-CN" sz="3200" b="1">
                <a:solidFill>
                  <a:prstClr val="black"/>
                </a:solidFill>
                <a:latin typeface="宋体" panose="02010600030101010101" pitchFamily="2" charset="-122"/>
              </a:rPr>
              <a:t>17</a:t>
            </a:r>
            <a:r>
              <a:rPr lang="zh-CN" altLang="en-US" sz="3200" b="1">
                <a:solidFill>
                  <a:prstClr val="black"/>
                </a:solidFill>
                <a:latin typeface="宋体" panose="02010600030101010101" pitchFamily="2" charset="-122"/>
              </a:rPr>
              <a:t>世纪力学的建立和</a:t>
            </a:r>
            <a:r>
              <a:rPr lang="zh-CN" altLang="en-US" sz="3200" b="1" smtClean="0">
                <a:solidFill>
                  <a:prstClr val="black"/>
                </a:solidFill>
                <a:latin typeface="宋体" panose="02010600030101010101" pitchFamily="2" charset="-122"/>
              </a:rPr>
              <a:t>发展</a:t>
            </a:r>
            <a:r>
              <a:rPr lang="en-US" altLang="zh-CN" sz="3200" b="1" smtClean="0">
                <a:solidFill>
                  <a:prstClr val="black"/>
                </a:solidFill>
                <a:latin typeface="宋体" panose="02010600030101010101" pitchFamily="2" charset="-122"/>
              </a:rPr>
              <a:t>……</a:t>
            </a:r>
            <a:r>
              <a:rPr lang="zh-CN" altLang="en-US" sz="3200" b="1" smtClean="0">
                <a:solidFill>
                  <a:prstClr val="black"/>
                </a:solidFill>
                <a:latin typeface="宋体" panose="02010600030101010101" pitchFamily="2" charset="-122"/>
              </a:rPr>
              <a:t>告诉人类支配</a:t>
            </a:r>
            <a:r>
              <a:rPr lang="zh-CN" altLang="en-US" sz="3200" b="1">
                <a:solidFill>
                  <a:prstClr val="black"/>
                </a:solidFill>
                <a:latin typeface="宋体" panose="02010600030101010101" pitchFamily="2" charset="-122"/>
              </a:rPr>
              <a:t>人类社会的法则依靠人的理性也可以为人们所发现</a:t>
            </a:r>
            <a:r>
              <a:rPr lang="zh-CN" altLang="en-US" sz="3200" b="1" smtClean="0">
                <a:solidFill>
                  <a:prstClr val="black"/>
                </a:solidFill>
                <a:latin typeface="宋体" panose="02010600030101010101" pitchFamily="2" charset="-122"/>
              </a:rPr>
              <a:t>。  </a:t>
            </a:r>
            <a:endParaRPr lang="en-US" altLang="zh-CN" sz="3200" b="1" smtClean="0">
              <a:solidFill>
                <a:prstClr val="black"/>
              </a:solidFill>
              <a:latin typeface="宋体" pitchFamily="2" charset="-122"/>
            </a:endParaRPr>
          </a:p>
          <a:p>
            <a:pPr algn="r">
              <a:lnSpc>
                <a:spcPts val="4000"/>
              </a:lnSpc>
              <a:buFont typeface="Arial" panose="020b0604020202020204" pitchFamily="34" charset="0"/>
              <a:buNone/>
            </a:pPr>
            <a:r>
              <a:rPr lang="en-US" altLang="zh-CN" sz="3200" b="1" smtClean="0">
                <a:solidFill>
                  <a:prstClr val="black"/>
                </a:solidFill>
                <a:latin typeface="宋体" panose="02010600030101010101" pitchFamily="2" charset="-122"/>
              </a:rPr>
              <a:t>——《</a:t>
            </a:r>
            <a:r>
              <a:rPr lang="zh-CN" altLang="en-US" sz="3200" b="1">
                <a:solidFill>
                  <a:prstClr val="black"/>
                </a:solidFill>
                <a:latin typeface="宋体" panose="02010600030101010101" pitchFamily="2" charset="-122"/>
              </a:rPr>
              <a:t>西方文化史</a:t>
            </a:r>
            <a:r>
              <a:rPr lang="en-US" altLang="zh-CN" sz="3200" b="1" smtClean="0">
                <a:solidFill>
                  <a:prstClr val="black"/>
                </a:solidFill>
                <a:latin typeface="宋体" panose="02010600030101010101" pitchFamily="2" charset="-122"/>
              </a:rPr>
              <a:t>》</a:t>
            </a:r>
            <a:endParaRPr lang="en-US" altLang="zh-CN" sz="3200" b="1">
              <a:solidFill>
                <a:prstClr val="black"/>
              </a:solidFill>
              <a:latin typeface="宋体" pitchFamily="2" charset="-122"/>
            </a:endParaRPr>
          </a:p>
        </p:txBody>
      </p:sp>
      <p:sp>
        <p:nvSpPr>
          <p:cNvPr id="8" name="Text Box 29"/>
          <p:cNvSpPr txBox="1">
            <a:spLocks noChangeArrowheads="1"/>
          </p:cNvSpPr>
          <p:nvPr/>
        </p:nvSpPr>
        <p:spPr bwMode="auto">
          <a:xfrm>
            <a:off x="2788920" y="5143810"/>
            <a:ext cx="6287135" cy="583565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3200" b="1" smtClean="0">
                <a:solidFill>
                  <a:prstClr val="white"/>
                </a:solidFill>
                <a:latin typeface="宋体" panose="02010600030101010101" pitchFamily="2" charset="-122"/>
              </a:rPr>
              <a:t>人们发现了哪些人类社会的法则？</a:t>
            </a:r>
            <a:endParaRPr lang="zh-CN" altLang="en-US" sz="3200" b="1">
              <a:solidFill>
                <a:prstClr val="white"/>
              </a:solidFill>
              <a:latin typeface="宋体" pitchFamily="2" charset="-122"/>
            </a:endParaRPr>
          </a:p>
        </p:txBody>
      </p:sp>
      <p:sp>
        <p:nvSpPr>
          <p:cNvPr id="9" name="Text Box 29"/>
          <p:cNvSpPr txBox="1">
            <a:spLocks noChangeArrowheads="1"/>
          </p:cNvSpPr>
          <p:nvPr/>
        </p:nvSpPr>
        <p:spPr bwMode="auto">
          <a:xfrm>
            <a:off x="2788920" y="6057057"/>
            <a:ext cx="6286923" cy="584775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3200" b="1" smtClean="0">
                <a:solidFill>
                  <a:prstClr val="white"/>
                </a:solidFill>
                <a:latin typeface="宋体" panose="02010600030101010101" pitchFamily="2" charset="-122"/>
              </a:rPr>
              <a:t>人的理性是如何进一步张扬的？</a:t>
            </a:r>
            <a:endParaRPr lang="zh-CN" altLang="en-US" sz="3200" b="1">
              <a:solidFill>
                <a:prstClr val="white"/>
              </a:solidFill>
              <a:latin typeface="宋体" panose="02010600030101010101" pitchFamily="2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307465" y="4042720"/>
            <a:ext cx="2066290" cy="5715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8837295" y="4048435"/>
            <a:ext cx="2853055" cy="22860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855470" y="4592630"/>
            <a:ext cx="970915" cy="7620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55900" y="747713"/>
            <a:ext cx="4648200" cy="749300"/>
          </a:xfrm>
          <a:solidFill>
            <a:srgbClr val="ABFFFF"/>
          </a:solidFill>
          <a:ln>
            <a:solidFill>
              <a:srgbClr val="000000"/>
            </a:solidFill>
            <a:miter lim="800000"/>
          </a:ln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>
              <a:buFontTx/>
              <a:buNone/>
            </a:pPr>
            <a:r>
              <a:rPr lang="zh-CN" altLang="en-US" sz="4000" b="1"/>
              <a:t>资本主义萌芽发展</a:t>
            </a:r>
          </a:p>
        </p:txBody>
      </p:sp>
      <p:sp>
        <p:nvSpPr>
          <p:cNvPr id="117763" name="Rectangle 3"/>
          <p:cNvSpPr>
            <a:spLocks noChangeArrowheads="1"/>
          </p:cNvSpPr>
          <p:nvPr/>
        </p:nvSpPr>
        <p:spPr bwMode="auto">
          <a:xfrm>
            <a:off x="1524000" y="3657601"/>
            <a:ext cx="20335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4000" b="1"/>
              <a:t>反封建</a:t>
            </a:r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1752600" y="2247900"/>
            <a:ext cx="8915400" cy="579438"/>
          </a:xfrm>
          <a:prstGeom prst="rect">
            <a:avLst/>
          </a:prstGeom>
          <a:solidFill>
            <a:srgbClr val="FFF63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/>
              <a:t>封建制度和思想阻碍了资本主义的进一步发展</a:t>
            </a:r>
          </a:p>
        </p:txBody>
      </p:sp>
      <p:sp>
        <p:nvSpPr>
          <p:cNvPr id="117765" name="Rectangle 5"/>
          <p:cNvSpPr>
            <a:spLocks noChangeArrowheads="1"/>
          </p:cNvSpPr>
          <p:nvPr/>
        </p:nvSpPr>
        <p:spPr bwMode="auto">
          <a:xfrm>
            <a:off x="3352800" y="3200401"/>
            <a:ext cx="19383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/>
              <a:t>反神权</a:t>
            </a:r>
          </a:p>
        </p:txBody>
      </p:sp>
      <p:sp>
        <p:nvSpPr>
          <p:cNvPr id="117766" name="Rectangle 6"/>
          <p:cNvSpPr>
            <a:spLocks noChangeArrowheads="1"/>
          </p:cNvSpPr>
          <p:nvPr/>
        </p:nvSpPr>
        <p:spPr bwMode="auto">
          <a:xfrm>
            <a:off x="3287714" y="4724401"/>
            <a:ext cx="19510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4000" b="1"/>
              <a:t>反王权</a:t>
            </a:r>
          </a:p>
        </p:txBody>
      </p:sp>
      <p:sp>
        <p:nvSpPr>
          <p:cNvPr id="117767" name="Rectangle 7"/>
          <p:cNvSpPr>
            <a:spLocks noChangeArrowheads="1"/>
          </p:cNvSpPr>
          <p:nvPr/>
        </p:nvSpPr>
        <p:spPr bwMode="auto">
          <a:xfrm>
            <a:off x="5375275" y="2924176"/>
            <a:ext cx="24209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/>
              <a:t>文艺复兴</a:t>
            </a:r>
          </a:p>
        </p:txBody>
      </p:sp>
      <p:sp>
        <p:nvSpPr>
          <p:cNvPr id="117768" name="Rectangle 8"/>
          <p:cNvSpPr>
            <a:spLocks noChangeArrowheads="1"/>
          </p:cNvSpPr>
          <p:nvPr/>
        </p:nvSpPr>
        <p:spPr bwMode="auto">
          <a:xfrm>
            <a:off x="7680325" y="2853055"/>
            <a:ext cx="431038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4000" b="1"/>
              <a:t>(</a:t>
            </a:r>
            <a:r>
              <a:rPr lang="zh-CN" altLang="en-US" sz="2800" b="1">
                <a:solidFill>
                  <a:srgbClr val="FF0000"/>
                </a:solidFill>
              </a:rPr>
              <a:t>抨击教会腐朽，追求现世</a:t>
            </a:r>
            <a:r>
              <a:rPr lang="en-US" altLang="zh-CN" sz="4000" b="1"/>
              <a:t>)</a:t>
            </a:r>
          </a:p>
        </p:txBody>
      </p:sp>
      <p:sp>
        <p:nvSpPr>
          <p:cNvPr id="117769" name="Rectangle 9"/>
          <p:cNvSpPr>
            <a:spLocks noChangeArrowheads="1"/>
          </p:cNvSpPr>
          <p:nvPr/>
        </p:nvSpPr>
        <p:spPr bwMode="auto">
          <a:xfrm>
            <a:off x="7609205" y="3789680"/>
            <a:ext cx="4582160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4000" b="1"/>
              <a:t>(</a:t>
            </a:r>
            <a:r>
              <a:rPr lang="zh-CN" altLang="en-US" sz="2800" b="1">
                <a:solidFill>
                  <a:srgbClr val="FF0000"/>
                </a:solidFill>
              </a:rPr>
              <a:t>建立资产阶级的廉价教会</a:t>
            </a:r>
            <a:r>
              <a:rPr lang="en-US" altLang="zh-CN" sz="4000" b="1"/>
              <a:t>)</a:t>
            </a:r>
          </a:p>
        </p:txBody>
      </p:sp>
      <p:sp>
        <p:nvSpPr>
          <p:cNvPr id="117770" name="Rectangle 10"/>
          <p:cNvSpPr>
            <a:spLocks noChangeArrowheads="1"/>
          </p:cNvSpPr>
          <p:nvPr/>
        </p:nvSpPr>
        <p:spPr bwMode="auto">
          <a:xfrm>
            <a:off x="5448301" y="3716339"/>
            <a:ext cx="25114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/>
              <a:t>宗教改革</a:t>
            </a:r>
          </a:p>
        </p:txBody>
      </p:sp>
      <p:sp>
        <p:nvSpPr>
          <p:cNvPr id="117771" name="Rectangle 11"/>
          <p:cNvSpPr>
            <a:spLocks noChangeArrowheads="1"/>
          </p:cNvSpPr>
          <p:nvPr/>
        </p:nvSpPr>
        <p:spPr bwMode="auto">
          <a:xfrm>
            <a:off x="5448301" y="4652964"/>
            <a:ext cx="4824413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4000" b="1"/>
              <a:t>     </a:t>
            </a:r>
            <a:r>
              <a:rPr lang="zh-CN" altLang="en-US" sz="4000" b="1"/>
              <a:t>启蒙运动</a:t>
            </a:r>
            <a:br>
              <a:rPr lang="zh-CN" altLang="en-US" sz="4000" b="1"/>
            </a:br>
            <a:r>
              <a:rPr lang="en-US" altLang="zh-CN" sz="4000" b="1"/>
              <a:t>(</a:t>
            </a:r>
            <a:r>
              <a:rPr lang="zh-CN" altLang="en-US" sz="4000" b="1"/>
              <a:t>用理性科学作为武器</a:t>
            </a:r>
            <a:r>
              <a:rPr lang="en-US" altLang="zh-CN" sz="4000" b="1"/>
              <a:t>,</a:t>
            </a:r>
            <a:r>
              <a:rPr lang="zh-CN" altLang="en-US" sz="4000" b="1"/>
              <a:t>既有破又有立</a:t>
            </a:r>
            <a:r>
              <a:rPr lang="en-US" altLang="zh-CN" sz="4000" b="1"/>
              <a:t>)</a:t>
            </a:r>
          </a:p>
        </p:txBody>
      </p:sp>
      <p:sp>
        <p:nvSpPr>
          <p:cNvPr id="117772" name="AutoShape 12"/>
          <p:cNvSpPr/>
          <p:nvPr/>
        </p:nvSpPr>
        <p:spPr bwMode="auto">
          <a:xfrm>
            <a:off x="3287714" y="3355976"/>
            <a:ext cx="71437" cy="1871663"/>
          </a:xfrm>
          <a:prstGeom prst="leftBrace">
            <a:avLst>
              <a:gd name="adj1" fmla="val 218335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7773" name="AutoShape 13"/>
          <p:cNvSpPr/>
          <p:nvPr/>
        </p:nvSpPr>
        <p:spPr bwMode="auto">
          <a:xfrm>
            <a:off x="5105400" y="3124201"/>
            <a:ext cx="215900" cy="1152525"/>
          </a:xfrm>
          <a:prstGeom prst="leftBrace">
            <a:avLst>
              <a:gd name="adj1" fmla="val 44485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7774" name="AutoShape 14"/>
          <p:cNvSpPr>
            <a:spLocks noChangeArrowheads="1"/>
          </p:cNvSpPr>
          <p:nvPr/>
        </p:nvSpPr>
        <p:spPr bwMode="auto">
          <a:xfrm>
            <a:off x="4921251" y="1574801"/>
            <a:ext cx="569913" cy="746125"/>
          </a:xfrm>
          <a:prstGeom prst="downArrow">
            <a:avLst>
              <a:gd name="adj1" fmla="val 50000"/>
              <a:gd name="adj2" fmla="val 3273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17775" name="AutoShape 15"/>
          <p:cNvSpPr>
            <a:spLocks noChangeArrowheads="1"/>
          </p:cNvSpPr>
          <p:nvPr/>
        </p:nvSpPr>
        <p:spPr bwMode="auto">
          <a:xfrm>
            <a:off x="2279650" y="2924176"/>
            <a:ext cx="388938" cy="815975"/>
          </a:xfrm>
          <a:prstGeom prst="downArrow">
            <a:avLst>
              <a:gd name="adj1" fmla="val 50000"/>
              <a:gd name="adj2" fmla="val 5244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17776" name="Line 16"/>
          <p:cNvSpPr>
            <a:spLocks noChangeShapeType="1"/>
          </p:cNvSpPr>
          <p:nvPr/>
        </p:nvSpPr>
        <p:spPr bwMode="auto">
          <a:xfrm>
            <a:off x="4876800" y="3810001"/>
            <a:ext cx="1284288" cy="1355725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7777" name="Line 17"/>
          <p:cNvSpPr>
            <a:spLocks noChangeShapeType="1"/>
          </p:cNvSpPr>
          <p:nvPr/>
        </p:nvSpPr>
        <p:spPr bwMode="auto">
          <a:xfrm>
            <a:off x="4953000" y="5105400"/>
            <a:ext cx="1093788" cy="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71" grpId="0"/>
      <p:bldP spid="117776" grpId="0"/>
      <p:bldP spid="1177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四、启蒙运动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167286" y="953262"/>
            <a:ext cx="8011576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kumimoji="1" lang="en-US" altLang="zh-CN" sz="2400" b="1"/>
              <a:t>        </a:t>
            </a:r>
            <a:r>
              <a:rPr kumimoji="1" lang="zh-CN" altLang="en-US" sz="2400" b="1"/>
              <a:t>材料一：</a:t>
            </a:r>
            <a:r>
              <a:rPr kumimoji="1" lang="en-US" altLang="zh-CN" sz="2400" b="1">
                <a:solidFill>
                  <a:srgbClr val="0000FF"/>
                </a:solidFill>
              </a:rPr>
              <a:t>17</a:t>
            </a:r>
            <a:r>
              <a:rPr kumimoji="1" lang="zh-CN" altLang="en-US" sz="2400" b="1">
                <a:solidFill>
                  <a:srgbClr val="0000FF"/>
                </a:solidFill>
              </a:rPr>
              <a:t>、</a:t>
            </a:r>
            <a:r>
              <a:rPr kumimoji="1" lang="en-US" altLang="zh-CN" sz="2400" b="1">
                <a:solidFill>
                  <a:srgbClr val="0000FF"/>
                </a:solidFill>
              </a:rPr>
              <a:t>18</a:t>
            </a:r>
            <a:r>
              <a:rPr kumimoji="1" lang="zh-CN" altLang="en-US" sz="2400" b="1">
                <a:solidFill>
                  <a:srgbClr val="0000FF"/>
                </a:solidFill>
              </a:rPr>
              <a:t>世纪，西欧的资本主义已经有了较大发展，新兴资产阶级的力量日益壮大，他们掌握了越来越雄厚的经济力量，但是封建专制制度严重阻碍了资本主义的进一步发展，资产阶级要结束封建专制制度，资产阶级首先必须做好舆论准备。</a:t>
            </a:r>
          </a:p>
          <a:p>
            <a:r>
              <a:rPr kumimoji="1" lang="zh-CN" altLang="en-US" sz="2400"/>
              <a:t>       </a:t>
            </a:r>
          </a:p>
          <a:p>
            <a:r>
              <a:rPr kumimoji="1" lang="zh-CN" altLang="en-US" sz="2400" b="1"/>
              <a:t>      材料二</a:t>
            </a:r>
            <a:r>
              <a:rPr kumimoji="1" lang="zh-CN" altLang="en-US" sz="2400"/>
              <a:t>：</a:t>
            </a:r>
            <a:r>
              <a:rPr kumimoji="1" lang="zh-CN" altLang="en-US" sz="2400" b="1">
                <a:solidFill>
                  <a:srgbClr val="0000FF"/>
                </a:solidFill>
              </a:rPr>
              <a:t>在这一时期，科学技术有了突飞猛进的发展，新的自然科学理论为人们提供了新的思想武器。自然科学的发展使人们认识到人类是可以征服自然的，也可以推动人类社会自身的不断前进。</a:t>
            </a:r>
            <a:r>
              <a:rPr kumimoji="1" lang="zh-CN" altLang="en-US" sz="2400"/>
              <a:t>     </a:t>
            </a:r>
          </a:p>
          <a:p>
            <a:r>
              <a:rPr kumimoji="1" lang="zh-CN" altLang="en-US" sz="2400"/>
              <a:t>       </a:t>
            </a:r>
          </a:p>
          <a:p>
            <a:r>
              <a:rPr kumimoji="1" lang="zh-CN" altLang="en-US" sz="2400" b="1"/>
              <a:t>      材料三：</a:t>
            </a:r>
            <a:r>
              <a:rPr kumimoji="1" lang="zh-CN" altLang="en-US" sz="2400" b="1">
                <a:solidFill>
                  <a:srgbClr val="0000FF"/>
                </a:solidFill>
              </a:rPr>
              <a:t>文艺复兴解放了人的思想，宗教改革打破了天主教神学的思想禁锢，越来越多的人不再被经院哲学所束缚，他们相信社会是不断进步的。在此基础之上出现了启蒙运动</a:t>
            </a:r>
            <a:r>
              <a:rPr kumimoji="1" lang="zh-CN" altLang="en-US" sz="2400">
                <a:solidFill>
                  <a:srgbClr val="0000FF"/>
                </a:solidFill>
              </a:rPr>
              <a:t>。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361922" y="1323956"/>
            <a:ext cx="7260609" cy="138499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en-US" altLang="zh-CN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17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18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世纪资本经济不断发展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,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资产阶级力</a:t>
            </a:r>
            <a:r>
              <a:rPr lang="zh-CN" altLang="en-US" sz="2800" b="1" smtClean="0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量日益壮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大</a:t>
            </a:r>
            <a:r>
              <a:rPr lang="zh-CN" altLang="en-US" sz="2800" b="1" smtClean="0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，要求摆脱专制王权和教会的思想束缚。</a:t>
            </a:r>
            <a:endParaRPr lang="zh-CN" altLang="en-US" sz="3200" b="1">
              <a:latin typeface="楷体_GB2312" pitchFamily="49" charset="-122"/>
              <a:ea typeface="楷体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276823" y="3381264"/>
            <a:ext cx="7026275" cy="95410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en-US" altLang="zh-CN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、近代自然科学突飞猛进</a:t>
            </a:r>
            <a:r>
              <a:rPr lang="zh-CN" altLang="en-US" sz="2800" b="1">
                <a:ea typeface="楷体_GB2312" pitchFamily="49" charset="-122"/>
                <a:cs typeface="Times New Roman" panose="02020603050405020304" pitchFamily="18" charset="0"/>
              </a:rPr>
              <a:t>的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发展，</a:t>
            </a:r>
          </a:p>
          <a:p>
            <a:pPr eaLnBrk="0" hangingPunct="0"/>
            <a:r>
              <a:rPr lang="zh-CN" altLang="en-US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   提供了锐利的思想武器。 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300635" y="4744927"/>
            <a:ext cx="7383185" cy="95410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en-US" altLang="zh-CN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  <a:cs typeface="Times New Roman" panose="02020603050405020304" pitchFamily="18" charset="0"/>
              </a:rPr>
              <a:t>、文艺复兴和宗教改革促进了人们思想的解放。</a:t>
            </a:r>
          </a:p>
        </p:txBody>
      </p:sp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7374853" y="2221232"/>
            <a:ext cx="14157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（根因）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46678" y="1688492"/>
            <a:ext cx="141577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smtClean="0"/>
              <a:t>背</a:t>
            </a:r>
            <a:endParaRPr lang="en-US" altLang="zh-CN" sz="9600" smtClean="0"/>
          </a:p>
          <a:p>
            <a:r>
              <a:rPr lang="zh-CN" altLang="en-US" sz="9600" smtClean="0"/>
              <a:t>景</a:t>
            </a:r>
            <a:endParaRPr lang="zh-CN" altLang="en-US" sz="9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四、启蒙运动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098" y="1301392"/>
            <a:ext cx="7164034" cy="7683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发展的过程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25098" y="2632922"/>
            <a:ext cx="5604367" cy="52322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en-US" altLang="zh-CN" sz="2800"/>
              <a:t>17</a:t>
            </a:r>
            <a:r>
              <a:rPr lang="zh-CN" altLang="en-US" sz="2800"/>
              <a:t>世纪，英国出现早期启蒙思想。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rcRect r="32775"/>
          <a:stretch>
            <a:fillRect/>
          </a:stretch>
        </p:blipFill>
        <p:spPr>
          <a:xfrm>
            <a:off x="7597302" y="2679061"/>
            <a:ext cx="4594698" cy="355282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25098" y="3932254"/>
            <a:ext cx="5604367" cy="52322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en-US" altLang="zh-CN" sz="2800"/>
              <a:t>18</a:t>
            </a:r>
            <a:r>
              <a:rPr lang="zh-CN" altLang="en-US" sz="2800"/>
              <a:t>世纪，法国成为启蒙运动的中心。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25097" y="5208162"/>
            <a:ext cx="5604367" cy="95410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en-US" altLang="zh-CN" sz="2800"/>
              <a:t>18</a:t>
            </a:r>
            <a:r>
              <a:rPr lang="zh-CN" altLang="en-US" sz="2800"/>
              <a:t>世纪后期，启蒙运动达到高潮，并扩展到欧洲其他国家及北美地区</a:t>
            </a:r>
          </a:p>
        </p:txBody>
      </p:sp>
      <p:sp>
        <p:nvSpPr>
          <p:cNvPr id="6" name="椭圆 5"/>
          <p:cNvSpPr/>
          <p:nvPr/>
        </p:nvSpPr>
        <p:spPr>
          <a:xfrm>
            <a:off x="8570069" y="3653399"/>
            <a:ext cx="894945" cy="108093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箭头: 下 8"/>
          <p:cNvSpPr/>
          <p:nvPr/>
        </p:nvSpPr>
        <p:spPr>
          <a:xfrm rot="7170364">
            <a:off x="7581463" y="2322874"/>
            <a:ext cx="327946" cy="222763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8336604" y="4542817"/>
            <a:ext cx="1673158" cy="108093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箭头: 下 11"/>
          <p:cNvSpPr/>
          <p:nvPr/>
        </p:nvSpPr>
        <p:spPr>
          <a:xfrm rot="7170364">
            <a:off x="7203578" y="3486292"/>
            <a:ext cx="327946" cy="2227634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3401" y="2675317"/>
            <a:ext cx="4678599" cy="36768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7" grpId="0"/>
      <p:bldP spid="8" grpId="0"/>
      <p:bldP spid="6" grpId="0"/>
      <p:bldP spid="9" grpId="0"/>
      <p:bldP spid="10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四、启蒙运动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098" y="1301392"/>
            <a:ext cx="2981140" cy="7683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伏尔泰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3922" y="2415078"/>
            <a:ext cx="2858078" cy="358688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74902" y="2670755"/>
            <a:ext cx="8282716" cy="95313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2800"/>
              <a:t>伏尔泰反对君主专制制度，主张天赋人权、自</a:t>
            </a:r>
            <a:r>
              <a:rPr lang="zh-CN" altLang="en-US" sz="2800" smtClean="0"/>
              <a:t>由平等，主张君主立宪制</a:t>
            </a:r>
            <a:endParaRPr lang="zh-CN" altLang="en-US" sz="28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0161" y="3827188"/>
            <a:ext cx="3493446" cy="2878600"/>
          </a:xfrm>
          <a:prstGeom prst="rect">
            <a:avLst/>
          </a:prstGeom>
        </p:spPr>
      </p:pic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847590" y="1575435"/>
            <a:ext cx="5641975" cy="583565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bg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侧重于论述公民的权利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四、启蒙运动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097" y="1301392"/>
            <a:ext cx="3718114" cy="7683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孟德斯鸠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27822" y="2342705"/>
            <a:ext cx="8282716" cy="95313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2800"/>
              <a:t>孟德斯鸠强调立法、司法、行政三权分立，相互监督、制衡的君主立宪制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9741" y="1749249"/>
            <a:ext cx="3052259" cy="402898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7976" y="3499138"/>
            <a:ext cx="4762500" cy="3038475"/>
          </a:xfrm>
          <a:prstGeom prst="rect">
            <a:avLst/>
          </a:prstGeom>
        </p:spPr>
      </p:pic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4443095" y="1147445"/>
            <a:ext cx="4932680" cy="1076325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bg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侧重于论述未来资本</a:t>
            </a:r>
          </a:p>
          <a:p>
            <a:pPr algn="ctr"/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主义国家的政治体制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四、启蒙运动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098" y="1301392"/>
            <a:ext cx="2241838" cy="7683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卢梭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29479" y="2910597"/>
            <a:ext cx="5740553" cy="52322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2800"/>
              <a:t>卢梭主张主权在民和直接民主制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" y="3655060"/>
            <a:ext cx="6055995" cy="295275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7748" y="3552499"/>
            <a:ext cx="4210062" cy="3157546"/>
          </a:xfrm>
          <a:prstGeom prst="rect">
            <a:avLst/>
          </a:prstGeom>
        </p:spPr>
      </p:pic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194810" y="1416685"/>
            <a:ext cx="7783195" cy="583565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bg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从理论上论证了资产阶级革命的合理性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四、启蒙运动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18795" y="1301115"/>
            <a:ext cx="4350385" cy="7683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亚当</a:t>
            </a:r>
            <a:r>
              <a:rPr lang="en-US" altLang="zh-CN" sz="4400">
                <a:latin typeface="华文行楷" pitchFamily="2" charset="-122"/>
                <a:ea typeface="华文行楷" pitchFamily="2" charset="-122"/>
              </a:rPr>
              <a:t>·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斯密（</a:t>
            </a:r>
            <a:r>
              <a:rPr lang="zh-CN" altLang="en-US" sz="2800">
                <a:latin typeface="华文行楷" pitchFamily="2" charset="-122"/>
                <a:ea typeface="华文行楷" pitchFamily="2" charset="-122"/>
              </a:rPr>
              <a:t>英国人）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71250" y="3429000"/>
            <a:ext cx="4518110" cy="138366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2800"/>
              <a:t>被尊为“现代经济学之父”，主张自由竞争。推进了工业革命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3659" y="2833694"/>
            <a:ext cx="3691038" cy="425479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8384" y="1832253"/>
            <a:ext cx="3193610" cy="3193610"/>
          </a:xfrm>
          <a:prstGeom prst="rect">
            <a:avLst/>
          </a:prstGeom>
        </p:spPr>
      </p:pic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5045710" y="1454785"/>
            <a:ext cx="6601460" cy="583565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bg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侧重于论述经济的自由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四、启蒙运动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098" y="1301392"/>
            <a:ext cx="2241838" cy="7683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康德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59728" y="3251165"/>
            <a:ext cx="4664025" cy="181588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2800"/>
              <a:t>德国哲学家康德是启蒙运动的集大成者，认为人应该独立思考，理性判断，主张民主、自由、平等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1004" y="2703165"/>
            <a:ext cx="2964536" cy="407920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1124" y="1924034"/>
            <a:ext cx="3493445" cy="3493445"/>
          </a:xfrm>
          <a:prstGeom prst="rect">
            <a:avLst/>
          </a:prstGeom>
        </p:spPr>
      </p:pic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5376545" y="1416685"/>
            <a:ext cx="6601460" cy="583565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bg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侧重于论述思想的自由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四、启蒙运动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170" y="1301115"/>
            <a:ext cx="7332980" cy="7683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4400">
                <a:sym typeface="+mn-ea"/>
              </a:rPr>
              <a:t>精神内核</a:t>
            </a:r>
            <a:r>
              <a:rPr lang="en-US" altLang="zh-CN" sz="4400">
                <a:sym typeface="+mn-ea"/>
              </a:rPr>
              <a:t>----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理性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09530" y="2311910"/>
            <a:ext cx="11629031" cy="138366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</a:rPr>
              <a:t>1</a:t>
            </a:r>
            <a:r>
              <a:rPr lang="zh-CN" altLang="en-US" sz="2800" smtClean="0">
                <a:solidFill>
                  <a:srgbClr val="FF0000"/>
                </a:solidFill>
              </a:rPr>
              <a:t>、强调独立思考与自主精神</a:t>
            </a:r>
            <a:r>
              <a:rPr lang="zh-CN" altLang="en-US" sz="2800" smtClean="0">
                <a:solidFill>
                  <a:srgbClr val="000099"/>
                </a:solidFill>
              </a:rPr>
              <a:t>，</a:t>
            </a:r>
            <a:r>
              <a:rPr lang="en-US" altLang="zh-CN" sz="2800" smtClean="0">
                <a:solidFill>
                  <a:srgbClr val="000099"/>
                </a:solidFill>
              </a:rPr>
              <a:t>2</a:t>
            </a:r>
            <a:r>
              <a:rPr lang="zh-CN" altLang="en-US" sz="2800" smtClean="0">
                <a:solidFill>
                  <a:srgbClr val="000099"/>
                </a:solidFill>
              </a:rPr>
              <a:t>、</a:t>
            </a:r>
            <a:r>
              <a:rPr lang="zh-CN" altLang="en-US" sz="2800">
                <a:solidFill>
                  <a:srgbClr val="FF0000"/>
                </a:solidFill>
              </a:rPr>
              <a:t>认为判断是非的标准是人的理性</a:t>
            </a:r>
            <a:r>
              <a:rPr lang="zh-CN" altLang="en-US" sz="2800"/>
              <a:t>。</a:t>
            </a:r>
          </a:p>
          <a:p>
            <a:r>
              <a:rPr lang="en-US" altLang="zh-CN" sz="2800"/>
              <a:t>3</a:t>
            </a:r>
            <a:r>
              <a:rPr lang="zh-CN" altLang="en-US" sz="2800"/>
              <a:t>、</a:t>
            </a:r>
            <a:r>
              <a:rPr lang="zh-CN" altLang="en-US" sz="2800">
                <a:solidFill>
                  <a:srgbClr val="FF0000"/>
                </a:solidFill>
              </a:rPr>
              <a:t>他们对未来社会提出了一些基本的政治思想</a:t>
            </a:r>
            <a:r>
              <a:rPr lang="zh-CN" altLang="en-US" sz="2800">
                <a:solidFill>
                  <a:srgbClr val="000099"/>
                </a:solidFill>
              </a:rPr>
              <a:t>，</a:t>
            </a:r>
            <a:r>
              <a:rPr lang="zh-CN" altLang="en-US" sz="2800"/>
              <a:t>如天赋人权、平等、自由、法制、权力制衡</a:t>
            </a:r>
            <a:r>
              <a:rPr lang="zh-CN" altLang="en-US" sz="2800" smtClean="0"/>
              <a:t>等，他们都批判君主专制。</a:t>
            </a:r>
            <a:endParaRPr lang="zh-CN" altLang="en-US" sz="28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rcRect t="35158" r="4383" b="16910"/>
          <a:stretch>
            <a:fillRect/>
          </a:stretch>
        </p:blipFill>
        <p:spPr>
          <a:xfrm>
            <a:off x="209530" y="4092255"/>
            <a:ext cx="9114295" cy="286609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4247" y="4368869"/>
            <a:ext cx="2034057" cy="180984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9637277" y="623512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/>
              <a:t>亚当斯密</a:t>
            </a:r>
            <a:endParaRPr lang="zh-CN" altLang="en-US" b="1"/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01" name="标题 3"/>
          <p:cNvSpPr>
            <a:spLocks noGrp="1"/>
          </p:cNvSpPr>
          <p:nvPr>
            <p:ph type="title"/>
          </p:nvPr>
        </p:nvSpPr>
        <p:spPr/>
        <p:txBody>
          <a:bodyPr lIns="45719" rIns="45719" anchor="t"/>
          <a:lstStyle/>
          <a:p>
            <a:endParaRPr lang="zh-CN" altLang="en-US"/>
          </a:p>
        </p:txBody>
      </p:sp>
      <p:sp>
        <p:nvSpPr>
          <p:cNvPr id="51202" name="文本占位符 4"/>
          <p:cNvSpPr>
            <a:spLocks noGrp="1"/>
          </p:cNvSpPr>
          <p:nvPr>
            <p:ph type="body" idx="1"/>
          </p:nvPr>
        </p:nvSpPr>
        <p:spPr/>
        <p:txBody>
          <a:bodyPr lIns="45719" rIns="45719" anchor="t"/>
          <a:lstStyle/>
          <a:p>
            <a:endParaRPr lang="zh-CN" altLang="en-US"/>
          </a:p>
        </p:txBody>
      </p:sp>
      <p:sp>
        <p:nvSpPr>
          <p:cNvPr id="51203" name="Rectangle 5"/>
          <p:cNvSpPr/>
          <p:nvPr/>
        </p:nvSpPr>
        <p:spPr>
          <a:xfrm>
            <a:off x="2074863" y="685800"/>
            <a:ext cx="8229600" cy="7604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algn="ctr"/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理性之光照耀世界</a:t>
            </a:r>
          </a:p>
        </p:txBody>
      </p:sp>
      <p:pic>
        <p:nvPicPr>
          <p:cNvPr id="51204" name="Picture 13" descr="world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275" y="1408113"/>
            <a:ext cx="8604250" cy="52974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05" name="Picture 9" descr="4380757_095641023366_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1863" y="2633663"/>
            <a:ext cx="352425" cy="576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06" name="Picture 11" descr="4380757_095641023366_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3088" y="2325688"/>
            <a:ext cx="352425" cy="576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07" name="Picture 12" descr="4380757_095641023366_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7375" y="1979613"/>
            <a:ext cx="352425" cy="576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08" name="Picture 10" descr="4380757_095641023366_2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5300" y="3911600"/>
            <a:ext cx="352425" cy="5762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52650" y="364968"/>
            <a:ext cx="7886700" cy="1464115"/>
          </a:xfrm>
          <a:ln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all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理性之光在法国</a:t>
            </a:r>
          </a:p>
        </p:txBody>
      </p:sp>
      <p:sp>
        <p:nvSpPr>
          <p:cNvPr id="52226" name="文本占位符 2"/>
          <p:cNvSpPr>
            <a:spLocks noGrp="1"/>
          </p:cNvSpPr>
          <p:nvPr>
            <p:ph type="body" idx="1"/>
          </p:nvPr>
        </p:nvSpPr>
        <p:spPr/>
        <p:txBody>
          <a:bodyPr lIns="45719" rIns="45719" anchor="t"/>
          <a:lstStyle/>
          <a:p>
            <a:endParaRPr lang="zh-CN" altLang="en-US"/>
          </a:p>
        </p:txBody>
      </p:sp>
      <p:pic>
        <p:nvPicPr>
          <p:cNvPr id="52227" name="Picture 6" descr="Paris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163" y="889000"/>
            <a:ext cx="3448050" cy="2882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28" name="Text Box 7"/>
          <p:cNvSpPr txBox="1"/>
          <p:nvPr/>
        </p:nvSpPr>
        <p:spPr>
          <a:xfrm>
            <a:off x="1655763" y="3924300"/>
            <a:ext cx="490537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1789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年巴黎人民攻占巴士底狱</a:t>
            </a:r>
          </a:p>
        </p:txBody>
      </p:sp>
      <p:sp>
        <p:nvSpPr>
          <p:cNvPr id="52229" name="AutoShape 11">
            <a:hlinkClick r:id="rId3" action="ppaction://hlinksldjump"/>
          </p:cNvPr>
          <p:cNvSpPr/>
          <p:nvPr/>
        </p:nvSpPr>
        <p:spPr>
          <a:xfrm rot="-5400000">
            <a:off x="2438400" y="5726113"/>
            <a:ext cx="485775" cy="976312"/>
          </a:xfrm>
          <a:prstGeom prst="upArrow">
            <a:avLst>
              <a:gd name="adj1" fmla="val 50000"/>
              <a:gd name="adj2" fmla="val 5019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2230" name="Text Box 12"/>
          <p:cNvSpPr txBox="1"/>
          <p:nvPr/>
        </p:nvSpPr>
        <p:spPr>
          <a:xfrm>
            <a:off x="5375275" y="1123950"/>
            <a:ext cx="4964113" cy="18148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路易十六在上断头台前，读到了伏尔泰与卢梭的著作， 恨得咬牙切齿， 说：原来是这两个人摧毁了法国。 </a:t>
            </a:r>
          </a:p>
        </p:txBody>
      </p:sp>
      <p:sp>
        <p:nvSpPr>
          <p:cNvPr id="64522" name="AutoShape 10"/>
          <p:cNvSpPr/>
          <p:nvPr/>
        </p:nvSpPr>
        <p:spPr>
          <a:xfrm>
            <a:off x="7004368" y="3299460"/>
            <a:ext cx="4244975" cy="2671763"/>
          </a:xfrm>
          <a:prstGeom prst="flowChartAlternateProces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1789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年爆发法国大革命，</a:t>
            </a:r>
          </a:p>
          <a:p>
            <a:pPr algn="ctr"/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处死国王路易十六，</a:t>
            </a:r>
          </a:p>
          <a:p>
            <a:pPr algn="ctr"/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推翻封建制度，</a:t>
            </a:r>
          </a:p>
          <a:p>
            <a:pPr algn="ctr"/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最终建立共和国。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52650" y="364968"/>
            <a:ext cx="7886700" cy="1464115"/>
          </a:xfrm>
          <a:ln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all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理性之光在北美</a:t>
            </a:r>
          </a:p>
        </p:txBody>
      </p:sp>
      <p:sp>
        <p:nvSpPr>
          <p:cNvPr id="53250" name="文本占位符 2"/>
          <p:cNvSpPr>
            <a:spLocks noGrp="1"/>
          </p:cNvSpPr>
          <p:nvPr>
            <p:ph type="body" idx="1"/>
          </p:nvPr>
        </p:nvSpPr>
        <p:spPr/>
        <p:txBody>
          <a:bodyPr lIns="45719" rIns="45719" anchor="t"/>
          <a:lstStyle/>
          <a:p>
            <a:endParaRPr lang="zh-CN" altLang="en-US"/>
          </a:p>
        </p:txBody>
      </p:sp>
      <p:pic>
        <p:nvPicPr>
          <p:cNvPr id="53251" name="Picture 5" descr="201103110837308352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5213" y="1722438"/>
            <a:ext cx="2871787" cy="3400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252" name="Picture 6" descr="144593695536457079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4900" y="1700213"/>
            <a:ext cx="3778250" cy="3454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3" name="Text Box 7"/>
          <p:cNvSpPr txBox="1"/>
          <p:nvPr/>
        </p:nvSpPr>
        <p:spPr>
          <a:xfrm>
            <a:off x="2616200" y="5213350"/>
            <a:ext cx="232791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独立宣言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</a:p>
        </p:txBody>
      </p:sp>
      <p:sp>
        <p:nvSpPr>
          <p:cNvPr id="53254" name="Text Box 8"/>
          <p:cNvSpPr txBox="1"/>
          <p:nvPr/>
        </p:nvSpPr>
        <p:spPr>
          <a:xfrm>
            <a:off x="6954838" y="5268913"/>
            <a:ext cx="30543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最初的星条旗</a:t>
            </a:r>
          </a:p>
        </p:txBody>
      </p:sp>
      <p:sp>
        <p:nvSpPr>
          <p:cNvPr id="65545" name="AutoShape 9"/>
          <p:cNvSpPr/>
          <p:nvPr/>
        </p:nvSpPr>
        <p:spPr>
          <a:xfrm>
            <a:off x="3894138" y="2044700"/>
            <a:ext cx="4413250" cy="2736850"/>
          </a:xfrm>
          <a:prstGeom prst="flowChartAlternateProces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1776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年，北美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13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个殖民地</a:t>
            </a:r>
          </a:p>
          <a:p>
            <a:pPr algn="ctr"/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颁布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独立宣言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，宣告</a:t>
            </a:r>
          </a:p>
          <a:p>
            <a:pPr algn="ctr"/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脱离英国殖民统治，建立</a:t>
            </a:r>
          </a:p>
          <a:p>
            <a:pPr algn="ctr"/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美国，成为美洲大陆第一个</a:t>
            </a:r>
          </a:p>
          <a:p>
            <a:pPr algn="ctr"/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独立的国家。</a:t>
            </a:r>
          </a:p>
        </p:txBody>
      </p:sp>
      <p:sp>
        <p:nvSpPr>
          <p:cNvPr id="53256" name="AutoShape 10">
            <a:hlinkClick r:id="rId4" action="ppaction://hlinksldjump"/>
          </p:cNvPr>
          <p:cNvSpPr/>
          <p:nvPr/>
        </p:nvSpPr>
        <p:spPr>
          <a:xfrm>
            <a:off x="8886825" y="5970588"/>
            <a:ext cx="976313" cy="485775"/>
          </a:xfrm>
          <a:prstGeom prst="leftArrow">
            <a:avLst>
              <a:gd name="adj1" fmla="val 50000"/>
              <a:gd name="adj2" fmla="val 5019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233420" y="1441450"/>
            <a:ext cx="3800475" cy="4324350"/>
          </a:xfrm>
          <a:prstGeom prst="rect">
            <a:avLst/>
          </a:prstGeom>
        </p:spPr>
      </p:pic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028825" y="474823"/>
            <a:ext cx="7886700" cy="1464115"/>
          </a:xfrm>
          <a:ln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all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理性之光在中国</a:t>
            </a:r>
          </a:p>
        </p:txBody>
      </p:sp>
      <p:pic>
        <p:nvPicPr>
          <p:cNvPr id="54275" name="Picture 4" descr="1022867103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51460" y="1605598"/>
            <a:ext cx="2789238" cy="36464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278" name="AutoShape 7">
            <a:hlinkClick r:id="rId6" action="ppaction://hlinksldjump"/>
          </p:cNvPr>
          <p:cNvSpPr/>
          <p:nvPr/>
        </p:nvSpPr>
        <p:spPr>
          <a:xfrm>
            <a:off x="9043988" y="5765800"/>
            <a:ext cx="976312" cy="485775"/>
          </a:xfrm>
          <a:prstGeom prst="leftArrow">
            <a:avLst>
              <a:gd name="adj1" fmla="val 50000"/>
              <a:gd name="adj2" fmla="val 5019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93380" y="1440815"/>
            <a:ext cx="3461385" cy="4196080"/>
          </a:xfrm>
          <a:prstGeom prst="rect">
            <a:avLst/>
          </a:prstGeom>
        </p:spPr>
      </p:pic>
    </p:spTree>
  </p:cSld>
  <p:clrMapOvr>
    <a:masterClrMapping/>
  </p:clrMapOvr>
  <p:transition spd="med"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52650" y="364968"/>
            <a:ext cx="7886700" cy="1464115"/>
          </a:xfrm>
          <a:ln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all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理性之光在拉美</a:t>
            </a:r>
          </a:p>
        </p:txBody>
      </p:sp>
      <p:sp>
        <p:nvSpPr>
          <p:cNvPr id="55298" name="文本占位符 2"/>
          <p:cNvSpPr>
            <a:spLocks noGrp="1"/>
          </p:cNvSpPr>
          <p:nvPr>
            <p:ph type="body" idx="1"/>
          </p:nvPr>
        </p:nvSpPr>
        <p:spPr/>
        <p:txBody>
          <a:bodyPr lIns="45719" rIns="45719" anchor="t"/>
          <a:lstStyle/>
          <a:p>
            <a:endParaRPr lang="zh-CN" altLang="en-US"/>
          </a:p>
        </p:txBody>
      </p:sp>
      <p:sp>
        <p:nvSpPr>
          <p:cNvPr id="55299" name="Text Box 4"/>
          <p:cNvSpPr txBox="1"/>
          <p:nvPr/>
        </p:nvSpPr>
        <p:spPr>
          <a:xfrm>
            <a:off x="1895475" y="3937000"/>
            <a:ext cx="8772525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</a:p>
        </p:txBody>
      </p:sp>
      <p:sp>
        <p:nvSpPr>
          <p:cNvPr id="55300" name="AutoShape 5">
            <a:hlinkClick r:id="rId2" action="ppaction://hlinksldjump"/>
          </p:cNvPr>
          <p:cNvSpPr/>
          <p:nvPr/>
        </p:nvSpPr>
        <p:spPr>
          <a:xfrm>
            <a:off x="9240838" y="5775325"/>
            <a:ext cx="976312" cy="485775"/>
          </a:xfrm>
          <a:prstGeom prst="leftArrow">
            <a:avLst>
              <a:gd name="adj1" fmla="val 50000"/>
              <a:gd name="adj2" fmla="val 5019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5301" name="Picture 6" descr="013000004848921254300795737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9838" y="1544638"/>
            <a:ext cx="2790825" cy="3984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02" name="Text Box 8"/>
          <p:cNvSpPr txBox="1"/>
          <p:nvPr/>
        </p:nvSpPr>
        <p:spPr>
          <a:xfrm>
            <a:off x="2738438" y="5589588"/>
            <a:ext cx="24269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杜桑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卢维杜尔</a:t>
            </a:r>
          </a:p>
        </p:txBody>
      </p:sp>
      <p:sp>
        <p:nvSpPr>
          <p:cNvPr id="55303" name="Text Box 12"/>
          <p:cNvSpPr txBox="1"/>
          <p:nvPr/>
        </p:nvSpPr>
        <p:spPr>
          <a:xfrm>
            <a:off x="5621338" y="2311400"/>
            <a:ext cx="4115435" cy="209169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我们恢复了我们原有的</a:t>
            </a:r>
          </a:p>
          <a:p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尊严，维护我们的权利；</a:t>
            </a:r>
          </a:p>
          <a:p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我们宣誓：永远不把我们</a:t>
            </a:r>
          </a:p>
          <a:p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的权利委弃给任何强国。</a:t>
            </a:r>
          </a:p>
          <a:p>
            <a:r>
              <a:rPr lang="zh-CN" altLang="en-US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海地独立宣言</a:t>
            </a:r>
          </a:p>
        </p:txBody>
      </p:sp>
      <p:sp>
        <p:nvSpPr>
          <p:cNvPr id="67595" name="AutoShape 11"/>
          <p:cNvSpPr/>
          <p:nvPr/>
        </p:nvSpPr>
        <p:spPr>
          <a:xfrm>
            <a:off x="3575050" y="1989138"/>
            <a:ext cx="6686550" cy="2943225"/>
          </a:xfrm>
          <a:prstGeom prst="flowChartAlternateProces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1804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年，海地摆脱法国殖民统治，</a:t>
            </a:r>
          </a:p>
          <a:p>
            <a:pPr algn="ctr"/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成为拉美第一个独立的国家。</a:t>
            </a:r>
          </a:p>
          <a:p>
            <a:pPr algn="ctr"/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1816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年以后，哥伦比亚、委内瑞拉、</a:t>
            </a:r>
          </a:p>
          <a:p>
            <a:pPr algn="ctr"/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厄瓜多尔、阿根廷、智利、秘鲁等国</a:t>
            </a:r>
          </a:p>
          <a:p>
            <a:pPr algn="ctr"/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先后摆脱殖民统治，取得独立</a:t>
            </a:r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087"/>
            <a:ext cx="12192000" cy="765313"/>
          </a:xfrm>
          <a:blipFill>
            <a:blip r:embed="rId2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四、启蒙运动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098" y="1301392"/>
            <a:ext cx="1745728" cy="76944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意义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35991" y="3035721"/>
            <a:ext cx="10549260" cy="224676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zh-CN" altLang="en-US" sz="2800"/>
              <a:t>启蒙运动进一步解放了人们的思想，为资本主义制度的建立作了理论准备和舆论宣传。</a:t>
            </a:r>
            <a:endParaRPr lang="en-US" altLang="zh-CN" sz="2800"/>
          </a:p>
          <a:p>
            <a:pPr marL="514350" indent="-514350">
              <a:buFont typeface="+mj-lt"/>
              <a:buAutoNum type="arabicPeriod"/>
            </a:pPr>
            <a:r>
              <a:rPr lang="zh-CN" altLang="en-US" sz="2800"/>
              <a:t>启蒙运动直接推动了美国独立战争和法国大革命，有助于在这些国家建立资产阶级统治，</a:t>
            </a:r>
            <a:endParaRPr lang="en-US" altLang="zh-CN" sz="2800"/>
          </a:p>
          <a:p>
            <a:pPr marL="514350" indent="-514350">
              <a:buFont typeface="+mj-lt"/>
              <a:buAutoNum type="arabicPeriod"/>
            </a:pPr>
            <a:r>
              <a:rPr lang="zh-CN" altLang="en-US" sz="2800"/>
              <a:t>成为殖民地半殖民地人民争取民族独立的精神武器</a:t>
            </a:r>
          </a:p>
        </p:txBody>
      </p:sp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1722439" y="1004570"/>
            <a:ext cx="7832725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kumimoji="1"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西方人文主义精神的发展历程</a:t>
            </a:r>
            <a:endParaRPr kumimoji="1" lang="zh-CN" altLang="en-US" sz="660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22883" name="Text Box 3"/>
          <p:cNvSpPr txBox="1">
            <a:spLocks noChangeArrowheads="1"/>
          </p:cNvSpPr>
          <p:nvPr/>
        </p:nvSpPr>
        <p:spPr bwMode="auto">
          <a:xfrm>
            <a:off x="1524000" y="1704975"/>
            <a:ext cx="967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起源  </a:t>
            </a:r>
            <a:r>
              <a:rPr lang="zh-CN" altLang="en-US" sz="2400" b="1">
                <a:solidFill>
                  <a:srgbClr val="0000CC"/>
                </a:solidFill>
              </a:rPr>
              <a:t>            </a:t>
            </a:r>
            <a:r>
              <a:rPr lang="zh-CN" altLang="en-US" sz="2400" b="1"/>
              <a:t>缺失 </a:t>
            </a:r>
            <a:r>
              <a:rPr lang="zh-CN" altLang="en-US" sz="2400" b="1">
                <a:solidFill>
                  <a:srgbClr val="0000CC"/>
                </a:solidFill>
              </a:rPr>
              <a:t>            “复兴”           </a:t>
            </a:r>
            <a:r>
              <a:rPr lang="zh-CN" altLang="en-US" sz="2400" b="1"/>
              <a:t>发展（成熟或进一步发展）</a:t>
            </a:r>
          </a:p>
        </p:txBody>
      </p:sp>
      <p:sp>
        <p:nvSpPr>
          <p:cNvPr id="122884" name="Text Box 4"/>
          <p:cNvSpPr txBox="1">
            <a:spLocks noChangeArrowheads="1"/>
          </p:cNvSpPr>
          <p:nvPr/>
        </p:nvSpPr>
        <p:spPr bwMode="auto">
          <a:xfrm>
            <a:off x="1524000" y="2443163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CC"/>
                </a:solidFill>
              </a:rPr>
              <a:t>古希腊</a:t>
            </a:r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3124200" y="244475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/>
              <a:t>中世纪</a:t>
            </a:r>
          </a:p>
        </p:txBody>
      </p:sp>
      <p:sp>
        <p:nvSpPr>
          <p:cNvPr id="122886" name="Text Box 6"/>
          <p:cNvSpPr txBox="1">
            <a:spLocks noChangeArrowheads="1"/>
          </p:cNvSpPr>
          <p:nvPr/>
        </p:nvSpPr>
        <p:spPr bwMode="auto">
          <a:xfrm>
            <a:off x="4953000" y="2368551"/>
            <a:ext cx="1828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CC"/>
                </a:solidFill>
              </a:rPr>
              <a:t>文艺复兴</a:t>
            </a:r>
          </a:p>
          <a:p>
            <a:r>
              <a:rPr lang="zh-CN" altLang="en-US" sz="2400" b="1">
                <a:solidFill>
                  <a:srgbClr val="0000CC"/>
                </a:solidFill>
              </a:rPr>
              <a:t>宗教改革</a:t>
            </a:r>
          </a:p>
        </p:txBody>
      </p:sp>
      <p:sp>
        <p:nvSpPr>
          <p:cNvPr id="122887" name="Text Box 7"/>
          <p:cNvSpPr txBox="1">
            <a:spLocks noChangeArrowheads="1"/>
          </p:cNvSpPr>
          <p:nvPr/>
        </p:nvSpPr>
        <p:spPr bwMode="auto">
          <a:xfrm>
            <a:off x="6934200" y="2366963"/>
            <a:ext cx="2362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/>
              <a:t>启蒙运动</a:t>
            </a:r>
          </a:p>
        </p:txBody>
      </p:sp>
      <p:sp>
        <p:nvSpPr>
          <p:cNvPr id="122888" name="Text Box 8"/>
          <p:cNvSpPr txBox="1">
            <a:spLocks noChangeArrowheads="1"/>
          </p:cNvSpPr>
          <p:nvPr/>
        </p:nvSpPr>
        <p:spPr bwMode="auto">
          <a:xfrm>
            <a:off x="1524000" y="343535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CC"/>
                </a:solidFill>
              </a:rPr>
              <a:t>人文主义</a:t>
            </a:r>
          </a:p>
        </p:txBody>
      </p:sp>
      <p:sp>
        <p:nvSpPr>
          <p:cNvPr id="122889" name="Text Box 9"/>
          <p:cNvSpPr txBox="1">
            <a:spLocks noChangeArrowheads="1"/>
          </p:cNvSpPr>
          <p:nvPr/>
        </p:nvSpPr>
        <p:spPr bwMode="auto">
          <a:xfrm>
            <a:off x="3048000" y="343535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/>
              <a:t>神本主义</a:t>
            </a:r>
          </a:p>
        </p:txBody>
      </p:sp>
      <p:sp>
        <p:nvSpPr>
          <p:cNvPr id="122890" name="Text Box 10"/>
          <p:cNvSpPr txBox="1">
            <a:spLocks noChangeArrowheads="1"/>
          </p:cNvSpPr>
          <p:nvPr/>
        </p:nvSpPr>
        <p:spPr bwMode="auto">
          <a:xfrm>
            <a:off x="4953000" y="3435350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CC"/>
                </a:solidFill>
              </a:rPr>
              <a:t>人文主义</a:t>
            </a:r>
          </a:p>
        </p:txBody>
      </p:sp>
      <p:sp>
        <p:nvSpPr>
          <p:cNvPr id="122891" name="Text Box 11"/>
          <p:cNvSpPr txBox="1">
            <a:spLocks noChangeArrowheads="1"/>
          </p:cNvSpPr>
          <p:nvPr/>
        </p:nvSpPr>
        <p:spPr bwMode="auto">
          <a:xfrm>
            <a:off x="7010400" y="33591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/>
              <a:t>理性主义</a:t>
            </a:r>
          </a:p>
        </p:txBody>
      </p:sp>
      <p:sp>
        <p:nvSpPr>
          <p:cNvPr id="122892" name="Text Box 12"/>
          <p:cNvSpPr txBox="1">
            <a:spLocks noChangeArrowheads="1"/>
          </p:cNvSpPr>
          <p:nvPr/>
        </p:nvSpPr>
        <p:spPr bwMode="auto">
          <a:xfrm>
            <a:off x="1660526" y="4310063"/>
            <a:ext cx="9007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CC"/>
                </a:solidFill>
                <a:latin typeface="宋体" panose="02010600030101010101" pitchFamily="2" charset="-122"/>
              </a:rPr>
              <a:t>人性      </a:t>
            </a:r>
            <a:r>
              <a:rPr lang="zh-CN" altLang="en-US" sz="2400" b="1">
                <a:latin typeface="宋体" panose="02010600030101010101" pitchFamily="2" charset="-122"/>
              </a:rPr>
              <a:t>神性</a:t>
            </a:r>
            <a:r>
              <a:rPr lang="zh-CN" altLang="en-US" sz="2400" b="1">
                <a:solidFill>
                  <a:srgbClr val="0000CC"/>
                </a:solidFill>
                <a:latin typeface="宋体" panose="02010600030101010101" pitchFamily="2" charset="-122"/>
              </a:rPr>
              <a:t>         人性         理性  </a:t>
            </a:r>
          </a:p>
        </p:txBody>
      </p:sp>
      <p:sp>
        <p:nvSpPr>
          <p:cNvPr id="122893" name="Line 13"/>
          <p:cNvSpPr>
            <a:spLocks noChangeShapeType="1"/>
          </p:cNvSpPr>
          <p:nvPr/>
        </p:nvSpPr>
        <p:spPr bwMode="auto">
          <a:xfrm>
            <a:off x="2514600" y="1911350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894" name="Line 14"/>
          <p:cNvSpPr>
            <a:spLocks noChangeShapeType="1"/>
          </p:cNvSpPr>
          <p:nvPr/>
        </p:nvSpPr>
        <p:spPr bwMode="auto">
          <a:xfrm>
            <a:off x="4114800" y="191135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895" name="Line 15"/>
          <p:cNvSpPr>
            <a:spLocks noChangeShapeType="1"/>
          </p:cNvSpPr>
          <p:nvPr/>
        </p:nvSpPr>
        <p:spPr bwMode="auto">
          <a:xfrm>
            <a:off x="6096000" y="191135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896" name="Line 16"/>
          <p:cNvSpPr>
            <a:spLocks noChangeShapeType="1"/>
          </p:cNvSpPr>
          <p:nvPr/>
        </p:nvSpPr>
        <p:spPr bwMode="auto">
          <a:xfrm flipH="1">
            <a:off x="2057400" y="282575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897" name="Line 17"/>
          <p:cNvSpPr>
            <a:spLocks noChangeShapeType="1"/>
          </p:cNvSpPr>
          <p:nvPr/>
        </p:nvSpPr>
        <p:spPr bwMode="auto">
          <a:xfrm flipH="1">
            <a:off x="2057400" y="389255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898" name="Line 18"/>
          <p:cNvSpPr>
            <a:spLocks noChangeShapeType="1"/>
          </p:cNvSpPr>
          <p:nvPr/>
        </p:nvSpPr>
        <p:spPr bwMode="auto">
          <a:xfrm flipH="1">
            <a:off x="1981200" y="213995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899" name="Line 19"/>
          <p:cNvSpPr>
            <a:spLocks noChangeShapeType="1"/>
          </p:cNvSpPr>
          <p:nvPr/>
        </p:nvSpPr>
        <p:spPr bwMode="auto">
          <a:xfrm flipH="1">
            <a:off x="3657600" y="206375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00" name="Line 20"/>
          <p:cNvSpPr>
            <a:spLocks noChangeShapeType="1"/>
          </p:cNvSpPr>
          <p:nvPr/>
        </p:nvSpPr>
        <p:spPr bwMode="auto">
          <a:xfrm flipH="1">
            <a:off x="3657600" y="290195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01" name="Line 21"/>
          <p:cNvSpPr>
            <a:spLocks noChangeShapeType="1"/>
          </p:cNvSpPr>
          <p:nvPr/>
        </p:nvSpPr>
        <p:spPr bwMode="auto">
          <a:xfrm flipH="1">
            <a:off x="3657600" y="381635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02" name="Line 22"/>
          <p:cNvSpPr>
            <a:spLocks noChangeShapeType="1"/>
          </p:cNvSpPr>
          <p:nvPr/>
        </p:nvSpPr>
        <p:spPr bwMode="auto">
          <a:xfrm flipH="1">
            <a:off x="5638800" y="305435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03" name="Line 23"/>
          <p:cNvSpPr>
            <a:spLocks noChangeShapeType="1"/>
          </p:cNvSpPr>
          <p:nvPr/>
        </p:nvSpPr>
        <p:spPr bwMode="auto">
          <a:xfrm flipH="1">
            <a:off x="5562600" y="198755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04" name="Line 24"/>
          <p:cNvSpPr>
            <a:spLocks noChangeShapeType="1"/>
          </p:cNvSpPr>
          <p:nvPr/>
        </p:nvSpPr>
        <p:spPr bwMode="auto">
          <a:xfrm flipH="1">
            <a:off x="5562600" y="389255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05" name="Line 25"/>
          <p:cNvSpPr>
            <a:spLocks noChangeShapeType="1"/>
          </p:cNvSpPr>
          <p:nvPr/>
        </p:nvSpPr>
        <p:spPr bwMode="auto">
          <a:xfrm flipH="1">
            <a:off x="7467600" y="198755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06" name="Line 26"/>
          <p:cNvSpPr>
            <a:spLocks noChangeShapeType="1"/>
          </p:cNvSpPr>
          <p:nvPr/>
        </p:nvSpPr>
        <p:spPr bwMode="auto">
          <a:xfrm flipH="1">
            <a:off x="7467600" y="282575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07" name="Line 27"/>
          <p:cNvSpPr>
            <a:spLocks noChangeShapeType="1"/>
          </p:cNvSpPr>
          <p:nvPr/>
        </p:nvSpPr>
        <p:spPr bwMode="auto">
          <a:xfrm flipH="1">
            <a:off x="7467600" y="381635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7" name="矩形 13313"/>
          <p:cNvSpPr/>
          <p:nvPr/>
        </p:nvSpPr>
        <p:spPr>
          <a:xfrm>
            <a:off x="1152525" y="1583055"/>
            <a:ext cx="9792970" cy="2700655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15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古希腊民主政治时期，人的作用越来越重要</a:t>
            </a:r>
          </a:p>
          <a:p>
            <a:pPr>
              <a:spcBef>
                <a:spcPct val="15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人是万物的尺度，是存在的事物存在的尺度，也是不存在的事物不存在的尺度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”；“万物存在与否，全在于人的感觉。每个人都应该有自己的道德标准” </a:t>
            </a:r>
          </a:p>
          <a:p>
            <a:pPr>
              <a:spcBef>
                <a:spcPct val="15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普罗泰戈拉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论真理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7" name="矩形 18433"/>
          <p:cNvSpPr/>
          <p:nvPr/>
        </p:nvSpPr>
        <p:spPr>
          <a:xfrm>
            <a:off x="422275" y="260350"/>
            <a:ext cx="10872470" cy="3107690"/>
          </a:xfrm>
          <a:prstGeom prst="rect">
            <a:avLst/>
          </a:prstGeom>
          <a:noFill/>
          <a:ln w="2857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“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雅典人啊！我尊敬你们，热爱你们。我要教诲和劝勉我遇到的每一个人</a:t>
            </a: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要认识你自己。有思想力的人是万物的尺度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你们不能只追求荣誉和享乐，要知道，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知识才是美德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。你们不能只注意金钱和地位，而不注意智慧和真理。你们不要老想着人身和财产，而首先要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改善你们的心灵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。金钱不能买到美德，美德却能产生一切美好的东西。这就是我的教义。”       </a:t>
            </a:r>
          </a:p>
          <a:p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</a:t>
            </a: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苏格拉底的演讲</a:t>
            </a:r>
          </a:p>
        </p:txBody>
      </p:sp>
      <p:sp>
        <p:nvSpPr>
          <p:cNvPr id="18435" name="文本框 18434"/>
          <p:cNvSpPr txBox="1"/>
          <p:nvPr/>
        </p:nvSpPr>
        <p:spPr>
          <a:xfrm>
            <a:off x="1774825" y="4292600"/>
            <a:ext cx="8497888" cy="2359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zh-CN" altLang="en-US" sz="3200" b="1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主张：</a:t>
            </a:r>
            <a:r>
              <a:rPr lang="en-US" altLang="zh-CN" sz="3200" b="1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）“有思想力的人是万物的尺度”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zh-CN" altLang="en-US" sz="3200" b="1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3200" b="1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）“美德即知识”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zh-CN" altLang="en-US" sz="3200" b="1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3200" b="1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）善是人的内在灵魂、教育使人认识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zh-CN" altLang="en-US" sz="3200" b="1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自己内在的美德。</a:t>
            </a:r>
          </a:p>
        </p:txBody>
      </p:sp>
      <p:pic>
        <p:nvPicPr>
          <p:cNvPr id="19458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607800" y="11849100"/>
            <a:ext cx="368300" cy="292100"/>
          </a:xfrm>
          <a:prstGeom prst="cube">
            <a:avLst/>
          </a:prstGeom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"/>
                                        <p:tgtEl>
                                          <p:spTgt spid="1843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"/>
                                        <p:tgtEl>
                                          <p:spTgt spid="1843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TEMPLATE_CATEGORY" val="custom"/>
  <p:tag name="KSO_WM_TEMPLATE_INDEX" val="20204191"/>
</p:tagLst>
</file>

<file path=ppt/tags/tag2.xml><?xml version="1.0" encoding="utf-8"?>
<p:tagLst xmlns:p="http://schemas.openxmlformats.org/presentationml/2006/main">
  <p:tag name="KSO_WM_TEMPLATE_CATEGORY" val="custom"/>
  <p:tag name="KSO_WM_TEMPLATE_INDEX" val="20204191"/>
</p:tagLst>
</file>

<file path=ppt/tags/tag3.xml><?xml version="1.0" encoding="utf-8"?>
<p:tagLst xmlns:p="http://schemas.openxmlformats.org/presentationml/2006/main">
  <p:tag name="KSO_WM_UNIT_PLACING_PICTURE_USER_VIEWPORT" val="{&quot;height&quot;:6810,&quot;width&quot;:7500}"/>
  <p:tag name="REFSHAPE" val="610418116"/>
</p:tagLst>
</file>

<file path=ppt/tags/tag4.xml><?xml version="1.0" encoding="utf-8"?>
<p:tagLst xmlns:p="http://schemas.openxmlformats.org/presentationml/2006/main">
  <p:tag name="KSO_WM_UNIT_PLACING_PICTURE_USER_VIEWPORT" val="{&quot;height&quot;:5742.4992125984254,&quot;width&quot;:4392.5007874015746}"/>
</p:tagLst>
</file>

<file path=ppt/tags/tag5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lang="zh-CN" altLang="en-US" sz="2400">
            <a:solidFill>
              <a:srgbClr val="FF0000"/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194</Paragraphs>
  <Slides>32</Slides>
  <Notes>1</Notes>
  <TotalTime>3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baseType="lpstr" size="44">
      <vt:lpstr>Arial</vt:lpstr>
      <vt:lpstr>Calibri</vt:lpstr>
      <vt:lpstr>等线 Light</vt:lpstr>
      <vt:lpstr>等线</vt:lpstr>
      <vt:lpstr>宋体</vt:lpstr>
      <vt:lpstr>Courier New</vt:lpstr>
      <vt:lpstr>黑体</vt:lpstr>
      <vt:lpstr>楷体_GB2312</vt:lpstr>
      <vt:lpstr>华文新魏</vt:lpstr>
      <vt:lpstr>华文行楷</vt:lpstr>
      <vt:lpstr>Times New Roman</vt:lpstr>
      <vt:lpstr>Office 主题</vt:lpstr>
      <vt:lpstr>第8课 西欧的思想解放运动</vt:lpstr>
      <vt:lpstr>PowerPoint Presentation</vt:lpstr>
      <vt:lpstr>PowerPoint Presentation</vt:lpstr>
      <vt:lpstr>PowerPoint Presentation</vt:lpstr>
      <vt:lpstr>5.扩展：15世纪后期，文艺复兴扩展到欧洲各地。英国莎士比亚的《哈姆雷特》    《李尔王》等，充分体现了人文主义的政治理想和道德观念。6.影响：在一定程度上冲击了封建秩序，解放了长期被宗教戒律压抑和禁锢的人性，使人们开始更多地关注人本身与现世世界。</vt:lpstr>
      <vt:lpstr>PowerPoint Presentation</vt:lpstr>
      <vt:lpstr>二、宗教改革</vt:lpstr>
      <vt:lpstr>PowerPoint Presentation</vt:lpstr>
      <vt:lpstr>二、宗教改革</vt:lpstr>
      <vt:lpstr>二、宗教改革</vt:lpstr>
      <vt:lpstr>三、近代科学的兴起</vt:lpstr>
      <vt:lpstr>三、近代科学的兴起</vt:lpstr>
      <vt:lpstr>三、近代科学的兴起</vt:lpstr>
      <vt:lpstr>三、近代科学的兴起</vt:lpstr>
      <vt:lpstr>PowerPoint Presentation</vt:lpstr>
      <vt:lpstr>四、启蒙运动</vt:lpstr>
      <vt:lpstr>四、启蒙运动</vt:lpstr>
      <vt:lpstr>四、启蒙运动</vt:lpstr>
      <vt:lpstr>四、启蒙运动</vt:lpstr>
      <vt:lpstr>四、启蒙运动</vt:lpstr>
      <vt:lpstr>四、启蒙运动</vt:lpstr>
      <vt:lpstr>四、启蒙运动</vt:lpstr>
      <vt:lpstr>四、启蒙运动</vt:lpstr>
      <vt:lpstr>PowerPoint Presentation</vt:lpstr>
      <vt:lpstr>理性之光在法国</vt:lpstr>
      <vt:lpstr>理性之光在北美</vt:lpstr>
      <vt:lpstr>理性之光在中国</vt:lpstr>
      <vt:lpstr>理性之光在拉美</vt:lpstr>
      <vt:lpstr>四、启蒙运动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第8课 西欧的思想解放运动</dc:title>
  <dc:creator>赵兴</dc:creator>
  <cp:lastModifiedBy>常海燕</cp:lastModifiedBy>
  <cp:revision>154</cp:revision>
  <dcterms:created xsi:type="dcterms:W3CDTF">2020-02-07T11:29:00Z</dcterms:created>
  <dcterms:modified xsi:type="dcterms:W3CDTF">2020-07-06T02:01:33Z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2052-11.1.0.9440</vt:lpwstr>
  </property>
</Properties>
</file>