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28"/>
  </p:notesMasterIdLst>
  <p:sldIdLst>
    <p:sldId id="384" r:id="rId2"/>
    <p:sldId id="386" r:id="rId3"/>
    <p:sldId id="389" r:id="rId4"/>
    <p:sldId id="391" r:id="rId5"/>
    <p:sldId id="387" r:id="rId6"/>
    <p:sldId id="268" r:id="rId7"/>
    <p:sldId id="392" r:id="rId8"/>
    <p:sldId id="331" r:id="rId9"/>
    <p:sldId id="393" r:id="rId10"/>
    <p:sldId id="324" r:id="rId11"/>
    <p:sldId id="396" r:id="rId12"/>
    <p:sldId id="303" r:id="rId13"/>
    <p:sldId id="379" r:id="rId14"/>
    <p:sldId id="395" r:id="rId15"/>
    <p:sldId id="397" r:id="rId16"/>
    <p:sldId id="383" r:id="rId17"/>
    <p:sldId id="381" r:id="rId18"/>
    <p:sldId id="398" r:id="rId19"/>
    <p:sldId id="399" r:id="rId20"/>
    <p:sldId id="400" r:id="rId21"/>
    <p:sldId id="382" r:id="rId22"/>
    <p:sldId id="305" r:id="rId23"/>
    <p:sldId id="308" r:id="rId24"/>
    <p:sldId id="309" r:id="rId25"/>
    <p:sldId id="310" r:id="rId26"/>
    <p:sldId id="311" r:id="rId27"/>
  </p:sldIdLst>
  <p:sldSz cx="12192000" cy="6858000"/>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varScale="1">
        <p:scale>
          <a:sx n="88" d="100"/>
          <a:sy n="88" d="100"/>
        </p:scale>
        <p:origin x="-606" y="-114"/>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ea typeface="宋体" panose="02010600030101010101" pitchFamily="2" charset="-122"/>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ea typeface="宋体" panose="02010600030101010101" pitchFamily="2" charset="-122"/>
              </a:defRPr>
            </a:lvl1pPr>
          </a:lstStyle>
          <a:p>
            <a:pPr>
              <a:defRPr/>
            </a:pPr>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4101" name="备注占位符 4"/>
          <p:cNvSpPr>
            <a:spLocks noGrp="1"/>
          </p:cNvSpPr>
          <p:nvPr>
            <p:ph type="body" sz="quarter"/>
          </p:nvPr>
        </p:nvSpPr>
        <p:spPr>
          <a:xfrm>
            <a:off x="685800" y="4343400"/>
            <a:ext cx="5486400" cy="4114800"/>
          </a:xfrm>
          <a:prstGeom prst="rect">
            <a:avLst/>
          </a:prstGeom>
          <a:noFill/>
          <a:ln w="9525">
            <a:noFill/>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ea typeface="宋体" panose="02010600030101010101" pitchFamily="2" charset="-122"/>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noProof="1" dirty="0">
                <a:latin typeface="Arial" panose="020B0604020202020204" pitchFamily="34" charset="0"/>
                <a:ea typeface="宋体" panose="02010600030101010101" pitchFamily="2" charset="-122"/>
              </a:defRPr>
            </a:lvl1pPr>
          </a:lstStyle>
          <a:p>
            <a:pPr>
              <a:defRPr/>
            </a:pPr>
            <a:fld id="{F039BAEC-BB9B-43E5-BA8F-9996AE97AFAB}"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indent="457200" algn="l" rtl="0" fontAlgn="base">
      <a:spcBef>
        <a:spcPct val="30000"/>
      </a:spcBef>
      <a:spcAft>
        <a:spcPct val="0"/>
      </a:spcAft>
      <a:defRPr sz="1200" kern="1200">
        <a:solidFill>
          <a:schemeClr val="tx1"/>
        </a:solidFill>
        <a:latin typeface="+mn-lt"/>
        <a:ea typeface="+mn-ea"/>
        <a:cs typeface="+mn-cs"/>
      </a:defRPr>
    </a:lvl2pPr>
    <a:lvl3pPr marL="914400" indent="914400" algn="l" rtl="0" fontAlgn="base">
      <a:spcBef>
        <a:spcPct val="30000"/>
      </a:spcBef>
      <a:spcAft>
        <a:spcPct val="0"/>
      </a:spcAft>
      <a:defRPr sz="1200" kern="1200">
        <a:solidFill>
          <a:schemeClr val="tx1"/>
        </a:solidFill>
        <a:latin typeface="+mn-lt"/>
        <a:ea typeface="+mn-ea"/>
        <a:cs typeface="+mn-cs"/>
      </a:defRPr>
    </a:lvl3pPr>
    <a:lvl4pPr marL="1371600" indent="1371600" algn="l" rtl="0" fontAlgn="base">
      <a:spcBef>
        <a:spcPct val="30000"/>
      </a:spcBef>
      <a:spcAft>
        <a:spcPct val="0"/>
      </a:spcAft>
      <a:defRPr sz="1200" kern="1200">
        <a:solidFill>
          <a:schemeClr val="tx1"/>
        </a:solidFill>
        <a:latin typeface="+mn-lt"/>
        <a:ea typeface="+mn-ea"/>
        <a:cs typeface="+mn-cs"/>
      </a:defRPr>
    </a:lvl4pPr>
    <a:lvl5pPr marL="1828800" indent="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lvl1pPr>
              <a:defRPr/>
            </a:lvl1pPr>
          </a:lstStyle>
          <a:p>
            <a:fld id="{3A32E6E9-6E78-40B9-9997-F38212EEDB8B}" type="datetimeFigureOut">
              <a:rPr lang="zh-CN" altLang="en-US"/>
              <a:pPr/>
              <a:t>2018/7/16</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C4FDDEC6-A97C-45CD-892A-85091D27C551}" type="slidenum">
              <a:rPr lang="zh-CN" altLang="en-US"/>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fld id="{489812D4-F1D6-4F81-A3E8-8050544DA2A7}" type="datetimeFigureOut">
              <a:rPr lang="zh-CN" altLang="en-US"/>
              <a:pPr/>
              <a:t>2018/7/16</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75DA16C-04BF-4B8A-A501-48FD66D1D083}" type="slidenum">
              <a:rPr lang="zh-CN" altLang="en-US"/>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fld id="{8D98B455-83CE-4404-B993-69CB7BDC7BB0}" type="datetimeFigureOut">
              <a:rPr lang="zh-CN" altLang="en-US"/>
              <a:pPr/>
              <a:t>2018/7/16</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61201740-A4DF-4989-895C-F4100A1E7E4A}" type="slidenum">
              <a:rPr lang="zh-CN" altLang="en-US"/>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0"/>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600200"/>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fld id="{79BA8BD9-E81C-4E90-A891-2C926A651DAF}" type="datetimeFigureOut">
              <a:rPr lang="zh-CN" altLang="en-US"/>
              <a:pPr/>
              <a:t>2018/7/16</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FD2306F4-314B-4D07-AF5B-F441B643AE6F}" type="slidenum">
              <a:rPr lang="zh-CN" altLang="en-US"/>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fld id="{676AC2C6-A1FB-40C0-8248-A88CC92EAA28}" type="datetimeFigureOut">
              <a:rPr lang="zh-CN" altLang="en-US"/>
              <a:pPr/>
              <a:t>2018/7/16</a:t>
            </a:fld>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6C61A6E2-F19D-4DBB-A2D3-16C158F7B5F7}" type="slidenum">
              <a:rPr lang="zh-CN" altLang="en-US"/>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fld id="{F61F0AD6-977E-44E7-AD81-84128156967B}" type="datetimeFigureOut">
              <a:rPr lang="zh-CN" altLang="en-US"/>
              <a:pPr/>
              <a:t>2018/7/16</a:t>
            </a:fld>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D270584A-626F-4B6D-8254-2E290E51638C}" type="slidenum">
              <a:rPr lang="zh-CN" altLang="en-US"/>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B2C65D93-A9CD-43E7-B043-9525058D14FF}" type="datetimeFigureOut">
              <a:rPr lang="zh-CN" altLang="en-US"/>
              <a:pPr/>
              <a:t>2018/7/16</a:t>
            </a:fld>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0186941E-A1B7-4147-978D-62E0C8B55696}" type="slidenum">
              <a:rPr lang="zh-CN" altLang="en-US"/>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fld id="{2EDD858A-6B83-4E46-A774-E00F41E3923B}" type="datetimeFigureOut">
              <a:rPr lang="zh-CN" altLang="en-US"/>
              <a:pPr/>
              <a:t>2018/7/16</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6076F4BE-B55C-41A1-86A9-6FCF6D1E8FC7}" type="slidenum">
              <a:rPr lang="zh-CN" altLang="en-US"/>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fld id="{E4EF0A17-C48F-4378-BED6-16D8D20320D5}" type="datetimeFigureOut">
              <a:rPr lang="zh-CN" altLang="en-US"/>
              <a:pPr/>
              <a:t>2018/7/16</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9F7F412E-0235-4C02-B4AF-9294D5DCE29D}" type="slidenum">
              <a:rPr lang="zh-CN" altLang="en-US"/>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fld id="{DA272F77-C122-443D-B170-7E27EE425CCB}" type="datetimeFigureOut">
              <a:rPr lang="zh-CN" altLang="en-US"/>
              <a:pPr/>
              <a:t>2018/7/16</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C892282D-5904-444F-9F2A-6885981F6FCC}" type="slidenum">
              <a:rPr lang="zh-CN" altLang="en-US"/>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38"/>
            <a:ext cx="80772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fld id="{9F180BA1-4CA7-4396-9A38-650C1BC0F68A}" type="datetimeFigureOut">
              <a:rPr lang="zh-CN" altLang="en-US"/>
              <a:pPr/>
              <a:t>2018/7/16</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96AE5AEA-001F-4079-9CC0-1823631FE612}" type="slidenum">
              <a:rPr lang="zh-CN" altLang="en-US"/>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65539" name="Rectangle 3"/>
          <p:cNvSpPr>
            <a:spLocks noGrp="1" noChangeArrowheads="1"/>
          </p:cNvSpPr>
          <p:nvPr>
            <p:ph type="body" idx="1"/>
          </p:nvPr>
        </p:nvSpPr>
        <p:spPr bwMode="auto">
          <a:xfrm>
            <a:off x="609600" y="1600200"/>
            <a:ext cx="10972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554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38504849-A4BD-43FD-B8C0-68759E879F6D}" type="datetimeFigureOut">
              <a:rPr lang="zh-CN" altLang="en-US"/>
              <a:pPr/>
              <a:t>2018/7/16</a:t>
            </a:fld>
            <a:endParaRPr lang="en-US" altLang="zh-CN"/>
          </a:p>
        </p:txBody>
      </p:sp>
      <p:sp>
        <p:nvSpPr>
          <p:cNvPr id="6554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ltLang="zh-CN"/>
          </a:p>
        </p:txBody>
      </p:sp>
      <p:sp>
        <p:nvSpPr>
          <p:cNvPr id="6554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013C755-3D02-4DCE-85D3-1EA9E578E8B1}" type="slidenum">
              <a:rPr lang="zh-CN" altLang="en-US"/>
              <a:pPr/>
              <a:t>‹#›</a:t>
            </a:fld>
            <a:endParaRPr lang="en-US" altLang="zh-CN"/>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charset="-122"/>
        </a:defRPr>
      </a:lvl2pPr>
      <a:lvl3pPr algn="ctr" rtl="0" fontAlgn="base">
        <a:spcBef>
          <a:spcPct val="0"/>
        </a:spcBef>
        <a:spcAft>
          <a:spcPct val="0"/>
        </a:spcAft>
        <a:defRPr sz="4400">
          <a:solidFill>
            <a:schemeClr val="tx2"/>
          </a:solidFill>
          <a:latin typeface="Arial" charset="0"/>
          <a:ea typeface="宋体" charset="-122"/>
        </a:defRPr>
      </a:lvl3pPr>
      <a:lvl4pPr algn="ctr" rtl="0" fontAlgn="base">
        <a:spcBef>
          <a:spcPct val="0"/>
        </a:spcBef>
        <a:spcAft>
          <a:spcPct val="0"/>
        </a:spcAft>
        <a:defRPr sz="4400">
          <a:solidFill>
            <a:schemeClr val="tx2"/>
          </a:solidFill>
          <a:latin typeface="Arial" charset="0"/>
          <a:ea typeface="宋体" charset="-122"/>
        </a:defRPr>
      </a:lvl4pPr>
      <a:lvl5pPr algn="ctr" rtl="0" fontAlgn="base">
        <a:spcBef>
          <a:spcPct val="0"/>
        </a:spcBef>
        <a:spcAft>
          <a:spcPct val="0"/>
        </a:spcAft>
        <a:defRPr sz="4400">
          <a:solidFill>
            <a:schemeClr val="tx2"/>
          </a:solidFill>
          <a:latin typeface="Arial" charset="0"/>
          <a:ea typeface="宋体" charset="-122"/>
        </a:defRPr>
      </a:lvl5pPr>
      <a:lvl6pPr marL="457200" algn="ctr" rtl="0" fontAlgn="base">
        <a:spcBef>
          <a:spcPct val="0"/>
        </a:spcBef>
        <a:spcAft>
          <a:spcPct val="0"/>
        </a:spcAft>
        <a:defRPr sz="4400">
          <a:solidFill>
            <a:schemeClr val="tx2"/>
          </a:solidFill>
          <a:latin typeface="Arial" charset="0"/>
          <a:ea typeface="宋体" charset="-122"/>
        </a:defRPr>
      </a:lvl6pPr>
      <a:lvl7pPr marL="914400" algn="ctr" rtl="0" fontAlgn="base">
        <a:spcBef>
          <a:spcPct val="0"/>
        </a:spcBef>
        <a:spcAft>
          <a:spcPct val="0"/>
        </a:spcAft>
        <a:defRPr sz="4400">
          <a:solidFill>
            <a:schemeClr val="tx2"/>
          </a:solidFill>
          <a:latin typeface="Arial" charset="0"/>
          <a:ea typeface="宋体" charset="-122"/>
        </a:defRPr>
      </a:lvl7pPr>
      <a:lvl8pPr marL="1371600" algn="ctr" rtl="0" fontAlgn="base">
        <a:spcBef>
          <a:spcPct val="0"/>
        </a:spcBef>
        <a:spcAft>
          <a:spcPct val="0"/>
        </a:spcAft>
        <a:defRPr sz="4400">
          <a:solidFill>
            <a:schemeClr val="tx2"/>
          </a:solidFill>
          <a:latin typeface="Arial" charset="0"/>
          <a:ea typeface="宋体" charset="-122"/>
        </a:defRPr>
      </a:lvl8pPr>
      <a:lvl9pPr marL="1828800" algn="ctr" rtl="0" fontAlgn="base">
        <a:spcBef>
          <a:spcPct val="0"/>
        </a:spcBef>
        <a:spcAft>
          <a:spcPct val="0"/>
        </a:spcAft>
        <a:defRPr sz="4400">
          <a:solidFill>
            <a:schemeClr val="tx2"/>
          </a:solidFill>
          <a:latin typeface="Arial" charset="0"/>
          <a:ea typeface="宋体"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7.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slide" Target="slide18.xml"/><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12.gif"/></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2"/>
          <p:cNvSpPr txBox="1">
            <a:spLocks noChangeArrowheads="1"/>
          </p:cNvSpPr>
          <p:nvPr/>
        </p:nvSpPr>
        <p:spPr bwMode="auto">
          <a:xfrm>
            <a:off x="1524000" y="2514600"/>
            <a:ext cx="5080000" cy="762000"/>
          </a:xfrm>
          <a:prstGeom prst="rect">
            <a:avLst/>
          </a:prstGeom>
          <a:noFill/>
          <a:ln w="9525">
            <a:noFill/>
            <a:miter lim="800000"/>
            <a:headEnd/>
            <a:tailEnd/>
          </a:ln>
          <a:effectLst/>
        </p:spPr>
        <p:txBody>
          <a:bodyPr>
            <a:spAutoFit/>
          </a:bodyPr>
          <a:lstStyle/>
          <a:p>
            <a:pPr>
              <a:spcBef>
                <a:spcPct val="50000"/>
              </a:spcBef>
            </a:pPr>
            <a:r>
              <a:rPr kumimoji="1" lang="zh-CN" altLang="en-US" sz="4400" b="1" u="sng">
                <a:latin typeface="Times New Roman" pitchFamily="18" charset="0"/>
                <a:ea typeface="华文新魏" pitchFamily="2" charset="-122"/>
              </a:rPr>
              <a:t>第</a:t>
            </a:r>
            <a:r>
              <a:rPr kumimoji="1" lang="en-US" altLang="zh-CN" sz="4400" b="1" u="sng">
                <a:latin typeface="Times New Roman" pitchFamily="18" charset="0"/>
                <a:ea typeface="华文新魏" pitchFamily="2" charset="-122"/>
              </a:rPr>
              <a:t>3</a:t>
            </a:r>
            <a:r>
              <a:rPr kumimoji="1" lang="zh-CN" altLang="en-US" sz="4400" b="1" u="sng">
                <a:latin typeface="Times New Roman" pitchFamily="18" charset="0"/>
                <a:ea typeface="华文新魏" pitchFamily="2" charset="-122"/>
              </a:rPr>
              <a:t>课 太平天国运动</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1004888" y="731838"/>
            <a:ext cx="8223250" cy="606425"/>
          </a:xfrm>
        </p:spPr>
        <p:txBody>
          <a:bodyPr/>
          <a:lstStyle/>
          <a:p>
            <a:pPr algn="l"/>
            <a:r>
              <a:rPr lang="zh-CN" altLang="en-US" sz="3200" b="1">
                <a:solidFill>
                  <a:srgbClr val="993300"/>
                </a:solidFill>
                <a:effectLst>
                  <a:outerShdw blurRad="38100" dist="38100" dir="2700000" algn="tl">
                    <a:srgbClr val="C0C0C0"/>
                  </a:outerShdw>
                </a:effectLst>
                <a:ea typeface="黑体" pitchFamily="49" charset="-122"/>
                <a:hlinkClick r:id="rId2" action="ppaction://hlinksldjump"/>
              </a:rPr>
              <a:t>太平天国运动兴起的原因</a:t>
            </a:r>
            <a:endParaRPr lang="zh-CN" altLang="en-US" sz="3200" b="1">
              <a:solidFill>
                <a:srgbClr val="993300"/>
              </a:solidFill>
              <a:effectLst>
                <a:outerShdw blurRad="38100" dist="38100" dir="2700000" algn="tl">
                  <a:srgbClr val="C0C0C0"/>
                </a:outerShdw>
              </a:effectLst>
              <a:ea typeface="黑体" pitchFamily="49" charset="-122"/>
            </a:endParaRPr>
          </a:p>
        </p:txBody>
      </p:sp>
      <p:sp>
        <p:nvSpPr>
          <p:cNvPr id="50179" name="Rectangle 3"/>
          <p:cNvSpPr>
            <a:spLocks noGrp="1" noChangeArrowheads="1"/>
          </p:cNvSpPr>
          <p:nvPr>
            <p:ph type="body" idx="1"/>
          </p:nvPr>
        </p:nvSpPr>
        <p:spPr>
          <a:xfrm>
            <a:off x="982663" y="2492375"/>
            <a:ext cx="10972800" cy="3048000"/>
          </a:xfrm>
        </p:spPr>
        <p:txBody>
          <a:bodyPr/>
          <a:lstStyle/>
          <a:p>
            <a:r>
              <a:rPr lang="en-US" altLang="zh-CN" sz="2800" b="1">
                <a:latin typeface="Trebuchet MS" pitchFamily="34" charset="0"/>
              </a:rPr>
              <a:t>1</a:t>
            </a:r>
            <a:r>
              <a:rPr lang="zh-CN" altLang="en-US" sz="2800" b="1">
                <a:latin typeface="Trebuchet MS" pitchFamily="34" charset="0"/>
              </a:rPr>
              <a:t>、阶级矛盾激化</a:t>
            </a:r>
          </a:p>
          <a:p>
            <a:r>
              <a:rPr lang="en-US" altLang="zh-CN" sz="2800" b="1">
                <a:latin typeface="Trebuchet MS" pitchFamily="34" charset="0"/>
              </a:rPr>
              <a:t>2</a:t>
            </a:r>
            <a:r>
              <a:rPr lang="zh-CN" altLang="en-US" sz="2800" b="1">
                <a:latin typeface="Trebuchet MS" pitchFamily="34" charset="0"/>
              </a:rPr>
              <a:t>、外国资本主义的侵略</a:t>
            </a:r>
          </a:p>
          <a:p>
            <a:r>
              <a:rPr lang="en-US" altLang="zh-CN" sz="2800" b="1">
                <a:latin typeface="Trebuchet MS" pitchFamily="34" charset="0"/>
              </a:rPr>
              <a:t>3</a:t>
            </a:r>
            <a:r>
              <a:rPr lang="zh-CN" altLang="en-US" sz="2800" b="1">
                <a:latin typeface="Trebuchet MS" pitchFamily="34" charset="0"/>
              </a:rPr>
              <a:t>、自然灾害严重</a:t>
            </a:r>
          </a:p>
          <a:p>
            <a:r>
              <a:rPr lang="en-US" altLang="zh-CN" sz="2800" b="1">
                <a:latin typeface="Trebuchet MS" pitchFamily="34" charset="0"/>
              </a:rPr>
              <a:t>4</a:t>
            </a:r>
            <a:r>
              <a:rPr lang="zh-CN" altLang="en-US" sz="2800" b="1">
                <a:latin typeface="Trebuchet MS" pitchFamily="34" charset="0"/>
              </a:rPr>
              <a:t>、西方基督教思想影响</a:t>
            </a:r>
          </a:p>
          <a:p>
            <a:pPr>
              <a:buFontTx/>
              <a:buNone/>
            </a:pPr>
            <a:endParaRPr lang="zh-CN" altLang="en-US" sz="2800" b="1">
              <a:latin typeface="Trebuchet MS"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01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01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017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017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ChangeArrowheads="1"/>
          </p:cNvSpPr>
          <p:nvPr/>
        </p:nvSpPr>
        <p:spPr bwMode="auto">
          <a:xfrm>
            <a:off x="609600" y="457200"/>
            <a:ext cx="10668000" cy="5562600"/>
          </a:xfrm>
          <a:prstGeom prst="rect">
            <a:avLst/>
          </a:prstGeom>
          <a:noFill/>
          <a:ln w="9525">
            <a:noFill/>
            <a:miter lim="800000"/>
            <a:headEnd/>
            <a:tailEnd/>
          </a:ln>
          <a:effectLst/>
        </p:spPr>
        <p:txBody>
          <a:bodyPr/>
          <a:lstStyle/>
          <a:p>
            <a:r>
              <a:rPr kumimoji="1" lang="zh-CN" altLang="en-US" sz="2400">
                <a:latin typeface="宋体" charset="-122"/>
              </a:rPr>
              <a:t>    洪秀全出生于广东花县一个农民家庭，其父兄都以耕田谋生。洪秀全</a:t>
            </a:r>
            <a:r>
              <a:rPr kumimoji="1" lang="en-US" altLang="zh-CN" sz="2400">
                <a:latin typeface="宋体" charset="-122"/>
              </a:rPr>
              <a:t>7</a:t>
            </a:r>
            <a:r>
              <a:rPr kumimoji="1" lang="zh-CN" altLang="en-US" sz="2400">
                <a:latin typeface="宋体" charset="-122"/>
              </a:rPr>
              <a:t>岁入私塾读书，非常聪明，仅用</a:t>
            </a:r>
            <a:r>
              <a:rPr kumimoji="1" lang="en-US" altLang="zh-CN" sz="2400">
                <a:latin typeface="宋体" charset="-122"/>
              </a:rPr>
              <a:t>6</a:t>
            </a:r>
            <a:r>
              <a:rPr kumimoji="1" lang="zh-CN" altLang="en-US" sz="2400">
                <a:latin typeface="宋体" charset="-122"/>
              </a:rPr>
              <a:t>年的时间就能熟读</a:t>
            </a:r>
            <a:r>
              <a:rPr kumimoji="1" lang="zh-CN" altLang="en-US" sz="2400">
                <a:latin typeface="Times New Roman"/>
              </a:rPr>
              <a:t>“</a:t>
            </a:r>
            <a:r>
              <a:rPr kumimoji="1" lang="zh-CN" altLang="en-US" sz="2400">
                <a:latin typeface="宋体" charset="-122"/>
              </a:rPr>
              <a:t>四书五经</a:t>
            </a:r>
            <a:r>
              <a:rPr kumimoji="1" lang="zh-CN" altLang="en-US" sz="2400">
                <a:latin typeface="Times New Roman"/>
              </a:rPr>
              <a:t>”</a:t>
            </a:r>
            <a:r>
              <a:rPr kumimoji="1" lang="zh-CN" altLang="en-US" sz="2400">
                <a:latin typeface="宋体" charset="-122"/>
              </a:rPr>
              <a:t>。后又自读中国史籍，但不久即因家境贫困而辍学，在家帮助父兄务农。</a:t>
            </a:r>
            <a:r>
              <a:rPr kumimoji="1" lang="en-US" altLang="zh-CN" sz="2400">
                <a:latin typeface="宋体" charset="-122"/>
              </a:rPr>
              <a:t>18</a:t>
            </a:r>
            <a:r>
              <a:rPr kumimoji="1" lang="zh-CN" altLang="en-US" sz="2400">
                <a:latin typeface="宋体" charset="-122"/>
              </a:rPr>
              <a:t>岁时受聘为本村的私塾教师，从此一面教书，一面继续读书。读书就是为了参加科考，洪秀全也不例外。从</a:t>
            </a:r>
            <a:r>
              <a:rPr kumimoji="1" lang="en-US" altLang="zh-CN" sz="2400">
                <a:latin typeface="宋体" charset="-122"/>
              </a:rPr>
              <a:t>16</a:t>
            </a:r>
            <a:r>
              <a:rPr kumimoji="1" lang="zh-CN" altLang="en-US" sz="2400">
                <a:latin typeface="宋体" charset="-122"/>
              </a:rPr>
              <a:t>岁开始参加科举考试，结果屡试不第。但几次到广州，他耳闻目睹了英国的侵略暴行，清政府的卖国和人民的斗争使他的心灵受到震撼，渐生忧国忧民的胸襟。</a:t>
            </a:r>
            <a:r>
              <a:rPr kumimoji="1" lang="en-US" altLang="zh-CN" sz="2400">
                <a:latin typeface="宋体" charset="-122"/>
              </a:rPr>
              <a:t>1843</a:t>
            </a:r>
            <a:r>
              <a:rPr kumimoji="1" lang="zh-CN" altLang="en-US" sz="2400">
                <a:latin typeface="宋体" charset="-122"/>
              </a:rPr>
              <a:t>年最后一次科考失败后，他受</a:t>
            </a:r>
            <a:r>
              <a:rPr kumimoji="1" lang="en-US" altLang="zh-CN" sz="2400">
                <a:latin typeface="宋体" charset="-122"/>
              </a:rPr>
              <a:t>《</a:t>
            </a:r>
            <a:r>
              <a:rPr kumimoji="1" lang="zh-CN" altLang="en-US" sz="2400">
                <a:latin typeface="宋体" charset="-122"/>
              </a:rPr>
              <a:t>劝世良言</a:t>
            </a:r>
            <a:r>
              <a:rPr kumimoji="1" lang="en-US" altLang="zh-CN" sz="2400">
                <a:latin typeface="宋体" charset="-122"/>
              </a:rPr>
              <a:t>》</a:t>
            </a:r>
            <a:r>
              <a:rPr kumimoji="1" lang="zh-CN" altLang="en-US" sz="2400">
                <a:latin typeface="宋体" charset="-122"/>
              </a:rPr>
              <a:t>这本宣传基督教小册子的影响，创立拜上帝教。最早加入的是族弟洪仁玕和同学冯云山。洪秀全创立拜上帝教后，将私塾中供奉的孔子的牌位砸毁，这在封建社会中是大逆不道之举，于是失掉了私塾教师的职业，远走他乡，传播拜上帝教。不久冯云山深入到紫荆山区传教，洪秀全则返回花县，专心从事宗教理论的创作。</a:t>
            </a:r>
          </a:p>
          <a:p>
            <a:pPr eaLnBrk="0" hangingPunct="0"/>
            <a:endParaRPr kumimoji="1" lang="zh-CN" altLang="en-US" sz="2400">
              <a:latin typeface="Times New Roman" pitchFamily="18" charset="0"/>
            </a:endParaRPr>
          </a:p>
        </p:txBody>
      </p:sp>
      <p:sp>
        <p:nvSpPr>
          <p:cNvPr id="53251" name="AutoShape 3">
            <a:hlinkClick r:id="rId2" action="ppaction://hlinksldjump" highlightClick="1"/>
          </p:cNvPr>
          <p:cNvSpPr>
            <a:spLocks noChangeArrowheads="1"/>
          </p:cNvSpPr>
          <p:nvPr/>
        </p:nvSpPr>
        <p:spPr bwMode="auto">
          <a:xfrm>
            <a:off x="11277600" y="6096000"/>
            <a:ext cx="711200" cy="533400"/>
          </a:xfrm>
          <a:prstGeom prst="actionButtonBackPrevious">
            <a:avLst/>
          </a:prstGeom>
          <a:solidFill>
            <a:schemeClr val="accent1"/>
          </a:solidFill>
          <a:ln w="9525">
            <a:solidFill>
              <a:schemeClr val="tx1"/>
            </a:solidFill>
            <a:miter lim="800000"/>
            <a:headEnd/>
            <a:tailEnd/>
          </a:ln>
          <a:effectLst/>
        </p:spPr>
        <p:txBody>
          <a:bodyPr wrap="none" anchor="ctr"/>
          <a:lstStyle/>
          <a:p>
            <a:endParaRPr lang="zh-CN"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ChangeArrowheads="1"/>
          </p:cNvSpPr>
          <p:nvPr/>
        </p:nvSpPr>
        <p:spPr bwMode="auto">
          <a:xfrm>
            <a:off x="812800" y="1066800"/>
            <a:ext cx="10769600" cy="1295400"/>
          </a:xfrm>
          <a:prstGeom prst="rect">
            <a:avLst/>
          </a:prstGeom>
          <a:noFill/>
          <a:ln w="9525">
            <a:noFill/>
            <a:miter lim="800000"/>
            <a:headEnd/>
            <a:tailEnd/>
          </a:ln>
          <a:effectLst/>
        </p:spPr>
        <p:txBody>
          <a:bodyPr/>
          <a:lstStyle/>
          <a:p>
            <a:r>
              <a:rPr kumimoji="1" lang="zh-CN" altLang="en-US" sz="2400" b="1">
                <a:solidFill>
                  <a:srgbClr val="000000"/>
                </a:solidFill>
                <a:latin typeface="宋体" charset="-122"/>
              </a:rPr>
              <a:t>    </a:t>
            </a:r>
            <a:r>
              <a:rPr kumimoji="1" lang="en-US" altLang="zh-CN" sz="2400" b="1">
                <a:solidFill>
                  <a:srgbClr val="000000"/>
                </a:solidFill>
                <a:latin typeface="宋体" charset="-122"/>
              </a:rPr>
              <a:t>1851</a:t>
            </a:r>
            <a:r>
              <a:rPr kumimoji="1" lang="zh-CN" altLang="en-US" sz="2400" b="1">
                <a:solidFill>
                  <a:srgbClr val="000000"/>
                </a:solidFill>
                <a:latin typeface="宋体" charset="-122"/>
              </a:rPr>
              <a:t>年</a:t>
            </a:r>
            <a:r>
              <a:rPr kumimoji="1" lang="en-US" altLang="zh-CN" sz="2400" b="1">
                <a:solidFill>
                  <a:srgbClr val="000000"/>
                </a:solidFill>
                <a:latin typeface="宋体" charset="-122"/>
              </a:rPr>
              <a:t>1</a:t>
            </a:r>
            <a:r>
              <a:rPr kumimoji="1" lang="zh-CN" altLang="en-US" sz="2400" b="1">
                <a:solidFill>
                  <a:srgbClr val="000000"/>
                </a:solidFill>
                <a:latin typeface="宋体" charset="-122"/>
              </a:rPr>
              <a:t>月</a:t>
            </a:r>
            <a:r>
              <a:rPr kumimoji="1" lang="en-US" altLang="zh-CN" sz="2400" b="1">
                <a:solidFill>
                  <a:srgbClr val="000000"/>
                </a:solidFill>
                <a:latin typeface="宋体" charset="-122"/>
              </a:rPr>
              <a:t>11</a:t>
            </a:r>
            <a:r>
              <a:rPr kumimoji="1" lang="zh-CN" altLang="en-US" sz="2400" b="1">
                <a:solidFill>
                  <a:srgbClr val="000000"/>
                </a:solidFill>
                <a:latin typeface="宋体" charset="-122"/>
              </a:rPr>
              <a:t>日，洪秀全在金田村率众起义，建号</a:t>
            </a:r>
            <a:r>
              <a:rPr kumimoji="1" lang="zh-CN" altLang="en-US" sz="2400" b="1">
                <a:solidFill>
                  <a:srgbClr val="000000"/>
                </a:solidFill>
                <a:latin typeface="Times New Roman"/>
              </a:rPr>
              <a:t>“</a:t>
            </a:r>
            <a:r>
              <a:rPr kumimoji="1" lang="zh-CN" altLang="en-US" sz="2400" b="1">
                <a:solidFill>
                  <a:srgbClr val="000000"/>
                </a:solidFill>
                <a:latin typeface="宋体" charset="-122"/>
              </a:rPr>
              <a:t>太平天国</a:t>
            </a:r>
            <a:r>
              <a:rPr kumimoji="1" lang="zh-CN" altLang="en-US" sz="2400" b="1">
                <a:solidFill>
                  <a:srgbClr val="000000"/>
                </a:solidFill>
                <a:latin typeface="Times New Roman"/>
              </a:rPr>
              <a:t>”</a:t>
            </a:r>
            <a:r>
              <a:rPr kumimoji="1" lang="zh-CN" altLang="en-US" sz="2400" b="1">
                <a:solidFill>
                  <a:srgbClr val="000000"/>
                </a:solidFill>
                <a:latin typeface="宋体" charset="-122"/>
              </a:rPr>
              <a:t>。不久洪秀全在武宣东乡称</a:t>
            </a:r>
            <a:r>
              <a:rPr kumimoji="1" lang="zh-CN" altLang="en-US" sz="2400" b="1">
                <a:solidFill>
                  <a:srgbClr val="000000"/>
                </a:solidFill>
                <a:latin typeface="Times New Roman"/>
              </a:rPr>
              <a:t>“</a:t>
            </a:r>
            <a:r>
              <a:rPr kumimoji="1" lang="zh-CN" altLang="en-US" sz="2400" b="1">
                <a:solidFill>
                  <a:srgbClr val="000000"/>
                </a:solidFill>
                <a:latin typeface="宋体" charset="-122"/>
              </a:rPr>
              <a:t>天王</a:t>
            </a:r>
            <a:r>
              <a:rPr kumimoji="1" lang="zh-CN" altLang="en-US" sz="2400" b="1">
                <a:solidFill>
                  <a:srgbClr val="000000"/>
                </a:solidFill>
                <a:latin typeface="Times New Roman"/>
              </a:rPr>
              <a:t>”</a:t>
            </a:r>
            <a:r>
              <a:rPr kumimoji="1" lang="zh-CN" altLang="en-US" sz="2400" b="1">
                <a:solidFill>
                  <a:srgbClr val="000000"/>
                </a:solidFill>
                <a:latin typeface="宋体" charset="-122"/>
              </a:rPr>
              <a:t>。</a:t>
            </a:r>
            <a:r>
              <a:rPr kumimoji="1" lang="en-US" altLang="zh-CN" sz="2400" b="1">
                <a:solidFill>
                  <a:srgbClr val="000000"/>
                </a:solidFill>
                <a:latin typeface="宋体" charset="-122"/>
              </a:rPr>
              <a:t>9</a:t>
            </a:r>
            <a:r>
              <a:rPr kumimoji="1" lang="zh-CN" altLang="en-US" sz="2400" b="1">
                <a:solidFill>
                  <a:srgbClr val="000000"/>
                </a:solidFill>
                <a:latin typeface="宋体" charset="-122"/>
              </a:rPr>
              <a:t>月太平军攻克永安城，太平天国初步建立政权。</a:t>
            </a:r>
          </a:p>
          <a:p>
            <a:pPr eaLnBrk="0" hangingPunct="0"/>
            <a:endParaRPr kumimoji="1" lang="zh-CN" altLang="en-US" sz="2400">
              <a:latin typeface="Times New Roman" pitchFamily="18" charset="0"/>
            </a:endParaRPr>
          </a:p>
        </p:txBody>
      </p:sp>
      <p:pic>
        <p:nvPicPr>
          <p:cNvPr id="55300" name="Picture 4" descr="TLS016"/>
          <p:cNvPicPr>
            <a:picLocks noChangeAspect="1" noChangeArrowheads="1"/>
          </p:cNvPicPr>
          <p:nvPr/>
        </p:nvPicPr>
        <p:blipFill>
          <a:blip r:embed="rId2"/>
          <a:srcRect/>
          <a:stretch>
            <a:fillRect/>
          </a:stretch>
        </p:blipFill>
        <p:spPr bwMode="auto">
          <a:xfrm>
            <a:off x="812800" y="2286000"/>
            <a:ext cx="10566400" cy="409416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5300"/>
                                        </p:tgtEl>
                                        <p:attrNameLst>
                                          <p:attrName>style.visibility</p:attrName>
                                        </p:attrNameLst>
                                      </p:cBhvr>
                                      <p:to>
                                        <p:strVal val="visible"/>
                                      </p:to>
                                    </p:set>
                                    <p:anim calcmode="lin" valueType="num">
                                      <p:cBhvr additive="base">
                                        <p:cTn id="7" dur="500" fill="hold"/>
                                        <p:tgtEl>
                                          <p:spTgt spid="55300"/>
                                        </p:tgtEl>
                                        <p:attrNameLst>
                                          <p:attrName>ppt_x</p:attrName>
                                        </p:attrNameLst>
                                      </p:cBhvr>
                                      <p:tavLst>
                                        <p:tav tm="0">
                                          <p:val>
                                            <p:strVal val="0-#ppt_w/2"/>
                                          </p:val>
                                        </p:tav>
                                        <p:tav tm="100000">
                                          <p:val>
                                            <p:strVal val="#ppt_x"/>
                                          </p:val>
                                        </p:tav>
                                      </p:tavLst>
                                    </p:anim>
                                    <p:anim calcmode="lin" valueType="num">
                                      <p:cBhvr additive="base">
                                        <p:cTn id="8" dur="500" fill="hold"/>
                                        <p:tgtEl>
                                          <p:spTgt spid="5530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ChangeArrowheads="1"/>
          </p:cNvSpPr>
          <p:nvPr/>
        </p:nvSpPr>
        <p:spPr bwMode="auto">
          <a:xfrm>
            <a:off x="406400" y="1295400"/>
            <a:ext cx="5892800" cy="685800"/>
          </a:xfrm>
          <a:prstGeom prst="rect">
            <a:avLst/>
          </a:prstGeom>
          <a:noFill/>
          <a:ln w="9525">
            <a:noFill/>
            <a:miter lim="800000"/>
            <a:headEnd/>
            <a:tailEnd/>
          </a:ln>
          <a:effectLst/>
        </p:spPr>
        <p:txBody>
          <a:bodyPr/>
          <a:lstStyle/>
          <a:p>
            <a:r>
              <a:rPr kumimoji="1" lang="en-US" altLang="zh-CN" sz="2800" b="1">
                <a:solidFill>
                  <a:srgbClr val="000000"/>
                </a:solidFill>
                <a:latin typeface="宋体" charset="-122"/>
              </a:rPr>
              <a:t>1</a:t>
            </a:r>
            <a:r>
              <a:rPr kumimoji="1" lang="zh-CN" altLang="en-US" sz="2800" b="1">
                <a:solidFill>
                  <a:srgbClr val="000000"/>
                </a:solidFill>
                <a:latin typeface="宋体" charset="-122"/>
              </a:rPr>
              <a:t>．洪秀全创立拜上帝教</a:t>
            </a:r>
          </a:p>
          <a:p>
            <a:pPr eaLnBrk="0" hangingPunct="0"/>
            <a:endParaRPr kumimoji="1" lang="zh-CN" altLang="en-US" sz="2800" b="1">
              <a:latin typeface="Times New Roman" pitchFamily="18" charset="0"/>
            </a:endParaRPr>
          </a:p>
        </p:txBody>
      </p:sp>
      <p:sp>
        <p:nvSpPr>
          <p:cNvPr id="51204" name="Rectangle 4"/>
          <p:cNvSpPr>
            <a:spLocks noChangeArrowheads="1"/>
          </p:cNvSpPr>
          <p:nvPr/>
        </p:nvSpPr>
        <p:spPr bwMode="auto">
          <a:xfrm>
            <a:off x="406400" y="2438400"/>
            <a:ext cx="6148388" cy="609600"/>
          </a:xfrm>
          <a:prstGeom prst="rect">
            <a:avLst/>
          </a:prstGeom>
          <a:noFill/>
          <a:ln w="9525">
            <a:noFill/>
            <a:miter lim="800000"/>
            <a:headEnd/>
            <a:tailEnd/>
          </a:ln>
          <a:effectLst/>
        </p:spPr>
        <p:txBody>
          <a:bodyPr/>
          <a:lstStyle/>
          <a:p>
            <a:r>
              <a:rPr kumimoji="1" lang="en-US" altLang="zh-CN" sz="2800" b="1">
                <a:latin typeface="宋体" charset="-122"/>
              </a:rPr>
              <a:t>2</a:t>
            </a:r>
            <a:r>
              <a:rPr kumimoji="1" lang="zh-CN" altLang="en-US" sz="2800" b="1">
                <a:latin typeface="宋体" charset="-122"/>
              </a:rPr>
              <a:t>．洪秀全创立宗教理论</a:t>
            </a:r>
          </a:p>
          <a:p>
            <a:pPr eaLnBrk="0" hangingPunct="0"/>
            <a:endParaRPr kumimoji="1" lang="zh-CN" altLang="en-US" sz="2400">
              <a:latin typeface="Times New Roman" pitchFamily="18" charset="0"/>
            </a:endParaRPr>
          </a:p>
        </p:txBody>
      </p:sp>
      <p:sp>
        <p:nvSpPr>
          <p:cNvPr id="51205" name="AutoShape 5">
            <a:hlinkClick r:id="rId2" action="ppaction://hlinksldjump" highlightClick="1"/>
          </p:cNvPr>
          <p:cNvSpPr>
            <a:spLocks noChangeArrowheads="1"/>
          </p:cNvSpPr>
          <p:nvPr/>
        </p:nvSpPr>
        <p:spPr bwMode="auto">
          <a:xfrm>
            <a:off x="5994400" y="2514600"/>
            <a:ext cx="1016000" cy="381000"/>
          </a:xfrm>
          <a:prstGeom prst="actionButtonForwardNext">
            <a:avLst/>
          </a:prstGeom>
          <a:solidFill>
            <a:schemeClr val="accent1"/>
          </a:solidFill>
          <a:ln w="9525">
            <a:solidFill>
              <a:schemeClr val="tx1"/>
            </a:solidFill>
            <a:miter lim="800000"/>
            <a:headEnd/>
            <a:tailEnd/>
          </a:ln>
          <a:effectLst/>
        </p:spPr>
        <p:txBody>
          <a:bodyPr wrap="none" anchor="ctr"/>
          <a:lstStyle/>
          <a:p>
            <a:endParaRPr lang="zh-CN" altLang="en-US"/>
          </a:p>
        </p:txBody>
      </p:sp>
      <p:sp>
        <p:nvSpPr>
          <p:cNvPr id="51206" name="AutoShape 6">
            <a:hlinkClick r:id="" action="ppaction://hlinkshowjump?jump=nextslide" highlightClick="1"/>
          </p:cNvPr>
          <p:cNvSpPr>
            <a:spLocks noChangeArrowheads="1"/>
          </p:cNvSpPr>
          <p:nvPr/>
        </p:nvSpPr>
        <p:spPr bwMode="auto">
          <a:xfrm>
            <a:off x="6096000" y="1447800"/>
            <a:ext cx="1016000" cy="381000"/>
          </a:xfrm>
          <a:prstGeom prst="actionButtonForwardNext">
            <a:avLst/>
          </a:prstGeom>
          <a:solidFill>
            <a:schemeClr val="accent1"/>
          </a:solidFill>
          <a:ln w="9525">
            <a:solidFill>
              <a:schemeClr val="tx1"/>
            </a:solidFill>
            <a:miter lim="800000"/>
            <a:headEnd/>
            <a:tailEnd/>
          </a:ln>
          <a:effectLst/>
        </p:spPr>
        <p:txBody>
          <a:bodyPr wrap="none" anchor="ctr"/>
          <a:lstStyle/>
          <a:p>
            <a:endParaRPr lang="zh-CN" altLang="en-US"/>
          </a:p>
        </p:txBody>
      </p:sp>
      <p:sp>
        <p:nvSpPr>
          <p:cNvPr id="51207" name="Rectangle 7"/>
          <p:cNvSpPr>
            <a:spLocks noChangeArrowheads="1"/>
          </p:cNvSpPr>
          <p:nvPr/>
        </p:nvSpPr>
        <p:spPr bwMode="auto">
          <a:xfrm>
            <a:off x="304800" y="3048000"/>
            <a:ext cx="11379200" cy="609600"/>
          </a:xfrm>
          <a:prstGeom prst="rect">
            <a:avLst/>
          </a:prstGeom>
          <a:noFill/>
          <a:ln w="9525">
            <a:noFill/>
            <a:miter lim="800000"/>
            <a:headEnd/>
            <a:tailEnd/>
          </a:ln>
          <a:effectLst/>
        </p:spPr>
        <p:txBody>
          <a:bodyPr/>
          <a:lstStyle/>
          <a:p>
            <a:r>
              <a:rPr kumimoji="1" lang="zh-CN" altLang="en-US" sz="2400" b="1">
                <a:solidFill>
                  <a:srgbClr val="FF0000"/>
                </a:solidFill>
                <a:effectLst>
                  <a:outerShdw blurRad="38100" dist="38100" dir="2700000" algn="tl">
                    <a:srgbClr val="C0C0C0"/>
                  </a:outerShdw>
                </a:effectLst>
                <a:latin typeface="宋体" charset="-122"/>
              </a:rPr>
              <a:t>农民阶级平等的思想、儒家大同思想和西方基督教义的结合</a:t>
            </a:r>
          </a:p>
          <a:p>
            <a:pPr eaLnBrk="0" hangingPunct="0"/>
            <a:endParaRPr kumimoji="1" lang="zh-CN" altLang="en-US" sz="2400">
              <a:latin typeface="Times New Roman" pitchFamily="18" charset="0"/>
            </a:endParaRPr>
          </a:p>
        </p:txBody>
      </p:sp>
      <p:sp>
        <p:nvSpPr>
          <p:cNvPr id="51208" name="Text Box 8"/>
          <p:cNvSpPr txBox="1">
            <a:spLocks noChangeArrowheads="1"/>
          </p:cNvSpPr>
          <p:nvPr/>
        </p:nvSpPr>
        <p:spPr bwMode="auto">
          <a:xfrm>
            <a:off x="508000" y="1981200"/>
            <a:ext cx="11887200" cy="457200"/>
          </a:xfrm>
          <a:prstGeom prst="rect">
            <a:avLst/>
          </a:prstGeom>
          <a:noFill/>
          <a:ln w="9525">
            <a:noFill/>
            <a:miter lim="800000"/>
            <a:headEnd/>
            <a:tailEnd/>
          </a:ln>
          <a:effectLst/>
        </p:spPr>
        <p:txBody>
          <a:bodyPr>
            <a:spAutoFit/>
          </a:bodyPr>
          <a:lstStyle/>
          <a:p>
            <a:pPr>
              <a:spcBef>
                <a:spcPct val="50000"/>
              </a:spcBef>
            </a:pPr>
            <a:r>
              <a:rPr kumimoji="1" lang="en-US" altLang="zh-CN" sz="2400" b="1">
                <a:solidFill>
                  <a:srgbClr val="FF0000"/>
                </a:solidFill>
                <a:effectLst>
                  <a:outerShdw blurRad="38100" dist="38100" dir="2700000" algn="tl">
                    <a:srgbClr val="C0C0C0"/>
                  </a:outerShdw>
                </a:effectLst>
                <a:latin typeface="Times New Roman" pitchFamily="18" charset="0"/>
              </a:rPr>
              <a:t>1851</a:t>
            </a:r>
            <a:r>
              <a:rPr kumimoji="1" lang="zh-CN" altLang="en-US" sz="2400" b="1">
                <a:solidFill>
                  <a:srgbClr val="FF0000"/>
                </a:solidFill>
                <a:effectLst>
                  <a:outerShdw blurRad="38100" dist="38100" dir="2700000" algn="tl">
                    <a:srgbClr val="C0C0C0"/>
                  </a:outerShdw>
                </a:effectLst>
                <a:latin typeface="Times New Roman" pitchFamily="18" charset="0"/>
              </a:rPr>
              <a:t>年初，农民领袖洪秀全发动、领导的太平天国运动暴发了。</a:t>
            </a:r>
          </a:p>
        </p:txBody>
      </p:sp>
      <p:sp>
        <p:nvSpPr>
          <p:cNvPr id="51209" name="Text Box 9"/>
          <p:cNvSpPr txBox="1">
            <a:spLocks noChangeArrowheads="1"/>
          </p:cNvSpPr>
          <p:nvPr/>
        </p:nvSpPr>
        <p:spPr bwMode="auto">
          <a:xfrm>
            <a:off x="406400" y="3505200"/>
            <a:ext cx="4572000" cy="519113"/>
          </a:xfrm>
          <a:prstGeom prst="rect">
            <a:avLst/>
          </a:prstGeom>
          <a:noFill/>
          <a:ln w="9525">
            <a:noFill/>
            <a:miter lim="800000"/>
            <a:headEnd/>
            <a:tailEnd/>
          </a:ln>
          <a:effectLst/>
        </p:spPr>
        <p:txBody>
          <a:bodyPr>
            <a:spAutoFit/>
          </a:bodyPr>
          <a:lstStyle/>
          <a:p>
            <a:pPr>
              <a:spcBef>
                <a:spcPct val="50000"/>
              </a:spcBef>
            </a:pPr>
            <a:r>
              <a:rPr kumimoji="1" lang="en-US" altLang="zh-CN" sz="2800" b="1">
                <a:latin typeface="Times New Roman" pitchFamily="18" charset="0"/>
              </a:rPr>
              <a:t>3</a:t>
            </a:r>
            <a:r>
              <a:rPr kumimoji="1" lang="zh-CN" altLang="en-US" sz="2800" b="1">
                <a:latin typeface="Times New Roman" pitchFamily="18" charset="0"/>
              </a:rPr>
              <a:t>、革命准备</a:t>
            </a:r>
          </a:p>
        </p:txBody>
      </p:sp>
      <p:sp>
        <p:nvSpPr>
          <p:cNvPr id="51210" name="Rectangle 10"/>
          <p:cNvSpPr>
            <a:spLocks noChangeArrowheads="1"/>
          </p:cNvSpPr>
          <p:nvPr/>
        </p:nvSpPr>
        <p:spPr bwMode="auto">
          <a:xfrm>
            <a:off x="406400" y="3962400"/>
            <a:ext cx="11785600" cy="2438400"/>
          </a:xfrm>
          <a:prstGeom prst="rect">
            <a:avLst/>
          </a:prstGeom>
          <a:noFill/>
          <a:ln w="9525">
            <a:noFill/>
            <a:miter lim="800000"/>
            <a:headEnd/>
            <a:tailEnd/>
          </a:ln>
          <a:effectLst/>
        </p:spPr>
        <p:txBody>
          <a:bodyPr anchor="ctr"/>
          <a:lstStyle/>
          <a:p>
            <a:r>
              <a:rPr kumimoji="1" lang="zh-CN" altLang="en-US" b="1">
                <a:solidFill>
                  <a:srgbClr val="0000FF"/>
                </a:solidFill>
                <a:latin typeface="宋体" charset="-122"/>
              </a:rPr>
              <a:t>组织上：</a:t>
            </a:r>
            <a:r>
              <a:rPr kumimoji="1" lang="zh-CN" altLang="en-US" b="1">
                <a:latin typeface="宋体" charset="-122"/>
              </a:rPr>
              <a:t>洪秀全创立拜上帝教发动群众。以洪秀全、杨秀清为代表六人领导核心形成 </a:t>
            </a:r>
          </a:p>
          <a:p>
            <a:pPr eaLnBrk="0" hangingPunct="0"/>
            <a:r>
              <a:rPr kumimoji="1" lang="zh-CN" altLang="en-US" b="1">
                <a:latin typeface="宋体" charset="-122"/>
              </a:rPr>
              <a:t/>
            </a:r>
            <a:br>
              <a:rPr kumimoji="1" lang="zh-CN" altLang="en-US" b="1">
                <a:latin typeface="宋体" charset="-122"/>
              </a:rPr>
            </a:br>
            <a:r>
              <a:rPr kumimoji="1" lang="zh-CN" altLang="en-US" b="1">
                <a:solidFill>
                  <a:srgbClr val="0000FF"/>
                </a:solidFill>
                <a:latin typeface="宋体" charset="-122"/>
              </a:rPr>
              <a:t>理论上：</a:t>
            </a:r>
            <a:r>
              <a:rPr kumimoji="1" lang="zh-CN" altLang="en-US" b="1">
                <a:latin typeface="宋体" charset="-122"/>
              </a:rPr>
              <a:t> ①来源：西方基督教教义、儒家大同思想、农民平均主义。 ②著作：</a:t>
            </a:r>
            <a:r>
              <a:rPr kumimoji="1" lang="en-US" altLang="zh-CN" b="1">
                <a:latin typeface="宋体" charset="-122"/>
              </a:rPr>
              <a:t>《</a:t>
            </a:r>
            <a:r>
              <a:rPr kumimoji="1" lang="zh-CN" altLang="en-US" b="1">
                <a:latin typeface="宋体" charset="-122"/>
              </a:rPr>
              <a:t>原道救世歌</a:t>
            </a:r>
            <a:r>
              <a:rPr kumimoji="1" lang="en-US" altLang="zh-CN" b="1">
                <a:latin typeface="宋体" charset="-122"/>
              </a:rPr>
              <a:t>》</a:t>
            </a:r>
            <a:r>
              <a:rPr kumimoji="1" lang="zh-CN" altLang="en-US" b="1">
                <a:latin typeface="宋体" charset="-122"/>
              </a:rPr>
              <a:t>、</a:t>
            </a:r>
            <a:r>
              <a:rPr kumimoji="1" lang="en-US" altLang="zh-CN" b="1">
                <a:latin typeface="宋体" charset="-122"/>
              </a:rPr>
              <a:t>《</a:t>
            </a:r>
            <a:r>
              <a:rPr kumimoji="1" lang="zh-CN" altLang="en-US" b="1">
                <a:latin typeface="宋体" charset="-122"/>
              </a:rPr>
              <a:t>原道醒世训</a:t>
            </a:r>
            <a:r>
              <a:rPr kumimoji="1" lang="en-US" altLang="zh-CN" b="1">
                <a:latin typeface="宋体" charset="-122"/>
              </a:rPr>
              <a:t>》</a:t>
            </a:r>
            <a:r>
              <a:rPr kumimoji="1" lang="zh-CN" altLang="en-US" b="1">
                <a:latin typeface="宋体" charset="-122"/>
              </a:rPr>
              <a:t>和</a:t>
            </a:r>
            <a:r>
              <a:rPr kumimoji="1" lang="en-US" altLang="zh-CN" b="1">
                <a:latin typeface="宋体" charset="-122"/>
              </a:rPr>
              <a:t>《</a:t>
            </a:r>
            <a:r>
              <a:rPr kumimoji="1" lang="zh-CN" altLang="en-US" b="1">
                <a:latin typeface="宋体" charset="-122"/>
              </a:rPr>
              <a:t>原道觉世训</a:t>
            </a:r>
            <a:r>
              <a:rPr kumimoji="1" lang="en-US" altLang="zh-CN" b="1">
                <a:latin typeface="宋体" charset="-122"/>
              </a:rPr>
              <a:t>》</a:t>
            </a:r>
            <a:r>
              <a:rPr kumimoji="1" lang="zh-CN" altLang="en-US" b="1">
                <a:latin typeface="宋体" charset="-122"/>
              </a:rPr>
              <a:t>等。③特点：将农民平等自由思想通过宗教理论表达出来。 </a:t>
            </a:r>
          </a:p>
          <a:p>
            <a:pPr eaLnBrk="0" hangingPunct="0"/>
            <a:r>
              <a:rPr kumimoji="1" lang="zh-CN" altLang="en-US" b="1">
                <a:latin typeface="宋体" charset="-122"/>
              </a:rPr>
              <a:t/>
            </a:r>
            <a:br>
              <a:rPr kumimoji="1" lang="zh-CN" altLang="en-US" b="1">
                <a:latin typeface="宋体" charset="-122"/>
              </a:rPr>
            </a:br>
            <a:r>
              <a:rPr kumimoji="1" lang="zh-CN" altLang="en-US" b="1">
                <a:solidFill>
                  <a:srgbClr val="0000FF"/>
                </a:solidFill>
                <a:latin typeface="宋体" charset="-122"/>
              </a:rPr>
              <a:t>根据地建立：</a:t>
            </a:r>
            <a:r>
              <a:rPr kumimoji="1" lang="zh-CN" altLang="en-US" b="1">
                <a:latin typeface="宋体" charset="-122"/>
              </a:rPr>
              <a:t>冯云山深入广西紫金山区活动，建立根据地。</a:t>
            </a:r>
            <a:endParaRPr kumimoji="1" lang="zh-CN" altLang="en-US" b="1">
              <a:latin typeface="Times New Roman" pitchFamily="18" charset="0"/>
            </a:endParaRPr>
          </a:p>
        </p:txBody>
      </p:sp>
      <p:pic>
        <p:nvPicPr>
          <p:cNvPr id="51211" name="Picture 11" descr="X0086">
            <a:hlinkClick r:id="rId3" action="ppaction://hlinksldjump"/>
          </p:cNvPr>
          <p:cNvPicPr>
            <a:picLocks noChangeAspect="1" noChangeArrowheads="1"/>
          </p:cNvPicPr>
          <p:nvPr/>
        </p:nvPicPr>
        <p:blipFill>
          <a:blip r:embed="rId4"/>
          <a:srcRect/>
          <a:stretch>
            <a:fillRect/>
          </a:stretch>
        </p:blipFill>
        <p:spPr bwMode="auto">
          <a:xfrm>
            <a:off x="10609263" y="5876925"/>
            <a:ext cx="812800" cy="6096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ext Box 2"/>
          <p:cNvSpPr txBox="1">
            <a:spLocks noChangeArrowheads="1"/>
          </p:cNvSpPr>
          <p:nvPr/>
        </p:nvSpPr>
        <p:spPr bwMode="auto">
          <a:xfrm>
            <a:off x="2209800" y="0"/>
            <a:ext cx="3581400" cy="1076325"/>
          </a:xfrm>
          <a:prstGeom prst="rect">
            <a:avLst/>
          </a:prstGeom>
          <a:noFill/>
          <a:ln w="9525">
            <a:noFill/>
            <a:miter lim="800000"/>
            <a:headEnd/>
            <a:tailEnd/>
          </a:ln>
        </p:spPr>
        <p:txBody>
          <a:bodyPr>
            <a:spAutoFit/>
          </a:bodyPr>
          <a:lstStyle/>
          <a:p>
            <a:pPr>
              <a:spcBef>
                <a:spcPct val="50000"/>
              </a:spcBef>
            </a:pPr>
            <a:r>
              <a:rPr lang="en-US" altLang="zh-CN" sz="2800" b="1">
                <a:solidFill>
                  <a:srgbClr val="0033CC"/>
                </a:solidFill>
                <a:latin typeface="Times New Roman" pitchFamily="18" charset="0"/>
              </a:rPr>
              <a:t>     </a:t>
            </a:r>
            <a:r>
              <a:rPr lang="zh-CN" altLang="en-US" sz="2800" b="1">
                <a:solidFill>
                  <a:srgbClr val="0033CC"/>
                </a:solidFill>
                <a:latin typeface="Times New Roman" pitchFamily="18" charset="0"/>
              </a:rPr>
              <a:t>进军路线</a:t>
            </a:r>
          </a:p>
          <a:p>
            <a:pPr>
              <a:spcBef>
                <a:spcPct val="50000"/>
              </a:spcBef>
            </a:pPr>
            <a:r>
              <a:rPr lang="zh-CN" altLang="en-US" sz="2400" b="1">
                <a:solidFill>
                  <a:srgbClr val="0033CC"/>
                </a:solidFill>
                <a:latin typeface="Times New Roman" pitchFamily="18" charset="0"/>
              </a:rPr>
              <a:t>（</a:t>
            </a:r>
            <a:r>
              <a:rPr lang="en-US" altLang="zh-CN" sz="2400" b="1">
                <a:solidFill>
                  <a:srgbClr val="0033CC"/>
                </a:solidFill>
                <a:latin typeface="Times New Roman" pitchFamily="18" charset="0"/>
              </a:rPr>
              <a:t>1851</a:t>
            </a:r>
            <a:r>
              <a:rPr lang="zh-CN" altLang="en-US" sz="2400" b="1">
                <a:solidFill>
                  <a:srgbClr val="0033CC"/>
                </a:solidFill>
                <a:latin typeface="Times New Roman" pitchFamily="18" charset="0"/>
              </a:rPr>
              <a:t>－</a:t>
            </a:r>
            <a:r>
              <a:rPr lang="en-US" altLang="zh-CN" sz="2400" b="1">
                <a:solidFill>
                  <a:srgbClr val="0033CC"/>
                </a:solidFill>
                <a:latin typeface="Times New Roman" pitchFamily="18" charset="0"/>
              </a:rPr>
              <a:t>1853</a:t>
            </a:r>
            <a:r>
              <a:rPr lang="zh-CN" altLang="en-US" sz="2400" b="1">
                <a:solidFill>
                  <a:srgbClr val="0033CC"/>
                </a:solidFill>
                <a:latin typeface="Times New Roman" pitchFamily="18" charset="0"/>
              </a:rPr>
              <a:t>）</a:t>
            </a:r>
          </a:p>
        </p:txBody>
      </p:sp>
      <p:pic>
        <p:nvPicPr>
          <p:cNvPr id="20482" name="Picture 3" descr="太平天国前期形势"/>
          <p:cNvPicPr>
            <a:picLocks noChangeAspect="1"/>
          </p:cNvPicPr>
          <p:nvPr/>
        </p:nvPicPr>
        <p:blipFill>
          <a:blip r:embed="rId2"/>
          <a:srcRect/>
          <a:stretch>
            <a:fillRect/>
          </a:stretch>
        </p:blipFill>
        <p:spPr bwMode="auto">
          <a:xfrm>
            <a:off x="5486400" y="0"/>
            <a:ext cx="5021263" cy="6858000"/>
          </a:xfrm>
          <a:prstGeom prst="rect">
            <a:avLst/>
          </a:prstGeom>
          <a:noFill/>
          <a:ln w="9525">
            <a:noFill/>
            <a:miter lim="800000"/>
            <a:headEnd/>
            <a:tailEnd/>
          </a:ln>
        </p:spPr>
      </p:pic>
      <p:sp>
        <p:nvSpPr>
          <p:cNvPr id="20483" name="Text Box 4"/>
          <p:cNvSpPr txBox="1">
            <a:spLocks noChangeArrowheads="1"/>
          </p:cNvSpPr>
          <p:nvPr/>
        </p:nvSpPr>
        <p:spPr bwMode="auto">
          <a:xfrm>
            <a:off x="2286000" y="5697538"/>
            <a:ext cx="2819400" cy="1168400"/>
          </a:xfrm>
          <a:prstGeom prst="rect">
            <a:avLst/>
          </a:prstGeom>
          <a:noFill/>
          <a:ln w="9525">
            <a:noFill/>
            <a:miter lim="800000"/>
            <a:headEnd/>
            <a:tailEnd/>
          </a:ln>
        </p:spPr>
        <p:txBody>
          <a:bodyPr>
            <a:spAutoFit/>
          </a:bodyPr>
          <a:lstStyle/>
          <a:p>
            <a:pPr>
              <a:spcBef>
                <a:spcPct val="50000"/>
              </a:spcBef>
            </a:pPr>
            <a:r>
              <a:rPr lang="zh-CN" altLang="en-US" sz="2800" b="1">
                <a:solidFill>
                  <a:srgbClr val="0033CC"/>
                </a:solidFill>
                <a:latin typeface="Times New Roman" pitchFamily="18" charset="0"/>
              </a:rPr>
              <a:t>　金田起义</a:t>
            </a:r>
          </a:p>
          <a:p>
            <a:pPr>
              <a:spcBef>
                <a:spcPct val="50000"/>
              </a:spcBef>
            </a:pPr>
            <a:r>
              <a:rPr lang="en-US" altLang="zh-CN" sz="2800" b="1">
                <a:solidFill>
                  <a:srgbClr val="0033CC"/>
                </a:solidFill>
                <a:latin typeface="Times New Roman" pitchFamily="18" charset="0"/>
              </a:rPr>
              <a:t>1851</a:t>
            </a:r>
            <a:r>
              <a:rPr lang="zh-CN" altLang="en-US" sz="2800" b="1">
                <a:solidFill>
                  <a:srgbClr val="0033CC"/>
                </a:solidFill>
                <a:latin typeface="Times New Roman" pitchFamily="18" charset="0"/>
              </a:rPr>
              <a:t>年</a:t>
            </a:r>
            <a:r>
              <a:rPr lang="en-US" altLang="zh-CN" sz="2800" b="1">
                <a:solidFill>
                  <a:srgbClr val="0033CC"/>
                </a:solidFill>
                <a:latin typeface="Times New Roman" pitchFamily="18" charset="0"/>
              </a:rPr>
              <a:t>1</a:t>
            </a:r>
            <a:r>
              <a:rPr lang="zh-CN" altLang="en-US" sz="2800" b="1">
                <a:solidFill>
                  <a:srgbClr val="0033CC"/>
                </a:solidFill>
                <a:latin typeface="Times New Roman" pitchFamily="18" charset="0"/>
              </a:rPr>
              <a:t>月</a:t>
            </a:r>
            <a:r>
              <a:rPr lang="en-US" altLang="zh-CN" sz="2800" b="1">
                <a:solidFill>
                  <a:srgbClr val="0033CC"/>
                </a:solidFill>
                <a:latin typeface="Times New Roman" pitchFamily="18" charset="0"/>
              </a:rPr>
              <a:t>11</a:t>
            </a:r>
            <a:r>
              <a:rPr lang="zh-CN" altLang="en-US" sz="2800" b="1">
                <a:solidFill>
                  <a:srgbClr val="0033CC"/>
                </a:solidFill>
                <a:latin typeface="Times New Roman" pitchFamily="18" charset="0"/>
              </a:rPr>
              <a:t>日</a:t>
            </a:r>
          </a:p>
        </p:txBody>
      </p:sp>
      <p:sp>
        <p:nvSpPr>
          <p:cNvPr id="20484" name="Text Box 5"/>
          <p:cNvSpPr txBox="1">
            <a:spLocks noChangeArrowheads="1"/>
          </p:cNvSpPr>
          <p:nvPr/>
        </p:nvSpPr>
        <p:spPr bwMode="auto">
          <a:xfrm>
            <a:off x="3048000" y="4876800"/>
            <a:ext cx="1676400" cy="522288"/>
          </a:xfrm>
          <a:prstGeom prst="rect">
            <a:avLst/>
          </a:prstGeom>
          <a:noFill/>
          <a:ln w="9525">
            <a:noFill/>
            <a:miter lim="800000"/>
            <a:headEnd/>
            <a:tailEnd/>
          </a:ln>
        </p:spPr>
        <p:txBody>
          <a:bodyPr>
            <a:spAutoFit/>
          </a:bodyPr>
          <a:lstStyle/>
          <a:p>
            <a:pPr>
              <a:spcBef>
                <a:spcPct val="50000"/>
              </a:spcBef>
            </a:pPr>
            <a:r>
              <a:rPr lang="zh-CN" altLang="en-US" sz="2800" b="1">
                <a:solidFill>
                  <a:srgbClr val="0033CC"/>
                </a:solidFill>
                <a:latin typeface="Times New Roman" pitchFamily="18" charset="0"/>
              </a:rPr>
              <a:t>永安建制</a:t>
            </a:r>
          </a:p>
        </p:txBody>
      </p:sp>
      <p:sp>
        <p:nvSpPr>
          <p:cNvPr id="20485" name="Text Box 6"/>
          <p:cNvSpPr txBox="1">
            <a:spLocks noChangeArrowheads="1"/>
          </p:cNvSpPr>
          <p:nvPr/>
        </p:nvSpPr>
        <p:spPr bwMode="auto">
          <a:xfrm>
            <a:off x="2286000" y="1143000"/>
            <a:ext cx="2971800" cy="1198563"/>
          </a:xfrm>
          <a:prstGeom prst="rect">
            <a:avLst/>
          </a:prstGeom>
          <a:noFill/>
          <a:ln w="9525">
            <a:noFill/>
            <a:miter lim="800000"/>
            <a:headEnd/>
            <a:tailEnd/>
          </a:ln>
        </p:spPr>
        <p:txBody>
          <a:bodyPr>
            <a:spAutoFit/>
          </a:bodyPr>
          <a:lstStyle/>
          <a:p>
            <a:pPr>
              <a:spcBef>
                <a:spcPct val="50000"/>
              </a:spcBef>
            </a:pPr>
            <a:r>
              <a:rPr lang="en-US" altLang="zh-CN" sz="2400" b="1">
                <a:solidFill>
                  <a:srgbClr val="0033CC"/>
                </a:solidFill>
                <a:latin typeface="Times New Roman" pitchFamily="18" charset="0"/>
              </a:rPr>
              <a:t>1853</a:t>
            </a:r>
            <a:r>
              <a:rPr lang="zh-CN" altLang="en-US" sz="2400" b="1">
                <a:solidFill>
                  <a:srgbClr val="0033CC"/>
                </a:solidFill>
                <a:latin typeface="Times New Roman" pitchFamily="18" charset="0"/>
              </a:rPr>
              <a:t>年攻占南京改名天京，定作都城颁布</a:t>
            </a:r>
            <a:r>
              <a:rPr lang="en-US" altLang="zh-CN" sz="2400" b="1">
                <a:solidFill>
                  <a:srgbClr val="0033CC"/>
                </a:solidFill>
                <a:latin typeface="Times New Roman" pitchFamily="18" charset="0"/>
              </a:rPr>
              <a:t>《</a:t>
            </a:r>
            <a:r>
              <a:rPr lang="zh-CN" altLang="en-US" sz="2400" b="1">
                <a:solidFill>
                  <a:srgbClr val="0033CC"/>
                </a:solidFill>
                <a:latin typeface="Times New Roman" pitchFamily="18" charset="0"/>
              </a:rPr>
              <a:t>天朝田亩制度</a:t>
            </a:r>
            <a:r>
              <a:rPr lang="en-US" altLang="zh-CN" sz="2400" b="1">
                <a:solidFill>
                  <a:srgbClr val="0033CC"/>
                </a:solidFill>
                <a:latin typeface="Times New Roman" pitchFamily="18" charset="0"/>
              </a:rPr>
              <a:t>》</a:t>
            </a:r>
          </a:p>
        </p:txBody>
      </p:sp>
      <p:sp>
        <p:nvSpPr>
          <p:cNvPr id="20486" name="Text Box 7"/>
          <p:cNvSpPr txBox="1">
            <a:spLocks noChangeArrowheads="1"/>
          </p:cNvSpPr>
          <p:nvPr/>
        </p:nvSpPr>
        <p:spPr bwMode="auto">
          <a:xfrm>
            <a:off x="3124200" y="2743200"/>
            <a:ext cx="2209800" cy="460375"/>
          </a:xfrm>
          <a:prstGeom prst="rect">
            <a:avLst/>
          </a:prstGeom>
          <a:noFill/>
          <a:ln w="9525">
            <a:noFill/>
            <a:miter lim="800000"/>
            <a:headEnd/>
            <a:tailEnd/>
          </a:ln>
        </p:spPr>
        <p:txBody>
          <a:bodyPr>
            <a:spAutoFit/>
          </a:bodyPr>
          <a:lstStyle/>
          <a:p>
            <a:pPr>
              <a:spcBef>
                <a:spcPct val="50000"/>
              </a:spcBef>
            </a:pPr>
            <a:r>
              <a:rPr lang="zh-CN" altLang="en-US" sz="2400" b="1">
                <a:solidFill>
                  <a:srgbClr val="0033CC"/>
                </a:solidFill>
                <a:latin typeface="Times New Roman" pitchFamily="18" charset="0"/>
              </a:rPr>
              <a:t>攻占武汉三镇</a:t>
            </a:r>
          </a:p>
        </p:txBody>
      </p:sp>
      <p:sp>
        <p:nvSpPr>
          <p:cNvPr id="20487" name="AutoShape 8"/>
          <p:cNvSpPr>
            <a:spLocks noChangeArrowheads="1"/>
          </p:cNvSpPr>
          <p:nvPr/>
        </p:nvSpPr>
        <p:spPr bwMode="auto">
          <a:xfrm rot="1507128">
            <a:off x="3352800" y="5410200"/>
            <a:ext cx="228600" cy="381000"/>
          </a:xfrm>
          <a:prstGeom prst="upArrow">
            <a:avLst>
              <a:gd name="adj1" fmla="val 50000"/>
              <a:gd name="adj2" fmla="val 41644"/>
            </a:avLst>
          </a:prstGeom>
          <a:solidFill>
            <a:schemeClr val="accent1"/>
          </a:solidFill>
          <a:ln w="9525">
            <a:solidFill>
              <a:schemeClr val="tx1"/>
            </a:solidFill>
            <a:miter lim="800000"/>
            <a:headEnd/>
            <a:tailEnd/>
          </a:ln>
        </p:spPr>
        <p:txBody>
          <a:bodyPr vert="eaVert" wrap="none" anchor="ctr"/>
          <a:lstStyle/>
          <a:p>
            <a:endParaRPr lang="zh-CN" altLang="en-US"/>
          </a:p>
        </p:txBody>
      </p:sp>
      <p:sp>
        <p:nvSpPr>
          <p:cNvPr id="20488" name="AutoShape 9"/>
          <p:cNvSpPr>
            <a:spLocks noChangeArrowheads="1"/>
          </p:cNvSpPr>
          <p:nvPr/>
        </p:nvSpPr>
        <p:spPr bwMode="auto">
          <a:xfrm rot="2047093">
            <a:off x="3657600" y="4572000"/>
            <a:ext cx="228600" cy="381000"/>
          </a:xfrm>
          <a:prstGeom prst="upArrow">
            <a:avLst>
              <a:gd name="adj1" fmla="val 50000"/>
              <a:gd name="adj2" fmla="val 41644"/>
            </a:avLst>
          </a:prstGeom>
          <a:solidFill>
            <a:schemeClr val="accent1"/>
          </a:solidFill>
          <a:ln w="9525">
            <a:solidFill>
              <a:schemeClr val="tx1"/>
            </a:solidFill>
            <a:miter lim="800000"/>
            <a:headEnd/>
            <a:tailEnd/>
          </a:ln>
        </p:spPr>
        <p:txBody>
          <a:bodyPr vert="eaVert" wrap="none" anchor="ctr"/>
          <a:lstStyle/>
          <a:p>
            <a:endParaRPr lang="zh-CN" altLang="en-US"/>
          </a:p>
        </p:txBody>
      </p:sp>
      <p:sp>
        <p:nvSpPr>
          <p:cNvPr id="20489" name="Text Box 10"/>
          <p:cNvSpPr txBox="1">
            <a:spLocks noChangeArrowheads="1"/>
          </p:cNvSpPr>
          <p:nvPr/>
        </p:nvSpPr>
        <p:spPr bwMode="auto">
          <a:xfrm>
            <a:off x="2819400" y="4191000"/>
            <a:ext cx="2514600" cy="522288"/>
          </a:xfrm>
          <a:prstGeom prst="rect">
            <a:avLst/>
          </a:prstGeom>
          <a:noFill/>
          <a:ln w="9525">
            <a:noFill/>
            <a:miter lim="800000"/>
            <a:headEnd/>
            <a:tailEnd/>
          </a:ln>
        </p:spPr>
        <p:txBody>
          <a:bodyPr>
            <a:spAutoFit/>
          </a:bodyPr>
          <a:lstStyle/>
          <a:p>
            <a:pPr>
              <a:spcBef>
                <a:spcPct val="50000"/>
              </a:spcBef>
            </a:pPr>
            <a:r>
              <a:rPr lang="zh-CN" altLang="en-US" sz="2800" b="1">
                <a:solidFill>
                  <a:srgbClr val="0033CC"/>
                </a:solidFill>
                <a:latin typeface="Times New Roman" pitchFamily="18" charset="0"/>
              </a:rPr>
              <a:t>全州（</a:t>
            </a:r>
            <a:r>
              <a:rPr lang="zh-CN" altLang="en-US" sz="2800" b="1">
                <a:solidFill>
                  <a:srgbClr val="990033"/>
                </a:solidFill>
                <a:latin typeface="Times New Roman" pitchFamily="18" charset="0"/>
              </a:rPr>
              <a:t>冯云山</a:t>
            </a:r>
            <a:r>
              <a:rPr lang="zh-CN" altLang="en-US" sz="2800" b="1">
                <a:solidFill>
                  <a:srgbClr val="0033CC"/>
                </a:solidFill>
                <a:latin typeface="Times New Roman" pitchFamily="18" charset="0"/>
              </a:rPr>
              <a:t>）</a:t>
            </a:r>
          </a:p>
        </p:txBody>
      </p:sp>
      <p:sp>
        <p:nvSpPr>
          <p:cNvPr id="20490" name="AutoShape 11"/>
          <p:cNvSpPr>
            <a:spLocks noChangeArrowheads="1"/>
          </p:cNvSpPr>
          <p:nvPr/>
        </p:nvSpPr>
        <p:spPr bwMode="auto">
          <a:xfrm rot="2047093">
            <a:off x="3733800" y="3886200"/>
            <a:ext cx="228600" cy="381000"/>
          </a:xfrm>
          <a:prstGeom prst="upArrow">
            <a:avLst>
              <a:gd name="adj1" fmla="val 50000"/>
              <a:gd name="adj2" fmla="val 41644"/>
            </a:avLst>
          </a:prstGeom>
          <a:solidFill>
            <a:schemeClr val="accent1"/>
          </a:solidFill>
          <a:ln w="9525">
            <a:solidFill>
              <a:schemeClr val="tx1"/>
            </a:solidFill>
            <a:miter lim="800000"/>
            <a:headEnd/>
            <a:tailEnd/>
          </a:ln>
        </p:spPr>
        <p:txBody>
          <a:bodyPr vert="eaVert" wrap="none" anchor="ctr"/>
          <a:lstStyle/>
          <a:p>
            <a:endParaRPr lang="zh-CN" altLang="en-US"/>
          </a:p>
        </p:txBody>
      </p:sp>
      <p:sp>
        <p:nvSpPr>
          <p:cNvPr id="20491" name="Text Box 12"/>
          <p:cNvSpPr txBox="1">
            <a:spLocks noChangeArrowheads="1"/>
          </p:cNvSpPr>
          <p:nvPr/>
        </p:nvSpPr>
        <p:spPr bwMode="auto">
          <a:xfrm>
            <a:off x="2640013" y="3429000"/>
            <a:ext cx="2438400" cy="522288"/>
          </a:xfrm>
          <a:prstGeom prst="rect">
            <a:avLst/>
          </a:prstGeom>
          <a:noFill/>
          <a:ln w="9525">
            <a:noFill/>
            <a:miter lim="800000"/>
            <a:headEnd/>
            <a:tailEnd/>
          </a:ln>
        </p:spPr>
        <p:txBody>
          <a:bodyPr>
            <a:spAutoFit/>
          </a:bodyPr>
          <a:lstStyle/>
          <a:p>
            <a:pPr>
              <a:spcBef>
                <a:spcPct val="50000"/>
              </a:spcBef>
            </a:pPr>
            <a:r>
              <a:rPr lang="zh-CN" altLang="en-US" sz="2800" b="1">
                <a:solidFill>
                  <a:srgbClr val="0033CC"/>
                </a:solidFill>
                <a:latin typeface="Times New Roman" pitchFamily="18" charset="0"/>
              </a:rPr>
              <a:t>长沙（</a:t>
            </a:r>
            <a:r>
              <a:rPr lang="zh-CN" altLang="en-US" sz="2800" b="1">
                <a:solidFill>
                  <a:srgbClr val="990033"/>
                </a:solidFill>
                <a:latin typeface="Times New Roman" pitchFamily="18" charset="0"/>
              </a:rPr>
              <a:t>萧朝贵</a:t>
            </a:r>
            <a:r>
              <a:rPr lang="zh-CN" altLang="en-US" sz="2800" b="1">
                <a:solidFill>
                  <a:srgbClr val="0033CC"/>
                </a:solidFill>
                <a:latin typeface="Times New Roman" pitchFamily="18" charset="0"/>
              </a:rPr>
              <a:t>）</a:t>
            </a:r>
          </a:p>
        </p:txBody>
      </p:sp>
      <p:sp>
        <p:nvSpPr>
          <p:cNvPr id="20492" name="AutoShape 13"/>
          <p:cNvSpPr>
            <a:spLocks noChangeArrowheads="1"/>
          </p:cNvSpPr>
          <p:nvPr/>
        </p:nvSpPr>
        <p:spPr bwMode="auto">
          <a:xfrm rot="2047093">
            <a:off x="3962400" y="3124200"/>
            <a:ext cx="228600" cy="381000"/>
          </a:xfrm>
          <a:prstGeom prst="upArrow">
            <a:avLst>
              <a:gd name="adj1" fmla="val 50000"/>
              <a:gd name="adj2" fmla="val 41644"/>
            </a:avLst>
          </a:prstGeom>
          <a:solidFill>
            <a:schemeClr val="accent1"/>
          </a:solidFill>
          <a:ln w="9525">
            <a:solidFill>
              <a:schemeClr val="tx1"/>
            </a:solidFill>
            <a:miter lim="800000"/>
            <a:headEnd/>
            <a:tailEnd/>
          </a:ln>
        </p:spPr>
        <p:txBody>
          <a:bodyPr vert="eaVert" wrap="none" anchor="ctr"/>
          <a:lstStyle/>
          <a:p>
            <a:endParaRPr lang="zh-CN" altLang="en-US"/>
          </a:p>
        </p:txBody>
      </p:sp>
      <p:sp>
        <p:nvSpPr>
          <p:cNvPr id="20493" name="AutoShape 14"/>
          <p:cNvSpPr>
            <a:spLocks noChangeArrowheads="1"/>
          </p:cNvSpPr>
          <p:nvPr/>
        </p:nvSpPr>
        <p:spPr bwMode="auto">
          <a:xfrm rot="2047093">
            <a:off x="3886200" y="2438400"/>
            <a:ext cx="228600" cy="381000"/>
          </a:xfrm>
          <a:prstGeom prst="upArrow">
            <a:avLst>
              <a:gd name="adj1" fmla="val 50000"/>
              <a:gd name="adj2" fmla="val 41644"/>
            </a:avLst>
          </a:prstGeom>
          <a:solidFill>
            <a:schemeClr val="accent1"/>
          </a:solidFill>
          <a:ln w="9525">
            <a:solidFill>
              <a:schemeClr val="tx1"/>
            </a:solidFill>
            <a:miter lim="800000"/>
            <a:headEnd/>
            <a:tailEnd/>
          </a:ln>
        </p:spPr>
        <p:txBody>
          <a:bodyPr vert="eaVert" wrap="none" anchor="ctr"/>
          <a:lstStyle/>
          <a:p>
            <a:endParaRPr lang="zh-CN" altLang="en-US"/>
          </a:p>
        </p:txBody>
      </p:sp>
      <p:pic>
        <p:nvPicPr>
          <p:cNvPr id="14351" name="Picture 15" descr="NEXT">
            <a:hlinkClick r:id="" action="ppaction://hlinkshowjump?jump=nextslide"/>
          </p:cNvPr>
          <p:cNvPicPr>
            <a:picLocks noChangeAspect="1"/>
          </p:cNvPicPr>
          <p:nvPr/>
        </p:nvPicPr>
        <p:blipFill>
          <a:blip r:embed="rId3"/>
          <a:srcRect/>
          <a:stretch>
            <a:fillRect/>
          </a:stretch>
        </p:blipFill>
        <p:spPr bwMode="auto">
          <a:xfrm>
            <a:off x="9601200" y="6172200"/>
            <a:ext cx="1066800" cy="685800"/>
          </a:xfrm>
          <a:prstGeom prst="rect">
            <a:avLst/>
          </a:prstGeom>
          <a:noFill/>
          <a:ln w="9525">
            <a:noFill/>
            <a:miter lim="800000"/>
            <a:headEnd/>
            <a:tailEnd/>
          </a:ln>
        </p:spPr>
      </p:pic>
      <p:sp>
        <p:nvSpPr>
          <p:cNvPr id="20495" name="Text Box 8"/>
          <p:cNvSpPr txBox="1">
            <a:spLocks noChangeArrowheads="1"/>
          </p:cNvSpPr>
          <p:nvPr/>
        </p:nvSpPr>
        <p:spPr bwMode="auto">
          <a:xfrm>
            <a:off x="119063" y="188913"/>
            <a:ext cx="1401762" cy="457200"/>
          </a:xfrm>
          <a:prstGeom prst="rect">
            <a:avLst/>
          </a:prstGeom>
          <a:noFill/>
          <a:ln w="9525">
            <a:noFill/>
            <a:miter lim="800000"/>
            <a:headEnd/>
            <a:tailEnd/>
          </a:ln>
        </p:spPr>
        <p:txBody>
          <a:bodyPr wrap="none">
            <a:spAutoFit/>
          </a:bodyPr>
          <a:lstStyle/>
          <a:p>
            <a:r>
              <a:rPr lang="zh-CN" altLang="en-US" sz="2400" b="1">
                <a:solidFill>
                  <a:srgbClr val="FF0000"/>
                </a:solidFill>
              </a:rPr>
              <a:t>发展过程</a:t>
            </a:r>
          </a:p>
        </p:txBody>
      </p:sp>
      <p:sp>
        <p:nvSpPr>
          <p:cNvPr id="20496" name="Text Box 9"/>
          <p:cNvSpPr txBox="1">
            <a:spLocks noChangeArrowheads="1"/>
          </p:cNvSpPr>
          <p:nvPr/>
        </p:nvSpPr>
        <p:spPr bwMode="auto">
          <a:xfrm>
            <a:off x="334963" y="908050"/>
            <a:ext cx="1096962" cy="368300"/>
          </a:xfrm>
          <a:prstGeom prst="rect">
            <a:avLst/>
          </a:prstGeom>
          <a:noFill/>
          <a:ln w="9525">
            <a:noFill/>
            <a:miter lim="800000"/>
            <a:headEnd/>
            <a:tailEnd/>
          </a:ln>
        </p:spPr>
        <p:txBody>
          <a:bodyPr wrap="none">
            <a:spAutoFit/>
          </a:bodyPr>
          <a:lstStyle/>
          <a:p>
            <a:r>
              <a:rPr lang="zh-CN" altLang="en-US"/>
              <a:t>金田起义</a:t>
            </a:r>
          </a:p>
        </p:txBody>
      </p:sp>
      <p:sp>
        <p:nvSpPr>
          <p:cNvPr id="20497" name="Text Box 11"/>
          <p:cNvSpPr txBox="1">
            <a:spLocks noChangeArrowheads="1"/>
          </p:cNvSpPr>
          <p:nvPr/>
        </p:nvSpPr>
        <p:spPr bwMode="auto">
          <a:xfrm>
            <a:off x="407988" y="2276475"/>
            <a:ext cx="1096962" cy="368300"/>
          </a:xfrm>
          <a:prstGeom prst="rect">
            <a:avLst/>
          </a:prstGeom>
          <a:noFill/>
          <a:ln w="9525">
            <a:noFill/>
            <a:miter lim="800000"/>
            <a:headEnd/>
            <a:tailEnd/>
          </a:ln>
        </p:spPr>
        <p:txBody>
          <a:bodyPr wrap="none">
            <a:spAutoFit/>
          </a:bodyPr>
          <a:lstStyle/>
          <a:p>
            <a:r>
              <a:rPr lang="zh-CN" altLang="en-US"/>
              <a:t>永安建制</a:t>
            </a:r>
          </a:p>
        </p:txBody>
      </p:sp>
      <p:sp>
        <p:nvSpPr>
          <p:cNvPr id="20498" name="Text Box 14"/>
          <p:cNvSpPr txBox="1">
            <a:spLocks noChangeArrowheads="1"/>
          </p:cNvSpPr>
          <p:nvPr/>
        </p:nvSpPr>
        <p:spPr bwMode="auto">
          <a:xfrm>
            <a:off x="334963" y="1557338"/>
            <a:ext cx="1096962" cy="368300"/>
          </a:xfrm>
          <a:prstGeom prst="rect">
            <a:avLst/>
          </a:prstGeom>
          <a:noFill/>
          <a:ln w="9525">
            <a:noFill/>
            <a:miter lim="800000"/>
            <a:headEnd/>
            <a:tailEnd/>
          </a:ln>
        </p:spPr>
        <p:txBody>
          <a:bodyPr wrap="none">
            <a:spAutoFit/>
          </a:bodyPr>
          <a:lstStyle/>
          <a:p>
            <a:r>
              <a:rPr lang="zh-CN" altLang="en-US"/>
              <a:t>东乡称王</a:t>
            </a:r>
          </a:p>
        </p:txBody>
      </p:sp>
      <p:sp>
        <p:nvSpPr>
          <p:cNvPr id="20499" name="Text Box 15"/>
          <p:cNvSpPr txBox="1">
            <a:spLocks noChangeArrowheads="1"/>
          </p:cNvSpPr>
          <p:nvPr/>
        </p:nvSpPr>
        <p:spPr bwMode="auto">
          <a:xfrm>
            <a:off x="479425" y="3644900"/>
            <a:ext cx="1096963" cy="368300"/>
          </a:xfrm>
          <a:prstGeom prst="rect">
            <a:avLst/>
          </a:prstGeom>
          <a:noFill/>
          <a:ln w="9525">
            <a:noFill/>
            <a:miter lim="800000"/>
            <a:headEnd/>
            <a:tailEnd/>
          </a:ln>
        </p:spPr>
        <p:txBody>
          <a:bodyPr wrap="none">
            <a:spAutoFit/>
          </a:bodyPr>
          <a:lstStyle/>
          <a:p>
            <a:r>
              <a:rPr lang="zh-CN" altLang="en-US"/>
              <a:t>定都天京</a:t>
            </a:r>
          </a:p>
        </p:txBody>
      </p:sp>
      <p:sp>
        <p:nvSpPr>
          <p:cNvPr id="20500" name="Text Box 18"/>
          <p:cNvSpPr txBox="1">
            <a:spLocks noChangeArrowheads="1"/>
          </p:cNvSpPr>
          <p:nvPr/>
        </p:nvSpPr>
        <p:spPr bwMode="auto">
          <a:xfrm>
            <a:off x="263525" y="2925763"/>
            <a:ext cx="2011363" cy="368300"/>
          </a:xfrm>
          <a:prstGeom prst="rect">
            <a:avLst/>
          </a:prstGeom>
          <a:noFill/>
          <a:ln w="9525">
            <a:noFill/>
            <a:miter lim="800000"/>
            <a:headEnd/>
            <a:tailEnd/>
          </a:ln>
        </p:spPr>
        <p:txBody>
          <a:bodyPr wrap="none">
            <a:spAutoFit/>
          </a:bodyPr>
          <a:lstStyle/>
          <a:p>
            <a:r>
              <a:rPr lang="zh-CN" altLang="en-US"/>
              <a:t>北伐、西征、东征</a:t>
            </a:r>
          </a:p>
        </p:txBody>
      </p:sp>
      <p:sp>
        <p:nvSpPr>
          <p:cNvPr id="20501" name="Text Box 20"/>
          <p:cNvSpPr txBox="1">
            <a:spLocks noChangeArrowheads="1"/>
          </p:cNvSpPr>
          <p:nvPr/>
        </p:nvSpPr>
        <p:spPr bwMode="auto">
          <a:xfrm>
            <a:off x="479425" y="4365625"/>
            <a:ext cx="1096963" cy="368300"/>
          </a:xfrm>
          <a:prstGeom prst="rect">
            <a:avLst/>
          </a:prstGeom>
          <a:noFill/>
          <a:ln w="9525">
            <a:noFill/>
            <a:miter lim="800000"/>
            <a:headEnd/>
            <a:tailEnd/>
          </a:ln>
        </p:spPr>
        <p:txBody>
          <a:bodyPr wrap="none">
            <a:spAutoFit/>
          </a:bodyPr>
          <a:lstStyle/>
          <a:p>
            <a:r>
              <a:rPr lang="zh-CN" altLang="en-US"/>
              <a:t>军事全胜</a:t>
            </a:r>
          </a:p>
        </p:txBody>
      </p:sp>
      <p:sp>
        <p:nvSpPr>
          <p:cNvPr id="20502" name="Text Box 22"/>
          <p:cNvSpPr txBox="1">
            <a:spLocks noChangeArrowheads="1"/>
          </p:cNvSpPr>
          <p:nvPr/>
        </p:nvSpPr>
        <p:spPr bwMode="auto">
          <a:xfrm>
            <a:off x="479425" y="5013325"/>
            <a:ext cx="1096963" cy="368300"/>
          </a:xfrm>
          <a:prstGeom prst="rect">
            <a:avLst/>
          </a:prstGeom>
          <a:noFill/>
          <a:ln w="9525">
            <a:noFill/>
            <a:miter lim="800000"/>
            <a:headEnd/>
            <a:tailEnd/>
          </a:ln>
        </p:spPr>
        <p:txBody>
          <a:bodyPr wrap="none">
            <a:spAutoFit/>
          </a:bodyPr>
          <a:lstStyle/>
          <a:p>
            <a:r>
              <a:rPr lang="zh-CN" altLang="en-US"/>
              <a:t>天京事变</a:t>
            </a:r>
          </a:p>
        </p:txBody>
      </p:sp>
      <p:sp>
        <p:nvSpPr>
          <p:cNvPr id="20503" name="Text Box 24"/>
          <p:cNvSpPr txBox="1">
            <a:spLocks noChangeArrowheads="1"/>
          </p:cNvSpPr>
          <p:nvPr/>
        </p:nvSpPr>
        <p:spPr bwMode="auto">
          <a:xfrm>
            <a:off x="407988" y="5661025"/>
            <a:ext cx="1096962" cy="368300"/>
          </a:xfrm>
          <a:prstGeom prst="rect">
            <a:avLst/>
          </a:prstGeom>
          <a:noFill/>
          <a:ln w="9525">
            <a:noFill/>
            <a:miter lim="800000"/>
            <a:headEnd/>
            <a:tailEnd/>
          </a:ln>
        </p:spPr>
        <p:txBody>
          <a:bodyPr wrap="none">
            <a:spAutoFit/>
          </a:bodyPr>
          <a:lstStyle/>
          <a:p>
            <a:r>
              <a:rPr lang="zh-CN" altLang="en-US"/>
              <a:t>天京陷落</a:t>
            </a:r>
          </a:p>
        </p:txBody>
      </p:sp>
      <p:sp>
        <p:nvSpPr>
          <p:cNvPr id="20504" name="AutoShape 14"/>
          <p:cNvSpPr>
            <a:spLocks noChangeArrowheads="1"/>
          </p:cNvSpPr>
          <p:nvPr/>
        </p:nvSpPr>
        <p:spPr bwMode="auto">
          <a:xfrm rot="10800000">
            <a:off x="768350" y="1196975"/>
            <a:ext cx="228600" cy="381000"/>
          </a:xfrm>
          <a:prstGeom prst="upArrow">
            <a:avLst>
              <a:gd name="adj1" fmla="val 50000"/>
              <a:gd name="adj2" fmla="val 41644"/>
            </a:avLst>
          </a:prstGeom>
          <a:solidFill>
            <a:schemeClr val="accent1"/>
          </a:solidFill>
          <a:ln w="9525">
            <a:solidFill>
              <a:schemeClr val="tx1"/>
            </a:solidFill>
            <a:miter lim="800000"/>
            <a:headEnd/>
            <a:tailEnd/>
          </a:ln>
        </p:spPr>
        <p:txBody>
          <a:bodyPr vert="eaVert" wrap="none" anchor="ctr"/>
          <a:lstStyle/>
          <a:p>
            <a:endParaRPr lang="zh-CN" altLang="en-US"/>
          </a:p>
        </p:txBody>
      </p:sp>
      <p:sp>
        <p:nvSpPr>
          <p:cNvPr id="20505" name="AutoShape 14"/>
          <p:cNvSpPr>
            <a:spLocks noChangeArrowheads="1"/>
          </p:cNvSpPr>
          <p:nvPr/>
        </p:nvSpPr>
        <p:spPr bwMode="auto">
          <a:xfrm rot="10800000">
            <a:off x="768350" y="1917700"/>
            <a:ext cx="228600" cy="381000"/>
          </a:xfrm>
          <a:prstGeom prst="upArrow">
            <a:avLst>
              <a:gd name="adj1" fmla="val 50000"/>
              <a:gd name="adj2" fmla="val 41644"/>
            </a:avLst>
          </a:prstGeom>
          <a:solidFill>
            <a:schemeClr val="accent1"/>
          </a:solidFill>
          <a:ln w="9525">
            <a:solidFill>
              <a:schemeClr val="tx1"/>
            </a:solidFill>
            <a:miter lim="800000"/>
            <a:headEnd/>
            <a:tailEnd/>
          </a:ln>
        </p:spPr>
        <p:txBody>
          <a:bodyPr vert="eaVert" wrap="none" anchor="ctr"/>
          <a:lstStyle/>
          <a:p>
            <a:endParaRPr lang="zh-CN" altLang="en-US"/>
          </a:p>
        </p:txBody>
      </p:sp>
      <p:sp>
        <p:nvSpPr>
          <p:cNvPr id="20506" name="AutoShape 14"/>
          <p:cNvSpPr>
            <a:spLocks noChangeArrowheads="1"/>
          </p:cNvSpPr>
          <p:nvPr/>
        </p:nvSpPr>
        <p:spPr bwMode="auto">
          <a:xfrm rot="10800000">
            <a:off x="768350" y="2636838"/>
            <a:ext cx="228600" cy="381000"/>
          </a:xfrm>
          <a:prstGeom prst="upArrow">
            <a:avLst>
              <a:gd name="adj1" fmla="val 50000"/>
              <a:gd name="adj2" fmla="val 41644"/>
            </a:avLst>
          </a:prstGeom>
          <a:solidFill>
            <a:schemeClr val="accent1"/>
          </a:solidFill>
          <a:ln w="9525">
            <a:solidFill>
              <a:schemeClr val="tx1"/>
            </a:solidFill>
            <a:miter lim="800000"/>
            <a:headEnd/>
            <a:tailEnd/>
          </a:ln>
        </p:spPr>
        <p:txBody>
          <a:bodyPr vert="eaVert" wrap="none" anchor="ctr"/>
          <a:lstStyle/>
          <a:p>
            <a:endParaRPr lang="zh-CN" altLang="en-US"/>
          </a:p>
        </p:txBody>
      </p:sp>
      <p:sp>
        <p:nvSpPr>
          <p:cNvPr id="20507" name="AutoShape 14"/>
          <p:cNvSpPr>
            <a:spLocks noChangeArrowheads="1"/>
          </p:cNvSpPr>
          <p:nvPr/>
        </p:nvSpPr>
        <p:spPr bwMode="auto">
          <a:xfrm rot="10800000">
            <a:off x="768350" y="3213100"/>
            <a:ext cx="228600" cy="381000"/>
          </a:xfrm>
          <a:prstGeom prst="upArrow">
            <a:avLst>
              <a:gd name="adj1" fmla="val 50000"/>
              <a:gd name="adj2" fmla="val 41644"/>
            </a:avLst>
          </a:prstGeom>
          <a:solidFill>
            <a:schemeClr val="accent1"/>
          </a:solidFill>
          <a:ln w="9525">
            <a:solidFill>
              <a:schemeClr val="tx1"/>
            </a:solidFill>
            <a:miter lim="800000"/>
            <a:headEnd/>
            <a:tailEnd/>
          </a:ln>
        </p:spPr>
        <p:txBody>
          <a:bodyPr vert="eaVert" wrap="none" anchor="ctr"/>
          <a:lstStyle/>
          <a:p>
            <a:endParaRPr lang="zh-CN" altLang="en-US"/>
          </a:p>
        </p:txBody>
      </p:sp>
      <p:sp>
        <p:nvSpPr>
          <p:cNvPr id="20508" name="AutoShape 14"/>
          <p:cNvSpPr>
            <a:spLocks noChangeArrowheads="1"/>
          </p:cNvSpPr>
          <p:nvPr/>
        </p:nvSpPr>
        <p:spPr bwMode="auto">
          <a:xfrm rot="10800000">
            <a:off x="768350" y="3933825"/>
            <a:ext cx="228600" cy="381000"/>
          </a:xfrm>
          <a:prstGeom prst="upArrow">
            <a:avLst>
              <a:gd name="adj1" fmla="val 50000"/>
              <a:gd name="adj2" fmla="val 41644"/>
            </a:avLst>
          </a:prstGeom>
          <a:solidFill>
            <a:schemeClr val="accent1"/>
          </a:solidFill>
          <a:ln w="9525">
            <a:solidFill>
              <a:schemeClr val="tx1"/>
            </a:solidFill>
            <a:miter lim="800000"/>
            <a:headEnd/>
            <a:tailEnd/>
          </a:ln>
        </p:spPr>
        <p:txBody>
          <a:bodyPr vert="eaVert" wrap="none" anchor="ctr"/>
          <a:lstStyle/>
          <a:p>
            <a:endParaRPr lang="zh-CN" altLang="en-US"/>
          </a:p>
        </p:txBody>
      </p:sp>
      <p:sp>
        <p:nvSpPr>
          <p:cNvPr id="20509" name="AutoShape 14"/>
          <p:cNvSpPr>
            <a:spLocks noChangeArrowheads="1"/>
          </p:cNvSpPr>
          <p:nvPr/>
        </p:nvSpPr>
        <p:spPr bwMode="auto">
          <a:xfrm rot="10800000">
            <a:off x="768350" y="4725988"/>
            <a:ext cx="228600" cy="381000"/>
          </a:xfrm>
          <a:prstGeom prst="upArrow">
            <a:avLst>
              <a:gd name="adj1" fmla="val 50000"/>
              <a:gd name="adj2" fmla="val 41644"/>
            </a:avLst>
          </a:prstGeom>
          <a:solidFill>
            <a:schemeClr val="accent1"/>
          </a:solidFill>
          <a:ln w="9525">
            <a:solidFill>
              <a:schemeClr val="tx1"/>
            </a:solidFill>
            <a:miter lim="800000"/>
            <a:headEnd/>
            <a:tailEnd/>
          </a:ln>
        </p:spPr>
        <p:txBody>
          <a:bodyPr vert="eaVert" wrap="none" anchor="ctr"/>
          <a:lstStyle/>
          <a:p>
            <a:endParaRPr lang="zh-CN" altLang="en-US"/>
          </a:p>
        </p:txBody>
      </p:sp>
      <p:sp>
        <p:nvSpPr>
          <p:cNvPr id="20510" name="AutoShape 14"/>
          <p:cNvSpPr>
            <a:spLocks noChangeArrowheads="1"/>
          </p:cNvSpPr>
          <p:nvPr/>
        </p:nvSpPr>
        <p:spPr bwMode="auto">
          <a:xfrm rot="10800000">
            <a:off x="768350" y="5302250"/>
            <a:ext cx="228600" cy="381000"/>
          </a:xfrm>
          <a:prstGeom prst="upArrow">
            <a:avLst>
              <a:gd name="adj1" fmla="val 50000"/>
              <a:gd name="adj2" fmla="val 41644"/>
            </a:avLst>
          </a:prstGeom>
          <a:solidFill>
            <a:schemeClr val="accent1"/>
          </a:solidFill>
          <a:ln w="9525">
            <a:solidFill>
              <a:schemeClr val="tx1"/>
            </a:solidFill>
            <a:miter lim="800000"/>
            <a:headEnd/>
            <a:tailEnd/>
          </a:ln>
        </p:spPr>
        <p:txBody>
          <a:bodyPr vert="eaVert" wrap="none" anchor="ctr"/>
          <a:lstStyle/>
          <a:p>
            <a:endParaRPr lang="zh-CN" altLang="en-US"/>
          </a:p>
        </p:txBody>
      </p:sp>
    </p:spTree>
  </p:cSld>
  <p:clrMapOvr>
    <a:masterClrMapping/>
  </p:clrMapOvr>
  <p:transition spd="med">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4351"/>
                                        </p:tgtEl>
                                        <p:attrNameLst>
                                          <p:attrName>style.visibility</p:attrName>
                                        </p:attrNameLst>
                                      </p:cBhvr>
                                      <p:to>
                                        <p:strVal val="visible"/>
                                      </p:to>
                                    </p:set>
                                    <p:anim calcmode="lin" valueType="num">
                                      <p:cBhvr additive="base">
                                        <p:cTn id="7" dur="500" fill="hold"/>
                                        <p:tgtEl>
                                          <p:spTgt spid="14351"/>
                                        </p:tgtEl>
                                        <p:attrNameLst>
                                          <p:attrName>ppt_x</p:attrName>
                                        </p:attrNameLst>
                                      </p:cBhvr>
                                      <p:tavLst>
                                        <p:tav tm="0">
                                          <p:val>
                                            <p:strVal val="0-#ppt_w/2"/>
                                          </p:val>
                                        </p:tav>
                                        <p:tav tm="100000">
                                          <p:val>
                                            <p:strVal val="#ppt_x"/>
                                          </p:val>
                                        </p:tav>
                                      </p:tavLst>
                                    </p:anim>
                                    <p:anim calcmode="lin" valueType="num">
                                      <p:cBhvr additive="base">
                                        <p:cTn id="8" dur="500" fill="hold"/>
                                        <p:tgtEl>
                                          <p:spTgt spid="143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WordArt 2"/>
          <p:cNvSpPr>
            <a:spLocks noChangeArrowheads="1" noChangeShapeType="1" noTextEdit="1"/>
          </p:cNvSpPr>
          <p:nvPr/>
        </p:nvSpPr>
        <p:spPr bwMode="auto">
          <a:xfrm>
            <a:off x="623888" y="620713"/>
            <a:ext cx="2844800" cy="619125"/>
          </a:xfrm>
          <a:prstGeom prst="rect">
            <a:avLst/>
          </a:prstGeom>
        </p:spPr>
        <p:txBody>
          <a:bodyPr wrap="none" fromWordArt="1">
            <a:prstTxWarp prst="textPlain">
              <a:avLst>
                <a:gd name="adj" fmla="val 50000"/>
              </a:avLst>
            </a:prstTxWarp>
          </a:bodyPr>
          <a:lstStyle/>
          <a:p>
            <a:pPr algn="ctr"/>
            <a:r>
              <a:rPr lang="zh-CN" altLang="en-US" sz="2400" kern="10">
                <a:ln w="9525">
                  <a:solidFill>
                    <a:srgbClr val="99CC00"/>
                  </a:solid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outerShdw>
                </a:effectLst>
                <a:latin typeface="宋体"/>
                <a:ea typeface="宋体"/>
              </a:rPr>
              <a:t>永安建制</a:t>
            </a:r>
          </a:p>
        </p:txBody>
      </p:sp>
      <p:pic>
        <p:nvPicPr>
          <p:cNvPr id="56323" name="Picture 3" descr="永安建制"/>
          <p:cNvPicPr>
            <a:picLocks noChangeAspect="1" noChangeArrowheads="1"/>
          </p:cNvPicPr>
          <p:nvPr/>
        </p:nvPicPr>
        <p:blipFill>
          <a:blip r:embed="rId2"/>
          <a:srcRect/>
          <a:stretch>
            <a:fillRect/>
          </a:stretch>
        </p:blipFill>
        <p:spPr bwMode="auto">
          <a:xfrm>
            <a:off x="1016000" y="1447800"/>
            <a:ext cx="10668000" cy="4648200"/>
          </a:xfrm>
          <a:prstGeom prst="rect">
            <a:avLst/>
          </a:prstGeom>
          <a:noFill/>
        </p:spPr>
      </p:pic>
      <p:sp>
        <p:nvSpPr>
          <p:cNvPr id="56324" name="AutoShape 4"/>
          <p:cNvSpPr>
            <a:spLocks noChangeArrowheads="1"/>
          </p:cNvSpPr>
          <p:nvPr/>
        </p:nvSpPr>
        <p:spPr bwMode="auto">
          <a:xfrm>
            <a:off x="3860800" y="685800"/>
            <a:ext cx="1320800" cy="381000"/>
          </a:xfrm>
          <a:prstGeom prst="notchedRightArrow">
            <a:avLst>
              <a:gd name="adj1" fmla="val 50000"/>
              <a:gd name="adj2" fmla="val 86667"/>
            </a:avLst>
          </a:prstGeom>
          <a:solidFill>
            <a:schemeClr val="accent1"/>
          </a:solidFill>
          <a:ln w="9525">
            <a:solidFill>
              <a:schemeClr val="tx1"/>
            </a:solidFill>
            <a:miter lim="800000"/>
            <a:headEnd/>
            <a:tailEnd/>
          </a:ln>
          <a:effectLst/>
        </p:spPr>
        <p:txBody>
          <a:bodyPr wrap="none" anchor="ctr"/>
          <a:lstStyle/>
          <a:p>
            <a:endParaRPr lang="zh-CN" altLang="en-US"/>
          </a:p>
        </p:txBody>
      </p:sp>
      <p:sp>
        <p:nvSpPr>
          <p:cNvPr id="56325" name="WordArt 5"/>
          <p:cNvSpPr>
            <a:spLocks noChangeArrowheads="1" noChangeShapeType="1" noTextEdit="1"/>
          </p:cNvSpPr>
          <p:nvPr/>
        </p:nvSpPr>
        <p:spPr bwMode="auto">
          <a:xfrm>
            <a:off x="5689600" y="609600"/>
            <a:ext cx="3251200" cy="457200"/>
          </a:xfrm>
          <a:prstGeom prst="rect">
            <a:avLst/>
          </a:prstGeom>
        </p:spPr>
        <p:txBody>
          <a:bodyPr wrap="none" fromWordArt="1">
            <a:prstTxWarp prst="textPlain">
              <a:avLst>
                <a:gd name="adj" fmla="val 50000"/>
              </a:avLst>
            </a:prstTxWarp>
          </a:bodyPr>
          <a:lstStyle/>
          <a:p>
            <a:pPr algn="ctr"/>
            <a:r>
              <a:rPr lang="zh-CN" altLang="en-US" sz="2400" kern="10">
                <a:ln w="19050">
                  <a:solidFill>
                    <a:srgbClr val="00FF00"/>
                  </a:solidFill>
                  <a:round/>
                  <a:headEnd/>
                  <a:tailEnd/>
                </a:ln>
                <a:solidFill>
                  <a:srgbClr val="FF9900"/>
                </a:solidFill>
                <a:effectLst>
                  <a:outerShdw dist="35921" dir="2700000" algn="ctr" rotWithShape="0">
                    <a:srgbClr val="990000"/>
                  </a:outerShdw>
                </a:effectLst>
                <a:latin typeface="宋体"/>
                <a:ea typeface="宋体"/>
              </a:rPr>
              <a:t>（初步建立政权）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6323"/>
                                        </p:tgtEl>
                                        <p:attrNameLst>
                                          <p:attrName>style.visibility</p:attrName>
                                        </p:attrNameLst>
                                      </p:cBhvr>
                                      <p:to>
                                        <p:strVal val="visible"/>
                                      </p:to>
                                    </p:set>
                                    <p:anim calcmode="lin" valueType="num">
                                      <p:cBhvr additive="base">
                                        <p:cTn id="7" dur="500" fill="hold"/>
                                        <p:tgtEl>
                                          <p:spTgt spid="56323"/>
                                        </p:tgtEl>
                                        <p:attrNameLst>
                                          <p:attrName>ppt_x</p:attrName>
                                        </p:attrNameLst>
                                      </p:cBhvr>
                                      <p:tavLst>
                                        <p:tav tm="0">
                                          <p:val>
                                            <p:strVal val="0-#ppt_w/2"/>
                                          </p:val>
                                        </p:tav>
                                        <p:tav tm="100000">
                                          <p:val>
                                            <p:strVal val="#ppt_x"/>
                                          </p:val>
                                        </p:tav>
                                      </p:tavLst>
                                    </p:anim>
                                    <p:anim calcmode="lin" valueType="num">
                                      <p:cBhvr additive="base">
                                        <p:cTn id="8" dur="500" fill="hold"/>
                                        <p:tgtEl>
                                          <p:spTgt spid="5632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5632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6325"/>
                                        </p:tgtEl>
                                        <p:attrNameLst>
                                          <p:attrName>style.visibility</p:attrName>
                                        </p:attrNameLst>
                                      </p:cBhvr>
                                      <p:to>
                                        <p:strVal val="visible"/>
                                      </p:to>
                                    </p:set>
                                    <p:anim calcmode="lin" valueType="num">
                                      <p:cBhvr additive="base">
                                        <p:cTn id="17" dur="500" fill="hold"/>
                                        <p:tgtEl>
                                          <p:spTgt spid="56325"/>
                                        </p:tgtEl>
                                        <p:attrNameLst>
                                          <p:attrName>ppt_x</p:attrName>
                                        </p:attrNameLst>
                                      </p:cBhvr>
                                      <p:tavLst>
                                        <p:tav tm="0">
                                          <p:val>
                                            <p:strVal val="0-#ppt_w/2"/>
                                          </p:val>
                                        </p:tav>
                                        <p:tav tm="100000">
                                          <p:val>
                                            <p:strVal val="#ppt_x"/>
                                          </p:val>
                                        </p:tav>
                                      </p:tavLst>
                                    </p:anim>
                                    <p:anim calcmode="lin" valueType="num">
                                      <p:cBhvr additive="base">
                                        <p:cTn id="18" dur="500" fill="hold"/>
                                        <p:tgtEl>
                                          <p:spTgt spid="563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4" grpId="0" animBg="1"/>
      <p:bldP spid="563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2" descr="洪秀全2"/>
          <p:cNvPicPr>
            <a:picLocks noChangeAspect="1"/>
          </p:cNvPicPr>
          <p:nvPr/>
        </p:nvPicPr>
        <p:blipFill>
          <a:blip r:embed="rId2"/>
          <a:srcRect/>
          <a:stretch>
            <a:fillRect/>
          </a:stretch>
        </p:blipFill>
        <p:spPr bwMode="auto">
          <a:xfrm>
            <a:off x="4419600" y="0"/>
            <a:ext cx="3276600" cy="2590800"/>
          </a:xfrm>
          <a:prstGeom prst="rect">
            <a:avLst/>
          </a:prstGeom>
          <a:noFill/>
          <a:ln w="9525">
            <a:noFill/>
            <a:miter lim="800000"/>
            <a:headEnd/>
            <a:tailEnd/>
          </a:ln>
        </p:spPr>
      </p:pic>
      <p:sp>
        <p:nvSpPr>
          <p:cNvPr id="111619" name="Rectangle 3"/>
          <p:cNvSpPr>
            <a:spLocks noChangeArrowheads="1"/>
          </p:cNvSpPr>
          <p:nvPr/>
        </p:nvSpPr>
        <p:spPr bwMode="auto">
          <a:xfrm>
            <a:off x="4876800" y="1524000"/>
            <a:ext cx="2032000" cy="984250"/>
          </a:xfrm>
          <a:prstGeom prst="rect">
            <a:avLst/>
          </a:prstGeom>
          <a:gradFill rotWithShape="1">
            <a:gsLst>
              <a:gs pos="0">
                <a:srgbClr val="CCFFFF"/>
              </a:gs>
              <a:gs pos="50000">
                <a:srgbClr val="FFFFFF"/>
              </a:gs>
              <a:gs pos="100000">
                <a:srgbClr val="CCFFFF"/>
              </a:gs>
            </a:gsLst>
            <a:lin ang="5400000" scaled="1"/>
          </a:gradFill>
          <a:ln w="38100">
            <a:solidFill>
              <a:srgbClr val="000066"/>
            </a:solidFill>
            <a:miter lim="800000"/>
          </a:ln>
        </p:spPr>
        <p:txBody>
          <a:bodyPr lIns="0" tIns="0" rIns="0" bIns="0">
            <a:spAutoFit/>
          </a:bodyPr>
          <a:lstStyle/>
          <a:p>
            <a:pPr algn="ctr">
              <a:defRPr/>
            </a:pPr>
            <a:r>
              <a:rPr kumimoji="1" lang="zh-CN" altLang="en-US" sz="3200" b="1">
                <a:solidFill>
                  <a:srgbClr val="FF3300"/>
                </a:solidFill>
                <a:effectLst>
                  <a:outerShdw blurRad="38100" dist="38100" dir="2700000" algn="tl">
                    <a:srgbClr val="000000"/>
                  </a:outerShdw>
                </a:effectLst>
                <a:latin typeface="华文中宋" panose="02010600040101010101" pitchFamily="2" charset="-122"/>
                <a:ea typeface="华文中宋" panose="02010600040101010101" pitchFamily="2" charset="-122"/>
              </a:rPr>
              <a:t>天王</a:t>
            </a:r>
          </a:p>
          <a:p>
            <a:pPr algn="ctr">
              <a:defRPr/>
            </a:pPr>
            <a:r>
              <a:rPr kumimoji="1" lang="zh-CN" altLang="en-US" sz="3200" b="1">
                <a:solidFill>
                  <a:srgbClr val="FF3300"/>
                </a:solidFill>
                <a:effectLst>
                  <a:outerShdw blurRad="38100" dist="38100" dir="2700000" algn="tl">
                    <a:srgbClr val="000000"/>
                  </a:outerShdw>
                </a:effectLst>
                <a:latin typeface="华文中宋" panose="02010600040101010101" pitchFamily="2" charset="-122"/>
                <a:ea typeface="华文中宋" panose="02010600040101010101" pitchFamily="2" charset="-122"/>
              </a:rPr>
              <a:t>洪秀全</a:t>
            </a:r>
          </a:p>
        </p:txBody>
      </p:sp>
      <p:grpSp>
        <p:nvGrpSpPr>
          <p:cNvPr id="22531" name="Group 4"/>
          <p:cNvGrpSpPr>
            <a:grpSpLocks/>
          </p:cNvGrpSpPr>
          <p:nvPr/>
        </p:nvGrpSpPr>
        <p:grpSpPr bwMode="auto">
          <a:xfrm>
            <a:off x="1524000" y="3505200"/>
            <a:ext cx="9113838" cy="3382963"/>
            <a:chOff x="0" y="1872"/>
            <a:chExt cx="5741" cy="2468"/>
          </a:xfrm>
        </p:grpSpPr>
        <p:grpSp>
          <p:nvGrpSpPr>
            <p:cNvPr id="22547" name="Group 5"/>
            <p:cNvGrpSpPr>
              <a:grpSpLocks/>
            </p:cNvGrpSpPr>
            <p:nvPr/>
          </p:nvGrpSpPr>
          <p:grpSpPr bwMode="auto">
            <a:xfrm>
              <a:off x="0" y="1872"/>
              <a:ext cx="1056" cy="2448"/>
              <a:chOff x="0" y="1872"/>
              <a:chExt cx="1248" cy="2448"/>
            </a:xfrm>
          </p:grpSpPr>
          <p:pic>
            <p:nvPicPr>
              <p:cNvPr id="22560" name="Picture 6" descr="yangshuiching"/>
              <p:cNvPicPr>
                <a:picLocks noChangeAspect="1"/>
              </p:cNvPicPr>
              <p:nvPr/>
            </p:nvPicPr>
            <p:blipFill>
              <a:blip r:embed="rId3"/>
              <a:srcRect/>
              <a:stretch>
                <a:fillRect/>
              </a:stretch>
            </p:blipFill>
            <p:spPr bwMode="auto">
              <a:xfrm>
                <a:off x="0" y="1872"/>
                <a:ext cx="1248" cy="2448"/>
              </a:xfrm>
              <a:prstGeom prst="rect">
                <a:avLst/>
              </a:prstGeom>
              <a:noFill/>
              <a:ln w="76200" cmpd="tri">
                <a:solidFill>
                  <a:srgbClr val="FF6600"/>
                </a:solidFill>
                <a:miter lim="800000"/>
                <a:headEnd/>
                <a:tailEnd/>
              </a:ln>
            </p:spPr>
          </p:pic>
          <p:sp>
            <p:nvSpPr>
              <p:cNvPr id="111623" name="Text Box 7"/>
              <p:cNvSpPr txBox="1">
                <a:spLocks noChangeArrowheads="1"/>
              </p:cNvSpPr>
              <p:nvPr/>
            </p:nvSpPr>
            <p:spPr bwMode="auto">
              <a:xfrm>
                <a:off x="175" y="3864"/>
                <a:ext cx="1045" cy="426"/>
              </a:xfrm>
              <a:prstGeom prst="rect">
                <a:avLst/>
              </a:prstGeom>
              <a:solidFill>
                <a:schemeClr val="bg1"/>
              </a:solidFill>
              <a:ln w="76200" cmpd="tri">
                <a:solidFill>
                  <a:srgbClr val="FF6600"/>
                </a:solidFill>
                <a:miter lim="800000"/>
              </a:ln>
              <a:effectLst/>
            </p:spPr>
            <p:txBody>
              <a:bodyPr wrap="none">
                <a:spAutoFit/>
              </a:bodyPr>
              <a:lstStyle/>
              <a:p>
                <a:pPr>
                  <a:defRPr/>
                </a:pPr>
                <a:r>
                  <a:rPr kumimoji="1" lang="zh-CN" altLang="en-US" sz="3200" b="1">
                    <a:effectLst>
                      <a:outerShdw blurRad="38100" dist="38100" dir="2700000" algn="tl">
                        <a:srgbClr val="C0C0C0"/>
                      </a:outerShdw>
                    </a:effectLst>
                    <a:latin typeface="Times New Roman" panose="02020603050405020304" pitchFamily="18" charset="0"/>
                    <a:ea typeface="华文中宋" panose="02010600040101010101" pitchFamily="2" charset="-122"/>
                  </a:rPr>
                  <a:t>杨秀清</a:t>
                </a:r>
              </a:p>
            </p:txBody>
          </p:sp>
        </p:grpSp>
        <p:grpSp>
          <p:nvGrpSpPr>
            <p:cNvPr id="22548" name="Group 8"/>
            <p:cNvGrpSpPr>
              <a:grpSpLocks/>
            </p:cNvGrpSpPr>
            <p:nvPr/>
          </p:nvGrpSpPr>
          <p:grpSpPr bwMode="auto">
            <a:xfrm>
              <a:off x="1056" y="1872"/>
              <a:ext cx="1152" cy="2461"/>
              <a:chOff x="1248" y="1872"/>
              <a:chExt cx="1152" cy="2461"/>
            </a:xfrm>
          </p:grpSpPr>
          <p:pic>
            <p:nvPicPr>
              <p:cNvPr id="22558" name="Picture 9" descr="xiaoqiaogui"/>
              <p:cNvPicPr>
                <a:picLocks noChangeAspect="1"/>
              </p:cNvPicPr>
              <p:nvPr/>
            </p:nvPicPr>
            <p:blipFill>
              <a:blip r:embed="rId4"/>
              <a:srcRect/>
              <a:stretch>
                <a:fillRect/>
              </a:stretch>
            </p:blipFill>
            <p:spPr bwMode="auto">
              <a:xfrm>
                <a:off x="1248" y="1872"/>
                <a:ext cx="1152" cy="2448"/>
              </a:xfrm>
              <a:prstGeom prst="rect">
                <a:avLst/>
              </a:prstGeom>
              <a:noFill/>
              <a:ln w="76200" cmpd="tri">
                <a:solidFill>
                  <a:srgbClr val="FF00FF"/>
                </a:solidFill>
                <a:miter lim="800000"/>
                <a:headEnd/>
                <a:tailEnd/>
              </a:ln>
            </p:spPr>
          </p:pic>
          <p:sp>
            <p:nvSpPr>
              <p:cNvPr id="111626" name="Text Box 10"/>
              <p:cNvSpPr txBox="1">
                <a:spLocks noChangeArrowheads="1"/>
              </p:cNvSpPr>
              <p:nvPr/>
            </p:nvSpPr>
            <p:spPr bwMode="auto">
              <a:xfrm>
                <a:off x="1344" y="3907"/>
                <a:ext cx="960" cy="426"/>
              </a:xfrm>
              <a:prstGeom prst="rect">
                <a:avLst/>
              </a:prstGeom>
              <a:solidFill>
                <a:schemeClr val="bg1"/>
              </a:solidFill>
              <a:ln w="76200" cmpd="tri">
                <a:solidFill>
                  <a:srgbClr val="FF00FF"/>
                </a:solidFill>
                <a:miter lim="800000"/>
              </a:ln>
              <a:effectLst/>
            </p:spPr>
            <p:txBody>
              <a:bodyPr>
                <a:spAutoFit/>
              </a:bodyPr>
              <a:lstStyle/>
              <a:p>
                <a:pPr>
                  <a:defRPr/>
                </a:pPr>
                <a:r>
                  <a:rPr kumimoji="1" lang="zh-CN" altLang="en-US" sz="3200" b="1">
                    <a:effectLst>
                      <a:outerShdw blurRad="38100" dist="38100" dir="2700000" algn="tl">
                        <a:srgbClr val="C0C0C0"/>
                      </a:outerShdw>
                    </a:effectLst>
                    <a:latin typeface="Times New Roman" panose="02020603050405020304" pitchFamily="18" charset="0"/>
                    <a:ea typeface="华文中宋" panose="02010600040101010101" pitchFamily="2" charset="-122"/>
                  </a:rPr>
                  <a:t>萧朝贵</a:t>
                </a:r>
              </a:p>
            </p:txBody>
          </p:sp>
        </p:grpSp>
        <p:grpSp>
          <p:nvGrpSpPr>
            <p:cNvPr id="22549" name="Group 11"/>
            <p:cNvGrpSpPr>
              <a:grpSpLocks/>
            </p:cNvGrpSpPr>
            <p:nvPr/>
          </p:nvGrpSpPr>
          <p:grpSpPr bwMode="auto">
            <a:xfrm>
              <a:off x="2304" y="1872"/>
              <a:ext cx="1248" cy="2448"/>
              <a:chOff x="2448" y="1872"/>
              <a:chExt cx="1248" cy="2448"/>
            </a:xfrm>
          </p:grpSpPr>
          <p:pic>
            <p:nvPicPr>
              <p:cNvPr id="22556" name="Picture 12" descr="fenyunshan"/>
              <p:cNvPicPr>
                <a:picLocks noChangeAspect="1"/>
              </p:cNvPicPr>
              <p:nvPr/>
            </p:nvPicPr>
            <p:blipFill>
              <a:blip r:embed="rId5"/>
              <a:srcRect/>
              <a:stretch>
                <a:fillRect/>
              </a:stretch>
            </p:blipFill>
            <p:spPr bwMode="auto">
              <a:xfrm>
                <a:off x="2448" y="1872"/>
                <a:ext cx="1248" cy="2448"/>
              </a:xfrm>
              <a:prstGeom prst="rect">
                <a:avLst/>
              </a:prstGeom>
              <a:noFill/>
              <a:ln w="114300" cmpd="tri">
                <a:solidFill>
                  <a:srgbClr val="33CC33"/>
                </a:solidFill>
                <a:miter lim="800000"/>
                <a:headEnd/>
                <a:tailEnd/>
              </a:ln>
            </p:spPr>
          </p:pic>
          <p:sp>
            <p:nvSpPr>
              <p:cNvPr id="111629" name="Text Box 13"/>
              <p:cNvSpPr txBox="1">
                <a:spLocks noChangeArrowheads="1"/>
              </p:cNvSpPr>
              <p:nvPr/>
            </p:nvSpPr>
            <p:spPr bwMode="auto">
              <a:xfrm>
                <a:off x="2544" y="3884"/>
                <a:ext cx="1008" cy="426"/>
              </a:xfrm>
              <a:prstGeom prst="rect">
                <a:avLst/>
              </a:prstGeom>
              <a:solidFill>
                <a:schemeClr val="bg1"/>
              </a:solidFill>
              <a:ln w="114300" cmpd="tri">
                <a:solidFill>
                  <a:srgbClr val="33CC33"/>
                </a:solidFill>
                <a:miter lim="800000"/>
              </a:ln>
              <a:effectLst/>
            </p:spPr>
            <p:txBody>
              <a:bodyPr>
                <a:spAutoFit/>
              </a:bodyPr>
              <a:lstStyle/>
              <a:p>
                <a:pPr>
                  <a:defRPr/>
                </a:pPr>
                <a:r>
                  <a:rPr kumimoji="1" lang="zh-CN" altLang="en-US" sz="3200" b="1">
                    <a:effectLst>
                      <a:outerShdw blurRad="38100" dist="38100" dir="2700000" algn="tl">
                        <a:srgbClr val="C0C0C0"/>
                      </a:outerShdw>
                    </a:effectLst>
                    <a:latin typeface="Times New Roman" panose="02020603050405020304" pitchFamily="18" charset="0"/>
                    <a:ea typeface="华文中宋" panose="02010600040101010101" pitchFamily="2" charset="-122"/>
                  </a:rPr>
                  <a:t>冯云山</a:t>
                </a:r>
              </a:p>
            </p:txBody>
          </p:sp>
        </p:grpSp>
        <p:grpSp>
          <p:nvGrpSpPr>
            <p:cNvPr id="22550" name="Group 14"/>
            <p:cNvGrpSpPr>
              <a:grpSpLocks/>
            </p:cNvGrpSpPr>
            <p:nvPr/>
          </p:nvGrpSpPr>
          <p:grpSpPr bwMode="auto">
            <a:xfrm>
              <a:off x="3600" y="1872"/>
              <a:ext cx="1056" cy="2461"/>
              <a:chOff x="3600" y="1872"/>
              <a:chExt cx="1056" cy="2461"/>
            </a:xfrm>
          </p:grpSpPr>
          <p:pic>
            <p:nvPicPr>
              <p:cNvPr id="22554" name="Picture 15" descr="waichangfei"/>
              <p:cNvPicPr>
                <a:picLocks noChangeAspect="1"/>
              </p:cNvPicPr>
              <p:nvPr/>
            </p:nvPicPr>
            <p:blipFill>
              <a:blip r:embed="rId6"/>
              <a:srcRect/>
              <a:stretch>
                <a:fillRect/>
              </a:stretch>
            </p:blipFill>
            <p:spPr bwMode="auto">
              <a:xfrm>
                <a:off x="3600" y="1872"/>
                <a:ext cx="1056" cy="2448"/>
              </a:xfrm>
              <a:prstGeom prst="rect">
                <a:avLst/>
              </a:prstGeom>
              <a:noFill/>
              <a:ln w="76200" cmpd="tri">
                <a:solidFill>
                  <a:srgbClr val="99CC00"/>
                </a:solidFill>
                <a:miter lim="800000"/>
                <a:headEnd/>
                <a:tailEnd/>
              </a:ln>
            </p:spPr>
          </p:pic>
          <p:sp>
            <p:nvSpPr>
              <p:cNvPr id="111632" name="Text Box 16"/>
              <p:cNvSpPr txBox="1">
                <a:spLocks noChangeArrowheads="1"/>
              </p:cNvSpPr>
              <p:nvPr/>
            </p:nvSpPr>
            <p:spPr bwMode="auto">
              <a:xfrm>
                <a:off x="3696" y="3907"/>
                <a:ext cx="884" cy="426"/>
              </a:xfrm>
              <a:prstGeom prst="rect">
                <a:avLst/>
              </a:prstGeom>
              <a:solidFill>
                <a:schemeClr val="bg1"/>
              </a:solidFill>
              <a:ln w="76200" cmpd="tri">
                <a:solidFill>
                  <a:srgbClr val="99CC00"/>
                </a:solidFill>
                <a:miter lim="800000"/>
              </a:ln>
              <a:effectLst/>
            </p:spPr>
            <p:txBody>
              <a:bodyPr wrap="none">
                <a:spAutoFit/>
              </a:bodyPr>
              <a:lstStyle/>
              <a:p>
                <a:pPr>
                  <a:defRPr/>
                </a:pPr>
                <a:r>
                  <a:rPr kumimoji="1" lang="zh-CN" altLang="en-US" sz="3200" b="1">
                    <a:effectLst>
                      <a:outerShdw blurRad="38100" dist="38100" dir="2700000" algn="tl">
                        <a:srgbClr val="C0C0C0"/>
                      </a:outerShdw>
                    </a:effectLst>
                    <a:latin typeface="Times New Roman" panose="02020603050405020304" pitchFamily="18" charset="0"/>
                    <a:ea typeface="华文中宋" panose="02010600040101010101" pitchFamily="2" charset="-122"/>
                  </a:rPr>
                  <a:t>韦昌辉</a:t>
                </a:r>
              </a:p>
            </p:txBody>
          </p:sp>
        </p:grpSp>
        <p:grpSp>
          <p:nvGrpSpPr>
            <p:cNvPr id="22551" name="Group 17"/>
            <p:cNvGrpSpPr>
              <a:grpSpLocks/>
            </p:cNvGrpSpPr>
            <p:nvPr/>
          </p:nvGrpSpPr>
          <p:grpSpPr bwMode="auto">
            <a:xfrm>
              <a:off x="4766" y="1872"/>
              <a:ext cx="975" cy="2468"/>
              <a:chOff x="4766" y="1825"/>
              <a:chExt cx="975" cy="2515"/>
            </a:xfrm>
          </p:grpSpPr>
          <p:pic>
            <p:nvPicPr>
              <p:cNvPr id="22552" name="Picture 18" descr="shidakai"/>
              <p:cNvPicPr>
                <a:picLocks noChangeAspect="1"/>
              </p:cNvPicPr>
              <p:nvPr/>
            </p:nvPicPr>
            <p:blipFill>
              <a:blip r:embed="rId7"/>
              <a:srcRect/>
              <a:stretch>
                <a:fillRect/>
              </a:stretch>
            </p:blipFill>
            <p:spPr bwMode="auto">
              <a:xfrm>
                <a:off x="4766" y="1825"/>
                <a:ext cx="975" cy="2495"/>
              </a:xfrm>
              <a:prstGeom prst="rect">
                <a:avLst/>
              </a:prstGeom>
              <a:noFill/>
              <a:ln w="76200" cmpd="tri">
                <a:solidFill>
                  <a:srgbClr val="FF00FF"/>
                </a:solidFill>
                <a:miter lim="800000"/>
                <a:headEnd/>
                <a:tailEnd/>
              </a:ln>
            </p:spPr>
          </p:pic>
          <p:sp>
            <p:nvSpPr>
              <p:cNvPr id="111635" name="Text Box 19"/>
              <p:cNvSpPr txBox="1">
                <a:spLocks noChangeArrowheads="1"/>
              </p:cNvSpPr>
              <p:nvPr/>
            </p:nvSpPr>
            <p:spPr bwMode="auto">
              <a:xfrm>
                <a:off x="4828" y="3906"/>
                <a:ext cx="884" cy="434"/>
              </a:xfrm>
              <a:prstGeom prst="rect">
                <a:avLst/>
              </a:prstGeom>
              <a:solidFill>
                <a:schemeClr val="bg1"/>
              </a:solidFill>
              <a:ln w="76200" cmpd="tri">
                <a:solidFill>
                  <a:srgbClr val="FF00FF"/>
                </a:solidFill>
                <a:miter lim="800000"/>
              </a:ln>
              <a:effectLst/>
            </p:spPr>
            <p:txBody>
              <a:bodyPr wrap="none">
                <a:spAutoFit/>
              </a:bodyPr>
              <a:lstStyle/>
              <a:p>
                <a:pPr>
                  <a:defRPr/>
                </a:pPr>
                <a:r>
                  <a:rPr kumimoji="1" lang="zh-CN" altLang="en-US" sz="3200" b="1">
                    <a:effectLst>
                      <a:outerShdw blurRad="38100" dist="38100" dir="2700000" algn="tl">
                        <a:srgbClr val="C0C0C0"/>
                      </a:outerShdw>
                    </a:effectLst>
                    <a:latin typeface="Times New Roman" panose="02020603050405020304" pitchFamily="18" charset="0"/>
                    <a:ea typeface="华文中宋" panose="02010600040101010101" pitchFamily="2" charset="-122"/>
                  </a:rPr>
                  <a:t>石达开</a:t>
                </a:r>
              </a:p>
            </p:txBody>
          </p:sp>
        </p:grpSp>
      </p:grpSp>
      <p:grpSp>
        <p:nvGrpSpPr>
          <p:cNvPr id="22532" name="Group 20"/>
          <p:cNvGrpSpPr>
            <a:grpSpLocks/>
          </p:cNvGrpSpPr>
          <p:nvPr/>
        </p:nvGrpSpPr>
        <p:grpSpPr bwMode="auto">
          <a:xfrm>
            <a:off x="2209800" y="2590800"/>
            <a:ext cx="7696200" cy="457200"/>
            <a:chOff x="432" y="1632"/>
            <a:chExt cx="4848" cy="288"/>
          </a:xfrm>
        </p:grpSpPr>
        <p:sp>
          <p:nvSpPr>
            <p:cNvPr id="22541" name="Line 21"/>
            <p:cNvSpPr>
              <a:spLocks noChangeShapeType="1"/>
            </p:cNvSpPr>
            <p:nvPr/>
          </p:nvSpPr>
          <p:spPr bwMode="auto">
            <a:xfrm>
              <a:off x="432" y="1632"/>
              <a:ext cx="4848" cy="0"/>
            </a:xfrm>
            <a:prstGeom prst="line">
              <a:avLst/>
            </a:prstGeom>
            <a:noFill/>
            <a:ln w="76200">
              <a:solidFill>
                <a:schemeClr val="tx1"/>
              </a:solidFill>
              <a:round/>
              <a:headEnd/>
              <a:tailEnd/>
            </a:ln>
          </p:spPr>
          <p:txBody>
            <a:bodyPr/>
            <a:lstStyle/>
            <a:p>
              <a:endParaRPr lang="zh-CN" altLang="en-US"/>
            </a:p>
          </p:txBody>
        </p:sp>
        <p:sp>
          <p:nvSpPr>
            <p:cNvPr id="22542" name="Line 22"/>
            <p:cNvSpPr>
              <a:spLocks noChangeShapeType="1"/>
            </p:cNvSpPr>
            <p:nvPr/>
          </p:nvSpPr>
          <p:spPr bwMode="auto">
            <a:xfrm>
              <a:off x="432" y="1632"/>
              <a:ext cx="0" cy="288"/>
            </a:xfrm>
            <a:prstGeom prst="line">
              <a:avLst/>
            </a:prstGeom>
            <a:noFill/>
            <a:ln w="76200">
              <a:solidFill>
                <a:schemeClr val="tx1"/>
              </a:solidFill>
              <a:round/>
              <a:headEnd/>
              <a:tailEnd/>
            </a:ln>
          </p:spPr>
          <p:txBody>
            <a:bodyPr/>
            <a:lstStyle/>
            <a:p>
              <a:endParaRPr lang="zh-CN" altLang="en-US"/>
            </a:p>
          </p:txBody>
        </p:sp>
        <p:sp>
          <p:nvSpPr>
            <p:cNvPr id="22543" name="Line 23"/>
            <p:cNvSpPr>
              <a:spLocks noChangeShapeType="1"/>
            </p:cNvSpPr>
            <p:nvPr/>
          </p:nvSpPr>
          <p:spPr bwMode="auto">
            <a:xfrm>
              <a:off x="1536" y="1632"/>
              <a:ext cx="0" cy="288"/>
            </a:xfrm>
            <a:prstGeom prst="line">
              <a:avLst/>
            </a:prstGeom>
            <a:noFill/>
            <a:ln w="76200">
              <a:solidFill>
                <a:schemeClr val="tx1"/>
              </a:solidFill>
              <a:round/>
              <a:headEnd/>
              <a:tailEnd/>
            </a:ln>
          </p:spPr>
          <p:txBody>
            <a:bodyPr/>
            <a:lstStyle/>
            <a:p>
              <a:endParaRPr lang="zh-CN" altLang="en-US"/>
            </a:p>
          </p:txBody>
        </p:sp>
        <p:sp>
          <p:nvSpPr>
            <p:cNvPr id="22544" name="Line 24"/>
            <p:cNvSpPr>
              <a:spLocks noChangeShapeType="1"/>
            </p:cNvSpPr>
            <p:nvPr/>
          </p:nvSpPr>
          <p:spPr bwMode="auto">
            <a:xfrm>
              <a:off x="2880" y="1632"/>
              <a:ext cx="0" cy="288"/>
            </a:xfrm>
            <a:prstGeom prst="line">
              <a:avLst/>
            </a:prstGeom>
            <a:noFill/>
            <a:ln w="76200">
              <a:solidFill>
                <a:schemeClr val="tx1"/>
              </a:solidFill>
              <a:round/>
              <a:headEnd/>
              <a:tailEnd/>
            </a:ln>
          </p:spPr>
          <p:txBody>
            <a:bodyPr/>
            <a:lstStyle/>
            <a:p>
              <a:endParaRPr lang="zh-CN" altLang="en-US"/>
            </a:p>
          </p:txBody>
        </p:sp>
        <p:sp>
          <p:nvSpPr>
            <p:cNvPr id="22545" name="Line 25"/>
            <p:cNvSpPr>
              <a:spLocks noChangeShapeType="1"/>
            </p:cNvSpPr>
            <p:nvPr/>
          </p:nvSpPr>
          <p:spPr bwMode="auto">
            <a:xfrm>
              <a:off x="4128" y="1632"/>
              <a:ext cx="0" cy="288"/>
            </a:xfrm>
            <a:prstGeom prst="line">
              <a:avLst/>
            </a:prstGeom>
            <a:noFill/>
            <a:ln w="76200">
              <a:solidFill>
                <a:schemeClr val="tx1"/>
              </a:solidFill>
              <a:round/>
              <a:headEnd/>
              <a:tailEnd/>
            </a:ln>
          </p:spPr>
          <p:txBody>
            <a:bodyPr/>
            <a:lstStyle/>
            <a:p>
              <a:endParaRPr lang="zh-CN" altLang="en-US"/>
            </a:p>
          </p:txBody>
        </p:sp>
        <p:sp>
          <p:nvSpPr>
            <p:cNvPr id="22546" name="Line 26"/>
            <p:cNvSpPr>
              <a:spLocks noChangeShapeType="1"/>
            </p:cNvSpPr>
            <p:nvPr/>
          </p:nvSpPr>
          <p:spPr bwMode="auto">
            <a:xfrm>
              <a:off x="5280" y="1632"/>
              <a:ext cx="0" cy="288"/>
            </a:xfrm>
            <a:prstGeom prst="line">
              <a:avLst/>
            </a:prstGeom>
            <a:noFill/>
            <a:ln w="76200">
              <a:solidFill>
                <a:schemeClr val="tx1"/>
              </a:solidFill>
              <a:round/>
              <a:headEnd/>
              <a:tailEnd/>
            </a:ln>
          </p:spPr>
          <p:txBody>
            <a:bodyPr/>
            <a:lstStyle/>
            <a:p>
              <a:endParaRPr lang="zh-CN" altLang="en-US"/>
            </a:p>
          </p:txBody>
        </p:sp>
      </p:grpSp>
      <p:sp>
        <p:nvSpPr>
          <p:cNvPr id="111643" name="Text Box 27"/>
          <p:cNvSpPr txBox="1">
            <a:spLocks noChangeArrowheads="1"/>
          </p:cNvSpPr>
          <p:nvPr/>
        </p:nvSpPr>
        <p:spPr bwMode="auto">
          <a:xfrm>
            <a:off x="1676400" y="2895600"/>
            <a:ext cx="1143000" cy="644525"/>
          </a:xfrm>
          <a:prstGeom prst="rect">
            <a:avLst/>
          </a:prstGeom>
          <a:noFill/>
          <a:ln>
            <a:noFill/>
          </a:ln>
          <a:effectLst/>
        </p:spPr>
        <p:txBody>
          <a:bodyPr>
            <a:spAutoFit/>
          </a:bodyPr>
          <a:lstStyle/>
          <a:p>
            <a:pPr>
              <a:spcBef>
                <a:spcPct val="50000"/>
              </a:spcBef>
              <a:defRPr/>
            </a:pPr>
            <a:r>
              <a:rPr lang="zh-CN" altLang="en-US" sz="3600" b="1">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rPr>
              <a:t>东王</a:t>
            </a:r>
          </a:p>
        </p:txBody>
      </p:sp>
      <p:sp>
        <p:nvSpPr>
          <p:cNvPr id="111644" name="Text Box 28"/>
          <p:cNvSpPr txBox="1">
            <a:spLocks noChangeArrowheads="1"/>
          </p:cNvSpPr>
          <p:nvPr/>
        </p:nvSpPr>
        <p:spPr bwMode="auto">
          <a:xfrm>
            <a:off x="3352800" y="2895600"/>
            <a:ext cx="1143000" cy="644525"/>
          </a:xfrm>
          <a:prstGeom prst="rect">
            <a:avLst/>
          </a:prstGeom>
          <a:noFill/>
          <a:ln>
            <a:noFill/>
          </a:ln>
          <a:effectLst/>
        </p:spPr>
        <p:txBody>
          <a:bodyPr>
            <a:spAutoFit/>
          </a:bodyPr>
          <a:lstStyle/>
          <a:p>
            <a:pPr>
              <a:spcBef>
                <a:spcPct val="50000"/>
              </a:spcBef>
              <a:defRPr/>
            </a:pPr>
            <a:r>
              <a:rPr lang="zh-CN" altLang="en-US" sz="3600" b="1">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rPr>
              <a:t>西王</a:t>
            </a:r>
          </a:p>
        </p:txBody>
      </p:sp>
      <p:sp>
        <p:nvSpPr>
          <p:cNvPr id="111645" name="Text Box 29"/>
          <p:cNvSpPr txBox="1">
            <a:spLocks noChangeArrowheads="1"/>
          </p:cNvSpPr>
          <p:nvPr/>
        </p:nvSpPr>
        <p:spPr bwMode="auto">
          <a:xfrm>
            <a:off x="5562600" y="2895600"/>
            <a:ext cx="1143000" cy="644525"/>
          </a:xfrm>
          <a:prstGeom prst="rect">
            <a:avLst/>
          </a:prstGeom>
          <a:noFill/>
          <a:ln>
            <a:noFill/>
          </a:ln>
          <a:effectLst/>
        </p:spPr>
        <p:txBody>
          <a:bodyPr>
            <a:spAutoFit/>
          </a:bodyPr>
          <a:lstStyle/>
          <a:p>
            <a:pPr>
              <a:spcBef>
                <a:spcPct val="50000"/>
              </a:spcBef>
              <a:defRPr/>
            </a:pPr>
            <a:r>
              <a:rPr lang="zh-CN" altLang="en-US" sz="3600" b="1">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rPr>
              <a:t>南王</a:t>
            </a:r>
          </a:p>
        </p:txBody>
      </p:sp>
      <p:sp>
        <p:nvSpPr>
          <p:cNvPr id="111646" name="Text Box 30"/>
          <p:cNvSpPr txBox="1">
            <a:spLocks noChangeArrowheads="1"/>
          </p:cNvSpPr>
          <p:nvPr/>
        </p:nvSpPr>
        <p:spPr bwMode="auto">
          <a:xfrm>
            <a:off x="7620000" y="2895600"/>
            <a:ext cx="1143000" cy="644525"/>
          </a:xfrm>
          <a:prstGeom prst="rect">
            <a:avLst/>
          </a:prstGeom>
          <a:noFill/>
          <a:ln>
            <a:noFill/>
          </a:ln>
          <a:effectLst/>
        </p:spPr>
        <p:txBody>
          <a:bodyPr>
            <a:spAutoFit/>
          </a:bodyPr>
          <a:lstStyle/>
          <a:p>
            <a:pPr>
              <a:spcBef>
                <a:spcPct val="50000"/>
              </a:spcBef>
              <a:defRPr/>
            </a:pPr>
            <a:r>
              <a:rPr lang="zh-CN" altLang="en-US" sz="3600" b="1">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rPr>
              <a:t>北王</a:t>
            </a:r>
          </a:p>
        </p:txBody>
      </p:sp>
      <p:sp>
        <p:nvSpPr>
          <p:cNvPr id="111647" name="Text Box 31"/>
          <p:cNvSpPr txBox="1">
            <a:spLocks noChangeArrowheads="1"/>
          </p:cNvSpPr>
          <p:nvPr/>
        </p:nvSpPr>
        <p:spPr bwMode="auto">
          <a:xfrm>
            <a:off x="9372600" y="2895600"/>
            <a:ext cx="1143000" cy="644525"/>
          </a:xfrm>
          <a:prstGeom prst="rect">
            <a:avLst/>
          </a:prstGeom>
          <a:noFill/>
          <a:ln>
            <a:noFill/>
          </a:ln>
          <a:effectLst/>
        </p:spPr>
        <p:txBody>
          <a:bodyPr>
            <a:spAutoFit/>
          </a:bodyPr>
          <a:lstStyle/>
          <a:p>
            <a:pPr>
              <a:spcBef>
                <a:spcPct val="50000"/>
              </a:spcBef>
              <a:defRPr/>
            </a:pPr>
            <a:r>
              <a:rPr lang="zh-CN" altLang="en-US" sz="3600" b="1">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rPr>
              <a:t>翼王</a:t>
            </a:r>
          </a:p>
        </p:txBody>
      </p:sp>
      <p:sp>
        <p:nvSpPr>
          <p:cNvPr id="111648" name="AutoShape 32"/>
          <p:cNvSpPr>
            <a:spLocks noChangeArrowheads="1"/>
          </p:cNvSpPr>
          <p:nvPr/>
        </p:nvSpPr>
        <p:spPr bwMode="auto">
          <a:xfrm>
            <a:off x="7162800" y="457200"/>
            <a:ext cx="3124200" cy="762000"/>
          </a:xfrm>
          <a:prstGeom prst="wedgeRoundRectCallout">
            <a:avLst>
              <a:gd name="adj1" fmla="val -83384"/>
              <a:gd name="adj2" fmla="val 70000"/>
              <a:gd name="adj3" fmla="val 16667"/>
            </a:avLst>
          </a:prstGeom>
          <a:solidFill>
            <a:schemeClr val="bg1"/>
          </a:solidFill>
          <a:ln w="9525">
            <a:solidFill>
              <a:schemeClr val="tx1"/>
            </a:solidFill>
            <a:miter lim="800000"/>
          </a:ln>
          <a:effectLst>
            <a:outerShdw dist="107763" dir="18900000" algn="ctr" rotWithShape="0">
              <a:schemeClr val="bg2">
                <a:alpha val="50000"/>
              </a:schemeClr>
            </a:outerShdw>
          </a:effectLst>
        </p:spPr>
        <p:txBody>
          <a:bodyPr/>
          <a:lstStyle/>
          <a:p>
            <a:pPr algn="ctr">
              <a:defRPr/>
            </a:pPr>
            <a:r>
              <a:rPr lang="zh-CN" altLang="en-US" sz="3600" b="1">
                <a:effectLst>
                  <a:outerShdw blurRad="38100" dist="38100" dir="2700000" algn="tl">
                    <a:srgbClr val="C0C0C0"/>
                  </a:outerShdw>
                </a:effectLst>
                <a:latin typeface="Times New Roman" panose="02020603050405020304" pitchFamily="18" charset="0"/>
                <a:ea typeface="黑体" panose="02010609060101010101" pitchFamily="49" charset="-122"/>
              </a:rPr>
              <a:t>东乡称王</a:t>
            </a:r>
          </a:p>
        </p:txBody>
      </p:sp>
      <p:sp>
        <p:nvSpPr>
          <p:cNvPr id="111649" name="AutoShape 33"/>
          <p:cNvSpPr>
            <a:spLocks noChangeArrowheads="1"/>
          </p:cNvSpPr>
          <p:nvPr/>
        </p:nvSpPr>
        <p:spPr bwMode="auto">
          <a:xfrm>
            <a:off x="4343400" y="2133600"/>
            <a:ext cx="6324600" cy="762000"/>
          </a:xfrm>
          <a:prstGeom prst="wedgeRoundRectCallout">
            <a:avLst>
              <a:gd name="adj1" fmla="val -40764"/>
              <a:gd name="adj2" fmla="val 93958"/>
              <a:gd name="adj3" fmla="val 16667"/>
            </a:avLst>
          </a:prstGeom>
          <a:solidFill>
            <a:schemeClr val="bg1"/>
          </a:solidFill>
          <a:ln w="9525">
            <a:solidFill>
              <a:schemeClr val="tx1"/>
            </a:solidFill>
            <a:miter lim="800000"/>
          </a:ln>
          <a:effectLst>
            <a:outerShdw dist="107763" dir="18900000" algn="ctr" rotWithShape="0">
              <a:schemeClr val="bg2">
                <a:alpha val="50000"/>
              </a:schemeClr>
            </a:outerShdw>
          </a:effectLst>
        </p:spPr>
        <p:txBody>
          <a:bodyPr/>
          <a:lstStyle/>
          <a:p>
            <a:pPr algn="ctr">
              <a:defRPr/>
            </a:pPr>
            <a:r>
              <a:rPr lang="zh-CN" altLang="en-US" sz="3600" b="1">
                <a:effectLst>
                  <a:outerShdw blurRad="38100" dist="38100" dir="2700000" algn="tl">
                    <a:srgbClr val="C0C0C0"/>
                  </a:outerShdw>
                </a:effectLst>
                <a:latin typeface="Times New Roman" panose="02020603050405020304" pitchFamily="18" charset="0"/>
                <a:ea typeface="黑体" panose="02010609060101010101" pitchFamily="49" charset="-122"/>
              </a:rPr>
              <a:t>永安建制，初步建立政权；</a:t>
            </a:r>
          </a:p>
        </p:txBody>
      </p:sp>
      <p:sp>
        <p:nvSpPr>
          <p:cNvPr id="58382" name="plant">
            <a:hlinkClick r:id="rId8" action="ppaction://hlinksldjump"/>
          </p:cNvPr>
          <p:cNvSpPr>
            <a:spLocks noEditPoints="1" noChangeArrowheads="1"/>
          </p:cNvSpPr>
          <p:nvPr/>
        </p:nvSpPr>
        <p:spPr bwMode="auto">
          <a:xfrm>
            <a:off x="9409113" y="6092825"/>
            <a:ext cx="1047750" cy="617538"/>
          </a:xfrm>
          <a:custGeom>
            <a:avLst/>
            <a:gdLst>
              <a:gd name="T0" fmla="*/ 0 w 21600"/>
              <a:gd name="T1" fmla="*/ 0 h 21600"/>
              <a:gd name="T2" fmla="*/ 2147483647 w 21600"/>
              <a:gd name="T3" fmla="*/ 0 h 21600"/>
              <a:gd name="T4" fmla="*/ 2147483647 w 21600"/>
              <a:gd name="T5" fmla="*/ 0 h 21600"/>
              <a:gd name="T6" fmla="*/ 2147483647 w 21600"/>
              <a:gd name="T7" fmla="*/ 2147483647 h 21600"/>
              <a:gd name="T8" fmla="*/ 2147483647 w 21600"/>
              <a:gd name="T9" fmla="*/ 2147483647 h 21600"/>
              <a:gd name="T10" fmla="*/ 2147483647 w 21600"/>
              <a:gd name="T11" fmla="*/ 2147483647 h 21600"/>
              <a:gd name="T12" fmla="*/ 0 w 21600"/>
              <a:gd name="T13" fmla="*/ 2147483647 h 21600"/>
              <a:gd name="T14" fmla="*/ 0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7100 w 21600"/>
              <a:gd name="T25" fmla="*/ 10092 h 21600"/>
              <a:gd name="T26" fmla="*/ 14545 w 21600"/>
              <a:gd name="T27" fmla="*/ 1357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8" y="9002"/>
                </a:moveTo>
                <a:lnTo>
                  <a:pt x="9254" y="8422"/>
                </a:lnTo>
                <a:lnTo>
                  <a:pt x="9139" y="7935"/>
                </a:lnTo>
                <a:lnTo>
                  <a:pt x="8819" y="7355"/>
                </a:lnTo>
                <a:lnTo>
                  <a:pt x="8475" y="6728"/>
                </a:lnTo>
                <a:lnTo>
                  <a:pt x="8040" y="6287"/>
                </a:lnTo>
                <a:lnTo>
                  <a:pt x="7421" y="5707"/>
                </a:lnTo>
                <a:lnTo>
                  <a:pt x="6574" y="5429"/>
                </a:lnTo>
                <a:lnTo>
                  <a:pt x="5452" y="5313"/>
                </a:lnTo>
                <a:lnTo>
                  <a:pt x="4856" y="5220"/>
                </a:lnTo>
                <a:lnTo>
                  <a:pt x="4169" y="5220"/>
                </a:lnTo>
                <a:lnTo>
                  <a:pt x="3665" y="5104"/>
                </a:lnTo>
                <a:lnTo>
                  <a:pt x="3001" y="4872"/>
                </a:lnTo>
                <a:lnTo>
                  <a:pt x="2497" y="4756"/>
                </a:lnTo>
                <a:lnTo>
                  <a:pt x="2062" y="4408"/>
                </a:lnTo>
                <a:lnTo>
                  <a:pt x="1603" y="4083"/>
                </a:lnTo>
                <a:lnTo>
                  <a:pt x="1283" y="3689"/>
                </a:lnTo>
                <a:lnTo>
                  <a:pt x="1283" y="4315"/>
                </a:lnTo>
                <a:lnTo>
                  <a:pt x="1489" y="5104"/>
                </a:lnTo>
                <a:lnTo>
                  <a:pt x="1832" y="6055"/>
                </a:lnTo>
                <a:lnTo>
                  <a:pt x="2382" y="6914"/>
                </a:lnTo>
                <a:lnTo>
                  <a:pt x="2680" y="7471"/>
                </a:lnTo>
                <a:lnTo>
                  <a:pt x="3115" y="7935"/>
                </a:lnTo>
                <a:lnTo>
                  <a:pt x="3573" y="8213"/>
                </a:lnTo>
                <a:lnTo>
                  <a:pt x="4077" y="8654"/>
                </a:lnTo>
                <a:lnTo>
                  <a:pt x="4627" y="9002"/>
                </a:lnTo>
                <a:lnTo>
                  <a:pt x="5245" y="9234"/>
                </a:lnTo>
                <a:lnTo>
                  <a:pt x="6024" y="9443"/>
                </a:lnTo>
                <a:lnTo>
                  <a:pt x="6757" y="9628"/>
                </a:lnTo>
                <a:lnTo>
                  <a:pt x="5177" y="10069"/>
                </a:lnTo>
                <a:lnTo>
                  <a:pt x="3963" y="10649"/>
                </a:lnTo>
                <a:lnTo>
                  <a:pt x="3344" y="11044"/>
                </a:lnTo>
                <a:lnTo>
                  <a:pt x="2886" y="11600"/>
                </a:lnTo>
                <a:lnTo>
                  <a:pt x="2497" y="12041"/>
                </a:lnTo>
                <a:lnTo>
                  <a:pt x="1947" y="12343"/>
                </a:lnTo>
                <a:lnTo>
                  <a:pt x="1168" y="12668"/>
                </a:lnTo>
                <a:lnTo>
                  <a:pt x="0" y="12900"/>
                </a:lnTo>
                <a:lnTo>
                  <a:pt x="435" y="13248"/>
                </a:lnTo>
                <a:lnTo>
                  <a:pt x="779" y="13456"/>
                </a:lnTo>
                <a:lnTo>
                  <a:pt x="1283" y="13642"/>
                </a:lnTo>
                <a:lnTo>
                  <a:pt x="1718" y="13758"/>
                </a:lnTo>
                <a:lnTo>
                  <a:pt x="2680" y="13851"/>
                </a:lnTo>
                <a:lnTo>
                  <a:pt x="3573" y="13758"/>
                </a:lnTo>
                <a:lnTo>
                  <a:pt x="4512" y="13526"/>
                </a:lnTo>
                <a:lnTo>
                  <a:pt x="5360" y="13248"/>
                </a:lnTo>
                <a:lnTo>
                  <a:pt x="6139" y="12900"/>
                </a:lnTo>
                <a:lnTo>
                  <a:pt x="6757" y="12552"/>
                </a:lnTo>
                <a:lnTo>
                  <a:pt x="6459" y="13132"/>
                </a:lnTo>
                <a:lnTo>
                  <a:pt x="6139" y="13642"/>
                </a:lnTo>
                <a:lnTo>
                  <a:pt x="5910" y="14199"/>
                </a:lnTo>
                <a:lnTo>
                  <a:pt x="5681" y="14663"/>
                </a:lnTo>
                <a:lnTo>
                  <a:pt x="5681" y="15150"/>
                </a:lnTo>
                <a:lnTo>
                  <a:pt x="5681" y="15730"/>
                </a:lnTo>
                <a:lnTo>
                  <a:pt x="5681" y="16241"/>
                </a:lnTo>
                <a:lnTo>
                  <a:pt x="5795" y="16913"/>
                </a:lnTo>
                <a:lnTo>
                  <a:pt x="5910" y="17586"/>
                </a:lnTo>
                <a:lnTo>
                  <a:pt x="5910" y="18213"/>
                </a:lnTo>
                <a:lnTo>
                  <a:pt x="5795" y="18885"/>
                </a:lnTo>
                <a:lnTo>
                  <a:pt x="5566" y="19396"/>
                </a:lnTo>
                <a:lnTo>
                  <a:pt x="5245" y="19976"/>
                </a:lnTo>
                <a:lnTo>
                  <a:pt x="4971" y="20370"/>
                </a:lnTo>
                <a:lnTo>
                  <a:pt x="4512" y="20811"/>
                </a:lnTo>
                <a:lnTo>
                  <a:pt x="4077" y="21043"/>
                </a:lnTo>
                <a:lnTo>
                  <a:pt x="5177" y="20927"/>
                </a:lnTo>
                <a:lnTo>
                  <a:pt x="6253" y="20486"/>
                </a:lnTo>
                <a:lnTo>
                  <a:pt x="7421" y="19976"/>
                </a:lnTo>
                <a:lnTo>
                  <a:pt x="8361" y="19187"/>
                </a:lnTo>
                <a:lnTo>
                  <a:pt x="8819" y="18769"/>
                </a:lnTo>
                <a:lnTo>
                  <a:pt x="9139" y="18213"/>
                </a:lnTo>
                <a:lnTo>
                  <a:pt x="9437" y="17772"/>
                </a:lnTo>
                <a:lnTo>
                  <a:pt x="9643" y="17261"/>
                </a:lnTo>
                <a:lnTo>
                  <a:pt x="9872" y="16681"/>
                </a:lnTo>
                <a:lnTo>
                  <a:pt x="9872" y="16171"/>
                </a:lnTo>
                <a:lnTo>
                  <a:pt x="9872" y="15614"/>
                </a:lnTo>
                <a:lnTo>
                  <a:pt x="9758" y="15057"/>
                </a:lnTo>
                <a:lnTo>
                  <a:pt x="10216" y="15498"/>
                </a:lnTo>
                <a:lnTo>
                  <a:pt x="10537" y="16241"/>
                </a:lnTo>
                <a:lnTo>
                  <a:pt x="10834" y="17145"/>
                </a:lnTo>
                <a:lnTo>
                  <a:pt x="11041" y="18213"/>
                </a:lnTo>
                <a:lnTo>
                  <a:pt x="11155" y="19187"/>
                </a:lnTo>
                <a:lnTo>
                  <a:pt x="11155" y="20185"/>
                </a:lnTo>
                <a:lnTo>
                  <a:pt x="11155" y="20579"/>
                </a:lnTo>
                <a:lnTo>
                  <a:pt x="11041" y="21043"/>
                </a:lnTo>
                <a:lnTo>
                  <a:pt x="10926" y="21391"/>
                </a:lnTo>
                <a:lnTo>
                  <a:pt x="10766" y="21600"/>
                </a:lnTo>
                <a:lnTo>
                  <a:pt x="11499" y="21484"/>
                </a:lnTo>
                <a:lnTo>
                  <a:pt x="12323" y="21043"/>
                </a:lnTo>
                <a:lnTo>
                  <a:pt x="13102" y="20370"/>
                </a:lnTo>
                <a:lnTo>
                  <a:pt x="13606" y="19628"/>
                </a:lnTo>
                <a:lnTo>
                  <a:pt x="13950" y="19071"/>
                </a:lnTo>
                <a:lnTo>
                  <a:pt x="14064" y="18677"/>
                </a:lnTo>
                <a:lnTo>
                  <a:pt x="14179" y="18097"/>
                </a:lnTo>
                <a:lnTo>
                  <a:pt x="14293" y="17586"/>
                </a:lnTo>
                <a:lnTo>
                  <a:pt x="14179" y="16913"/>
                </a:lnTo>
                <a:lnTo>
                  <a:pt x="14064" y="16241"/>
                </a:lnTo>
                <a:lnTo>
                  <a:pt x="13835" y="15614"/>
                </a:lnTo>
                <a:lnTo>
                  <a:pt x="13560" y="14872"/>
                </a:lnTo>
                <a:lnTo>
                  <a:pt x="13950" y="14941"/>
                </a:lnTo>
                <a:lnTo>
                  <a:pt x="14408" y="15150"/>
                </a:lnTo>
                <a:lnTo>
                  <a:pt x="14843" y="15266"/>
                </a:lnTo>
                <a:lnTo>
                  <a:pt x="15232" y="15614"/>
                </a:lnTo>
                <a:lnTo>
                  <a:pt x="15576" y="15846"/>
                </a:lnTo>
                <a:lnTo>
                  <a:pt x="15897" y="16171"/>
                </a:lnTo>
                <a:lnTo>
                  <a:pt x="16126" y="16473"/>
                </a:lnTo>
                <a:lnTo>
                  <a:pt x="16240" y="16913"/>
                </a:lnTo>
                <a:lnTo>
                  <a:pt x="16515" y="17261"/>
                </a:lnTo>
                <a:lnTo>
                  <a:pt x="17088" y="17586"/>
                </a:lnTo>
                <a:lnTo>
                  <a:pt x="17798" y="17865"/>
                </a:lnTo>
                <a:lnTo>
                  <a:pt x="18576" y="18097"/>
                </a:lnTo>
                <a:lnTo>
                  <a:pt x="19424" y="18213"/>
                </a:lnTo>
                <a:lnTo>
                  <a:pt x="20317" y="18213"/>
                </a:lnTo>
                <a:lnTo>
                  <a:pt x="21050" y="18213"/>
                </a:lnTo>
                <a:lnTo>
                  <a:pt x="21600" y="17865"/>
                </a:lnTo>
                <a:lnTo>
                  <a:pt x="21165" y="17656"/>
                </a:lnTo>
                <a:lnTo>
                  <a:pt x="20592" y="17470"/>
                </a:lnTo>
                <a:lnTo>
                  <a:pt x="20088" y="17029"/>
                </a:lnTo>
                <a:lnTo>
                  <a:pt x="19653" y="16681"/>
                </a:lnTo>
                <a:lnTo>
                  <a:pt x="19195" y="16241"/>
                </a:lnTo>
                <a:lnTo>
                  <a:pt x="18920" y="15962"/>
                </a:lnTo>
                <a:lnTo>
                  <a:pt x="18576" y="15498"/>
                </a:lnTo>
                <a:lnTo>
                  <a:pt x="18576" y="15057"/>
                </a:lnTo>
                <a:lnTo>
                  <a:pt x="18485" y="14756"/>
                </a:lnTo>
                <a:lnTo>
                  <a:pt x="18256" y="14199"/>
                </a:lnTo>
                <a:lnTo>
                  <a:pt x="17912" y="13526"/>
                </a:lnTo>
                <a:lnTo>
                  <a:pt x="17523" y="13016"/>
                </a:lnTo>
                <a:lnTo>
                  <a:pt x="16973" y="12436"/>
                </a:lnTo>
                <a:lnTo>
                  <a:pt x="16355" y="12041"/>
                </a:lnTo>
                <a:lnTo>
                  <a:pt x="16011" y="11832"/>
                </a:lnTo>
                <a:lnTo>
                  <a:pt x="15690" y="11716"/>
                </a:lnTo>
                <a:lnTo>
                  <a:pt x="15232" y="11716"/>
                </a:lnTo>
                <a:lnTo>
                  <a:pt x="14843" y="11716"/>
                </a:lnTo>
                <a:lnTo>
                  <a:pt x="15461" y="11252"/>
                </a:lnTo>
                <a:lnTo>
                  <a:pt x="16126" y="10858"/>
                </a:lnTo>
                <a:lnTo>
                  <a:pt x="16973" y="10649"/>
                </a:lnTo>
                <a:lnTo>
                  <a:pt x="17798" y="10417"/>
                </a:lnTo>
                <a:lnTo>
                  <a:pt x="18806" y="10301"/>
                </a:lnTo>
                <a:lnTo>
                  <a:pt x="19653" y="10301"/>
                </a:lnTo>
                <a:lnTo>
                  <a:pt x="20478" y="10417"/>
                </a:lnTo>
                <a:lnTo>
                  <a:pt x="21256" y="10533"/>
                </a:lnTo>
                <a:lnTo>
                  <a:pt x="20707" y="9837"/>
                </a:lnTo>
                <a:lnTo>
                  <a:pt x="19859" y="9234"/>
                </a:lnTo>
                <a:lnTo>
                  <a:pt x="18806" y="8538"/>
                </a:lnTo>
                <a:lnTo>
                  <a:pt x="17637" y="8144"/>
                </a:lnTo>
                <a:lnTo>
                  <a:pt x="16973" y="8027"/>
                </a:lnTo>
                <a:lnTo>
                  <a:pt x="16355" y="7935"/>
                </a:lnTo>
                <a:lnTo>
                  <a:pt x="15805" y="7935"/>
                </a:lnTo>
                <a:lnTo>
                  <a:pt x="15118" y="8027"/>
                </a:lnTo>
                <a:lnTo>
                  <a:pt x="14614" y="8144"/>
                </a:lnTo>
                <a:lnTo>
                  <a:pt x="14064" y="8422"/>
                </a:lnTo>
                <a:lnTo>
                  <a:pt x="13606" y="8886"/>
                </a:lnTo>
                <a:lnTo>
                  <a:pt x="13217" y="9327"/>
                </a:lnTo>
                <a:lnTo>
                  <a:pt x="13606" y="8538"/>
                </a:lnTo>
                <a:lnTo>
                  <a:pt x="13950" y="7935"/>
                </a:lnTo>
                <a:lnTo>
                  <a:pt x="14293" y="7123"/>
                </a:lnTo>
                <a:lnTo>
                  <a:pt x="14499" y="6519"/>
                </a:lnTo>
                <a:lnTo>
                  <a:pt x="14614" y="5823"/>
                </a:lnTo>
                <a:lnTo>
                  <a:pt x="14614" y="5220"/>
                </a:lnTo>
                <a:lnTo>
                  <a:pt x="14408" y="4524"/>
                </a:lnTo>
                <a:lnTo>
                  <a:pt x="14064" y="3898"/>
                </a:lnTo>
                <a:lnTo>
                  <a:pt x="13606" y="3225"/>
                </a:lnTo>
                <a:lnTo>
                  <a:pt x="13331" y="2598"/>
                </a:lnTo>
                <a:lnTo>
                  <a:pt x="13102" y="2042"/>
                </a:lnTo>
                <a:lnTo>
                  <a:pt x="12896" y="1485"/>
                </a:lnTo>
                <a:lnTo>
                  <a:pt x="12781" y="1090"/>
                </a:lnTo>
                <a:lnTo>
                  <a:pt x="12667" y="626"/>
                </a:lnTo>
                <a:lnTo>
                  <a:pt x="12667" y="278"/>
                </a:lnTo>
                <a:lnTo>
                  <a:pt x="12667" y="0"/>
                </a:lnTo>
                <a:lnTo>
                  <a:pt x="12163" y="394"/>
                </a:lnTo>
                <a:lnTo>
                  <a:pt x="11728" y="974"/>
                </a:lnTo>
                <a:lnTo>
                  <a:pt x="11155" y="1601"/>
                </a:lnTo>
                <a:lnTo>
                  <a:pt x="10766" y="2390"/>
                </a:lnTo>
                <a:lnTo>
                  <a:pt x="10330" y="3109"/>
                </a:lnTo>
                <a:lnTo>
                  <a:pt x="10101" y="3898"/>
                </a:lnTo>
                <a:lnTo>
                  <a:pt x="9987" y="4524"/>
                </a:lnTo>
                <a:lnTo>
                  <a:pt x="10101" y="5220"/>
                </a:lnTo>
                <a:lnTo>
                  <a:pt x="10216" y="5823"/>
                </a:lnTo>
                <a:lnTo>
                  <a:pt x="10330" y="6403"/>
                </a:lnTo>
                <a:lnTo>
                  <a:pt x="10330" y="6914"/>
                </a:lnTo>
                <a:lnTo>
                  <a:pt x="10216" y="7471"/>
                </a:lnTo>
                <a:lnTo>
                  <a:pt x="10101" y="7935"/>
                </a:lnTo>
                <a:lnTo>
                  <a:pt x="9872" y="8329"/>
                </a:lnTo>
                <a:lnTo>
                  <a:pt x="9643" y="8654"/>
                </a:lnTo>
                <a:lnTo>
                  <a:pt x="9368" y="9002"/>
                </a:lnTo>
                <a:close/>
              </a:path>
            </a:pathLst>
          </a:custGeom>
          <a:solidFill>
            <a:srgbClr val="008000"/>
          </a:solidFill>
          <a:ln w="9525">
            <a:solidFill>
              <a:srgbClr val="000000"/>
            </a:solidFill>
            <a:miter lim="800000"/>
          </a:ln>
          <a:effectLst>
            <a:outerShdw dist="107763" dir="2700000" algn="ctr" rotWithShape="0">
              <a:srgbClr val="808080"/>
            </a:outerShdw>
          </a:effectLst>
        </p:spPr>
        <p:txBody>
          <a:bodyPr/>
          <a:lstStyle/>
          <a:p>
            <a:pPr>
              <a:defRPr/>
            </a:pPr>
            <a:endParaRPr lang="zh-CN" altLang="en-US">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11648"/>
                                        </p:tgtEl>
                                        <p:attrNameLst>
                                          <p:attrName>style.visibility</p:attrName>
                                        </p:attrNameLst>
                                      </p:cBhvr>
                                      <p:to>
                                        <p:strVal val="visible"/>
                                      </p:to>
                                    </p:set>
                                    <p:animEffect transition="in" filter="wipe(down)">
                                      <p:cBhvr>
                                        <p:cTn id="7" dur="580">
                                          <p:stCondLst>
                                            <p:cond delay="0"/>
                                          </p:stCondLst>
                                        </p:cTn>
                                        <p:tgtEl>
                                          <p:spTgt spid="111648"/>
                                        </p:tgtEl>
                                      </p:cBhvr>
                                    </p:animEffect>
                                    <p:anim calcmode="lin" valueType="num">
                                      <p:cBhvr>
                                        <p:cTn id="8" dur="1822" tmFilter="0,0; 0.14,0.36; 0.43,0.73; 0.71,0.91; 1.0,1.0">
                                          <p:stCondLst>
                                            <p:cond delay="0"/>
                                          </p:stCondLst>
                                        </p:cTn>
                                        <p:tgtEl>
                                          <p:spTgt spid="11164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164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1164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1164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11648"/>
                                        </p:tgtEl>
                                        <p:attrNameLst>
                                          <p:attrName>ppt_y</p:attrName>
                                        </p:attrNameLst>
                                      </p:cBhvr>
                                      <p:tavLst>
                                        <p:tav tm="0" fmla="#ppt_y-sin(pi*$)/81">
                                          <p:val>
                                            <p:fltVal val="0"/>
                                          </p:val>
                                        </p:tav>
                                        <p:tav tm="100000">
                                          <p:val>
                                            <p:fltVal val="1"/>
                                          </p:val>
                                        </p:tav>
                                      </p:tavLst>
                                    </p:anim>
                                    <p:animScale>
                                      <p:cBhvr>
                                        <p:cTn id="13" dur="26">
                                          <p:stCondLst>
                                            <p:cond delay="650"/>
                                          </p:stCondLst>
                                        </p:cTn>
                                        <p:tgtEl>
                                          <p:spTgt spid="111648"/>
                                        </p:tgtEl>
                                      </p:cBhvr>
                                      <p:to x="100000" y="60000"/>
                                    </p:animScale>
                                    <p:animScale>
                                      <p:cBhvr>
                                        <p:cTn id="14" dur="166" decel="50000">
                                          <p:stCondLst>
                                            <p:cond delay="676"/>
                                          </p:stCondLst>
                                        </p:cTn>
                                        <p:tgtEl>
                                          <p:spTgt spid="111648"/>
                                        </p:tgtEl>
                                      </p:cBhvr>
                                      <p:to x="100000" y="100000"/>
                                    </p:animScale>
                                    <p:animScale>
                                      <p:cBhvr>
                                        <p:cTn id="15" dur="26">
                                          <p:stCondLst>
                                            <p:cond delay="1312"/>
                                          </p:stCondLst>
                                        </p:cTn>
                                        <p:tgtEl>
                                          <p:spTgt spid="111648"/>
                                        </p:tgtEl>
                                      </p:cBhvr>
                                      <p:to x="100000" y="80000"/>
                                    </p:animScale>
                                    <p:animScale>
                                      <p:cBhvr>
                                        <p:cTn id="16" dur="166" decel="50000">
                                          <p:stCondLst>
                                            <p:cond delay="1338"/>
                                          </p:stCondLst>
                                        </p:cTn>
                                        <p:tgtEl>
                                          <p:spTgt spid="111648"/>
                                        </p:tgtEl>
                                      </p:cBhvr>
                                      <p:to x="100000" y="100000"/>
                                    </p:animScale>
                                    <p:animScale>
                                      <p:cBhvr>
                                        <p:cTn id="17" dur="26">
                                          <p:stCondLst>
                                            <p:cond delay="1642"/>
                                          </p:stCondLst>
                                        </p:cTn>
                                        <p:tgtEl>
                                          <p:spTgt spid="111648"/>
                                        </p:tgtEl>
                                      </p:cBhvr>
                                      <p:to x="100000" y="90000"/>
                                    </p:animScale>
                                    <p:animScale>
                                      <p:cBhvr>
                                        <p:cTn id="18" dur="166" decel="50000">
                                          <p:stCondLst>
                                            <p:cond delay="1668"/>
                                          </p:stCondLst>
                                        </p:cTn>
                                        <p:tgtEl>
                                          <p:spTgt spid="111648"/>
                                        </p:tgtEl>
                                      </p:cBhvr>
                                      <p:to x="100000" y="100000"/>
                                    </p:animScale>
                                    <p:animScale>
                                      <p:cBhvr>
                                        <p:cTn id="19" dur="26">
                                          <p:stCondLst>
                                            <p:cond delay="1808"/>
                                          </p:stCondLst>
                                        </p:cTn>
                                        <p:tgtEl>
                                          <p:spTgt spid="111648"/>
                                        </p:tgtEl>
                                      </p:cBhvr>
                                      <p:to x="100000" y="95000"/>
                                    </p:animScale>
                                    <p:animScale>
                                      <p:cBhvr>
                                        <p:cTn id="20" dur="166" decel="50000">
                                          <p:stCondLst>
                                            <p:cond delay="1834"/>
                                          </p:stCondLst>
                                        </p:cTn>
                                        <p:tgtEl>
                                          <p:spTgt spid="111648"/>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111649"/>
                                        </p:tgtEl>
                                        <p:attrNameLst>
                                          <p:attrName>style.visibility</p:attrName>
                                        </p:attrNameLst>
                                      </p:cBhvr>
                                      <p:to>
                                        <p:strVal val="visible"/>
                                      </p:to>
                                    </p:set>
                                    <p:animEffect transition="in" filter="wipe(down)">
                                      <p:cBhvr>
                                        <p:cTn id="25" dur="580">
                                          <p:stCondLst>
                                            <p:cond delay="0"/>
                                          </p:stCondLst>
                                        </p:cTn>
                                        <p:tgtEl>
                                          <p:spTgt spid="111649"/>
                                        </p:tgtEl>
                                      </p:cBhvr>
                                    </p:animEffect>
                                    <p:anim calcmode="lin" valueType="num">
                                      <p:cBhvr>
                                        <p:cTn id="26" dur="1822" tmFilter="0,0; 0.14,0.36; 0.43,0.73; 0.71,0.91; 1.0,1.0">
                                          <p:stCondLst>
                                            <p:cond delay="0"/>
                                          </p:stCondLst>
                                        </p:cTn>
                                        <p:tgtEl>
                                          <p:spTgt spid="111649"/>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11649"/>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11649"/>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11649"/>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11649"/>
                                        </p:tgtEl>
                                        <p:attrNameLst>
                                          <p:attrName>ppt_y</p:attrName>
                                        </p:attrNameLst>
                                      </p:cBhvr>
                                      <p:tavLst>
                                        <p:tav tm="0" fmla="#ppt_y-sin(pi*$)/81">
                                          <p:val>
                                            <p:fltVal val="0"/>
                                          </p:val>
                                        </p:tav>
                                        <p:tav tm="100000">
                                          <p:val>
                                            <p:fltVal val="1"/>
                                          </p:val>
                                        </p:tav>
                                      </p:tavLst>
                                    </p:anim>
                                    <p:animScale>
                                      <p:cBhvr>
                                        <p:cTn id="31" dur="26">
                                          <p:stCondLst>
                                            <p:cond delay="650"/>
                                          </p:stCondLst>
                                        </p:cTn>
                                        <p:tgtEl>
                                          <p:spTgt spid="111649"/>
                                        </p:tgtEl>
                                      </p:cBhvr>
                                      <p:to x="100000" y="60000"/>
                                    </p:animScale>
                                    <p:animScale>
                                      <p:cBhvr>
                                        <p:cTn id="32" dur="166" decel="50000">
                                          <p:stCondLst>
                                            <p:cond delay="676"/>
                                          </p:stCondLst>
                                        </p:cTn>
                                        <p:tgtEl>
                                          <p:spTgt spid="111649"/>
                                        </p:tgtEl>
                                      </p:cBhvr>
                                      <p:to x="100000" y="100000"/>
                                    </p:animScale>
                                    <p:animScale>
                                      <p:cBhvr>
                                        <p:cTn id="33" dur="26">
                                          <p:stCondLst>
                                            <p:cond delay="1312"/>
                                          </p:stCondLst>
                                        </p:cTn>
                                        <p:tgtEl>
                                          <p:spTgt spid="111649"/>
                                        </p:tgtEl>
                                      </p:cBhvr>
                                      <p:to x="100000" y="80000"/>
                                    </p:animScale>
                                    <p:animScale>
                                      <p:cBhvr>
                                        <p:cTn id="34" dur="166" decel="50000">
                                          <p:stCondLst>
                                            <p:cond delay="1338"/>
                                          </p:stCondLst>
                                        </p:cTn>
                                        <p:tgtEl>
                                          <p:spTgt spid="111649"/>
                                        </p:tgtEl>
                                      </p:cBhvr>
                                      <p:to x="100000" y="100000"/>
                                    </p:animScale>
                                    <p:animScale>
                                      <p:cBhvr>
                                        <p:cTn id="35" dur="26">
                                          <p:stCondLst>
                                            <p:cond delay="1642"/>
                                          </p:stCondLst>
                                        </p:cTn>
                                        <p:tgtEl>
                                          <p:spTgt spid="111649"/>
                                        </p:tgtEl>
                                      </p:cBhvr>
                                      <p:to x="100000" y="90000"/>
                                    </p:animScale>
                                    <p:animScale>
                                      <p:cBhvr>
                                        <p:cTn id="36" dur="166" decel="50000">
                                          <p:stCondLst>
                                            <p:cond delay="1668"/>
                                          </p:stCondLst>
                                        </p:cTn>
                                        <p:tgtEl>
                                          <p:spTgt spid="111649"/>
                                        </p:tgtEl>
                                      </p:cBhvr>
                                      <p:to x="100000" y="100000"/>
                                    </p:animScale>
                                    <p:animScale>
                                      <p:cBhvr>
                                        <p:cTn id="37" dur="26">
                                          <p:stCondLst>
                                            <p:cond delay="1808"/>
                                          </p:stCondLst>
                                        </p:cTn>
                                        <p:tgtEl>
                                          <p:spTgt spid="111649"/>
                                        </p:tgtEl>
                                      </p:cBhvr>
                                      <p:to x="100000" y="95000"/>
                                    </p:animScale>
                                    <p:animScale>
                                      <p:cBhvr>
                                        <p:cTn id="38" dur="166" decel="50000">
                                          <p:stCondLst>
                                            <p:cond delay="1834"/>
                                          </p:stCondLst>
                                        </p:cTn>
                                        <p:tgtEl>
                                          <p:spTgt spid="11164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48" grpId="0" bldLvl="0" animBg="1"/>
      <p:bldP spid="111649"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太平天国前期形势"/>
          <p:cNvPicPr>
            <a:picLocks noChangeAspect="1" noChangeArrowheads="1"/>
          </p:cNvPicPr>
          <p:nvPr/>
        </p:nvPicPr>
        <p:blipFill>
          <a:blip r:embed="rId2"/>
          <a:srcRect/>
          <a:stretch>
            <a:fillRect/>
          </a:stretch>
        </p:blipFill>
        <p:spPr bwMode="auto">
          <a:xfrm>
            <a:off x="5080000" y="0"/>
            <a:ext cx="6694488" cy="6858000"/>
          </a:xfrm>
          <a:prstGeom prst="rect">
            <a:avLst/>
          </a:prstGeom>
          <a:noFill/>
        </p:spPr>
      </p:pic>
      <p:sp>
        <p:nvSpPr>
          <p:cNvPr id="57347" name="AutoShape 3"/>
          <p:cNvSpPr>
            <a:spLocks noChangeArrowheads="1"/>
          </p:cNvSpPr>
          <p:nvPr/>
        </p:nvSpPr>
        <p:spPr bwMode="auto">
          <a:xfrm rot="1507128">
            <a:off x="1930400" y="5410200"/>
            <a:ext cx="304800" cy="381000"/>
          </a:xfrm>
          <a:prstGeom prst="upArrow">
            <a:avLst>
              <a:gd name="adj1" fmla="val 50000"/>
              <a:gd name="adj2" fmla="val 31250"/>
            </a:avLst>
          </a:prstGeom>
          <a:solidFill>
            <a:schemeClr val="accent1"/>
          </a:solidFill>
          <a:ln w="9525">
            <a:solidFill>
              <a:schemeClr val="tx1"/>
            </a:solidFill>
            <a:miter lim="800000"/>
            <a:headEnd/>
            <a:tailEnd/>
          </a:ln>
          <a:effectLst/>
        </p:spPr>
        <p:txBody>
          <a:bodyPr vert="eaVert" wrap="none" anchor="ctr"/>
          <a:lstStyle/>
          <a:p>
            <a:endParaRPr lang="zh-CN" altLang="en-US"/>
          </a:p>
        </p:txBody>
      </p:sp>
      <p:sp>
        <p:nvSpPr>
          <p:cNvPr id="57348" name="Rectangle 4"/>
          <p:cNvSpPr>
            <a:spLocks noChangeArrowheads="1"/>
          </p:cNvSpPr>
          <p:nvPr/>
        </p:nvSpPr>
        <p:spPr bwMode="auto">
          <a:xfrm>
            <a:off x="1422400" y="4929188"/>
            <a:ext cx="1879600" cy="457200"/>
          </a:xfrm>
          <a:prstGeom prst="rect">
            <a:avLst/>
          </a:prstGeom>
          <a:noFill/>
          <a:ln w="9525">
            <a:noFill/>
            <a:miter lim="800000"/>
            <a:headEnd/>
            <a:tailEnd/>
          </a:ln>
          <a:effectLst/>
        </p:spPr>
        <p:txBody>
          <a:bodyPr wrap="none">
            <a:spAutoFit/>
          </a:bodyPr>
          <a:lstStyle/>
          <a:p>
            <a:r>
              <a:rPr kumimoji="1" lang="zh-CN" altLang="en-US" sz="2400" b="1">
                <a:latin typeface="Times New Roman" pitchFamily="18" charset="0"/>
              </a:rPr>
              <a:t>永安建制</a:t>
            </a:r>
          </a:p>
        </p:txBody>
      </p:sp>
      <p:sp>
        <p:nvSpPr>
          <p:cNvPr id="57349" name="AutoShape 5"/>
          <p:cNvSpPr>
            <a:spLocks noChangeArrowheads="1"/>
          </p:cNvSpPr>
          <p:nvPr/>
        </p:nvSpPr>
        <p:spPr bwMode="auto">
          <a:xfrm rot="2047093">
            <a:off x="2336800" y="4419600"/>
            <a:ext cx="304800" cy="381000"/>
          </a:xfrm>
          <a:prstGeom prst="upArrow">
            <a:avLst>
              <a:gd name="adj1" fmla="val 50000"/>
              <a:gd name="adj2" fmla="val 31250"/>
            </a:avLst>
          </a:prstGeom>
          <a:solidFill>
            <a:schemeClr val="accent1"/>
          </a:solidFill>
          <a:ln w="9525">
            <a:solidFill>
              <a:schemeClr val="tx1"/>
            </a:solidFill>
            <a:miter lim="800000"/>
            <a:headEnd/>
            <a:tailEnd/>
          </a:ln>
          <a:effectLst/>
        </p:spPr>
        <p:txBody>
          <a:bodyPr vert="eaVert" wrap="none" anchor="ctr"/>
          <a:lstStyle/>
          <a:p>
            <a:endParaRPr lang="zh-CN" altLang="en-US"/>
          </a:p>
        </p:txBody>
      </p:sp>
      <p:sp>
        <p:nvSpPr>
          <p:cNvPr id="57350" name="Rectangle 6"/>
          <p:cNvSpPr>
            <a:spLocks noChangeArrowheads="1"/>
          </p:cNvSpPr>
          <p:nvPr/>
        </p:nvSpPr>
        <p:spPr bwMode="auto">
          <a:xfrm>
            <a:off x="1219200" y="3938588"/>
            <a:ext cx="3105150" cy="457200"/>
          </a:xfrm>
          <a:prstGeom prst="rect">
            <a:avLst/>
          </a:prstGeom>
          <a:noFill/>
          <a:ln w="9525">
            <a:noFill/>
            <a:miter lim="800000"/>
            <a:headEnd/>
            <a:tailEnd/>
          </a:ln>
          <a:effectLst/>
        </p:spPr>
        <p:txBody>
          <a:bodyPr wrap="none">
            <a:spAutoFit/>
          </a:bodyPr>
          <a:lstStyle/>
          <a:p>
            <a:r>
              <a:rPr kumimoji="1" lang="zh-CN" altLang="en-US" sz="2400" b="1">
                <a:latin typeface="Times New Roman" pitchFamily="18" charset="0"/>
              </a:rPr>
              <a:t>全州</a:t>
            </a:r>
            <a:r>
              <a:rPr kumimoji="1" lang="zh-CN" altLang="en-US" sz="2400" b="1">
                <a:solidFill>
                  <a:srgbClr val="FF0000"/>
                </a:solidFill>
                <a:latin typeface="Times New Roman" pitchFamily="18" charset="0"/>
              </a:rPr>
              <a:t>（冯云山）</a:t>
            </a:r>
          </a:p>
        </p:txBody>
      </p:sp>
      <p:sp>
        <p:nvSpPr>
          <p:cNvPr id="57351" name="AutoShape 7"/>
          <p:cNvSpPr>
            <a:spLocks noChangeArrowheads="1"/>
          </p:cNvSpPr>
          <p:nvPr/>
        </p:nvSpPr>
        <p:spPr bwMode="auto">
          <a:xfrm rot="2047093">
            <a:off x="2743200" y="3505200"/>
            <a:ext cx="304800" cy="381000"/>
          </a:xfrm>
          <a:prstGeom prst="upArrow">
            <a:avLst>
              <a:gd name="adj1" fmla="val 50000"/>
              <a:gd name="adj2" fmla="val 31250"/>
            </a:avLst>
          </a:prstGeom>
          <a:solidFill>
            <a:schemeClr val="accent1"/>
          </a:solidFill>
          <a:ln w="9525">
            <a:solidFill>
              <a:schemeClr val="tx1"/>
            </a:solidFill>
            <a:miter lim="800000"/>
            <a:headEnd/>
            <a:tailEnd/>
          </a:ln>
          <a:effectLst/>
        </p:spPr>
        <p:txBody>
          <a:bodyPr vert="eaVert" wrap="none" anchor="ctr"/>
          <a:lstStyle/>
          <a:p>
            <a:endParaRPr lang="zh-CN" altLang="en-US"/>
          </a:p>
        </p:txBody>
      </p:sp>
      <p:sp>
        <p:nvSpPr>
          <p:cNvPr id="57352" name="Rectangle 8"/>
          <p:cNvSpPr>
            <a:spLocks noChangeArrowheads="1"/>
          </p:cNvSpPr>
          <p:nvPr/>
        </p:nvSpPr>
        <p:spPr bwMode="auto">
          <a:xfrm>
            <a:off x="1320800" y="3024188"/>
            <a:ext cx="3105150" cy="457200"/>
          </a:xfrm>
          <a:prstGeom prst="rect">
            <a:avLst/>
          </a:prstGeom>
          <a:noFill/>
          <a:ln w="9525">
            <a:noFill/>
            <a:miter lim="800000"/>
            <a:headEnd/>
            <a:tailEnd/>
          </a:ln>
          <a:effectLst/>
        </p:spPr>
        <p:txBody>
          <a:bodyPr wrap="none">
            <a:spAutoFit/>
          </a:bodyPr>
          <a:lstStyle/>
          <a:p>
            <a:r>
              <a:rPr kumimoji="1" lang="zh-CN" altLang="en-US" sz="2400" b="1">
                <a:latin typeface="Times New Roman" pitchFamily="18" charset="0"/>
              </a:rPr>
              <a:t>长沙</a:t>
            </a:r>
            <a:r>
              <a:rPr kumimoji="1" lang="zh-CN" altLang="en-US" sz="2400" b="1">
                <a:solidFill>
                  <a:srgbClr val="FF0000"/>
                </a:solidFill>
                <a:latin typeface="Times New Roman" pitchFamily="18" charset="0"/>
              </a:rPr>
              <a:t>（萧朝贵）</a:t>
            </a:r>
          </a:p>
        </p:txBody>
      </p:sp>
      <p:sp>
        <p:nvSpPr>
          <p:cNvPr id="57353" name="AutoShape 9"/>
          <p:cNvSpPr>
            <a:spLocks noChangeArrowheads="1"/>
          </p:cNvSpPr>
          <p:nvPr/>
        </p:nvSpPr>
        <p:spPr bwMode="auto">
          <a:xfrm rot="2047093">
            <a:off x="2946400" y="2743200"/>
            <a:ext cx="304800" cy="381000"/>
          </a:xfrm>
          <a:prstGeom prst="upArrow">
            <a:avLst>
              <a:gd name="adj1" fmla="val 50000"/>
              <a:gd name="adj2" fmla="val 31250"/>
            </a:avLst>
          </a:prstGeom>
          <a:solidFill>
            <a:schemeClr val="accent1"/>
          </a:solidFill>
          <a:ln w="9525">
            <a:solidFill>
              <a:schemeClr val="tx1"/>
            </a:solidFill>
            <a:miter lim="800000"/>
            <a:headEnd/>
            <a:tailEnd/>
          </a:ln>
          <a:effectLst/>
        </p:spPr>
        <p:txBody>
          <a:bodyPr vert="eaVert" wrap="none" anchor="ctr"/>
          <a:lstStyle/>
          <a:p>
            <a:endParaRPr lang="zh-CN" altLang="en-US"/>
          </a:p>
        </p:txBody>
      </p:sp>
      <p:sp>
        <p:nvSpPr>
          <p:cNvPr id="57354" name="Rectangle 10"/>
          <p:cNvSpPr>
            <a:spLocks noChangeArrowheads="1"/>
          </p:cNvSpPr>
          <p:nvPr/>
        </p:nvSpPr>
        <p:spPr bwMode="auto">
          <a:xfrm>
            <a:off x="1625600" y="2209800"/>
            <a:ext cx="2989263" cy="457200"/>
          </a:xfrm>
          <a:prstGeom prst="rect">
            <a:avLst/>
          </a:prstGeom>
          <a:noFill/>
          <a:ln w="9525">
            <a:noFill/>
            <a:miter lim="800000"/>
            <a:headEnd/>
            <a:tailEnd/>
          </a:ln>
          <a:effectLst/>
        </p:spPr>
        <p:txBody>
          <a:bodyPr>
            <a:spAutoFit/>
          </a:bodyPr>
          <a:lstStyle/>
          <a:p>
            <a:pPr>
              <a:spcBef>
                <a:spcPct val="50000"/>
              </a:spcBef>
            </a:pPr>
            <a:r>
              <a:rPr kumimoji="1" lang="zh-CN" altLang="en-US" sz="2400" b="1">
                <a:latin typeface="Times New Roman" pitchFamily="18" charset="0"/>
              </a:rPr>
              <a:t>攻占武汉三</a:t>
            </a:r>
            <a:r>
              <a:rPr kumimoji="1" lang="zh-CN" altLang="en-US" sz="2400" b="1">
                <a:solidFill>
                  <a:srgbClr val="0033CC"/>
                </a:solidFill>
                <a:latin typeface="Times New Roman" pitchFamily="18" charset="0"/>
              </a:rPr>
              <a:t>镇</a:t>
            </a:r>
          </a:p>
        </p:txBody>
      </p:sp>
      <p:sp>
        <p:nvSpPr>
          <p:cNvPr id="57355" name="AutoShape 11">
            <a:hlinkClick r:id="rId3" action="ppaction://hlinksldjump"/>
          </p:cNvPr>
          <p:cNvSpPr>
            <a:spLocks noChangeArrowheads="1"/>
          </p:cNvSpPr>
          <p:nvPr/>
        </p:nvSpPr>
        <p:spPr bwMode="auto">
          <a:xfrm rot="2047093">
            <a:off x="3251200" y="1752600"/>
            <a:ext cx="304800" cy="381000"/>
          </a:xfrm>
          <a:prstGeom prst="upArrow">
            <a:avLst>
              <a:gd name="adj1" fmla="val 50000"/>
              <a:gd name="adj2" fmla="val 31250"/>
            </a:avLst>
          </a:prstGeom>
          <a:solidFill>
            <a:schemeClr val="accent1"/>
          </a:solidFill>
          <a:ln w="9525">
            <a:solidFill>
              <a:schemeClr val="tx1"/>
            </a:solidFill>
            <a:miter lim="800000"/>
            <a:headEnd/>
            <a:tailEnd/>
          </a:ln>
          <a:effectLst/>
        </p:spPr>
        <p:txBody>
          <a:bodyPr vert="eaVert" wrap="none" anchor="ctr"/>
          <a:lstStyle/>
          <a:p>
            <a:endParaRPr lang="zh-CN" altLang="en-US"/>
          </a:p>
        </p:txBody>
      </p:sp>
      <p:sp>
        <p:nvSpPr>
          <p:cNvPr id="57356" name="Rectangle 12"/>
          <p:cNvSpPr>
            <a:spLocks noChangeArrowheads="1"/>
          </p:cNvSpPr>
          <p:nvPr/>
        </p:nvSpPr>
        <p:spPr bwMode="auto">
          <a:xfrm>
            <a:off x="609600" y="762000"/>
            <a:ext cx="4470400" cy="1187450"/>
          </a:xfrm>
          <a:prstGeom prst="rect">
            <a:avLst/>
          </a:prstGeom>
          <a:noFill/>
          <a:ln w="9525">
            <a:noFill/>
            <a:miter lim="800000"/>
            <a:headEnd/>
            <a:tailEnd/>
          </a:ln>
          <a:effectLst/>
        </p:spPr>
        <p:txBody>
          <a:bodyPr>
            <a:spAutoFit/>
          </a:bodyPr>
          <a:lstStyle/>
          <a:p>
            <a:r>
              <a:rPr kumimoji="1" lang="en-US" altLang="zh-CN" sz="2400" b="1">
                <a:latin typeface="Times New Roman" pitchFamily="18" charset="0"/>
              </a:rPr>
              <a:t>1853</a:t>
            </a:r>
            <a:r>
              <a:rPr kumimoji="1" lang="zh-CN" altLang="en-US" sz="2400" b="1">
                <a:latin typeface="Times New Roman" pitchFamily="18" charset="0"/>
              </a:rPr>
              <a:t>年攻占南京改名天京，定作都城颁布</a:t>
            </a:r>
            <a:r>
              <a:rPr kumimoji="1" lang="en-US" altLang="zh-CN" sz="2400" b="1">
                <a:solidFill>
                  <a:srgbClr val="FF5050"/>
                </a:solidFill>
                <a:latin typeface="Times New Roman" pitchFamily="18" charset="0"/>
              </a:rPr>
              <a:t>《</a:t>
            </a:r>
            <a:r>
              <a:rPr kumimoji="1" lang="zh-CN" altLang="en-US" sz="2400" b="1">
                <a:solidFill>
                  <a:srgbClr val="FF5050"/>
                </a:solidFill>
                <a:latin typeface="Times New Roman" pitchFamily="18" charset="0"/>
              </a:rPr>
              <a:t>天朝田亩制度</a:t>
            </a:r>
            <a:r>
              <a:rPr kumimoji="1" lang="en-US" altLang="zh-CN" sz="2400" b="1">
                <a:solidFill>
                  <a:srgbClr val="FF5050"/>
                </a:solidFill>
                <a:latin typeface="Times New Roman" pitchFamily="18" charset="0"/>
              </a:rPr>
              <a:t>》</a:t>
            </a:r>
          </a:p>
        </p:txBody>
      </p:sp>
      <p:sp>
        <p:nvSpPr>
          <p:cNvPr id="57357" name="Rectangle 13"/>
          <p:cNvSpPr>
            <a:spLocks noChangeArrowheads="1"/>
          </p:cNvSpPr>
          <p:nvPr/>
        </p:nvSpPr>
        <p:spPr bwMode="auto">
          <a:xfrm>
            <a:off x="0" y="5697538"/>
            <a:ext cx="6096000" cy="1004887"/>
          </a:xfrm>
          <a:prstGeom prst="rect">
            <a:avLst/>
          </a:prstGeom>
          <a:noFill/>
          <a:ln w="9525">
            <a:noFill/>
            <a:miter lim="800000"/>
            <a:headEnd/>
            <a:tailEnd/>
          </a:ln>
          <a:effectLst/>
        </p:spPr>
        <p:txBody>
          <a:bodyPr>
            <a:spAutoFit/>
          </a:bodyPr>
          <a:lstStyle/>
          <a:p>
            <a:pPr>
              <a:spcBef>
                <a:spcPct val="50000"/>
              </a:spcBef>
            </a:pPr>
            <a:r>
              <a:rPr kumimoji="1" lang="zh-CN" altLang="en-US" sz="2400" b="1">
                <a:solidFill>
                  <a:srgbClr val="FF5050"/>
                </a:solidFill>
                <a:latin typeface="Times New Roman" pitchFamily="18" charset="0"/>
              </a:rPr>
              <a:t>金田起义</a:t>
            </a:r>
          </a:p>
          <a:p>
            <a:pPr>
              <a:spcBef>
                <a:spcPct val="50000"/>
              </a:spcBef>
            </a:pPr>
            <a:r>
              <a:rPr kumimoji="1" lang="en-US" altLang="zh-CN" sz="2400" b="1">
                <a:latin typeface="Times New Roman" pitchFamily="18" charset="0"/>
              </a:rPr>
              <a:t>1851</a:t>
            </a:r>
            <a:r>
              <a:rPr kumimoji="1" lang="zh-CN" altLang="en-US" sz="2400" b="1">
                <a:latin typeface="Times New Roman" pitchFamily="18" charset="0"/>
              </a:rPr>
              <a:t>年</a:t>
            </a:r>
            <a:r>
              <a:rPr kumimoji="1" lang="en-US" altLang="zh-CN" sz="2400" b="1">
                <a:latin typeface="Times New Roman" pitchFamily="18" charset="0"/>
              </a:rPr>
              <a:t>1</a:t>
            </a:r>
            <a:r>
              <a:rPr kumimoji="1" lang="zh-CN" altLang="en-US" sz="2400" b="1">
                <a:latin typeface="Times New Roman" pitchFamily="18" charset="0"/>
              </a:rPr>
              <a:t>月</a:t>
            </a:r>
            <a:r>
              <a:rPr kumimoji="1" lang="en-US" altLang="zh-CN" sz="2400" b="1">
                <a:latin typeface="Times New Roman" pitchFamily="18" charset="0"/>
              </a:rPr>
              <a:t>11</a:t>
            </a:r>
            <a:r>
              <a:rPr kumimoji="1" lang="zh-CN" altLang="en-US" sz="2400" b="1">
                <a:latin typeface="Times New Roman" pitchFamily="18" charset="0"/>
              </a:rPr>
              <a:t>日</a:t>
            </a:r>
          </a:p>
        </p:txBody>
      </p:sp>
      <p:sp>
        <p:nvSpPr>
          <p:cNvPr id="57358" name="WordArt 14"/>
          <p:cNvSpPr>
            <a:spLocks noChangeArrowheads="1" noChangeShapeType="1" noTextEdit="1"/>
          </p:cNvSpPr>
          <p:nvPr/>
        </p:nvSpPr>
        <p:spPr bwMode="auto">
          <a:xfrm>
            <a:off x="6502400" y="5867400"/>
            <a:ext cx="711200" cy="228600"/>
          </a:xfrm>
          <a:prstGeom prst="rect">
            <a:avLst/>
          </a:prstGeom>
        </p:spPr>
        <p:txBody>
          <a:bodyPr wrap="none" fromWordArt="1">
            <a:prstTxWarp prst="textPlain">
              <a:avLst>
                <a:gd name="adj" fmla="val 50000"/>
              </a:avLst>
            </a:prstTxWarp>
          </a:bodyPr>
          <a:lstStyle/>
          <a:p>
            <a:pPr algn="ctr"/>
            <a:r>
              <a:rPr lang="zh-CN" altLang="en-US" sz="2800" kern="10">
                <a:ln w="19050">
                  <a:solidFill>
                    <a:srgbClr val="FF00FF"/>
                  </a:solidFill>
                  <a:round/>
                  <a:headEnd/>
                  <a:tailEnd/>
                </a:ln>
                <a:solidFill>
                  <a:srgbClr val="008000"/>
                </a:solidFill>
                <a:effectLst>
                  <a:outerShdw dist="35921" dir="2700000" algn="ctr" rotWithShape="0">
                    <a:srgbClr val="990000"/>
                  </a:outerShdw>
                </a:effectLst>
                <a:latin typeface="宋体"/>
                <a:ea typeface="宋体"/>
              </a:rPr>
              <a:t>金田</a:t>
            </a:r>
          </a:p>
        </p:txBody>
      </p:sp>
      <p:sp>
        <p:nvSpPr>
          <p:cNvPr id="57359" name="AutoShape 15"/>
          <p:cNvSpPr>
            <a:spLocks noChangeArrowheads="1"/>
          </p:cNvSpPr>
          <p:nvPr/>
        </p:nvSpPr>
        <p:spPr bwMode="auto">
          <a:xfrm rot="1784354">
            <a:off x="6858000" y="5524500"/>
            <a:ext cx="304800" cy="304800"/>
          </a:xfrm>
          <a:prstGeom prst="upArrow">
            <a:avLst>
              <a:gd name="adj1" fmla="val 50000"/>
              <a:gd name="adj2" fmla="val 25000"/>
            </a:avLst>
          </a:prstGeom>
          <a:solidFill>
            <a:schemeClr val="accent1"/>
          </a:solidFill>
          <a:ln w="9525">
            <a:solidFill>
              <a:schemeClr val="tx1"/>
            </a:solidFill>
            <a:miter lim="800000"/>
            <a:headEnd/>
            <a:tailEnd/>
          </a:ln>
          <a:effectLst/>
        </p:spPr>
        <p:txBody>
          <a:bodyPr vert="eaVert" wrap="none" anchor="ctr"/>
          <a:lstStyle/>
          <a:p>
            <a:endParaRPr lang="zh-CN" altLang="en-US"/>
          </a:p>
        </p:txBody>
      </p:sp>
      <p:sp>
        <p:nvSpPr>
          <p:cNvPr id="57360" name="WordArt 16"/>
          <p:cNvSpPr>
            <a:spLocks noChangeArrowheads="1" noChangeShapeType="1" noTextEdit="1"/>
          </p:cNvSpPr>
          <p:nvPr/>
        </p:nvSpPr>
        <p:spPr bwMode="auto">
          <a:xfrm>
            <a:off x="6807200" y="5257800"/>
            <a:ext cx="685800" cy="257175"/>
          </a:xfrm>
          <a:prstGeom prst="rect">
            <a:avLst/>
          </a:prstGeom>
        </p:spPr>
        <p:txBody>
          <a:bodyPr wrap="none" fromWordArt="1">
            <a:prstTxWarp prst="textPlain">
              <a:avLst>
                <a:gd name="adj" fmla="val 50000"/>
              </a:avLst>
            </a:prstTxWarp>
          </a:bodyPr>
          <a:lstStyle/>
          <a:p>
            <a:pPr algn="ctr"/>
            <a:r>
              <a:rPr lang="zh-CN" altLang="en-US" sz="2000" kern="10">
                <a:ln w="19050">
                  <a:solidFill>
                    <a:srgbClr val="FF0000"/>
                  </a:solidFill>
                  <a:round/>
                  <a:headEnd/>
                  <a:tailEnd/>
                </a:ln>
                <a:solidFill>
                  <a:srgbClr val="0000FF"/>
                </a:solidFill>
                <a:effectLst>
                  <a:outerShdw dist="35921" dir="2700000" algn="ctr" rotWithShape="0">
                    <a:srgbClr val="990000"/>
                  </a:outerShdw>
                </a:effectLst>
                <a:latin typeface="宋体"/>
                <a:ea typeface="宋体"/>
              </a:rPr>
              <a:t>永安</a:t>
            </a:r>
          </a:p>
        </p:txBody>
      </p:sp>
      <p:sp>
        <p:nvSpPr>
          <p:cNvPr id="57361" name="AutoShape 17"/>
          <p:cNvSpPr>
            <a:spLocks noChangeArrowheads="1"/>
          </p:cNvSpPr>
          <p:nvPr/>
        </p:nvSpPr>
        <p:spPr bwMode="auto">
          <a:xfrm rot="19645060">
            <a:off x="7250113" y="4664075"/>
            <a:ext cx="1727200" cy="381000"/>
          </a:xfrm>
          <a:prstGeom prst="curvedUpArrow">
            <a:avLst>
              <a:gd name="adj1" fmla="val 90667"/>
              <a:gd name="adj2" fmla="val 181333"/>
              <a:gd name="adj3" fmla="val 33333"/>
            </a:avLst>
          </a:prstGeom>
          <a:solidFill>
            <a:schemeClr val="accent1"/>
          </a:solidFill>
          <a:ln w="9525">
            <a:solidFill>
              <a:schemeClr val="tx1"/>
            </a:solidFill>
            <a:miter lim="800000"/>
            <a:headEnd/>
            <a:tailEnd/>
          </a:ln>
          <a:effectLst/>
        </p:spPr>
        <p:txBody>
          <a:bodyPr wrap="none" anchor="ctr"/>
          <a:lstStyle/>
          <a:p>
            <a:endParaRPr lang="zh-CN" altLang="en-US"/>
          </a:p>
        </p:txBody>
      </p:sp>
      <p:sp>
        <p:nvSpPr>
          <p:cNvPr id="57362" name="WordArt 18"/>
          <p:cNvSpPr>
            <a:spLocks noChangeArrowheads="1" noChangeShapeType="1" noTextEdit="1"/>
          </p:cNvSpPr>
          <p:nvPr/>
        </p:nvSpPr>
        <p:spPr bwMode="auto">
          <a:xfrm>
            <a:off x="8229600" y="4191000"/>
            <a:ext cx="609600" cy="304800"/>
          </a:xfrm>
          <a:prstGeom prst="rect">
            <a:avLst/>
          </a:prstGeom>
        </p:spPr>
        <p:txBody>
          <a:bodyPr wrap="none" fromWordArt="1">
            <a:prstTxWarp prst="textPlain">
              <a:avLst>
                <a:gd name="adj" fmla="val 50000"/>
              </a:avLst>
            </a:prstTxWarp>
          </a:bodyPr>
          <a:lstStyle/>
          <a:p>
            <a:pPr algn="ctr"/>
            <a:r>
              <a:rPr lang="zh-CN" altLang="en-US" sz="2000" kern="10">
                <a:ln w="19050">
                  <a:solidFill>
                    <a:srgbClr val="00FF00"/>
                  </a:solidFill>
                  <a:round/>
                  <a:headEnd/>
                  <a:tailEnd/>
                </a:ln>
                <a:solidFill>
                  <a:srgbClr val="FF6600"/>
                </a:solidFill>
                <a:effectLst>
                  <a:outerShdw dist="35921" dir="2700000" algn="ctr" rotWithShape="0">
                    <a:srgbClr val="990000"/>
                  </a:outerShdw>
                </a:effectLst>
                <a:latin typeface="宋体"/>
                <a:ea typeface="宋体"/>
              </a:rPr>
              <a:t>长沙</a:t>
            </a:r>
          </a:p>
        </p:txBody>
      </p:sp>
      <p:sp>
        <p:nvSpPr>
          <p:cNvPr id="57363" name="AutoShape 19"/>
          <p:cNvSpPr>
            <a:spLocks noChangeArrowheads="1"/>
          </p:cNvSpPr>
          <p:nvPr/>
        </p:nvSpPr>
        <p:spPr bwMode="auto">
          <a:xfrm rot="-2951548">
            <a:off x="8237537" y="3713163"/>
            <a:ext cx="790575" cy="374650"/>
          </a:xfrm>
          <a:prstGeom prst="rightArrow">
            <a:avLst>
              <a:gd name="adj1" fmla="val 50000"/>
              <a:gd name="adj2" fmla="val 52754"/>
            </a:avLst>
          </a:prstGeom>
          <a:solidFill>
            <a:schemeClr val="accent1"/>
          </a:solidFill>
          <a:ln w="9525">
            <a:solidFill>
              <a:schemeClr val="tx1"/>
            </a:solidFill>
            <a:miter lim="800000"/>
            <a:headEnd/>
            <a:tailEnd/>
          </a:ln>
          <a:effectLst/>
        </p:spPr>
        <p:txBody>
          <a:bodyPr wrap="none" anchor="ctr"/>
          <a:lstStyle/>
          <a:p>
            <a:endParaRPr lang="zh-CN" altLang="en-US"/>
          </a:p>
        </p:txBody>
      </p:sp>
      <p:sp>
        <p:nvSpPr>
          <p:cNvPr id="57364" name="WordArt 20"/>
          <p:cNvSpPr>
            <a:spLocks noChangeArrowheads="1" noChangeShapeType="1" noTextEdit="1"/>
          </p:cNvSpPr>
          <p:nvPr/>
        </p:nvSpPr>
        <p:spPr bwMode="auto">
          <a:xfrm>
            <a:off x="8534400" y="3276600"/>
            <a:ext cx="685800" cy="257175"/>
          </a:xfrm>
          <a:prstGeom prst="rect">
            <a:avLst/>
          </a:prstGeom>
        </p:spPr>
        <p:txBody>
          <a:bodyPr wrap="none" fromWordArt="1">
            <a:prstTxWarp prst="textPlain">
              <a:avLst>
                <a:gd name="adj" fmla="val 50000"/>
              </a:avLst>
            </a:prstTxWarp>
          </a:bodyPr>
          <a:lstStyle/>
          <a:p>
            <a:pPr algn="ctr"/>
            <a:r>
              <a:rPr lang="zh-CN" altLang="en-US" sz="2000" kern="10">
                <a:ln w="19050">
                  <a:solidFill>
                    <a:srgbClr val="FF00FF"/>
                  </a:solidFill>
                  <a:round/>
                  <a:headEnd/>
                  <a:tailEnd/>
                </a:ln>
                <a:solidFill>
                  <a:srgbClr val="008080"/>
                </a:solidFill>
                <a:effectLst>
                  <a:outerShdw dist="35921" dir="2700000" algn="ctr" rotWithShape="0">
                    <a:srgbClr val="990000"/>
                  </a:outerShdw>
                </a:effectLst>
                <a:latin typeface="宋体"/>
                <a:ea typeface="宋体"/>
              </a:rPr>
              <a:t>武昌</a:t>
            </a:r>
          </a:p>
        </p:txBody>
      </p:sp>
      <p:sp>
        <p:nvSpPr>
          <p:cNvPr id="57365" name="AutoShape 21"/>
          <p:cNvSpPr>
            <a:spLocks noChangeArrowheads="1"/>
          </p:cNvSpPr>
          <p:nvPr/>
        </p:nvSpPr>
        <p:spPr bwMode="auto">
          <a:xfrm rot="-3432678">
            <a:off x="9262269" y="3471069"/>
            <a:ext cx="179388" cy="596900"/>
          </a:xfrm>
          <a:prstGeom prst="downArrow">
            <a:avLst>
              <a:gd name="adj1" fmla="val 50000"/>
              <a:gd name="adj2" fmla="val 83186"/>
            </a:avLst>
          </a:prstGeom>
          <a:solidFill>
            <a:schemeClr val="accent1"/>
          </a:solidFill>
          <a:ln w="9525">
            <a:solidFill>
              <a:schemeClr val="tx1"/>
            </a:solidFill>
            <a:miter lim="800000"/>
            <a:headEnd/>
            <a:tailEnd/>
          </a:ln>
          <a:effectLst/>
        </p:spPr>
        <p:txBody>
          <a:bodyPr vert="eaVert" wrap="none" anchor="ctr"/>
          <a:lstStyle/>
          <a:p>
            <a:endParaRPr lang="zh-CN" altLang="en-US"/>
          </a:p>
        </p:txBody>
      </p:sp>
      <p:sp>
        <p:nvSpPr>
          <p:cNvPr id="57366" name="WordArt 22"/>
          <p:cNvSpPr>
            <a:spLocks noChangeArrowheads="1" noChangeShapeType="1" noTextEdit="1"/>
          </p:cNvSpPr>
          <p:nvPr/>
        </p:nvSpPr>
        <p:spPr bwMode="auto">
          <a:xfrm>
            <a:off x="9347200" y="4038600"/>
            <a:ext cx="685800" cy="257175"/>
          </a:xfrm>
          <a:prstGeom prst="rect">
            <a:avLst/>
          </a:prstGeom>
        </p:spPr>
        <p:txBody>
          <a:bodyPr wrap="none" fromWordArt="1">
            <a:prstTxWarp prst="textPlain">
              <a:avLst>
                <a:gd name="adj" fmla="val 50000"/>
              </a:avLst>
            </a:prstTxWarp>
          </a:bodyPr>
          <a:lstStyle/>
          <a:p>
            <a:pPr algn="ctr"/>
            <a:r>
              <a:rPr lang="zh-CN" altLang="en-US" sz="2000" kern="10">
                <a:ln w="19050">
                  <a:solidFill>
                    <a:srgbClr val="FF00FF"/>
                  </a:solidFill>
                  <a:round/>
                  <a:headEnd/>
                  <a:tailEnd/>
                </a:ln>
                <a:solidFill>
                  <a:srgbClr val="0066CC"/>
                </a:solidFill>
                <a:effectLst>
                  <a:outerShdw dist="35921" dir="2700000" algn="ctr" rotWithShape="0">
                    <a:srgbClr val="990000"/>
                  </a:outerShdw>
                </a:effectLst>
                <a:latin typeface="宋体"/>
                <a:ea typeface="宋体"/>
              </a:rPr>
              <a:t>湖口</a:t>
            </a:r>
          </a:p>
        </p:txBody>
      </p:sp>
      <p:sp>
        <p:nvSpPr>
          <p:cNvPr id="57367" name="AutoShape 23"/>
          <p:cNvSpPr>
            <a:spLocks noChangeArrowheads="1"/>
          </p:cNvSpPr>
          <p:nvPr/>
        </p:nvSpPr>
        <p:spPr bwMode="auto">
          <a:xfrm rot="-2351217">
            <a:off x="9550400" y="3581400"/>
            <a:ext cx="812800" cy="457200"/>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accent1"/>
          </a:solidFill>
          <a:ln w="9525">
            <a:solidFill>
              <a:schemeClr val="tx1"/>
            </a:solidFill>
            <a:miter lim="800000"/>
            <a:headEnd/>
            <a:tailEnd/>
          </a:ln>
          <a:effectLst/>
        </p:spPr>
        <p:txBody>
          <a:bodyPr wrap="none" anchor="ctr"/>
          <a:lstStyle/>
          <a:p>
            <a:endParaRPr lang="zh-CN" altLang="en-US"/>
          </a:p>
        </p:txBody>
      </p:sp>
      <p:sp>
        <p:nvSpPr>
          <p:cNvPr id="57368" name="WordArt 24"/>
          <p:cNvSpPr>
            <a:spLocks noChangeArrowheads="1" noChangeShapeType="1" noTextEdit="1"/>
          </p:cNvSpPr>
          <p:nvPr/>
        </p:nvSpPr>
        <p:spPr bwMode="auto">
          <a:xfrm>
            <a:off x="9448800" y="3276600"/>
            <a:ext cx="685800" cy="257175"/>
          </a:xfrm>
          <a:prstGeom prst="rect">
            <a:avLst/>
          </a:prstGeom>
        </p:spPr>
        <p:txBody>
          <a:bodyPr wrap="none" fromWordArt="1">
            <a:prstTxWarp prst="textPlain">
              <a:avLst>
                <a:gd name="adj" fmla="val 50000"/>
              </a:avLst>
            </a:prstTxWarp>
          </a:bodyPr>
          <a:lstStyle/>
          <a:p>
            <a:pPr algn="ctr"/>
            <a:r>
              <a:rPr lang="zh-CN" altLang="en-US" sz="2000" kern="10">
                <a:ln w="19050">
                  <a:solidFill>
                    <a:srgbClr val="FF6600"/>
                  </a:solidFill>
                  <a:round/>
                  <a:headEnd/>
                  <a:tailEnd/>
                </a:ln>
                <a:solidFill>
                  <a:srgbClr val="0066CC"/>
                </a:solidFill>
                <a:effectLst>
                  <a:outerShdw dist="35921" dir="2700000" algn="ctr" rotWithShape="0">
                    <a:srgbClr val="990000"/>
                  </a:outerShdw>
                </a:effectLst>
                <a:latin typeface="宋体"/>
                <a:ea typeface="宋体"/>
              </a:rPr>
              <a:t>安庆</a:t>
            </a:r>
          </a:p>
        </p:txBody>
      </p:sp>
      <p:sp>
        <p:nvSpPr>
          <p:cNvPr id="57369" name="AutoShape 25"/>
          <p:cNvSpPr>
            <a:spLocks noChangeArrowheads="1"/>
          </p:cNvSpPr>
          <p:nvPr/>
        </p:nvSpPr>
        <p:spPr bwMode="auto">
          <a:xfrm rot="-2645852">
            <a:off x="10058400" y="2971800"/>
            <a:ext cx="812800" cy="381000"/>
          </a:xfrm>
          <a:prstGeom prst="rightArrow">
            <a:avLst>
              <a:gd name="adj1" fmla="val 50000"/>
              <a:gd name="adj2" fmla="val 53333"/>
            </a:avLst>
          </a:prstGeom>
          <a:solidFill>
            <a:schemeClr val="accent1"/>
          </a:solidFill>
          <a:ln w="9525">
            <a:solidFill>
              <a:schemeClr val="tx1"/>
            </a:solidFill>
            <a:miter lim="800000"/>
            <a:headEnd/>
            <a:tailEnd/>
          </a:ln>
          <a:effectLst/>
        </p:spPr>
        <p:txBody>
          <a:bodyPr wrap="none" anchor="ctr"/>
          <a:lstStyle/>
          <a:p>
            <a:endParaRPr lang="zh-CN" altLang="en-US"/>
          </a:p>
        </p:txBody>
      </p:sp>
      <p:sp>
        <p:nvSpPr>
          <p:cNvPr id="57370" name="WordArt 26"/>
          <p:cNvSpPr>
            <a:spLocks noChangeArrowheads="1" noChangeShapeType="1" noTextEdit="1"/>
          </p:cNvSpPr>
          <p:nvPr/>
        </p:nvSpPr>
        <p:spPr bwMode="auto">
          <a:xfrm>
            <a:off x="9855200" y="2667000"/>
            <a:ext cx="812800" cy="314325"/>
          </a:xfrm>
          <a:prstGeom prst="rect">
            <a:avLst/>
          </a:prstGeom>
        </p:spPr>
        <p:txBody>
          <a:bodyPr wrap="none" fromWordArt="1">
            <a:prstTxWarp prst="textPlain">
              <a:avLst>
                <a:gd name="adj" fmla="val 50000"/>
              </a:avLst>
            </a:prstTxWarp>
          </a:bodyPr>
          <a:lstStyle/>
          <a:p>
            <a:pPr algn="ctr"/>
            <a:r>
              <a:rPr lang="zh-CN" altLang="en-US" sz="2400" kern="10">
                <a:ln w="19050">
                  <a:solidFill>
                    <a:srgbClr val="FFCC00"/>
                  </a:solidFill>
                  <a:round/>
                  <a:headEnd/>
                  <a:tailEnd/>
                </a:ln>
                <a:solidFill>
                  <a:srgbClr val="FF0000"/>
                </a:solidFill>
                <a:effectLst>
                  <a:outerShdw dist="35921" dir="2700000" algn="ctr" rotWithShape="0">
                    <a:srgbClr val="990000"/>
                  </a:outerShdw>
                </a:effectLst>
                <a:latin typeface="宋体"/>
                <a:ea typeface="宋体"/>
              </a:rPr>
              <a:t>天京</a:t>
            </a:r>
          </a:p>
        </p:txBody>
      </p:sp>
      <p:pic>
        <p:nvPicPr>
          <p:cNvPr id="57371" name="Picture 27" descr="球"/>
          <p:cNvPicPr>
            <a:picLocks noChangeAspect="1" noChangeArrowheads="1" noCrop="1"/>
          </p:cNvPicPr>
          <p:nvPr/>
        </p:nvPicPr>
        <p:blipFill>
          <a:blip r:embed="rId4"/>
          <a:srcRect/>
          <a:stretch>
            <a:fillRect/>
          </a:stretch>
        </p:blipFill>
        <p:spPr bwMode="auto">
          <a:xfrm flipV="1">
            <a:off x="6096000" y="5867400"/>
            <a:ext cx="309563" cy="231775"/>
          </a:xfrm>
          <a:prstGeom prst="rect">
            <a:avLst/>
          </a:prstGeom>
          <a:noFill/>
        </p:spPr>
      </p:pic>
      <p:pic>
        <p:nvPicPr>
          <p:cNvPr id="57372" name="Picture 28" descr="tball"/>
          <p:cNvPicPr>
            <a:picLocks noChangeAspect="1" noChangeArrowheads="1" noCrop="1"/>
          </p:cNvPicPr>
          <p:nvPr/>
        </p:nvPicPr>
        <p:blipFill>
          <a:blip r:embed="rId4"/>
          <a:srcRect/>
          <a:stretch>
            <a:fillRect/>
          </a:stretch>
        </p:blipFill>
        <p:spPr bwMode="auto">
          <a:xfrm>
            <a:off x="9448800" y="2674938"/>
            <a:ext cx="304800" cy="228600"/>
          </a:xfrm>
          <a:prstGeom prst="rect">
            <a:avLst/>
          </a:prstGeom>
          <a:noFill/>
        </p:spPr>
      </p:pic>
      <p:sp>
        <p:nvSpPr>
          <p:cNvPr id="57373" name="WordArt 29"/>
          <p:cNvSpPr>
            <a:spLocks noChangeArrowheads="1" noChangeShapeType="1" noTextEdit="1"/>
          </p:cNvSpPr>
          <p:nvPr/>
        </p:nvSpPr>
        <p:spPr bwMode="auto">
          <a:xfrm>
            <a:off x="623888" y="260350"/>
            <a:ext cx="2946400" cy="533400"/>
          </a:xfrm>
          <a:prstGeom prst="rect">
            <a:avLst/>
          </a:prstGeom>
        </p:spPr>
        <p:txBody>
          <a:bodyPr wrap="none" fromWordArt="1">
            <a:prstTxWarp prst="textPlain">
              <a:avLst>
                <a:gd name="adj" fmla="val 50000"/>
              </a:avLst>
            </a:prstTxWarp>
          </a:bodyPr>
          <a:lstStyle/>
          <a:p>
            <a:pPr algn="ctr"/>
            <a:r>
              <a:rPr lang="zh-CN" altLang="en-US" sz="2800" kern="10">
                <a:ln w="19050">
                  <a:solidFill>
                    <a:srgbClr val="FF00FF"/>
                  </a:solidFill>
                  <a:round/>
                  <a:headEnd/>
                  <a:tailEnd/>
                </a:ln>
                <a:solidFill>
                  <a:srgbClr val="008000"/>
                </a:solidFill>
                <a:effectLst>
                  <a:outerShdw dist="35921" dir="2700000" algn="ctr" rotWithShape="0">
                    <a:srgbClr val="990000"/>
                  </a:outerShdw>
                </a:effectLst>
                <a:latin typeface="宋体"/>
                <a:ea typeface="宋体"/>
              </a:rPr>
              <a:t>定都天京</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7358"/>
                                        </p:tgtEl>
                                        <p:attrNameLst>
                                          <p:attrName>style.visibility</p:attrName>
                                        </p:attrNameLst>
                                      </p:cBhvr>
                                      <p:to>
                                        <p:strVal val="visible"/>
                                      </p:to>
                                    </p:set>
                                    <p:animEffect transition="in" filter="dissolve">
                                      <p:cBhvr>
                                        <p:cTn id="7" dur="500"/>
                                        <p:tgtEl>
                                          <p:spTgt spid="57358"/>
                                        </p:tgtEl>
                                      </p:cBhvr>
                                    </p:animEffect>
                                  </p:childTnLst>
                                </p:cTn>
                              </p:par>
                            </p:childTnLst>
                          </p:cTn>
                        </p:par>
                        <p:par>
                          <p:cTn id="8" fill="hold">
                            <p:stCondLst>
                              <p:cond delay="500"/>
                            </p:stCondLst>
                            <p:childTnLst>
                              <p:par>
                                <p:cTn id="9" presetID="11" presetClass="entr" presetSubtype="0" fill="hold" nodeType="afterEffect">
                                  <p:stCondLst>
                                    <p:cond delay="0"/>
                                  </p:stCondLst>
                                  <p:childTnLst>
                                    <p:set>
                                      <p:cBhvr>
                                        <p:cTn id="10" dur="75">
                                          <p:stCondLst>
                                            <p:cond delay="0"/>
                                          </p:stCondLst>
                                        </p:cTn>
                                        <p:tgtEl>
                                          <p:spTgt spid="57371"/>
                                        </p:tgtEl>
                                        <p:attrNameLst>
                                          <p:attrName>style.visibility</p:attrName>
                                        </p:attrNameLst>
                                      </p:cBhvr>
                                      <p:to>
                                        <p:strVal val="visible"/>
                                      </p:to>
                                    </p:set>
                                  </p:childTnLst>
                                </p:cTn>
                              </p:par>
                            </p:childTnLst>
                          </p:cTn>
                        </p:par>
                        <p:par>
                          <p:cTn id="11" fill="hold">
                            <p:stCondLst>
                              <p:cond delay="575"/>
                            </p:stCondLst>
                            <p:childTnLst>
                              <p:par>
                                <p:cTn id="12" presetID="2" presetClass="entr" presetSubtype="8" fill="hold" grpId="0" nodeType="afterEffect">
                                  <p:stCondLst>
                                    <p:cond delay="1000"/>
                                  </p:stCondLst>
                                  <p:childTnLst>
                                    <p:set>
                                      <p:cBhvr>
                                        <p:cTn id="13" dur="1" fill="hold">
                                          <p:stCondLst>
                                            <p:cond delay="0"/>
                                          </p:stCondLst>
                                        </p:cTn>
                                        <p:tgtEl>
                                          <p:spTgt spid="57357"/>
                                        </p:tgtEl>
                                        <p:attrNameLst>
                                          <p:attrName>style.visibility</p:attrName>
                                        </p:attrNameLst>
                                      </p:cBhvr>
                                      <p:to>
                                        <p:strVal val="visible"/>
                                      </p:to>
                                    </p:set>
                                    <p:anim calcmode="lin" valueType="num">
                                      <p:cBhvr additive="base">
                                        <p:cTn id="14" dur="500" fill="hold"/>
                                        <p:tgtEl>
                                          <p:spTgt spid="57357"/>
                                        </p:tgtEl>
                                        <p:attrNameLst>
                                          <p:attrName>ppt_x</p:attrName>
                                        </p:attrNameLst>
                                      </p:cBhvr>
                                      <p:tavLst>
                                        <p:tav tm="0">
                                          <p:val>
                                            <p:strVal val="0-#ppt_w/2"/>
                                          </p:val>
                                        </p:tav>
                                        <p:tav tm="100000">
                                          <p:val>
                                            <p:strVal val="#ppt_x"/>
                                          </p:val>
                                        </p:tav>
                                      </p:tavLst>
                                    </p:anim>
                                    <p:anim calcmode="lin" valueType="num">
                                      <p:cBhvr additive="base">
                                        <p:cTn id="15" dur="500" fill="hold"/>
                                        <p:tgtEl>
                                          <p:spTgt spid="57357"/>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57359"/>
                                        </p:tgtEl>
                                        <p:attrNameLst>
                                          <p:attrName>style.visibility</p:attrName>
                                        </p:attrNameLst>
                                      </p:cBhvr>
                                      <p:to>
                                        <p:strVal val="visible"/>
                                      </p:to>
                                    </p:set>
                                    <p:animEffect transition="in" filter="wipe(up)">
                                      <p:cBhvr>
                                        <p:cTn id="20" dur="500"/>
                                        <p:tgtEl>
                                          <p:spTgt spid="57359"/>
                                        </p:tgtEl>
                                      </p:cBhvr>
                                    </p:animEffect>
                                  </p:childTnLst>
                                  <p:subTnLst>
                                    <p:set>
                                      <p:cBhvr override="childStyle">
                                        <p:cTn dur="1" fill="hold" display="0" masterRel="nextClick" afterEffect="1"/>
                                        <p:tgtEl>
                                          <p:spTgt spid="57359"/>
                                        </p:tgtEl>
                                        <p:attrNameLst>
                                          <p:attrName>style.visibility</p:attrName>
                                        </p:attrNameLst>
                                      </p:cBhvr>
                                      <p:to>
                                        <p:strVal val="hidden"/>
                                      </p:to>
                                    </p:set>
                                  </p:sub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57347"/>
                                        </p:tgtEl>
                                        <p:attrNameLst>
                                          <p:attrName>style.visibility</p:attrName>
                                        </p:attrNameLst>
                                      </p:cBhvr>
                                      <p:to>
                                        <p:strVal val="visible"/>
                                      </p:to>
                                    </p:set>
                                    <p:anim calcmode="lin" valueType="num">
                                      <p:cBhvr additive="base">
                                        <p:cTn id="24" dur="500" fill="hold"/>
                                        <p:tgtEl>
                                          <p:spTgt spid="57347"/>
                                        </p:tgtEl>
                                        <p:attrNameLst>
                                          <p:attrName>ppt_x</p:attrName>
                                        </p:attrNameLst>
                                      </p:cBhvr>
                                      <p:tavLst>
                                        <p:tav tm="0">
                                          <p:val>
                                            <p:strVal val="0-#ppt_w/2"/>
                                          </p:val>
                                        </p:tav>
                                        <p:tav tm="100000">
                                          <p:val>
                                            <p:strVal val="#ppt_x"/>
                                          </p:val>
                                        </p:tav>
                                      </p:tavLst>
                                    </p:anim>
                                    <p:anim calcmode="lin" valueType="num">
                                      <p:cBhvr additive="base">
                                        <p:cTn id="25" dur="500" fill="hold"/>
                                        <p:tgtEl>
                                          <p:spTgt spid="57347"/>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57360"/>
                                        </p:tgtEl>
                                        <p:attrNameLst>
                                          <p:attrName>style.visibility</p:attrName>
                                        </p:attrNameLst>
                                      </p:cBhvr>
                                      <p:to>
                                        <p:strVal val="visible"/>
                                      </p:to>
                                    </p:set>
                                    <p:anim calcmode="lin" valueType="num">
                                      <p:cBhvr additive="base">
                                        <p:cTn id="30" dur="500" fill="hold"/>
                                        <p:tgtEl>
                                          <p:spTgt spid="57360"/>
                                        </p:tgtEl>
                                        <p:attrNameLst>
                                          <p:attrName>ppt_x</p:attrName>
                                        </p:attrNameLst>
                                      </p:cBhvr>
                                      <p:tavLst>
                                        <p:tav tm="0">
                                          <p:val>
                                            <p:strVal val="0-#ppt_w/2"/>
                                          </p:val>
                                        </p:tav>
                                        <p:tav tm="100000">
                                          <p:val>
                                            <p:strVal val="#ppt_x"/>
                                          </p:val>
                                        </p:tav>
                                      </p:tavLst>
                                    </p:anim>
                                    <p:anim calcmode="lin" valueType="num">
                                      <p:cBhvr additive="base">
                                        <p:cTn id="31" dur="500" fill="hold"/>
                                        <p:tgtEl>
                                          <p:spTgt spid="57360"/>
                                        </p:tgtEl>
                                        <p:attrNameLst>
                                          <p:attrName>ppt_y</p:attrName>
                                        </p:attrNameLst>
                                      </p:cBhvr>
                                      <p:tavLst>
                                        <p:tav tm="0">
                                          <p:val>
                                            <p:strVal val="#ppt_y"/>
                                          </p:val>
                                        </p:tav>
                                        <p:tav tm="100000">
                                          <p:val>
                                            <p:strVal val="#ppt_y"/>
                                          </p:val>
                                        </p:tav>
                                      </p:tavLst>
                                    </p:anim>
                                  </p:childTnLst>
                                </p:cTn>
                              </p:par>
                            </p:childTnLst>
                          </p:cTn>
                        </p:par>
                        <p:par>
                          <p:cTn id="32" fill="hold">
                            <p:stCondLst>
                              <p:cond delay="500"/>
                            </p:stCondLst>
                            <p:childTnLst>
                              <p:par>
                                <p:cTn id="33" presetID="2" presetClass="entr" presetSubtype="8" fill="hold" grpId="0" nodeType="afterEffect">
                                  <p:stCondLst>
                                    <p:cond delay="0"/>
                                  </p:stCondLst>
                                  <p:childTnLst>
                                    <p:set>
                                      <p:cBhvr>
                                        <p:cTn id="34" dur="1" fill="hold">
                                          <p:stCondLst>
                                            <p:cond delay="0"/>
                                          </p:stCondLst>
                                        </p:cTn>
                                        <p:tgtEl>
                                          <p:spTgt spid="57348"/>
                                        </p:tgtEl>
                                        <p:attrNameLst>
                                          <p:attrName>style.visibility</p:attrName>
                                        </p:attrNameLst>
                                      </p:cBhvr>
                                      <p:to>
                                        <p:strVal val="visible"/>
                                      </p:to>
                                    </p:set>
                                    <p:anim calcmode="lin" valueType="num">
                                      <p:cBhvr additive="base">
                                        <p:cTn id="35" dur="500" fill="hold"/>
                                        <p:tgtEl>
                                          <p:spTgt spid="57348"/>
                                        </p:tgtEl>
                                        <p:attrNameLst>
                                          <p:attrName>ppt_x</p:attrName>
                                        </p:attrNameLst>
                                      </p:cBhvr>
                                      <p:tavLst>
                                        <p:tav tm="0">
                                          <p:val>
                                            <p:strVal val="0-#ppt_w/2"/>
                                          </p:val>
                                        </p:tav>
                                        <p:tav tm="100000">
                                          <p:val>
                                            <p:strVal val="#ppt_x"/>
                                          </p:val>
                                        </p:tav>
                                      </p:tavLst>
                                    </p:anim>
                                    <p:anim calcmode="lin" valueType="num">
                                      <p:cBhvr additive="base">
                                        <p:cTn id="36" dur="500" fill="hold"/>
                                        <p:tgtEl>
                                          <p:spTgt spid="57348"/>
                                        </p:tgtEl>
                                        <p:attrNameLst>
                                          <p:attrName>ppt_y</p:attrName>
                                        </p:attrNameLst>
                                      </p:cBhvr>
                                      <p:tavLst>
                                        <p:tav tm="0">
                                          <p:val>
                                            <p:strVal val="#ppt_y"/>
                                          </p:val>
                                        </p:tav>
                                        <p:tav tm="100000">
                                          <p:val>
                                            <p:strVal val="#ppt_y"/>
                                          </p:val>
                                        </p:tav>
                                      </p:tavLst>
                                    </p:anim>
                                  </p:childTnLst>
                                </p:cTn>
                              </p:par>
                            </p:childTnLst>
                          </p:cTn>
                        </p:par>
                        <p:par>
                          <p:cTn id="37" fill="hold">
                            <p:stCondLst>
                              <p:cond delay="1000"/>
                            </p:stCondLst>
                            <p:childTnLst>
                              <p:par>
                                <p:cTn id="38" presetID="2" presetClass="entr" presetSubtype="8" fill="hold" grpId="0" nodeType="afterEffect">
                                  <p:stCondLst>
                                    <p:cond delay="1000"/>
                                  </p:stCondLst>
                                  <p:childTnLst>
                                    <p:set>
                                      <p:cBhvr>
                                        <p:cTn id="39" dur="1" fill="hold">
                                          <p:stCondLst>
                                            <p:cond delay="0"/>
                                          </p:stCondLst>
                                        </p:cTn>
                                        <p:tgtEl>
                                          <p:spTgt spid="57349"/>
                                        </p:tgtEl>
                                        <p:attrNameLst>
                                          <p:attrName>style.visibility</p:attrName>
                                        </p:attrNameLst>
                                      </p:cBhvr>
                                      <p:to>
                                        <p:strVal val="visible"/>
                                      </p:to>
                                    </p:set>
                                    <p:anim calcmode="lin" valueType="num">
                                      <p:cBhvr additive="base">
                                        <p:cTn id="40" dur="500" fill="hold"/>
                                        <p:tgtEl>
                                          <p:spTgt spid="57349"/>
                                        </p:tgtEl>
                                        <p:attrNameLst>
                                          <p:attrName>ppt_x</p:attrName>
                                        </p:attrNameLst>
                                      </p:cBhvr>
                                      <p:tavLst>
                                        <p:tav tm="0">
                                          <p:val>
                                            <p:strVal val="0-#ppt_w/2"/>
                                          </p:val>
                                        </p:tav>
                                        <p:tav tm="100000">
                                          <p:val>
                                            <p:strVal val="#ppt_x"/>
                                          </p:val>
                                        </p:tav>
                                      </p:tavLst>
                                    </p:anim>
                                    <p:anim calcmode="lin" valueType="num">
                                      <p:cBhvr additive="base">
                                        <p:cTn id="41" dur="500" fill="hold"/>
                                        <p:tgtEl>
                                          <p:spTgt spid="57349"/>
                                        </p:tgtEl>
                                        <p:attrNameLst>
                                          <p:attrName>ppt_y</p:attrName>
                                        </p:attrNameLst>
                                      </p:cBhvr>
                                      <p:tavLst>
                                        <p:tav tm="0">
                                          <p:val>
                                            <p:strVal val="#ppt_y"/>
                                          </p:val>
                                        </p:tav>
                                        <p:tav tm="100000">
                                          <p:val>
                                            <p:strVal val="#ppt_y"/>
                                          </p:val>
                                        </p:tav>
                                      </p:tavLst>
                                    </p:anim>
                                  </p:childTnLst>
                                </p:cTn>
                              </p:par>
                            </p:childTnLst>
                          </p:cTn>
                        </p:par>
                        <p:par>
                          <p:cTn id="42" fill="hold">
                            <p:stCondLst>
                              <p:cond delay="2500"/>
                            </p:stCondLst>
                            <p:childTnLst>
                              <p:par>
                                <p:cTn id="43" presetID="2" presetClass="entr" presetSubtype="8" fill="hold" grpId="0" nodeType="afterEffect">
                                  <p:stCondLst>
                                    <p:cond delay="1000"/>
                                  </p:stCondLst>
                                  <p:childTnLst>
                                    <p:set>
                                      <p:cBhvr>
                                        <p:cTn id="44" dur="1" fill="hold">
                                          <p:stCondLst>
                                            <p:cond delay="0"/>
                                          </p:stCondLst>
                                        </p:cTn>
                                        <p:tgtEl>
                                          <p:spTgt spid="57350"/>
                                        </p:tgtEl>
                                        <p:attrNameLst>
                                          <p:attrName>style.visibility</p:attrName>
                                        </p:attrNameLst>
                                      </p:cBhvr>
                                      <p:to>
                                        <p:strVal val="visible"/>
                                      </p:to>
                                    </p:set>
                                    <p:anim calcmode="lin" valueType="num">
                                      <p:cBhvr additive="base">
                                        <p:cTn id="45" dur="500" fill="hold"/>
                                        <p:tgtEl>
                                          <p:spTgt spid="57350"/>
                                        </p:tgtEl>
                                        <p:attrNameLst>
                                          <p:attrName>ppt_x</p:attrName>
                                        </p:attrNameLst>
                                      </p:cBhvr>
                                      <p:tavLst>
                                        <p:tav tm="0">
                                          <p:val>
                                            <p:strVal val="0-#ppt_w/2"/>
                                          </p:val>
                                        </p:tav>
                                        <p:tav tm="100000">
                                          <p:val>
                                            <p:strVal val="#ppt_x"/>
                                          </p:val>
                                        </p:tav>
                                      </p:tavLst>
                                    </p:anim>
                                    <p:anim calcmode="lin" valueType="num">
                                      <p:cBhvr additive="base">
                                        <p:cTn id="46" dur="500" fill="hold"/>
                                        <p:tgtEl>
                                          <p:spTgt spid="57350"/>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grpId="0" nodeType="clickEffect">
                                  <p:stCondLst>
                                    <p:cond delay="0"/>
                                  </p:stCondLst>
                                  <p:childTnLst>
                                    <p:set>
                                      <p:cBhvr>
                                        <p:cTn id="50" dur="1" fill="hold">
                                          <p:stCondLst>
                                            <p:cond delay="0"/>
                                          </p:stCondLst>
                                        </p:cTn>
                                        <p:tgtEl>
                                          <p:spTgt spid="57361"/>
                                        </p:tgtEl>
                                        <p:attrNameLst>
                                          <p:attrName>style.visibility</p:attrName>
                                        </p:attrNameLst>
                                      </p:cBhvr>
                                      <p:to>
                                        <p:strVal val="visible"/>
                                      </p:to>
                                    </p:set>
                                    <p:animEffect transition="in" filter="wipe(up)">
                                      <p:cBhvr>
                                        <p:cTn id="51" dur="500"/>
                                        <p:tgtEl>
                                          <p:spTgt spid="57361"/>
                                        </p:tgtEl>
                                      </p:cBhvr>
                                    </p:animEffect>
                                  </p:childTnLst>
                                  <p:subTnLst>
                                    <p:set>
                                      <p:cBhvr override="childStyle">
                                        <p:cTn dur="1" fill="hold" display="0" masterRel="nextClick" afterEffect="1"/>
                                        <p:tgtEl>
                                          <p:spTgt spid="57361"/>
                                        </p:tgtEl>
                                        <p:attrNameLst>
                                          <p:attrName>style.visibility</p:attrName>
                                        </p:attrNameLst>
                                      </p:cBhvr>
                                      <p:to>
                                        <p:strVal val="hidden"/>
                                      </p:to>
                                    </p:set>
                                  </p:sub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57362"/>
                                        </p:tgtEl>
                                        <p:attrNameLst>
                                          <p:attrName>style.visibility</p:attrName>
                                        </p:attrNameLst>
                                      </p:cBhvr>
                                      <p:to>
                                        <p:strVal val="visible"/>
                                      </p:to>
                                    </p:set>
                                    <p:animEffect transition="in" filter="dissolve">
                                      <p:cBhvr>
                                        <p:cTn id="56" dur="500"/>
                                        <p:tgtEl>
                                          <p:spTgt spid="57362"/>
                                        </p:tgtEl>
                                      </p:cBhvr>
                                    </p:animEffect>
                                  </p:childTnLst>
                                </p:cTn>
                              </p:par>
                            </p:childTnLst>
                          </p:cTn>
                        </p:par>
                        <p:par>
                          <p:cTn id="57" fill="hold">
                            <p:stCondLst>
                              <p:cond delay="500"/>
                            </p:stCondLst>
                            <p:childTnLst>
                              <p:par>
                                <p:cTn id="58" presetID="2" presetClass="entr" presetSubtype="8" fill="hold" grpId="0" nodeType="afterEffect">
                                  <p:stCondLst>
                                    <p:cond delay="0"/>
                                  </p:stCondLst>
                                  <p:childTnLst>
                                    <p:set>
                                      <p:cBhvr>
                                        <p:cTn id="59" dur="1" fill="hold">
                                          <p:stCondLst>
                                            <p:cond delay="0"/>
                                          </p:stCondLst>
                                        </p:cTn>
                                        <p:tgtEl>
                                          <p:spTgt spid="57351"/>
                                        </p:tgtEl>
                                        <p:attrNameLst>
                                          <p:attrName>style.visibility</p:attrName>
                                        </p:attrNameLst>
                                      </p:cBhvr>
                                      <p:to>
                                        <p:strVal val="visible"/>
                                      </p:to>
                                    </p:set>
                                    <p:anim calcmode="lin" valueType="num">
                                      <p:cBhvr additive="base">
                                        <p:cTn id="60" dur="500" fill="hold"/>
                                        <p:tgtEl>
                                          <p:spTgt spid="57351"/>
                                        </p:tgtEl>
                                        <p:attrNameLst>
                                          <p:attrName>ppt_x</p:attrName>
                                        </p:attrNameLst>
                                      </p:cBhvr>
                                      <p:tavLst>
                                        <p:tav tm="0">
                                          <p:val>
                                            <p:strVal val="0-#ppt_w/2"/>
                                          </p:val>
                                        </p:tav>
                                        <p:tav tm="100000">
                                          <p:val>
                                            <p:strVal val="#ppt_x"/>
                                          </p:val>
                                        </p:tav>
                                      </p:tavLst>
                                    </p:anim>
                                    <p:anim calcmode="lin" valueType="num">
                                      <p:cBhvr additive="base">
                                        <p:cTn id="61" dur="500" fill="hold"/>
                                        <p:tgtEl>
                                          <p:spTgt spid="57351"/>
                                        </p:tgtEl>
                                        <p:attrNameLst>
                                          <p:attrName>ppt_y</p:attrName>
                                        </p:attrNameLst>
                                      </p:cBhvr>
                                      <p:tavLst>
                                        <p:tav tm="0">
                                          <p:val>
                                            <p:strVal val="#ppt_y"/>
                                          </p:val>
                                        </p:tav>
                                        <p:tav tm="100000">
                                          <p:val>
                                            <p:strVal val="#ppt_y"/>
                                          </p:val>
                                        </p:tav>
                                      </p:tavLst>
                                    </p:anim>
                                  </p:childTnLst>
                                </p:cTn>
                              </p:par>
                            </p:childTnLst>
                          </p:cTn>
                        </p:par>
                        <p:par>
                          <p:cTn id="62" fill="hold">
                            <p:stCondLst>
                              <p:cond delay="1000"/>
                            </p:stCondLst>
                            <p:childTnLst>
                              <p:par>
                                <p:cTn id="63" presetID="2" presetClass="entr" presetSubtype="8" fill="hold" grpId="0" nodeType="afterEffect">
                                  <p:stCondLst>
                                    <p:cond delay="0"/>
                                  </p:stCondLst>
                                  <p:childTnLst>
                                    <p:set>
                                      <p:cBhvr>
                                        <p:cTn id="64" dur="1" fill="hold">
                                          <p:stCondLst>
                                            <p:cond delay="0"/>
                                          </p:stCondLst>
                                        </p:cTn>
                                        <p:tgtEl>
                                          <p:spTgt spid="57352"/>
                                        </p:tgtEl>
                                        <p:attrNameLst>
                                          <p:attrName>style.visibility</p:attrName>
                                        </p:attrNameLst>
                                      </p:cBhvr>
                                      <p:to>
                                        <p:strVal val="visible"/>
                                      </p:to>
                                    </p:set>
                                    <p:anim calcmode="lin" valueType="num">
                                      <p:cBhvr additive="base">
                                        <p:cTn id="65" dur="500" fill="hold"/>
                                        <p:tgtEl>
                                          <p:spTgt spid="57352"/>
                                        </p:tgtEl>
                                        <p:attrNameLst>
                                          <p:attrName>ppt_x</p:attrName>
                                        </p:attrNameLst>
                                      </p:cBhvr>
                                      <p:tavLst>
                                        <p:tav tm="0">
                                          <p:val>
                                            <p:strVal val="0-#ppt_w/2"/>
                                          </p:val>
                                        </p:tav>
                                        <p:tav tm="100000">
                                          <p:val>
                                            <p:strVal val="#ppt_x"/>
                                          </p:val>
                                        </p:tav>
                                      </p:tavLst>
                                    </p:anim>
                                    <p:anim calcmode="lin" valueType="num">
                                      <p:cBhvr additive="base">
                                        <p:cTn id="66" dur="500" fill="hold"/>
                                        <p:tgtEl>
                                          <p:spTgt spid="57352"/>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2" presetClass="entr" presetSubtype="1" fill="hold" grpId="0" nodeType="clickEffect">
                                  <p:stCondLst>
                                    <p:cond delay="0"/>
                                  </p:stCondLst>
                                  <p:childTnLst>
                                    <p:set>
                                      <p:cBhvr>
                                        <p:cTn id="70" dur="1" fill="hold">
                                          <p:stCondLst>
                                            <p:cond delay="0"/>
                                          </p:stCondLst>
                                        </p:cTn>
                                        <p:tgtEl>
                                          <p:spTgt spid="57363"/>
                                        </p:tgtEl>
                                        <p:attrNameLst>
                                          <p:attrName>style.visibility</p:attrName>
                                        </p:attrNameLst>
                                      </p:cBhvr>
                                      <p:to>
                                        <p:strVal val="visible"/>
                                      </p:to>
                                    </p:set>
                                    <p:animEffect transition="in" filter="wipe(up)">
                                      <p:cBhvr>
                                        <p:cTn id="71" dur="500"/>
                                        <p:tgtEl>
                                          <p:spTgt spid="57363"/>
                                        </p:tgtEl>
                                      </p:cBhvr>
                                    </p:animEffect>
                                  </p:childTnLst>
                                  <p:subTnLst>
                                    <p:set>
                                      <p:cBhvr override="childStyle">
                                        <p:cTn dur="1" fill="hold" display="0" masterRel="nextClick" afterEffect="1"/>
                                        <p:tgtEl>
                                          <p:spTgt spid="57363"/>
                                        </p:tgtEl>
                                        <p:attrNameLst>
                                          <p:attrName>style.visibility</p:attrName>
                                        </p:attrNameLst>
                                      </p:cBhvr>
                                      <p:to>
                                        <p:strVal val="hidden"/>
                                      </p:to>
                                    </p:set>
                                  </p:subTnLst>
                                </p:cTn>
                              </p:par>
                            </p:childTnLst>
                          </p:cTn>
                        </p:par>
                      </p:childTnLst>
                    </p:cTn>
                  </p:par>
                  <p:par>
                    <p:cTn id="72" fill="hold">
                      <p:stCondLst>
                        <p:cond delay="indefinite"/>
                      </p:stCondLst>
                      <p:childTnLst>
                        <p:par>
                          <p:cTn id="73" fill="hold">
                            <p:stCondLst>
                              <p:cond delay="0"/>
                            </p:stCondLst>
                            <p:childTnLst>
                              <p:par>
                                <p:cTn id="74" presetID="9" presetClass="entr" presetSubtype="0" fill="hold" grpId="0" nodeType="clickEffect">
                                  <p:stCondLst>
                                    <p:cond delay="0"/>
                                  </p:stCondLst>
                                  <p:childTnLst>
                                    <p:set>
                                      <p:cBhvr>
                                        <p:cTn id="75" dur="1" fill="hold">
                                          <p:stCondLst>
                                            <p:cond delay="0"/>
                                          </p:stCondLst>
                                        </p:cTn>
                                        <p:tgtEl>
                                          <p:spTgt spid="57364"/>
                                        </p:tgtEl>
                                        <p:attrNameLst>
                                          <p:attrName>style.visibility</p:attrName>
                                        </p:attrNameLst>
                                      </p:cBhvr>
                                      <p:to>
                                        <p:strVal val="visible"/>
                                      </p:to>
                                    </p:set>
                                    <p:animEffect transition="in" filter="dissolve">
                                      <p:cBhvr>
                                        <p:cTn id="76" dur="500"/>
                                        <p:tgtEl>
                                          <p:spTgt spid="57364"/>
                                        </p:tgtEl>
                                      </p:cBhvr>
                                    </p:animEffect>
                                  </p:childTnLst>
                                </p:cTn>
                              </p:par>
                            </p:childTnLst>
                          </p:cTn>
                        </p:par>
                        <p:par>
                          <p:cTn id="77" fill="hold">
                            <p:stCondLst>
                              <p:cond delay="500"/>
                            </p:stCondLst>
                            <p:childTnLst>
                              <p:par>
                                <p:cTn id="78" presetID="2" presetClass="entr" presetSubtype="8" fill="hold" grpId="0" nodeType="afterEffect">
                                  <p:stCondLst>
                                    <p:cond delay="0"/>
                                  </p:stCondLst>
                                  <p:childTnLst>
                                    <p:set>
                                      <p:cBhvr>
                                        <p:cTn id="79" dur="1" fill="hold">
                                          <p:stCondLst>
                                            <p:cond delay="0"/>
                                          </p:stCondLst>
                                        </p:cTn>
                                        <p:tgtEl>
                                          <p:spTgt spid="57353"/>
                                        </p:tgtEl>
                                        <p:attrNameLst>
                                          <p:attrName>style.visibility</p:attrName>
                                        </p:attrNameLst>
                                      </p:cBhvr>
                                      <p:to>
                                        <p:strVal val="visible"/>
                                      </p:to>
                                    </p:set>
                                    <p:anim calcmode="lin" valueType="num">
                                      <p:cBhvr additive="base">
                                        <p:cTn id="80" dur="500" fill="hold"/>
                                        <p:tgtEl>
                                          <p:spTgt spid="57353"/>
                                        </p:tgtEl>
                                        <p:attrNameLst>
                                          <p:attrName>ppt_x</p:attrName>
                                        </p:attrNameLst>
                                      </p:cBhvr>
                                      <p:tavLst>
                                        <p:tav tm="0">
                                          <p:val>
                                            <p:strVal val="0-#ppt_w/2"/>
                                          </p:val>
                                        </p:tav>
                                        <p:tav tm="100000">
                                          <p:val>
                                            <p:strVal val="#ppt_x"/>
                                          </p:val>
                                        </p:tav>
                                      </p:tavLst>
                                    </p:anim>
                                    <p:anim calcmode="lin" valueType="num">
                                      <p:cBhvr additive="base">
                                        <p:cTn id="81" dur="500" fill="hold"/>
                                        <p:tgtEl>
                                          <p:spTgt spid="57353"/>
                                        </p:tgtEl>
                                        <p:attrNameLst>
                                          <p:attrName>ppt_y</p:attrName>
                                        </p:attrNameLst>
                                      </p:cBhvr>
                                      <p:tavLst>
                                        <p:tav tm="0">
                                          <p:val>
                                            <p:strVal val="#ppt_y"/>
                                          </p:val>
                                        </p:tav>
                                        <p:tav tm="100000">
                                          <p:val>
                                            <p:strVal val="#ppt_y"/>
                                          </p:val>
                                        </p:tav>
                                      </p:tavLst>
                                    </p:anim>
                                  </p:childTnLst>
                                </p:cTn>
                              </p:par>
                            </p:childTnLst>
                          </p:cTn>
                        </p:par>
                        <p:par>
                          <p:cTn id="82" fill="hold">
                            <p:stCondLst>
                              <p:cond delay="1000"/>
                            </p:stCondLst>
                            <p:childTnLst>
                              <p:par>
                                <p:cTn id="83" presetID="2" presetClass="entr" presetSubtype="8" fill="hold" grpId="0" nodeType="afterEffect">
                                  <p:stCondLst>
                                    <p:cond delay="0"/>
                                  </p:stCondLst>
                                  <p:childTnLst>
                                    <p:set>
                                      <p:cBhvr>
                                        <p:cTn id="84" dur="1" fill="hold">
                                          <p:stCondLst>
                                            <p:cond delay="0"/>
                                          </p:stCondLst>
                                        </p:cTn>
                                        <p:tgtEl>
                                          <p:spTgt spid="57354"/>
                                        </p:tgtEl>
                                        <p:attrNameLst>
                                          <p:attrName>style.visibility</p:attrName>
                                        </p:attrNameLst>
                                      </p:cBhvr>
                                      <p:to>
                                        <p:strVal val="visible"/>
                                      </p:to>
                                    </p:set>
                                    <p:anim calcmode="lin" valueType="num">
                                      <p:cBhvr additive="base">
                                        <p:cTn id="85" dur="500" fill="hold"/>
                                        <p:tgtEl>
                                          <p:spTgt spid="57354"/>
                                        </p:tgtEl>
                                        <p:attrNameLst>
                                          <p:attrName>ppt_x</p:attrName>
                                        </p:attrNameLst>
                                      </p:cBhvr>
                                      <p:tavLst>
                                        <p:tav tm="0">
                                          <p:val>
                                            <p:strVal val="0-#ppt_w/2"/>
                                          </p:val>
                                        </p:tav>
                                        <p:tav tm="100000">
                                          <p:val>
                                            <p:strVal val="#ppt_x"/>
                                          </p:val>
                                        </p:tav>
                                      </p:tavLst>
                                    </p:anim>
                                    <p:anim calcmode="lin" valueType="num">
                                      <p:cBhvr additive="base">
                                        <p:cTn id="86" dur="500" fill="hold"/>
                                        <p:tgtEl>
                                          <p:spTgt spid="57354"/>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2" presetClass="entr" presetSubtype="1" fill="hold" grpId="0" nodeType="clickEffect">
                                  <p:stCondLst>
                                    <p:cond delay="0"/>
                                  </p:stCondLst>
                                  <p:childTnLst>
                                    <p:set>
                                      <p:cBhvr>
                                        <p:cTn id="90" dur="1" fill="hold">
                                          <p:stCondLst>
                                            <p:cond delay="0"/>
                                          </p:stCondLst>
                                        </p:cTn>
                                        <p:tgtEl>
                                          <p:spTgt spid="57365"/>
                                        </p:tgtEl>
                                        <p:attrNameLst>
                                          <p:attrName>style.visibility</p:attrName>
                                        </p:attrNameLst>
                                      </p:cBhvr>
                                      <p:to>
                                        <p:strVal val="visible"/>
                                      </p:to>
                                    </p:set>
                                    <p:animEffect transition="in" filter="wipe(up)">
                                      <p:cBhvr>
                                        <p:cTn id="91" dur="500"/>
                                        <p:tgtEl>
                                          <p:spTgt spid="57365"/>
                                        </p:tgtEl>
                                      </p:cBhvr>
                                    </p:animEffect>
                                  </p:childTnLst>
                                  <p:subTnLst>
                                    <p:set>
                                      <p:cBhvr override="childStyle">
                                        <p:cTn dur="1" fill="hold" display="0" masterRel="nextClick" afterEffect="1"/>
                                        <p:tgtEl>
                                          <p:spTgt spid="57365"/>
                                        </p:tgtEl>
                                        <p:attrNameLst>
                                          <p:attrName>style.visibility</p:attrName>
                                        </p:attrNameLst>
                                      </p:cBhvr>
                                      <p:to>
                                        <p:strVal val="hidden"/>
                                      </p:to>
                                    </p:set>
                                  </p:subTnLst>
                                </p:cTn>
                              </p:par>
                            </p:childTnLst>
                          </p:cTn>
                        </p:par>
                      </p:childTnLst>
                    </p:cTn>
                  </p:par>
                  <p:par>
                    <p:cTn id="92" fill="hold">
                      <p:stCondLst>
                        <p:cond delay="indefinite"/>
                      </p:stCondLst>
                      <p:childTnLst>
                        <p:par>
                          <p:cTn id="93" fill="hold">
                            <p:stCondLst>
                              <p:cond delay="0"/>
                            </p:stCondLst>
                            <p:childTnLst>
                              <p:par>
                                <p:cTn id="94" presetID="9" presetClass="entr" presetSubtype="0" fill="hold" grpId="0" nodeType="clickEffect">
                                  <p:stCondLst>
                                    <p:cond delay="0"/>
                                  </p:stCondLst>
                                  <p:childTnLst>
                                    <p:set>
                                      <p:cBhvr>
                                        <p:cTn id="95" dur="1" fill="hold">
                                          <p:stCondLst>
                                            <p:cond delay="0"/>
                                          </p:stCondLst>
                                        </p:cTn>
                                        <p:tgtEl>
                                          <p:spTgt spid="57366"/>
                                        </p:tgtEl>
                                        <p:attrNameLst>
                                          <p:attrName>style.visibility</p:attrName>
                                        </p:attrNameLst>
                                      </p:cBhvr>
                                      <p:to>
                                        <p:strVal val="visible"/>
                                      </p:to>
                                    </p:set>
                                    <p:animEffect transition="in" filter="dissolve">
                                      <p:cBhvr>
                                        <p:cTn id="96" dur="500"/>
                                        <p:tgtEl>
                                          <p:spTgt spid="57366"/>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1" fill="hold" grpId="0" nodeType="clickEffect">
                                  <p:stCondLst>
                                    <p:cond delay="0"/>
                                  </p:stCondLst>
                                  <p:childTnLst>
                                    <p:set>
                                      <p:cBhvr>
                                        <p:cTn id="100" dur="1" fill="hold">
                                          <p:stCondLst>
                                            <p:cond delay="0"/>
                                          </p:stCondLst>
                                        </p:cTn>
                                        <p:tgtEl>
                                          <p:spTgt spid="57367"/>
                                        </p:tgtEl>
                                        <p:attrNameLst>
                                          <p:attrName>style.visibility</p:attrName>
                                        </p:attrNameLst>
                                      </p:cBhvr>
                                      <p:to>
                                        <p:strVal val="visible"/>
                                      </p:to>
                                    </p:set>
                                    <p:animEffect transition="in" filter="wipe(up)">
                                      <p:cBhvr>
                                        <p:cTn id="101" dur="500"/>
                                        <p:tgtEl>
                                          <p:spTgt spid="57367"/>
                                        </p:tgtEl>
                                      </p:cBhvr>
                                    </p:animEffect>
                                  </p:childTnLst>
                                  <p:subTnLst>
                                    <p:set>
                                      <p:cBhvr override="childStyle">
                                        <p:cTn dur="1" fill="hold" display="0" masterRel="nextClick" afterEffect="1"/>
                                        <p:tgtEl>
                                          <p:spTgt spid="57367"/>
                                        </p:tgtEl>
                                        <p:attrNameLst>
                                          <p:attrName>style.visibility</p:attrName>
                                        </p:attrNameLst>
                                      </p:cBhvr>
                                      <p:to>
                                        <p:strVal val="hidden"/>
                                      </p:to>
                                    </p:set>
                                  </p:subTnLst>
                                </p:cTn>
                              </p:par>
                            </p:childTnLst>
                          </p:cTn>
                        </p:par>
                      </p:childTnLst>
                    </p:cTn>
                  </p:par>
                  <p:par>
                    <p:cTn id="102" fill="hold">
                      <p:stCondLst>
                        <p:cond delay="indefinite"/>
                      </p:stCondLst>
                      <p:childTnLst>
                        <p:par>
                          <p:cTn id="103" fill="hold">
                            <p:stCondLst>
                              <p:cond delay="0"/>
                            </p:stCondLst>
                            <p:childTnLst>
                              <p:par>
                                <p:cTn id="104" presetID="9" presetClass="entr" presetSubtype="0" fill="hold" grpId="0" nodeType="clickEffect">
                                  <p:stCondLst>
                                    <p:cond delay="0"/>
                                  </p:stCondLst>
                                  <p:childTnLst>
                                    <p:set>
                                      <p:cBhvr>
                                        <p:cTn id="105" dur="1" fill="hold">
                                          <p:stCondLst>
                                            <p:cond delay="0"/>
                                          </p:stCondLst>
                                        </p:cTn>
                                        <p:tgtEl>
                                          <p:spTgt spid="57368"/>
                                        </p:tgtEl>
                                        <p:attrNameLst>
                                          <p:attrName>style.visibility</p:attrName>
                                        </p:attrNameLst>
                                      </p:cBhvr>
                                      <p:to>
                                        <p:strVal val="visible"/>
                                      </p:to>
                                    </p:set>
                                    <p:animEffect transition="in" filter="dissolve">
                                      <p:cBhvr>
                                        <p:cTn id="106" dur="500"/>
                                        <p:tgtEl>
                                          <p:spTgt spid="57368"/>
                                        </p:tgtEl>
                                      </p:cBhvr>
                                    </p:animEffect>
                                  </p:childTnLst>
                                </p:cTn>
                              </p:par>
                            </p:childTnLst>
                          </p:cTn>
                        </p:par>
                      </p:childTnLst>
                    </p:cTn>
                  </p:par>
                  <p:par>
                    <p:cTn id="107" fill="hold">
                      <p:stCondLst>
                        <p:cond delay="indefinite"/>
                      </p:stCondLst>
                      <p:childTnLst>
                        <p:par>
                          <p:cTn id="108" fill="hold">
                            <p:stCondLst>
                              <p:cond delay="0"/>
                            </p:stCondLst>
                            <p:childTnLst>
                              <p:par>
                                <p:cTn id="109" presetID="22" presetClass="entr" presetSubtype="1" fill="hold" grpId="0" nodeType="clickEffect">
                                  <p:stCondLst>
                                    <p:cond delay="0"/>
                                  </p:stCondLst>
                                  <p:childTnLst>
                                    <p:set>
                                      <p:cBhvr>
                                        <p:cTn id="110" dur="1" fill="hold">
                                          <p:stCondLst>
                                            <p:cond delay="0"/>
                                          </p:stCondLst>
                                        </p:cTn>
                                        <p:tgtEl>
                                          <p:spTgt spid="57369"/>
                                        </p:tgtEl>
                                        <p:attrNameLst>
                                          <p:attrName>style.visibility</p:attrName>
                                        </p:attrNameLst>
                                      </p:cBhvr>
                                      <p:to>
                                        <p:strVal val="visible"/>
                                      </p:to>
                                    </p:set>
                                    <p:animEffect transition="in" filter="wipe(up)">
                                      <p:cBhvr>
                                        <p:cTn id="111" dur="500"/>
                                        <p:tgtEl>
                                          <p:spTgt spid="57369"/>
                                        </p:tgtEl>
                                      </p:cBhvr>
                                    </p:animEffect>
                                  </p:childTnLst>
                                  <p:subTnLst>
                                    <p:set>
                                      <p:cBhvr override="childStyle">
                                        <p:cTn dur="1" fill="hold" display="0" masterRel="nextClick" afterEffect="1"/>
                                        <p:tgtEl>
                                          <p:spTgt spid="57369"/>
                                        </p:tgtEl>
                                        <p:attrNameLst>
                                          <p:attrName>style.visibility</p:attrName>
                                        </p:attrNameLst>
                                      </p:cBhvr>
                                      <p:to>
                                        <p:strVal val="hidden"/>
                                      </p:to>
                                    </p:set>
                                  </p:subTnLst>
                                </p:cTn>
                              </p:par>
                            </p:childTnLst>
                          </p:cTn>
                        </p:par>
                      </p:childTnLst>
                    </p:cTn>
                  </p:par>
                  <p:par>
                    <p:cTn id="112" fill="hold">
                      <p:stCondLst>
                        <p:cond delay="indefinite"/>
                      </p:stCondLst>
                      <p:childTnLst>
                        <p:par>
                          <p:cTn id="113" fill="hold">
                            <p:stCondLst>
                              <p:cond delay="0"/>
                            </p:stCondLst>
                            <p:childTnLst>
                              <p:par>
                                <p:cTn id="114" presetID="9" presetClass="entr" presetSubtype="0" fill="hold" grpId="0" nodeType="clickEffect">
                                  <p:stCondLst>
                                    <p:cond delay="0"/>
                                  </p:stCondLst>
                                  <p:childTnLst>
                                    <p:set>
                                      <p:cBhvr>
                                        <p:cTn id="115" dur="1" fill="hold">
                                          <p:stCondLst>
                                            <p:cond delay="0"/>
                                          </p:stCondLst>
                                        </p:cTn>
                                        <p:tgtEl>
                                          <p:spTgt spid="57370"/>
                                        </p:tgtEl>
                                        <p:attrNameLst>
                                          <p:attrName>style.visibility</p:attrName>
                                        </p:attrNameLst>
                                      </p:cBhvr>
                                      <p:to>
                                        <p:strVal val="visible"/>
                                      </p:to>
                                    </p:set>
                                    <p:animEffect transition="in" filter="dissolve">
                                      <p:cBhvr>
                                        <p:cTn id="116" dur="500"/>
                                        <p:tgtEl>
                                          <p:spTgt spid="57370"/>
                                        </p:tgtEl>
                                      </p:cBhvr>
                                    </p:animEffect>
                                  </p:childTnLst>
                                </p:cTn>
                              </p:par>
                            </p:childTnLst>
                          </p:cTn>
                        </p:par>
                        <p:par>
                          <p:cTn id="117" fill="hold">
                            <p:stCondLst>
                              <p:cond delay="500"/>
                            </p:stCondLst>
                            <p:childTnLst>
                              <p:par>
                                <p:cTn id="118" presetID="11" presetClass="entr" presetSubtype="0" fill="hold" nodeType="afterEffect">
                                  <p:stCondLst>
                                    <p:cond delay="0"/>
                                  </p:stCondLst>
                                  <p:childTnLst>
                                    <p:set>
                                      <p:cBhvr>
                                        <p:cTn id="119" dur="75">
                                          <p:stCondLst>
                                            <p:cond delay="0"/>
                                          </p:stCondLst>
                                        </p:cTn>
                                        <p:tgtEl>
                                          <p:spTgt spid="57372"/>
                                        </p:tgtEl>
                                        <p:attrNameLst>
                                          <p:attrName>style.visibility</p:attrName>
                                        </p:attrNameLst>
                                      </p:cBhvr>
                                      <p:to>
                                        <p:strVal val="visible"/>
                                      </p:to>
                                    </p:set>
                                  </p:childTnLst>
                                </p:cTn>
                              </p:par>
                            </p:childTnLst>
                          </p:cTn>
                        </p:par>
                        <p:par>
                          <p:cTn id="120" fill="hold">
                            <p:stCondLst>
                              <p:cond delay="575"/>
                            </p:stCondLst>
                            <p:childTnLst>
                              <p:par>
                                <p:cTn id="121" presetID="2" presetClass="entr" presetSubtype="8" fill="hold" grpId="0" nodeType="afterEffect">
                                  <p:stCondLst>
                                    <p:cond delay="0"/>
                                  </p:stCondLst>
                                  <p:childTnLst>
                                    <p:set>
                                      <p:cBhvr>
                                        <p:cTn id="122" dur="1" fill="hold">
                                          <p:stCondLst>
                                            <p:cond delay="0"/>
                                          </p:stCondLst>
                                        </p:cTn>
                                        <p:tgtEl>
                                          <p:spTgt spid="57355"/>
                                        </p:tgtEl>
                                        <p:attrNameLst>
                                          <p:attrName>style.visibility</p:attrName>
                                        </p:attrNameLst>
                                      </p:cBhvr>
                                      <p:to>
                                        <p:strVal val="visible"/>
                                      </p:to>
                                    </p:set>
                                    <p:anim calcmode="lin" valueType="num">
                                      <p:cBhvr additive="base">
                                        <p:cTn id="123" dur="500" fill="hold"/>
                                        <p:tgtEl>
                                          <p:spTgt spid="57355"/>
                                        </p:tgtEl>
                                        <p:attrNameLst>
                                          <p:attrName>ppt_x</p:attrName>
                                        </p:attrNameLst>
                                      </p:cBhvr>
                                      <p:tavLst>
                                        <p:tav tm="0">
                                          <p:val>
                                            <p:strVal val="0-#ppt_w/2"/>
                                          </p:val>
                                        </p:tav>
                                        <p:tav tm="100000">
                                          <p:val>
                                            <p:strVal val="#ppt_x"/>
                                          </p:val>
                                        </p:tav>
                                      </p:tavLst>
                                    </p:anim>
                                    <p:anim calcmode="lin" valueType="num">
                                      <p:cBhvr additive="base">
                                        <p:cTn id="124" dur="500" fill="hold"/>
                                        <p:tgtEl>
                                          <p:spTgt spid="57355"/>
                                        </p:tgtEl>
                                        <p:attrNameLst>
                                          <p:attrName>ppt_y</p:attrName>
                                        </p:attrNameLst>
                                      </p:cBhvr>
                                      <p:tavLst>
                                        <p:tav tm="0">
                                          <p:val>
                                            <p:strVal val="#ppt_y"/>
                                          </p:val>
                                        </p:tav>
                                        <p:tav tm="100000">
                                          <p:val>
                                            <p:strVal val="#ppt_y"/>
                                          </p:val>
                                        </p:tav>
                                      </p:tavLst>
                                    </p:anim>
                                  </p:childTnLst>
                                </p:cTn>
                              </p:par>
                            </p:childTnLst>
                          </p:cTn>
                        </p:par>
                        <p:par>
                          <p:cTn id="125" fill="hold">
                            <p:stCondLst>
                              <p:cond delay="1075"/>
                            </p:stCondLst>
                            <p:childTnLst>
                              <p:par>
                                <p:cTn id="126" presetID="2" presetClass="entr" presetSubtype="8" fill="hold" grpId="0" nodeType="afterEffect">
                                  <p:stCondLst>
                                    <p:cond delay="0"/>
                                  </p:stCondLst>
                                  <p:childTnLst>
                                    <p:set>
                                      <p:cBhvr>
                                        <p:cTn id="127" dur="1" fill="hold">
                                          <p:stCondLst>
                                            <p:cond delay="0"/>
                                          </p:stCondLst>
                                        </p:cTn>
                                        <p:tgtEl>
                                          <p:spTgt spid="57356"/>
                                        </p:tgtEl>
                                        <p:attrNameLst>
                                          <p:attrName>style.visibility</p:attrName>
                                        </p:attrNameLst>
                                      </p:cBhvr>
                                      <p:to>
                                        <p:strVal val="visible"/>
                                      </p:to>
                                    </p:set>
                                    <p:anim calcmode="lin" valueType="num">
                                      <p:cBhvr additive="base">
                                        <p:cTn id="128" dur="500" fill="hold"/>
                                        <p:tgtEl>
                                          <p:spTgt spid="57356"/>
                                        </p:tgtEl>
                                        <p:attrNameLst>
                                          <p:attrName>ppt_x</p:attrName>
                                        </p:attrNameLst>
                                      </p:cBhvr>
                                      <p:tavLst>
                                        <p:tav tm="0">
                                          <p:val>
                                            <p:strVal val="0-#ppt_w/2"/>
                                          </p:val>
                                        </p:tav>
                                        <p:tav tm="100000">
                                          <p:val>
                                            <p:strVal val="#ppt_x"/>
                                          </p:val>
                                        </p:tav>
                                      </p:tavLst>
                                    </p:anim>
                                    <p:anim calcmode="lin" valueType="num">
                                      <p:cBhvr additive="base">
                                        <p:cTn id="129" dur="500" fill="hold"/>
                                        <p:tgtEl>
                                          <p:spTgt spid="573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animBg="1"/>
      <p:bldP spid="57348" grpId="0" autoUpdateAnimBg="0"/>
      <p:bldP spid="57349" grpId="0" animBg="1"/>
      <p:bldP spid="57350" grpId="0" autoUpdateAnimBg="0"/>
      <p:bldP spid="57351" grpId="0" animBg="1"/>
      <p:bldP spid="57352" grpId="0" autoUpdateAnimBg="0"/>
      <p:bldP spid="57353" grpId="0" animBg="1"/>
      <p:bldP spid="57354" grpId="0" autoUpdateAnimBg="0"/>
      <p:bldP spid="57355" grpId="0" animBg="1"/>
      <p:bldP spid="57356" grpId="0" autoUpdateAnimBg="0"/>
      <p:bldP spid="57357" grpId="0" autoUpdateAnimBg="0"/>
      <p:bldP spid="57358" grpId="0" animBg="1"/>
      <p:bldP spid="57359" grpId="0" animBg="1"/>
      <p:bldP spid="57360" grpId="0" animBg="1"/>
      <p:bldP spid="57361" grpId="0" animBg="1"/>
      <p:bldP spid="57362" grpId="0" animBg="1"/>
      <p:bldP spid="57363" grpId="0" animBg="1"/>
      <p:bldP spid="57364" grpId="0" animBg="1"/>
      <p:bldP spid="57365" grpId="0" animBg="1"/>
      <p:bldP spid="57366" grpId="0" animBg="1"/>
      <p:bldP spid="57367" grpId="0" animBg="1"/>
      <p:bldP spid="57368" grpId="0" animBg="1"/>
      <p:bldP spid="57369" grpId="0" animBg="1"/>
      <p:bldP spid="5737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Text Box 2"/>
          <p:cNvSpPr txBox="1">
            <a:spLocks noChangeArrowheads="1"/>
          </p:cNvSpPr>
          <p:nvPr/>
        </p:nvSpPr>
        <p:spPr bwMode="auto">
          <a:xfrm>
            <a:off x="1774825" y="188913"/>
            <a:ext cx="7335838" cy="639762"/>
          </a:xfrm>
          <a:prstGeom prst="rect">
            <a:avLst/>
          </a:prstGeom>
          <a:noFill/>
          <a:ln w="9525">
            <a:noFill/>
            <a:miter lim="800000"/>
          </a:ln>
          <a:effectLst/>
        </p:spPr>
        <p:txBody>
          <a:bodyPr>
            <a:spAutoFit/>
          </a:bodyPr>
          <a:lstStyle/>
          <a:p>
            <a:r>
              <a:rPr lang="zh-CN" altLang="en-US" sz="3600" b="1">
                <a:effectLst>
                  <a:outerShdw blurRad="38100" dist="38100" dir="2700000" algn="tl">
                    <a:srgbClr val="C0C0C0"/>
                  </a:outerShdw>
                </a:effectLst>
                <a:ea typeface="黑体" pitchFamily="49" charset="-122"/>
              </a:rPr>
              <a:t>太平天国的纲领性文件（对内）</a:t>
            </a:r>
          </a:p>
        </p:txBody>
      </p:sp>
      <p:sp>
        <p:nvSpPr>
          <p:cNvPr id="149507" name="Text Box 3"/>
          <p:cNvSpPr txBox="1">
            <a:spLocks noChangeArrowheads="1"/>
          </p:cNvSpPr>
          <p:nvPr/>
        </p:nvSpPr>
        <p:spPr bwMode="auto">
          <a:xfrm>
            <a:off x="1524000" y="908050"/>
            <a:ext cx="5932488" cy="584200"/>
          </a:xfrm>
          <a:prstGeom prst="rect">
            <a:avLst/>
          </a:prstGeom>
          <a:noFill/>
          <a:ln w="9525">
            <a:noFill/>
            <a:miter lim="800000"/>
          </a:ln>
          <a:effectLst/>
        </p:spPr>
        <p:txBody>
          <a:bodyPr>
            <a:spAutoFit/>
          </a:bodyPr>
          <a:lstStyle/>
          <a:p>
            <a:pPr>
              <a:defRPr/>
            </a:pPr>
            <a:r>
              <a:rPr lang="en-US" altLang="zh-CN" sz="3200" b="1">
                <a:effectLst>
                  <a:outerShdw blurRad="38100" dist="38100" dir="2700000" algn="tl">
                    <a:srgbClr val="C0C0C0"/>
                  </a:outerShdw>
                </a:effectLst>
                <a:latin typeface="黑体" panose="02010609060101010101" pitchFamily="49" charset="-122"/>
                <a:ea typeface="黑体" panose="02010609060101010101" pitchFamily="49" charset="-122"/>
              </a:rPr>
              <a:t>1</a:t>
            </a:r>
            <a:r>
              <a:rPr lang="zh-CN" altLang="en-US" sz="3200" b="1">
                <a:effectLst>
                  <a:outerShdw blurRad="38100" dist="38100" dir="2700000" algn="tl">
                    <a:srgbClr val="C0C0C0"/>
                  </a:outerShdw>
                </a:effectLst>
                <a:latin typeface="黑体" panose="02010609060101010101" pitchFamily="49" charset="-122"/>
                <a:ea typeface="黑体" panose="02010609060101010101" pitchFamily="49" charset="-122"/>
              </a:rPr>
              <a:t>、前期</a:t>
            </a:r>
            <a:r>
              <a:rPr lang="en-US" altLang="zh-CN" sz="3200" b="1">
                <a:effectLst>
                  <a:outerShdw blurRad="38100" dist="38100" dir="2700000" algn="tl">
                    <a:srgbClr val="C0C0C0"/>
                  </a:outerShdw>
                </a:effectLst>
                <a:latin typeface="黑体" panose="02010609060101010101" pitchFamily="49" charset="-122"/>
                <a:ea typeface="黑体" panose="02010609060101010101" pitchFamily="49" charset="-122"/>
              </a:rPr>
              <a:t>:《</a:t>
            </a:r>
            <a:r>
              <a:rPr lang="zh-CN" altLang="en-US" sz="3200" b="1">
                <a:effectLst>
                  <a:outerShdw blurRad="38100" dist="38100" dir="2700000" algn="tl">
                    <a:srgbClr val="C0C0C0"/>
                  </a:outerShdw>
                </a:effectLst>
                <a:latin typeface="黑体" panose="02010609060101010101" pitchFamily="49" charset="-122"/>
                <a:ea typeface="黑体" panose="02010609060101010101" pitchFamily="49" charset="-122"/>
              </a:rPr>
              <a:t>天朝田亩制度</a:t>
            </a:r>
            <a:r>
              <a:rPr lang="en-US" altLang="zh-CN" sz="3200" b="1">
                <a:effectLst>
                  <a:outerShdw blurRad="38100" dist="38100" dir="2700000" algn="tl">
                    <a:srgbClr val="C0C0C0"/>
                  </a:outerShdw>
                </a:effectLst>
                <a:latin typeface="黑体" panose="02010609060101010101" pitchFamily="49" charset="-122"/>
                <a:ea typeface="黑体" panose="02010609060101010101" pitchFamily="49" charset="-122"/>
              </a:rPr>
              <a:t>》</a:t>
            </a:r>
          </a:p>
        </p:txBody>
      </p:sp>
      <p:pic>
        <p:nvPicPr>
          <p:cNvPr id="26627" name="Picture 4" descr="6"/>
          <p:cNvPicPr>
            <a:picLocks noChangeAspect="1"/>
          </p:cNvPicPr>
          <p:nvPr/>
        </p:nvPicPr>
        <p:blipFill>
          <a:blip r:embed="rId2"/>
          <a:srcRect/>
          <a:stretch>
            <a:fillRect/>
          </a:stretch>
        </p:blipFill>
        <p:spPr bwMode="auto">
          <a:xfrm>
            <a:off x="1992313" y="1557338"/>
            <a:ext cx="3671887" cy="3463925"/>
          </a:xfrm>
          <a:prstGeom prst="rect">
            <a:avLst/>
          </a:prstGeom>
          <a:noFill/>
          <a:ln w="9525">
            <a:noFill/>
            <a:miter lim="800000"/>
            <a:headEnd/>
            <a:tailEnd/>
          </a:ln>
        </p:spPr>
      </p:pic>
      <p:sp>
        <p:nvSpPr>
          <p:cNvPr id="26628" name="Text Box 5"/>
          <p:cNvSpPr txBox="1">
            <a:spLocks noChangeArrowheads="1"/>
          </p:cNvSpPr>
          <p:nvPr/>
        </p:nvSpPr>
        <p:spPr bwMode="auto">
          <a:xfrm>
            <a:off x="6456363" y="908050"/>
            <a:ext cx="4392612" cy="584200"/>
          </a:xfrm>
          <a:prstGeom prst="rect">
            <a:avLst/>
          </a:prstGeom>
          <a:noFill/>
          <a:ln w="9525">
            <a:noFill/>
            <a:miter lim="800000"/>
            <a:headEnd/>
            <a:tailEnd/>
          </a:ln>
        </p:spPr>
        <p:txBody>
          <a:bodyPr>
            <a:spAutoFit/>
          </a:bodyPr>
          <a:lstStyle/>
          <a:p>
            <a:r>
              <a:rPr lang="en-US" altLang="zh-CN" sz="3200" b="1">
                <a:latin typeface="黑体" pitchFamily="49" charset="-122"/>
                <a:ea typeface="黑体" pitchFamily="49" charset="-122"/>
              </a:rPr>
              <a:t>2</a:t>
            </a:r>
            <a:r>
              <a:rPr lang="zh-CN" altLang="en-US" sz="3200" b="1">
                <a:latin typeface="黑体" pitchFamily="49" charset="-122"/>
                <a:ea typeface="黑体" pitchFamily="49" charset="-122"/>
              </a:rPr>
              <a:t>、后期</a:t>
            </a:r>
            <a:r>
              <a:rPr lang="en-US" altLang="zh-CN" sz="3200" b="1">
                <a:latin typeface="黑体" pitchFamily="49" charset="-122"/>
                <a:ea typeface="黑体" pitchFamily="49" charset="-122"/>
              </a:rPr>
              <a:t>:《</a:t>
            </a:r>
            <a:r>
              <a:rPr lang="zh-CN" altLang="en-US" sz="3200" b="1">
                <a:latin typeface="黑体" pitchFamily="49" charset="-122"/>
                <a:ea typeface="黑体" pitchFamily="49" charset="-122"/>
              </a:rPr>
              <a:t>资政新篇</a:t>
            </a:r>
            <a:r>
              <a:rPr lang="en-US" altLang="zh-CN" sz="3200" b="1">
                <a:latin typeface="黑体" pitchFamily="49" charset="-122"/>
                <a:ea typeface="黑体" pitchFamily="49" charset="-122"/>
              </a:rPr>
              <a:t>》</a:t>
            </a:r>
          </a:p>
        </p:txBody>
      </p:sp>
      <p:pic>
        <p:nvPicPr>
          <p:cNvPr id="26629" name="Picture 6" descr="7"/>
          <p:cNvPicPr>
            <a:picLocks noChangeAspect="1"/>
          </p:cNvPicPr>
          <p:nvPr/>
        </p:nvPicPr>
        <p:blipFill>
          <a:blip r:embed="rId3"/>
          <a:srcRect/>
          <a:stretch>
            <a:fillRect/>
          </a:stretch>
        </p:blipFill>
        <p:spPr bwMode="auto">
          <a:xfrm>
            <a:off x="6672263" y="1557338"/>
            <a:ext cx="3600450" cy="3384550"/>
          </a:xfrm>
          <a:prstGeom prst="rect">
            <a:avLst/>
          </a:prstGeom>
          <a:noFill/>
          <a:ln w="9525">
            <a:noFill/>
            <a:miter lim="800000"/>
            <a:headEnd/>
            <a:tailEnd/>
          </a:ln>
        </p:spPr>
      </p:pic>
      <p:sp>
        <p:nvSpPr>
          <p:cNvPr id="149511" name="Text Box 7"/>
          <p:cNvSpPr txBox="1">
            <a:spLocks noChangeArrowheads="1"/>
          </p:cNvSpPr>
          <p:nvPr/>
        </p:nvSpPr>
        <p:spPr bwMode="auto">
          <a:xfrm>
            <a:off x="1992313" y="5057775"/>
            <a:ext cx="3744912" cy="1814513"/>
          </a:xfrm>
          <a:prstGeom prst="rect">
            <a:avLst/>
          </a:prstGeom>
          <a:solidFill>
            <a:schemeClr val="bg1">
              <a:alpha val="57001"/>
            </a:schemeClr>
          </a:solidFill>
          <a:ln w="9525">
            <a:noFill/>
            <a:miter lim="800000"/>
          </a:ln>
          <a:effectLst/>
        </p:spPr>
        <p:txBody>
          <a:bodyPr>
            <a:spAutoFit/>
          </a:bodyPr>
          <a:lstStyle/>
          <a:p>
            <a:pPr>
              <a:spcBef>
                <a:spcPct val="50000"/>
              </a:spcBef>
              <a:defRPr/>
            </a:pPr>
            <a:r>
              <a:rPr kumimoji="1" lang="en-US" altLang="zh-CN" sz="2000" b="1">
                <a:solidFill>
                  <a:srgbClr val="FF0000"/>
                </a:solidFill>
                <a:latin typeface="华文新魏" panose="02010800040101010101" pitchFamily="2" charset="-122"/>
                <a:ea typeface="华文新魏" panose="02010800040101010101" pitchFamily="2" charset="-122"/>
              </a:rPr>
              <a:t>   </a:t>
            </a:r>
            <a:r>
              <a:rPr kumimoji="1" lang="en-US" altLang="zh-CN" sz="24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a:t>
            </a:r>
            <a:r>
              <a:rPr kumimoji="1" lang="en-US" altLang="zh-CN" sz="28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1853</a:t>
            </a:r>
            <a:r>
              <a:rPr kumimoji="1" lang="zh-CN" altLang="en-US" sz="28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年，定都天京后，太平天国颁布了革命纲领</a:t>
            </a:r>
            <a:r>
              <a:rPr kumimoji="1" lang="en-US" altLang="zh-CN" sz="28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a:t>
            </a:r>
            <a:r>
              <a:rPr kumimoji="1" lang="zh-CN" altLang="en-US" sz="28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天朝田亩制度</a:t>
            </a:r>
            <a:r>
              <a:rPr kumimoji="1" lang="en-US" altLang="zh-CN" sz="28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a:t>
            </a:r>
            <a:r>
              <a:rPr kumimoji="1" lang="zh-CN" altLang="en-US" sz="2800" b="1">
                <a:solidFill>
                  <a:srgbClr val="0000FF"/>
                </a:solidFill>
                <a:latin typeface="黑体" panose="02010609060101010101" pitchFamily="49" charset="-122"/>
                <a:ea typeface="黑体" panose="02010609060101010101" pitchFamily="49" charset="-122"/>
              </a:rPr>
              <a:t>。</a:t>
            </a:r>
            <a:endParaRPr lang="zh-CN" altLang="en-US" sz="2800">
              <a:solidFill>
                <a:srgbClr val="0000FF"/>
              </a:solidFill>
              <a:latin typeface="黑体" panose="02010609060101010101" pitchFamily="49" charset="-122"/>
              <a:ea typeface="黑体" panose="02010609060101010101" pitchFamily="49" charset="-122"/>
            </a:endParaRPr>
          </a:p>
        </p:txBody>
      </p:sp>
      <p:sp>
        <p:nvSpPr>
          <p:cNvPr id="149512" name="Text Box 8"/>
          <p:cNvSpPr txBox="1">
            <a:spLocks noChangeArrowheads="1"/>
          </p:cNvSpPr>
          <p:nvPr/>
        </p:nvSpPr>
        <p:spPr bwMode="auto">
          <a:xfrm>
            <a:off x="6600825" y="5057775"/>
            <a:ext cx="3744913" cy="1384300"/>
          </a:xfrm>
          <a:prstGeom prst="rect">
            <a:avLst/>
          </a:prstGeom>
          <a:solidFill>
            <a:schemeClr val="bg1">
              <a:alpha val="57001"/>
            </a:schemeClr>
          </a:solidFill>
          <a:ln w="9525">
            <a:noFill/>
            <a:miter lim="800000"/>
          </a:ln>
          <a:effectLst/>
        </p:spPr>
        <p:txBody>
          <a:bodyPr>
            <a:spAutoFit/>
          </a:bodyPr>
          <a:lstStyle/>
          <a:p>
            <a:pPr>
              <a:spcBef>
                <a:spcPct val="50000"/>
              </a:spcBef>
              <a:defRPr/>
            </a:pPr>
            <a:r>
              <a:rPr kumimoji="1" lang="en-US" altLang="zh-CN" sz="2000" b="1">
                <a:solidFill>
                  <a:srgbClr val="FF0000"/>
                </a:solidFill>
                <a:latin typeface="华文新魏" panose="02010800040101010101" pitchFamily="2" charset="-122"/>
                <a:ea typeface="华文新魏" panose="02010800040101010101" pitchFamily="2" charset="-122"/>
              </a:rPr>
              <a:t>   </a:t>
            </a:r>
            <a:r>
              <a:rPr kumimoji="1" lang="en-US" altLang="zh-CN" sz="24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a:t>
            </a:r>
            <a:r>
              <a:rPr kumimoji="1" lang="en-US" altLang="zh-CN" sz="28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1859</a:t>
            </a:r>
            <a:r>
              <a:rPr kumimoji="1" lang="zh-CN" altLang="en-US" sz="28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年，为了振兴太平天国，洪仁玕提出</a:t>
            </a:r>
            <a:r>
              <a:rPr kumimoji="1" lang="en-US" altLang="zh-CN" sz="28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a:t>
            </a:r>
            <a:r>
              <a:rPr kumimoji="1" lang="zh-CN" altLang="en-US" sz="28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资政新篇</a:t>
            </a:r>
            <a:r>
              <a:rPr kumimoji="1" lang="en-US" altLang="zh-CN" sz="28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a:t>
            </a:r>
            <a:r>
              <a:rPr kumimoji="1" lang="zh-CN" altLang="en-US" sz="2800" b="1">
                <a:solidFill>
                  <a:srgbClr val="0000FF"/>
                </a:solidFill>
                <a:latin typeface="黑体" panose="02010609060101010101" pitchFamily="49" charset="-122"/>
                <a:ea typeface="黑体" panose="02010609060101010101" pitchFamily="49" charset="-122"/>
              </a:rPr>
              <a:t>。</a:t>
            </a:r>
            <a:endParaRPr lang="zh-CN" altLang="en-US" sz="280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ChangeArrowheads="1"/>
          </p:cNvSpPr>
          <p:nvPr/>
        </p:nvSpPr>
        <p:spPr bwMode="auto">
          <a:xfrm>
            <a:off x="711200" y="914400"/>
            <a:ext cx="5994400" cy="579438"/>
          </a:xfrm>
          <a:prstGeom prst="rect">
            <a:avLst/>
          </a:prstGeom>
          <a:noFill/>
          <a:ln w="9525">
            <a:noFill/>
            <a:miter lim="800000"/>
            <a:headEnd/>
            <a:tailEnd/>
          </a:ln>
          <a:effectLst/>
        </p:spPr>
        <p:txBody>
          <a:bodyPr>
            <a:spAutoFit/>
          </a:bodyPr>
          <a:lstStyle/>
          <a:p>
            <a:pPr>
              <a:spcBef>
                <a:spcPct val="50000"/>
              </a:spcBef>
            </a:pPr>
            <a:r>
              <a:rPr kumimoji="1" lang="en-US" altLang="zh-CN" sz="3200" b="1">
                <a:solidFill>
                  <a:srgbClr val="0033CC"/>
                </a:solidFill>
                <a:latin typeface="Times New Roman" pitchFamily="18" charset="0"/>
              </a:rPr>
              <a:t>《</a:t>
            </a:r>
            <a:r>
              <a:rPr kumimoji="1" lang="zh-CN" altLang="en-US" sz="3200" b="1">
                <a:solidFill>
                  <a:srgbClr val="0033CC"/>
                </a:solidFill>
                <a:latin typeface="Times New Roman" pitchFamily="18" charset="0"/>
              </a:rPr>
              <a:t>天朝田亩制度</a:t>
            </a:r>
            <a:r>
              <a:rPr kumimoji="1" lang="en-US" altLang="zh-CN" sz="3200" b="1">
                <a:solidFill>
                  <a:srgbClr val="0033CC"/>
                </a:solidFill>
                <a:latin typeface="Times New Roman" pitchFamily="18" charset="0"/>
              </a:rPr>
              <a:t>》</a:t>
            </a:r>
          </a:p>
        </p:txBody>
      </p:sp>
      <p:sp>
        <p:nvSpPr>
          <p:cNvPr id="60419" name="Rectangle 3"/>
          <p:cNvSpPr>
            <a:spLocks noChangeArrowheads="1"/>
          </p:cNvSpPr>
          <p:nvPr/>
        </p:nvSpPr>
        <p:spPr bwMode="auto">
          <a:xfrm>
            <a:off x="1320800" y="1676400"/>
            <a:ext cx="4572000" cy="519113"/>
          </a:xfrm>
          <a:prstGeom prst="rect">
            <a:avLst/>
          </a:prstGeom>
          <a:noFill/>
          <a:ln w="9525">
            <a:noFill/>
            <a:miter lim="800000"/>
            <a:headEnd/>
            <a:tailEnd/>
          </a:ln>
          <a:effectLst/>
        </p:spPr>
        <p:txBody>
          <a:bodyPr>
            <a:spAutoFit/>
          </a:bodyPr>
          <a:lstStyle/>
          <a:p>
            <a:r>
              <a:rPr kumimoji="1" lang="en-US" altLang="zh-CN" sz="2800" b="1">
                <a:solidFill>
                  <a:srgbClr val="0033CC"/>
                </a:solidFill>
                <a:latin typeface="Times New Roman" pitchFamily="18" charset="0"/>
              </a:rPr>
              <a:t>1</a:t>
            </a:r>
            <a:r>
              <a:rPr kumimoji="1" lang="ja-JP" altLang="en-US" sz="2800" b="1">
                <a:solidFill>
                  <a:srgbClr val="0033CC"/>
                </a:solidFill>
                <a:latin typeface="Times New Roman" pitchFamily="18" charset="0"/>
              </a:rPr>
              <a:t>、</a:t>
            </a:r>
            <a:r>
              <a:rPr kumimoji="1" lang="zh-CN" altLang="en-US" sz="2800" b="1">
                <a:solidFill>
                  <a:srgbClr val="0033CC"/>
                </a:solidFill>
                <a:latin typeface="Times New Roman" pitchFamily="18" charset="0"/>
                <a:hlinkClick r:id="" action="ppaction://noaction"/>
              </a:rPr>
              <a:t>内容：</a:t>
            </a:r>
            <a:endParaRPr kumimoji="1" lang="zh-CN" altLang="en-US" sz="2800" b="1">
              <a:solidFill>
                <a:srgbClr val="0033CC"/>
              </a:solidFill>
              <a:latin typeface="Times New Roman" pitchFamily="18" charset="0"/>
            </a:endParaRPr>
          </a:p>
        </p:txBody>
      </p:sp>
      <p:sp>
        <p:nvSpPr>
          <p:cNvPr id="60420" name="Text Box 4"/>
          <p:cNvSpPr txBox="1">
            <a:spLocks noChangeArrowheads="1"/>
          </p:cNvSpPr>
          <p:nvPr/>
        </p:nvSpPr>
        <p:spPr bwMode="auto">
          <a:xfrm>
            <a:off x="1219200" y="2362200"/>
            <a:ext cx="9855200" cy="3378200"/>
          </a:xfrm>
          <a:prstGeom prst="rect">
            <a:avLst/>
          </a:prstGeom>
          <a:solidFill>
            <a:schemeClr val="bg1"/>
          </a:solidFill>
          <a:ln w="9525">
            <a:noFill/>
            <a:miter lim="800000"/>
            <a:headEnd/>
            <a:tailEnd/>
          </a:ln>
          <a:effectLst/>
        </p:spPr>
        <p:txBody>
          <a:bodyPr>
            <a:spAutoFit/>
          </a:bodyPr>
          <a:lstStyle/>
          <a:p>
            <a:pPr algn="just">
              <a:spcBef>
                <a:spcPct val="50000"/>
              </a:spcBef>
            </a:pPr>
            <a:r>
              <a:rPr kumimoji="1" lang="zh-CN" altLang="en-US" sz="2400" b="1">
                <a:solidFill>
                  <a:srgbClr val="FF3399"/>
                </a:solidFill>
                <a:latin typeface="宋体" charset="-122"/>
              </a:rPr>
              <a:t>土地分配问题：</a:t>
            </a:r>
            <a:r>
              <a:rPr kumimoji="1" lang="zh-CN" altLang="en-US" sz="2400" b="1">
                <a:solidFill>
                  <a:srgbClr val="000000"/>
                </a:solidFill>
                <a:latin typeface="楷体_GB2312"/>
                <a:ea typeface="楷体_GB2312"/>
                <a:cs typeface="楷体_GB2312"/>
              </a:rPr>
              <a:t>废除封建土地所有制，按人口和年龄平均分配土地</a:t>
            </a:r>
          </a:p>
          <a:p>
            <a:pPr algn="just">
              <a:spcBef>
                <a:spcPct val="50000"/>
              </a:spcBef>
            </a:pPr>
            <a:r>
              <a:rPr kumimoji="1" lang="zh-CN" altLang="en-US" sz="2400" b="1">
                <a:solidFill>
                  <a:srgbClr val="FF3399"/>
                </a:solidFill>
                <a:latin typeface="宋体" charset="-122"/>
              </a:rPr>
              <a:t>原则：</a:t>
            </a:r>
            <a:r>
              <a:rPr kumimoji="1" lang="zh-CN" altLang="en-US" sz="2400" b="1">
                <a:solidFill>
                  <a:srgbClr val="000000"/>
                </a:solidFill>
                <a:latin typeface="Times New Roman"/>
                <a:ea typeface="楷体_GB2312"/>
                <a:cs typeface="楷体_GB2312"/>
              </a:rPr>
              <a:t>“</a:t>
            </a:r>
            <a:r>
              <a:rPr kumimoji="1" lang="zh-CN" altLang="en-US" sz="2400" b="1">
                <a:solidFill>
                  <a:srgbClr val="000000"/>
                </a:solidFill>
                <a:latin typeface="楷体_GB2312"/>
                <a:ea typeface="楷体_GB2312"/>
                <a:cs typeface="楷体_GB2312"/>
              </a:rPr>
              <a:t>凡天下田，天下人同耕</a:t>
            </a:r>
            <a:r>
              <a:rPr kumimoji="1" lang="zh-CN" altLang="en-US" sz="2400" b="1">
                <a:solidFill>
                  <a:srgbClr val="000000"/>
                </a:solidFill>
                <a:latin typeface="Times New Roman"/>
                <a:ea typeface="楷体_GB2312"/>
                <a:cs typeface="楷体_GB2312"/>
              </a:rPr>
              <a:t>”</a:t>
            </a:r>
            <a:r>
              <a:rPr kumimoji="1" lang="zh-CN" altLang="en-US" sz="2400" b="1">
                <a:solidFill>
                  <a:srgbClr val="000000"/>
                </a:solidFill>
                <a:latin typeface="楷体_GB2312"/>
                <a:ea typeface="楷体_GB2312"/>
                <a:cs typeface="楷体_GB2312"/>
              </a:rPr>
              <a:t>、</a:t>
            </a:r>
            <a:r>
              <a:rPr kumimoji="1" lang="zh-CN" altLang="en-US" sz="2400" b="1">
                <a:solidFill>
                  <a:srgbClr val="000000"/>
                </a:solidFill>
                <a:latin typeface="Times New Roman"/>
                <a:ea typeface="楷体_GB2312"/>
                <a:cs typeface="楷体_GB2312"/>
              </a:rPr>
              <a:t>“</a:t>
            </a:r>
            <a:r>
              <a:rPr kumimoji="1" lang="zh-CN" altLang="en-US" sz="2400" b="1">
                <a:solidFill>
                  <a:srgbClr val="000000"/>
                </a:solidFill>
                <a:latin typeface="楷体_GB2312"/>
                <a:ea typeface="楷体_GB2312"/>
                <a:cs typeface="楷体_GB2312"/>
              </a:rPr>
              <a:t>无处不均匀，无人不饱暖</a:t>
            </a:r>
            <a:r>
              <a:rPr kumimoji="1" lang="zh-CN" altLang="en-US" sz="2400" b="1">
                <a:solidFill>
                  <a:srgbClr val="000000"/>
                </a:solidFill>
                <a:latin typeface="Times New Roman"/>
                <a:ea typeface="楷体_GB2312"/>
                <a:cs typeface="楷体_GB2312"/>
              </a:rPr>
              <a:t>”</a:t>
            </a:r>
            <a:r>
              <a:rPr kumimoji="1" lang="zh-CN" altLang="en-US" sz="2400" b="1">
                <a:solidFill>
                  <a:srgbClr val="000000"/>
                </a:solidFill>
                <a:latin typeface="楷体_GB2312"/>
                <a:ea typeface="楷体_GB2312"/>
                <a:cs typeface="楷体_GB2312"/>
              </a:rPr>
              <a:t>。</a:t>
            </a:r>
            <a:r>
              <a:rPr kumimoji="1" lang="zh-CN" altLang="en-US" sz="2400" b="1">
                <a:solidFill>
                  <a:srgbClr val="FF3399"/>
                </a:solidFill>
                <a:latin typeface="宋体" charset="-122"/>
              </a:rPr>
              <a:t> </a:t>
            </a:r>
          </a:p>
          <a:p>
            <a:pPr>
              <a:spcBef>
                <a:spcPct val="50000"/>
              </a:spcBef>
            </a:pPr>
            <a:r>
              <a:rPr kumimoji="1" lang="zh-CN" altLang="en-US" sz="2400" b="1">
                <a:solidFill>
                  <a:srgbClr val="FF3399"/>
                </a:solidFill>
                <a:latin typeface="宋体" charset="-122"/>
              </a:rPr>
              <a:t>分配方式：</a:t>
            </a:r>
            <a:r>
              <a:rPr kumimoji="1" lang="zh-CN" altLang="en-US" sz="2400" b="1">
                <a:solidFill>
                  <a:srgbClr val="000000"/>
                </a:solidFill>
                <a:latin typeface="楷体_GB2312"/>
                <a:ea typeface="楷体_GB2312"/>
                <a:cs typeface="楷体_GB2312"/>
              </a:rPr>
              <a:t>以户为单位，不分男女，按人口和年龄平均分配）。太平天国还将土地按产量的多少，分为九等，然后好坏搭配分配各户，并提出了丰荒相通，以丰赈荒的调剂方法</a:t>
            </a:r>
            <a:r>
              <a:rPr kumimoji="1" lang="zh-CN" altLang="en-US" sz="2400">
                <a:solidFill>
                  <a:srgbClr val="000000"/>
                </a:solidFill>
                <a:latin typeface="楷体_GB2312"/>
                <a:ea typeface="楷体_GB2312"/>
                <a:cs typeface="楷体_GB2312"/>
              </a:rPr>
              <a:t>。</a:t>
            </a:r>
            <a:r>
              <a:rPr kumimoji="1" lang="zh-CN" altLang="en-US" sz="2400">
                <a:solidFill>
                  <a:srgbClr val="FF3399"/>
                </a:solidFill>
                <a:latin typeface="宋体"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0420"/>
                                        </p:tgtEl>
                                        <p:attrNameLst>
                                          <p:attrName>style.visibility</p:attrName>
                                        </p:attrNameLst>
                                      </p:cBhvr>
                                      <p:to>
                                        <p:strVal val="visible"/>
                                      </p:to>
                                    </p:set>
                                    <p:animEffect transition="in" filter="dissolve">
                                      <p:cBhvr>
                                        <p:cTn id="7" dur="500"/>
                                        <p:tgtEl>
                                          <p:spTgt spid="604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0"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p:cNvSpPr>
          <p:nvPr>
            <p:ph type="title" idx="4294967295"/>
          </p:nvPr>
        </p:nvSpPr>
        <p:spPr>
          <a:xfrm>
            <a:off x="1774825" y="274638"/>
            <a:ext cx="8893175" cy="2217737"/>
          </a:xfrm>
        </p:spPr>
        <p:txBody>
          <a:bodyPr/>
          <a:lstStyle/>
          <a:p>
            <a:pPr algn="l"/>
            <a:r>
              <a:rPr lang="en-US" altLang="zh-CN" sz="3600" b="1">
                <a:solidFill>
                  <a:srgbClr val="000066"/>
                </a:solidFill>
                <a:ea typeface="黑体" pitchFamily="49" charset="-122"/>
              </a:rPr>
              <a:t>《</a:t>
            </a:r>
            <a:r>
              <a:rPr lang="zh-CN" altLang="en-US" sz="3600" b="1">
                <a:solidFill>
                  <a:srgbClr val="000066"/>
                </a:solidFill>
                <a:ea typeface="黑体" pitchFamily="49" charset="-122"/>
              </a:rPr>
              <a:t>天朝田亩制度</a:t>
            </a:r>
            <a:r>
              <a:rPr lang="en-US" altLang="zh-CN" sz="3600" b="1">
                <a:solidFill>
                  <a:srgbClr val="000066"/>
                </a:solidFill>
                <a:ea typeface="黑体" pitchFamily="49" charset="-122"/>
              </a:rPr>
              <a:t>》</a:t>
            </a:r>
            <a:r>
              <a:rPr lang="zh-CN" altLang="en-US" sz="3600" b="1">
                <a:solidFill>
                  <a:srgbClr val="000066"/>
                </a:solidFill>
                <a:ea typeface="黑体" pitchFamily="49" charset="-122"/>
              </a:rPr>
              <a:t>代表了农民的愿望，</a:t>
            </a:r>
            <a:r>
              <a:rPr lang="en-US" altLang="zh-CN" sz="3600" b="1">
                <a:solidFill>
                  <a:srgbClr val="000066"/>
                </a:solidFill>
                <a:ea typeface="黑体" pitchFamily="49" charset="-122"/>
              </a:rPr>
              <a:t>《</a:t>
            </a:r>
            <a:r>
              <a:rPr lang="zh-CN" altLang="en-US" sz="3600" b="1">
                <a:solidFill>
                  <a:srgbClr val="000066"/>
                </a:solidFill>
                <a:ea typeface="黑体" pitchFamily="49" charset="-122"/>
              </a:rPr>
              <a:t>资政新篇</a:t>
            </a:r>
            <a:r>
              <a:rPr lang="en-US" altLang="zh-CN" sz="3600" b="1">
                <a:solidFill>
                  <a:srgbClr val="000066"/>
                </a:solidFill>
                <a:ea typeface="黑体" pitchFamily="49" charset="-122"/>
              </a:rPr>
              <a:t>》</a:t>
            </a:r>
            <a:r>
              <a:rPr lang="zh-CN" altLang="en-US" sz="3600" b="1">
                <a:solidFill>
                  <a:srgbClr val="000066"/>
                </a:solidFill>
                <a:ea typeface="黑体" pitchFamily="49" charset="-122"/>
              </a:rPr>
              <a:t>代表了中国发展的方向，两者为何都不能实现？</a:t>
            </a:r>
          </a:p>
        </p:txBody>
      </p:sp>
      <p:sp>
        <p:nvSpPr>
          <p:cNvPr id="50179" name="Rectangle 3"/>
          <p:cNvSpPr>
            <a:spLocks noGrp="1"/>
          </p:cNvSpPr>
          <p:nvPr>
            <p:ph idx="4294967295"/>
          </p:nvPr>
        </p:nvSpPr>
        <p:spPr>
          <a:xfrm>
            <a:off x="1981200" y="2781300"/>
            <a:ext cx="8229600" cy="3344863"/>
          </a:xfrm>
        </p:spPr>
        <p:txBody>
          <a:bodyPr/>
          <a:lstStyle/>
          <a:p>
            <a:r>
              <a:rPr lang="zh-CN" altLang="en-US" sz="3600">
                <a:solidFill>
                  <a:srgbClr val="000066"/>
                </a:solidFill>
                <a:ea typeface="楷体_GB2312"/>
                <a:cs typeface="楷体_GB2312"/>
              </a:rPr>
              <a:t>前者体现了绝对平均主义的思想，并不切合实际。在当时的条件下，无法调动劳动人民的积极性，是空想，无法实现。后者没有反映农民当时最迫切的愿望和要求，而且迫于当时的形势，也无法实现。</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0179">
                                            <p:txEl>
                                              <p:pRg st="0" end="0"/>
                                            </p:txEl>
                                          </p:spTgt>
                                        </p:tgtEl>
                                        <p:attrNameLst>
                                          <p:attrName>style.visibility</p:attrName>
                                        </p:attrNameLst>
                                      </p:cBhvr>
                                      <p:to>
                                        <p:strVal val="visible"/>
                                      </p:to>
                                    </p:set>
                                    <p:anim calcmode="lin" valueType="num">
                                      <p:cBhvr>
                                        <p:cTn id="7" dur="1" fill="hold"/>
                                        <p:tgtEl>
                                          <p:spTgt spid="50179">
                                            <p:txEl>
                                              <p:pRg st="0" end="0"/>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p:cNvSpPr>
          <p:nvPr>
            <p:ph type="title" idx="4294967295"/>
          </p:nvPr>
        </p:nvSpPr>
        <p:spPr>
          <a:xfrm>
            <a:off x="1631950" y="549275"/>
            <a:ext cx="5180013" cy="1143000"/>
          </a:xfrm>
        </p:spPr>
        <p:txBody>
          <a:bodyPr/>
          <a:lstStyle/>
          <a:p>
            <a:r>
              <a:rPr lang="en-US" altLang="zh-CN" sz="3200" b="1">
                <a:solidFill>
                  <a:srgbClr val="3333FF"/>
                </a:solidFill>
                <a:ea typeface="黑体" pitchFamily="49" charset="-122"/>
              </a:rPr>
              <a:t>3.(</a:t>
            </a:r>
            <a:r>
              <a:rPr lang="zh-CN" altLang="zh-CN" sz="3200" b="1">
                <a:solidFill>
                  <a:srgbClr val="3333FF"/>
                </a:solidFill>
                <a:ea typeface="黑体" pitchFamily="49" charset="-122"/>
              </a:rPr>
              <a:t>对外）</a:t>
            </a:r>
            <a:r>
              <a:rPr lang="zh-CN" altLang="en-US" sz="3200" b="1">
                <a:solidFill>
                  <a:srgbClr val="3333FF"/>
                </a:solidFill>
                <a:ea typeface="黑体" pitchFamily="49" charset="-122"/>
              </a:rPr>
              <a:t>北伐和西征</a:t>
            </a:r>
          </a:p>
        </p:txBody>
      </p:sp>
      <p:sp>
        <p:nvSpPr>
          <p:cNvPr id="29698" name="Rectangle 3"/>
          <p:cNvSpPr>
            <a:spLocks noGrp="1"/>
          </p:cNvSpPr>
          <p:nvPr>
            <p:ph type="body" idx="4294967295"/>
          </p:nvPr>
        </p:nvSpPr>
        <p:spPr>
          <a:xfrm>
            <a:off x="1981200" y="1600200"/>
            <a:ext cx="3733800" cy="4525963"/>
          </a:xfrm>
        </p:spPr>
        <p:txBody>
          <a:bodyPr/>
          <a:lstStyle/>
          <a:p>
            <a:r>
              <a:rPr lang="en-US" altLang="zh-CN" sz="2800" b="1">
                <a:solidFill>
                  <a:srgbClr val="FF0000"/>
                </a:solidFill>
                <a:ea typeface="黑体" pitchFamily="49" charset="-122"/>
              </a:rPr>
              <a:t>1</a:t>
            </a:r>
            <a:r>
              <a:rPr lang="zh-CN" altLang="en-US" sz="2800" b="1">
                <a:solidFill>
                  <a:srgbClr val="FF0000"/>
                </a:solidFill>
                <a:ea typeface="黑体" pitchFamily="49" charset="-122"/>
              </a:rPr>
              <a:t>、目的：推翻清朝统治和巩固政权</a:t>
            </a:r>
          </a:p>
          <a:p>
            <a:r>
              <a:rPr lang="en-US" altLang="zh-CN" sz="2800" b="1">
                <a:solidFill>
                  <a:srgbClr val="FF0000"/>
                </a:solidFill>
                <a:ea typeface="黑体" pitchFamily="49" charset="-122"/>
              </a:rPr>
              <a:t>2</a:t>
            </a:r>
            <a:r>
              <a:rPr lang="zh-CN" altLang="en-US" sz="2800" b="1">
                <a:solidFill>
                  <a:srgbClr val="FF0000"/>
                </a:solidFill>
                <a:ea typeface="黑体" pitchFamily="49" charset="-122"/>
              </a:rPr>
              <a:t>、结果：北伐失败，全军覆没；西征取得重大胜利</a:t>
            </a:r>
          </a:p>
          <a:p>
            <a:r>
              <a:rPr lang="en-US" altLang="zh-CN" sz="2800" b="1">
                <a:solidFill>
                  <a:srgbClr val="FF0000"/>
                </a:solidFill>
                <a:ea typeface="黑体" pitchFamily="49" charset="-122"/>
              </a:rPr>
              <a:t>3</a:t>
            </a:r>
            <a:r>
              <a:rPr lang="zh-CN" altLang="en-US" sz="2800" b="1">
                <a:solidFill>
                  <a:srgbClr val="FF0000"/>
                </a:solidFill>
                <a:ea typeface="黑体" pitchFamily="49" charset="-122"/>
              </a:rPr>
              <a:t>、意义：天平天国军事上进入全盛时期</a:t>
            </a:r>
          </a:p>
        </p:txBody>
      </p:sp>
      <p:pic>
        <p:nvPicPr>
          <p:cNvPr id="29699" name="Picture 5" descr="u=3267419864,2096652518&amp;fm=117&amp;gp=0"/>
          <p:cNvPicPr>
            <a:picLocks noChangeAspect="1"/>
          </p:cNvPicPr>
          <p:nvPr/>
        </p:nvPicPr>
        <p:blipFill>
          <a:blip r:embed="rId2"/>
          <a:srcRect/>
          <a:stretch>
            <a:fillRect/>
          </a:stretch>
        </p:blipFill>
        <p:spPr bwMode="auto">
          <a:xfrm>
            <a:off x="6096000" y="1341438"/>
            <a:ext cx="4572000" cy="5111750"/>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914400" y="381000"/>
            <a:ext cx="10363200" cy="762000"/>
          </a:xfrm>
        </p:spPr>
        <p:txBody>
          <a:bodyPr/>
          <a:lstStyle/>
          <a:p>
            <a:r>
              <a:rPr lang="zh-CN" altLang="en-US" b="1">
                <a:solidFill>
                  <a:srgbClr val="FF3300"/>
                </a:solidFill>
                <a:ea typeface="隶书" pitchFamily="49" charset="-122"/>
              </a:rPr>
              <a:t>军事上</a:t>
            </a:r>
            <a:r>
              <a:rPr lang="en-US" altLang="zh-CN" b="1">
                <a:solidFill>
                  <a:srgbClr val="FF3300"/>
                </a:solidFill>
                <a:ea typeface="隶书" pitchFamily="49" charset="-122"/>
              </a:rPr>
              <a:t>:</a:t>
            </a:r>
            <a:r>
              <a:rPr lang="zh-CN" altLang="en-US" b="1">
                <a:solidFill>
                  <a:srgbClr val="FF3300"/>
                </a:solidFill>
                <a:ea typeface="隶书" pitchFamily="49" charset="-122"/>
              </a:rPr>
              <a:t>全盛</a:t>
            </a:r>
          </a:p>
        </p:txBody>
      </p:sp>
      <p:graphicFrame>
        <p:nvGraphicFramePr>
          <p:cNvPr id="59395" name="Group 3"/>
          <p:cNvGraphicFramePr>
            <a:graphicFrameLocks noGrp="1"/>
          </p:cNvGraphicFramePr>
          <p:nvPr/>
        </p:nvGraphicFramePr>
        <p:xfrm>
          <a:off x="406400" y="1092200"/>
          <a:ext cx="11785600" cy="5311775"/>
        </p:xfrm>
        <a:graphic>
          <a:graphicData uri="http://schemas.openxmlformats.org/drawingml/2006/table">
            <a:tbl>
              <a:tblPr/>
              <a:tblGrid>
                <a:gridCol w="2476500"/>
                <a:gridCol w="3478213"/>
                <a:gridCol w="247650"/>
                <a:gridCol w="2393950"/>
                <a:gridCol w="454025"/>
                <a:gridCol w="2735262"/>
              </a:tblGrid>
              <a:tr h="503238">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en-US" sz="3000" b="1" i="0" u="none" strike="noStrike" cap="none" normalizeH="0" baseline="0" smtClean="0">
                        <a:ln>
                          <a:noFill/>
                        </a:ln>
                        <a:solidFill>
                          <a:srgbClr val="000000"/>
                        </a:solidFill>
                        <a:effectLst/>
                        <a:latin typeface="Arial" charset="0"/>
                        <a:ea typeface="宋体" charset="-122"/>
                      </a:endParaRP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rgbClr val="000000"/>
                          </a:solidFill>
                          <a:effectLst/>
                          <a:latin typeface="Arial" charset="0"/>
                          <a:ea typeface="华文中宋" pitchFamily="2" charset="-122"/>
                        </a:rPr>
                        <a:t>北伐</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rgbClr val="000000"/>
                          </a:solidFill>
                          <a:effectLst/>
                          <a:latin typeface="Arial" charset="0"/>
                          <a:ea typeface="华文中宋" pitchFamily="2" charset="-122"/>
                        </a:rPr>
                        <a:t>西征</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rgbClr val="000000"/>
                          </a:solidFill>
                          <a:effectLst/>
                          <a:latin typeface="Arial" charset="0"/>
                          <a:ea typeface="华文中宋" pitchFamily="2" charset="-122"/>
                        </a:rPr>
                        <a:t>东征</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r>
              <a:tr h="593725">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rgbClr val="000000"/>
                          </a:solidFill>
                          <a:effectLst/>
                          <a:latin typeface="Arial" charset="0"/>
                          <a:ea typeface="华文中宋" pitchFamily="2" charset="-122"/>
                        </a:rPr>
                        <a:t>背景</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gridSpan="5">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chemeClr val="tx1"/>
                          </a:solidFill>
                          <a:effectLst/>
                          <a:latin typeface="楷体_GB2312"/>
                          <a:ea typeface="楷体_GB2312"/>
                          <a:cs typeface="楷体_GB2312"/>
                        </a:rPr>
                        <a:t>清军在天京附近建立江南大营和江北大营围困天京</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59213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rgbClr val="000000"/>
                          </a:solidFill>
                          <a:effectLst/>
                          <a:latin typeface="Arial" charset="0"/>
                          <a:ea typeface="华文中宋" pitchFamily="2" charset="-122"/>
                        </a:rPr>
                        <a:t>目的</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chemeClr val="tx1"/>
                          </a:solidFill>
                          <a:effectLst/>
                          <a:latin typeface="楷体_GB2312"/>
                          <a:ea typeface="楷体_GB2312"/>
                          <a:cs typeface="楷体_GB2312"/>
                        </a:rPr>
                        <a:t>推翻清朝统治</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chemeClr val="tx1"/>
                          </a:solidFill>
                          <a:effectLst/>
                          <a:latin typeface="楷体_GB2312"/>
                          <a:ea typeface="楷体_GB2312"/>
                          <a:cs typeface="楷体_GB2312"/>
                        </a:rPr>
                        <a:t>巩固大本营</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chemeClr val="tx1"/>
                          </a:solidFill>
                          <a:effectLst/>
                          <a:latin typeface="楷体_GB2312"/>
                          <a:ea typeface="楷体_GB2312"/>
                          <a:cs typeface="楷体_GB2312"/>
                        </a:rPr>
                        <a:t>断绝清政府财源</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688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rgbClr val="000000"/>
                          </a:solidFill>
                          <a:effectLst/>
                          <a:latin typeface="Arial" charset="0"/>
                          <a:ea typeface="华文中宋" pitchFamily="2" charset="-122"/>
                        </a:rPr>
                        <a:t>时间</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600" b="1" i="0" u="none" strike="noStrike" cap="none" normalizeH="0" baseline="0" smtClean="0">
                          <a:ln>
                            <a:noFill/>
                          </a:ln>
                          <a:solidFill>
                            <a:schemeClr val="tx1"/>
                          </a:solidFill>
                          <a:effectLst/>
                          <a:latin typeface="楷体_GB2312"/>
                          <a:ea typeface="楷体_GB2312"/>
                          <a:cs typeface="楷体_GB2312"/>
                        </a:rPr>
                        <a:t>1853</a:t>
                      </a:r>
                      <a:r>
                        <a:rPr kumimoji="0" lang="zh-CN" altLang="en-US" sz="2600" b="1" i="0" u="none" strike="noStrike" cap="none" normalizeH="0" baseline="0" smtClean="0">
                          <a:ln>
                            <a:noFill/>
                          </a:ln>
                          <a:solidFill>
                            <a:schemeClr val="tx1"/>
                          </a:solidFill>
                          <a:effectLst/>
                          <a:latin typeface="楷体_GB2312"/>
                          <a:ea typeface="楷体_GB2312"/>
                          <a:cs typeface="楷体_GB2312"/>
                        </a:rPr>
                        <a:t>年</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600" b="1" i="0" u="none" strike="noStrike" cap="none" normalizeH="0" baseline="0" smtClean="0">
                          <a:ln>
                            <a:noFill/>
                          </a:ln>
                          <a:solidFill>
                            <a:schemeClr val="tx1"/>
                          </a:solidFill>
                          <a:effectLst/>
                          <a:latin typeface="楷体_GB2312"/>
                          <a:ea typeface="楷体_GB2312"/>
                          <a:cs typeface="楷体_GB2312"/>
                        </a:rPr>
                        <a:t>1855</a:t>
                      </a:r>
                      <a:r>
                        <a:rPr kumimoji="0" lang="zh-CN" altLang="en-US" sz="2600" b="1" i="0" u="none" strike="noStrike" cap="none" normalizeH="0" baseline="0" smtClean="0">
                          <a:ln>
                            <a:noFill/>
                          </a:ln>
                          <a:solidFill>
                            <a:schemeClr val="tx1"/>
                          </a:solidFill>
                          <a:effectLst/>
                          <a:latin typeface="楷体_GB2312"/>
                          <a:ea typeface="楷体_GB2312"/>
                          <a:cs typeface="楷体_GB2312"/>
                        </a:rPr>
                        <a:t>年</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600" b="1" i="0" u="none" strike="noStrike" cap="none" normalizeH="0" baseline="0" smtClean="0">
                          <a:ln>
                            <a:noFill/>
                          </a:ln>
                          <a:solidFill>
                            <a:schemeClr val="tx1"/>
                          </a:solidFill>
                          <a:effectLst/>
                          <a:latin typeface="楷体_GB2312"/>
                          <a:ea typeface="楷体_GB2312"/>
                          <a:cs typeface="楷体_GB2312"/>
                        </a:rPr>
                        <a:t>1856</a:t>
                      </a:r>
                      <a:r>
                        <a:rPr kumimoji="0" lang="zh-CN" altLang="en-US" sz="2600" b="1" i="0" u="none" strike="noStrike" cap="none" normalizeH="0" baseline="0" smtClean="0">
                          <a:ln>
                            <a:noFill/>
                          </a:ln>
                          <a:solidFill>
                            <a:schemeClr val="tx1"/>
                          </a:solidFill>
                          <a:effectLst/>
                          <a:latin typeface="楷体_GB2312"/>
                          <a:ea typeface="楷体_GB2312"/>
                          <a:cs typeface="楷体_GB2312"/>
                        </a:rPr>
                        <a:t>年</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790575">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rgbClr val="000000"/>
                          </a:solidFill>
                          <a:effectLst/>
                          <a:latin typeface="Arial" charset="0"/>
                          <a:ea typeface="华文中宋" pitchFamily="2" charset="-122"/>
                        </a:rPr>
                        <a:t>领导人</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chemeClr val="tx1"/>
                          </a:solidFill>
                          <a:effectLst/>
                          <a:latin typeface="楷体_GB2312"/>
                          <a:ea typeface="楷体_GB2312"/>
                          <a:cs typeface="楷体_GB2312"/>
                        </a:rPr>
                        <a:t>林凤祥、李开芳</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chemeClr val="tx1"/>
                          </a:solidFill>
                          <a:effectLst/>
                          <a:latin typeface="楷体_GB2312"/>
                          <a:ea typeface="楷体_GB2312"/>
                          <a:cs typeface="楷体_GB2312"/>
                        </a:rPr>
                        <a:t>赖汉英、石达开</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chemeClr val="tx1"/>
                          </a:solidFill>
                          <a:effectLst/>
                          <a:latin typeface="楷体_GB2312"/>
                          <a:ea typeface="楷体_GB2312"/>
                          <a:cs typeface="楷体_GB2312"/>
                        </a:rPr>
                        <a:t>秦日纲、石达开</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620713">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rgbClr val="000000"/>
                          </a:solidFill>
                          <a:effectLst/>
                          <a:latin typeface="Arial" charset="0"/>
                          <a:ea typeface="华文中宋" pitchFamily="2" charset="-122"/>
                        </a:rPr>
                        <a:t>大致经过</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en-US" sz="2600" b="1" i="0" u="none" strike="noStrike" cap="none" normalizeH="0" baseline="0" smtClean="0">
                        <a:ln>
                          <a:noFill/>
                        </a:ln>
                        <a:solidFill>
                          <a:schemeClr val="tx1"/>
                        </a:solidFill>
                        <a:effectLst/>
                        <a:latin typeface="楷体_GB2312"/>
                        <a:ea typeface="楷体_GB2312"/>
                        <a:cs typeface="楷体_GB2312"/>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c gridSpan="2">
                  <a:txBody>
                    <a:bodyPr/>
                    <a:lstStyle/>
                    <a:p>
                      <a:pPr marL="533400" marR="0" lvl="0" indent="-533400" algn="just"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chemeClr val="tx1"/>
                          </a:solidFill>
                          <a:effectLst/>
                          <a:latin typeface="楷体_GB2312"/>
                          <a:ea typeface="楷体_GB2312"/>
                          <a:cs typeface="楷体_GB2312"/>
                        </a:rPr>
                        <a:t>① ② </a:t>
                      </a:r>
                      <a:r>
                        <a:rPr kumimoji="0" lang="en-US" altLang="zh-CN" sz="2600" b="1" i="0" u="none" strike="noStrike" cap="none" normalizeH="0" baseline="0" smtClean="0">
                          <a:ln>
                            <a:noFill/>
                          </a:ln>
                          <a:solidFill>
                            <a:schemeClr val="tx1"/>
                          </a:solidFill>
                          <a:effectLst/>
                          <a:latin typeface="楷体_GB2312"/>
                          <a:ea typeface="楷体_GB2312"/>
                          <a:cs typeface="楷体_GB2312"/>
                        </a:rPr>
                        <a:t>37</a:t>
                      </a:r>
                      <a:r>
                        <a:rPr kumimoji="0" lang="zh-CN" altLang="en-US" sz="2600" b="1" i="0" u="none" strike="noStrike" cap="none" normalizeH="0" baseline="0" smtClean="0">
                          <a:ln>
                            <a:noFill/>
                          </a:ln>
                          <a:solidFill>
                            <a:schemeClr val="tx1"/>
                          </a:solidFill>
                          <a:effectLst/>
                          <a:latin typeface="楷体_GB2312"/>
                          <a:ea typeface="楷体_GB2312"/>
                          <a:cs typeface="楷体_GB2312"/>
                        </a:rPr>
                        <a:t>页</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c>
                  <a:txBody>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chemeClr val="tx1"/>
                          </a:solidFill>
                          <a:effectLst/>
                          <a:latin typeface="楷体_GB2312"/>
                          <a:ea typeface="楷体_GB2312"/>
                          <a:cs typeface="楷体_GB2312"/>
                        </a:rPr>
                        <a:t>①  </a:t>
                      </a:r>
                      <a:r>
                        <a:rPr kumimoji="0" lang="en-US" altLang="zh-CN" sz="2600" b="1" i="0" u="none" strike="noStrike" cap="none" normalizeH="0" baseline="0" smtClean="0">
                          <a:ln>
                            <a:noFill/>
                          </a:ln>
                          <a:solidFill>
                            <a:schemeClr val="tx1"/>
                          </a:solidFill>
                          <a:effectLst/>
                          <a:latin typeface="楷体_GB2312"/>
                          <a:ea typeface="楷体_GB2312"/>
                          <a:cs typeface="楷体_GB2312"/>
                        </a:rPr>
                        <a:t>37</a:t>
                      </a:r>
                      <a:r>
                        <a:rPr kumimoji="0" lang="zh-CN" altLang="en-US" sz="2600" b="1" i="0" u="none" strike="noStrike" cap="none" normalizeH="0" baseline="0" smtClean="0">
                          <a:ln>
                            <a:noFill/>
                          </a:ln>
                          <a:solidFill>
                            <a:schemeClr val="tx1"/>
                          </a:solidFill>
                          <a:effectLst/>
                          <a:latin typeface="楷体_GB2312"/>
                          <a:ea typeface="楷体_GB2312"/>
                          <a:cs typeface="楷体_GB2312"/>
                        </a:rPr>
                        <a:t>页</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8475">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rgbClr val="000000"/>
                          </a:solidFill>
                          <a:effectLst/>
                          <a:latin typeface="Arial" charset="0"/>
                          <a:ea typeface="华文中宋" pitchFamily="2" charset="-122"/>
                        </a:rPr>
                        <a:t>结果</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chemeClr val="tx1"/>
                          </a:solidFill>
                          <a:effectLst/>
                          <a:latin typeface="楷体_GB2312"/>
                          <a:ea typeface="楷体_GB2312"/>
                          <a:cs typeface="楷体_GB2312"/>
                        </a:rPr>
                        <a:t>失败</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chemeClr val="tx1"/>
                          </a:solidFill>
                          <a:effectLst/>
                          <a:latin typeface="楷体_GB2312"/>
                          <a:ea typeface="楷体_GB2312"/>
                          <a:cs typeface="楷体_GB2312"/>
                        </a:rPr>
                        <a:t>胜利</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chemeClr val="tx1"/>
                          </a:solidFill>
                          <a:effectLst/>
                          <a:latin typeface="楷体_GB2312"/>
                          <a:ea typeface="楷体_GB2312"/>
                          <a:cs typeface="楷体_GB2312"/>
                        </a:rPr>
                        <a:t>胜利</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rgbClr val="000000"/>
                          </a:solidFill>
                          <a:effectLst/>
                          <a:latin typeface="Arial" charset="0"/>
                          <a:ea typeface="华文中宋" pitchFamily="2" charset="-122"/>
                        </a:rPr>
                        <a:t>意义</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chemeClr val="tx1"/>
                          </a:solidFill>
                          <a:effectLst/>
                          <a:latin typeface="楷体_GB2312"/>
                          <a:ea typeface="楷体_GB2312"/>
                          <a:cs typeface="楷体_GB2312"/>
                        </a:rPr>
                        <a:t>牵制、保证</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chemeClr val="tx1"/>
                          </a:solidFill>
                          <a:effectLst/>
                          <a:latin typeface="楷体_GB2312"/>
                          <a:ea typeface="楷体_GB2312"/>
                          <a:cs typeface="楷体_GB2312"/>
                        </a:rPr>
                        <a:t>大败、巩固</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600" b="1" i="0" u="none" strike="noStrike" cap="none" normalizeH="0" baseline="0" smtClean="0">
                          <a:ln>
                            <a:noFill/>
                          </a:ln>
                          <a:solidFill>
                            <a:schemeClr val="tx1"/>
                          </a:solidFill>
                          <a:effectLst/>
                          <a:latin typeface="楷体_GB2312"/>
                          <a:ea typeface="楷体_GB2312"/>
                          <a:cs typeface="楷体_GB2312"/>
                        </a:rPr>
                        <a:t>解除</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711200" y="3276600"/>
            <a:ext cx="2844800" cy="519113"/>
          </a:xfrm>
          <a:prstGeom prst="rect">
            <a:avLst/>
          </a:prstGeom>
          <a:noFill/>
          <a:ln w="9525">
            <a:noFill/>
            <a:miter lim="800000"/>
            <a:headEnd/>
            <a:tailEnd/>
          </a:ln>
          <a:effectLst/>
        </p:spPr>
        <p:txBody>
          <a:bodyPr>
            <a:spAutoFit/>
          </a:bodyPr>
          <a:lstStyle/>
          <a:p>
            <a:pPr>
              <a:spcBef>
                <a:spcPct val="50000"/>
              </a:spcBef>
            </a:pPr>
            <a:r>
              <a:rPr kumimoji="1" lang="en-US" altLang="zh-CN" sz="2800" b="1">
                <a:solidFill>
                  <a:srgbClr val="0033CC"/>
                </a:solidFill>
                <a:latin typeface="Times New Roman" pitchFamily="18" charset="0"/>
              </a:rPr>
              <a:t>2</a:t>
            </a:r>
            <a:r>
              <a:rPr kumimoji="1" lang="zh-CN" altLang="en-US" sz="2800" b="1">
                <a:solidFill>
                  <a:srgbClr val="0033CC"/>
                </a:solidFill>
                <a:latin typeface="Times New Roman" pitchFamily="18" charset="0"/>
              </a:rPr>
              <a:t>、性质：</a:t>
            </a:r>
          </a:p>
        </p:txBody>
      </p:sp>
      <p:sp>
        <p:nvSpPr>
          <p:cNvPr id="61443" name="Rectangle 3"/>
          <p:cNvSpPr>
            <a:spLocks noChangeArrowheads="1"/>
          </p:cNvSpPr>
          <p:nvPr/>
        </p:nvSpPr>
        <p:spPr bwMode="auto">
          <a:xfrm>
            <a:off x="3149600" y="3276600"/>
            <a:ext cx="4532313" cy="519113"/>
          </a:xfrm>
          <a:prstGeom prst="rect">
            <a:avLst/>
          </a:prstGeom>
          <a:noFill/>
          <a:ln w="9525">
            <a:noFill/>
            <a:miter lim="800000"/>
            <a:headEnd/>
            <a:tailEnd/>
          </a:ln>
          <a:effectLst/>
        </p:spPr>
        <p:txBody>
          <a:bodyPr wrap="none">
            <a:spAutoFit/>
          </a:bodyPr>
          <a:lstStyle/>
          <a:p>
            <a:r>
              <a:rPr kumimoji="1" lang="ja-JP" altLang="en-US" sz="2800" b="1">
                <a:latin typeface="Times New Roman" pitchFamily="18" charset="0"/>
                <a:ea typeface="楷体_GB2312"/>
                <a:cs typeface="楷体_GB2312"/>
              </a:rPr>
              <a:t>太平天国的革命纲领</a:t>
            </a:r>
            <a:endParaRPr kumimoji="1" lang="zh-CN" altLang="en-US" sz="2800" b="1">
              <a:latin typeface="Times New Roman" pitchFamily="18" charset="0"/>
              <a:ea typeface="楷体_GB2312"/>
              <a:cs typeface="楷体_GB2312"/>
            </a:endParaRPr>
          </a:p>
        </p:txBody>
      </p:sp>
      <p:sp>
        <p:nvSpPr>
          <p:cNvPr id="61444" name="Rectangle 4"/>
          <p:cNvSpPr>
            <a:spLocks noChangeArrowheads="1"/>
          </p:cNvSpPr>
          <p:nvPr/>
        </p:nvSpPr>
        <p:spPr bwMode="auto">
          <a:xfrm>
            <a:off x="711200" y="4191000"/>
            <a:ext cx="8101013" cy="519113"/>
          </a:xfrm>
          <a:prstGeom prst="rect">
            <a:avLst/>
          </a:prstGeom>
          <a:noFill/>
          <a:ln w="9525">
            <a:noFill/>
            <a:miter lim="800000"/>
            <a:headEnd/>
            <a:tailEnd/>
          </a:ln>
          <a:effectLst/>
        </p:spPr>
        <p:txBody>
          <a:bodyPr wrap="none">
            <a:spAutoFit/>
          </a:bodyPr>
          <a:lstStyle/>
          <a:p>
            <a:r>
              <a:rPr kumimoji="1" lang="ja-JP" altLang="en-US" sz="2800" b="1">
                <a:solidFill>
                  <a:srgbClr val="0033CC"/>
                </a:solidFill>
                <a:latin typeface="Times New Roman" pitchFamily="18" charset="0"/>
              </a:rPr>
              <a:t>3</a:t>
            </a:r>
            <a:r>
              <a:rPr kumimoji="1" lang="zh-CN" altLang="en-US" sz="2800" b="1">
                <a:solidFill>
                  <a:srgbClr val="0033CC"/>
                </a:solidFill>
                <a:latin typeface="Times New Roman" pitchFamily="18" charset="0"/>
              </a:rPr>
              <a:t>、</a:t>
            </a:r>
            <a:r>
              <a:rPr kumimoji="1" lang="ja-JP" altLang="en-US" sz="2800" b="1">
                <a:solidFill>
                  <a:srgbClr val="0033CC"/>
                </a:solidFill>
                <a:latin typeface="Times New Roman" pitchFamily="18" charset="0"/>
              </a:rPr>
              <a:t>目的：</a:t>
            </a:r>
            <a:r>
              <a:rPr kumimoji="1" lang="ja-JP" altLang="en-US" sz="2800" b="1">
                <a:latin typeface="Times New Roman" pitchFamily="18" charset="0"/>
                <a:ea typeface="楷体_GB2312"/>
                <a:cs typeface="楷体_GB2312"/>
              </a:rPr>
              <a:t>建立“四有二无”的理想社会</a:t>
            </a:r>
            <a:endParaRPr kumimoji="1" lang="zh-CN" altLang="en-US" sz="2800" b="1">
              <a:latin typeface="Times New Roman" pitchFamily="18" charset="0"/>
              <a:ea typeface="楷体_GB2312"/>
              <a:cs typeface="楷体_GB2312"/>
            </a:endParaRPr>
          </a:p>
        </p:txBody>
      </p:sp>
      <p:sp>
        <p:nvSpPr>
          <p:cNvPr id="61445" name="Text Box 5"/>
          <p:cNvSpPr txBox="1">
            <a:spLocks noChangeArrowheads="1"/>
          </p:cNvSpPr>
          <p:nvPr/>
        </p:nvSpPr>
        <p:spPr bwMode="auto">
          <a:xfrm>
            <a:off x="1625600" y="1066800"/>
            <a:ext cx="8737600" cy="1917700"/>
          </a:xfrm>
          <a:prstGeom prst="rect">
            <a:avLst/>
          </a:prstGeom>
          <a:solidFill>
            <a:schemeClr val="bg1"/>
          </a:solidFill>
          <a:ln w="9525">
            <a:noFill/>
            <a:miter lim="800000"/>
            <a:headEnd/>
            <a:tailEnd/>
          </a:ln>
          <a:effectLst/>
        </p:spPr>
        <p:txBody>
          <a:bodyPr>
            <a:spAutoFit/>
          </a:bodyPr>
          <a:lstStyle/>
          <a:p>
            <a:pPr algn="just">
              <a:spcBef>
                <a:spcPct val="50000"/>
              </a:spcBef>
            </a:pPr>
            <a:r>
              <a:rPr kumimoji="1" lang="zh-CN" altLang="en-US" sz="2400" b="1">
                <a:solidFill>
                  <a:srgbClr val="FF33CC"/>
                </a:solidFill>
                <a:latin typeface="Times New Roman" pitchFamily="18" charset="0"/>
              </a:rPr>
              <a:t>产品分配问题：</a:t>
            </a:r>
            <a:r>
              <a:rPr kumimoji="1" lang="zh-CN" altLang="en-US" sz="2400" b="1">
                <a:solidFill>
                  <a:srgbClr val="000000"/>
                </a:solidFill>
                <a:latin typeface="Times New Roman" pitchFamily="18" charset="0"/>
                <a:ea typeface="楷体_GB2312"/>
                <a:cs typeface="楷体_GB2312"/>
              </a:rPr>
              <a:t>实行圣库制度，每户留足口粮，其余归圣库</a:t>
            </a:r>
          </a:p>
          <a:p>
            <a:pPr algn="just">
              <a:spcBef>
                <a:spcPct val="50000"/>
              </a:spcBef>
            </a:pPr>
            <a:r>
              <a:rPr kumimoji="1" lang="zh-CN" altLang="en-US" sz="2400" b="1">
                <a:solidFill>
                  <a:srgbClr val="FF33CC"/>
                </a:solidFill>
                <a:latin typeface="Times New Roman" pitchFamily="18" charset="0"/>
              </a:rPr>
              <a:t>原则：</a:t>
            </a:r>
            <a:r>
              <a:rPr kumimoji="1" lang="zh-CN" altLang="en-US" sz="2400" b="1">
                <a:solidFill>
                  <a:srgbClr val="000000"/>
                </a:solidFill>
                <a:latin typeface="Times New Roman" pitchFamily="18" charset="0"/>
                <a:ea typeface="楷体_GB2312"/>
                <a:cs typeface="楷体_GB2312"/>
              </a:rPr>
              <a:t>“天下人人不受私，物物归上主”；</a:t>
            </a:r>
          </a:p>
          <a:p>
            <a:pPr algn="just">
              <a:spcBef>
                <a:spcPct val="50000"/>
              </a:spcBef>
            </a:pPr>
            <a:r>
              <a:rPr kumimoji="1" lang="zh-CN" altLang="en-US" sz="2400" b="1">
                <a:solidFill>
                  <a:srgbClr val="FF33CC"/>
                </a:solidFill>
                <a:latin typeface="Times New Roman" pitchFamily="18" charset="0"/>
              </a:rPr>
              <a:t>方法：</a:t>
            </a:r>
            <a:r>
              <a:rPr kumimoji="1" lang="zh-CN" altLang="en-US" sz="2400" b="1">
                <a:solidFill>
                  <a:srgbClr val="000000"/>
                </a:solidFill>
                <a:latin typeface="Times New Roman" pitchFamily="18" charset="0"/>
                <a:ea typeface="楷体_GB2312"/>
                <a:cs typeface="楷体_GB2312"/>
              </a:rPr>
              <a:t>每户留足口粮，其余归圣库。</a:t>
            </a:r>
          </a:p>
        </p:txBody>
      </p:sp>
      <p:sp>
        <p:nvSpPr>
          <p:cNvPr id="61446" name="AutoShape 6">
            <a:hlinkClick r:id="rId3" action="ppaction://hlinksldjump" highlightClick="1"/>
          </p:cNvPr>
          <p:cNvSpPr>
            <a:spLocks noChangeArrowheads="1"/>
          </p:cNvSpPr>
          <p:nvPr/>
        </p:nvSpPr>
        <p:spPr bwMode="auto">
          <a:xfrm>
            <a:off x="10871200" y="6324600"/>
            <a:ext cx="1320800" cy="533400"/>
          </a:xfrm>
          <a:prstGeom prst="actionButtonForwardNext">
            <a:avLst/>
          </a:prstGeom>
          <a:solidFill>
            <a:schemeClr val="accent1"/>
          </a:solidFill>
          <a:ln w="9525">
            <a:solidFill>
              <a:schemeClr val="tx1"/>
            </a:solidFill>
            <a:miter lim="800000"/>
            <a:headEnd/>
            <a:tailEnd/>
          </a:ln>
          <a:effec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1445"/>
                                        </p:tgtEl>
                                        <p:attrNameLst>
                                          <p:attrName>style.visibility</p:attrName>
                                        </p:attrNameLst>
                                      </p:cBhvr>
                                      <p:to>
                                        <p:strVal val="visible"/>
                                      </p:to>
                                    </p:set>
                                    <p:animEffect transition="in" filter="box(in)">
                                      <p:cBhvr>
                                        <p:cTn id="7" dur="500"/>
                                        <p:tgtEl>
                                          <p:spTgt spid="61445"/>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builtIn="1"/>
                                        </p:tgtEl>
                                      </p:cMediaNode>
                                    </p:audio>
                                  </p:sub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1442"/>
                                        </p:tgtEl>
                                        <p:attrNameLst>
                                          <p:attrName>style.visibility</p:attrName>
                                        </p:attrNameLst>
                                      </p:cBhvr>
                                      <p:to>
                                        <p:strVal val="visible"/>
                                      </p:to>
                                    </p:set>
                                    <p:animEffect transition="in" filter="checkerboard(across)">
                                      <p:cBhvr>
                                        <p:cTn id="12" dur="500"/>
                                        <p:tgtEl>
                                          <p:spTgt spid="61442"/>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1443"/>
                                        </p:tgtEl>
                                        <p:attrNameLst>
                                          <p:attrName>style.visibility</p:attrName>
                                        </p:attrNameLst>
                                      </p:cBhvr>
                                      <p:to>
                                        <p:strVal val="visible"/>
                                      </p:to>
                                    </p:set>
                                    <p:animEffect transition="in" filter="checkerboard(across)">
                                      <p:cBhvr>
                                        <p:cTn id="17" dur="500"/>
                                        <p:tgtEl>
                                          <p:spTgt spid="61443"/>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61444"/>
                                        </p:tgtEl>
                                        <p:attrNameLst>
                                          <p:attrName>style.visibility</p:attrName>
                                        </p:attrNameLst>
                                      </p:cBhvr>
                                      <p:to>
                                        <p:strVal val="visible"/>
                                      </p:to>
                                    </p:set>
                                    <p:animEffect transition="in" filter="dissolve">
                                      <p:cBhvr>
                                        <p:cTn id="22" dur="500"/>
                                        <p:tgtEl>
                                          <p:spTgt spid="61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autoUpdateAnimBg="0"/>
      <p:bldP spid="61443" grpId="0" autoUpdateAnimBg="0"/>
      <p:bldP spid="61444" grpId="0" autoUpdateAnimBg="0"/>
      <p:bldP spid="61445"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p:cNvSpPr>
          <p:nvPr>
            <p:ph type="title" idx="4294967295"/>
          </p:nvPr>
        </p:nvSpPr>
        <p:spPr>
          <a:xfrm>
            <a:off x="263525" y="44450"/>
            <a:ext cx="3886200" cy="1143000"/>
          </a:xfrm>
        </p:spPr>
        <p:txBody>
          <a:bodyPr/>
          <a:lstStyle/>
          <a:p>
            <a:r>
              <a:rPr lang="en-US" altLang="zh-CN" sz="3200" b="1">
                <a:solidFill>
                  <a:srgbClr val="3333FF"/>
                </a:solidFill>
                <a:ea typeface="黑体" pitchFamily="49" charset="-122"/>
              </a:rPr>
              <a:t>4</a:t>
            </a:r>
            <a:r>
              <a:rPr lang="zh-CN" altLang="en-US" sz="3200" b="1">
                <a:solidFill>
                  <a:srgbClr val="3333FF"/>
                </a:solidFill>
                <a:ea typeface="黑体" pitchFamily="49" charset="-122"/>
              </a:rPr>
              <a:t>、天京陷落</a:t>
            </a:r>
          </a:p>
        </p:txBody>
      </p:sp>
      <p:sp>
        <p:nvSpPr>
          <p:cNvPr id="18435" name="Rectangle 3"/>
          <p:cNvSpPr>
            <a:spLocks noGrp="1"/>
          </p:cNvSpPr>
          <p:nvPr>
            <p:ph type="body" idx="4294967295"/>
          </p:nvPr>
        </p:nvSpPr>
        <p:spPr>
          <a:xfrm>
            <a:off x="407988" y="1052513"/>
            <a:ext cx="6408737" cy="1871662"/>
          </a:xfrm>
        </p:spPr>
        <p:txBody>
          <a:bodyPr/>
          <a:lstStyle/>
          <a:p>
            <a:r>
              <a:rPr lang="zh-CN" altLang="en-US" b="1">
                <a:solidFill>
                  <a:srgbClr val="336600"/>
                </a:solidFill>
              </a:rPr>
              <a:t>时间：</a:t>
            </a:r>
            <a:r>
              <a:rPr lang="en-US" altLang="zh-CN" b="1">
                <a:solidFill>
                  <a:srgbClr val="336600"/>
                </a:solidFill>
              </a:rPr>
              <a:t>1864</a:t>
            </a:r>
            <a:r>
              <a:rPr lang="zh-CN" altLang="en-US" b="1">
                <a:solidFill>
                  <a:srgbClr val="336600"/>
                </a:solidFill>
              </a:rPr>
              <a:t>年</a:t>
            </a:r>
          </a:p>
          <a:p>
            <a:r>
              <a:rPr lang="zh-CN" altLang="en-US" b="1">
                <a:solidFill>
                  <a:srgbClr val="336600"/>
                </a:solidFill>
              </a:rPr>
              <a:t>影响：标志着天平天国农民运动的失败</a:t>
            </a:r>
          </a:p>
          <a:p>
            <a:endParaRPr lang="zh-CN" altLang="en-US" b="1">
              <a:solidFill>
                <a:srgbClr val="336600"/>
              </a:solidFill>
            </a:endParaRPr>
          </a:p>
        </p:txBody>
      </p:sp>
      <p:sp>
        <p:nvSpPr>
          <p:cNvPr id="100356" name="Text Box 4"/>
          <p:cNvSpPr txBox="1">
            <a:spLocks noChangeArrowheads="1"/>
          </p:cNvSpPr>
          <p:nvPr/>
        </p:nvSpPr>
        <p:spPr bwMode="auto">
          <a:xfrm>
            <a:off x="623888" y="2781300"/>
            <a:ext cx="6481762" cy="577850"/>
          </a:xfrm>
          <a:prstGeom prst="rect">
            <a:avLst/>
          </a:prstGeom>
          <a:noFill/>
          <a:ln w="9525">
            <a:noFill/>
            <a:miter lim="800000"/>
            <a:headEnd/>
            <a:tailEnd/>
          </a:ln>
        </p:spPr>
        <p:txBody>
          <a:bodyPr wrap="none">
            <a:spAutoFit/>
          </a:bodyPr>
          <a:lstStyle/>
          <a:p>
            <a:r>
              <a:rPr lang="en-US" altLang="zh-CN" sz="3200" b="1">
                <a:solidFill>
                  <a:srgbClr val="3333FF"/>
                </a:solidFill>
                <a:latin typeface="Times New Roman" pitchFamily="18" charset="0"/>
              </a:rPr>
              <a:t>5</a:t>
            </a:r>
            <a:r>
              <a:rPr lang="zh-CN" altLang="en-US" sz="3200" b="1">
                <a:solidFill>
                  <a:srgbClr val="3333FF"/>
                </a:solidFill>
                <a:latin typeface="Times New Roman" pitchFamily="18" charset="0"/>
              </a:rPr>
              <a:t>、太平天国性质、失败原因、意义</a:t>
            </a:r>
          </a:p>
        </p:txBody>
      </p:sp>
      <p:sp>
        <p:nvSpPr>
          <p:cNvPr id="100357" name="Text Box 5"/>
          <p:cNvSpPr txBox="1">
            <a:spLocks noChangeArrowheads="1"/>
          </p:cNvSpPr>
          <p:nvPr/>
        </p:nvSpPr>
        <p:spPr bwMode="auto">
          <a:xfrm>
            <a:off x="479425" y="3500438"/>
            <a:ext cx="11160125" cy="3444875"/>
          </a:xfrm>
          <a:prstGeom prst="rect">
            <a:avLst/>
          </a:prstGeom>
          <a:noFill/>
          <a:ln w="9525">
            <a:noFill/>
            <a:miter lim="800000"/>
            <a:headEnd/>
            <a:tailEnd/>
          </a:ln>
        </p:spPr>
        <p:txBody>
          <a:bodyPr>
            <a:spAutoFit/>
          </a:bodyPr>
          <a:lstStyle/>
          <a:p>
            <a:r>
              <a:rPr lang="zh-CN" altLang="en-US" sz="2800" b="1">
                <a:solidFill>
                  <a:srgbClr val="FF0000"/>
                </a:solidFill>
                <a:latin typeface="Times New Roman" pitchFamily="18" charset="0"/>
              </a:rPr>
              <a:t>性质：</a:t>
            </a:r>
            <a:r>
              <a:rPr lang="zh-CN" altLang="en-US" sz="2800" b="1">
                <a:latin typeface="Times New Roman" pitchFamily="18" charset="0"/>
              </a:rPr>
              <a:t>中国历史上规模最宏大的一次反封建反侵略的农民战争</a:t>
            </a:r>
          </a:p>
          <a:p>
            <a:r>
              <a:rPr lang="zh-CN" altLang="en-US" sz="2800" b="1">
                <a:solidFill>
                  <a:srgbClr val="FF0000"/>
                </a:solidFill>
                <a:latin typeface="Times New Roman" pitchFamily="18" charset="0"/>
              </a:rPr>
              <a:t>失败原因：</a:t>
            </a:r>
            <a:r>
              <a:rPr lang="zh-CN" altLang="en-US" sz="2800" b="1">
                <a:solidFill>
                  <a:srgbClr val="00B050"/>
                </a:solidFill>
                <a:latin typeface="华文新魏" pitchFamily="2" charset="-122"/>
                <a:ea typeface="华文新魏" pitchFamily="2" charset="-122"/>
              </a:rPr>
              <a:t>主观原因：</a:t>
            </a:r>
            <a:r>
              <a:rPr lang="zh-CN" altLang="en-US" sz="2800" b="1">
                <a:latin typeface="Times New Roman" pitchFamily="18" charset="0"/>
              </a:rPr>
              <a:t>农民阶级的局限性，无法提出切合实际的革命纲领，无法制止和克服领导集团的腐败，也无法长期保持领导集团的团结。</a:t>
            </a:r>
          </a:p>
          <a:p>
            <a:r>
              <a:rPr lang="zh-CN" altLang="en-US" sz="2800" b="1">
                <a:solidFill>
                  <a:srgbClr val="00B050"/>
                </a:solidFill>
                <a:latin typeface="华文新魏" pitchFamily="2" charset="-122"/>
                <a:ea typeface="华文新魏" pitchFamily="2" charset="-122"/>
              </a:rPr>
              <a:t>客观原因</a:t>
            </a:r>
            <a:r>
              <a:rPr lang="en-US" altLang="zh-CN" sz="2800" b="1">
                <a:solidFill>
                  <a:srgbClr val="00B050"/>
                </a:solidFill>
                <a:latin typeface="华文新魏" pitchFamily="2" charset="-122"/>
                <a:ea typeface="华文新魏" pitchFamily="2" charset="-122"/>
              </a:rPr>
              <a:t>:</a:t>
            </a:r>
            <a:r>
              <a:rPr lang="zh-CN" altLang="en-US" sz="2800" b="1">
                <a:solidFill>
                  <a:srgbClr val="00B050"/>
                </a:solidFill>
                <a:latin typeface="华文新魏" pitchFamily="2" charset="-122"/>
                <a:ea typeface="华文新魏" pitchFamily="2" charset="-122"/>
              </a:rPr>
              <a:t>中外反动势力的联合镇压（</a:t>
            </a:r>
          </a:p>
          <a:p>
            <a:r>
              <a:rPr lang="zh-CN" altLang="en-US" sz="2800" b="1">
                <a:solidFill>
                  <a:srgbClr val="FF0000"/>
                </a:solidFill>
                <a:latin typeface="Times New Roman" pitchFamily="18" charset="0"/>
              </a:rPr>
              <a:t>意义：沉重打击了清朝的统治和外国资本主义侵略势力，</a:t>
            </a:r>
          </a:p>
          <a:p>
            <a:r>
              <a:rPr lang="zh-CN" altLang="en-US" sz="2800" b="1">
                <a:solidFill>
                  <a:srgbClr val="FF0000"/>
                </a:solidFill>
                <a:latin typeface="Times New Roman" pitchFamily="18" charset="0"/>
              </a:rPr>
              <a:t>谱写了中国近代史上壮烈的一章。</a:t>
            </a:r>
          </a:p>
          <a:p>
            <a:endParaRPr lang="zh-CN" altLang="en-US" sz="2400" b="1">
              <a:solidFill>
                <a:srgbClr val="FF0000"/>
              </a:solidFill>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500" fill="hold"/>
                                        <p:tgtEl>
                                          <p:spTgt spid="18434"/>
                                        </p:tgtEl>
                                        <p:attrNameLst>
                                          <p:attrName>ppt_x</p:attrName>
                                        </p:attrNameLst>
                                      </p:cBhvr>
                                      <p:tavLst>
                                        <p:tav tm="0">
                                          <p:val>
                                            <p:strVal val="#ppt_x"/>
                                          </p:val>
                                        </p:tav>
                                        <p:tav tm="100000">
                                          <p:val>
                                            <p:strVal val="#ppt_x"/>
                                          </p:val>
                                        </p:tav>
                                      </p:tavLst>
                                    </p:anim>
                                    <p:anim calcmode="lin" valueType="num">
                                      <p:cBhvr>
                                        <p:cTn id="8" dur="500" fill="hold"/>
                                        <p:tgtEl>
                                          <p:spTgt spid="184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435">
                                            <p:txEl>
                                              <p:pRg st="0" end="0"/>
                                            </p:txEl>
                                          </p:spTgt>
                                        </p:tgtEl>
                                        <p:attrNameLst>
                                          <p:attrName>style.visibility</p:attrName>
                                        </p:attrNameLst>
                                      </p:cBhvr>
                                      <p:to>
                                        <p:strVal val="visible"/>
                                      </p:to>
                                    </p:set>
                                    <p:anim calcmode="lin" valueType="num">
                                      <p:cBhvr>
                                        <p:cTn id="13" dur="500" fill="hold"/>
                                        <p:tgtEl>
                                          <p:spTgt spid="18435">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1843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435">
                                            <p:txEl>
                                              <p:pRg st="1" end="1"/>
                                            </p:txEl>
                                          </p:spTgt>
                                        </p:tgtEl>
                                        <p:attrNameLst>
                                          <p:attrName>style.visibility</p:attrName>
                                        </p:attrNameLst>
                                      </p:cBhvr>
                                      <p:to>
                                        <p:strVal val="visible"/>
                                      </p:to>
                                    </p:set>
                                    <p:anim calcmode="lin" valueType="num">
                                      <p:cBhvr>
                                        <p:cTn id="19" dur="500" fill="hold"/>
                                        <p:tgtEl>
                                          <p:spTgt spid="18435">
                                            <p:txEl>
                                              <p:pRg st="1" end="1"/>
                                            </p:txEl>
                                          </p:spTgt>
                                        </p:tgtEl>
                                        <p:attrNameLst>
                                          <p:attrName>ppt_x</p:attrName>
                                        </p:attrNameLst>
                                      </p:cBhvr>
                                      <p:tavLst>
                                        <p:tav tm="0">
                                          <p:val>
                                            <p:strVal val="#ppt_x"/>
                                          </p:val>
                                        </p:tav>
                                        <p:tav tm="100000">
                                          <p:val>
                                            <p:strVal val="#ppt_x"/>
                                          </p:val>
                                        </p:tav>
                                      </p:tavLst>
                                    </p:anim>
                                    <p:anim calcmode="lin" valueType="num">
                                      <p:cBhvr>
                                        <p:cTn id="20" dur="500" fill="hold"/>
                                        <p:tgtEl>
                                          <p:spTgt spid="1843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0356"/>
                                        </p:tgtEl>
                                        <p:attrNameLst>
                                          <p:attrName>style.visibility</p:attrName>
                                        </p:attrNameLst>
                                      </p:cBhvr>
                                      <p:to>
                                        <p:strVal val="visible"/>
                                      </p:to>
                                    </p:set>
                                    <p:anim calcmode="lin" valueType="num">
                                      <p:cBhvr>
                                        <p:cTn id="25" dur="500" fill="hold"/>
                                        <p:tgtEl>
                                          <p:spTgt spid="100356"/>
                                        </p:tgtEl>
                                        <p:attrNameLst>
                                          <p:attrName>ppt_x</p:attrName>
                                        </p:attrNameLst>
                                      </p:cBhvr>
                                      <p:tavLst>
                                        <p:tav tm="0">
                                          <p:val>
                                            <p:strVal val="#ppt_x"/>
                                          </p:val>
                                        </p:tav>
                                        <p:tav tm="100000">
                                          <p:val>
                                            <p:strVal val="#ppt_x"/>
                                          </p:val>
                                        </p:tav>
                                      </p:tavLst>
                                    </p:anim>
                                    <p:anim calcmode="lin" valueType="num">
                                      <p:cBhvr>
                                        <p:cTn id="26" dur="500" fill="hold"/>
                                        <p:tgtEl>
                                          <p:spTgt spid="10035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0357"/>
                                        </p:tgtEl>
                                        <p:attrNameLst>
                                          <p:attrName>style.visibility</p:attrName>
                                        </p:attrNameLst>
                                      </p:cBhvr>
                                      <p:to>
                                        <p:strVal val="visible"/>
                                      </p:to>
                                    </p:set>
                                    <p:anim calcmode="lin" valueType="num">
                                      <p:cBhvr>
                                        <p:cTn id="31" dur="500" fill="hold"/>
                                        <p:tgtEl>
                                          <p:spTgt spid="100357"/>
                                        </p:tgtEl>
                                        <p:attrNameLst>
                                          <p:attrName>ppt_x</p:attrName>
                                        </p:attrNameLst>
                                      </p:cBhvr>
                                      <p:tavLst>
                                        <p:tav tm="0">
                                          <p:val>
                                            <p:strVal val="#ppt_x"/>
                                          </p:val>
                                        </p:tav>
                                        <p:tav tm="100000">
                                          <p:val>
                                            <p:strVal val="#ppt_x"/>
                                          </p:val>
                                        </p:tav>
                                      </p:tavLst>
                                    </p:anim>
                                    <p:anim calcmode="lin" valueType="num">
                                      <p:cBhvr>
                                        <p:cTn id="32" dur="500" fill="hold"/>
                                        <p:tgtEl>
                                          <p:spTgt spid="1003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5" grpId="0" build="p"/>
      <p:bldP spid="100356" grpId="0"/>
      <p:bldP spid="10035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p:cNvSpPr>
          <p:nvPr>
            <p:ph type="title" idx="4294967295"/>
          </p:nvPr>
        </p:nvSpPr>
        <p:spPr>
          <a:xfrm>
            <a:off x="1981200" y="274638"/>
            <a:ext cx="3733800" cy="1143000"/>
          </a:xfrm>
        </p:spPr>
        <p:txBody>
          <a:bodyPr/>
          <a:lstStyle/>
          <a:p>
            <a:r>
              <a:rPr lang="en-US" altLang="zh-CN" sz="3200" b="1">
                <a:solidFill>
                  <a:srgbClr val="3333FF"/>
                </a:solidFill>
                <a:ea typeface="黑体" pitchFamily="49" charset="-122"/>
              </a:rPr>
              <a:t>2</a:t>
            </a:r>
            <a:r>
              <a:rPr lang="zh-CN" altLang="en-US" sz="3200" b="1">
                <a:solidFill>
                  <a:srgbClr val="3333FF"/>
                </a:solidFill>
                <a:ea typeface="黑体" pitchFamily="49" charset="-122"/>
              </a:rPr>
              <a:t>、挽救措施</a:t>
            </a:r>
          </a:p>
        </p:txBody>
      </p:sp>
      <p:sp>
        <p:nvSpPr>
          <p:cNvPr id="31746" name="Rectangle 3"/>
          <p:cNvSpPr>
            <a:spLocks noGrp="1"/>
          </p:cNvSpPr>
          <p:nvPr>
            <p:ph type="body" idx="4294967295"/>
          </p:nvPr>
        </p:nvSpPr>
        <p:spPr>
          <a:xfrm>
            <a:off x="2208213" y="1628775"/>
            <a:ext cx="3600450" cy="2447925"/>
          </a:xfrm>
        </p:spPr>
        <p:txBody>
          <a:bodyPr/>
          <a:lstStyle/>
          <a:p>
            <a:pPr>
              <a:lnSpc>
                <a:spcPct val="80000"/>
              </a:lnSpc>
            </a:pPr>
            <a:r>
              <a:rPr lang="zh-CN" altLang="en-US" sz="2800" b="1">
                <a:solidFill>
                  <a:srgbClr val="FF0000"/>
                </a:solidFill>
              </a:rPr>
              <a:t>（</a:t>
            </a:r>
            <a:r>
              <a:rPr lang="en-US" altLang="zh-CN" sz="2800" b="1">
                <a:solidFill>
                  <a:srgbClr val="FF0000"/>
                </a:solidFill>
              </a:rPr>
              <a:t>1</a:t>
            </a:r>
            <a:r>
              <a:rPr lang="zh-CN" altLang="en-US" sz="2800" b="1">
                <a:solidFill>
                  <a:srgbClr val="FF0000"/>
                </a:solidFill>
              </a:rPr>
              <a:t>）封洪仁玕为干王，总理朝政；</a:t>
            </a:r>
          </a:p>
          <a:p>
            <a:pPr>
              <a:lnSpc>
                <a:spcPct val="80000"/>
              </a:lnSpc>
            </a:pPr>
            <a:r>
              <a:rPr lang="zh-CN" altLang="en-US" sz="2800" b="1">
                <a:solidFill>
                  <a:srgbClr val="FF0000"/>
                </a:solidFill>
              </a:rPr>
              <a:t>（</a:t>
            </a:r>
            <a:r>
              <a:rPr lang="en-US" altLang="zh-CN" sz="2800" b="1">
                <a:solidFill>
                  <a:srgbClr val="FF0000"/>
                </a:solidFill>
              </a:rPr>
              <a:t>2</a:t>
            </a:r>
            <a:r>
              <a:rPr lang="zh-CN" altLang="en-US" sz="2800" b="1">
                <a:solidFill>
                  <a:srgbClr val="FF0000"/>
                </a:solidFill>
              </a:rPr>
              <a:t>）提拔陈玉成、李秀成等一批青年将领。</a:t>
            </a:r>
          </a:p>
          <a:p>
            <a:pPr>
              <a:lnSpc>
                <a:spcPct val="80000"/>
              </a:lnSpc>
            </a:pPr>
            <a:r>
              <a:rPr lang="zh-CN" altLang="en-US" sz="2800" b="1">
                <a:solidFill>
                  <a:srgbClr val="FF0000"/>
                </a:solidFill>
              </a:rPr>
              <a:t>（</a:t>
            </a:r>
            <a:r>
              <a:rPr lang="en-US" altLang="zh-CN" sz="2800" b="1">
                <a:solidFill>
                  <a:srgbClr val="FF0000"/>
                </a:solidFill>
              </a:rPr>
              <a:t>3</a:t>
            </a:r>
            <a:r>
              <a:rPr lang="zh-CN" altLang="en-US" sz="2800" b="1">
                <a:solidFill>
                  <a:srgbClr val="FF0000"/>
                </a:solidFill>
              </a:rPr>
              <a:t>）提出了</a:t>
            </a:r>
            <a:r>
              <a:rPr lang="en-US" altLang="zh-CN" sz="2800" b="1">
                <a:solidFill>
                  <a:srgbClr val="FF0000"/>
                </a:solidFill>
              </a:rPr>
              <a:t>《</a:t>
            </a:r>
            <a:r>
              <a:rPr lang="zh-CN" altLang="en-US" sz="2800" b="1">
                <a:solidFill>
                  <a:srgbClr val="FF0000"/>
                </a:solidFill>
              </a:rPr>
              <a:t>资政新编</a:t>
            </a:r>
            <a:r>
              <a:rPr lang="en-US" altLang="zh-CN" sz="2800" b="1">
                <a:solidFill>
                  <a:srgbClr val="FF0000"/>
                </a:solidFill>
              </a:rPr>
              <a:t>》</a:t>
            </a:r>
            <a:r>
              <a:rPr lang="zh-CN" altLang="en-US" sz="2800" b="1">
                <a:solidFill>
                  <a:srgbClr val="FF0000"/>
                </a:solidFill>
              </a:rPr>
              <a:t>。</a:t>
            </a:r>
          </a:p>
        </p:txBody>
      </p:sp>
      <p:pic>
        <p:nvPicPr>
          <p:cNvPr id="31747" name="Picture 5" descr="u=3377368852,2986539118&amp;fm=26&amp;gp=0"/>
          <p:cNvPicPr>
            <a:picLocks noChangeAspect="1"/>
          </p:cNvPicPr>
          <p:nvPr/>
        </p:nvPicPr>
        <p:blipFill>
          <a:blip r:embed="rId2"/>
          <a:srcRect/>
          <a:stretch>
            <a:fillRect/>
          </a:stretch>
        </p:blipFill>
        <p:spPr bwMode="auto">
          <a:xfrm>
            <a:off x="6527800" y="1484313"/>
            <a:ext cx="2600325" cy="28575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2"/>
          <p:cNvSpPr txBox="1">
            <a:spLocks noChangeArrowheads="1"/>
          </p:cNvSpPr>
          <p:nvPr/>
        </p:nvSpPr>
        <p:spPr bwMode="auto">
          <a:xfrm>
            <a:off x="406400" y="609600"/>
            <a:ext cx="6502400" cy="579438"/>
          </a:xfrm>
          <a:prstGeom prst="rect">
            <a:avLst/>
          </a:prstGeom>
          <a:noFill/>
          <a:ln w="9525">
            <a:noFill/>
            <a:miter lim="800000"/>
            <a:headEnd/>
            <a:tailEnd/>
          </a:ln>
          <a:effectLst/>
        </p:spPr>
        <p:txBody>
          <a:bodyPr>
            <a:spAutoFit/>
          </a:bodyPr>
          <a:lstStyle/>
          <a:p>
            <a:pPr>
              <a:spcBef>
                <a:spcPct val="50000"/>
              </a:spcBef>
            </a:pPr>
            <a:r>
              <a:rPr kumimoji="1" lang="zh-CN" altLang="en-US" sz="3200" b="1">
                <a:solidFill>
                  <a:srgbClr val="3333CC"/>
                </a:solidFill>
                <a:latin typeface="Times New Roman" pitchFamily="18" charset="0"/>
              </a:rPr>
              <a:t>二、</a:t>
            </a:r>
            <a:r>
              <a:rPr kumimoji="1" lang="en-US" altLang="zh-CN" sz="3200" b="1">
                <a:solidFill>
                  <a:srgbClr val="3333CC"/>
                </a:solidFill>
                <a:latin typeface="宋体" charset="-122"/>
              </a:rPr>
              <a:t>《</a:t>
            </a:r>
            <a:r>
              <a:rPr kumimoji="1" lang="zh-CN" altLang="en-US" sz="3200" b="1">
                <a:solidFill>
                  <a:srgbClr val="3333CC"/>
                </a:solidFill>
                <a:latin typeface="宋体" charset="-122"/>
              </a:rPr>
              <a:t>资政新篇</a:t>
            </a:r>
            <a:r>
              <a:rPr kumimoji="1" lang="en-US" altLang="zh-CN" sz="3200" b="1">
                <a:solidFill>
                  <a:srgbClr val="3333CC"/>
                </a:solidFill>
                <a:latin typeface="宋体" charset="-122"/>
              </a:rPr>
              <a:t>》</a:t>
            </a:r>
            <a:r>
              <a:rPr kumimoji="1" lang="en-US" altLang="zh-CN" sz="2400">
                <a:latin typeface="Times New Roman" pitchFamily="18" charset="0"/>
              </a:rPr>
              <a:t> </a:t>
            </a:r>
          </a:p>
        </p:txBody>
      </p:sp>
      <p:sp>
        <p:nvSpPr>
          <p:cNvPr id="62467" name="Rectangle 3"/>
          <p:cNvSpPr>
            <a:spLocks noChangeArrowheads="1"/>
          </p:cNvSpPr>
          <p:nvPr/>
        </p:nvSpPr>
        <p:spPr bwMode="auto">
          <a:xfrm>
            <a:off x="2336800" y="2133600"/>
            <a:ext cx="9144000" cy="1917700"/>
          </a:xfrm>
          <a:prstGeom prst="rect">
            <a:avLst/>
          </a:prstGeom>
          <a:noFill/>
          <a:ln w="9525">
            <a:noFill/>
            <a:miter lim="800000"/>
            <a:headEnd/>
            <a:tailEnd/>
          </a:ln>
          <a:effectLst/>
        </p:spPr>
        <p:txBody>
          <a:bodyPr>
            <a:spAutoFit/>
          </a:bodyPr>
          <a:lstStyle/>
          <a:p>
            <a:pPr indent="666750" algn="just"/>
            <a:r>
              <a:rPr kumimoji="1" lang="zh-CN" altLang="en-US" sz="2400" b="1">
                <a:solidFill>
                  <a:srgbClr val="3333CC"/>
                </a:solidFill>
                <a:latin typeface="宋体" charset="-122"/>
              </a:rPr>
              <a:t>（</a:t>
            </a:r>
            <a:r>
              <a:rPr kumimoji="1" lang="en-US" altLang="zh-CN" sz="2400" b="1">
                <a:solidFill>
                  <a:srgbClr val="3333CC"/>
                </a:solidFill>
                <a:latin typeface="宋体" charset="-122"/>
                <a:cs typeface="Times New Roman" pitchFamily="18" charset="0"/>
              </a:rPr>
              <a:t>1</a:t>
            </a:r>
            <a:r>
              <a:rPr kumimoji="1" lang="zh-CN" altLang="en-US" sz="2400" b="1">
                <a:solidFill>
                  <a:srgbClr val="3333CC"/>
                </a:solidFill>
                <a:latin typeface="宋体" charset="-122"/>
              </a:rPr>
              <a:t>）政治：</a:t>
            </a:r>
            <a:r>
              <a:rPr kumimoji="1" lang="zh-CN" altLang="en-US" sz="2400" b="1">
                <a:solidFill>
                  <a:srgbClr val="000000"/>
                </a:solidFill>
                <a:latin typeface="楷体_GB2312"/>
                <a:ea typeface="楷体_GB2312"/>
                <a:cs typeface="楷体_GB2312"/>
              </a:rPr>
              <a:t>提倡建立资本主义的政治制度</a:t>
            </a:r>
            <a:endParaRPr kumimoji="1" lang="zh-CN" altLang="en-US" sz="2400" b="1">
              <a:solidFill>
                <a:srgbClr val="000000"/>
              </a:solidFill>
              <a:latin typeface="楷体_GB2312"/>
              <a:ea typeface="楷体_GB2312"/>
              <a:cs typeface="Times New Roman" pitchFamily="18" charset="0"/>
            </a:endParaRPr>
          </a:p>
          <a:p>
            <a:pPr indent="666750" algn="just"/>
            <a:r>
              <a:rPr kumimoji="1" lang="zh-CN" altLang="en-US" sz="2400" b="1">
                <a:solidFill>
                  <a:srgbClr val="3333CC"/>
                </a:solidFill>
                <a:latin typeface="宋体" charset="-122"/>
              </a:rPr>
              <a:t>（</a:t>
            </a:r>
            <a:r>
              <a:rPr kumimoji="1" lang="en-US" altLang="zh-CN" sz="2400" b="1">
                <a:solidFill>
                  <a:srgbClr val="3333CC"/>
                </a:solidFill>
                <a:latin typeface="宋体" charset="-122"/>
                <a:cs typeface="Times New Roman" pitchFamily="18" charset="0"/>
              </a:rPr>
              <a:t>2</a:t>
            </a:r>
            <a:r>
              <a:rPr kumimoji="1" lang="zh-CN" altLang="en-US" sz="2400" b="1">
                <a:solidFill>
                  <a:srgbClr val="3333CC"/>
                </a:solidFill>
                <a:latin typeface="宋体" charset="-122"/>
              </a:rPr>
              <a:t>）经济：</a:t>
            </a:r>
            <a:r>
              <a:rPr kumimoji="1" lang="zh-CN" altLang="en-US" sz="2400" b="1">
                <a:solidFill>
                  <a:srgbClr val="000000"/>
                </a:solidFill>
                <a:latin typeface="楷体_GB2312"/>
                <a:ea typeface="楷体_GB2312"/>
                <a:cs typeface="楷体_GB2312"/>
              </a:rPr>
              <a:t>发展资本主义经济</a:t>
            </a:r>
          </a:p>
          <a:p>
            <a:pPr indent="666750" algn="just" eaLnBrk="0" hangingPunct="0"/>
            <a:r>
              <a:rPr kumimoji="1" lang="zh-CN" altLang="en-US" sz="2400" b="1">
                <a:solidFill>
                  <a:srgbClr val="3333CC"/>
                </a:solidFill>
                <a:latin typeface="宋体" charset="-122"/>
              </a:rPr>
              <a:t>（</a:t>
            </a:r>
            <a:r>
              <a:rPr kumimoji="1" lang="en-US" altLang="zh-CN" sz="2400" b="1">
                <a:solidFill>
                  <a:srgbClr val="3333CC"/>
                </a:solidFill>
                <a:latin typeface="宋体" charset="-122"/>
                <a:cs typeface="Times New Roman" pitchFamily="18" charset="0"/>
              </a:rPr>
              <a:t>3</a:t>
            </a:r>
            <a:r>
              <a:rPr kumimoji="1" lang="zh-CN" altLang="en-US" sz="2400" b="1">
                <a:solidFill>
                  <a:srgbClr val="3333CC"/>
                </a:solidFill>
                <a:latin typeface="宋体" charset="-122"/>
              </a:rPr>
              <a:t>）文教：</a:t>
            </a:r>
            <a:r>
              <a:rPr kumimoji="1" lang="zh-CN" altLang="en-US" sz="2400" b="1">
                <a:solidFill>
                  <a:srgbClr val="000000"/>
                </a:solidFill>
                <a:latin typeface="楷体_GB2312"/>
                <a:ea typeface="楷体_GB2312"/>
                <a:cs typeface="楷体_GB2312"/>
              </a:rPr>
              <a:t>学习近代教育和先进技术</a:t>
            </a:r>
          </a:p>
          <a:p>
            <a:pPr indent="666750" algn="just" eaLnBrk="0" hangingPunct="0"/>
            <a:r>
              <a:rPr kumimoji="1" lang="zh-CN" altLang="en-US" sz="2400" b="1">
                <a:solidFill>
                  <a:srgbClr val="3333CC"/>
                </a:solidFill>
                <a:latin typeface="宋体" charset="-122"/>
              </a:rPr>
              <a:t>（</a:t>
            </a:r>
            <a:r>
              <a:rPr kumimoji="1" lang="en-US" altLang="zh-CN" sz="2400" b="1">
                <a:solidFill>
                  <a:srgbClr val="3333CC"/>
                </a:solidFill>
                <a:latin typeface="宋体" charset="-122"/>
                <a:cs typeface="Times New Roman" pitchFamily="18" charset="0"/>
              </a:rPr>
              <a:t>4</a:t>
            </a:r>
            <a:r>
              <a:rPr kumimoji="1" lang="zh-CN" altLang="en-US" sz="2400" b="1">
                <a:solidFill>
                  <a:srgbClr val="3333CC"/>
                </a:solidFill>
                <a:latin typeface="宋体" charset="-122"/>
              </a:rPr>
              <a:t>）外交：</a:t>
            </a:r>
            <a:r>
              <a:rPr kumimoji="1" lang="zh-CN" altLang="en-US" sz="2400" b="1">
                <a:solidFill>
                  <a:srgbClr val="000000"/>
                </a:solidFill>
                <a:latin typeface="楷体_GB2312"/>
                <a:ea typeface="楷体_GB2312"/>
                <a:cs typeface="楷体_GB2312"/>
              </a:rPr>
              <a:t>坚持独立自主的外交</a:t>
            </a:r>
          </a:p>
          <a:p>
            <a:pPr indent="666750" eaLnBrk="0" hangingPunct="0"/>
            <a:endParaRPr kumimoji="1" lang="zh-CN" altLang="en-US" sz="2400" b="1">
              <a:solidFill>
                <a:srgbClr val="3333CC"/>
              </a:solidFill>
              <a:latin typeface="Times New Roman" pitchFamily="18" charset="0"/>
            </a:endParaRPr>
          </a:p>
        </p:txBody>
      </p:sp>
      <p:sp>
        <p:nvSpPr>
          <p:cNvPr id="62468" name="AutoShape 4"/>
          <p:cNvSpPr>
            <a:spLocks/>
          </p:cNvSpPr>
          <p:nvPr/>
        </p:nvSpPr>
        <p:spPr bwMode="auto">
          <a:xfrm>
            <a:off x="3048000" y="2209800"/>
            <a:ext cx="304800" cy="1600200"/>
          </a:xfrm>
          <a:prstGeom prst="leftBrace">
            <a:avLst>
              <a:gd name="adj1" fmla="val 43750"/>
              <a:gd name="adj2" fmla="val 50000"/>
            </a:avLst>
          </a:prstGeom>
          <a:solidFill>
            <a:srgbClr val="3333CC"/>
          </a:solidFill>
          <a:ln w="19050">
            <a:solidFill>
              <a:srgbClr val="000000"/>
            </a:solidFill>
            <a:round/>
            <a:headEnd/>
            <a:tailEnd/>
          </a:ln>
        </p:spPr>
        <p:txBody>
          <a:bodyPr/>
          <a:lstStyle/>
          <a:p>
            <a:endParaRPr kumimoji="1" lang="zh-CN" altLang="en-US" sz="2400">
              <a:solidFill>
                <a:srgbClr val="3333CC"/>
              </a:solidFill>
              <a:latin typeface="Times New Roman" pitchFamily="18" charset="0"/>
            </a:endParaRPr>
          </a:p>
        </p:txBody>
      </p:sp>
      <p:sp>
        <p:nvSpPr>
          <p:cNvPr id="62469" name="Rectangle 5"/>
          <p:cNvSpPr>
            <a:spLocks noChangeArrowheads="1"/>
          </p:cNvSpPr>
          <p:nvPr/>
        </p:nvSpPr>
        <p:spPr bwMode="auto">
          <a:xfrm>
            <a:off x="508000" y="1143000"/>
            <a:ext cx="10769600" cy="1249363"/>
          </a:xfrm>
          <a:prstGeom prst="rect">
            <a:avLst/>
          </a:prstGeom>
          <a:noFill/>
          <a:ln w="9525">
            <a:noFill/>
            <a:miter lim="800000"/>
            <a:headEnd/>
            <a:tailEnd/>
          </a:ln>
          <a:effectLst/>
        </p:spPr>
        <p:txBody>
          <a:bodyPr>
            <a:spAutoFit/>
          </a:bodyPr>
          <a:lstStyle/>
          <a:p>
            <a:pPr algn="just"/>
            <a:r>
              <a:rPr kumimoji="1" lang="en-US" altLang="zh-CN" sz="2800" b="1">
                <a:solidFill>
                  <a:srgbClr val="CC0000"/>
                </a:solidFill>
                <a:latin typeface="宋体" charset="-122"/>
              </a:rPr>
              <a:t>1</a:t>
            </a:r>
            <a:r>
              <a:rPr kumimoji="1" lang="zh-CN" altLang="en-US" sz="2800" b="1">
                <a:solidFill>
                  <a:srgbClr val="CC0000"/>
                </a:solidFill>
                <a:latin typeface="宋体" charset="-122"/>
              </a:rPr>
              <a:t>、背景：</a:t>
            </a:r>
            <a:r>
              <a:rPr kumimoji="1" lang="zh-CN" altLang="en-US" sz="2400" b="1">
                <a:solidFill>
                  <a:srgbClr val="000000"/>
                </a:solidFill>
                <a:latin typeface="宋体" charset="-122"/>
                <a:ea typeface="楷体_GB2312"/>
                <a:cs typeface="楷体_GB2312"/>
              </a:rPr>
              <a:t>天京变乱，国势大衰，为重振朝纲，提出改革内政和建设国家的系统的新方案。</a:t>
            </a:r>
            <a:endParaRPr kumimoji="1" lang="zh-CN" altLang="en-US" sz="2400" b="1">
              <a:solidFill>
                <a:srgbClr val="000000"/>
              </a:solidFill>
              <a:latin typeface="宋体" charset="-122"/>
              <a:ea typeface="楷体_GB2312"/>
              <a:cs typeface="Times New Roman" pitchFamily="18" charset="0"/>
            </a:endParaRPr>
          </a:p>
          <a:p>
            <a:pPr eaLnBrk="0" hangingPunct="0"/>
            <a:endParaRPr kumimoji="1" lang="zh-CN" altLang="en-US" sz="2400" b="1">
              <a:solidFill>
                <a:srgbClr val="000000"/>
              </a:solidFill>
              <a:latin typeface="Times New Roman" pitchFamily="18" charset="0"/>
              <a:ea typeface="楷体_GB2312"/>
              <a:cs typeface="楷体_GB2312"/>
            </a:endParaRPr>
          </a:p>
        </p:txBody>
      </p:sp>
      <p:sp>
        <p:nvSpPr>
          <p:cNvPr id="62470" name="Text Box 6"/>
          <p:cNvSpPr txBox="1">
            <a:spLocks noChangeArrowheads="1"/>
          </p:cNvSpPr>
          <p:nvPr/>
        </p:nvSpPr>
        <p:spPr bwMode="auto">
          <a:xfrm>
            <a:off x="609600" y="2667000"/>
            <a:ext cx="2336800" cy="519113"/>
          </a:xfrm>
          <a:prstGeom prst="rect">
            <a:avLst/>
          </a:prstGeom>
          <a:noFill/>
          <a:ln w="9525">
            <a:noFill/>
            <a:miter lim="800000"/>
            <a:headEnd/>
            <a:tailEnd/>
          </a:ln>
          <a:effectLst/>
        </p:spPr>
        <p:txBody>
          <a:bodyPr>
            <a:spAutoFit/>
          </a:bodyPr>
          <a:lstStyle/>
          <a:p>
            <a:pPr>
              <a:spcBef>
                <a:spcPct val="50000"/>
              </a:spcBef>
            </a:pPr>
            <a:r>
              <a:rPr kumimoji="1" lang="en-US" altLang="zh-CN" sz="2800" b="1">
                <a:solidFill>
                  <a:srgbClr val="CC0000"/>
                </a:solidFill>
                <a:latin typeface="Times New Roman" pitchFamily="18" charset="0"/>
              </a:rPr>
              <a:t>2</a:t>
            </a:r>
            <a:r>
              <a:rPr kumimoji="1" lang="zh-CN" altLang="en-US" sz="2800" b="1">
                <a:solidFill>
                  <a:srgbClr val="CC0000"/>
                </a:solidFill>
                <a:latin typeface="Times New Roman" pitchFamily="18" charset="0"/>
              </a:rPr>
              <a:t>、内容</a:t>
            </a:r>
          </a:p>
        </p:txBody>
      </p:sp>
      <p:sp>
        <p:nvSpPr>
          <p:cNvPr id="62471" name="Rectangle 7"/>
          <p:cNvSpPr>
            <a:spLocks noChangeArrowheads="1"/>
          </p:cNvSpPr>
          <p:nvPr/>
        </p:nvSpPr>
        <p:spPr bwMode="auto">
          <a:xfrm>
            <a:off x="406400" y="3657600"/>
            <a:ext cx="11785600" cy="2709863"/>
          </a:xfrm>
          <a:prstGeom prst="rect">
            <a:avLst/>
          </a:prstGeom>
          <a:noFill/>
          <a:ln w="9525">
            <a:noFill/>
            <a:miter lim="800000"/>
            <a:headEnd/>
            <a:tailEnd/>
          </a:ln>
          <a:effectLst/>
        </p:spPr>
        <p:txBody>
          <a:bodyPr>
            <a:spAutoFit/>
          </a:bodyPr>
          <a:lstStyle/>
          <a:p>
            <a:pPr algn="just">
              <a:tabLst>
                <a:tab pos="228600" algn="l"/>
              </a:tabLst>
            </a:pPr>
            <a:r>
              <a:rPr kumimoji="1" lang="zh-CN" altLang="en-US" sz="2400" b="1">
                <a:solidFill>
                  <a:srgbClr val="FF3300"/>
                </a:solidFill>
                <a:latin typeface="宋体" charset="-122"/>
              </a:rPr>
              <a:t>  </a:t>
            </a:r>
            <a:r>
              <a:rPr kumimoji="1" lang="en-US" altLang="zh-CN" sz="2800" b="1">
                <a:solidFill>
                  <a:srgbClr val="FF3300"/>
                </a:solidFill>
                <a:latin typeface="宋体" charset="-122"/>
              </a:rPr>
              <a:t>3</a:t>
            </a:r>
            <a:r>
              <a:rPr kumimoji="1" lang="zh-CN" altLang="en-US" sz="2800" b="1">
                <a:solidFill>
                  <a:srgbClr val="FF3300"/>
                </a:solidFill>
                <a:latin typeface="宋体" charset="-122"/>
              </a:rPr>
              <a:t>、评价：</a:t>
            </a:r>
            <a:endParaRPr kumimoji="1" lang="zh-CN" altLang="en-US" sz="2800" b="1">
              <a:solidFill>
                <a:srgbClr val="FF3300"/>
              </a:solidFill>
              <a:latin typeface="宋体" charset="-122"/>
              <a:cs typeface="Times New Roman" pitchFamily="18" charset="0"/>
            </a:endParaRPr>
          </a:p>
          <a:p>
            <a:pPr algn="just" eaLnBrk="0" hangingPunct="0">
              <a:tabLst>
                <a:tab pos="228600" algn="l"/>
              </a:tabLst>
            </a:pPr>
            <a:r>
              <a:rPr kumimoji="1" lang="zh-CN" altLang="en-US" sz="2400" b="1">
                <a:solidFill>
                  <a:srgbClr val="000000"/>
                </a:solidFill>
                <a:latin typeface="宋体" charset="-122"/>
                <a:cs typeface="Times New Roman" pitchFamily="18" charset="0"/>
              </a:rPr>
              <a:t>⑴</a:t>
            </a:r>
            <a:r>
              <a:rPr kumimoji="1" lang="zh-CN" altLang="en-US" sz="2400" b="1">
                <a:solidFill>
                  <a:srgbClr val="000000"/>
                </a:solidFill>
                <a:latin typeface="宋体" charset="-122"/>
              </a:rPr>
              <a:t>是先进的中国人最早提出的在中国发展资本主义的方案，集中反映了中国人向西方寻求真理和探索救国救民道路的近切愿望。</a:t>
            </a:r>
          </a:p>
          <a:p>
            <a:pPr algn="just" eaLnBrk="0" hangingPunct="0">
              <a:tabLst>
                <a:tab pos="228600" algn="l"/>
              </a:tabLst>
            </a:pPr>
            <a:endParaRPr kumimoji="1" lang="zh-CN" altLang="en-US" sz="2400" b="1">
              <a:solidFill>
                <a:srgbClr val="000000"/>
              </a:solidFill>
              <a:latin typeface="宋体" charset="-122"/>
              <a:cs typeface="Times New Roman" pitchFamily="18" charset="0"/>
            </a:endParaRPr>
          </a:p>
          <a:p>
            <a:pPr algn="just" eaLnBrk="0" hangingPunct="0">
              <a:tabLst>
                <a:tab pos="228600" algn="l"/>
              </a:tabLst>
            </a:pPr>
            <a:r>
              <a:rPr kumimoji="1" lang="zh-CN" altLang="en-US" sz="2400" b="1">
                <a:solidFill>
                  <a:srgbClr val="000000"/>
                </a:solidFill>
                <a:latin typeface="宋体" charset="-122"/>
                <a:cs typeface="Times New Roman" pitchFamily="18" charset="0"/>
              </a:rPr>
              <a:t>⑵缺乏实现这一政纲的</a:t>
            </a:r>
            <a:r>
              <a:rPr kumimoji="1" lang="zh-CN" altLang="en-US" sz="2400" b="1" u="sng">
                <a:solidFill>
                  <a:srgbClr val="000000"/>
                </a:solidFill>
                <a:latin typeface="宋体" charset="-122"/>
                <a:cs typeface="Times New Roman" pitchFamily="18" charset="0"/>
              </a:rPr>
              <a:t>社会条件（经济发展，新的阶级出现）</a:t>
            </a:r>
            <a:r>
              <a:rPr kumimoji="1" lang="zh-CN" altLang="en-US" sz="2400" b="1">
                <a:solidFill>
                  <a:srgbClr val="000000"/>
                </a:solidFill>
                <a:latin typeface="宋体" charset="-122"/>
                <a:cs typeface="Times New Roman" pitchFamily="18" charset="0"/>
              </a:rPr>
              <a:t>，且战争环境也不具备实行这一革新的客观条件，因此未能真正实行。</a:t>
            </a:r>
            <a:endParaRPr kumimoji="1" lang="zh-CN" altLang="en-US" sz="2400" b="1">
              <a:solidFill>
                <a:srgbClr val="000000"/>
              </a:solidFill>
              <a:latin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WordArt 2"/>
          <p:cNvSpPr>
            <a:spLocks noChangeArrowheads="1" noChangeShapeType="1" noTextEdit="1"/>
          </p:cNvSpPr>
          <p:nvPr/>
        </p:nvSpPr>
        <p:spPr bwMode="auto">
          <a:xfrm>
            <a:off x="2032000" y="4876800"/>
            <a:ext cx="8128000" cy="990600"/>
          </a:xfrm>
          <a:prstGeom prst="rect">
            <a:avLst/>
          </a:prstGeom>
        </p:spPr>
        <p:txBody>
          <a:bodyPr wrap="none" fromWordArt="1">
            <a:prstTxWarp prst="textFadeUp">
              <a:avLst>
                <a:gd name="adj" fmla="val 9991"/>
              </a:avLst>
            </a:prstTxWarp>
          </a:bodyPr>
          <a:lstStyle/>
          <a:p>
            <a:pPr algn="ctr"/>
            <a:r>
              <a:rPr lang="zh-CN" altLang="en-US" sz="3600" kern="10">
                <a:ln w="12700">
                  <a:solidFill>
                    <a:srgbClr val="B2B2B2"/>
                  </a:solidFill>
                  <a:round/>
                  <a:headEnd/>
                  <a:tailEnd/>
                </a:ln>
                <a:gradFill rotWithShape="0">
                  <a:gsLst>
                    <a:gs pos="0">
                      <a:srgbClr val="520402"/>
                    </a:gs>
                    <a:gs pos="100000">
                      <a:srgbClr val="FFCC00"/>
                    </a:gs>
                  </a:gsLst>
                  <a:lin ang="5400000" scaled="1"/>
                </a:gradFill>
                <a:effectLst>
                  <a:outerShdw dist="35921" dir="2700000" sy="50000" rotWithShape="0">
                    <a:srgbClr val="875B0D"/>
                  </a:outerShdw>
                </a:effectLst>
                <a:latin typeface="宋体"/>
                <a:ea typeface="宋体"/>
              </a:rPr>
              <a:t>太平天国的失败</a:t>
            </a:r>
          </a:p>
        </p:txBody>
      </p:sp>
      <p:sp>
        <p:nvSpPr>
          <p:cNvPr id="63491" name="Rectangle 3"/>
          <p:cNvSpPr>
            <a:spLocks noChangeArrowheads="1"/>
          </p:cNvSpPr>
          <p:nvPr/>
        </p:nvSpPr>
        <p:spPr bwMode="auto">
          <a:xfrm>
            <a:off x="304800" y="1066800"/>
            <a:ext cx="10972800" cy="519113"/>
          </a:xfrm>
          <a:prstGeom prst="rect">
            <a:avLst/>
          </a:prstGeom>
          <a:noFill/>
          <a:ln w="9525">
            <a:noFill/>
            <a:miter lim="800000"/>
            <a:headEnd/>
            <a:tailEnd/>
          </a:ln>
          <a:effectLst/>
        </p:spPr>
        <p:txBody>
          <a:bodyPr>
            <a:spAutoFit/>
          </a:bodyPr>
          <a:lstStyle/>
          <a:p>
            <a:r>
              <a:rPr kumimoji="1" lang="zh-CN" altLang="en-US" sz="2800" b="1">
                <a:latin typeface="Times New Roman" pitchFamily="18" charset="0"/>
              </a:rPr>
              <a:t>（一）天京变乱</a:t>
            </a:r>
            <a:r>
              <a:rPr kumimoji="1" lang="en-US" altLang="zh-CN" sz="2800" b="1">
                <a:latin typeface="Times New Roman" pitchFamily="18" charset="0"/>
              </a:rPr>
              <a:t>——</a:t>
            </a:r>
            <a:r>
              <a:rPr kumimoji="1" lang="zh-CN" altLang="en-US" sz="2800" b="1">
                <a:latin typeface="Times New Roman" pitchFamily="18" charset="0"/>
              </a:rPr>
              <a:t>由胜而衰的</a:t>
            </a:r>
            <a:r>
              <a:rPr kumimoji="1" lang="zh-CN" altLang="en-US" sz="2800" b="1">
                <a:solidFill>
                  <a:srgbClr val="FF3300"/>
                </a:solidFill>
                <a:latin typeface="Times New Roman" pitchFamily="18" charset="0"/>
              </a:rPr>
              <a:t>转折点</a:t>
            </a:r>
            <a:r>
              <a:rPr kumimoji="1" lang="zh-CN" altLang="en-US" sz="2800" b="1">
                <a:latin typeface="Times New Roman" pitchFamily="18" charset="0"/>
              </a:rPr>
              <a:t>（</a:t>
            </a:r>
            <a:r>
              <a:rPr kumimoji="1" lang="en-US" altLang="zh-CN" sz="2800" b="1">
                <a:latin typeface="Times New Roman" pitchFamily="18" charset="0"/>
              </a:rPr>
              <a:t>1856</a:t>
            </a:r>
            <a:r>
              <a:rPr kumimoji="1" lang="zh-CN" altLang="en-US" sz="2800" b="1">
                <a:latin typeface="Times New Roman" pitchFamily="18" charset="0"/>
              </a:rPr>
              <a:t>年）</a:t>
            </a:r>
            <a:r>
              <a:rPr kumimoji="1" lang="zh-CN" altLang="en-US" sz="2800">
                <a:latin typeface="Times New Roman" pitchFamily="18" charset="0"/>
              </a:rPr>
              <a:t> </a:t>
            </a:r>
          </a:p>
        </p:txBody>
      </p:sp>
      <p:sp>
        <p:nvSpPr>
          <p:cNvPr id="63492" name="Rectangle 4"/>
          <p:cNvSpPr>
            <a:spLocks noChangeArrowheads="1"/>
          </p:cNvSpPr>
          <p:nvPr/>
        </p:nvSpPr>
        <p:spPr bwMode="auto">
          <a:xfrm>
            <a:off x="711200" y="2133600"/>
            <a:ext cx="8839200" cy="822325"/>
          </a:xfrm>
          <a:prstGeom prst="rect">
            <a:avLst/>
          </a:prstGeom>
          <a:noFill/>
          <a:ln w="9525">
            <a:noFill/>
            <a:miter lim="800000"/>
            <a:headEnd/>
            <a:tailEnd/>
          </a:ln>
          <a:effectLst/>
        </p:spPr>
        <p:txBody>
          <a:bodyPr>
            <a:spAutoFit/>
          </a:bodyPr>
          <a:lstStyle/>
          <a:p>
            <a:pPr algn="just"/>
            <a:r>
              <a:rPr kumimoji="1" lang="en-US" altLang="zh-CN" sz="2400" b="1">
                <a:solidFill>
                  <a:srgbClr val="993300"/>
                </a:solidFill>
                <a:latin typeface="Arial Unicode MS" pitchFamily="34" charset="-122"/>
                <a:ea typeface="Arial Unicode MS" pitchFamily="34" charset="-122"/>
                <a:cs typeface="Arial Unicode MS" pitchFamily="34" charset="-122"/>
              </a:rPr>
              <a:t>1</a:t>
            </a:r>
            <a:r>
              <a:rPr kumimoji="1" lang="zh-CN" altLang="en-US" sz="2400" b="1">
                <a:solidFill>
                  <a:srgbClr val="993300"/>
                </a:solidFill>
                <a:latin typeface="宋体" charset="-122"/>
              </a:rPr>
              <a:t>、天京变乱的根本原因</a:t>
            </a:r>
            <a:r>
              <a:rPr kumimoji="1" lang="en-US" altLang="zh-CN" sz="2400" b="1">
                <a:solidFill>
                  <a:srgbClr val="993300"/>
                </a:solidFill>
                <a:latin typeface="Times New Roman"/>
              </a:rPr>
              <a:t>——</a:t>
            </a:r>
            <a:r>
              <a:rPr kumimoji="1" lang="zh-CN" altLang="en-US" sz="2400" b="1">
                <a:solidFill>
                  <a:srgbClr val="993300"/>
                </a:solidFill>
                <a:latin typeface="宋体" charset="-122"/>
              </a:rPr>
              <a:t>农民阶级的局限性</a:t>
            </a:r>
            <a:endParaRPr kumimoji="1" lang="zh-CN" altLang="en-US" sz="2400" b="1">
              <a:solidFill>
                <a:srgbClr val="993300"/>
              </a:solidFill>
              <a:latin typeface="Arial Unicode MS" pitchFamily="34" charset="-122"/>
              <a:ea typeface="Arial Unicode MS" pitchFamily="34" charset="-122"/>
              <a:cs typeface="Arial Unicode MS" pitchFamily="34" charset="-122"/>
            </a:endParaRPr>
          </a:p>
          <a:p>
            <a:pPr eaLnBrk="0" hangingPunct="0"/>
            <a:endParaRPr kumimoji="1" lang="zh-CN" altLang="en-US" sz="2400">
              <a:solidFill>
                <a:srgbClr val="993300"/>
              </a:solidFill>
              <a:latin typeface="Times New Roman" pitchFamily="18" charset="0"/>
            </a:endParaRPr>
          </a:p>
        </p:txBody>
      </p:sp>
      <p:sp>
        <p:nvSpPr>
          <p:cNvPr id="63493" name="Rectangle 5"/>
          <p:cNvSpPr>
            <a:spLocks noChangeArrowheads="1"/>
          </p:cNvSpPr>
          <p:nvPr/>
        </p:nvSpPr>
        <p:spPr bwMode="auto">
          <a:xfrm>
            <a:off x="2133600" y="2819400"/>
            <a:ext cx="8534400" cy="1917700"/>
          </a:xfrm>
          <a:prstGeom prst="rect">
            <a:avLst/>
          </a:prstGeom>
          <a:noFill/>
          <a:ln w="9525">
            <a:noFill/>
            <a:miter lim="800000"/>
            <a:headEnd/>
            <a:tailEnd/>
          </a:ln>
          <a:effectLst/>
        </p:spPr>
        <p:txBody>
          <a:bodyPr>
            <a:spAutoFit/>
          </a:bodyPr>
          <a:lstStyle/>
          <a:p>
            <a:pPr indent="909638" algn="just"/>
            <a:r>
              <a:rPr kumimoji="1" lang="zh-CN" altLang="en-US" sz="2400" b="1">
                <a:latin typeface="Arial Unicode MS" pitchFamily="34" charset="-122"/>
                <a:ea typeface="仿宋_GB2312" pitchFamily="49" charset="-122"/>
              </a:rPr>
              <a:t>经济上，农民是分散的个体小生产者 </a:t>
            </a:r>
          </a:p>
          <a:p>
            <a:pPr indent="909638" algn="just"/>
            <a:r>
              <a:rPr kumimoji="1" lang="zh-CN" altLang="en-US" sz="2400" b="1">
                <a:latin typeface="Arial Unicode MS" pitchFamily="34" charset="-122"/>
                <a:ea typeface="仿宋_GB2312" pitchFamily="49" charset="-122"/>
              </a:rPr>
              <a:t>政治上，不能提出切实可行的革命纲领</a:t>
            </a:r>
            <a:endParaRPr kumimoji="1" lang="zh-CN" altLang="en-US" sz="2400" b="1">
              <a:latin typeface="Arial Unicode MS" pitchFamily="34" charset="-122"/>
              <a:ea typeface="Arial Unicode MS" pitchFamily="34" charset="-122"/>
              <a:cs typeface="Arial Unicode MS" pitchFamily="34" charset="-122"/>
            </a:endParaRPr>
          </a:p>
          <a:p>
            <a:pPr indent="909638" algn="just"/>
            <a:r>
              <a:rPr kumimoji="1" lang="zh-CN" altLang="en-US" sz="2400" b="1">
                <a:latin typeface="Arial Unicode MS" pitchFamily="34" charset="-122"/>
                <a:ea typeface="仿宋_GB2312" pitchFamily="49" charset="-122"/>
              </a:rPr>
              <a:t>思想上，不能用科学的理论作指导</a:t>
            </a:r>
            <a:endParaRPr kumimoji="1" lang="zh-CN" altLang="en-US" sz="2400" b="1">
              <a:latin typeface="Arial Unicode MS" pitchFamily="34" charset="-122"/>
              <a:ea typeface="Arial Unicode MS" pitchFamily="34" charset="-122"/>
              <a:cs typeface="Arial Unicode MS" pitchFamily="34" charset="-122"/>
            </a:endParaRPr>
          </a:p>
          <a:p>
            <a:pPr indent="909638" algn="just" eaLnBrk="0" hangingPunct="0"/>
            <a:r>
              <a:rPr kumimoji="1" lang="zh-CN" altLang="en-US" sz="2400" b="1">
                <a:latin typeface="Arial Unicode MS" pitchFamily="34" charset="-122"/>
                <a:ea typeface="仿宋_GB2312" pitchFamily="49" charset="-122"/>
              </a:rPr>
              <a:t>组织上，难形成统一坚强的领导核心</a:t>
            </a:r>
            <a:endParaRPr kumimoji="1" lang="zh-CN" altLang="en-US" sz="2400" b="1">
              <a:latin typeface="Arial Unicode MS" pitchFamily="34" charset="-122"/>
              <a:ea typeface="Arial Unicode MS" pitchFamily="34" charset="-122"/>
              <a:cs typeface="Arial Unicode MS" pitchFamily="34" charset="-122"/>
            </a:endParaRPr>
          </a:p>
          <a:p>
            <a:pPr indent="909638" eaLnBrk="0" hangingPunct="0"/>
            <a:endParaRPr kumimoji="1" lang="zh-CN" altLang="en-US" sz="2400" b="1">
              <a:latin typeface="Arial Unicode MS" pitchFamily="34" charset="-122"/>
            </a:endParaRPr>
          </a:p>
        </p:txBody>
      </p:sp>
      <p:sp>
        <p:nvSpPr>
          <p:cNvPr id="63494" name="AutoShape 6"/>
          <p:cNvSpPr>
            <a:spLocks/>
          </p:cNvSpPr>
          <p:nvPr/>
        </p:nvSpPr>
        <p:spPr bwMode="auto">
          <a:xfrm>
            <a:off x="2946400" y="2895600"/>
            <a:ext cx="254000" cy="1447800"/>
          </a:xfrm>
          <a:prstGeom prst="leftBrace">
            <a:avLst>
              <a:gd name="adj1" fmla="val 47500"/>
              <a:gd name="adj2" fmla="val 50000"/>
            </a:avLst>
          </a:prstGeom>
          <a:solidFill>
            <a:srgbClr val="FFFF66"/>
          </a:solidFill>
          <a:ln w="19050">
            <a:solidFill>
              <a:srgbClr val="000000"/>
            </a:solidFill>
            <a:round/>
            <a:headEnd/>
            <a:tailEnd/>
          </a:ln>
        </p:spPr>
        <p:txBody>
          <a:bodyPr/>
          <a:lstStyle/>
          <a:p>
            <a:endParaRPr kumimoji="1" lang="zh-CN" altLang="en-US" sz="2400">
              <a:solidFill>
                <a:srgbClr val="FF0000"/>
              </a:solidFill>
              <a:latin typeface="Times New Roman" pitchFamily="18" charset="0"/>
            </a:endParaRPr>
          </a:p>
        </p:txBody>
      </p:sp>
      <p:sp>
        <p:nvSpPr>
          <p:cNvPr id="63495" name="Text Box 7"/>
          <p:cNvSpPr txBox="1">
            <a:spLocks noChangeArrowheads="1"/>
          </p:cNvSpPr>
          <p:nvPr/>
        </p:nvSpPr>
        <p:spPr bwMode="auto">
          <a:xfrm>
            <a:off x="508000" y="3429000"/>
            <a:ext cx="2336800" cy="457200"/>
          </a:xfrm>
          <a:prstGeom prst="rect">
            <a:avLst/>
          </a:prstGeom>
          <a:noFill/>
          <a:ln w="9525">
            <a:noFill/>
            <a:miter lim="800000"/>
            <a:headEnd/>
            <a:tailEnd/>
          </a:ln>
          <a:effectLst/>
        </p:spPr>
        <p:txBody>
          <a:bodyPr>
            <a:spAutoFit/>
          </a:bodyPr>
          <a:lstStyle/>
          <a:p>
            <a:pPr>
              <a:spcBef>
                <a:spcPct val="50000"/>
              </a:spcBef>
            </a:pPr>
            <a:r>
              <a:rPr kumimoji="1" lang="zh-CN" altLang="en-US" sz="2400">
                <a:solidFill>
                  <a:srgbClr val="0000FF"/>
                </a:solidFill>
                <a:latin typeface="Times New Roman" pitchFamily="18" charset="0"/>
              </a:rPr>
              <a:t>阶级局限性</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ChangeArrowheads="1"/>
          </p:cNvSpPr>
          <p:nvPr/>
        </p:nvSpPr>
        <p:spPr bwMode="auto">
          <a:xfrm>
            <a:off x="0" y="762000"/>
            <a:ext cx="12192000" cy="1006475"/>
          </a:xfrm>
          <a:prstGeom prst="rect">
            <a:avLst/>
          </a:prstGeom>
          <a:noFill/>
          <a:ln w="9525">
            <a:noFill/>
            <a:miter lim="800000"/>
            <a:headEnd/>
            <a:tailEnd/>
          </a:ln>
          <a:effectLst/>
        </p:spPr>
        <p:txBody>
          <a:bodyPr>
            <a:spAutoFit/>
          </a:bodyPr>
          <a:lstStyle/>
          <a:p>
            <a:pPr algn="just"/>
            <a:r>
              <a:rPr kumimoji="1" lang="zh-CN" altLang="en-US" sz="3200" b="1">
                <a:solidFill>
                  <a:srgbClr val="FF9966"/>
                </a:solidFill>
                <a:latin typeface="华文中宋" pitchFamily="2" charset="-122"/>
                <a:ea typeface="华文中宋" pitchFamily="2" charset="-122"/>
              </a:rPr>
              <a:t>（</a:t>
            </a:r>
            <a:r>
              <a:rPr kumimoji="1" lang="zh-CN" altLang="en-US" sz="2800" b="1">
                <a:solidFill>
                  <a:srgbClr val="FF9966"/>
                </a:solidFill>
                <a:latin typeface="华文中宋" pitchFamily="2" charset="-122"/>
                <a:ea typeface="华文中宋" pitchFamily="2" charset="-122"/>
              </a:rPr>
              <a:t>二）重建领导核心</a:t>
            </a:r>
            <a:r>
              <a:rPr kumimoji="1" lang="en-US" altLang="zh-CN" sz="2800" b="1">
                <a:solidFill>
                  <a:srgbClr val="FF9966"/>
                </a:solidFill>
                <a:latin typeface="Times New Roman"/>
                <a:ea typeface="华文中宋" pitchFamily="2" charset="-122"/>
              </a:rPr>
              <a:t>——</a:t>
            </a:r>
            <a:r>
              <a:rPr kumimoji="1" lang="zh-CN" altLang="en-US" sz="2800" b="1">
                <a:solidFill>
                  <a:srgbClr val="FF9966"/>
                </a:solidFill>
                <a:latin typeface="华文中宋" pitchFamily="2" charset="-122"/>
                <a:ea typeface="华文中宋" pitchFamily="2" charset="-122"/>
              </a:rPr>
              <a:t>英王、忠王、干王</a:t>
            </a:r>
            <a:endParaRPr kumimoji="1" lang="zh-CN" altLang="en-US" sz="2800">
              <a:solidFill>
                <a:srgbClr val="FF9966"/>
              </a:solidFill>
              <a:latin typeface="Arial Unicode MS" pitchFamily="34" charset="-122"/>
              <a:ea typeface="Arial Unicode MS" pitchFamily="34" charset="-122"/>
              <a:cs typeface="Arial Unicode MS" pitchFamily="34" charset="-122"/>
            </a:endParaRPr>
          </a:p>
          <a:p>
            <a:pPr eaLnBrk="0" hangingPunct="0"/>
            <a:endParaRPr kumimoji="1" lang="zh-CN" altLang="en-US" sz="2800">
              <a:solidFill>
                <a:srgbClr val="FF9966"/>
              </a:solidFill>
              <a:latin typeface="Times New Roman" pitchFamily="18" charset="0"/>
            </a:endParaRPr>
          </a:p>
        </p:txBody>
      </p:sp>
      <p:sp>
        <p:nvSpPr>
          <p:cNvPr id="64515" name="Rectangle 3"/>
          <p:cNvSpPr>
            <a:spLocks noChangeArrowheads="1"/>
          </p:cNvSpPr>
          <p:nvPr/>
        </p:nvSpPr>
        <p:spPr bwMode="auto">
          <a:xfrm>
            <a:off x="304800" y="1905000"/>
            <a:ext cx="11176000" cy="2349500"/>
          </a:xfrm>
          <a:prstGeom prst="rect">
            <a:avLst/>
          </a:prstGeom>
          <a:noFill/>
          <a:ln w="9525">
            <a:noFill/>
            <a:miter lim="800000"/>
            <a:headEnd/>
            <a:tailEnd/>
          </a:ln>
          <a:effectLst/>
        </p:spPr>
        <p:txBody>
          <a:bodyPr>
            <a:spAutoFit/>
          </a:bodyPr>
          <a:lstStyle/>
          <a:p>
            <a:pPr algn="just"/>
            <a:r>
              <a:rPr kumimoji="1" lang="zh-CN" altLang="en-US" sz="2800" b="1">
                <a:latin typeface="华文中宋" pitchFamily="2" charset="-122"/>
                <a:ea typeface="华文中宋" pitchFamily="2" charset="-122"/>
              </a:rPr>
              <a:t>后期防御战</a:t>
            </a:r>
            <a:r>
              <a:rPr kumimoji="1" lang="zh-CN" altLang="en-US" sz="2800">
                <a:latin typeface="宋体" charset="-122"/>
              </a:rPr>
              <a:t>（</a:t>
            </a:r>
            <a:r>
              <a:rPr kumimoji="1" lang="en-US" altLang="zh-CN" sz="2800">
                <a:latin typeface="Arial Unicode MS" pitchFamily="34" charset="-122"/>
                <a:ea typeface="Arial Unicode MS" pitchFamily="34" charset="-122"/>
                <a:cs typeface="Arial Unicode MS" pitchFamily="34" charset="-122"/>
              </a:rPr>
              <a:t>1856</a:t>
            </a:r>
            <a:r>
              <a:rPr kumimoji="1" lang="en-US" altLang="zh-CN" sz="2800">
                <a:latin typeface="Times New Roman"/>
              </a:rPr>
              <a:t>——</a:t>
            </a:r>
            <a:r>
              <a:rPr kumimoji="1" lang="en-US" altLang="zh-CN" sz="2800">
                <a:latin typeface="Arial Unicode MS" pitchFamily="34" charset="-122"/>
                <a:ea typeface="Arial Unicode MS" pitchFamily="34" charset="-122"/>
                <a:cs typeface="Arial Unicode MS" pitchFamily="34" charset="-122"/>
              </a:rPr>
              <a:t>1861</a:t>
            </a:r>
            <a:r>
              <a:rPr kumimoji="1" lang="zh-CN" altLang="en-US" sz="2800">
                <a:latin typeface="宋体" charset="-122"/>
              </a:rPr>
              <a:t>）：</a:t>
            </a:r>
          </a:p>
          <a:p>
            <a:pPr algn="just"/>
            <a:endParaRPr kumimoji="1" lang="zh-CN" altLang="en-US" sz="2800">
              <a:latin typeface="宋体" charset="-122"/>
            </a:endParaRPr>
          </a:p>
          <a:p>
            <a:pPr algn="just"/>
            <a:r>
              <a:rPr kumimoji="1" lang="zh-CN" altLang="en-US" sz="2800" b="1">
                <a:latin typeface="宋体" charset="-122"/>
              </a:rPr>
              <a:t>再破江北大营</a:t>
            </a:r>
            <a:r>
              <a:rPr kumimoji="1" lang="en-US" altLang="zh-CN" sz="2800" b="1">
                <a:latin typeface="宋体" charset="-122"/>
              </a:rPr>
              <a:t>-----</a:t>
            </a:r>
            <a:r>
              <a:rPr kumimoji="1" lang="zh-CN" altLang="en-US" sz="2800" b="1">
                <a:latin typeface="宋体" charset="-122"/>
              </a:rPr>
              <a:t>三河镇大捷</a:t>
            </a:r>
            <a:r>
              <a:rPr kumimoji="1" lang="en-US" altLang="zh-CN" sz="2800" b="1">
                <a:latin typeface="宋体" charset="-122"/>
              </a:rPr>
              <a:t>------</a:t>
            </a:r>
            <a:r>
              <a:rPr kumimoji="1" lang="zh-CN" altLang="en-US" sz="2800" b="1">
                <a:latin typeface="宋体" charset="-122"/>
              </a:rPr>
              <a:t>再破江南大营</a:t>
            </a:r>
            <a:r>
              <a:rPr kumimoji="1" lang="en-US" altLang="zh-CN" sz="2800" b="1">
                <a:latin typeface="宋体" charset="-122"/>
              </a:rPr>
              <a:t>------</a:t>
            </a:r>
            <a:r>
              <a:rPr kumimoji="1" lang="zh-CN" altLang="en-US" sz="2800" b="1">
                <a:latin typeface="宋体" charset="-122"/>
              </a:rPr>
              <a:t>受挫上海</a:t>
            </a:r>
            <a:r>
              <a:rPr kumimoji="1" lang="en-US" altLang="zh-CN" sz="2800" b="1">
                <a:latin typeface="宋体" charset="-122"/>
              </a:rPr>
              <a:t>-------</a:t>
            </a:r>
            <a:r>
              <a:rPr kumimoji="1" lang="zh-CN" altLang="en-US" sz="2800" b="1">
                <a:latin typeface="宋体" charset="-122"/>
              </a:rPr>
              <a:t>安庆失守</a:t>
            </a:r>
            <a:r>
              <a:rPr kumimoji="1" lang="en-US" altLang="zh-CN" sz="2800" b="1">
                <a:latin typeface="宋体" charset="-122"/>
              </a:rPr>
              <a:t>------</a:t>
            </a:r>
            <a:r>
              <a:rPr kumimoji="1" lang="zh-CN" altLang="en-US" sz="2800" b="1">
                <a:latin typeface="宋体" charset="-122"/>
              </a:rPr>
              <a:t>天京沦陷</a:t>
            </a:r>
            <a:endParaRPr kumimoji="1" lang="zh-CN" altLang="en-US" sz="2800" b="1">
              <a:latin typeface="Arial Unicode MS" pitchFamily="34" charset="-122"/>
              <a:ea typeface="Arial Unicode MS" pitchFamily="34" charset="-122"/>
              <a:cs typeface="Arial Unicode MS" pitchFamily="34" charset="-122"/>
            </a:endParaRPr>
          </a:p>
          <a:p>
            <a:pPr eaLnBrk="0" hangingPunct="0"/>
            <a:endParaRPr kumimoji="1" lang="zh-CN" altLang="en-US" sz="3600" b="1">
              <a:latin typeface="Times New Roman" pitchFamily="18" charset="0"/>
            </a:endParaRPr>
          </a:p>
        </p:txBody>
      </p:sp>
      <p:pic>
        <p:nvPicPr>
          <p:cNvPr id="64516" name="Picture 4" descr="太平军北伐图"/>
          <p:cNvPicPr>
            <a:picLocks noChangeAspect="1" noChangeArrowheads="1"/>
          </p:cNvPicPr>
          <p:nvPr/>
        </p:nvPicPr>
        <p:blipFill>
          <a:blip r:embed="rId2"/>
          <a:srcRect/>
          <a:stretch>
            <a:fillRect/>
          </a:stretch>
        </p:blipFill>
        <p:spPr bwMode="auto">
          <a:xfrm>
            <a:off x="0" y="4343400"/>
            <a:ext cx="12192000" cy="251460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ext Box 2"/>
          <p:cNvSpPr txBox="1">
            <a:spLocks noChangeArrowheads="1"/>
          </p:cNvSpPr>
          <p:nvPr/>
        </p:nvSpPr>
        <p:spPr bwMode="auto">
          <a:xfrm>
            <a:off x="1828800" y="668338"/>
            <a:ext cx="5419725" cy="517525"/>
          </a:xfrm>
          <a:prstGeom prst="rect">
            <a:avLst/>
          </a:prstGeom>
          <a:noFill/>
          <a:ln w="9525">
            <a:noFill/>
            <a:miter lim="800000"/>
            <a:headEnd/>
            <a:tailEnd/>
          </a:ln>
        </p:spPr>
        <p:txBody>
          <a:bodyPr>
            <a:spAutoFit/>
          </a:bodyPr>
          <a:lstStyle/>
          <a:p>
            <a:pPr eaLnBrk="0" hangingPunct="0"/>
            <a:r>
              <a:rPr lang="en-US" altLang="zh-CN" sz="2800" b="1">
                <a:solidFill>
                  <a:srgbClr val="3333FF"/>
                </a:solidFill>
                <a:latin typeface="黑体" pitchFamily="49" charset="-122"/>
                <a:ea typeface="黑体" pitchFamily="49" charset="-122"/>
              </a:rPr>
              <a:t>3</a:t>
            </a:r>
            <a:r>
              <a:rPr lang="zh-CN" altLang="en-US" sz="2800" b="1">
                <a:solidFill>
                  <a:srgbClr val="3333FF"/>
                </a:solidFill>
                <a:latin typeface="黑体" pitchFamily="49" charset="-122"/>
                <a:ea typeface="黑体" pitchFamily="49" charset="-122"/>
              </a:rPr>
              <a:t>、李秀成率军进攻上海 </a:t>
            </a:r>
          </a:p>
        </p:txBody>
      </p:sp>
      <p:sp>
        <p:nvSpPr>
          <p:cNvPr id="61442" name="Text Box 3"/>
          <p:cNvSpPr txBox="1">
            <a:spLocks noChangeArrowheads="1"/>
          </p:cNvSpPr>
          <p:nvPr/>
        </p:nvSpPr>
        <p:spPr bwMode="auto">
          <a:xfrm>
            <a:off x="2279650" y="1196975"/>
            <a:ext cx="7993063" cy="1920875"/>
          </a:xfrm>
          <a:prstGeom prst="rect">
            <a:avLst/>
          </a:prstGeom>
          <a:noFill/>
          <a:ln w="9525">
            <a:noFill/>
            <a:miter lim="800000"/>
            <a:headEnd/>
            <a:tailEnd/>
          </a:ln>
        </p:spPr>
        <p:txBody>
          <a:bodyPr>
            <a:spAutoFit/>
          </a:bodyPr>
          <a:lstStyle/>
          <a:p>
            <a:pPr eaLnBrk="0" hangingPunct="0"/>
            <a:r>
              <a:rPr lang="zh-CN" altLang="zh-CN" sz="2400" b="1">
                <a:latin typeface="楷体_GB2312"/>
                <a:ea typeface="楷体_GB2312"/>
                <a:cs typeface="楷体_GB2312"/>
              </a:rPr>
              <a:t>    1860</a:t>
            </a:r>
            <a:r>
              <a:rPr lang="zh-CN" altLang="en-US" sz="2400" b="1">
                <a:latin typeface="楷体_GB2312"/>
                <a:ea typeface="楷体_GB2312"/>
                <a:cs typeface="楷体_GB2312"/>
              </a:rPr>
              <a:t>年夏天，太平军将领李秀成率军进攻上海。上海官绅与西方侵略者勾结，雇佣美国人华尔组织</a:t>
            </a:r>
            <a:r>
              <a:rPr lang="zh-CN" altLang="en-US" sz="2400" b="1">
                <a:latin typeface="Times New Roman" pitchFamily="18" charset="0"/>
                <a:ea typeface="楷体_GB2312"/>
                <a:cs typeface="楷体_GB2312"/>
              </a:rPr>
              <a:t>“</a:t>
            </a:r>
            <a:r>
              <a:rPr lang="zh-CN" altLang="en-US" sz="2400" b="1">
                <a:latin typeface="楷体_GB2312"/>
                <a:ea typeface="楷体_GB2312"/>
                <a:cs typeface="楷体_GB2312"/>
              </a:rPr>
              <a:t>洋枪队</a:t>
            </a:r>
            <a:r>
              <a:rPr lang="zh-CN" altLang="en-US" sz="2400" b="1">
                <a:latin typeface="Times New Roman" pitchFamily="18" charset="0"/>
                <a:ea typeface="楷体_GB2312"/>
                <a:cs typeface="楷体_GB2312"/>
              </a:rPr>
              <a:t>”</a:t>
            </a:r>
            <a:r>
              <a:rPr lang="zh-CN" altLang="en-US" sz="2400" b="1">
                <a:latin typeface="楷体_GB2312"/>
                <a:ea typeface="楷体_GB2312"/>
                <a:cs typeface="楷体_GB2312"/>
              </a:rPr>
              <a:t>，对抗太平军。太平军在上海附近的青浦，大败洋枪队。</a:t>
            </a:r>
            <a:r>
              <a:rPr lang="zh-CN" altLang="zh-CN" sz="2400" b="1">
                <a:latin typeface="楷体_GB2312"/>
                <a:ea typeface="楷体_GB2312"/>
                <a:cs typeface="楷体_GB2312"/>
              </a:rPr>
              <a:t>1862</a:t>
            </a:r>
            <a:r>
              <a:rPr lang="zh-CN" altLang="en-US" sz="2400" b="1">
                <a:latin typeface="楷体_GB2312"/>
                <a:ea typeface="楷体_GB2312"/>
                <a:cs typeface="楷体_GB2312"/>
              </a:rPr>
              <a:t>年</a:t>
            </a:r>
            <a:r>
              <a:rPr lang="zh-CN" altLang="zh-CN" sz="2400" b="1">
                <a:latin typeface="楷体_GB2312"/>
                <a:ea typeface="楷体_GB2312"/>
                <a:cs typeface="楷体_GB2312"/>
              </a:rPr>
              <a:t>9</a:t>
            </a:r>
            <a:r>
              <a:rPr lang="zh-CN" altLang="en-US" sz="2400" b="1">
                <a:latin typeface="楷体_GB2312"/>
                <a:ea typeface="楷体_GB2312"/>
                <a:cs typeface="楷体_GB2312"/>
              </a:rPr>
              <a:t>月慈溪战役中华尔被太平军击毙。 </a:t>
            </a:r>
          </a:p>
          <a:p>
            <a:pPr eaLnBrk="0" hangingPunct="0"/>
            <a:endParaRPr lang="zh-CN" altLang="zh-CN" sz="2400" b="1">
              <a:latin typeface="楷体_GB2312"/>
              <a:ea typeface="楷体_GB2312"/>
              <a:cs typeface="楷体_GB2312"/>
            </a:endParaRPr>
          </a:p>
        </p:txBody>
      </p:sp>
      <p:grpSp>
        <p:nvGrpSpPr>
          <p:cNvPr id="2" name="Group 4"/>
          <p:cNvGrpSpPr>
            <a:grpSpLocks/>
          </p:cNvGrpSpPr>
          <p:nvPr/>
        </p:nvGrpSpPr>
        <p:grpSpPr bwMode="auto">
          <a:xfrm>
            <a:off x="6629400" y="2671763"/>
            <a:ext cx="2135188" cy="3659187"/>
            <a:chOff x="0" y="0"/>
            <a:chExt cx="1845" cy="2696"/>
          </a:xfrm>
        </p:grpSpPr>
        <p:pic>
          <p:nvPicPr>
            <p:cNvPr id="32775" name="Picture 5" descr="李秀成"/>
            <p:cNvPicPr>
              <a:picLocks noChangeAspect="1"/>
            </p:cNvPicPr>
            <p:nvPr/>
          </p:nvPicPr>
          <p:blipFill>
            <a:blip r:embed="rId2"/>
            <a:srcRect/>
            <a:stretch>
              <a:fillRect/>
            </a:stretch>
          </p:blipFill>
          <p:spPr bwMode="auto">
            <a:xfrm>
              <a:off x="0" y="0"/>
              <a:ext cx="1778" cy="2367"/>
            </a:xfrm>
            <a:prstGeom prst="rect">
              <a:avLst/>
            </a:prstGeom>
            <a:noFill/>
            <a:ln w="9525">
              <a:noFill/>
              <a:miter lim="800000"/>
              <a:headEnd/>
              <a:tailEnd/>
            </a:ln>
          </p:spPr>
        </p:pic>
        <p:sp>
          <p:nvSpPr>
            <p:cNvPr id="32776" name="Text Box 6"/>
            <p:cNvSpPr txBox="1">
              <a:spLocks noChangeArrowheads="1"/>
            </p:cNvSpPr>
            <p:nvPr/>
          </p:nvSpPr>
          <p:spPr bwMode="auto">
            <a:xfrm>
              <a:off x="370" y="2359"/>
              <a:ext cx="1475" cy="337"/>
            </a:xfrm>
            <a:prstGeom prst="rect">
              <a:avLst/>
            </a:prstGeom>
            <a:noFill/>
            <a:ln w="9525">
              <a:noFill/>
              <a:miter lim="800000"/>
              <a:headEnd/>
              <a:tailEnd/>
            </a:ln>
          </p:spPr>
          <p:txBody>
            <a:bodyPr wrap="none">
              <a:spAutoFit/>
            </a:bodyPr>
            <a:lstStyle/>
            <a:p>
              <a:pPr eaLnBrk="0" hangingPunct="0"/>
              <a:r>
                <a:rPr lang="zh-CN" altLang="en-US" sz="2400" b="1">
                  <a:latin typeface="Times New Roman" pitchFamily="18" charset="0"/>
                  <a:ea typeface="黑体" pitchFamily="49" charset="-122"/>
                </a:rPr>
                <a:t>李秀成画像</a:t>
              </a:r>
            </a:p>
          </p:txBody>
        </p:sp>
      </p:grpSp>
      <p:grpSp>
        <p:nvGrpSpPr>
          <p:cNvPr id="3" name="Group 7"/>
          <p:cNvGrpSpPr>
            <a:grpSpLocks/>
          </p:cNvGrpSpPr>
          <p:nvPr/>
        </p:nvGrpSpPr>
        <p:grpSpPr bwMode="auto">
          <a:xfrm>
            <a:off x="3124200" y="3500438"/>
            <a:ext cx="2209800" cy="2800350"/>
            <a:chOff x="0" y="0"/>
            <a:chExt cx="1739" cy="2802"/>
          </a:xfrm>
        </p:grpSpPr>
        <p:pic>
          <p:nvPicPr>
            <p:cNvPr id="32773" name="Picture 8" descr="华尔"/>
            <p:cNvPicPr>
              <a:picLocks noChangeAspect="1"/>
            </p:cNvPicPr>
            <p:nvPr/>
          </p:nvPicPr>
          <p:blipFill>
            <a:blip r:embed="rId3"/>
            <a:srcRect/>
            <a:stretch>
              <a:fillRect/>
            </a:stretch>
          </p:blipFill>
          <p:spPr bwMode="auto">
            <a:xfrm>
              <a:off x="0" y="0"/>
              <a:ext cx="1739" cy="2360"/>
            </a:xfrm>
            <a:prstGeom prst="rect">
              <a:avLst/>
            </a:prstGeom>
            <a:noFill/>
            <a:ln w="9525">
              <a:noFill/>
              <a:miter lim="800000"/>
              <a:headEnd/>
              <a:tailEnd/>
            </a:ln>
          </p:spPr>
        </p:pic>
        <p:sp>
          <p:nvSpPr>
            <p:cNvPr id="32774" name="Text Box 9"/>
            <p:cNvSpPr txBox="1">
              <a:spLocks noChangeArrowheads="1"/>
            </p:cNvSpPr>
            <p:nvPr/>
          </p:nvSpPr>
          <p:spPr bwMode="auto">
            <a:xfrm>
              <a:off x="651" y="2344"/>
              <a:ext cx="937" cy="458"/>
            </a:xfrm>
            <a:prstGeom prst="rect">
              <a:avLst/>
            </a:prstGeom>
            <a:noFill/>
            <a:ln w="9525">
              <a:noFill/>
              <a:miter lim="800000"/>
              <a:headEnd/>
              <a:tailEnd/>
            </a:ln>
          </p:spPr>
          <p:txBody>
            <a:bodyPr>
              <a:spAutoFit/>
            </a:bodyPr>
            <a:lstStyle/>
            <a:p>
              <a:pPr eaLnBrk="0" hangingPunct="0"/>
              <a:r>
                <a:rPr lang="zh-CN" altLang="en-US" sz="2400" b="1">
                  <a:latin typeface="Times New Roman" pitchFamily="18" charset="0"/>
                  <a:ea typeface="黑体" pitchFamily="49" charset="-122"/>
                </a:rPr>
                <a:t>华尔</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61442"/>
                                        </p:tgtEl>
                                        <p:attrNameLst>
                                          <p:attrName>style.visibility</p:attrName>
                                        </p:attrNameLst>
                                      </p:cBhvr>
                                      <p:to>
                                        <p:strVal val="visible"/>
                                      </p:to>
                                    </p:set>
                                    <p:animEffect transition="in" filter="slide(fromTop)">
                                      <p:cBhvr>
                                        <p:cTn id="7" dur="500"/>
                                        <p:tgtEl>
                                          <p:spTgt spid="6144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lide(fromTop)">
                                      <p:cBhvr>
                                        <p:cTn id="12" dur="500"/>
                                        <p:tgtEl>
                                          <p:spTgt spid="2"/>
                                        </p:tgtEl>
                                      </p:cBhvr>
                                    </p:animEffect>
                                  </p:childTnLst>
                                </p:cTn>
                              </p:par>
                            </p:childTnLst>
                          </p:cTn>
                        </p:par>
                        <p:par>
                          <p:cTn id="13" fill="hold">
                            <p:stCondLst>
                              <p:cond delay="500"/>
                            </p:stCondLst>
                            <p:childTnLst>
                              <p:par>
                                <p:cTn id="14" presetID="1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slide(fromLeft)">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5" name="Group 2"/>
          <p:cNvGrpSpPr>
            <a:grpSpLocks/>
          </p:cNvGrpSpPr>
          <p:nvPr/>
        </p:nvGrpSpPr>
        <p:grpSpPr bwMode="auto">
          <a:xfrm>
            <a:off x="1524000" y="333375"/>
            <a:ext cx="1800225" cy="1512888"/>
            <a:chOff x="4151" y="2115"/>
            <a:chExt cx="1361" cy="1315"/>
          </a:xfrm>
        </p:grpSpPr>
        <p:pic>
          <p:nvPicPr>
            <p:cNvPr id="36870" name="Picture 3" descr="练习1"/>
            <p:cNvPicPr>
              <a:picLocks noChangeAspect="1"/>
            </p:cNvPicPr>
            <p:nvPr/>
          </p:nvPicPr>
          <p:blipFill>
            <a:blip r:embed="rId2"/>
            <a:srcRect/>
            <a:stretch>
              <a:fillRect/>
            </a:stretch>
          </p:blipFill>
          <p:spPr bwMode="auto">
            <a:xfrm>
              <a:off x="4351" y="2115"/>
              <a:ext cx="1024" cy="1315"/>
            </a:xfrm>
            <a:prstGeom prst="rect">
              <a:avLst/>
            </a:prstGeom>
            <a:noFill/>
            <a:ln w="9525">
              <a:noFill/>
              <a:miter lim="800000"/>
              <a:headEnd/>
              <a:tailEnd/>
            </a:ln>
          </p:spPr>
        </p:pic>
        <p:sp>
          <p:nvSpPr>
            <p:cNvPr id="52228" name="Rectangle 4" descr="信纸"/>
            <p:cNvSpPr>
              <a:spLocks noChangeArrowheads="1"/>
            </p:cNvSpPr>
            <p:nvPr/>
          </p:nvSpPr>
          <p:spPr bwMode="auto">
            <a:xfrm>
              <a:off x="4151" y="2391"/>
              <a:ext cx="1361" cy="506"/>
            </a:xfrm>
            <a:prstGeom prst="rect">
              <a:avLst/>
            </a:prstGeom>
            <a:noFill/>
            <a:ln w="9525">
              <a:noFill/>
              <a:miter lim="800000"/>
            </a:ln>
            <a:effectLst/>
          </p:spPr>
          <p:txBody>
            <a:bodyPr>
              <a:spAutoFit/>
            </a:bodyPr>
            <a:lstStyle/>
            <a:p>
              <a:pPr algn="ctr">
                <a:defRPr/>
              </a:pPr>
              <a:r>
                <a:rPr kumimoji="1" lang="zh-CN" altLang="en-US" sz="3200" b="1">
                  <a:solidFill>
                    <a:srgbClr val="800000"/>
                  </a:solidFill>
                  <a:effectLst>
                    <a:outerShdw blurRad="38100" dist="38100" dir="2700000" algn="tl">
                      <a:srgbClr val="C0C0C0"/>
                    </a:outerShdw>
                  </a:effectLst>
                  <a:latin typeface="隶书" panose="02010509060101010101" pitchFamily="49" charset="-122"/>
                  <a:ea typeface="隶书" panose="02010509060101010101" pitchFamily="49" charset="-122"/>
                </a:rPr>
                <a:t>练习</a:t>
              </a:r>
            </a:p>
          </p:txBody>
        </p:sp>
      </p:grpSp>
      <p:sp>
        <p:nvSpPr>
          <p:cNvPr id="36866" name="Rectangle 5"/>
          <p:cNvSpPr>
            <a:spLocks noChangeArrowheads="1"/>
          </p:cNvSpPr>
          <p:nvPr/>
        </p:nvSpPr>
        <p:spPr bwMode="auto">
          <a:xfrm>
            <a:off x="1774825" y="1498600"/>
            <a:ext cx="8605838" cy="2676525"/>
          </a:xfrm>
          <a:prstGeom prst="rect">
            <a:avLst/>
          </a:prstGeom>
          <a:noFill/>
          <a:ln w="9525">
            <a:noFill/>
            <a:miter lim="800000"/>
            <a:headEnd/>
            <a:tailEnd/>
          </a:ln>
        </p:spPr>
        <p:txBody>
          <a:bodyPr anchor="ctr">
            <a:spAutoFit/>
          </a:bodyPr>
          <a:lstStyle/>
          <a:p>
            <a:pPr indent="317500"/>
            <a:r>
              <a:rPr lang="en-US" altLang="zh-CN" sz="2800" b="1"/>
              <a:t>1</a:t>
            </a:r>
            <a:r>
              <a:rPr lang="zh-CN" altLang="en-US" sz="2800" b="1"/>
              <a:t>．为了推翻清朝的统治，洪秀全创立拜上帝教，其教义综合了多种思想，主要有：①西方基督教教义　②资产阶级启蒙思想   ③农民的平均主义　④儒家大同思想</a:t>
            </a:r>
          </a:p>
          <a:p>
            <a:pPr indent="317500"/>
            <a:r>
              <a:rPr lang="zh-CN" altLang="en-US" sz="2800" b="1"/>
              <a:t>     </a:t>
            </a:r>
            <a:r>
              <a:rPr lang="en-US" altLang="zh-CN" sz="2800" b="1"/>
              <a:t>A</a:t>
            </a:r>
            <a:r>
              <a:rPr lang="zh-CN" altLang="en-US" sz="2800" b="1"/>
              <a:t>．①②③          </a:t>
            </a:r>
            <a:r>
              <a:rPr lang="en-US" altLang="zh-CN" sz="2800" b="1"/>
              <a:t>B</a:t>
            </a:r>
            <a:r>
              <a:rPr lang="zh-CN" altLang="en-US" sz="2800" b="1"/>
              <a:t>．①②④　 </a:t>
            </a:r>
          </a:p>
          <a:p>
            <a:pPr indent="317500"/>
            <a:r>
              <a:rPr lang="zh-CN" altLang="en-US" sz="2800" b="1"/>
              <a:t>　 </a:t>
            </a:r>
            <a:r>
              <a:rPr lang="en-US" altLang="zh-CN" sz="2800" b="1"/>
              <a:t>C</a:t>
            </a:r>
            <a:r>
              <a:rPr lang="zh-CN" altLang="en-US" sz="2800" b="1"/>
              <a:t>．①③④　 　  </a:t>
            </a:r>
            <a:r>
              <a:rPr lang="en-US" altLang="zh-CN" sz="2800" b="1"/>
              <a:t>D</a:t>
            </a:r>
            <a:r>
              <a:rPr lang="zh-CN" altLang="en-US" sz="2800" b="1"/>
              <a:t>．②③④</a:t>
            </a:r>
          </a:p>
        </p:txBody>
      </p:sp>
      <p:sp>
        <p:nvSpPr>
          <p:cNvPr id="52230" name="Rectangle 6"/>
          <p:cNvSpPr>
            <a:spLocks noChangeArrowheads="1"/>
          </p:cNvSpPr>
          <p:nvPr/>
        </p:nvSpPr>
        <p:spPr bwMode="auto">
          <a:xfrm>
            <a:off x="8472488" y="2997200"/>
            <a:ext cx="935037" cy="1014413"/>
          </a:xfrm>
          <a:prstGeom prst="rect">
            <a:avLst/>
          </a:prstGeom>
          <a:noFill/>
          <a:ln w="9525">
            <a:noFill/>
            <a:miter lim="800000"/>
            <a:headEnd/>
            <a:tailEnd/>
          </a:ln>
        </p:spPr>
        <p:txBody>
          <a:bodyPr>
            <a:spAutoFit/>
          </a:bodyPr>
          <a:lstStyle/>
          <a:p>
            <a:r>
              <a:rPr lang="en-US" altLang="zh-CN" sz="6000" b="1">
                <a:solidFill>
                  <a:srgbClr val="FF0000"/>
                </a:solidFill>
              </a:rPr>
              <a:t>C</a:t>
            </a:r>
            <a:r>
              <a:rPr lang="zh-CN" altLang="en-US" sz="6000" b="1">
                <a:solidFill>
                  <a:srgbClr val="FF0000"/>
                </a:solidFill>
              </a:rPr>
              <a:t>　</a:t>
            </a:r>
          </a:p>
        </p:txBody>
      </p:sp>
      <p:sp>
        <p:nvSpPr>
          <p:cNvPr id="36868" name="Rectangle 7"/>
          <p:cNvSpPr>
            <a:spLocks noChangeArrowheads="1"/>
          </p:cNvSpPr>
          <p:nvPr/>
        </p:nvSpPr>
        <p:spPr bwMode="auto">
          <a:xfrm>
            <a:off x="1919288" y="4500563"/>
            <a:ext cx="8353425" cy="1816100"/>
          </a:xfrm>
          <a:prstGeom prst="rect">
            <a:avLst/>
          </a:prstGeom>
          <a:noFill/>
          <a:ln w="9525">
            <a:noFill/>
            <a:miter lim="800000"/>
            <a:headEnd/>
            <a:tailEnd/>
          </a:ln>
        </p:spPr>
        <p:txBody>
          <a:bodyPr anchor="ctr">
            <a:spAutoFit/>
          </a:bodyPr>
          <a:lstStyle/>
          <a:p>
            <a:pPr indent="317500"/>
            <a:r>
              <a:rPr lang="en-US" altLang="zh-CN" sz="2800" b="1"/>
              <a:t>2</a:t>
            </a:r>
            <a:r>
              <a:rPr lang="zh-CN" altLang="en-US" sz="2800" b="1"/>
              <a:t>．</a:t>
            </a:r>
            <a:r>
              <a:rPr lang="en-US" altLang="zh-CN" sz="2800" b="1"/>
              <a:t>《</a:t>
            </a:r>
            <a:r>
              <a:rPr lang="zh-CN" altLang="en-US" sz="2800" b="1"/>
              <a:t>资政新篇</a:t>
            </a:r>
            <a:r>
              <a:rPr lang="en-US" altLang="zh-CN" sz="2800" b="1"/>
              <a:t>》</a:t>
            </a:r>
            <a:r>
              <a:rPr lang="zh-CN" altLang="en-US" sz="2800" b="1"/>
              <a:t>和</a:t>
            </a:r>
            <a:r>
              <a:rPr lang="en-US" altLang="zh-CN" sz="2800" b="1"/>
              <a:t>《</a:t>
            </a:r>
            <a:r>
              <a:rPr lang="zh-CN" altLang="en-US" sz="2800" b="1"/>
              <a:t>天朝田亩制度</a:t>
            </a:r>
            <a:r>
              <a:rPr lang="en-US" altLang="zh-CN" sz="2800" b="1"/>
              <a:t>》</a:t>
            </a:r>
            <a:r>
              <a:rPr lang="zh-CN" altLang="en-US" sz="2800" b="1"/>
              <a:t>中关于社会经济的主张</a:t>
            </a:r>
          </a:p>
          <a:p>
            <a:pPr indent="317500"/>
            <a:r>
              <a:rPr lang="zh-CN" altLang="en-US" sz="2800" b="1"/>
              <a:t>   </a:t>
            </a:r>
            <a:r>
              <a:rPr lang="en-US" altLang="zh-CN" sz="2800" b="1"/>
              <a:t>A</a:t>
            </a:r>
            <a:r>
              <a:rPr lang="zh-CN" altLang="en-US" sz="2800" b="1"/>
              <a:t>．互相矛盾　      </a:t>
            </a:r>
            <a:r>
              <a:rPr lang="en-US" altLang="zh-CN" sz="2800" b="1"/>
              <a:t>B</a:t>
            </a:r>
            <a:r>
              <a:rPr lang="zh-CN" altLang="en-US" sz="2800" b="1"/>
              <a:t>．大同小异</a:t>
            </a:r>
          </a:p>
          <a:p>
            <a:pPr indent="317500"/>
            <a:r>
              <a:rPr lang="zh-CN" altLang="en-US" sz="2800" b="1"/>
              <a:t>   </a:t>
            </a:r>
            <a:r>
              <a:rPr lang="en-US" altLang="zh-CN" sz="2800" b="1"/>
              <a:t>C</a:t>
            </a:r>
            <a:r>
              <a:rPr lang="zh-CN" altLang="en-US" sz="2800" b="1"/>
              <a:t>．完全一致　      </a:t>
            </a:r>
            <a:r>
              <a:rPr lang="en-US" altLang="zh-CN" sz="2800" b="1"/>
              <a:t>D</a:t>
            </a:r>
            <a:r>
              <a:rPr lang="zh-CN" altLang="en-US" sz="2800" b="1"/>
              <a:t>．互为补充</a:t>
            </a:r>
          </a:p>
        </p:txBody>
      </p:sp>
      <p:sp>
        <p:nvSpPr>
          <p:cNvPr id="52232" name="Rectangle 8"/>
          <p:cNvSpPr>
            <a:spLocks noChangeArrowheads="1"/>
          </p:cNvSpPr>
          <p:nvPr/>
        </p:nvSpPr>
        <p:spPr bwMode="auto">
          <a:xfrm>
            <a:off x="8616950" y="5300663"/>
            <a:ext cx="935038" cy="1014412"/>
          </a:xfrm>
          <a:prstGeom prst="rect">
            <a:avLst/>
          </a:prstGeom>
          <a:noFill/>
          <a:ln w="9525">
            <a:noFill/>
            <a:miter lim="800000"/>
            <a:headEnd/>
            <a:tailEnd/>
          </a:ln>
        </p:spPr>
        <p:txBody>
          <a:bodyPr>
            <a:spAutoFit/>
          </a:bodyPr>
          <a:lstStyle/>
          <a:p>
            <a:r>
              <a:rPr lang="en-US" altLang="zh-CN" sz="6000" b="1">
                <a:solidFill>
                  <a:srgbClr val="FF0000"/>
                </a:solidFill>
              </a:rPr>
              <a:t>A</a:t>
            </a:r>
            <a:r>
              <a:rPr lang="zh-CN" altLang="en-US" sz="6000" b="1">
                <a:solidFill>
                  <a:srgbClr val="FF0000"/>
                </a:solidFill>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2230"/>
                                        </p:tgtEl>
                                        <p:attrNameLst>
                                          <p:attrName>style.visibility</p:attrName>
                                        </p:attrNameLst>
                                      </p:cBhvr>
                                      <p:to>
                                        <p:strVal val="visible"/>
                                      </p:to>
                                    </p:set>
                                    <p:animEffect transition="in" filter="slide(fromBottom)">
                                      <p:cBhvr>
                                        <p:cTn id="7" dur="500"/>
                                        <p:tgtEl>
                                          <p:spTgt spid="5223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2232"/>
                                        </p:tgtEl>
                                        <p:attrNameLst>
                                          <p:attrName>style.visibility</p:attrName>
                                        </p:attrNameLst>
                                      </p:cBhvr>
                                      <p:to>
                                        <p:strVal val="visible"/>
                                      </p:to>
                                    </p:set>
                                    <p:animEffect transition="in" filter="dissolve">
                                      <p:cBhvr>
                                        <p:cTn id="12" dur="500"/>
                                        <p:tgtEl>
                                          <p:spTgt spid="522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0" grpId="0"/>
      <p:bldP spid="5223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3"/>
          <p:cNvSpPr>
            <a:spLocks noGrp="1"/>
          </p:cNvSpPr>
          <p:nvPr>
            <p:ph idx="4294967295"/>
          </p:nvPr>
        </p:nvSpPr>
        <p:spPr>
          <a:xfrm>
            <a:off x="1992313" y="549275"/>
            <a:ext cx="6769100" cy="5616575"/>
          </a:xfrm>
        </p:spPr>
        <p:txBody>
          <a:bodyPr/>
          <a:lstStyle/>
          <a:p>
            <a:r>
              <a:rPr lang="en-US" altLang="zh-CN" sz="4000">
                <a:ea typeface="黑体" pitchFamily="49" charset="-122"/>
              </a:rPr>
              <a:t>《</a:t>
            </a:r>
            <a:r>
              <a:rPr lang="zh-CN" altLang="en-US" sz="4000">
                <a:ea typeface="黑体" pitchFamily="49" charset="-122"/>
              </a:rPr>
              <a:t>资政新篇</a:t>
            </a:r>
            <a:r>
              <a:rPr lang="en-US" altLang="zh-CN" sz="4000">
                <a:ea typeface="黑体" pitchFamily="49" charset="-122"/>
              </a:rPr>
              <a:t>》</a:t>
            </a:r>
            <a:r>
              <a:rPr lang="zh-CN" altLang="en-US" sz="4000">
                <a:ea typeface="黑体" pitchFamily="49" charset="-122"/>
              </a:rPr>
              <a:t>没有实行的根本原因是</a:t>
            </a:r>
          </a:p>
          <a:p>
            <a:r>
              <a:rPr lang="en-US" altLang="zh-CN" sz="4000">
                <a:ea typeface="黑体" pitchFamily="49" charset="-122"/>
              </a:rPr>
              <a:t>A</a:t>
            </a:r>
            <a:r>
              <a:rPr lang="zh-CN" altLang="en-US" sz="4000">
                <a:ea typeface="黑体" pitchFamily="49" charset="-122"/>
              </a:rPr>
              <a:t>、太平天国是农民革命政权</a:t>
            </a:r>
          </a:p>
          <a:p>
            <a:r>
              <a:rPr lang="en-US" altLang="zh-CN" sz="4000">
                <a:ea typeface="黑体" pitchFamily="49" charset="-122"/>
              </a:rPr>
              <a:t>B</a:t>
            </a:r>
            <a:r>
              <a:rPr lang="zh-CN" altLang="en-US" sz="4000">
                <a:ea typeface="黑体" pitchFamily="49" charset="-122"/>
              </a:rPr>
              <a:t>、处于紧张的战争环境</a:t>
            </a:r>
          </a:p>
          <a:p>
            <a:r>
              <a:rPr lang="en-US" altLang="zh-CN" sz="4000">
                <a:ea typeface="黑体" pitchFamily="49" charset="-122"/>
              </a:rPr>
              <a:t>C</a:t>
            </a:r>
            <a:r>
              <a:rPr lang="zh-CN" altLang="en-US" sz="4000">
                <a:ea typeface="黑体" pitchFamily="49" charset="-122"/>
              </a:rPr>
              <a:t>、太平天国未能推翻清政府</a:t>
            </a:r>
          </a:p>
          <a:p>
            <a:r>
              <a:rPr lang="en-US" altLang="zh-CN" sz="4000">
                <a:ea typeface="黑体" pitchFamily="49" charset="-122"/>
              </a:rPr>
              <a:t>D</a:t>
            </a:r>
            <a:r>
              <a:rPr lang="zh-CN" altLang="en-US" sz="4000">
                <a:ea typeface="黑体" pitchFamily="49" charset="-122"/>
              </a:rPr>
              <a:t>、缺乏必要的社会条件</a:t>
            </a:r>
          </a:p>
        </p:txBody>
      </p:sp>
      <p:sp>
        <p:nvSpPr>
          <p:cNvPr id="34819" name="WordArt 4"/>
          <p:cNvSpPr>
            <a:spLocks noTextEdit="1"/>
          </p:cNvSpPr>
          <p:nvPr/>
        </p:nvSpPr>
        <p:spPr bwMode="auto">
          <a:xfrm>
            <a:off x="8616950" y="1628775"/>
            <a:ext cx="1008063" cy="719138"/>
          </a:xfrm>
          <a:prstGeom prst="rect">
            <a:avLst/>
          </a:prstGeom>
        </p:spPr>
        <p:txBody>
          <a:bodyPr wrap="none" fromWordArt="1">
            <a:prstTxWarp prst="textPlain">
              <a:avLst>
                <a:gd name="adj" fmla="val 50000"/>
              </a:avLst>
            </a:prstTxWarp>
          </a:bodyPr>
          <a:lstStyle/>
          <a:p>
            <a:pPr algn="ctr"/>
            <a:r>
              <a:rPr lang="en-US" altLang="zh-CN" sz="3600" kern="10">
                <a:ln w="19050">
                  <a:solidFill>
                    <a:srgbClr val="99CCFF"/>
                  </a:solidFill>
                  <a:round/>
                  <a:headEnd/>
                  <a:tailEnd/>
                </a:ln>
                <a:solidFill>
                  <a:srgbClr val="FF6600"/>
                </a:solidFill>
                <a:effectLst>
                  <a:outerShdw dist="35921" dir="2700000" algn="ctr" rotWithShape="0">
                    <a:srgbClr val="990000"/>
                  </a:outerShdw>
                </a:effectLst>
                <a:latin typeface="宋体"/>
                <a:ea typeface="宋体"/>
              </a:rPr>
              <a:t>D</a:t>
            </a:r>
            <a:endParaRPr lang="zh-CN" altLang="en-US" sz="3600" kern="10">
              <a:ln w="19050">
                <a:solidFill>
                  <a:srgbClr val="99CCFF"/>
                </a:solidFill>
                <a:round/>
                <a:headEnd/>
                <a:tailEnd/>
              </a:ln>
              <a:solidFill>
                <a:srgbClr val="FF6600"/>
              </a:solidFill>
              <a:effectLst>
                <a:outerShdw dist="35921" dir="2700000" algn="ctr" rotWithShape="0">
                  <a:srgbClr val="990000"/>
                </a:outerShdw>
              </a:effectLst>
              <a:latin typeface="宋体"/>
              <a:ea typeface="宋体"/>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 calcmode="lin" valueType="num">
                                      <p:cBhvr>
                                        <p:cTn id="7" dur="500" fill="hold"/>
                                        <p:tgtEl>
                                          <p:spTgt spid="34819"/>
                                        </p:tgtEl>
                                        <p:attrNameLst>
                                          <p:attrName>ppt_w</p:attrName>
                                        </p:attrNameLst>
                                      </p:cBhvr>
                                      <p:tavLst>
                                        <p:tav tm="0">
                                          <p:val>
                                            <p:strVal val="#ppt_w*0.05"/>
                                          </p:val>
                                        </p:tav>
                                        <p:tav tm="100000">
                                          <p:val>
                                            <p:strVal val="#ppt_w"/>
                                          </p:val>
                                        </p:tav>
                                      </p:tavLst>
                                    </p:anim>
                                    <p:anim calcmode="lin" valueType="num">
                                      <p:cBhvr>
                                        <p:cTn id="8" dur="500" fill="hold"/>
                                        <p:tgtEl>
                                          <p:spTgt spid="34819"/>
                                        </p:tgtEl>
                                        <p:attrNameLst>
                                          <p:attrName>ppt_h</p:attrName>
                                        </p:attrNameLst>
                                      </p:cBhvr>
                                      <p:tavLst>
                                        <p:tav tm="0">
                                          <p:val>
                                            <p:strVal val="#ppt_h"/>
                                          </p:val>
                                        </p:tav>
                                        <p:tav tm="100000">
                                          <p:val>
                                            <p:strVal val="#ppt_h"/>
                                          </p:val>
                                        </p:tav>
                                      </p:tavLst>
                                    </p:anim>
                                    <p:anim calcmode="lin" valueType="num">
                                      <p:cBhvr>
                                        <p:cTn id="9" dur="500" fill="hold"/>
                                        <p:tgtEl>
                                          <p:spTgt spid="34819"/>
                                        </p:tgtEl>
                                        <p:attrNameLst>
                                          <p:attrName>ppt_x</p:attrName>
                                        </p:attrNameLst>
                                      </p:cBhvr>
                                      <p:tavLst>
                                        <p:tav tm="0">
                                          <p:val>
                                            <p:strVal val="#ppt_x-.2"/>
                                          </p:val>
                                        </p:tav>
                                        <p:tav tm="100000">
                                          <p:val>
                                            <p:strVal val="#ppt_x"/>
                                          </p:val>
                                        </p:tav>
                                      </p:tavLst>
                                    </p:anim>
                                    <p:anim calcmode="lin" valueType="num">
                                      <p:cBhvr>
                                        <p:cTn id="10" dur="500" fill="hold"/>
                                        <p:tgtEl>
                                          <p:spTgt spid="34819"/>
                                        </p:tgtEl>
                                        <p:attrNameLst>
                                          <p:attrName>ppt_y</p:attrName>
                                        </p:attrNameLst>
                                      </p:cBhvr>
                                      <p:tavLst>
                                        <p:tav tm="0">
                                          <p:val>
                                            <p:strVal val="#ppt_y"/>
                                          </p:val>
                                        </p:tav>
                                        <p:tav tm="100000">
                                          <p:val>
                                            <p:strVal val="#ppt_y"/>
                                          </p:val>
                                        </p:tav>
                                      </p:tavLst>
                                    </p:anim>
                                    <p:animEffect transition="in" filter="fade">
                                      <p:cBhvr>
                                        <p:cTn id="11" dur="500"/>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3"/>
          <p:cNvSpPr>
            <a:spLocks noGrp="1"/>
          </p:cNvSpPr>
          <p:nvPr>
            <p:ph idx="4294967295"/>
          </p:nvPr>
        </p:nvSpPr>
        <p:spPr>
          <a:xfrm>
            <a:off x="1524000" y="260350"/>
            <a:ext cx="7308850" cy="5289550"/>
          </a:xfrm>
        </p:spPr>
        <p:txBody>
          <a:bodyPr/>
          <a:lstStyle/>
          <a:p>
            <a:pPr>
              <a:lnSpc>
                <a:spcPct val="90000"/>
              </a:lnSpc>
            </a:pPr>
            <a:r>
              <a:rPr lang="en-US" altLang="zh-CN" sz="3600">
                <a:solidFill>
                  <a:srgbClr val="CC3300"/>
                </a:solidFill>
                <a:latin typeface="黑体" pitchFamily="49" charset="-122"/>
                <a:ea typeface="黑体" pitchFamily="49" charset="-122"/>
              </a:rPr>
              <a:t>《</a:t>
            </a:r>
            <a:r>
              <a:rPr lang="zh-CN" altLang="en-US" sz="3600">
                <a:solidFill>
                  <a:srgbClr val="CC3300"/>
                </a:solidFill>
                <a:latin typeface="黑体" pitchFamily="49" charset="-122"/>
                <a:ea typeface="黑体" pitchFamily="49" charset="-122"/>
              </a:rPr>
              <a:t>资政新篇</a:t>
            </a:r>
            <a:r>
              <a:rPr lang="en-US" altLang="zh-CN" sz="3600">
                <a:solidFill>
                  <a:srgbClr val="CC3300"/>
                </a:solidFill>
                <a:latin typeface="黑体" pitchFamily="49" charset="-122"/>
                <a:ea typeface="黑体" pitchFamily="49" charset="-122"/>
              </a:rPr>
              <a:t>》</a:t>
            </a:r>
            <a:r>
              <a:rPr lang="zh-CN" altLang="en-US" sz="3600">
                <a:solidFill>
                  <a:srgbClr val="CC3300"/>
                </a:solidFill>
                <a:latin typeface="黑体" pitchFamily="49" charset="-122"/>
                <a:ea typeface="黑体" pitchFamily="49" charset="-122"/>
              </a:rPr>
              <a:t>较之</a:t>
            </a:r>
            <a:r>
              <a:rPr lang="en-US" altLang="zh-CN" sz="3600">
                <a:solidFill>
                  <a:srgbClr val="CC3300"/>
                </a:solidFill>
                <a:latin typeface="黑体" pitchFamily="49" charset="-122"/>
                <a:ea typeface="黑体" pitchFamily="49" charset="-122"/>
              </a:rPr>
              <a:t>《</a:t>
            </a:r>
            <a:r>
              <a:rPr lang="zh-CN" altLang="en-US" sz="3600">
                <a:solidFill>
                  <a:srgbClr val="CC3300"/>
                </a:solidFill>
                <a:latin typeface="黑体" pitchFamily="49" charset="-122"/>
                <a:ea typeface="黑体" pitchFamily="49" charset="-122"/>
              </a:rPr>
              <a:t>天朝田亩制度</a:t>
            </a:r>
            <a:r>
              <a:rPr lang="en-US" altLang="zh-CN" sz="3600">
                <a:solidFill>
                  <a:srgbClr val="CC3300"/>
                </a:solidFill>
                <a:latin typeface="黑体" pitchFamily="49" charset="-122"/>
                <a:ea typeface="黑体" pitchFamily="49" charset="-122"/>
              </a:rPr>
              <a:t>》</a:t>
            </a:r>
            <a:r>
              <a:rPr lang="zh-CN" altLang="en-US" sz="3600">
                <a:solidFill>
                  <a:srgbClr val="CC3300"/>
                </a:solidFill>
                <a:latin typeface="黑体" pitchFamily="49" charset="-122"/>
                <a:ea typeface="黑体" pitchFamily="49" charset="-122"/>
              </a:rPr>
              <a:t>更具有历史进步性，主要是指它</a:t>
            </a:r>
          </a:p>
          <a:p>
            <a:pPr>
              <a:lnSpc>
                <a:spcPct val="90000"/>
              </a:lnSpc>
            </a:pPr>
            <a:r>
              <a:rPr lang="en-US" altLang="zh-CN" sz="3600">
                <a:solidFill>
                  <a:srgbClr val="CC3300"/>
                </a:solidFill>
                <a:latin typeface="黑体" pitchFamily="49" charset="-122"/>
                <a:ea typeface="黑体" pitchFamily="49" charset="-122"/>
              </a:rPr>
              <a:t>A</a:t>
            </a:r>
            <a:r>
              <a:rPr lang="zh-CN" altLang="en-US" sz="3600">
                <a:solidFill>
                  <a:srgbClr val="CC3300"/>
                </a:solidFill>
                <a:latin typeface="黑体" pitchFamily="49" charset="-122"/>
                <a:ea typeface="黑体" pitchFamily="49" charset="-122"/>
              </a:rPr>
              <a:t>．明确提出要以法治国，由公众选举官吏</a:t>
            </a:r>
            <a:r>
              <a:rPr lang="zh-CN" altLang="en-US" sz="3600">
                <a:solidFill>
                  <a:srgbClr val="CC3300"/>
                </a:solidFill>
                <a:ea typeface="黑体" pitchFamily="49" charset="-122"/>
              </a:rPr>
              <a:t>  </a:t>
            </a:r>
            <a:r>
              <a:rPr lang="zh-CN" altLang="en-US" sz="3600">
                <a:solidFill>
                  <a:srgbClr val="CC3300"/>
                </a:solidFill>
                <a:latin typeface="黑体" pitchFamily="49" charset="-122"/>
                <a:ea typeface="黑体" pitchFamily="49" charset="-122"/>
              </a:rPr>
              <a:t> </a:t>
            </a:r>
          </a:p>
          <a:p>
            <a:pPr>
              <a:lnSpc>
                <a:spcPct val="90000"/>
              </a:lnSpc>
            </a:pPr>
            <a:r>
              <a:rPr lang="en-US" altLang="zh-CN" sz="3600">
                <a:solidFill>
                  <a:srgbClr val="CC3300"/>
                </a:solidFill>
                <a:latin typeface="黑体" pitchFamily="49" charset="-122"/>
                <a:ea typeface="黑体" pitchFamily="49" charset="-122"/>
              </a:rPr>
              <a:t>B</a:t>
            </a:r>
            <a:r>
              <a:rPr lang="zh-CN" altLang="en-US" sz="3600">
                <a:solidFill>
                  <a:srgbClr val="CC3300"/>
                </a:solidFill>
                <a:latin typeface="黑体" pitchFamily="49" charset="-122"/>
                <a:ea typeface="黑体" pitchFamily="49" charset="-122"/>
              </a:rPr>
              <a:t>．更加鲜明地提出不许外邦人干涉中国内政</a:t>
            </a:r>
          </a:p>
          <a:p>
            <a:pPr>
              <a:lnSpc>
                <a:spcPct val="90000"/>
              </a:lnSpc>
            </a:pPr>
            <a:r>
              <a:rPr lang="en-US" altLang="zh-CN" sz="3600">
                <a:solidFill>
                  <a:srgbClr val="CC3300"/>
                </a:solidFill>
                <a:latin typeface="黑体" pitchFamily="49" charset="-122"/>
                <a:ea typeface="黑体" pitchFamily="49" charset="-122"/>
              </a:rPr>
              <a:t>C</a:t>
            </a:r>
            <a:r>
              <a:rPr lang="zh-CN" altLang="en-US" sz="3600">
                <a:solidFill>
                  <a:srgbClr val="CC3300"/>
                </a:solidFill>
                <a:latin typeface="黑体" pitchFamily="49" charset="-122"/>
                <a:ea typeface="黑体" pitchFamily="49" charset="-122"/>
              </a:rPr>
              <a:t>．促使中国近代第一次思想解放潮流的发生 </a:t>
            </a:r>
          </a:p>
          <a:p>
            <a:pPr>
              <a:lnSpc>
                <a:spcPct val="90000"/>
              </a:lnSpc>
            </a:pPr>
            <a:r>
              <a:rPr lang="en-US" altLang="zh-CN" sz="3600">
                <a:solidFill>
                  <a:srgbClr val="CC3300"/>
                </a:solidFill>
                <a:latin typeface="黑体" pitchFamily="49" charset="-122"/>
                <a:ea typeface="黑体" pitchFamily="49" charset="-122"/>
              </a:rPr>
              <a:t>D</a:t>
            </a:r>
            <a:r>
              <a:rPr lang="zh-CN" altLang="en-US" sz="3600">
                <a:solidFill>
                  <a:srgbClr val="CC3300"/>
                </a:solidFill>
                <a:latin typeface="黑体" pitchFamily="49" charset="-122"/>
                <a:ea typeface="黑体" pitchFamily="49" charset="-122"/>
              </a:rPr>
              <a:t>．主张学习西方，最早提出在中国发展资本主义的方案</a:t>
            </a:r>
          </a:p>
        </p:txBody>
      </p:sp>
      <p:sp>
        <p:nvSpPr>
          <p:cNvPr id="35843" name="WordArt 4"/>
          <p:cNvSpPr>
            <a:spLocks noTextEdit="1"/>
          </p:cNvSpPr>
          <p:nvPr/>
        </p:nvSpPr>
        <p:spPr bwMode="auto">
          <a:xfrm>
            <a:off x="9191625" y="2060575"/>
            <a:ext cx="1008063" cy="1100138"/>
          </a:xfrm>
          <a:prstGeom prst="rect">
            <a:avLst/>
          </a:prstGeom>
        </p:spPr>
        <p:txBody>
          <a:bodyPr wrap="none" fromWordArt="1">
            <a:prstTxWarp prst="textPlain">
              <a:avLst>
                <a:gd name="adj" fmla="val 50000"/>
              </a:avLst>
            </a:prstTxWarp>
          </a:bodyPr>
          <a:lstStyle/>
          <a:p>
            <a:pPr algn="ctr"/>
            <a:r>
              <a:rPr lang="en-US" altLang="zh-CN" sz="3600" kern="10">
                <a:ln w="19050">
                  <a:solidFill>
                    <a:srgbClr val="99CCFF"/>
                  </a:solidFill>
                  <a:round/>
                  <a:headEnd/>
                  <a:tailEnd/>
                </a:ln>
                <a:solidFill>
                  <a:srgbClr val="FF6600"/>
                </a:solidFill>
                <a:effectLst>
                  <a:outerShdw dist="35921" dir="2700000" algn="ctr" rotWithShape="0">
                    <a:srgbClr val="990000"/>
                  </a:outerShdw>
                </a:effectLst>
                <a:latin typeface="宋体"/>
                <a:ea typeface="宋体"/>
              </a:rPr>
              <a:t>D</a:t>
            </a:r>
            <a:endParaRPr lang="zh-CN" altLang="en-US" sz="3600" kern="10">
              <a:ln w="19050">
                <a:solidFill>
                  <a:srgbClr val="99CCFF"/>
                </a:solidFill>
                <a:round/>
                <a:headEnd/>
                <a:tailEnd/>
              </a:ln>
              <a:solidFill>
                <a:srgbClr val="FF6600"/>
              </a:solidFill>
              <a:effectLst>
                <a:outerShdw dist="35921" dir="2700000" algn="ctr" rotWithShape="0">
                  <a:srgbClr val="990000"/>
                </a:outerShdw>
              </a:effectLst>
              <a:latin typeface="宋体"/>
              <a:ea typeface="宋体"/>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 calcmode="lin" valueType="num">
                                      <p:cBhvr>
                                        <p:cTn id="7" dur="500" fill="hold"/>
                                        <p:tgtEl>
                                          <p:spTgt spid="35843"/>
                                        </p:tgtEl>
                                        <p:attrNameLst>
                                          <p:attrName>ppt_w</p:attrName>
                                        </p:attrNameLst>
                                      </p:cBhvr>
                                      <p:tavLst>
                                        <p:tav tm="0">
                                          <p:val>
                                            <p:strVal val="#ppt_w*0.05"/>
                                          </p:val>
                                        </p:tav>
                                        <p:tav tm="100000">
                                          <p:val>
                                            <p:strVal val="#ppt_w"/>
                                          </p:val>
                                        </p:tav>
                                      </p:tavLst>
                                    </p:anim>
                                    <p:anim calcmode="lin" valueType="num">
                                      <p:cBhvr>
                                        <p:cTn id="8" dur="500" fill="hold"/>
                                        <p:tgtEl>
                                          <p:spTgt spid="35843"/>
                                        </p:tgtEl>
                                        <p:attrNameLst>
                                          <p:attrName>ppt_h</p:attrName>
                                        </p:attrNameLst>
                                      </p:cBhvr>
                                      <p:tavLst>
                                        <p:tav tm="0">
                                          <p:val>
                                            <p:strVal val="#ppt_h"/>
                                          </p:val>
                                        </p:tav>
                                        <p:tav tm="100000">
                                          <p:val>
                                            <p:strVal val="#ppt_h"/>
                                          </p:val>
                                        </p:tav>
                                      </p:tavLst>
                                    </p:anim>
                                    <p:anim calcmode="lin" valueType="num">
                                      <p:cBhvr>
                                        <p:cTn id="9" dur="500" fill="hold"/>
                                        <p:tgtEl>
                                          <p:spTgt spid="35843"/>
                                        </p:tgtEl>
                                        <p:attrNameLst>
                                          <p:attrName>ppt_x</p:attrName>
                                        </p:attrNameLst>
                                      </p:cBhvr>
                                      <p:tavLst>
                                        <p:tav tm="0">
                                          <p:val>
                                            <p:strVal val="#ppt_x-.2"/>
                                          </p:val>
                                        </p:tav>
                                        <p:tav tm="100000">
                                          <p:val>
                                            <p:strVal val="#ppt_x"/>
                                          </p:val>
                                        </p:tav>
                                      </p:tavLst>
                                    </p:anim>
                                    <p:anim calcmode="lin" valueType="num">
                                      <p:cBhvr>
                                        <p:cTn id="10" dur="500" fill="hold"/>
                                        <p:tgtEl>
                                          <p:spTgt spid="35843"/>
                                        </p:tgtEl>
                                        <p:attrNameLst>
                                          <p:attrName>ppt_y</p:attrName>
                                        </p:attrNameLst>
                                      </p:cBhvr>
                                      <p:tavLst>
                                        <p:tav tm="0">
                                          <p:val>
                                            <p:strVal val="#ppt_y"/>
                                          </p:val>
                                        </p:tav>
                                        <p:tav tm="100000">
                                          <p:val>
                                            <p:strVal val="#ppt_y"/>
                                          </p:val>
                                        </p:tav>
                                      </p:tavLst>
                                    </p:anim>
                                    <p:animEffect transition="in" filter="fade">
                                      <p:cBhvr>
                                        <p:cTn id="11" dur="500"/>
                                        <p:tgtEl>
                                          <p:spTgt spid="358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3"/>
          <p:cNvSpPr>
            <a:spLocks noChangeArrowheads="1"/>
          </p:cNvSpPr>
          <p:nvPr/>
        </p:nvSpPr>
        <p:spPr bwMode="auto">
          <a:xfrm>
            <a:off x="1919288" y="333375"/>
            <a:ext cx="6985000" cy="5076825"/>
          </a:xfrm>
          <a:prstGeom prst="rect">
            <a:avLst/>
          </a:prstGeom>
          <a:noFill/>
          <a:ln w="9525">
            <a:noFill/>
            <a:miter lim="800000"/>
            <a:headEnd/>
            <a:tailEnd/>
          </a:ln>
        </p:spPr>
        <p:txBody>
          <a:bodyPr>
            <a:spAutoFit/>
          </a:bodyPr>
          <a:lstStyle/>
          <a:p>
            <a:pPr algn="just"/>
            <a:r>
              <a:rPr lang="en-US" altLang="zh-CN" sz="2800" b="1">
                <a:solidFill>
                  <a:srgbClr val="000000"/>
                </a:solidFill>
                <a:latin typeface="Times New Roman" pitchFamily="18" charset="0"/>
              </a:rPr>
              <a:t>     </a:t>
            </a:r>
            <a:r>
              <a:rPr lang="zh-CN" altLang="en-US" sz="3600" b="1">
                <a:solidFill>
                  <a:srgbClr val="008080"/>
                </a:solidFill>
                <a:latin typeface="楷体_GB2312"/>
                <a:ea typeface="楷体_GB2312"/>
                <a:cs typeface="楷体_GB2312"/>
              </a:rPr>
              <a:t>天京事变中可以说明的是一个最基本的道理，即</a:t>
            </a:r>
          </a:p>
          <a:p>
            <a:pPr algn="just"/>
            <a:r>
              <a:rPr lang="zh-CN" altLang="en-US" sz="3600" b="1">
                <a:solidFill>
                  <a:srgbClr val="000000"/>
                </a:solidFill>
                <a:latin typeface="楷体_GB2312"/>
                <a:ea typeface="楷体_GB2312"/>
                <a:cs typeface="楷体_GB2312"/>
              </a:rPr>
              <a:t>  </a:t>
            </a:r>
            <a:r>
              <a:rPr lang="en-US" altLang="zh-CN" sz="3600" b="1">
                <a:solidFill>
                  <a:srgbClr val="000000"/>
                </a:solidFill>
                <a:latin typeface="楷体_GB2312"/>
                <a:ea typeface="楷体_GB2312"/>
                <a:cs typeface="楷体_GB2312"/>
              </a:rPr>
              <a:t>A. </a:t>
            </a:r>
            <a:r>
              <a:rPr lang="zh-CN" altLang="en-US" sz="3600" b="1">
                <a:solidFill>
                  <a:srgbClr val="000000"/>
                </a:solidFill>
                <a:latin typeface="楷体_GB2312"/>
                <a:ea typeface="楷体_GB2312"/>
                <a:cs typeface="楷体_GB2312"/>
              </a:rPr>
              <a:t>农民领袖之间只能同患难，不能同安乐</a:t>
            </a:r>
          </a:p>
          <a:p>
            <a:pPr algn="just"/>
            <a:r>
              <a:rPr lang="zh-CN" altLang="en-US" sz="3600" b="1">
                <a:solidFill>
                  <a:srgbClr val="000000"/>
                </a:solidFill>
                <a:latin typeface="楷体_GB2312"/>
                <a:ea typeface="楷体_GB2312"/>
                <a:cs typeface="楷体_GB2312"/>
              </a:rPr>
              <a:t>  </a:t>
            </a:r>
            <a:r>
              <a:rPr lang="en-US" altLang="zh-CN" sz="3600" b="1">
                <a:solidFill>
                  <a:srgbClr val="000000"/>
                </a:solidFill>
                <a:latin typeface="楷体_GB2312"/>
                <a:ea typeface="楷体_GB2312"/>
                <a:cs typeface="楷体_GB2312"/>
              </a:rPr>
              <a:t>B.</a:t>
            </a:r>
            <a:r>
              <a:rPr lang="zh-CN" altLang="en-US" sz="3600" b="1">
                <a:solidFill>
                  <a:srgbClr val="000000"/>
                </a:solidFill>
                <a:latin typeface="楷体_GB2312"/>
                <a:ea typeface="楷体_GB2312"/>
                <a:cs typeface="楷体_GB2312"/>
              </a:rPr>
              <a:t>农民领袖缺乏进取心</a:t>
            </a:r>
          </a:p>
          <a:p>
            <a:pPr algn="just"/>
            <a:r>
              <a:rPr lang="zh-CN" altLang="en-US" sz="3600" b="1">
                <a:solidFill>
                  <a:srgbClr val="000000"/>
                </a:solidFill>
                <a:latin typeface="楷体_GB2312"/>
                <a:ea typeface="楷体_GB2312"/>
                <a:cs typeface="楷体_GB2312"/>
              </a:rPr>
              <a:t>  </a:t>
            </a:r>
            <a:r>
              <a:rPr lang="en-US" altLang="zh-CN" sz="3600" b="1">
                <a:solidFill>
                  <a:srgbClr val="000000"/>
                </a:solidFill>
                <a:latin typeface="楷体_GB2312"/>
                <a:ea typeface="楷体_GB2312"/>
                <a:cs typeface="楷体_GB2312"/>
              </a:rPr>
              <a:t>C. </a:t>
            </a:r>
            <a:r>
              <a:rPr lang="zh-CN" altLang="en-US" sz="3600" b="1">
                <a:solidFill>
                  <a:srgbClr val="000000"/>
                </a:solidFill>
                <a:latin typeface="楷体_GB2312"/>
                <a:ea typeface="楷体_GB2312"/>
                <a:cs typeface="楷体_GB2312"/>
              </a:rPr>
              <a:t>统治阶级内部争权夺利的斗</a:t>
            </a:r>
            <a:r>
              <a:rPr lang="zh-CN" altLang="en-US" sz="3600" b="1">
                <a:latin typeface="楷体_GB2312"/>
                <a:ea typeface="楷体_GB2312"/>
                <a:cs typeface="楷体_GB2312"/>
              </a:rPr>
              <a:t>争不</a:t>
            </a:r>
            <a:r>
              <a:rPr lang="zh-CN" altLang="en-US" sz="3600" b="1">
                <a:solidFill>
                  <a:srgbClr val="000000"/>
                </a:solidFill>
                <a:latin typeface="楷体_GB2312"/>
                <a:ea typeface="楷体_GB2312"/>
                <a:cs typeface="楷体_GB2312"/>
              </a:rPr>
              <a:t>可避免</a:t>
            </a:r>
          </a:p>
          <a:p>
            <a:pPr algn="just"/>
            <a:r>
              <a:rPr lang="zh-CN" altLang="en-US" sz="3600" b="1">
                <a:solidFill>
                  <a:srgbClr val="000000"/>
                </a:solidFill>
                <a:latin typeface="楷体_GB2312"/>
                <a:ea typeface="楷体_GB2312"/>
                <a:cs typeface="楷体_GB2312"/>
              </a:rPr>
              <a:t>  </a:t>
            </a:r>
            <a:r>
              <a:rPr lang="en-US" altLang="zh-CN" sz="3600" b="1">
                <a:solidFill>
                  <a:srgbClr val="000000"/>
                </a:solidFill>
                <a:latin typeface="楷体_GB2312"/>
                <a:ea typeface="楷体_GB2312"/>
                <a:cs typeface="楷体_GB2312"/>
              </a:rPr>
              <a:t>D.</a:t>
            </a:r>
            <a:r>
              <a:rPr lang="zh-CN" altLang="en-US" sz="3600" b="1">
                <a:solidFill>
                  <a:srgbClr val="000000"/>
                </a:solidFill>
                <a:latin typeface="楷体_GB2312"/>
                <a:ea typeface="楷体_GB2312"/>
                <a:cs typeface="楷体_GB2312"/>
              </a:rPr>
              <a:t>小农经济分散性决定了农民阶级不能形成坚强的领导核心</a:t>
            </a:r>
          </a:p>
        </p:txBody>
      </p:sp>
      <p:sp>
        <p:nvSpPr>
          <p:cNvPr id="36867" name="WordArt 4"/>
          <p:cNvSpPr>
            <a:spLocks noTextEdit="1"/>
          </p:cNvSpPr>
          <p:nvPr/>
        </p:nvSpPr>
        <p:spPr bwMode="auto">
          <a:xfrm>
            <a:off x="8616950" y="1052513"/>
            <a:ext cx="942975" cy="1268412"/>
          </a:xfrm>
          <a:prstGeom prst="rect">
            <a:avLst/>
          </a:prstGeom>
        </p:spPr>
        <p:txBody>
          <a:bodyPr wrap="none" fromWordArt="1">
            <a:prstTxWarp prst="textSlantUp">
              <a:avLst>
                <a:gd name="adj" fmla="val 2514"/>
              </a:avLst>
            </a:prstTxWarp>
          </a:bodyPr>
          <a:lstStyle/>
          <a:p>
            <a:pPr algn="ctr"/>
            <a:r>
              <a:rPr lang="zh-CN" alt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宋体"/>
                <a:ea typeface="宋体"/>
              </a:rPr>
              <a:t>Ｄ</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 calcmode="lin" valueType="num">
                                      <p:cBhvr additive="base">
                                        <p:cTn id="7" dur="3000" fill="hold"/>
                                        <p:tgtEl>
                                          <p:spTgt spid="36867"/>
                                        </p:tgtEl>
                                        <p:attrNameLst>
                                          <p:attrName>ppt_x</p:attrName>
                                        </p:attrNameLst>
                                      </p:cBhvr>
                                      <p:tavLst>
                                        <p:tav tm="0">
                                          <p:val>
                                            <p:strVal val="1+#ppt_w/2"/>
                                          </p:val>
                                        </p:tav>
                                        <p:tav tm="100000">
                                          <p:val>
                                            <p:strVal val="#ppt_x"/>
                                          </p:val>
                                        </p:tav>
                                      </p:tavLst>
                                    </p:anim>
                                    <p:anim calcmode="lin" valueType="num">
                                      <p:cBhvr additive="base">
                                        <p:cTn id="8" dur="3000" fill="hold"/>
                                        <p:tgtEl>
                                          <p:spTgt spid="368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3"/>
          <p:cNvSpPr>
            <a:spLocks noGrp="1"/>
          </p:cNvSpPr>
          <p:nvPr>
            <p:ph idx="4294967295"/>
          </p:nvPr>
        </p:nvSpPr>
        <p:spPr>
          <a:xfrm>
            <a:off x="1524000" y="476250"/>
            <a:ext cx="7777163" cy="5576888"/>
          </a:xfrm>
        </p:spPr>
        <p:txBody>
          <a:bodyPr/>
          <a:lstStyle/>
          <a:p>
            <a:pPr lvl="1">
              <a:buFontTx/>
              <a:buNone/>
            </a:pPr>
            <a:r>
              <a:rPr lang="zh-CN" altLang="en-US" sz="3600">
                <a:solidFill>
                  <a:srgbClr val="008080"/>
                </a:solidFill>
                <a:latin typeface="黑体" pitchFamily="49" charset="-122"/>
                <a:ea typeface="黑体" pitchFamily="49" charset="-122"/>
              </a:rPr>
              <a:t>下列对太平天国性质叙述正确的是</a:t>
            </a:r>
          </a:p>
          <a:p>
            <a:pPr lvl="1">
              <a:buFontTx/>
              <a:buNone/>
            </a:pPr>
            <a:r>
              <a:rPr lang="zh-CN" altLang="en-US" sz="3600">
                <a:solidFill>
                  <a:srgbClr val="000000"/>
                </a:solidFill>
                <a:latin typeface="黑体" pitchFamily="49" charset="-122"/>
                <a:ea typeface="黑体" pitchFamily="49" charset="-122"/>
              </a:rPr>
              <a:t> </a:t>
            </a:r>
            <a:r>
              <a:rPr lang="en-US" altLang="zh-CN" sz="3600">
                <a:solidFill>
                  <a:srgbClr val="000000"/>
                </a:solidFill>
                <a:latin typeface="黑体" pitchFamily="49" charset="-122"/>
                <a:ea typeface="黑体" pitchFamily="49" charset="-122"/>
              </a:rPr>
              <a:t>A. </a:t>
            </a:r>
            <a:r>
              <a:rPr lang="zh-CN" altLang="en-US" sz="3600">
                <a:solidFill>
                  <a:srgbClr val="000000"/>
                </a:solidFill>
                <a:latin typeface="黑体" pitchFamily="49" charset="-122"/>
                <a:ea typeface="黑体" pitchFamily="49" charset="-122"/>
              </a:rPr>
              <a:t>是近代中国历史上规模巨大的一次伟大的反封建反侵略的农民革命运动</a:t>
            </a:r>
          </a:p>
          <a:p>
            <a:pPr lvl="1">
              <a:buFontTx/>
              <a:buNone/>
            </a:pPr>
            <a:r>
              <a:rPr lang="zh-CN" altLang="en-US" sz="3600">
                <a:solidFill>
                  <a:srgbClr val="000000"/>
                </a:solidFill>
                <a:latin typeface="黑体" pitchFamily="49" charset="-122"/>
                <a:ea typeface="黑体" pitchFamily="49" charset="-122"/>
              </a:rPr>
              <a:t> </a:t>
            </a:r>
            <a:r>
              <a:rPr lang="en-US" altLang="zh-CN" sz="3600">
                <a:solidFill>
                  <a:srgbClr val="000000"/>
                </a:solidFill>
                <a:latin typeface="黑体" pitchFamily="49" charset="-122"/>
                <a:ea typeface="黑体" pitchFamily="49" charset="-122"/>
              </a:rPr>
              <a:t>B. </a:t>
            </a:r>
            <a:r>
              <a:rPr lang="zh-CN" altLang="en-US" sz="3600">
                <a:solidFill>
                  <a:srgbClr val="000000"/>
                </a:solidFill>
                <a:latin typeface="黑体" pitchFamily="49" charset="-122"/>
                <a:ea typeface="黑体" pitchFamily="49" charset="-122"/>
              </a:rPr>
              <a:t>是近代中国一次伟大的反帝反封建的农民革命战争</a:t>
            </a:r>
          </a:p>
          <a:p>
            <a:pPr lvl="1">
              <a:buFontTx/>
              <a:buNone/>
            </a:pPr>
            <a:r>
              <a:rPr lang="zh-CN" altLang="en-US" sz="3600">
                <a:solidFill>
                  <a:srgbClr val="000000"/>
                </a:solidFill>
                <a:latin typeface="黑体" pitchFamily="49" charset="-122"/>
                <a:ea typeface="黑体" pitchFamily="49" charset="-122"/>
              </a:rPr>
              <a:t> </a:t>
            </a:r>
            <a:r>
              <a:rPr lang="en-US" altLang="zh-CN" sz="3600">
                <a:solidFill>
                  <a:srgbClr val="000000"/>
                </a:solidFill>
                <a:latin typeface="黑体" pitchFamily="49" charset="-122"/>
                <a:ea typeface="黑体" pitchFamily="49" charset="-122"/>
              </a:rPr>
              <a:t>C .</a:t>
            </a:r>
            <a:r>
              <a:rPr lang="zh-CN" altLang="en-US" sz="3600">
                <a:solidFill>
                  <a:srgbClr val="000000"/>
                </a:solidFill>
                <a:latin typeface="黑体" pitchFamily="49" charset="-122"/>
                <a:ea typeface="黑体" pitchFamily="49" charset="-122"/>
              </a:rPr>
              <a:t>是一次反帝爱国农民革命战争</a:t>
            </a:r>
          </a:p>
          <a:p>
            <a:pPr lvl="1">
              <a:buFontTx/>
              <a:buNone/>
            </a:pPr>
            <a:r>
              <a:rPr lang="zh-CN" altLang="en-US" sz="3600">
                <a:solidFill>
                  <a:srgbClr val="000000"/>
                </a:solidFill>
                <a:latin typeface="黑体" pitchFamily="49" charset="-122"/>
                <a:ea typeface="黑体" pitchFamily="49" charset="-122"/>
              </a:rPr>
              <a:t> </a:t>
            </a:r>
            <a:r>
              <a:rPr lang="en-US" altLang="zh-CN" sz="3600">
                <a:solidFill>
                  <a:srgbClr val="000000"/>
                </a:solidFill>
                <a:latin typeface="黑体" pitchFamily="49" charset="-122"/>
                <a:ea typeface="黑体" pitchFamily="49" charset="-122"/>
              </a:rPr>
              <a:t>D .</a:t>
            </a:r>
            <a:r>
              <a:rPr lang="zh-CN" altLang="en-US" sz="3600">
                <a:solidFill>
                  <a:srgbClr val="000000"/>
                </a:solidFill>
                <a:latin typeface="黑体" pitchFamily="49" charset="-122"/>
                <a:ea typeface="黑体" pitchFamily="49" charset="-122"/>
              </a:rPr>
              <a:t>是一次伟大的反封建反侵略的资产阶级革命运动</a:t>
            </a:r>
            <a:endParaRPr lang="zh-CN" altLang="en-US" sz="3600">
              <a:latin typeface="黑体" pitchFamily="49" charset="-122"/>
              <a:ea typeface="黑体" pitchFamily="49" charset="-122"/>
            </a:endParaRPr>
          </a:p>
        </p:txBody>
      </p:sp>
      <p:sp>
        <p:nvSpPr>
          <p:cNvPr id="37891" name="WordArt 4"/>
          <p:cNvSpPr>
            <a:spLocks noTextEdit="1"/>
          </p:cNvSpPr>
          <p:nvPr/>
        </p:nvSpPr>
        <p:spPr bwMode="auto">
          <a:xfrm>
            <a:off x="9191625" y="1916113"/>
            <a:ext cx="838200" cy="914400"/>
          </a:xfrm>
          <a:prstGeom prst="rect">
            <a:avLst/>
          </a:prstGeom>
        </p:spPr>
        <p:txBody>
          <a:bodyPr wrap="none" fromWordArt="1">
            <a:prstTxWarp prst="textPlain">
              <a:avLst>
                <a:gd name="adj" fmla="val 50000"/>
              </a:avLst>
            </a:prstTxWarp>
          </a:bodyPr>
          <a:lstStyle/>
          <a:p>
            <a:pPr algn="ctr"/>
            <a:r>
              <a:rPr lang="en-US" altLang="zh-CN" sz="3600" kern="10">
                <a:ln w="19050">
                  <a:solidFill>
                    <a:srgbClr val="99CCFF"/>
                  </a:solidFill>
                  <a:round/>
                  <a:headEnd/>
                  <a:tailEnd/>
                </a:ln>
                <a:solidFill>
                  <a:srgbClr val="0066CC"/>
                </a:solidFill>
                <a:effectLst>
                  <a:outerShdw dist="35921" dir="2700000" algn="ctr" rotWithShape="0">
                    <a:srgbClr val="990000"/>
                  </a:outerShdw>
                </a:effectLst>
                <a:latin typeface="宋体"/>
                <a:ea typeface="宋体"/>
              </a:rPr>
              <a:t>A</a:t>
            </a:r>
            <a:endPar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宋体"/>
              <a:ea typeface="宋体"/>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anim calcmode="lin" valueType="num">
                                      <p:cBhvr>
                                        <p:cTn id="7" dur="1" fill="hold"/>
                                        <p:tgtEl>
                                          <p:spTgt spid="37891"/>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animBg="1"/>
    </p:bldLst>
  </p:timing>
</p:sld>
</file>

<file path=ppt/theme/theme1.xml><?xml version="1.0" encoding="utf-8"?>
<a:theme xmlns:a="http://schemas.openxmlformats.org/drawingml/2006/main" name="自定义设计方案">
  <a:themeElements>
    <a:clrScheme name="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TotalTime>
  <Words>2519</Words>
  <Application>WPS 演示</Application>
  <PresentationFormat>自定义</PresentationFormat>
  <Paragraphs>174</Paragraphs>
  <Slides>26</Slides>
  <Notes>0</Notes>
  <HiddenSlides>0</HiddenSlides>
  <MMClips>0</MMClips>
  <ScaleCrop>false</ScaleCrop>
  <HeadingPairs>
    <vt:vector size="6" baseType="variant">
      <vt:variant>
        <vt:lpstr>已用的字体</vt:lpstr>
      </vt:variant>
      <vt:variant>
        <vt:i4>13</vt:i4>
      </vt:variant>
      <vt:variant>
        <vt:lpstr>演示文稿设计模板</vt:lpstr>
      </vt:variant>
      <vt:variant>
        <vt:i4>1</vt:i4>
      </vt:variant>
      <vt:variant>
        <vt:lpstr>幻灯片标题</vt:lpstr>
      </vt:variant>
      <vt:variant>
        <vt:i4>26</vt:i4>
      </vt:variant>
    </vt:vector>
  </HeadingPairs>
  <TitlesOfParts>
    <vt:vector size="40" baseType="lpstr">
      <vt:lpstr>Arial</vt:lpstr>
      <vt:lpstr>宋体</vt:lpstr>
      <vt:lpstr>Calibri</vt:lpstr>
      <vt:lpstr>Times New Roman</vt:lpstr>
      <vt:lpstr>华文新魏</vt:lpstr>
      <vt:lpstr>黑体</vt:lpstr>
      <vt:lpstr>Tahoma</vt:lpstr>
      <vt:lpstr>Trebuchet MS</vt:lpstr>
      <vt:lpstr>华文中宋</vt:lpstr>
      <vt:lpstr>楷体_GB2312</vt:lpstr>
      <vt:lpstr>隶书</vt:lpstr>
      <vt:lpstr>Arial Unicode MS</vt:lpstr>
      <vt:lpstr>仿宋_GB2312</vt:lpstr>
      <vt:lpstr>自定义设计方案</vt:lpstr>
      <vt:lpstr>幻灯片 1</vt:lpstr>
      <vt:lpstr>太平天国运动兴起的原因</vt:lpstr>
      <vt:lpstr>幻灯片 3</vt:lpstr>
      <vt:lpstr>幻灯片 4</vt:lpstr>
      <vt:lpstr>幻灯片 5</vt:lpstr>
      <vt:lpstr>幻灯片 6</vt:lpstr>
      <vt:lpstr>幻灯片 7</vt:lpstr>
      <vt:lpstr>幻灯片 8</vt:lpstr>
      <vt:lpstr>幻灯片 9</vt:lpstr>
      <vt:lpstr>幻灯片 10</vt:lpstr>
      <vt:lpstr>幻灯片 11</vt:lpstr>
      <vt:lpstr>《天朝田亩制度》代表了农民的愿望，《资政新篇》代表了中国发展的方向，两者为何都不能实现？</vt:lpstr>
      <vt:lpstr>3.(对外）北伐和西征</vt:lpstr>
      <vt:lpstr>军事上:全盛</vt:lpstr>
      <vt:lpstr>幻灯片 15</vt:lpstr>
      <vt:lpstr>4、天京陷落</vt:lpstr>
      <vt:lpstr>2、挽救措施</vt:lpstr>
      <vt:lpstr>幻灯片 18</vt:lpstr>
      <vt:lpstr>幻灯片 19</vt:lpstr>
      <vt:lpstr>幻灯片 20</vt:lpstr>
      <vt:lpstr>幻灯片 21</vt:lpstr>
      <vt:lpstr>幻灯片 22</vt:lpstr>
      <vt:lpstr>幻灯片 23</vt:lpstr>
      <vt:lpstr>幻灯片 24</vt:lpstr>
      <vt:lpstr>幻灯片 25</vt:lpstr>
      <vt:lpstr>幻灯片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
  <cp:lastModifiedBy>User</cp:lastModifiedBy>
  <cp:revision>20</cp:revision>
  <dcterms:created xsi:type="dcterms:W3CDTF">2010-10-21T15:52:27Z</dcterms:created>
  <dcterms:modified xsi:type="dcterms:W3CDTF">2018-07-16T07:24:21Z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