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76" r:id="rId3"/>
    <p:sldId id="277" r:id="rId4"/>
    <p:sldId id="257" r:id="rId5"/>
    <p:sldId id="259" r:id="rId6"/>
    <p:sldId id="258" r:id="rId7"/>
    <p:sldId id="260" r:id="rId8"/>
    <p:sldId id="261" r:id="rId9"/>
    <p:sldId id="262" r:id="rId10"/>
    <p:sldId id="263" r:id="rId11"/>
    <p:sldId id="264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</p:sldIdLst>
  <p:sldSz cx="9144000" cy="6858000" type="screen4x3"/>
  <p:notesSz cx="6858000" cy="9144000"/>
  <p:custDataLst>
    <p:tags r:id="rId2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53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gs" Target="tags/tag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直角三角形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标题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17" name="副标题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zh-CN" altLang="en-US" smtClean="0"/>
              <a:t>单击此处编辑母版副标题样式</a:t>
            </a:r>
            <a:endParaRPr kumimoji="0" lang="en-US"/>
          </a:p>
        </p:txBody>
      </p:sp>
      <p:grpSp>
        <p:nvGrpSpPr>
          <p:cNvPr id="2" name="组合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任意多边形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任意多边形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任意多边形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直接连接符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日期占位符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19" name="页脚占位符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27" name="灯片编号占位符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标题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燕尾形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燕尾形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8" name="标题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比较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5" name="内容占位符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6" name="标题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zh-CN" altLang="en-US" smtClean="0"/>
              <a:t>单击图标添加图片</a:t>
            </a:r>
            <a:endParaRPr kumimoji="0" 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8" name="任意多边形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任意多边形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直角三角形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燕尾形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燕尾形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zh-CN" altLang="en-US" smtClean="0"/>
              <a:t>单击此处编辑母版文本样式</a:t>
            </a:r>
          </a:p>
          <a:p>
            <a:pPr lvl="1" eaLnBrk="1" latinLnBrk="0" hangingPunct="1"/>
            <a:r>
              <a:rPr lang="zh-CN" altLang="en-US" smtClean="0"/>
              <a:t>第二级</a:t>
            </a:r>
          </a:p>
          <a:p>
            <a:pPr lvl="2" eaLnBrk="1" latinLnBrk="0" hangingPunct="1"/>
            <a:r>
              <a:rPr lang="zh-CN" altLang="en-US" smtClean="0"/>
              <a:t>第三级</a:t>
            </a:r>
          </a:p>
          <a:p>
            <a:pPr lvl="3" eaLnBrk="1" latinLnBrk="0" hangingPunct="1"/>
            <a:r>
              <a:rPr lang="zh-CN" altLang="en-US" smtClean="0"/>
              <a:t>第四级</a:t>
            </a:r>
          </a:p>
          <a:p>
            <a:pPr lvl="4" eaLnBrk="1" latinLnBrk="0" hangingPunct="1"/>
            <a:r>
              <a:rPr lang="zh-CN" altLang="en-US" smtClean="0"/>
              <a:t>第五级</a:t>
            </a:r>
            <a:endParaRPr kumimoji="0"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任意多边形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任意多边形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直角三角形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直接连接符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标题占位符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zh-CN" altLang="en-US" smtClean="0"/>
              <a:t>单击此处编辑母版标题样式</a:t>
            </a:r>
            <a:endParaRPr kumimoji="0" lang="en-US"/>
          </a:p>
        </p:txBody>
      </p:sp>
      <p:sp>
        <p:nvSpPr>
          <p:cNvPr id="30" name="文本占位符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zh-CN" altLang="en-US" smtClean="0"/>
              <a:t>单击此处编辑母版文本样式</a:t>
            </a:r>
          </a:p>
          <a:p>
            <a:pPr lvl="1" eaLnBrk="1" latinLnBrk="0" hangingPunct="1"/>
            <a:r>
              <a:rPr kumimoji="0" lang="zh-CN" altLang="en-US" smtClean="0"/>
              <a:t>第二级</a:t>
            </a:r>
          </a:p>
          <a:p>
            <a:pPr lvl="2" eaLnBrk="1" latinLnBrk="0" hangingPunct="1"/>
            <a:r>
              <a:rPr kumimoji="0" lang="zh-CN" altLang="en-US" smtClean="0"/>
              <a:t>第三级</a:t>
            </a:r>
          </a:p>
          <a:p>
            <a:pPr lvl="3" eaLnBrk="1" latinLnBrk="0" hangingPunct="1"/>
            <a:r>
              <a:rPr kumimoji="0" lang="zh-CN" altLang="en-US" smtClean="0"/>
              <a:t>第四级</a:t>
            </a:r>
          </a:p>
          <a:p>
            <a:pPr lvl="4" eaLnBrk="1" latinLnBrk="0" hangingPunct="1"/>
            <a:r>
              <a:rPr kumimoji="0" lang="zh-CN" altLang="en-US" smtClean="0"/>
              <a:t>第五级</a:t>
            </a:r>
            <a:endParaRPr kumimoji="0" lang="en-US"/>
          </a:p>
        </p:txBody>
      </p:sp>
      <p:sp>
        <p:nvSpPr>
          <p:cNvPr id="10" name="日期占位符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30820CF-B880-4189-942D-D702A7CBA730}" type="datetimeFigureOut">
              <a:rPr lang="zh-CN" altLang="en-US" smtClean="0"/>
              <a:pPr/>
              <a:t>2021/1/12</a:t>
            </a:fld>
            <a:endParaRPr lang="zh-CN" altLang="en-US"/>
          </a:p>
        </p:txBody>
      </p:sp>
      <p:sp>
        <p:nvSpPr>
          <p:cNvPr id="22" name="页脚占位符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zh-CN" altLang="en-US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idx="4294967295"/>
          </p:nvPr>
        </p:nvSpPr>
        <p:spPr>
          <a:xfrm>
            <a:off x="0" y="2133600"/>
            <a:ext cx="7772400" cy="1470025"/>
          </a:xfrm>
        </p:spPr>
        <p:txBody>
          <a:bodyPr/>
          <a:lstStyle/>
          <a:p>
            <a:r>
              <a:rPr lang="zh-CN" altLang="en-US" b="1" i="1">
                <a:latin typeface="楷体" pitchFamily="49" charset="-122"/>
                <a:ea typeface="楷体" pitchFamily="49" charset="-122"/>
              </a:rPr>
              <a:t>第 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16 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课</a:t>
            </a:r>
            <a:br>
              <a:rPr lang="zh-CN" altLang="en-US" b="1" i="1">
                <a:latin typeface="楷体" pitchFamily="49" charset="-122"/>
                <a:ea typeface="楷体" pitchFamily="49" charset="-122"/>
              </a:rPr>
            </a:br>
            <a:r>
              <a:rPr lang="zh-CN" altLang="en-US" b="1" i="1">
                <a:latin typeface="楷体" pitchFamily="49" charset="-122"/>
                <a:ea typeface="楷体" pitchFamily="49" charset="-122"/>
              </a:rPr>
              <a:t>亚非拉民族民主运动的高涨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606429750"/>
      </p:ext>
    </p:extLst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 txBox="1"/>
          <p:nvPr/>
        </p:nvSpPr>
        <p:spPr>
          <a:xfrm>
            <a:off x="477077" y="1700808"/>
            <a:ext cx="1649413" cy="241458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zh-CN"/>
            </a:defPPr>
            <a:lvl1pPr marL="0" algn="l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5400" smtClean="0">
                <a:latin typeface="微软雅黑" pitchFamily="34" charset="-122"/>
                <a:ea typeface="微软雅黑" pitchFamily="34" charset="-122"/>
              </a:rPr>
              <a:t>教学目标</a:t>
            </a:r>
          </a:p>
        </p:txBody>
      </p:sp>
      <p:sp>
        <p:nvSpPr>
          <p:cNvPr id="3" name="矩形 2"/>
          <p:cNvSpPr/>
          <p:nvPr/>
        </p:nvSpPr>
        <p:spPr>
          <a:xfrm>
            <a:off x="2843808" y="1726771"/>
            <a:ext cx="554461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i="1" smtClean="0">
                <a:latin typeface="楷体" pitchFamily="49" charset="-122"/>
                <a:ea typeface="楷体" pitchFamily="49" charset="-122"/>
              </a:rPr>
              <a:t>了解中国</a:t>
            </a:r>
            <a:r>
              <a:rPr lang="zh-CN" altLang="en-US" sz="2400" b="1" i="1">
                <a:latin typeface="楷体" pitchFamily="49" charset="-122"/>
                <a:ea typeface="楷体" pitchFamily="49" charset="-122"/>
              </a:rPr>
              <a:t>、印尼、印度、埃及、埃塞俄比亚</a:t>
            </a:r>
            <a:r>
              <a:rPr lang="zh-CN" altLang="en-US" sz="2400" b="1" i="1" smtClean="0">
                <a:latin typeface="楷体" pitchFamily="49" charset="-122"/>
                <a:ea typeface="楷体" pitchFamily="49" charset="-122"/>
              </a:rPr>
              <a:t>、墨西哥民族</a:t>
            </a:r>
            <a:r>
              <a:rPr lang="zh-CN" altLang="en-US" sz="2400" b="1" i="1">
                <a:latin typeface="楷体" pitchFamily="49" charset="-122"/>
                <a:ea typeface="楷体" pitchFamily="49" charset="-122"/>
              </a:rPr>
              <a:t>民主运动。</a:t>
            </a:r>
          </a:p>
          <a:p>
            <a:endParaRPr lang="en-US" altLang="zh-CN" sz="2400" b="1" i="1" smtClean="0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i="1">
              <a:latin typeface="楷体" pitchFamily="49" charset="-122"/>
              <a:ea typeface="楷体" pitchFamily="49" charset="-122"/>
            </a:endParaRPr>
          </a:p>
          <a:p>
            <a:endParaRPr lang="en-US" altLang="zh-CN" sz="24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 i="1" smtClean="0">
                <a:latin typeface="楷体" pitchFamily="49" charset="-122"/>
                <a:ea typeface="楷体" pitchFamily="49" charset="-122"/>
              </a:rPr>
              <a:t>重点印度</a:t>
            </a:r>
            <a:r>
              <a:rPr lang="zh-CN" altLang="en-US" sz="2400" b="1" i="1">
                <a:latin typeface="楷体" pitchFamily="49" charset="-122"/>
                <a:ea typeface="楷体" pitchFamily="49" charset="-122"/>
              </a:rPr>
              <a:t>非暴力不合作运动、埃塞俄比亚抗意胜利。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098240722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1475656" y="1556792"/>
            <a:ext cx="5220072" cy="923330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民族运动</a:t>
            </a:r>
            <a:r>
              <a:rPr lang="en-US" altLang="zh-CN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对外反对帝国主义，实现民族解放</a:t>
            </a:r>
          </a:p>
          <a:p>
            <a:endParaRPr lang="en-US" altLang="zh-CN" b="1" spc="5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民主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运动</a:t>
            </a:r>
            <a:r>
              <a:rPr lang="en-US" altLang="zh-CN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对内反对专制独裁，实现民主</a:t>
            </a:r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自由</a:t>
            </a:r>
            <a:endParaRPr lang="zh-CN" altLang="en-US" b="1" spc="5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83568" y="164289"/>
            <a:ext cx="7208904" cy="923330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</a:bodyPr>
          <a:lstStyle/>
          <a:p>
            <a:r>
              <a:rPr lang="zh-CN" altLang="en-US" sz="5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何谓“民族民主运动”</a:t>
            </a:r>
            <a:r>
              <a:rPr lang="en-US" altLang="zh-CN" sz="5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</a:p>
        </p:txBody>
      </p:sp>
      <p:sp>
        <p:nvSpPr>
          <p:cNvPr id="4" name="矩形 3"/>
          <p:cNvSpPr/>
          <p:nvPr/>
        </p:nvSpPr>
        <p:spPr>
          <a:xfrm>
            <a:off x="508450" y="5013176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i="1" u="sng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楷体" pitchFamily="49" charset="-122"/>
                <a:ea typeface="楷体" pitchFamily="49" charset="-122"/>
              </a:rPr>
              <a:t>亚非拉国家反对殖民统治，争取民族独立和实现国家的民主化与现代化的运动。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730625" y="2708920"/>
            <a:ext cx="1682750" cy="1708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043608" y="2708920"/>
            <a:ext cx="1720850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876256" y="2715270"/>
            <a:ext cx="1676400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4215464146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 rot="5400000">
            <a:off x="-1438479" y="3176827"/>
            <a:ext cx="5109091" cy="369332"/>
          </a:xfrm>
          <a:prstGeom prst="rect">
            <a:avLst/>
          </a:prstGeom>
          <a:noFill/>
        </p:spPr>
        <p:txBody>
          <a:bodyPr vert="vert270" wrap="square" rtlCol="0">
            <a:spAutoFit/>
            <a:scene3d>
              <a:camera prst="perspectiveAbove"/>
              <a:lightRig rig="threePt" dir="t"/>
            </a:scene3d>
          </a:bodyPr>
          <a:lstStyle/>
          <a:p>
            <a:pPr algn="ctr"/>
            <a:r>
              <a:rPr lang="zh-CN" altLang="en-US" sz="4000" b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一次大战后的世界</a:t>
            </a:r>
            <a:endParaRPr lang="zh-CN" altLang="en-US" sz="4000" b="1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867222" y="1011859"/>
            <a:ext cx="1872208" cy="20058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851920" y="1873899"/>
            <a:ext cx="2513856" cy="22876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848358" y="4450071"/>
            <a:ext cx="2992810" cy="179403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6782071" y="1484784"/>
            <a:ext cx="1440160" cy="4247317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zh-CN" altLang="en-US" b="1" spc="50" smtClean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rPr>
              <a:t>帝国主义列强遭到了打击。英法经济衰退严重，德国成立共和国，苏联崛起。整个殖民体系出现了松动的迹象。同时，巴黎和会也让更多的人开始惊醒，民族民主运动高涨</a:t>
            </a:r>
            <a:endParaRPr lang="zh-CN" altLang="en-US" b="1" spc="50">
              <a:ln w="12700" cmpd="sng">
                <a:solidFill>
                  <a:schemeClr val="accent6">
                    <a:satMod val="120000"/>
                    <a:shade val="80000"/>
                  </a:schemeClr>
                </a:solidFill>
                <a:prstDash val="solid"/>
              </a:ln>
              <a:solidFill>
                <a:schemeClr val="accent6">
                  <a:tint val="1000"/>
                </a:schemeClr>
              </a:solidFill>
              <a:effectLst>
                <a:glow rad="53100">
                  <a:schemeClr val="accent6">
                    <a:satMod val="180000"/>
                    <a:alpha val="30000"/>
                  </a:schemeClr>
                </a:glo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960956251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851920" y="332656"/>
            <a:ext cx="5128327" cy="584775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sz="3200" b="1" i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亚洲民族民主运动的新高潮</a:t>
            </a: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869446" y="1340768"/>
            <a:ext cx="5903466" cy="39677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5868144" y="5034679"/>
            <a:ext cx="2372005" cy="175432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在东南亚，</a:t>
            </a:r>
            <a:r>
              <a:rPr lang="zh-CN" altLang="en-US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印度尼西亚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共产党人发动了反对荷兰殖民统治的民族大起义</a:t>
            </a:r>
            <a:r>
              <a:rPr lang="zh-CN" altLang="en-US" b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，越南</a:t>
            </a:r>
            <a:r>
              <a:rPr lang="zh-CN" altLang="en-US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掀起了反抗法国殖民统治的斗争。</a:t>
            </a:r>
          </a:p>
        </p:txBody>
      </p:sp>
      <p:cxnSp>
        <p:nvCxnSpPr>
          <p:cNvPr id="8" name="直接箭头连接符 7"/>
          <p:cNvCxnSpPr/>
          <p:nvPr/>
        </p:nvCxnSpPr>
        <p:spPr>
          <a:xfrm flipH="1" flipV="1">
            <a:off x="5076056" y="3861047"/>
            <a:ext cx="936104" cy="1173631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9" name="矩形 8"/>
          <p:cNvSpPr/>
          <p:nvPr/>
        </p:nvSpPr>
        <p:spPr>
          <a:xfrm>
            <a:off x="1475656" y="505878"/>
            <a:ext cx="1746633" cy="147732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在西亚，伊拉克</a:t>
            </a:r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、叙利亚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和黎巴嫩等地，爆发了反对英、法占领的斗争。</a:t>
            </a:r>
          </a:p>
        </p:txBody>
      </p:sp>
      <p:cxnSp>
        <p:nvCxnSpPr>
          <p:cNvPr id="13" name="直接箭头连接符 12"/>
          <p:cNvCxnSpPr/>
          <p:nvPr/>
        </p:nvCxnSpPr>
        <p:spPr>
          <a:xfrm>
            <a:off x="2844247" y="1916832"/>
            <a:ext cx="378042" cy="1095152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14" name="矩形 13"/>
          <p:cNvSpPr/>
          <p:nvPr/>
        </p:nvSpPr>
        <p:spPr>
          <a:xfrm>
            <a:off x="654438" y="4941168"/>
            <a:ext cx="2430016" cy="147732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在南亚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，印度人民在甘地和资产阶级政党国大党的领导下</a:t>
            </a:r>
            <a:r>
              <a:rPr lang="zh-CN" altLang="en-US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，多次</a:t>
            </a:r>
            <a:r>
              <a:rPr lang="zh-CN" altLang="en-US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发起“非暴力不合作”运动。</a:t>
            </a:r>
          </a:p>
        </p:txBody>
      </p:sp>
      <p:cxnSp>
        <p:nvCxnSpPr>
          <p:cNvPr id="17" name="直接箭头连接符 16"/>
          <p:cNvCxnSpPr/>
          <p:nvPr/>
        </p:nvCxnSpPr>
        <p:spPr>
          <a:xfrm flipV="1">
            <a:off x="2888774" y="4035633"/>
            <a:ext cx="1178692" cy="82445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:p15="http://schemas.microsoft.com/office/powerpoint/2012/main" xmlns="" val="55735743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1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21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9" grpId="1" animBg="1"/>
      <p:bldP spid="14" grpId="2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572000" y="980728"/>
            <a:ext cx="3897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i="1"/>
              <a:t>亚洲民族民主运动的新高潮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308695" y="908720"/>
            <a:ext cx="3935034" cy="524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矩形 4"/>
          <p:cNvSpPr/>
          <p:nvPr/>
        </p:nvSpPr>
        <p:spPr>
          <a:xfrm>
            <a:off x="4355976" y="27809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zh-CN" altLang="en-US" b="1" i="1" u="sng"/>
              <a:t>北伐战争中，中国收回了汉口、九江等英租界，沉重</a:t>
            </a:r>
            <a:r>
              <a:rPr lang="zh-CN" altLang="en-US" b="1" i="1" u="sng" smtClean="0"/>
              <a:t>打击了</a:t>
            </a:r>
            <a:r>
              <a:rPr lang="zh-CN" altLang="en-US" b="1" i="1" u="sng"/>
              <a:t>帝国主义的侵华势力。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690770466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13791" y="1052736"/>
            <a:ext cx="7848872" cy="2462213"/>
          </a:xfrm>
          <a:prstGeom prst="rect">
            <a:avLst/>
          </a:prstGeom>
          <a:noFill/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i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印尼</a:t>
            </a:r>
            <a:r>
              <a:rPr lang="zh-CN" altLang="en-US" sz="2800" b="1" i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的民族大起义</a:t>
            </a:r>
          </a:p>
          <a:p>
            <a:endParaRPr lang="en-US" altLang="zh-CN" smtClean="0"/>
          </a:p>
          <a:p>
            <a:r>
              <a:rPr lang="en-US" altLang="zh-CN" b="1" smtClean="0">
                <a:latin typeface="华文隶书" pitchFamily="2" charset="-122"/>
                <a:ea typeface="华文隶书" pitchFamily="2" charset="-122"/>
              </a:rPr>
              <a:t>(</a:t>
            </a:r>
            <a:r>
              <a:rPr lang="en-US" altLang="zh-CN" b="1">
                <a:latin typeface="华文隶书" pitchFamily="2" charset="-122"/>
                <a:ea typeface="华文隶书" pitchFamily="2" charset="-122"/>
              </a:rPr>
              <a:t>1)1920</a:t>
            </a:r>
            <a:r>
              <a:rPr lang="zh-CN" altLang="en-US" b="1">
                <a:latin typeface="华文隶书" pitchFamily="2" charset="-122"/>
                <a:ea typeface="华文隶书" pitchFamily="2" charset="-122"/>
              </a:rPr>
              <a:t>年，印尼共产党成立。</a:t>
            </a:r>
          </a:p>
          <a:p>
            <a:r>
              <a:rPr lang="en-US" altLang="zh-CN" b="1">
                <a:latin typeface="华文隶书" pitchFamily="2" charset="-122"/>
                <a:ea typeface="华文隶书" pitchFamily="2" charset="-122"/>
              </a:rPr>
              <a:t>(2)1926--1927</a:t>
            </a:r>
            <a:r>
              <a:rPr lang="zh-CN" altLang="en-US" b="1">
                <a:latin typeface="华文隶书" pitchFamily="2" charset="-122"/>
                <a:ea typeface="华文隶书" pitchFamily="2" charset="-122"/>
              </a:rPr>
              <a:t>年，印尼共产党领导了第一次反对荷兰殖民统治的</a:t>
            </a:r>
            <a:r>
              <a:rPr lang="zh-CN" altLang="en-US" b="1" smtClean="0">
                <a:latin typeface="华文隶书" pitchFamily="2" charset="-122"/>
                <a:ea typeface="华文隶书" pitchFamily="2" charset="-122"/>
              </a:rPr>
              <a:t>武装</a:t>
            </a:r>
            <a:r>
              <a:rPr lang="zh-CN" altLang="en-US" b="1">
                <a:latin typeface="华文隶书" pitchFamily="2" charset="-122"/>
                <a:ea typeface="华文隶书" pitchFamily="2" charset="-122"/>
              </a:rPr>
              <a:t>起义，工人和农民纷纷响应。</a:t>
            </a:r>
          </a:p>
          <a:p>
            <a:r>
              <a:rPr lang="en-US" altLang="zh-CN" b="1">
                <a:latin typeface="华文隶书" pitchFamily="2" charset="-122"/>
                <a:ea typeface="华文隶书" pitchFamily="2" charset="-122"/>
              </a:rPr>
              <a:t>(3)1927</a:t>
            </a:r>
            <a:r>
              <a:rPr lang="zh-CN" altLang="en-US" b="1">
                <a:latin typeface="华文隶书" pitchFamily="2" charset="-122"/>
                <a:ea typeface="华文隶书" pitchFamily="2" charset="-122"/>
              </a:rPr>
              <a:t>年，苏加诺等人成立民族主义政党印尼民族党，采取与殖民</a:t>
            </a:r>
          </a:p>
          <a:p>
            <a:r>
              <a:rPr lang="zh-CN" altLang="en-US" b="1">
                <a:latin typeface="华文隶书" pitchFamily="2" charset="-122"/>
                <a:ea typeface="华文隶书" pitchFamily="2" charset="-122"/>
              </a:rPr>
              <a:t>当局不合作政策，争取民族独立。原来受印尼共产党影响的大批群众转向</a:t>
            </a:r>
          </a:p>
          <a:p>
            <a:r>
              <a:rPr lang="zh-CN" altLang="en-US" b="1">
                <a:latin typeface="华文隶书" pitchFamily="2" charset="-122"/>
                <a:ea typeface="华文隶书" pitchFamily="2" charset="-122"/>
              </a:rPr>
              <a:t>民族主义政党，民族资产阶级开始掌握独立运动的领导权。</a:t>
            </a:r>
          </a:p>
        </p:txBody>
      </p:sp>
      <p:sp>
        <p:nvSpPr>
          <p:cNvPr id="5" name="矩形 4"/>
          <p:cNvSpPr/>
          <p:nvPr/>
        </p:nvSpPr>
        <p:spPr>
          <a:xfrm>
            <a:off x="4427984" y="332656"/>
            <a:ext cx="3897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亚洲民族民主运动的新高潮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2123728" y="3717032"/>
            <a:ext cx="1656184" cy="21219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4671055" y="3717032"/>
            <a:ext cx="1530079" cy="20937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矩形 5"/>
          <p:cNvSpPr/>
          <p:nvPr/>
        </p:nvSpPr>
        <p:spPr>
          <a:xfrm>
            <a:off x="931200" y="6214068"/>
            <a:ext cx="731320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b="1" i="1">
                <a:latin typeface="楷体" pitchFamily="49" charset="-122"/>
                <a:ea typeface="楷体" pitchFamily="49" charset="-122"/>
              </a:rPr>
              <a:t>苏加诺，</a:t>
            </a:r>
            <a:r>
              <a:rPr lang="en-US" altLang="zh-CN" b="1" i="1">
                <a:latin typeface="楷体" pitchFamily="49" charset="-122"/>
                <a:ea typeface="楷体" pitchFamily="49" charset="-122"/>
              </a:rPr>
              <a:t>1901-1970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， 生于印尼东爪哇岛苏腊巴亚，土著，印尼国父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68542809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1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4499992" y="404664"/>
            <a:ext cx="3897221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亚洲民族民主运动的新高潮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404664"/>
            <a:ext cx="861774" cy="574583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4400" b="1" i="1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非暴力不合作    第一次</a:t>
            </a:r>
            <a:endParaRPr lang="en-US" altLang="zh-CN" sz="4400" b="1" i="1" smtClean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1914112" y="853565"/>
            <a:ext cx="1646603" cy="244795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6" name="矩形 5"/>
          <p:cNvSpPr/>
          <p:nvPr/>
        </p:nvSpPr>
        <p:spPr>
          <a:xfrm>
            <a:off x="5292080" y="1246255"/>
            <a:ext cx="2905674" cy="2031325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b="1" i="1">
                <a:latin typeface="楷体" pitchFamily="49" charset="-122"/>
                <a:ea typeface="楷体" pitchFamily="49" charset="-122"/>
              </a:rPr>
              <a:t>甘地提出的以爱、真理和非暴力争取印度的</a:t>
            </a:r>
          </a:p>
          <a:p>
            <a:r>
              <a:rPr lang="zh-CN" altLang="en-US" b="1" i="1">
                <a:latin typeface="楷体" pitchFamily="49" charset="-122"/>
                <a:ea typeface="楷体" pitchFamily="49" charset="-122"/>
              </a:rPr>
              <a:t>自治和独立，以及通过动员群众、运用</a:t>
            </a:r>
            <a:r>
              <a:rPr lang="zh-CN" altLang="en-US" b="1" i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楷体" pitchFamily="49" charset="-122"/>
                <a:ea typeface="楷体" pitchFamily="49" charset="-122"/>
              </a:rPr>
              <a:t>非暴力不合作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策略与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英印当局进行斗争的思想，逐渐获得国大党和广大</a:t>
            </a:r>
            <a:r>
              <a:rPr lang="zh-CN" altLang="en-US" b="1" i="1" smtClean="0">
                <a:latin typeface="楷体" pitchFamily="49" charset="-122"/>
                <a:ea typeface="楷体" pitchFamily="49" charset="-122"/>
              </a:rPr>
              <a:t>民众的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认可</a:t>
            </a:r>
            <a:r>
              <a:rPr lang="zh-CN" altLang="en-US"/>
              <a:t>。</a:t>
            </a:r>
          </a:p>
        </p:txBody>
      </p:sp>
      <p:sp>
        <p:nvSpPr>
          <p:cNvPr id="7" name="矩形 6"/>
          <p:cNvSpPr/>
          <p:nvPr/>
        </p:nvSpPr>
        <p:spPr>
          <a:xfrm>
            <a:off x="1878413" y="3969936"/>
            <a:ext cx="6512565" cy="2246769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1.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开始时间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: 1920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年           </a:t>
            </a:r>
            <a:r>
              <a:rPr lang="zh-CN" altLang="en-US" sz="2000" b="1" i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阿姆利则惨案</a:t>
            </a:r>
            <a:r>
              <a:rPr lang="en-US" altLang="zh-CN" sz="2000" b="1" i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1919</a:t>
            </a:r>
            <a:endParaRPr lang="zh-CN" altLang="en-US" sz="2000" b="1" i="1">
              <a:solidFill>
                <a:srgbClr val="FF0000"/>
              </a:solidFill>
              <a:latin typeface="楷体" pitchFamily="49" charset="-122"/>
              <a:ea typeface="楷体" pitchFamily="49" charset="-122"/>
            </a:endParaRPr>
          </a:p>
          <a:p>
            <a:endParaRPr lang="en-US" altLang="zh-CN" sz="20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i="1" smtClean="0">
                <a:latin typeface="楷体" pitchFamily="49" charset="-122"/>
                <a:ea typeface="楷体" pitchFamily="49" charset="-122"/>
              </a:rPr>
              <a:t>2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领导人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甘地</a:t>
            </a:r>
          </a:p>
          <a:p>
            <a:endParaRPr lang="en-US" altLang="zh-CN" sz="20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000" b="1" i="1" smtClean="0">
                <a:latin typeface="楷体" pitchFamily="49" charset="-122"/>
                <a:ea typeface="楷体" pitchFamily="49" charset="-122"/>
              </a:rPr>
              <a:t>3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内容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抵制在殖民政府和法院中工作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拒绝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在英国学校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读书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鼓励发展手工纺织业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，抵制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英国商品</a:t>
            </a:r>
            <a:r>
              <a:rPr lang="en-US" altLang="zh-CN" sz="2000" b="1" i="1" smtClean="0"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拒绝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纳税，等等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204326528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4" dur="2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1" presetClass="entr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6" presetClass="entr" presetSubtype="16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3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1" animBg="1"/>
      <p:bldP spid="7" grpId="2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539552" y="332656"/>
            <a:ext cx="7560840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b="1" i="1">
                <a:latin typeface="楷体" pitchFamily="49" charset="-122"/>
                <a:ea typeface="楷体" pitchFamily="49" charset="-122"/>
              </a:rPr>
              <a:t>阅读下列材料，讨论印度非暴力不合作运动</a:t>
            </a:r>
            <a:r>
              <a:rPr lang="zh-CN" altLang="en-US" sz="2400" b="1" i="1" smtClean="0">
                <a:latin typeface="楷体" pitchFamily="49" charset="-122"/>
                <a:ea typeface="楷体" pitchFamily="49" charset="-122"/>
              </a:rPr>
              <a:t>的原因</a:t>
            </a:r>
            <a:r>
              <a:rPr lang="zh-CN" altLang="en-US" sz="2400" b="1" i="1">
                <a:latin typeface="楷体" pitchFamily="49" charset="-122"/>
                <a:ea typeface="楷体" pitchFamily="49" charset="-122"/>
              </a:rPr>
              <a:t>有哪些</a:t>
            </a:r>
            <a:r>
              <a:rPr lang="en-US" altLang="zh-CN" sz="2400" b="1" i="1">
                <a:latin typeface="楷体" pitchFamily="49" charset="-122"/>
                <a:ea typeface="楷体" pitchFamily="49" charset="-122"/>
              </a:rPr>
              <a:t>?</a:t>
            </a:r>
          </a:p>
          <a:p>
            <a:endParaRPr lang="en-US" altLang="zh-CN" sz="20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材料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一印度悲惨地分担了所有沦为欧洲殖民主义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牺牲品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的亚非国家的共同命运。</a:t>
            </a:r>
          </a:p>
          <a:p>
            <a:pPr algn="r"/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一一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-[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意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]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詹尼●索弗里 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甘地与印度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》</a:t>
            </a:r>
          </a:p>
          <a:p>
            <a:endParaRPr lang="en-US" altLang="zh-CN" sz="20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材料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二第一次世界大战给印度社会带来了巨大的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影响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。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.....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带来的生活困苦 ，激化 了印度广大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人民群众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同英国殖民统治者之间的矛盾。</a:t>
            </a:r>
          </a:p>
        </p:txBody>
      </p:sp>
      <p:sp>
        <p:nvSpPr>
          <p:cNvPr id="5" name="矩形 4"/>
          <p:cNvSpPr/>
          <p:nvPr/>
        </p:nvSpPr>
        <p:spPr>
          <a:xfrm>
            <a:off x="526570" y="3933056"/>
            <a:ext cx="756084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材料三第一次世界大战期间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印度的民族资本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主义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有所发展。战争期间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大多数民族主义者都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幻想同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英国合作以换取印度的自治。但战后的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《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罗拉特</a:t>
            </a:r>
          </a:p>
          <a:p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法案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》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授子英国总督以宣布戒严令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设立特别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法庭和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随意判决人民的特权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,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这使民族主义者大失所望。</a:t>
            </a:r>
          </a:p>
          <a:p>
            <a:endParaRPr lang="en-US" altLang="zh-CN" sz="20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材料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四十月革命沉重的打击 了帝国主义的</a:t>
            </a:r>
            <a:r>
              <a:rPr lang="zh-CN" altLang="en-US" sz="2000" b="1" i="1" smtClean="0">
                <a:latin typeface="楷体" pitchFamily="49" charset="-122"/>
                <a:ea typeface="楷体" pitchFamily="49" charset="-122"/>
              </a:rPr>
              <a:t>统治。</a:t>
            </a:r>
            <a:endParaRPr lang="zh-CN" altLang="en-US" sz="2000" b="1" i="1">
              <a:latin typeface="楷体" pitchFamily="49" charset="-122"/>
              <a:ea typeface="楷体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844136046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20889" y="1772816"/>
            <a:ext cx="6336704" cy="1938992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原因</a:t>
            </a:r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: (1) 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第一次世界大战期间，帝国主义国家</a:t>
            </a:r>
            <a:r>
              <a:rPr lang="zh-CN" altLang="en-US" sz="2000" b="1" smtClean="0">
                <a:latin typeface="楷体" pitchFamily="49" charset="-122"/>
                <a:ea typeface="楷体" pitchFamily="49" charset="-122"/>
              </a:rPr>
              <a:t>暂时放松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了对殖民地半殖民地的控制。印度民族资本</a:t>
            </a:r>
            <a:r>
              <a:rPr lang="zh-CN" altLang="en-US" sz="2000" b="1" smtClean="0">
                <a:latin typeface="楷体" pitchFamily="49" charset="-122"/>
                <a:ea typeface="楷体" pitchFamily="49" charset="-122"/>
              </a:rPr>
              <a:t>主义获得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较大发展，民族资产阶级和无产阶级力量随之</a:t>
            </a:r>
            <a:r>
              <a:rPr lang="zh-CN" altLang="en-US" sz="2000" b="1" smtClean="0">
                <a:latin typeface="楷体" pitchFamily="49" charset="-122"/>
                <a:ea typeface="楷体" pitchFamily="49" charset="-122"/>
              </a:rPr>
              <a:t>增强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，为民族独立运动的开展奠定了阶级基础。</a:t>
            </a:r>
          </a:p>
          <a:p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(2)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第一次世界大战后，英国加强了对印度的殖民统</a:t>
            </a:r>
          </a:p>
          <a:p>
            <a:r>
              <a:rPr lang="en-US" altLang="zh-CN" sz="2000" b="1">
                <a:latin typeface="楷体" pitchFamily="49" charset="-122"/>
                <a:ea typeface="楷体" pitchFamily="49" charset="-122"/>
              </a:rPr>
              <a:t>(3)</a:t>
            </a:r>
            <a:r>
              <a:rPr lang="zh-CN" altLang="en-US" sz="2000" b="1">
                <a:latin typeface="楷体" pitchFamily="49" charset="-122"/>
                <a:ea typeface="楷体" pitchFamily="49" charset="-122"/>
              </a:rPr>
              <a:t>十月革命的胜利大大鼓舞了印度人民的革命斗志。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3333849393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611560" y="5517232"/>
            <a:ext cx="7704856" cy="1200329"/>
          </a:xfrm>
          <a:prstGeom prst="rect">
            <a:avLst/>
          </a:prstGeom>
        </p:spPr>
        <p:txBody>
          <a:bodyPr wrap="square">
            <a:prstTxWarp prst="textDoubleWave1">
              <a:avLst/>
            </a:prstTxWarp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2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有人</a:t>
            </a:r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认为</a:t>
            </a:r>
            <a:r>
              <a:rPr lang="en-US" altLang="zh-CN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:“</a:t>
            </a:r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非暴力” 不合作运动实际 上是号召群众逃避斗争</a:t>
            </a:r>
            <a:r>
              <a:rPr lang="en-US" altLang="zh-CN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,</a:t>
            </a:r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你是否同意这种观点</a:t>
            </a:r>
            <a:r>
              <a:rPr lang="en-US" altLang="zh-CN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?</a:t>
            </a:r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你怎样</a:t>
            </a:r>
            <a:r>
              <a:rPr lang="zh-CN" altLang="en-US" sz="2400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看待</a:t>
            </a:r>
            <a:r>
              <a:rPr lang="zh-CN" altLang="en-US" sz="24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“非暴力不合作运动”</a:t>
            </a:r>
          </a:p>
        </p:txBody>
      </p:sp>
      <p:sp>
        <p:nvSpPr>
          <p:cNvPr id="5" name="矩形 4"/>
          <p:cNvSpPr/>
          <p:nvPr/>
        </p:nvSpPr>
        <p:spPr>
          <a:xfrm>
            <a:off x="539552" y="476672"/>
            <a:ext cx="3852428" cy="3539430"/>
          </a:xfrm>
          <a:prstGeom prst="rect">
            <a:avLst/>
          </a:prstGeom>
          <a:noFill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800" b="1" i="1"/>
              <a:t>英国人妄图迫使我们到机枪阵地与</a:t>
            </a:r>
            <a:r>
              <a:rPr lang="zh-CN" altLang="en-US" sz="2800" b="1" i="1" smtClean="0"/>
              <a:t>他们较量</a:t>
            </a:r>
            <a:r>
              <a:rPr lang="zh-CN" altLang="en-US" sz="2800" b="1" i="1"/>
              <a:t>，因为他们手里有武器而我们却没有。</a:t>
            </a:r>
            <a:r>
              <a:rPr lang="zh-CN" altLang="en-US" sz="2800" b="1" i="1" smtClean="0"/>
              <a:t>我们</a:t>
            </a:r>
            <a:r>
              <a:rPr lang="zh-CN" altLang="en-US" sz="2800" b="1" i="1"/>
              <a:t>击败他们的唯一办法是， 把决斗引到我们</a:t>
            </a:r>
            <a:r>
              <a:rPr lang="zh-CN" altLang="en-US" sz="2800" b="1" i="1" smtClean="0"/>
              <a:t>有武器</a:t>
            </a:r>
            <a:r>
              <a:rPr lang="zh-CN" altLang="en-US" sz="2800" b="1" i="1"/>
              <a:t>而他们没有武器的</a:t>
            </a:r>
            <a:r>
              <a:rPr lang="zh-CN" altLang="en-US" sz="2800" b="1" i="1" smtClean="0"/>
              <a:t>地方。</a:t>
            </a:r>
            <a:endParaRPr lang="en-US" altLang="zh-CN" sz="2800" b="1" i="1" smtClean="0"/>
          </a:p>
          <a:p>
            <a:pPr algn="r"/>
            <a:r>
              <a:rPr lang="zh-CN" altLang="en-US" sz="2800" b="1" i="1" smtClean="0"/>
              <a:t>甘地</a:t>
            </a:r>
            <a:endParaRPr lang="zh-CN" altLang="en-US" sz="2800" b="1" i="1"/>
          </a:p>
        </p:txBody>
      </p:sp>
      <p:sp>
        <p:nvSpPr>
          <p:cNvPr id="6" name="矩形 5"/>
          <p:cNvSpPr/>
          <p:nvPr/>
        </p:nvSpPr>
        <p:spPr>
          <a:xfrm>
            <a:off x="4903237" y="1663674"/>
            <a:ext cx="3882651" cy="3477875"/>
          </a:xfrm>
          <a:prstGeom prst="rect">
            <a:avLst/>
          </a:prstGeom>
          <a:noFill/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他写道：“我深信假如只有在怯懦和暴力两者之间加以选择时，我将劝人选择暴力</a:t>
            </a:r>
            <a:r>
              <a:rPr lang="en-US" altLang="zh-CN" sz="2000" b="1" i="1">
                <a:latin typeface="楷体" pitchFamily="49" charset="-122"/>
                <a:ea typeface="楷体" pitchFamily="49" charset="-122"/>
              </a:rPr>
              <a:t>——</a:t>
            </a:r>
            <a:r>
              <a:rPr lang="zh-CN" altLang="en-US" sz="2000" b="1" i="1">
                <a:latin typeface="楷体" pitchFamily="49" charset="-122"/>
                <a:ea typeface="楷体" pitchFamily="49" charset="-122"/>
              </a:rPr>
              <a:t>我宁愿要印度采用暴力来保护自己的荣誉，而不愿印度卑躬屈膝、含垢忍辱地听人家侮辱，失去自己的荣誉。可是我认为非暴力比暴力高明得多。”“因此我并不是因为印度衰弱才号召印度实行非暴力主义，而正式因为认识了印度的力量我才号召印度实行非暴力主义。</a:t>
            </a:r>
            <a:r>
              <a:rPr lang="zh-CN" altLang="en-US" b="1" i="1">
                <a:latin typeface="楷体" pitchFamily="49" charset="-122"/>
                <a:ea typeface="楷体" pitchFamily="49" charset="-122"/>
              </a:rPr>
              <a:t>”</a:t>
            </a:r>
          </a:p>
        </p:txBody>
      </p:sp>
      <p:sp>
        <p:nvSpPr>
          <p:cNvPr id="7" name="矩形 6"/>
          <p:cNvSpPr/>
          <p:nvPr/>
        </p:nvSpPr>
        <p:spPr>
          <a:xfrm>
            <a:off x="1111068" y="4187442"/>
            <a:ext cx="2709396" cy="954107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印度贫穷落后</a:t>
            </a:r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，</a:t>
            </a:r>
            <a:endParaRPr lang="en-US" altLang="zh-CN" sz="28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军事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力量薄弱</a:t>
            </a:r>
            <a:r>
              <a:rPr lang="zh-CN" altLang="en-US"/>
              <a:t>。</a:t>
            </a:r>
          </a:p>
        </p:txBody>
      </p:sp>
      <p:sp>
        <p:nvSpPr>
          <p:cNvPr id="8" name="矩形 7"/>
          <p:cNvSpPr/>
          <p:nvPr/>
        </p:nvSpPr>
        <p:spPr>
          <a:xfrm>
            <a:off x="5568550" y="620688"/>
            <a:ext cx="2552024" cy="70788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 i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非暴力比暴力高明得多</a:t>
            </a:r>
            <a:r>
              <a:rPr lang="en-US" altLang="zh-CN" sz="2000" b="1" i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;</a:t>
            </a:r>
            <a:r>
              <a:rPr lang="zh-CN" altLang="en-US" sz="2000" b="1" i="1" smtClean="0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印度</a:t>
            </a:r>
            <a:r>
              <a:rPr lang="zh-CN" altLang="en-US" sz="2000" b="1" i="1">
                <a:solidFill>
                  <a:srgbClr val="FF0000"/>
                </a:solidFill>
                <a:latin typeface="楷体" pitchFamily="49" charset="-122"/>
                <a:ea typeface="楷体" pitchFamily="49" charset="-122"/>
              </a:rPr>
              <a:t>的力量。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69427073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93710" y="1844824"/>
            <a:ext cx="5472608" cy="2677656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800" b="1" i="1" smtClean="0">
                <a:latin typeface="楷体" pitchFamily="49" charset="-122"/>
                <a:ea typeface="楷体" pitchFamily="49" charset="-122"/>
              </a:rPr>
              <a:t>1</a:t>
            </a:r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.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时间</a:t>
            </a:r>
            <a:r>
              <a:rPr lang="en-US" altLang="zh-CN" sz="2800" b="1" i="1" smtClean="0">
                <a:latin typeface="楷体" pitchFamily="49" charset="-122"/>
                <a:ea typeface="楷体" pitchFamily="49" charset="-122"/>
              </a:rPr>
              <a:t>:1930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年</a:t>
            </a:r>
          </a:p>
          <a:p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2.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形式</a:t>
            </a:r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不服从</a:t>
            </a:r>
          </a:p>
          <a:p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3.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要求</a:t>
            </a:r>
            <a:r>
              <a:rPr lang="en-US" altLang="zh-CN" sz="2800" b="1" i="1" smtClean="0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降低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田赋、释放</a:t>
            </a:r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政治犯、废除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食盐专卖</a:t>
            </a:r>
          </a:p>
          <a:p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4.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主要活动</a:t>
            </a:r>
            <a:r>
              <a:rPr lang="en-US" altLang="zh-CN" sz="2800" b="1" i="1">
                <a:latin typeface="楷体" pitchFamily="49" charset="-122"/>
                <a:ea typeface="楷体" pitchFamily="49" charset="-122"/>
              </a:rPr>
              <a:t>:</a:t>
            </a:r>
            <a:r>
              <a:rPr lang="zh-CN" altLang="en-US" sz="2800" b="1" i="1">
                <a:latin typeface="楷体" pitchFamily="49" charset="-122"/>
                <a:ea typeface="楷体" pitchFamily="49" charset="-122"/>
              </a:rPr>
              <a:t>自取海水</a:t>
            </a:r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制盐</a:t>
            </a:r>
            <a:endParaRPr lang="en-US" altLang="zh-CN" sz="2800" b="1" i="1" smtClean="0">
              <a:latin typeface="楷体" pitchFamily="49" charset="-122"/>
              <a:ea typeface="楷体" pitchFamily="49" charset="-122"/>
            </a:endParaRPr>
          </a:p>
          <a:p>
            <a:r>
              <a:rPr lang="en-US" altLang="zh-CN" sz="2800" b="1" i="1" smtClean="0">
                <a:latin typeface="楷体" pitchFamily="49" charset="-122"/>
                <a:ea typeface="楷体" pitchFamily="49" charset="-122"/>
              </a:rPr>
              <a:t>5</a:t>
            </a:r>
            <a:r>
              <a:rPr lang="zh-CN" altLang="en-US" sz="2800" b="1" i="1" smtClean="0">
                <a:latin typeface="楷体" pitchFamily="49" charset="-122"/>
                <a:ea typeface="楷体" pitchFamily="49" charset="-122"/>
              </a:rPr>
              <a:t>结果：当局部分答应了甘地要求</a:t>
            </a:r>
            <a:endParaRPr lang="zh-CN" altLang="en-US" sz="2800" b="1" i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393710" y="336710"/>
            <a:ext cx="5472608" cy="1200329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非暴力不合作运动</a:t>
            </a:r>
            <a:r>
              <a:rPr lang="en-US" altLang="zh-CN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(</a:t>
            </a:r>
            <a:r>
              <a:rPr lang="zh-CN" altLang="en-US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第二次</a:t>
            </a:r>
            <a:r>
              <a:rPr lang="en-US" altLang="zh-CN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)</a:t>
            </a:r>
          </a:p>
          <a:p>
            <a:pPr algn="ctr"/>
            <a:r>
              <a:rPr lang="en-US" altLang="zh-CN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(</a:t>
            </a:r>
            <a:r>
              <a:rPr lang="zh-CN" altLang="en-US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文明的不服从运动</a:t>
            </a:r>
            <a:r>
              <a:rPr lang="en-US" altLang="zh-CN" sz="3600" b="1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)</a:t>
            </a:r>
          </a:p>
        </p:txBody>
      </p:sp>
      <p:sp>
        <p:nvSpPr>
          <p:cNvPr id="6" name="矩形 5"/>
          <p:cNvSpPr/>
          <p:nvPr/>
        </p:nvSpPr>
        <p:spPr>
          <a:xfrm>
            <a:off x="393710" y="5085184"/>
            <a:ext cx="8300190" cy="1077218"/>
          </a:xfrm>
          <a:prstGeom prst="rect">
            <a:avLst/>
          </a:prstGeom>
          <a:noFill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1600" b="1" i="1" u="sng"/>
              <a:t>这年</a:t>
            </a:r>
            <a:r>
              <a:rPr lang="en-US" altLang="zh-CN" sz="1600" b="1" i="1" u="sng"/>
              <a:t>3</a:t>
            </a:r>
            <a:r>
              <a:rPr lang="zh-CN" altLang="en-US" sz="1600" b="1" i="1" u="sng"/>
              <a:t>月的一天清晨，甘地带领</a:t>
            </a:r>
            <a:r>
              <a:rPr lang="en-US" altLang="zh-CN" sz="1600" b="1" i="1" u="sng"/>
              <a:t>80</a:t>
            </a:r>
            <a:r>
              <a:rPr lang="zh-CN" altLang="en-US" sz="1600" b="1" i="1" u="sng"/>
              <a:t>名信徒</a:t>
            </a:r>
            <a:r>
              <a:rPr lang="zh-CN" altLang="en-US" sz="1600" b="1" i="1" u="sng" smtClean="0"/>
              <a:t>，排</a:t>
            </a:r>
            <a:r>
              <a:rPr lang="zh-CN" altLang="en-US" sz="1600" b="1" i="1" u="sng"/>
              <a:t>着整齐的队伍，在炎炎烈日下徒步，开始了“食盐进军”。他们要到遥远的海边去煮盐，迫使殖民当局让步</a:t>
            </a:r>
            <a:r>
              <a:rPr lang="zh-CN" altLang="en-US" sz="1600" b="1" i="1" u="sng" smtClean="0"/>
              <a:t>。殖民当局开枪镇压，示威游行变成了武装起义。在</a:t>
            </a:r>
            <a:r>
              <a:rPr lang="en-US" altLang="zh-CN" sz="1600" b="1" i="1" u="sng"/>
              <a:t>1931</a:t>
            </a:r>
            <a:r>
              <a:rPr lang="zh-CN" altLang="en-US" sz="1600" b="1" i="1" u="sng"/>
              <a:t>年</a:t>
            </a:r>
            <a:r>
              <a:rPr lang="en-US" altLang="zh-CN" sz="1600" b="1" i="1" u="sng"/>
              <a:t>1</a:t>
            </a:r>
            <a:r>
              <a:rPr lang="zh-CN" altLang="en-US" sz="1600" b="1" i="1" u="sng"/>
              <a:t>月</a:t>
            </a:r>
            <a:r>
              <a:rPr lang="zh-CN" altLang="en-US" sz="1600" b="1" i="1" u="sng" smtClean="0"/>
              <a:t>，当局不得不</a:t>
            </a:r>
            <a:r>
              <a:rPr lang="zh-CN" altLang="en-US" sz="1600" b="1" i="1" u="sng"/>
              <a:t>释放了甘地和被逮捕的群众，并撤销了取缔国大党的命令，承认沿海人民煮盐的合法化。“食盐进军”终于取得了初步胜利。</a:t>
            </a:r>
          </a:p>
        </p:txBody>
      </p:sp>
      <p:sp>
        <p:nvSpPr>
          <p:cNvPr id="7" name="矩形 6"/>
          <p:cNvSpPr/>
          <p:nvPr/>
        </p:nvSpPr>
        <p:spPr>
          <a:xfrm>
            <a:off x="6099787" y="2420888"/>
            <a:ext cx="2915816" cy="2031325"/>
          </a:xfrm>
          <a:prstGeom prst="rect">
            <a:avLst/>
          </a:prstGeom>
          <a:noFill/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en-US" altLang="zh-CN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1940—1942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年是运动的第三阶段。甘地发动了要求</a:t>
            </a:r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英国立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即撤离的“退出印度”行动。殖民当局逮捕了甘地</a:t>
            </a:r>
            <a:r>
              <a:rPr lang="zh-CN" altLang="en-US" b="1" spc="5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和国大党</a:t>
            </a:r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重要领导人，非暴力不合作运动陷入低潮。</a:t>
            </a:r>
          </a:p>
        </p:txBody>
      </p:sp>
      <p:sp>
        <p:nvSpPr>
          <p:cNvPr id="8" name="矩形 7"/>
          <p:cNvSpPr/>
          <p:nvPr/>
        </p:nvSpPr>
        <p:spPr>
          <a:xfrm>
            <a:off x="6987870" y="1844824"/>
            <a:ext cx="114005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第三阶段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56178695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331640" y="980728"/>
            <a:ext cx="6264696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印度的非暴力不合作运动有什么作用</a:t>
            </a:r>
            <a:r>
              <a:rPr lang="en-US" altLang="zh-CN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?</a:t>
            </a:r>
          </a:p>
          <a:p>
            <a:endParaRPr lang="en-US" altLang="zh-CN" sz="2000" b="1" smtClean="0"/>
          </a:p>
          <a:p>
            <a:endParaRPr lang="en-US" altLang="zh-CN" sz="2000" b="1" smtClean="0"/>
          </a:p>
          <a:p>
            <a:endParaRPr lang="en-US" altLang="zh-CN" sz="2000" b="1"/>
          </a:p>
          <a:p>
            <a:r>
              <a:rPr lang="zh-CN" altLang="en-US" sz="2000" b="1" smtClean="0"/>
              <a:t>材料</a:t>
            </a:r>
            <a:r>
              <a:rPr lang="zh-CN" altLang="en-US" sz="2000" b="1"/>
              <a:t>一“在我看来，土布是印度人民团结的象征</a:t>
            </a:r>
            <a:r>
              <a:rPr lang="zh-CN" altLang="en-US" sz="2000" b="1" smtClean="0"/>
              <a:t>，是</a:t>
            </a:r>
            <a:r>
              <a:rPr lang="zh-CN" altLang="en-US" sz="2000" b="1"/>
              <a:t>印度经济自由和平等的象征。</a:t>
            </a:r>
          </a:p>
          <a:p>
            <a:pPr algn="r"/>
            <a:r>
              <a:rPr lang="zh-CN" altLang="en-US" sz="2000" b="1"/>
              <a:t>甘地</a:t>
            </a:r>
          </a:p>
          <a:p>
            <a:r>
              <a:rPr lang="zh-CN" altLang="en-US" sz="2000" b="1" smtClean="0"/>
              <a:t>材料二“</a:t>
            </a:r>
            <a:r>
              <a:rPr lang="zh-CN" altLang="en-US" sz="2000" b="1"/>
              <a:t>不管 我们如何谴责不合作运动，但假如</a:t>
            </a:r>
            <a:r>
              <a:rPr lang="zh-CN" altLang="en-US" sz="2000" b="1" smtClean="0"/>
              <a:t>我们</a:t>
            </a:r>
            <a:r>
              <a:rPr lang="zh-CN" altLang="en-US" sz="2000" b="1"/>
              <a:t>低估了今天印度的民族意识，我们可能会产生</a:t>
            </a:r>
            <a:r>
              <a:rPr lang="zh-CN" altLang="en-US" sz="2000" b="1" smtClean="0"/>
              <a:t>严重</a:t>
            </a:r>
            <a:r>
              <a:rPr lang="zh-CN" altLang="en-US" sz="2000" b="1"/>
              <a:t>的错误。</a:t>
            </a:r>
            <a:r>
              <a:rPr lang="en-US" altLang="zh-CN" sz="2000" b="1"/>
              <a:t>- -</a:t>
            </a:r>
            <a:r>
              <a:rPr lang="zh-CN" altLang="en-US" sz="2000" b="1"/>
              <a:t>味采用高压，不可能永久地</a:t>
            </a:r>
            <a:r>
              <a:rPr lang="zh-CN" altLang="en-US" sz="2000" b="1" smtClean="0"/>
              <a:t>解决问题</a:t>
            </a:r>
            <a:endParaRPr lang="en-US" altLang="zh-CN" sz="2000" b="1" smtClean="0"/>
          </a:p>
          <a:p>
            <a:pPr algn="r"/>
            <a:r>
              <a:rPr lang="zh-CN" altLang="en-US" sz="2000" b="1"/>
              <a:t>印度</a:t>
            </a:r>
            <a:r>
              <a:rPr lang="zh-CN" altLang="en-US" sz="2000" b="1" smtClean="0"/>
              <a:t>总督欧文</a:t>
            </a:r>
            <a:endParaRPr lang="zh-CN" altLang="en-US" sz="2000" b="1"/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719741335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1585798" y="1196752"/>
            <a:ext cx="5832648" cy="1384995"/>
          </a:xfrm>
          <a:prstGeom prst="rect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2800" b="1"/>
              <a:t>动员了广大群众，打击了英国殖民统治，</a:t>
            </a:r>
            <a:r>
              <a:rPr lang="zh-CN" altLang="en-US" sz="2800" b="1" smtClean="0"/>
              <a:t>增强</a:t>
            </a:r>
            <a:r>
              <a:rPr lang="zh-CN" altLang="en-US" sz="2800" b="1"/>
              <a:t>了印度人民的民族自尊心和自信心。</a:t>
            </a:r>
          </a:p>
        </p:txBody>
      </p:sp>
      <p:sp>
        <p:nvSpPr>
          <p:cNvPr id="5" name="矩形 4"/>
          <p:cNvSpPr/>
          <p:nvPr/>
        </p:nvSpPr>
        <p:spPr>
          <a:xfrm>
            <a:off x="1691680" y="3356992"/>
            <a:ext cx="5760640" cy="1200329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zh-CN" altLang="en-US" sz="2400" b="1"/>
              <a:t>将革命运动局限于非暴力范围内，影响</a:t>
            </a:r>
            <a:r>
              <a:rPr lang="zh-CN" altLang="en-US" sz="2400" b="1" smtClean="0"/>
              <a:t>了革命</a:t>
            </a:r>
            <a:r>
              <a:rPr lang="zh-CN" altLang="en-US" sz="2400" b="1"/>
              <a:t>运动的进一步发展，反映了印度</a:t>
            </a:r>
            <a:r>
              <a:rPr lang="zh-CN" altLang="en-US" sz="2400" b="1" smtClean="0"/>
              <a:t>资产阶级</a:t>
            </a:r>
            <a:r>
              <a:rPr lang="zh-CN" altLang="en-US" sz="2400" b="1"/>
              <a:t>的软弱性与妥协性。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1324047816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58213" y="391885"/>
            <a:ext cx="4859022" cy="707886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r>
              <a:rPr lang="zh-CN" altLang="en-US" sz="4000" b="1" spc="5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非洲独立意识的觉醒</a:t>
            </a:r>
          </a:p>
        </p:txBody>
      </p:sp>
      <p:sp>
        <p:nvSpPr>
          <p:cNvPr id="6" name="矩形 5"/>
          <p:cNvSpPr/>
          <p:nvPr/>
        </p:nvSpPr>
        <p:spPr>
          <a:xfrm>
            <a:off x="226367" y="1268760"/>
            <a:ext cx="8531430" cy="41395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1. </a:t>
            </a:r>
            <a:r>
              <a:rPr lang="zh-CN" altLang="en-US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埃及的抗英斗争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en-US" altLang="zh-CN" sz="2000" smtClean="0"/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000" smtClean="0"/>
              <a:t>(</a:t>
            </a:r>
            <a:r>
              <a:rPr lang="en-US" altLang="zh-CN" sz="2000"/>
              <a:t>1)</a:t>
            </a:r>
            <a:r>
              <a:rPr lang="zh-CN" altLang="en-US" sz="2000"/>
              <a:t>领导力量</a:t>
            </a:r>
            <a:r>
              <a:rPr lang="en-US" altLang="zh-CN" sz="2000"/>
              <a:t>:</a:t>
            </a:r>
            <a:r>
              <a:rPr lang="zh-CN" altLang="en-US" sz="2000"/>
              <a:t>以扎格鲁尔为首的民族主义政党华夫脱党。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000"/>
              <a:t>(2)</a:t>
            </a:r>
            <a:r>
              <a:rPr lang="zh-CN" altLang="en-US" sz="2000"/>
              <a:t>斗争方式</a:t>
            </a:r>
            <a:r>
              <a:rPr lang="en-US" altLang="zh-CN" sz="2000"/>
              <a:t>:</a:t>
            </a:r>
            <a:r>
              <a:rPr lang="zh-CN" altLang="en-US" sz="2000"/>
              <a:t>通过游行、示威、罢工、罢课、罢市，以及进行</a:t>
            </a:r>
            <a:r>
              <a:rPr lang="zh-CN" altLang="en-US" sz="2000" smtClean="0"/>
              <a:t>街垒战</a:t>
            </a:r>
            <a:r>
              <a:rPr lang="zh-CN" altLang="en-US" sz="2000"/>
              <a:t>等斗争方式。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000"/>
              <a:t>(3)</a:t>
            </a:r>
            <a:r>
              <a:rPr lang="zh-CN" altLang="en-US" sz="2000"/>
              <a:t>斗争结果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zh-CN" altLang="en-US" sz="2000"/>
              <a:t>①</a:t>
            </a:r>
            <a:r>
              <a:rPr lang="en-US" altLang="zh-CN" sz="2000"/>
              <a:t>1922</a:t>
            </a:r>
            <a:r>
              <a:rPr lang="zh-CN" altLang="en-US" sz="2000"/>
              <a:t>年</a:t>
            </a:r>
            <a:r>
              <a:rPr lang="en-US" altLang="zh-CN" sz="2000"/>
              <a:t>3</a:t>
            </a:r>
            <a:r>
              <a:rPr lang="zh-CN" altLang="en-US" sz="2000"/>
              <a:t>月，埃及宣布为独立的君主立宪国家，次年颁布第一</a:t>
            </a:r>
            <a:r>
              <a:rPr lang="en-US" altLang="zh-CN" sz="2000"/>
              <a:t>-</a:t>
            </a:r>
            <a:r>
              <a:rPr lang="zh-CN" altLang="en-US" sz="2000" smtClean="0"/>
              <a:t>部宪法。②</a:t>
            </a:r>
            <a:r>
              <a:rPr lang="zh-CN" altLang="en-US" sz="2000"/>
              <a:t>英国保留了在埃及驻军、控制苏伊士运河、领事裁判权等特权。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000"/>
              <a:t>(4)</a:t>
            </a:r>
            <a:r>
              <a:rPr lang="zh-CN" altLang="en-US" sz="2000"/>
              <a:t>斗争继续</a:t>
            </a:r>
            <a:r>
              <a:rPr lang="en-US" altLang="zh-CN" sz="2000"/>
              <a:t>:</a:t>
            </a:r>
            <a:r>
              <a:rPr lang="zh-CN" altLang="en-US" sz="2000"/>
              <a:t>扎格鲁尔又领导华夫脱党进行了</a:t>
            </a:r>
            <a:r>
              <a:rPr lang="en-US" altLang="zh-CN" sz="2000"/>
              <a:t>12</a:t>
            </a:r>
            <a:r>
              <a:rPr lang="zh-CN" altLang="en-US" sz="2000"/>
              <a:t>年的护宪运动</a:t>
            </a:r>
            <a:r>
              <a:rPr lang="zh-CN" altLang="en-US" sz="2000" smtClean="0"/>
              <a:t>，要求</a:t>
            </a:r>
            <a:r>
              <a:rPr lang="zh-CN" altLang="en-US" sz="2000"/>
              <a:t>英国放弃特权，但未获完全成功</a:t>
            </a: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6706888" y="225885"/>
            <a:ext cx="2016224" cy="2085749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956867365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741783" y="1156184"/>
            <a:ext cx="7609319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000" b="1" smtClean="0"/>
              <a:t>(</a:t>
            </a:r>
            <a:r>
              <a:rPr lang="en-US" altLang="zh-CN" sz="2000" b="1"/>
              <a:t>1)</a:t>
            </a:r>
            <a:r>
              <a:rPr lang="zh-CN" altLang="en-US" sz="2000" b="1"/>
              <a:t>表现</a:t>
            </a:r>
            <a:r>
              <a:rPr lang="en-US" altLang="zh-CN" sz="2000" b="1"/>
              <a:t>:</a:t>
            </a:r>
            <a:r>
              <a:rPr lang="zh-CN" altLang="en-US" sz="2000" b="1"/>
              <a:t>摩洛哥里夫地区的人民在首长克里姆领导下，多次</a:t>
            </a:r>
            <a:r>
              <a:rPr lang="zh-CN" altLang="en-US" sz="2000" b="1" smtClean="0"/>
              <a:t>打败西班牙</a:t>
            </a:r>
            <a:r>
              <a:rPr lang="zh-CN" altLang="en-US" sz="2000" b="1"/>
              <a:t>和法国侵略军。</a:t>
            </a:r>
          </a:p>
          <a:p>
            <a:r>
              <a:rPr lang="en-US" altLang="zh-CN" sz="2000" b="1"/>
              <a:t>(2)</a:t>
            </a:r>
            <a:r>
              <a:rPr lang="zh-CN" altLang="en-US" sz="2000" b="1"/>
              <a:t>成果</a:t>
            </a:r>
            <a:r>
              <a:rPr lang="en-US" altLang="zh-CN" sz="2000" b="1"/>
              <a:t>: 1923</a:t>
            </a:r>
            <a:r>
              <a:rPr lang="zh-CN" altLang="en-US" sz="2000" b="1"/>
              <a:t>年，克里姆联合</a:t>
            </a:r>
            <a:r>
              <a:rPr lang="en-US" altLang="zh-CN" sz="2000" b="1"/>
              <a:t>12</a:t>
            </a:r>
            <a:r>
              <a:rPr lang="zh-CN" altLang="en-US" sz="2000" b="1"/>
              <a:t>个部落，建立里夫共和国。</a:t>
            </a:r>
          </a:p>
          <a:p>
            <a:r>
              <a:rPr lang="en-US" altLang="zh-CN" sz="2000" b="1" smtClean="0"/>
              <a:t>(</a:t>
            </a:r>
            <a:r>
              <a:rPr lang="en-US" altLang="zh-CN" sz="2000" b="1"/>
              <a:t>3)</a:t>
            </a:r>
            <a:r>
              <a:rPr lang="zh-CN" altLang="en-US" sz="2000" b="1"/>
              <a:t>结果</a:t>
            </a:r>
            <a:r>
              <a:rPr lang="en-US" altLang="zh-CN" sz="2000" b="1"/>
              <a:t>: 1926</a:t>
            </a:r>
            <a:r>
              <a:rPr lang="zh-CN" altLang="en-US" sz="2000" b="1"/>
              <a:t>年， 共和国被西、法殖民军扼杀。</a:t>
            </a:r>
          </a:p>
        </p:txBody>
      </p:sp>
      <p:sp>
        <p:nvSpPr>
          <p:cNvPr id="5" name="矩形 4"/>
          <p:cNvSpPr/>
          <p:nvPr/>
        </p:nvSpPr>
        <p:spPr>
          <a:xfrm>
            <a:off x="727990" y="476672"/>
            <a:ext cx="351570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2.</a:t>
            </a:r>
            <a:r>
              <a:rPr lang="zh-CN" altLang="en-US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摩洛哥里夫地区的抗争</a:t>
            </a:r>
          </a:p>
        </p:txBody>
      </p:sp>
      <p:sp>
        <p:nvSpPr>
          <p:cNvPr id="6" name="矩形 5"/>
          <p:cNvSpPr/>
          <p:nvPr/>
        </p:nvSpPr>
        <p:spPr>
          <a:xfrm>
            <a:off x="727990" y="3068960"/>
            <a:ext cx="73795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b="1" i="1" u="sng" smtClean="0"/>
              <a:t>(</a:t>
            </a:r>
            <a:r>
              <a:rPr lang="en-US" altLang="zh-CN" b="1" i="1" u="sng"/>
              <a:t>1)</a:t>
            </a:r>
            <a:r>
              <a:rPr lang="zh-CN" altLang="en-US" b="1" i="1" u="sng"/>
              <a:t>背景</a:t>
            </a:r>
            <a:r>
              <a:rPr lang="en-US" altLang="zh-CN" b="1" i="1" u="sng"/>
              <a:t>:1935</a:t>
            </a:r>
            <a:r>
              <a:rPr lang="zh-CN" altLang="en-US" b="1" i="1" u="sng"/>
              <a:t>年，意大利法西斯发动侵略埃塞俄比亚的战争，一</a:t>
            </a:r>
            <a:r>
              <a:rPr lang="en-US" altLang="zh-CN" b="1" i="1" u="sng"/>
              <a:t>-</a:t>
            </a:r>
            <a:r>
              <a:rPr lang="zh-CN" altLang="en-US" b="1" i="1" u="sng" smtClean="0"/>
              <a:t>度得逞</a:t>
            </a:r>
            <a:r>
              <a:rPr lang="zh-CN" altLang="en-US" b="1" i="1" u="sng"/>
              <a:t>。埃塞俄比亚国王塞拉西一世流亡英国，墨索里尼宣布兼并</a:t>
            </a:r>
            <a:r>
              <a:rPr lang="zh-CN" altLang="en-US" b="1" i="1" u="sng" smtClean="0"/>
              <a:t>埃塞俄比亚</a:t>
            </a:r>
            <a:r>
              <a:rPr lang="zh-CN" altLang="en-US" b="1" i="1" u="sng"/>
              <a:t>。</a:t>
            </a:r>
          </a:p>
          <a:p>
            <a:r>
              <a:rPr lang="en-US" altLang="zh-CN" b="1" i="1" u="sng"/>
              <a:t>(2)</a:t>
            </a:r>
            <a:r>
              <a:rPr lang="zh-CN" altLang="en-US" b="1" i="1" u="sng"/>
              <a:t>结果</a:t>
            </a:r>
            <a:r>
              <a:rPr lang="en-US" altLang="zh-CN" b="1" i="1" u="sng"/>
              <a:t>:</a:t>
            </a:r>
            <a:r>
              <a:rPr lang="zh-CN" altLang="en-US" b="1" i="1" u="sng"/>
              <a:t>埃塞俄比亚人民坚持游击战争，最终与反法西斯同盟国</a:t>
            </a:r>
            <a:r>
              <a:rPr lang="zh-CN" altLang="en-US" b="1" i="1" u="sng" smtClean="0"/>
              <a:t>军队</a:t>
            </a:r>
            <a:r>
              <a:rPr lang="zh-CN" altLang="en-US" b="1" i="1" u="sng"/>
              <a:t>一起，击败了意大利侵略军。</a:t>
            </a:r>
            <a:r>
              <a:rPr lang="en-US" altLang="zh-CN" b="1" i="1" u="sng"/>
              <a:t>1941</a:t>
            </a:r>
            <a:r>
              <a:rPr lang="zh-CN" altLang="en-US" b="1" i="1" u="sng"/>
              <a:t>年恢复了 国家独立</a:t>
            </a:r>
            <a:r>
              <a:rPr lang="zh-CN" altLang="en-US" b="1" i="1" u="sng" smtClean="0"/>
              <a:t>。</a:t>
            </a:r>
            <a:endParaRPr lang="zh-CN" altLang="en-US" b="1" i="1" u="sng"/>
          </a:p>
        </p:txBody>
      </p:sp>
      <p:sp>
        <p:nvSpPr>
          <p:cNvPr id="7" name="矩形 6"/>
          <p:cNvSpPr/>
          <p:nvPr/>
        </p:nvSpPr>
        <p:spPr>
          <a:xfrm>
            <a:off x="781945" y="5977020"/>
            <a:ext cx="7128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i="1"/>
              <a:t>海尔塞拉西一世，</a:t>
            </a:r>
            <a:r>
              <a:rPr lang="en-US" altLang="zh-CN" i="1"/>
              <a:t>1892-1975</a:t>
            </a:r>
            <a:r>
              <a:rPr lang="zh-CN" altLang="en-US" i="1"/>
              <a:t>， 埃塞俄比亚末代皇帝，</a:t>
            </a:r>
            <a:r>
              <a:rPr lang="en-US" altLang="zh-CN" i="1"/>
              <a:t>1964</a:t>
            </a:r>
            <a:r>
              <a:rPr lang="zh-CN" altLang="en-US" i="1"/>
              <a:t>年周恩来</a:t>
            </a:r>
          </a:p>
          <a:p>
            <a:r>
              <a:rPr lang="zh-CN" altLang="en-US" i="1"/>
              <a:t>总理访问埃塞俄比亚，</a:t>
            </a:r>
            <a:r>
              <a:rPr lang="en-US" altLang="zh-CN" i="1"/>
              <a:t>1971</a:t>
            </a:r>
            <a:r>
              <a:rPr lang="zh-CN" altLang="en-US" i="1"/>
              <a:t>年塞拉西访间中国。</a:t>
            </a:r>
          </a:p>
        </p:txBody>
      </p:sp>
      <p:sp>
        <p:nvSpPr>
          <p:cNvPr id="8" name="矩形 7"/>
          <p:cNvSpPr/>
          <p:nvPr/>
        </p:nvSpPr>
        <p:spPr>
          <a:xfrm>
            <a:off x="693101" y="2490615"/>
            <a:ext cx="320632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3.</a:t>
            </a:r>
            <a:r>
              <a:rPr lang="zh-CN" altLang="en-US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埃塞俄比亚抗意斗争</a:t>
            </a: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AF9F5"/>
              </a:clrFrom>
              <a:clrTo>
                <a:srgbClr val="FAF9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867028" y="4509120"/>
            <a:ext cx="6945332" cy="136815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2789471476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915816" y="243000"/>
            <a:ext cx="57246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隶书" pitchFamily="2" charset="-122"/>
                <a:ea typeface="华文隶书" pitchFamily="2" charset="-122"/>
              </a:rPr>
              <a:t>拉丁美洲的民主革命与改革</a:t>
            </a:r>
          </a:p>
        </p:txBody>
      </p:sp>
      <p:sp>
        <p:nvSpPr>
          <p:cNvPr id="5" name="矩形 4"/>
          <p:cNvSpPr/>
          <p:nvPr/>
        </p:nvSpPr>
        <p:spPr>
          <a:xfrm>
            <a:off x="1969750" y="1556791"/>
            <a:ext cx="6336704" cy="1169551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000">
                <a:latin typeface="方正姚体" pitchFamily="2" charset="-122"/>
                <a:ea typeface="方正姚体" pitchFamily="2" charset="-122"/>
              </a:rPr>
              <a:t>1.</a:t>
            </a:r>
            <a:r>
              <a:rPr lang="zh-CN" altLang="en-US" sz="2000">
                <a:latin typeface="方正姚体" pitchFamily="2" charset="-122"/>
                <a:ea typeface="方正姚体" pitchFamily="2" charset="-122"/>
              </a:rPr>
              <a:t>阿根廷工人罢工</a:t>
            </a:r>
            <a:r>
              <a:rPr lang="en-US" altLang="zh-CN" sz="2000">
                <a:latin typeface="方正姚体" pitchFamily="2" charset="-122"/>
                <a:ea typeface="方正姚体" pitchFamily="2" charset="-122"/>
              </a:rPr>
              <a:t>:</a:t>
            </a:r>
            <a:r>
              <a:rPr lang="zh-CN" altLang="en-US" sz="2000">
                <a:latin typeface="方正姚体" pitchFamily="2" charset="-122"/>
                <a:ea typeface="方正姚体" pitchFamily="2" charset="-122"/>
              </a:rPr>
              <a:t>阿根廷工人在共产党领导下，举行了</a:t>
            </a:r>
            <a:r>
              <a:rPr lang="zh-CN" altLang="en-US" sz="2000" smtClean="0">
                <a:latin typeface="方正姚体" pitchFamily="2" charset="-122"/>
                <a:ea typeface="方正姚体" pitchFamily="2" charset="-122"/>
              </a:rPr>
              <a:t>反对外国</a:t>
            </a:r>
            <a:r>
              <a:rPr lang="zh-CN" altLang="en-US" sz="2000">
                <a:latin typeface="方正姚体" pitchFamily="2" charset="-122"/>
                <a:ea typeface="方正姚体" pitchFamily="2" charset="-122"/>
              </a:rPr>
              <a:t>资本的罢工，甚至筑起街垒与警察战斗。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en-US" altLang="zh-CN" sz="2000">
                <a:latin typeface="方正姚体" pitchFamily="2" charset="-122"/>
                <a:ea typeface="方正姚体" pitchFamily="2" charset="-122"/>
              </a:rPr>
              <a:t>2.</a:t>
            </a:r>
            <a:r>
              <a:rPr lang="zh-CN" altLang="en-US" sz="2000">
                <a:latin typeface="方正姚体" pitchFamily="2" charset="-122"/>
                <a:ea typeface="方正姚体" pitchFamily="2" charset="-122"/>
              </a:rPr>
              <a:t>智利的防止法西斯</a:t>
            </a:r>
            <a:r>
              <a:rPr lang="en-US" altLang="zh-CN" sz="2000">
                <a:latin typeface="方正姚体" pitchFamily="2" charset="-122"/>
                <a:ea typeface="方正姚体" pitchFamily="2" charset="-122"/>
              </a:rPr>
              <a:t>.</a:t>
            </a:r>
            <a:r>
              <a:rPr lang="zh-CN" altLang="en-US" sz="2000">
                <a:latin typeface="方正姚体" pitchFamily="2" charset="-122"/>
                <a:ea typeface="方正姚体" pitchFamily="2" charset="-122"/>
              </a:rPr>
              <a:t>上台。</a:t>
            </a:r>
          </a:p>
        </p:txBody>
      </p:sp>
      <p:pic>
        <p:nvPicPr>
          <p:cNvPr id="11268" name="Picture 4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721341" y="2996952"/>
            <a:ext cx="2163845" cy="3144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269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220072" y="2940479"/>
            <a:ext cx="2236712" cy="30963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059832" y="3096546"/>
            <a:ext cx="553998" cy="2880320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 algn="ctr"/>
            <a:r>
              <a:rPr lang="zh-CN" altLang="en-US" sz="24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桑地</a:t>
            </a:r>
            <a:r>
              <a:rPr lang="zh-CN" altLang="en-US" sz="2400" b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诺民族解放阵线</a:t>
            </a:r>
            <a:endParaRPr lang="zh-CN" altLang="en-US" sz="2400" b="1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40352" y="2985712"/>
            <a:ext cx="677108" cy="2940277"/>
          </a:xfrm>
          <a:prstGeom prst="rect">
            <a:avLst/>
          </a:prstGeom>
          <a:noFill/>
        </p:spPr>
        <p:txBody>
          <a:bodyPr vert="eaVert"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zh-CN" altLang="en-US" sz="3200" b="1" i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卡德纳斯改革</a:t>
            </a:r>
            <a:endParaRPr lang="zh-CN" altLang="en-US" sz="3200" b="1" i="1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58575850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3" dur="2000"/>
                                        <p:tgtEl>
                                          <p:spTgt spid="112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6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11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1" presetClass="entr" presetSubtype="1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5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1"/>
      <p:bldP spid="7" grpId="2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308517" y="1556792"/>
            <a:ext cx="8496944" cy="2308324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en-US" altLang="zh-CN" sz="2000" smtClean="0"/>
              <a:t>(</a:t>
            </a:r>
            <a:r>
              <a:rPr lang="en-US" altLang="zh-CN" sz="2000"/>
              <a:t>1)</a:t>
            </a:r>
            <a:r>
              <a:rPr lang="zh-CN" altLang="en-US" sz="2000"/>
              <a:t>领导者</a:t>
            </a:r>
            <a:r>
              <a:rPr lang="en-US" altLang="zh-CN" sz="2000"/>
              <a:t>:</a:t>
            </a:r>
            <a:r>
              <a:rPr lang="zh-CN" altLang="en-US" sz="2000"/>
              <a:t>被誉为“人民的良心”和“美洲自由的标志”的桑地诺。</a:t>
            </a:r>
          </a:p>
          <a:p>
            <a:r>
              <a:rPr lang="en-US" altLang="zh-CN" sz="2000"/>
              <a:t>(2)</a:t>
            </a:r>
            <a:r>
              <a:rPr lang="zh-CN" altLang="en-US" sz="2000"/>
              <a:t>精神之父</a:t>
            </a:r>
            <a:r>
              <a:rPr lang="en-US" altLang="zh-CN" sz="2000"/>
              <a:t>:</a:t>
            </a:r>
            <a:r>
              <a:rPr lang="zh-CN" altLang="en-US" sz="2000"/>
              <a:t>以玻利瓦尔为“精神之父”</a:t>
            </a:r>
          </a:p>
          <a:p>
            <a:r>
              <a:rPr lang="en-US" altLang="zh-CN" sz="2000"/>
              <a:t>(3)</a:t>
            </a:r>
            <a:r>
              <a:rPr lang="zh-CN" altLang="en-US" sz="2000"/>
              <a:t>斗争目标</a:t>
            </a:r>
            <a:r>
              <a:rPr lang="en-US" altLang="zh-CN" sz="2000"/>
              <a:t>:</a:t>
            </a:r>
            <a:r>
              <a:rPr lang="zh-CN" altLang="en-US" sz="2000"/>
              <a:t>以“把美国侵略者赶出国土”为目标。</a:t>
            </a:r>
          </a:p>
          <a:p>
            <a:r>
              <a:rPr lang="en-US" altLang="zh-CN" sz="2000"/>
              <a:t>(4)</a:t>
            </a:r>
            <a:r>
              <a:rPr lang="zh-CN" altLang="en-US" sz="2000"/>
              <a:t>战旗</a:t>
            </a:r>
            <a:r>
              <a:rPr lang="en-US" altLang="zh-CN" sz="2000"/>
              <a:t>:</a:t>
            </a:r>
            <a:r>
              <a:rPr lang="zh-CN" altLang="en-US" sz="2000"/>
              <a:t>高举象征“不自由毋宁死”的红黑双色战旗。</a:t>
            </a:r>
          </a:p>
          <a:p>
            <a:r>
              <a:rPr lang="en-US" altLang="zh-CN" sz="2000"/>
              <a:t>(5)</a:t>
            </a:r>
            <a:r>
              <a:rPr lang="zh-CN" altLang="en-US" sz="2000"/>
              <a:t>斗争对象</a:t>
            </a:r>
            <a:r>
              <a:rPr lang="en-US" altLang="zh-CN" sz="2000"/>
              <a:t>:</a:t>
            </a:r>
            <a:r>
              <a:rPr lang="zh-CN" altLang="en-US" sz="2000"/>
              <a:t>与美国扶植的反动独裁政权展开武装斗争。</a:t>
            </a:r>
          </a:p>
          <a:p>
            <a:r>
              <a:rPr lang="en-US" altLang="zh-CN" sz="2000"/>
              <a:t>(6)</a:t>
            </a:r>
            <a:r>
              <a:rPr lang="zh-CN" altLang="en-US" sz="2000"/>
              <a:t>斗争</a:t>
            </a:r>
            <a:r>
              <a:rPr lang="zh-CN" altLang="en-US" sz="2000" smtClean="0"/>
              <a:t>结果①桑地诺的部队与美军及政府军战斗近两百次，迫使美军于</a:t>
            </a:r>
            <a:r>
              <a:rPr lang="en-US" altLang="zh-CN" sz="2000" smtClean="0"/>
              <a:t>1933</a:t>
            </a:r>
            <a:r>
              <a:rPr lang="zh-CN" altLang="en-US" sz="2000" smtClean="0"/>
              <a:t>年撒</a:t>
            </a:r>
            <a:r>
              <a:rPr lang="zh-CN" altLang="en-US" sz="2000"/>
              <a:t>出尼加拉瓜</a:t>
            </a:r>
            <a:r>
              <a:rPr lang="zh-CN" altLang="en-US" sz="2000" smtClean="0"/>
              <a:t>。</a:t>
            </a:r>
            <a:r>
              <a:rPr lang="en-US" altLang="zh-CN" sz="2000" smtClean="0"/>
              <a:t>②</a:t>
            </a:r>
            <a:r>
              <a:rPr lang="en-US" altLang="zh-CN" sz="2000"/>
              <a:t>1934</a:t>
            </a:r>
            <a:r>
              <a:rPr lang="zh-CN" altLang="en-US" sz="2000"/>
              <a:t>年，桑地诺遭当局刺杀</a:t>
            </a:r>
            <a:r>
              <a:rPr lang="zh-CN" altLang="en-US" sz="2400"/>
              <a:t>。</a:t>
            </a:r>
          </a:p>
        </p:txBody>
      </p:sp>
      <p:sp>
        <p:nvSpPr>
          <p:cNvPr id="5" name="矩形 4"/>
          <p:cNvSpPr/>
          <p:nvPr/>
        </p:nvSpPr>
        <p:spPr>
          <a:xfrm>
            <a:off x="755576" y="592831"/>
            <a:ext cx="44935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方正姚体" pitchFamily="2" charset="-122"/>
                <a:ea typeface="方正姚体" pitchFamily="2" charset="-122"/>
              </a:rPr>
              <a:t>尼加拉瓜桑地诺的抗美斗争</a:t>
            </a: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755576" y="4365104"/>
            <a:ext cx="2755811" cy="20668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:p15="http://schemas.microsoft.com/office/powerpoint/2012/main" xmlns:p14="http://schemas.microsoft.com/office/powerpoint/2010/main" xmlns="" val="0"/>
              </a:ext>
            </a:extLst>
          </a:blip>
          <a:stretch>
            <a:fillRect/>
          </a:stretch>
        </p:blipFill>
        <p:spPr bwMode="auto">
          <a:xfrm>
            <a:off x="5364088" y="4365104"/>
            <a:ext cx="2569331" cy="20503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:p15="http://schemas.microsoft.com/office/powerpoint/2012/main" xmlns:p14="http://schemas.microsoft.com/office/powerpoint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:p15="http://schemas.microsoft.com/office/powerpoint/2012/main" xmlns:p14="http://schemas.microsoft.com/office/powerpoint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:p15="http://schemas.microsoft.com/office/powerpoint/2012/main" xmlns:p14="http://schemas.microsoft.com/office/powerpoint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4191840710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916996" y="1853140"/>
            <a:ext cx="7056784" cy="2246769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zh-CN" altLang="en-US" sz="2000" b="1" u="sng" smtClean="0"/>
              <a:t>墨西哥</a:t>
            </a:r>
            <a:r>
              <a:rPr lang="zh-CN" altLang="en-US" sz="2000" b="1" u="sng"/>
              <a:t>资产阶级革命后颁布</a:t>
            </a:r>
            <a:r>
              <a:rPr lang="zh-CN" altLang="en-US" sz="2000" b="1" u="sng" smtClean="0"/>
              <a:t>了</a:t>
            </a:r>
            <a:r>
              <a:rPr lang="en-US" altLang="zh-CN" sz="2000" b="1" u="sng" smtClean="0"/>
              <a:t>1917</a:t>
            </a:r>
            <a:r>
              <a:rPr lang="zh-CN" altLang="en-US" sz="2000" b="1" u="sng" smtClean="0"/>
              <a:t>年宪法</a:t>
            </a:r>
            <a:r>
              <a:rPr lang="zh-CN" altLang="en-US" sz="2000" b="1" u="sng"/>
              <a:t>，但未能得到有效执行，</a:t>
            </a:r>
            <a:r>
              <a:rPr lang="zh-CN" altLang="en-US" sz="2000" b="1" u="sng" smtClean="0"/>
              <a:t>墨西哥社会</a:t>
            </a:r>
            <a:r>
              <a:rPr lang="zh-CN" altLang="en-US" sz="2000" b="1" u="sng"/>
              <a:t>经济发展缓慢，因此卡德纳斯进行了改革。</a:t>
            </a:r>
          </a:p>
          <a:p>
            <a:endParaRPr lang="en-US" altLang="zh-CN" sz="2000" b="1" u="sng" smtClean="0"/>
          </a:p>
          <a:p>
            <a:r>
              <a:rPr lang="en-US" altLang="zh-CN" sz="2000" b="1" u="sng" smtClean="0"/>
              <a:t>(</a:t>
            </a:r>
            <a:r>
              <a:rPr lang="en-US" altLang="zh-CN" sz="2000" b="1" u="sng"/>
              <a:t>1)</a:t>
            </a:r>
            <a:r>
              <a:rPr lang="zh-CN" altLang="en-US" sz="2000" b="1" u="sng"/>
              <a:t>对内</a:t>
            </a:r>
            <a:r>
              <a:rPr lang="en-US" altLang="zh-CN" sz="2000" b="1" u="sng"/>
              <a:t>:</a:t>
            </a:r>
            <a:r>
              <a:rPr lang="zh-CN" altLang="en-US" sz="2000" b="1" u="sng"/>
              <a:t>推行土地改革，改组国民革命党，发展教育，限制教会</a:t>
            </a:r>
            <a:r>
              <a:rPr lang="zh-CN" altLang="en-US" sz="2000" b="1" u="sng" smtClean="0"/>
              <a:t>，遏制</a:t>
            </a:r>
            <a:r>
              <a:rPr lang="zh-CN" altLang="en-US" sz="2000" b="1" u="sng"/>
              <a:t>军人势力，确立总统制度。</a:t>
            </a:r>
          </a:p>
          <a:p>
            <a:r>
              <a:rPr lang="en-US" altLang="zh-CN" sz="2000" b="1" u="sng"/>
              <a:t>(2)</a:t>
            </a:r>
            <a:r>
              <a:rPr lang="zh-CN" altLang="en-US" sz="2000" b="1" u="sng"/>
              <a:t>对外</a:t>
            </a:r>
            <a:r>
              <a:rPr lang="en-US" altLang="zh-CN" sz="2000" b="1" u="sng"/>
              <a:t>:</a:t>
            </a:r>
            <a:r>
              <a:rPr lang="zh-CN" altLang="en-US" sz="2000" b="1" u="sng"/>
              <a:t>捍卫民族主权和本国资源，将石油行业收归国有，</a:t>
            </a:r>
            <a:r>
              <a:rPr lang="zh-CN" altLang="en-US" sz="2000" b="1" u="sng" smtClean="0"/>
              <a:t>引领墨西哥</a:t>
            </a:r>
            <a:r>
              <a:rPr lang="zh-CN" altLang="en-US" sz="2000" b="1" u="sng"/>
              <a:t>走上现代化之路。</a:t>
            </a:r>
          </a:p>
        </p:txBody>
      </p:sp>
      <p:sp>
        <p:nvSpPr>
          <p:cNvPr id="5" name="矩形 4"/>
          <p:cNvSpPr/>
          <p:nvPr/>
        </p:nvSpPr>
        <p:spPr>
          <a:xfrm>
            <a:off x="2411760" y="882298"/>
            <a:ext cx="4354077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600" b="1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墨西哥卡德纳斯改革</a:t>
            </a:r>
          </a:p>
        </p:txBody>
      </p:sp>
    </p:spTree>
    <p:extLst>
      <p:ext uri="{BB962C8B-B14F-4D97-AF65-F5344CB8AC3E}">
        <p14:creationId xmlns:p14="http://schemas.microsoft.com/office/powerpoint/2010/main" xmlns:p15="http://schemas.microsoft.com/office/powerpoint/2012/main" xmlns="" val="241535446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95536" y="2132856"/>
            <a:ext cx="259228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b="1" smtClean="0"/>
              <a:t>课后</a:t>
            </a:r>
            <a:endParaRPr lang="en-US" altLang="zh-CN" sz="5400" b="1" smtClean="0"/>
          </a:p>
          <a:p>
            <a:r>
              <a:rPr lang="zh-CN" altLang="en-US" sz="5400" b="1" smtClean="0"/>
              <a:t>作业</a:t>
            </a:r>
            <a:endParaRPr lang="en-US" altLang="zh-CN" sz="5400" b="1" smtClean="0"/>
          </a:p>
          <a:p>
            <a:endParaRPr lang="zh-CN" altLang="en-US"/>
          </a:p>
        </p:txBody>
      </p:sp>
      <p:sp>
        <p:nvSpPr>
          <p:cNvPr id="5" name="TextBox 4"/>
          <p:cNvSpPr txBox="1"/>
          <p:nvPr/>
        </p:nvSpPr>
        <p:spPr>
          <a:xfrm>
            <a:off x="2195736" y="2276872"/>
            <a:ext cx="6336704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i="1" smtClean="0"/>
              <a:t>1</a:t>
            </a:r>
            <a:r>
              <a:rPr lang="zh-CN" altLang="en-US" sz="2800" b="1" i="1" smtClean="0"/>
              <a:t>、熟悉亚非拉民族独立运动的历史</a:t>
            </a:r>
            <a:endParaRPr lang="en-US" altLang="zh-CN" sz="2800" b="1" i="1" smtClean="0"/>
          </a:p>
          <a:p>
            <a:r>
              <a:rPr lang="en-US" altLang="zh-CN" sz="2800" b="1" i="1" smtClean="0"/>
              <a:t>2</a:t>
            </a:r>
            <a:r>
              <a:rPr lang="zh-CN" altLang="en-US" sz="2800" b="1" i="1" smtClean="0"/>
              <a:t>、重点掌握非暴力不合作、华夫脱运动和卡德纳斯改革</a:t>
            </a:r>
            <a:endParaRPr lang="zh-CN" altLang="en-US" sz="2800" b="1" i="1"/>
          </a:p>
        </p:txBody>
      </p:sp>
      <p:pic>
        <p:nvPicPr>
          <p:cNvPr id="6" name="New picture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566400" y="12623800"/>
            <a:ext cx="342900" cy="2540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xmlns:p15="http://schemas.microsoft.com/office/powerpoint/2012/main" xmlns="" val="3690379300"/>
      </p:ext>
    </p:extLst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聚合">
  <a:themeElements>
    <a:clrScheme name="聚合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聚合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聚合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0</TotalTime>
  <Words>2955</Words>
  <Application>Microsoft Office PowerPoint</Application>
  <PresentationFormat>全屏显示(4:3)</PresentationFormat>
  <Paragraphs>116</Paragraphs>
  <Slides>20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21" baseType="lpstr">
      <vt:lpstr>聚合</vt:lpstr>
      <vt:lpstr>第 16 课 亚非拉民族民主运动的高涨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幻灯片 20</vt:lpstr>
    </vt:vector>
  </TitlesOfParts>
  <Company>学科网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第 16 课 亚非拉民族民主运动的高涨</dc:title>
  <dc:creator>rbm.xkw.com</dc:creator>
  <cp:lastModifiedBy>Administrator</cp:lastModifiedBy>
  <cp:revision>2</cp:revision>
  <cp:lastPrinted>2020-09-24T16:19:02Z</cp:lastPrinted>
  <dcterms:created xsi:type="dcterms:W3CDTF">2020-09-24T16:19:02Z</dcterms:created>
  <dcterms:modified xsi:type="dcterms:W3CDTF">2021-01-12T12:20:21Z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